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3" r:id="rId3"/>
    <p:sldId id="265" r:id="rId4"/>
    <p:sldId id="257" r:id="rId5"/>
    <p:sldId id="264" r:id="rId6"/>
    <p:sldId id="266" r:id="rId7"/>
    <p:sldId id="259" r:id="rId8"/>
    <p:sldId id="267" r:id="rId9"/>
    <p:sldId id="258" r:id="rId10"/>
    <p:sldId id="260" r:id="rId11"/>
    <p:sldId id="261" r:id="rId12"/>
    <p:sldId id="268" r:id="rId13"/>
    <p:sldId id="278" r:id="rId14"/>
    <p:sldId id="279" r:id="rId15"/>
    <p:sldId id="277" r:id="rId16"/>
    <p:sldId id="275" r:id="rId17"/>
    <p:sldId id="281" r:id="rId18"/>
    <p:sldId id="269" r:id="rId19"/>
    <p:sldId id="270" r:id="rId20"/>
    <p:sldId id="271" r:id="rId21"/>
    <p:sldId id="272" r:id="rId22"/>
    <p:sldId id="273" r:id="rId23"/>
    <p:sldId id="280" r:id="rId24"/>
    <p:sldId id="274"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A1924-88EF-4763-A5F4-225F2215DBA0}" type="datetimeFigureOut">
              <a:rPr lang="en-US" smtClean="0"/>
              <a:t>31-Oct-12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F657D-1984-4AEA-BCAF-D6541FB1CFD5}" type="slidenum">
              <a:rPr lang="en-US" smtClean="0"/>
              <a:t>‹#›</a:t>
            </a:fld>
            <a:endParaRPr lang="en-US"/>
          </a:p>
        </p:txBody>
      </p:sp>
    </p:spTree>
    <p:extLst>
      <p:ext uri="{BB962C8B-B14F-4D97-AF65-F5344CB8AC3E}">
        <p14:creationId xmlns:p14="http://schemas.microsoft.com/office/powerpoint/2010/main" val="392943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B8958-9085-44C2-BFB9-B8069E333958}" type="slidenum">
              <a:rPr lang="en-US"/>
              <a:pPr/>
              <a:t>25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31-Oct-12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31-Oct-12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31-Oct-12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31-Oct-12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Hashing</a:t>
            </a:r>
            <a:endParaRPr lang="en-US" dirty="0"/>
          </a:p>
        </p:txBody>
      </p:sp>
      <p:sp>
        <p:nvSpPr>
          <p:cNvPr id="3" name="Subtitle 2"/>
          <p:cNvSpPr>
            <a:spLocks noGrp="1"/>
          </p:cNvSpPr>
          <p:nvPr>
            <p:ph type="subTitle" idx="1"/>
          </p:nvPr>
        </p:nvSpPr>
        <p:spPr/>
        <p:txBody>
          <a:bodyPr>
            <a:normAutofit lnSpcReduction="10000"/>
          </a:bodyPr>
          <a:lstStyle/>
          <a:p>
            <a:r>
              <a:rPr lang="en-US" dirty="0"/>
              <a:t>What we learn with pleasure we never forget.</a:t>
            </a:r>
            <a:r>
              <a:rPr lang="en-US" b="1" dirty="0"/>
              <a:t/>
            </a:r>
            <a:br>
              <a:rPr lang="en-US" b="1" dirty="0"/>
            </a:br>
            <a:r>
              <a:rPr lang="en-US" b="1" dirty="0" smtClean="0"/>
              <a:t>		Alfred </a:t>
            </a:r>
            <a:r>
              <a:rPr lang="en-US" b="1" dirty="0"/>
              <a:t>Mercier</a:t>
            </a:r>
            <a:endParaRPr lang="en-US" dirty="0"/>
          </a:p>
          <a:p>
            <a:endParaRPr lang="en-US" dirty="0"/>
          </a:p>
        </p:txBody>
      </p:sp>
      <p:sp>
        <p:nvSpPr>
          <p:cNvPr id="4" name="TextBox 3"/>
          <p:cNvSpPr txBox="1"/>
          <p:nvPr/>
        </p:nvSpPr>
        <p:spPr>
          <a:xfrm>
            <a:off x="5334000" y="5715000"/>
            <a:ext cx="1357038" cy="369332"/>
          </a:xfrm>
          <a:prstGeom prst="rect">
            <a:avLst/>
          </a:prstGeom>
          <a:noFill/>
        </p:spPr>
        <p:txBody>
          <a:bodyPr wrap="none" rtlCol="0">
            <a:spAutoFit/>
          </a:bodyPr>
          <a:lstStyle/>
          <a:p>
            <a:r>
              <a:rPr lang="en-US" dirty="0" err="1" smtClean="0"/>
              <a:t>Smitha</a:t>
            </a:r>
            <a:r>
              <a:rPr lang="en-US" dirty="0" smtClean="0"/>
              <a:t> N </a:t>
            </a:r>
            <a:r>
              <a:rPr lang="en-US" dirty="0" err="1" smtClean="0"/>
              <a:t>Pai</a:t>
            </a:r>
            <a:endParaRPr lang="en-US" dirty="0"/>
          </a:p>
        </p:txBody>
      </p:sp>
    </p:spTree>
    <p:extLst>
      <p:ext uri="{BB962C8B-B14F-4D97-AF65-F5344CB8AC3E}">
        <p14:creationId xmlns:p14="http://schemas.microsoft.com/office/powerpoint/2010/main" val="216856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5940500"/>
              </p:ext>
            </p:extLst>
          </p:nvPr>
        </p:nvGraphicFramePr>
        <p:xfrm>
          <a:off x="838200" y="1066800"/>
          <a:ext cx="1645920" cy="4857750"/>
        </p:xfrm>
        <a:graphic>
          <a:graphicData uri="http://schemas.openxmlformats.org/drawingml/2006/table">
            <a:tbl>
              <a:tblPr/>
              <a:tblGrid>
                <a:gridCol w="822960"/>
                <a:gridCol w="822960"/>
              </a:tblGrid>
              <a:tr h="0">
                <a:tc>
                  <a:txBody>
                    <a:bodyPr/>
                    <a:lstStyle/>
                    <a:p>
                      <a:pPr marL="0" marR="0">
                        <a:spcBef>
                          <a:spcPts val="0"/>
                        </a:spcBef>
                        <a:spcAft>
                          <a:spcPts val="0"/>
                        </a:spcAft>
                      </a:pPr>
                      <a:r>
                        <a:rPr lang="en-US" sz="2000" b="1" dirty="0">
                          <a:effectLst/>
                          <a:latin typeface="Times New Roman"/>
                          <a:ea typeface="Times New Roman"/>
                        </a:rPr>
                        <a:t>0</a:t>
                      </a:r>
                      <a:endParaRPr lang="en-US" sz="20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91</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92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3</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4</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5</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50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6</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7</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8</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9</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11</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Times New Roman"/>
                          <a:ea typeface="Times New Roman"/>
                        </a:rPr>
                        <a:t>41</a:t>
                      </a:r>
                      <a:endParaRPr lang="en-US" sz="20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12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13</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58</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2000" b="1">
                          <a:effectLst/>
                          <a:latin typeface="Times New Roman"/>
                          <a:ea typeface="Times New Roman"/>
                        </a:rPr>
                        <a:t>14</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Times New Roman"/>
                          <a:ea typeface="Times New Roman"/>
                        </a:rPr>
                        <a:t>0</a:t>
                      </a:r>
                      <a:endParaRPr lang="en-US" sz="20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749675" y="868353"/>
            <a:ext cx="40886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Basic Division Method-</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H(Key) = Key % 15,</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Values to be hashed all &gt; 0</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 indicates null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 nothing there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Results after hashing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41, 58, 12, 92, 50 and 91:</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This is a nice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of values, no collisions!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07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8278895"/>
              </p:ext>
            </p:extLst>
          </p:nvPr>
        </p:nvGraphicFramePr>
        <p:xfrm>
          <a:off x="304800" y="381000"/>
          <a:ext cx="3291840" cy="6076950"/>
        </p:xfrm>
        <a:graphic>
          <a:graphicData uri="http://schemas.openxmlformats.org/drawingml/2006/table">
            <a:tbl>
              <a:tblPr/>
              <a:tblGrid>
                <a:gridCol w="1097280"/>
                <a:gridCol w="1097280"/>
                <a:gridCol w="1097280"/>
              </a:tblGrid>
              <a:tr h="209705">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30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60 (collision)</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1</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3</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4</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5</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20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50 (collision)</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6</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7</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8</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9</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99626">
                <a:tc>
                  <a:txBody>
                    <a:bodyPr/>
                    <a:lstStyle/>
                    <a:p>
                      <a:pPr marL="0" marR="0">
                        <a:spcBef>
                          <a:spcPts val="0"/>
                        </a:spcBef>
                        <a:spcAft>
                          <a:spcPts val="0"/>
                        </a:spcAft>
                      </a:pPr>
                      <a:r>
                        <a:rPr lang="en-US" sz="2000" b="1">
                          <a:effectLst/>
                          <a:latin typeface="Times New Roman"/>
                          <a:ea typeface="Times New Roman"/>
                        </a:rPr>
                        <a:t>10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10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40, 70 (collisions)</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11</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12</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13</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09705">
                <a:tc>
                  <a:txBody>
                    <a:bodyPr/>
                    <a:lstStyle/>
                    <a:p>
                      <a:pPr marL="0" marR="0">
                        <a:spcBef>
                          <a:spcPts val="0"/>
                        </a:spcBef>
                        <a:spcAft>
                          <a:spcPts val="0"/>
                        </a:spcAft>
                      </a:pPr>
                      <a:r>
                        <a:rPr lang="en-US" sz="2000" b="1">
                          <a:effectLst/>
                          <a:latin typeface="Times New Roman"/>
                          <a:ea typeface="Times New Roman"/>
                        </a:rPr>
                        <a:t>14</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0</a:t>
                      </a:r>
                      <a:endParaRPr lang="en-US" sz="20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20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733800" y="2209800"/>
            <a:ext cx="505779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Conclusion: % 15 is a BAD HASH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FUNCTION for this particular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set of values!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general: Choose the nearest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prime number 1.5 times greater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than the size of the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set you are hashing!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747655" y="1524000"/>
            <a:ext cx="4368055" cy="369332"/>
          </a:xfrm>
          <a:prstGeom prst="rect">
            <a:avLst/>
          </a:prstGeom>
        </p:spPr>
        <p:txBody>
          <a:bodyPr wrap="none">
            <a:spAutoFit/>
          </a:bodyPr>
          <a:lstStyle/>
          <a:p>
            <a:r>
              <a:rPr lang="en-US" b="1" dirty="0"/>
              <a:t>Now with values 10, 20, 30, 40, 50, 60, 70 </a:t>
            </a:r>
            <a:endParaRPr lang="en-US" dirty="0"/>
          </a:p>
        </p:txBody>
      </p:sp>
    </p:spTree>
    <p:extLst>
      <p:ext uri="{BB962C8B-B14F-4D97-AF65-F5344CB8AC3E}">
        <p14:creationId xmlns:p14="http://schemas.microsoft.com/office/powerpoint/2010/main" val="5321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Folding</a:t>
            </a:r>
            <a:endParaRPr lang="en-US" dirty="0"/>
          </a:p>
        </p:txBody>
      </p:sp>
      <p:sp>
        <p:nvSpPr>
          <p:cNvPr id="3" name="Content Placeholder 2"/>
          <p:cNvSpPr>
            <a:spLocks noGrp="1"/>
          </p:cNvSpPr>
          <p:nvPr>
            <p:ph idx="1"/>
          </p:nvPr>
        </p:nvSpPr>
        <p:spPr/>
        <p:txBody>
          <a:bodyPr/>
          <a:lstStyle/>
          <a:p>
            <a:r>
              <a:rPr lang="en-US" dirty="0" smtClean="0"/>
              <a:t>Partition the identifier x into several parts. All except for the last one have the same length</a:t>
            </a:r>
          </a:p>
          <a:p>
            <a:r>
              <a:rPr lang="en-US" dirty="0" smtClean="0"/>
              <a:t>Add the parts together to obtain the hash address</a:t>
            </a:r>
          </a:p>
          <a:p>
            <a:r>
              <a:rPr lang="en-US" b="1" dirty="0" smtClean="0"/>
              <a:t>Shift folding</a:t>
            </a:r>
          </a:p>
          <a:p>
            <a:pPr lvl="1"/>
            <a:r>
              <a:rPr lang="en-US" dirty="0" smtClean="0"/>
              <a:t>Shift all parts except for the last one so that the least significant bit of each part lines up with the corresponding bit of the last part. Add the parts together to obtain f(x)</a:t>
            </a:r>
          </a:p>
          <a:p>
            <a:r>
              <a:rPr lang="en-US" dirty="0" smtClean="0"/>
              <a:t>Folding at the boundaries</a:t>
            </a:r>
          </a:p>
          <a:p>
            <a:pPr lvl="1"/>
            <a:r>
              <a:rPr lang="en-US" dirty="0" smtClean="0"/>
              <a:t>Reverses every other partition before adding</a:t>
            </a:r>
          </a:p>
          <a:p>
            <a:pPr lvl="1"/>
            <a:r>
              <a:rPr lang="en-US" dirty="0" smtClean="0"/>
              <a:t>Add the partitions which gives the hash address</a:t>
            </a:r>
            <a:endParaRPr lang="en-US" dirty="0"/>
          </a:p>
        </p:txBody>
      </p:sp>
    </p:spTree>
    <p:extLst>
      <p:ext uri="{BB962C8B-B14F-4D97-AF65-F5344CB8AC3E}">
        <p14:creationId xmlns:p14="http://schemas.microsoft.com/office/powerpoint/2010/main" val="318637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None/>
            </a:pPr>
            <a:r>
              <a:rPr lang="en-US" sz="3600" b="1" dirty="0"/>
              <a:t>Folding Method: </a:t>
            </a:r>
          </a:p>
          <a:p>
            <a:pPr>
              <a:buFont typeface="Wingdings" pitchFamily="2" charset="2"/>
              <a:buNone/>
            </a:pPr>
            <a:r>
              <a:rPr lang="en-US" dirty="0"/>
              <a:t>	Chopping the key k into two parts and adding yields the following hash addresses:</a:t>
            </a:r>
          </a:p>
          <a:p>
            <a:pPr>
              <a:buFont typeface="Wingdings" pitchFamily="2" charset="2"/>
              <a:buNone/>
            </a:pPr>
            <a:r>
              <a:rPr lang="en-US" dirty="0"/>
              <a:t>			H(3205)=32+05=37,	</a:t>
            </a:r>
          </a:p>
          <a:p>
            <a:pPr>
              <a:buFont typeface="Wingdings" pitchFamily="2" charset="2"/>
              <a:buNone/>
            </a:pPr>
            <a:r>
              <a:rPr lang="en-US" dirty="0"/>
              <a:t>			H(7148)=71+48=19,	</a:t>
            </a:r>
          </a:p>
          <a:p>
            <a:pPr>
              <a:buFont typeface="Wingdings" pitchFamily="2" charset="2"/>
              <a:buNone/>
            </a:pPr>
            <a:r>
              <a:rPr lang="en-US" dirty="0"/>
              <a:t>			H(2345)=23+45=68</a:t>
            </a:r>
          </a:p>
          <a:p>
            <a:pPr>
              <a:buFont typeface="Wingdings" pitchFamily="2" charset="2"/>
              <a:buNone/>
            </a:pPr>
            <a:r>
              <a:rPr lang="en-US" dirty="0"/>
              <a:t>	Observe that the leading digit 1 in H(7148) is ignored. Alternatively, one may want to reverse the second part before adding, thus producing the following hash addresses:</a:t>
            </a:r>
          </a:p>
          <a:p>
            <a:pPr>
              <a:buFont typeface="Wingdings" pitchFamily="2" charset="2"/>
              <a:buNone/>
            </a:pPr>
            <a:r>
              <a:rPr lang="en-US" dirty="0"/>
              <a:t>			H(3205)=32+50=82, </a:t>
            </a:r>
          </a:p>
          <a:p>
            <a:pPr>
              <a:buFont typeface="Wingdings" pitchFamily="2" charset="2"/>
              <a:buNone/>
            </a:pPr>
            <a:r>
              <a:rPr lang="en-US" dirty="0"/>
              <a:t>			H(7148)=71+84=55,	</a:t>
            </a:r>
          </a:p>
          <a:p>
            <a:pPr>
              <a:buFont typeface="Wingdings" pitchFamily="2" charset="2"/>
              <a:buNone/>
            </a:pPr>
            <a:r>
              <a:rPr lang="en-US" dirty="0"/>
              <a:t>			H(2345)=23+54=77</a:t>
            </a:r>
          </a:p>
          <a:p>
            <a:endParaRPr lang="en-US" dirty="0"/>
          </a:p>
        </p:txBody>
      </p:sp>
    </p:spTree>
    <p:extLst>
      <p:ext uri="{BB962C8B-B14F-4D97-AF65-F5344CB8AC3E}">
        <p14:creationId xmlns:p14="http://schemas.microsoft.com/office/powerpoint/2010/main" val="325632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Key: 3455677234 Partitioning: 345 |567 | 723 |4 Adding: 345 + 567 + 723 + 4 = 1639 Address: 639 (the carry is ignored) </a:t>
            </a:r>
          </a:p>
        </p:txBody>
      </p:sp>
    </p:spTree>
    <p:extLst>
      <p:ext uri="{BB962C8B-B14F-4D97-AF65-F5344CB8AC3E}">
        <p14:creationId xmlns:p14="http://schemas.microsoft.com/office/powerpoint/2010/main" val="411842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enter number:12345</a:t>
            </a:r>
            <a:br>
              <a:rPr lang="en-US" dirty="0"/>
            </a:br>
            <a:r>
              <a:rPr lang="en-US" dirty="0"/>
              <a:t>enter folding combination: 12+34+5</a:t>
            </a:r>
            <a:br>
              <a:rPr lang="en-US" dirty="0"/>
            </a:br>
            <a:r>
              <a:rPr lang="en-US" dirty="0"/>
              <a:t>12+34+5</a:t>
            </a:r>
            <a:br>
              <a:rPr lang="en-US" dirty="0"/>
            </a:br>
            <a:r>
              <a:rPr lang="en-US" dirty="0"/>
              <a:t>=51/*get the last two digits*/</a:t>
            </a:r>
            <a:br>
              <a:rPr lang="en-US" dirty="0"/>
            </a:br>
            <a:r>
              <a:rPr lang="en-US" dirty="0"/>
              <a:t>final answer=51</a:t>
            </a:r>
            <a:br>
              <a:rPr lang="en-US" dirty="0"/>
            </a:br>
            <a:r>
              <a:rPr lang="en-US" dirty="0"/>
              <a:t/>
            </a:r>
            <a:br>
              <a:rPr lang="en-US" dirty="0"/>
            </a:br>
            <a:endParaRPr lang="en-US" dirty="0"/>
          </a:p>
        </p:txBody>
      </p:sp>
    </p:spTree>
    <p:extLst>
      <p:ext uri="{BB962C8B-B14F-4D97-AF65-F5344CB8AC3E}">
        <p14:creationId xmlns:p14="http://schemas.microsoft.com/office/powerpoint/2010/main" val="242705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 Analysis</a:t>
            </a:r>
            <a:endParaRPr lang="en-US" dirty="0"/>
          </a:p>
        </p:txBody>
      </p:sp>
      <p:sp>
        <p:nvSpPr>
          <p:cNvPr id="3" name="Content Placeholder 2"/>
          <p:cNvSpPr>
            <a:spLocks noGrp="1"/>
          </p:cNvSpPr>
          <p:nvPr>
            <p:ph idx="1"/>
          </p:nvPr>
        </p:nvSpPr>
        <p:spPr/>
        <p:txBody>
          <a:bodyPr/>
          <a:lstStyle/>
          <a:p>
            <a:r>
              <a:rPr lang="en-US" dirty="0" smtClean="0"/>
              <a:t>Used with static files- in which all the identifiers are know in advance</a:t>
            </a:r>
          </a:p>
          <a:p>
            <a:r>
              <a:rPr lang="en-US" dirty="0" smtClean="0"/>
              <a:t>Transform the identifiers into numbers using some radix r</a:t>
            </a:r>
          </a:p>
          <a:p>
            <a:r>
              <a:rPr lang="en-US" dirty="0" smtClean="0"/>
              <a:t>Examine the digit of each identifier, deleting those digits that have the most skewed distributions</a:t>
            </a:r>
          </a:p>
          <a:p>
            <a:r>
              <a:rPr lang="en-US" dirty="0" smtClean="0"/>
              <a:t>Continue deleting the digits until the number of remaining digits is small enough to give an address in the range of the hash table</a:t>
            </a:r>
          </a:p>
          <a:p>
            <a:endParaRPr lang="en-US" dirty="0"/>
          </a:p>
        </p:txBody>
      </p:sp>
    </p:spTree>
    <p:extLst>
      <p:ext uri="{BB962C8B-B14F-4D97-AF65-F5344CB8AC3E}">
        <p14:creationId xmlns:p14="http://schemas.microsoft.com/office/powerpoint/2010/main" val="95987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Example</a:t>
            </a:r>
            <a:r>
              <a:rPr lang="en-US" b="1" dirty="0" smtClean="0"/>
              <a:t>:</a:t>
            </a:r>
            <a:endParaRPr lang="en-US" dirty="0"/>
          </a:p>
          <a:p>
            <a:r>
              <a:rPr lang="en-US" b="1" dirty="0"/>
              <a:t>Keys:</a:t>
            </a:r>
            <a:r>
              <a:rPr lang="en-US" dirty="0"/>
              <a:t> 2234, 3452, 2784</a:t>
            </a:r>
            <a:br>
              <a:rPr lang="en-US" dirty="0"/>
            </a:br>
            <a:r>
              <a:rPr lang="en-US" b="1" dirty="0"/>
              <a:t>Distribution:</a:t>
            </a:r>
            <a:r>
              <a:rPr lang="en-US" dirty="0"/>
              <a:t/>
            </a:r>
            <a:br>
              <a:rPr lang="en-US" dirty="0"/>
            </a:br>
            <a:endParaRPr lang="en-US" dirty="0" smtClean="0"/>
          </a:p>
          <a:p>
            <a:endParaRPr lang="en-US" dirty="0"/>
          </a:p>
          <a:p>
            <a:endParaRPr lang="en-US" dirty="0" smtClean="0"/>
          </a:p>
          <a:p>
            <a:endParaRPr lang="en-US" dirty="0"/>
          </a:p>
          <a:p>
            <a:r>
              <a:rPr lang="en-US" dirty="0" smtClean="0"/>
              <a:t>Positions </a:t>
            </a:r>
            <a:r>
              <a:rPr lang="en-US" dirty="0"/>
              <a:t>1 and 2 : best distribution. Hence we have:</a:t>
            </a:r>
            <a:br>
              <a:rPr lang="en-US" dirty="0"/>
            </a:br>
            <a:endParaRPr lang="en-US" dirty="0"/>
          </a:p>
          <a:p>
            <a:r>
              <a:rPr lang="en-US" b="1" dirty="0"/>
              <a:t>Addresses:</a:t>
            </a:r>
            <a:r>
              <a:rPr lang="en-US" dirty="0"/>
              <a:t> 23, 45, 78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5029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730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t>Handling Collisions - Techniques:</a:t>
            </a:r>
            <a:endParaRPr lang="en-US" dirty="0"/>
          </a:p>
          <a:p>
            <a:r>
              <a:rPr lang="en-US" b="1" dirty="0"/>
              <a:t>Two Major Strategies:</a:t>
            </a:r>
            <a:endParaRPr lang="en-US" dirty="0"/>
          </a:p>
          <a:p>
            <a:r>
              <a:rPr lang="en-US" b="1" dirty="0"/>
              <a:t>1) Open Addressing - Find another spot in the "Table" (same contiguous address space) </a:t>
            </a:r>
            <a:endParaRPr lang="en-US" dirty="0"/>
          </a:p>
          <a:p>
            <a:r>
              <a:rPr lang="en-US" b="1" dirty="0"/>
              <a:t>2) Chaining - Find another spot outside the "Table"</a:t>
            </a:r>
            <a:endParaRPr lang="en-US" dirty="0"/>
          </a:p>
          <a:p>
            <a:r>
              <a:rPr lang="en-US" b="1" dirty="0" smtClean="0"/>
              <a:t>Open </a:t>
            </a:r>
            <a:r>
              <a:rPr lang="en-US" b="1" dirty="0"/>
              <a:t>Addressing Techniques:</a:t>
            </a:r>
            <a:endParaRPr lang="en-US" dirty="0"/>
          </a:p>
          <a:p>
            <a:pPr lvl="1"/>
            <a:r>
              <a:rPr lang="en-US" b="1" dirty="0"/>
              <a:t>a) Linear Probing - search sequentially (with wrap-around) until you find the first vacant slot</a:t>
            </a:r>
            <a:endParaRPr lang="en-US" dirty="0"/>
          </a:p>
          <a:p>
            <a:pPr lvl="1"/>
            <a:r>
              <a:rPr lang="en-US" b="1" dirty="0"/>
              <a:t>b) Quadratic Probing - </a:t>
            </a:r>
            <a:endParaRPr lang="en-US" dirty="0"/>
          </a:p>
        </p:txBody>
      </p:sp>
    </p:spTree>
    <p:extLst>
      <p:ext uri="{BB962C8B-B14F-4D97-AF65-F5344CB8AC3E}">
        <p14:creationId xmlns:p14="http://schemas.microsoft.com/office/powerpoint/2010/main" val="282097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Quadratic Probing - </a:t>
            </a:r>
            <a:endParaRPr lang="en-US" dirty="0"/>
          </a:p>
          <a:p>
            <a:r>
              <a:rPr lang="en-US" b="1" dirty="0"/>
              <a:t>Hashed value to index i - slot i is occupied!</a:t>
            </a:r>
            <a:endParaRPr lang="en-US" dirty="0"/>
          </a:p>
          <a:p>
            <a:r>
              <a:rPr lang="en-US" b="1" dirty="0"/>
              <a:t>1st try after i ---&gt; try i+1</a:t>
            </a:r>
            <a:endParaRPr lang="en-US" dirty="0"/>
          </a:p>
          <a:p>
            <a:r>
              <a:rPr lang="en-US" b="1" dirty="0"/>
              <a:t>2nd try after i ---&gt; try i + 2</a:t>
            </a:r>
            <a:r>
              <a:rPr lang="en-US" b="1" baseline="30000" dirty="0"/>
              <a:t>2</a:t>
            </a:r>
            <a:endParaRPr lang="en-US" dirty="0"/>
          </a:p>
          <a:p>
            <a:r>
              <a:rPr lang="en-US" b="1" dirty="0"/>
              <a:t>3rd try after i ---&gt; try i + 3</a:t>
            </a:r>
            <a:r>
              <a:rPr lang="en-US" b="1" baseline="30000" dirty="0"/>
              <a:t>2</a:t>
            </a:r>
            <a:endParaRPr lang="en-US" dirty="0"/>
          </a:p>
          <a:p>
            <a:r>
              <a:rPr lang="en-US" b="1" dirty="0"/>
              <a:t>(Always % </a:t>
            </a:r>
            <a:r>
              <a:rPr lang="en-US" b="1" dirty="0" err="1"/>
              <a:t>tablesize</a:t>
            </a:r>
            <a:r>
              <a:rPr lang="en-US" b="1" dirty="0"/>
              <a:t>, of course)</a:t>
            </a:r>
            <a:endParaRPr lang="en-US" dirty="0"/>
          </a:p>
          <a:p>
            <a:r>
              <a:rPr lang="en-US" b="1" dirty="0"/>
              <a:t>ETC</a:t>
            </a:r>
            <a:r>
              <a:rPr lang="en-US" b="1" dirty="0" smtClean="0"/>
              <a:t>.</a:t>
            </a:r>
          </a:p>
          <a:p>
            <a:r>
              <a:rPr lang="en-US" b="1" dirty="0"/>
              <a:t>Rehashing: When see spot is occupied, hash original key over with a second hash function - this to find another spot in the table.</a:t>
            </a:r>
            <a:endParaRPr lang="en-US" dirty="0"/>
          </a:p>
          <a:p>
            <a:endParaRPr lang="en-US" dirty="0"/>
          </a:p>
        </p:txBody>
      </p:sp>
    </p:spTree>
    <p:extLst>
      <p:ext uri="{BB962C8B-B14F-4D97-AF65-F5344CB8AC3E}">
        <p14:creationId xmlns:p14="http://schemas.microsoft.com/office/powerpoint/2010/main" val="163821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Hashing</a:t>
            </a:r>
            <a:endParaRPr lang="en-US" dirty="0"/>
          </a:p>
        </p:txBody>
      </p:sp>
      <p:sp>
        <p:nvSpPr>
          <p:cNvPr id="3" name="Content Placeholder 2"/>
          <p:cNvSpPr>
            <a:spLocks noGrp="1"/>
          </p:cNvSpPr>
          <p:nvPr>
            <p:ph idx="1"/>
          </p:nvPr>
        </p:nvSpPr>
        <p:spPr/>
        <p:txBody>
          <a:bodyPr>
            <a:normAutofit fontScale="92500"/>
          </a:bodyPr>
          <a:lstStyle/>
          <a:p>
            <a:r>
              <a:rPr lang="en-US" dirty="0" smtClean="0"/>
              <a:t>Identifiers are stored in fixed sized table called hash table.</a:t>
            </a:r>
          </a:p>
          <a:p>
            <a:r>
              <a:rPr lang="en-US" dirty="0" smtClean="0"/>
              <a:t>Arithmetic function f is used to determine the address or location of an identifier, x in the table.</a:t>
            </a:r>
          </a:p>
          <a:p>
            <a:r>
              <a:rPr lang="en-US" dirty="0" smtClean="0"/>
              <a:t>f(x) gives the home or hash address of x in the table</a:t>
            </a:r>
          </a:p>
          <a:p>
            <a:r>
              <a:rPr lang="en-US" dirty="0" smtClean="0"/>
              <a:t>The hash table </a:t>
            </a:r>
            <a:r>
              <a:rPr lang="en-US" dirty="0" err="1" smtClean="0"/>
              <a:t>ht</a:t>
            </a:r>
            <a:r>
              <a:rPr lang="en-US" dirty="0" smtClean="0"/>
              <a:t>  is stored in sequential memory locations that are partitioned into b buckets </a:t>
            </a:r>
            <a:r>
              <a:rPr lang="en-US" dirty="0" err="1" smtClean="0"/>
              <a:t>ht</a:t>
            </a:r>
            <a:r>
              <a:rPr lang="en-US" dirty="0" smtClean="0"/>
              <a:t>[0] </a:t>
            </a:r>
            <a:r>
              <a:rPr lang="en-US" dirty="0" err="1" smtClean="0"/>
              <a:t>ht</a:t>
            </a:r>
            <a:r>
              <a:rPr lang="en-US" dirty="0" smtClean="0"/>
              <a:t>[1],   </a:t>
            </a:r>
            <a:r>
              <a:rPr lang="en-US" dirty="0" err="1" smtClean="0"/>
              <a:t>ht</a:t>
            </a:r>
            <a:r>
              <a:rPr lang="en-US" dirty="0" smtClean="0"/>
              <a:t>[b-1]. </a:t>
            </a:r>
          </a:p>
          <a:p>
            <a:r>
              <a:rPr lang="en-US" dirty="0" smtClean="0"/>
              <a:t>Each bucket has s slots</a:t>
            </a:r>
          </a:p>
          <a:p>
            <a:r>
              <a:rPr lang="en-US" dirty="0" smtClean="0"/>
              <a:t>s=1 means each bucket holds one record</a:t>
            </a:r>
          </a:p>
          <a:p>
            <a:r>
              <a:rPr lang="en-US" dirty="0" smtClean="0"/>
              <a:t>Hash function is used to transform the identifier x into an address in the hash table</a:t>
            </a:r>
          </a:p>
          <a:p>
            <a:r>
              <a:rPr lang="en-US" dirty="0" smtClean="0"/>
              <a:t>f(x) maps the set of possible  identifiers onto integers 0 through b-1 </a:t>
            </a:r>
            <a:endParaRPr lang="en-US" dirty="0"/>
          </a:p>
        </p:txBody>
      </p:sp>
    </p:spTree>
    <p:extLst>
      <p:ext uri="{BB962C8B-B14F-4D97-AF65-F5344CB8AC3E}">
        <p14:creationId xmlns:p14="http://schemas.microsoft.com/office/powerpoint/2010/main" val="87414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Chaining Techniques:</a:t>
            </a:r>
            <a:endParaRPr lang="en-US" dirty="0"/>
          </a:p>
          <a:p>
            <a:r>
              <a:rPr lang="en-US" b="1" dirty="0"/>
              <a:t>This technique "Chains" the item that collided to a location outside the "Table" - to another block of memory</a:t>
            </a:r>
            <a:endParaRPr lang="en-US" dirty="0"/>
          </a:p>
          <a:p>
            <a:r>
              <a:rPr lang="en-US" b="1" dirty="0" smtClean="0"/>
              <a:t>(It is done with </a:t>
            </a:r>
            <a:r>
              <a:rPr lang="en-US" b="1" dirty="0"/>
              <a:t>Dynamic, Extendible Hashing Techniques)</a:t>
            </a:r>
            <a:endParaRPr lang="en-US" dirty="0"/>
          </a:p>
          <a:p>
            <a:r>
              <a:rPr lang="en-US" b="1" dirty="0" smtClean="0"/>
              <a:t>Problems </a:t>
            </a:r>
            <a:r>
              <a:rPr lang="en-US" b="1" dirty="0"/>
              <a:t>with both Open Addressing and Chaining - can have very long searches for an item that collided a bunch with other items!</a:t>
            </a:r>
            <a:endParaRPr lang="en-US" dirty="0"/>
          </a:p>
          <a:p>
            <a:endParaRPr lang="en-US" dirty="0"/>
          </a:p>
          <a:p>
            <a:endParaRPr lang="en-US" dirty="0"/>
          </a:p>
        </p:txBody>
      </p:sp>
    </p:spTree>
    <p:extLst>
      <p:ext uri="{BB962C8B-B14F-4D97-AF65-F5344CB8AC3E}">
        <p14:creationId xmlns:p14="http://schemas.microsoft.com/office/powerpoint/2010/main" val="281849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1947474"/>
              </p:ext>
            </p:extLst>
          </p:nvPr>
        </p:nvGraphicFramePr>
        <p:xfrm>
          <a:off x="228600" y="228600"/>
          <a:ext cx="3291840" cy="6172200"/>
        </p:xfrm>
        <a:graphic>
          <a:graphicData uri="http://schemas.openxmlformats.org/drawingml/2006/table">
            <a:tbl>
              <a:tblPr/>
              <a:tblGrid>
                <a:gridCol w="1097280"/>
                <a:gridCol w="1097280"/>
                <a:gridCol w="1097280"/>
              </a:tblGrid>
              <a:tr h="411480">
                <a:tc>
                  <a:txBody>
                    <a:bodyPr/>
                    <a:lstStyle/>
                    <a:p>
                      <a:pPr marL="0" marR="0">
                        <a:spcBef>
                          <a:spcPts val="0"/>
                        </a:spcBef>
                        <a:spcAft>
                          <a:spcPts val="0"/>
                        </a:spcAft>
                      </a:pPr>
                      <a:r>
                        <a:rPr lang="en-US" sz="1200" b="1">
                          <a:effectLst/>
                          <a:latin typeface="Times New Roman"/>
                          <a:ea typeface="Times New Roman"/>
                        </a:rPr>
                        <a:t>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1</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2</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38</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160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H(160)=38</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39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204</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H(204)=38</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40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219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H(219)=38</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41</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119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H(119)=39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42</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412</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H(412)=39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43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390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H(390)=39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44</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263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H(263)=40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11480">
                <a:tc>
                  <a:txBody>
                    <a:bodyPr/>
                    <a:lstStyle/>
                    <a:p>
                      <a:pPr marL="0" marR="0">
                        <a:spcBef>
                          <a:spcPts val="0"/>
                        </a:spcBef>
                        <a:spcAft>
                          <a:spcPts val="0"/>
                        </a:spcAft>
                      </a:pPr>
                      <a:r>
                        <a:rPr lang="en-US" sz="1200" b="1">
                          <a:effectLst/>
                          <a:latin typeface="Times New Roman"/>
                          <a:ea typeface="Times New Roman"/>
                        </a:rPr>
                        <a:t>size</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559629" y="792317"/>
            <a:ext cx="57599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Open Addressing with Linear Probing</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Clustering can occur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Suppose keys 160, 204, 219, 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412, 390, 263 are loaded and 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 biased for returning 38-40!</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Conclusion: Clustering can occur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due to a biased hash function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linear probing as a collision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resolution technique!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4971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1731707"/>
              </p:ext>
            </p:extLst>
          </p:nvPr>
        </p:nvGraphicFramePr>
        <p:xfrm>
          <a:off x="3124200" y="4038600"/>
          <a:ext cx="1645920" cy="2221230"/>
        </p:xfrm>
        <a:graphic>
          <a:graphicData uri="http://schemas.openxmlformats.org/drawingml/2006/table">
            <a:tbl>
              <a:tblPr/>
              <a:tblGrid>
                <a:gridCol w="822960"/>
                <a:gridCol w="822960"/>
              </a:tblGrid>
              <a:tr h="0">
                <a:tc>
                  <a:txBody>
                    <a:bodyPr/>
                    <a:lstStyle/>
                    <a:p>
                      <a:pPr marL="0" marR="0">
                        <a:spcBef>
                          <a:spcPts val="0"/>
                        </a:spcBef>
                        <a:spcAft>
                          <a:spcPts val="0"/>
                        </a:spcAft>
                      </a:pPr>
                      <a:r>
                        <a:rPr lang="en-US" sz="1200" b="1">
                          <a:effectLst/>
                          <a:latin typeface="Times New Roman"/>
                          <a:ea typeface="Times New Roman"/>
                        </a:rPr>
                        <a:t>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46</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1</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2</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13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4</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5</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6</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24</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7</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90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8</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9</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0">
                <a:tc>
                  <a:txBody>
                    <a:bodyPr/>
                    <a:lstStyle/>
                    <a:p>
                      <a:pPr marL="0" marR="0">
                        <a:spcBef>
                          <a:spcPts val="0"/>
                        </a:spcBef>
                        <a:spcAft>
                          <a:spcPts val="0"/>
                        </a:spcAft>
                      </a:pPr>
                      <a:r>
                        <a:rPr lang="en-US" sz="1200" b="1">
                          <a:effectLst/>
                          <a:latin typeface="Times New Roman"/>
                          <a:ea typeface="Times New Roman"/>
                        </a:rPr>
                        <a:t>10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4807637"/>
              </p:ext>
            </p:extLst>
          </p:nvPr>
        </p:nvGraphicFramePr>
        <p:xfrm>
          <a:off x="609600" y="648018"/>
          <a:ext cx="1828800" cy="5905182"/>
        </p:xfrm>
        <a:graphic>
          <a:graphicData uri="http://schemas.openxmlformats.org/drawingml/2006/table">
            <a:tbl>
              <a:tblPr/>
              <a:tblGrid>
                <a:gridCol w="609600"/>
                <a:gridCol w="1219200"/>
              </a:tblGrid>
              <a:tr h="346211">
                <a:tc>
                  <a:txBody>
                    <a:bodyPr/>
                    <a:lstStyle/>
                    <a:p>
                      <a:pPr marL="0" marR="0">
                        <a:spcBef>
                          <a:spcPts val="0"/>
                        </a:spcBef>
                        <a:spcAft>
                          <a:spcPts val="0"/>
                        </a:spcAft>
                      </a:pPr>
                      <a:r>
                        <a:rPr lang="en-US" sz="1200" b="1">
                          <a:effectLst/>
                          <a:latin typeface="Times New Roman"/>
                          <a:ea typeface="Times New Roman"/>
                        </a:rPr>
                        <a:t>0</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46211">
                <a:tc>
                  <a:txBody>
                    <a:bodyPr/>
                    <a:lstStyle/>
                    <a:p>
                      <a:pPr marL="0" marR="0">
                        <a:spcBef>
                          <a:spcPts val="0"/>
                        </a:spcBef>
                        <a:spcAft>
                          <a:spcPts val="0"/>
                        </a:spcAft>
                      </a:pPr>
                      <a:r>
                        <a:rPr lang="en-US" sz="1200" b="1">
                          <a:effectLst/>
                          <a:latin typeface="Times New Roman"/>
                          <a:ea typeface="Times New Roman"/>
                        </a:rPr>
                        <a:t>1</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46211">
                <a:tc>
                  <a:txBody>
                    <a:bodyPr/>
                    <a:lstStyle/>
                    <a:p>
                      <a:pPr marL="0" marR="0">
                        <a:spcBef>
                          <a:spcPts val="0"/>
                        </a:spcBef>
                        <a:spcAft>
                          <a:spcPts val="0"/>
                        </a:spcAft>
                      </a:pPr>
                      <a:r>
                        <a:rPr lang="en-US" sz="1200" b="1">
                          <a:effectLst/>
                          <a:latin typeface="Times New Roman"/>
                          <a:ea typeface="Times New Roman"/>
                        </a:rPr>
                        <a:t>2</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1286859">
                <a:tc>
                  <a:txBody>
                    <a:bodyPr/>
                    <a:lstStyle/>
                    <a:p>
                      <a:pPr marL="0" marR="0">
                        <a:spcBef>
                          <a:spcPts val="0"/>
                        </a:spcBef>
                        <a:spcAft>
                          <a:spcPts val="0"/>
                        </a:spcAft>
                      </a:pPr>
                      <a:r>
                        <a:rPr lang="en-US" sz="1200" b="1">
                          <a:effectLst/>
                          <a:latin typeface="Times New Roman"/>
                          <a:ea typeface="Times New Roman"/>
                        </a:rPr>
                        <a:t>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X - Initial hash position, plus 4th, 8th, 12th.... probes</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1600409">
                <a:tc>
                  <a:txBody>
                    <a:bodyPr/>
                    <a:lstStyle/>
                    <a:p>
                      <a:pPr marL="0" marR="0">
                        <a:spcBef>
                          <a:spcPts val="0"/>
                        </a:spcBef>
                        <a:spcAft>
                          <a:spcPts val="0"/>
                        </a:spcAft>
                      </a:pPr>
                      <a:r>
                        <a:rPr lang="en-US" sz="1200" b="1">
                          <a:effectLst/>
                          <a:latin typeface="Times New Roman"/>
                          <a:ea typeface="Times New Roman"/>
                        </a:rPr>
                        <a:t>4</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1st, 3rd, 5th, 7th, 9th.... probes after collision at position 3</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46211">
                <a:tc>
                  <a:txBody>
                    <a:bodyPr/>
                    <a:lstStyle/>
                    <a:p>
                      <a:pPr marL="0" marR="0">
                        <a:spcBef>
                          <a:spcPts val="0"/>
                        </a:spcBef>
                        <a:spcAft>
                          <a:spcPts val="0"/>
                        </a:spcAft>
                      </a:pPr>
                      <a:r>
                        <a:rPr lang="en-US" sz="1200" b="1">
                          <a:effectLst/>
                          <a:latin typeface="Times New Roman"/>
                          <a:ea typeface="Times New Roman"/>
                        </a:rPr>
                        <a:t>5</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46211">
                <a:tc>
                  <a:txBody>
                    <a:bodyPr/>
                    <a:lstStyle/>
                    <a:p>
                      <a:pPr marL="0" marR="0">
                        <a:spcBef>
                          <a:spcPts val="0"/>
                        </a:spcBef>
                        <a:spcAft>
                          <a:spcPts val="0"/>
                        </a:spcAft>
                      </a:pPr>
                      <a:r>
                        <a:rPr lang="en-US" sz="1200" b="1">
                          <a:effectLst/>
                          <a:latin typeface="Times New Roman"/>
                          <a:ea typeface="Times New Roman"/>
                        </a:rPr>
                        <a:t>6</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1286859">
                <a:tc>
                  <a:txBody>
                    <a:bodyPr/>
                    <a:lstStyle/>
                    <a:p>
                      <a:pPr marL="0" marR="0">
                        <a:spcBef>
                          <a:spcPts val="0"/>
                        </a:spcBef>
                        <a:spcAft>
                          <a:spcPts val="0"/>
                        </a:spcAft>
                      </a:pPr>
                      <a:r>
                        <a:rPr lang="en-US" sz="1200" b="1">
                          <a:effectLst/>
                          <a:latin typeface="Times New Roman"/>
                          <a:ea typeface="Times New Roman"/>
                        </a:rPr>
                        <a:t>7</a:t>
                      </a:r>
                      <a:endParaRPr lang="en-US" sz="120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Times New Roman"/>
                          <a:ea typeface="Times New Roman"/>
                        </a:rPr>
                        <a:t>2nd, 6th, 10th.... probes after collision at position 3</a:t>
                      </a:r>
                      <a:endParaRPr lang="en-US" sz="1200" dirty="0">
                        <a:effectLst/>
                        <a:latin typeface="Times New Roman"/>
                        <a:ea typeface="Times New Roman"/>
                      </a:endParaRPr>
                    </a:p>
                  </a:txBody>
                  <a:tcPr marL="9525" marR="9525" marT="9525" marB="95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749675" y="646589"/>
            <a:ext cx="5328703"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Quadratic Probing:</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H(Key) = Key %11, Hashing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13, 3, 24, 46, 90:</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Note the wraparound calculations!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Also, quadratic probing may never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"get anywhere"-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H(K) = K % 8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8552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lstStyle/>
          <a:p>
            <a:r>
              <a:rPr lang="en-US" dirty="0" smtClean="0"/>
              <a:t>Compute f(x) for identifier x and then examine the hash table buckets </a:t>
            </a:r>
            <a:r>
              <a:rPr lang="en-US" dirty="0" err="1" smtClean="0"/>
              <a:t>ht</a:t>
            </a:r>
            <a:r>
              <a:rPr lang="en-US" dirty="0" smtClean="0"/>
              <a:t>[f(x)+j)%TABLE_SIZE] for 0&lt;=j&lt;=TABLE_SIZE</a:t>
            </a:r>
          </a:p>
          <a:p>
            <a:r>
              <a:rPr lang="en-US" dirty="0" smtClean="0"/>
              <a:t>Outcomes</a:t>
            </a:r>
          </a:p>
          <a:p>
            <a:pPr lvl="1"/>
            <a:r>
              <a:rPr lang="en-US" dirty="0" smtClean="0"/>
              <a:t>Bucket contains x. Already in the table, -Report duplicate identifier or update information in the other fields of the element</a:t>
            </a:r>
          </a:p>
          <a:p>
            <a:pPr lvl="1"/>
            <a:r>
              <a:rPr lang="en-US" dirty="0" smtClean="0"/>
              <a:t>Bucket contains the empty string- Bucket is empty and we may inset the new element into it</a:t>
            </a:r>
          </a:p>
          <a:p>
            <a:pPr lvl="1"/>
            <a:r>
              <a:rPr lang="en-US" dirty="0" smtClean="0"/>
              <a:t>Bucket contains a </a:t>
            </a:r>
            <a:r>
              <a:rPr lang="en-US" smtClean="0"/>
              <a:t>nonempty string </a:t>
            </a:r>
            <a:r>
              <a:rPr lang="en-US" dirty="0" smtClean="0"/>
              <a:t>other than x- Proceed </a:t>
            </a:r>
            <a:r>
              <a:rPr lang="en-US" dirty="0" err="1" smtClean="0"/>
              <a:t>ot</a:t>
            </a:r>
            <a:r>
              <a:rPr lang="en-US" dirty="0" smtClean="0"/>
              <a:t> the examine the next bucket</a:t>
            </a:r>
          </a:p>
          <a:p>
            <a:pPr lvl="1"/>
            <a:r>
              <a:rPr lang="en-US" dirty="0" smtClean="0"/>
              <a:t>Return to home bucket </a:t>
            </a:r>
            <a:r>
              <a:rPr lang="en-US" dirty="0" err="1"/>
              <a:t>ht</a:t>
            </a:r>
            <a:r>
              <a:rPr lang="en-US" dirty="0"/>
              <a:t>[f(x</a:t>
            </a:r>
            <a:r>
              <a:rPr lang="en-US" dirty="0" smtClean="0"/>
              <a:t>)](j=TABLE_SIZE) –Home bucket is being examined for the second time and all remaining buckets have been examined. –Table is full and we report an error condition and exit</a:t>
            </a:r>
            <a:endParaRPr lang="en-US" dirty="0"/>
          </a:p>
        </p:txBody>
      </p:sp>
    </p:spTree>
    <p:extLst>
      <p:ext uri="{BB962C8B-B14F-4D97-AF65-F5344CB8AC3E}">
        <p14:creationId xmlns:p14="http://schemas.microsoft.com/office/powerpoint/2010/main" val="194704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E.g. of Chaining -</a:t>
            </a:r>
            <a:endParaRPr lang="en-US" dirty="0"/>
          </a:p>
          <a:p>
            <a:r>
              <a:rPr lang="en-US" b="1" dirty="0"/>
              <a:t>Index </a:t>
            </a:r>
            <a:r>
              <a:rPr lang="en-US" b="1" dirty="0" err="1"/>
              <a:t>Hashtable</a:t>
            </a:r>
            <a:r>
              <a:rPr lang="en-US" b="1" dirty="0"/>
              <a:t> Chains</a:t>
            </a:r>
            <a:endParaRPr lang="en-US" dirty="0"/>
          </a:p>
          <a:p>
            <a:r>
              <a:rPr lang="en-US" b="1" dirty="0"/>
              <a:t>0 400 ----&gt;310 -----&gt;20 -----&gt;50 </a:t>
            </a:r>
            <a:endParaRPr lang="en-US" dirty="0"/>
          </a:p>
          <a:p>
            <a:r>
              <a:rPr lang="en-US" b="1" dirty="0"/>
              <a:t>1 501 ----&gt;211</a:t>
            </a:r>
            <a:endParaRPr lang="en-US" dirty="0"/>
          </a:p>
          <a:p>
            <a:r>
              <a:rPr lang="en-US" b="1" dirty="0"/>
              <a:t>.....</a:t>
            </a:r>
            <a:endParaRPr lang="en-US" dirty="0"/>
          </a:p>
          <a:p>
            <a:r>
              <a:rPr lang="en-US" b="1" dirty="0"/>
              <a:t>9 89</a:t>
            </a:r>
            <a:endParaRPr lang="en-US" dirty="0"/>
          </a:p>
          <a:p>
            <a:endParaRPr lang="en-US" dirty="0"/>
          </a:p>
        </p:txBody>
      </p:sp>
    </p:spTree>
    <p:extLst>
      <p:ext uri="{BB962C8B-B14F-4D97-AF65-F5344CB8AC3E}">
        <p14:creationId xmlns:p14="http://schemas.microsoft.com/office/powerpoint/2010/main" val="41376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t>Open addressing: </a:t>
            </a:r>
            <a:br>
              <a:rPr lang="en-US"/>
            </a:br>
            <a:r>
              <a:rPr lang="en-US"/>
              <a:t>Quadratic Probing</a:t>
            </a:r>
          </a:p>
        </p:txBody>
      </p:sp>
      <p:sp>
        <p:nvSpPr>
          <p:cNvPr id="43011" name="Rectangle 3"/>
          <p:cNvSpPr>
            <a:spLocks noGrp="1" noChangeArrowheads="1"/>
          </p:cNvSpPr>
          <p:nvPr>
            <p:ph type="body" idx="1"/>
          </p:nvPr>
        </p:nvSpPr>
        <p:spPr/>
        <p:txBody>
          <a:bodyPr/>
          <a:lstStyle/>
          <a:p>
            <a:pPr>
              <a:lnSpc>
                <a:spcPct val="80000"/>
              </a:lnSpc>
            </a:pPr>
            <a:r>
              <a:rPr lang="en-US" sz="2100" dirty="0"/>
              <a:t>Designed to prevent </a:t>
            </a:r>
            <a:r>
              <a:rPr lang="en-US" sz="2100" i="1" dirty="0"/>
              <a:t>primary clustering</a:t>
            </a:r>
            <a:r>
              <a:rPr lang="en-US" sz="2100" dirty="0"/>
              <a:t>.</a:t>
            </a:r>
          </a:p>
          <a:p>
            <a:pPr>
              <a:lnSpc>
                <a:spcPct val="80000"/>
              </a:lnSpc>
            </a:pPr>
            <a:r>
              <a:rPr lang="en-US" sz="2100" dirty="0"/>
              <a:t>It does this by increasing the step by increasingly large amounts as more probes are required to insert a record.  This prevents clusters from building up.</a:t>
            </a:r>
          </a:p>
          <a:p>
            <a:pPr lvl="1">
              <a:lnSpc>
                <a:spcPct val="80000"/>
              </a:lnSpc>
            </a:pPr>
            <a:r>
              <a:rPr lang="en-US" sz="2000" dirty="0">
                <a:solidFill>
                  <a:schemeClr val="tx2"/>
                </a:solidFill>
              </a:rPr>
              <a:t>In quadratic probing the step is equal to the </a:t>
            </a:r>
            <a:r>
              <a:rPr lang="en-US" sz="2000" i="1" dirty="0">
                <a:solidFill>
                  <a:schemeClr val="tx2"/>
                </a:solidFill>
              </a:rPr>
              <a:t>square</a:t>
            </a:r>
            <a:r>
              <a:rPr lang="en-US" sz="2000" dirty="0">
                <a:solidFill>
                  <a:schemeClr val="tx2"/>
                </a:solidFill>
              </a:rPr>
              <a:t> of the probe number.</a:t>
            </a:r>
          </a:p>
          <a:p>
            <a:pPr lvl="1">
              <a:lnSpc>
                <a:spcPct val="80000"/>
              </a:lnSpc>
            </a:pPr>
            <a:r>
              <a:rPr lang="en-US" sz="2000" dirty="0"/>
              <a:t>With linear probing the step values for a sequence of probes would be {1, 2, 3, 4, </a:t>
            </a:r>
            <a:r>
              <a:rPr lang="en-US" sz="2000" dirty="0" err="1"/>
              <a:t>etc</a:t>
            </a:r>
            <a:r>
              <a:rPr lang="en-US" sz="2000" dirty="0"/>
              <a:t>}.  For quadratic probing the step values would be {1, 2</a:t>
            </a:r>
            <a:r>
              <a:rPr lang="en-US" sz="2000" baseline="30000" dirty="0"/>
              <a:t>2</a:t>
            </a:r>
            <a:r>
              <a:rPr lang="en-US" sz="2000" dirty="0"/>
              <a:t>, 3</a:t>
            </a:r>
            <a:r>
              <a:rPr lang="en-US" sz="2000" baseline="30000" dirty="0"/>
              <a:t>2</a:t>
            </a:r>
            <a:r>
              <a:rPr lang="en-US" sz="2000" dirty="0"/>
              <a:t>, 4</a:t>
            </a:r>
            <a:r>
              <a:rPr lang="en-US" sz="2000" baseline="30000" dirty="0"/>
              <a:t>2</a:t>
            </a:r>
            <a:r>
              <a:rPr lang="en-US" sz="2000" dirty="0"/>
              <a:t>, </a:t>
            </a:r>
            <a:r>
              <a:rPr lang="en-US" sz="2000" dirty="0" err="1"/>
              <a:t>etc</a:t>
            </a:r>
            <a:r>
              <a:rPr lang="en-US" sz="2000" dirty="0"/>
              <a:t>}, i.e. {1, 4, 9, 16, </a:t>
            </a:r>
            <a:r>
              <a:rPr lang="en-US" sz="2000" dirty="0" err="1"/>
              <a:t>etc</a:t>
            </a:r>
            <a:r>
              <a:rPr lang="en-US" sz="2000" dirty="0"/>
              <a:t>}. </a:t>
            </a:r>
          </a:p>
          <a:p>
            <a:pPr>
              <a:lnSpc>
                <a:spcPct val="80000"/>
              </a:lnSpc>
            </a:pPr>
            <a:r>
              <a:rPr lang="en-US" sz="2100" b="1" dirty="0"/>
              <a:t>Disadvantage of this method:</a:t>
            </a:r>
            <a:r>
              <a:rPr lang="en-US" sz="2100" dirty="0"/>
              <a:t> </a:t>
            </a:r>
          </a:p>
          <a:p>
            <a:pPr lvl="1">
              <a:lnSpc>
                <a:spcPct val="80000"/>
              </a:lnSpc>
            </a:pPr>
            <a:r>
              <a:rPr lang="en-US" sz="2000" dirty="0"/>
              <a:t>After a number of probes the sequence of steps repeats itself (remember that the step will be probe number</a:t>
            </a:r>
            <a:r>
              <a:rPr lang="en-US" sz="2000" baseline="30000" dirty="0"/>
              <a:t>2</a:t>
            </a:r>
            <a:r>
              <a:rPr lang="en-US" sz="2000" dirty="0"/>
              <a:t> </a:t>
            </a:r>
            <a:r>
              <a:rPr lang="en-US" sz="2000" i="1" dirty="0"/>
              <a:t>mod</a:t>
            </a:r>
            <a:r>
              <a:rPr lang="en-US" sz="2000" dirty="0"/>
              <a:t> the size of the hash table).  This repetition occurs when the probe number is roughly half the size of the hash table.</a:t>
            </a:r>
          </a:p>
          <a:p>
            <a:pPr lvl="1">
              <a:lnSpc>
                <a:spcPct val="80000"/>
              </a:lnSpc>
            </a:pPr>
            <a:endParaRPr lang="en-US" sz="2000" dirty="0"/>
          </a:p>
        </p:txBody>
      </p:sp>
    </p:spTree>
    <p:extLst>
      <p:ext uri="{BB962C8B-B14F-4D97-AF65-F5344CB8AC3E}">
        <p14:creationId xmlns:p14="http://schemas.microsoft.com/office/powerpoint/2010/main" val="24379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lstStyle/>
          <a:p>
            <a:r>
              <a:rPr lang="en-US" b="1" dirty="0"/>
              <a:t>Identifier density </a:t>
            </a:r>
            <a:r>
              <a:rPr lang="en-US" dirty="0"/>
              <a:t>is the ratio of n/T where n is the number of identifiers in the table. T represents the set of all possible identifiers including the ones which may not exist in real life situation</a:t>
            </a:r>
          </a:p>
          <a:p>
            <a:r>
              <a:rPr lang="en-US" dirty="0"/>
              <a:t>The </a:t>
            </a:r>
            <a:r>
              <a:rPr lang="en-US" b="1" dirty="0"/>
              <a:t>loading density </a:t>
            </a:r>
            <a:r>
              <a:rPr lang="en-US" dirty="0"/>
              <a:t>or </a:t>
            </a:r>
            <a:r>
              <a:rPr lang="en-US" b="1" dirty="0"/>
              <a:t>loading factor </a:t>
            </a:r>
            <a:r>
              <a:rPr lang="en-US" dirty="0"/>
              <a:t>of a hash table is n/</a:t>
            </a:r>
            <a:r>
              <a:rPr lang="en-US" dirty="0" err="1"/>
              <a:t>sb</a:t>
            </a:r>
            <a:endParaRPr lang="en-US" dirty="0"/>
          </a:p>
          <a:p>
            <a:r>
              <a:rPr lang="en-US" dirty="0" smtClean="0"/>
              <a:t>Hash function may map several identifiers into the same bucket. </a:t>
            </a:r>
          </a:p>
          <a:p>
            <a:r>
              <a:rPr lang="en-US" dirty="0" smtClean="0"/>
              <a:t>Two identifiers i1 and i2 are synonym </a:t>
            </a:r>
            <a:r>
              <a:rPr lang="en-US" dirty="0" err="1" smtClean="0"/>
              <a:t>wth</a:t>
            </a:r>
            <a:r>
              <a:rPr lang="en-US" dirty="0" smtClean="0"/>
              <a:t> respect to f if f(i1)=f(i2) </a:t>
            </a:r>
          </a:p>
          <a:p>
            <a:r>
              <a:rPr lang="en-US" dirty="0"/>
              <a:t>An overflow occurs when we hash a new identifier i into a full bucket</a:t>
            </a:r>
          </a:p>
          <a:p>
            <a:r>
              <a:rPr lang="en-US" dirty="0"/>
              <a:t>A collision occurs when we hash two non identical identifiers into the same bucket</a:t>
            </a:r>
          </a:p>
          <a:p>
            <a:r>
              <a:rPr lang="en-US" dirty="0"/>
              <a:t>When bucket size is 1, collision and overflows occur simultaneously</a:t>
            </a:r>
          </a:p>
          <a:p>
            <a:endParaRPr lang="en-US" dirty="0" smtClean="0"/>
          </a:p>
          <a:p>
            <a:endParaRPr lang="en-US" dirty="0"/>
          </a:p>
        </p:txBody>
      </p:sp>
    </p:spTree>
    <p:extLst>
      <p:ext uri="{BB962C8B-B14F-4D97-AF65-F5344CB8AC3E}">
        <p14:creationId xmlns:p14="http://schemas.microsoft.com/office/powerpoint/2010/main" val="128843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a:spLocks noGrp="1" noChangeArrowheads="1"/>
          </p:cNvSpPr>
          <p:nvPr>
            <p:ph idx="1"/>
          </p:nvPr>
        </p:nvSpPr>
        <p:spPr/>
        <p:txBody>
          <a:bodyPr/>
          <a:lstStyle/>
          <a:p>
            <a:r>
              <a:rPr lang="en-US" dirty="0"/>
              <a:t>If key range too large, use hash table with fewer buckets and a hash function which maps multiple keys to same bucket:</a:t>
            </a:r>
          </a:p>
          <a:p>
            <a:pPr lvl="1" algn="ctr">
              <a:buFontTx/>
              <a:buNone/>
            </a:pPr>
            <a:r>
              <a:rPr lang="en-US" dirty="0"/>
              <a:t>h(k</a:t>
            </a:r>
            <a:r>
              <a:rPr lang="en-US" baseline="-25000" dirty="0"/>
              <a:t>1</a:t>
            </a:r>
            <a:r>
              <a:rPr lang="en-US" dirty="0"/>
              <a:t>) = </a:t>
            </a:r>
            <a:r>
              <a:rPr lang="en-US" dirty="0">
                <a:sym typeface="Symbol" pitchFamily="18" charset="2"/>
              </a:rPr>
              <a:t> = h(k</a:t>
            </a:r>
            <a:r>
              <a:rPr lang="en-US" baseline="-25000" dirty="0">
                <a:sym typeface="Symbol" pitchFamily="18" charset="2"/>
              </a:rPr>
              <a:t>2</a:t>
            </a:r>
            <a:r>
              <a:rPr lang="en-US" dirty="0">
                <a:sym typeface="Symbol" pitchFamily="18" charset="2"/>
              </a:rPr>
              <a:t>): k</a:t>
            </a:r>
            <a:r>
              <a:rPr lang="en-US" baseline="-25000" dirty="0">
                <a:sym typeface="Symbol" pitchFamily="18" charset="2"/>
              </a:rPr>
              <a:t>1</a:t>
            </a:r>
            <a:r>
              <a:rPr lang="en-US" dirty="0">
                <a:sym typeface="Symbol" pitchFamily="18" charset="2"/>
              </a:rPr>
              <a:t> and k</a:t>
            </a:r>
            <a:r>
              <a:rPr lang="en-US" baseline="-25000" dirty="0">
                <a:sym typeface="Symbol" pitchFamily="18" charset="2"/>
              </a:rPr>
              <a:t>2</a:t>
            </a:r>
            <a:r>
              <a:rPr lang="en-US" dirty="0">
                <a:sym typeface="Symbol" pitchFamily="18" charset="2"/>
              </a:rPr>
              <a:t> have </a:t>
            </a:r>
            <a:r>
              <a:rPr lang="en-US" dirty="0">
                <a:solidFill>
                  <a:srgbClr val="FF3300"/>
                </a:solidFill>
                <a:sym typeface="Symbol" pitchFamily="18" charset="2"/>
              </a:rPr>
              <a:t>collision </a:t>
            </a:r>
            <a:r>
              <a:rPr lang="en-US" dirty="0">
                <a:sym typeface="Symbol" pitchFamily="18" charset="2"/>
              </a:rPr>
              <a:t>at slot </a:t>
            </a:r>
            <a:endParaRPr lang="en-US" sz="2800" dirty="0">
              <a:sym typeface="Symbol" pitchFamily="18" charset="2"/>
            </a:endParaRPr>
          </a:p>
          <a:p>
            <a:r>
              <a:rPr lang="en-US" dirty="0">
                <a:sym typeface="Symbol" pitchFamily="18" charset="2"/>
              </a:rPr>
              <a:t>Popular hash functions: hashing by division</a:t>
            </a:r>
          </a:p>
          <a:p>
            <a:pPr lvl="1">
              <a:buFontTx/>
              <a:buNone/>
            </a:pPr>
            <a:r>
              <a:rPr lang="en-US" dirty="0">
                <a:sym typeface="Symbol" pitchFamily="18" charset="2"/>
              </a:rPr>
              <a:t>h(k) = </a:t>
            </a:r>
            <a:r>
              <a:rPr lang="en-US" dirty="0" err="1">
                <a:sym typeface="Symbol" pitchFamily="18" charset="2"/>
              </a:rPr>
              <a:t>k%D</a:t>
            </a:r>
            <a:r>
              <a:rPr lang="en-US" dirty="0">
                <a:sym typeface="Symbol" pitchFamily="18" charset="2"/>
              </a:rPr>
              <a:t>, where D number of buckets in hash table</a:t>
            </a:r>
            <a:endParaRPr lang="en-US" sz="2800" dirty="0">
              <a:sym typeface="Symbol" pitchFamily="18" charset="2"/>
            </a:endParaRPr>
          </a:p>
          <a:p>
            <a:r>
              <a:rPr lang="en-US" dirty="0">
                <a:sym typeface="Symbol" pitchFamily="18" charset="2"/>
              </a:rPr>
              <a:t>Example: hash table with 11 buckets</a:t>
            </a:r>
          </a:p>
          <a:p>
            <a:pPr lvl="1">
              <a:buFontTx/>
              <a:buNone/>
            </a:pPr>
            <a:r>
              <a:rPr lang="en-US" dirty="0">
                <a:sym typeface="Symbol" pitchFamily="18" charset="2"/>
              </a:rPr>
              <a:t>h(k) = k%11</a:t>
            </a:r>
          </a:p>
          <a:p>
            <a:pPr lvl="1">
              <a:buFontTx/>
              <a:buNone/>
            </a:pPr>
            <a:r>
              <a:rPr lang="en-US" dirty="0">
                <a:sym typeface="Symbol" pitchFamily="18" charset="2"/>
              </a:rPr>
              <a:t>80  3 (80%11= 3), 40  7, 65  10</a:t>
            </a:r>
          </a:p>
          <a:p>
            <a:pPr lvl="1">
              <a:buFontTx/>
              <a:buNone/>
            </a:pPr>
            <a:r>
              <a:rPr lang="en-US" dirty="0">
                <a:sym typeface="Symbol" pitchFamily="18" charset="2"/>
              </a:rPr>
              <a:t>58  3 collision!</a:t>
            </a:r>
          </a:p>
          <a:p>
            <a:pPr lvl="1">
              <a:buFontTx/>
              <a:buNone/>
            </a:pPr>
            <a:endParaRPr lang="en-US" dirty="0">
              <a:sym typeface="Symbol" pitchFamily="18" charset="2"/>
            </a:endParaRPr>
          </a:p>
        </p:txBody>
      </p:sp>
    </p:spTree>
    <p:extLst>
      <p:ext uri="{BB962C8B-B14F-4D97-AF65-F5344CB8AC3E}">
        <p14:creationId xmlns:p14="http://schemas.microsoft.com/office/powerpoint/2010/main" val="246016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r>
              <a:rPr lang="en-US" dirty="0" smtClean="0"/>
              <a:t>If we choose an identifier x form the identifier space the probability that f(x) = I is 1/b for all buckets i which means that a random x has equal chance of hashing into any of the b buckets- we call such a function having this property of uniform hashing.</a:t>
            </a:r>
          </a:p>
          <a:p>
            <a:r>
              <a:rPr lang="en-US" dirty="0" smtClean="0"/>
              <a:t>The time required to enter, delete or search for identifiers using hashing depends only on the time required to compute the hash function and to search one bucket.</a:t>
            </a:r>
          </a:p>
          <a:p>
            <a:endParaRPr lang="en-US" dirty="0"/>
          </a:p>
        </p:txBody>
      </p:sp>
    </p:spTree>
    <p:extLst>
      <p:ext uri="{BB962C8B-B14F-4D97-AF65-F5344CB8AC3E}">
        <p14:creationId xmlns:p14="http://schemas.microsoft.com/office/powerpoint/2010/main" val="359445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Hashing function</a:t>
            </a:r>
            <a:endParaRPr lang="en-US" dirty="0"/>
          </a:p>
        </p:txBody>
      </p:sp>
      <p:sp>
        <p:nvSpPr>
          <p:cNvPr id="3" name="Content Placeholder 2"/>
          <p:cNvSpPr>
            <a:spLocks noGrp="1"/>
          </p:cNvSpPr>
          <p:nvPr>
            <p:ph idx="1"/>
          </p:nvPr>
        </p:nvSpPr>
        <p:spPr/>
        <p:txBody>
          <a:bodyPr/>
          <a:lstStyle/>
          <a:p>
            <a:r>
              <a:rPr lang="en-US" b="1" dirty="0" err="1" smtClean="0"/>
              <a:t>Midsquare</a:t>
            </a:r>
            <a:r>
              <a:rPr lang="en-US" dirty="0" smtClean="0"/>
              <a:t>- Square the identifier and using appropriate number of bits from the middle of the square to obtain the bucket address</a:t>
            </a:r>
          </a:p>
          <a:p>
            <a:r>
              <a:rPr lang="en-US" dirty="0" smtClean="0"/>
              <a:t>Since middle bits </a:t>
            </a:r>
            <a:r>
              <a:rPr lang="en-US" dirty="0" err="1" smtClean="0"/>
              <a:t>fo</a:t>
            </a:r>
            <a:r>
              <a:rPr lang="en-US" dirty="0" smtClean="0"/>
              <a:t> the square depend upon all the characters in an identifier there is a high probability that different identifiers will produce different hash addresses even when some characters are same</a:t>
            </a:r>
          </a:p>
          <a:p>
            <a:r>
              <a:rPr lang="en-US" dirty="0" smtClean="0"/>
              <a:t>Number of bits used depends on the table size</a:t>
            </a:r>
          </a:p>
          <a:p>
            <a:r>
              <a:rPr lang="en-US" dirty="0" smtClean="0"/>
              <a:t>If r bits are used then the range of values is 2 </a:t>
            </a:r>
            <a:r>
              <a:rPr lang="en-US" baseline="30000" dirty="0" smtClean="0"/>
              <a:t>r</a:t>
            </a:r>
          </a:p>
          <a:p>
            <a:r>
              <a:rPr lang="en-US" dirty="0" smtClean="0"/>
              <a:t>Size of hash table should be power of 2 </a:t>
            </a:r>
            <a:endParaRPr lang="en-US" dirty="0"/>
          </a:p>
        </p:txBody>
      </p:sp>
    </p:spTree>
    <p:extLst>
      <p:ext uri="{BB962C8B-B14F-4D97-AF65-F5344CB8AC3E}">
        <p14:creationId xmlns:p14="http://schemas.microsoft.com/office/powerpoint/2010/main" val="371321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Mid-Square Method - </a:t>
            </a:r>
            <a:r>
              <a:rPr lang="en-US" b="1" dirty="0" err="1"/>
              <a:t>Concat</a:t>
            </a:r>
            <a:r>
              <a:rPr lang="en-US" b="1" dirty="0"/>
              <a:t>, Square and Remove the Middle!</a:t>
            </a:r>
            <a:endParaRPr lang="en-US" dirty="0"/>
          </a:p>
          <a:p>
            <a:r>
              <a:rPr lang="en-US" b="1" dirty="0"/>
              <a:t>E.G. 32 character identifiers being hashed -</a:t>
            </a:r>
            <a:endParaRPr lang="en-US" dirty="0"/>
          </a:p>
          <a:p>
            <a:r>
              <a:rPr lang="en-US" b="1" dirty="0"/>
              <a:t>Table size [0..99]</a:t>
            </a:r>
            <a:endParaRPr lang="en-US" dirty="0"/>
          </a:p>
          <a:p>
            <a:r>
              <a:rPr lang="en-US" b="1" dirty="0"/>
              <a:t>A..Z ---&gt; 1,2, ...26</a:t>
            </a:r>
            <a:endParaRPr lang="en-US" dirty="0"/>
          </a:p>
          <a:p>
            <a:r>
              <a:rPr lang="en-US" b="1" dirty="0"/>
              <a:t>0..9 ----&gt; 27,...36</a:t>
            </a:r>
            <a:endParaRPr lang="en-US" dirty="0"/>
          </a:p>
          <a:p>
            <a:r>
              <a:rPr lang="en-US" b="1" dirty="0"/>
              <a:t>Identifier: CS1 ---&gt;3+19+28 (</a:t>
            </a:r>
            <a:r>
              <a:rPr lang="en-US" b="1" dirty="0" err="1"/>
              <a:t>concat</a:t>
            </a:r>
            <a:r>
              <a:rPr lang="en-US" b="1" dirty="0"/>
              <a:t>) = 31,928</a:t>
            </a:r>
            <a:endParaRPr lang="en-US" dirty="0"/>
          </a:p>
          <a:p>
            <a:r>
              <a:rPr lang="en-US" b="1" dirty="0"/>
              <a:t>(31,928)</a:t>
            </a:r>
            <a:r>
              <a:rPr lang="en-US" b="1" baseline="30000" dirty="0"/>
              <a:t>2</a:t>
            </a:r>
            <a:r>
              <a:rPr lang="en-US" b="1" dirty="0"/>
              <a:t> = 1,019,397,184 - 10 digits</a:t>
            </a:r>
            <a:endParaRPr lang="en-US" dirty="0"/>
          </a:p>
          <a:p>
            <a:r>
              <a:rPr lang="en-US" b="1" dirty="0"/>
              <a:t>extract middle 2 digits (5th and 6th)</a:t>
            </a:r>
            <a:endParaRPr lang="en-US" dirty="0"/>
          </a:p>
          <a:p>
            <a:r>
              <a:rPr lang="en-US" b="1" dirty="0"/>
              <a:t>get 39, so:</a:t>
            </a:r>
            <a:endParaRPr lang="en-US" dirty="0"/>
          </a:p>
          <a:p>
            <a:r>
              <a:rPr lang="en-US" b="1" dirty="0"/>
              <a:t>H(CS1) = 39</a:t>
            </a:r>
            <a:endParaRPr lang="en-US" dirty="0"/>
          </a:p>
          <a:p>
            <a:endParaRPr lang="en-US" dirty="0"/>
          </a:p>
        </p:txBody>
      </p:sp>
    </p:spTree>
    <p:extLst>
      <p:ext uri="{BB962C8B-B14F-4D97-AF65-F5344CB8AC3E}">
        <p14:creationId xmlns:p14="http://schemas.microsoft.com/office/powerpoint/2010/main" val="234923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r>
              <a:rPr lang="en-US" dirty="0" smtClean="0"/>
              <a:t>Divide the identifier x by some number M and use the remainder as the hash address for x</a:t>
            </a:r>
          </a:p>
          <a:p>
            <a:pPr lvl="1"/>
            <a:r>
              <a:rPr lang="en-US" dirty="0" smtClean="0"/>
              <a:t>F(x)= </a:t>
            </a:r>
            <a:r>
              <a:rPr lang="en-US" dirty="0" err="1" smtClean="0"/>
              <a:t>x%M</a:t>
            </a:r>
            <a:endParaRPr lang="en-US" dirty="0" smtClean="0"/>
          </a:p>
          <a:p>
            <a:r>
              <a:rPr lang="en-US" dirty="0" smtClean="0"/>
              <a:t>Bucket address range from 0 to M-1 where M is the table size</a:t>
            </a:r>
          </a:p>
          <a:p>
            <a:r>
              <a:rPr lang="en-US" dirty="0" smtClean="0"/>
              <a:t>Choice of M results in a biased use of hash table when several of the identifiers in use have the same result</a:t>
            </a:r>
          </a:p>
          <a:p>
            <a:r>
              <a:rPr lang="en-US" dirty="0" smtClean="0"/>
              <a:t>With M=2, odd keys are mapped to odd buckets and even keys to even</a:t>
            </a:r>
          </a:p>
          <a:p>
            <a:r>
              <a:rPr lang="en-US" dirty="0" smtClean="0"/>
              <a:t>Choose M as a prime number </a:t>
            </a:r>
          </a:p>
          <a:p>
            <a:r>
              <a:rPr lang="en-US" dirty="0" smtClean="0"/>
              <a:t>Value of M should be such that it has no prime divisors less than 20</a:t>
            </a:r>
          </a:p>
          <a:p>
            <a:endParaRPr lang="en-US" dirty="0"/>
          </a:p>
        </p:txBody>
      </p:sp>
    </p:spTree>
    <p:extLst>
      <p:ext uri="{BB962C8B-B14F-4D97-AF65-F5344CB8AC3E}">
        <p14:creationId xmlns:p14="http://schemas.microsoft.com/office/powerpoint/2010/main" val="230529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E.g. - Table size of 100</a:t>
            </a:r>
            <a:endParaRPr lang="en-US" dirty="0"/>
          </a:p>
          <a:p>
            <a:r>
              <a:rPr lang="en-US" b="1" dirty="0"/>
              <a:t>3 Digit numbers are the keys</a:t>
            </a:r>
            <a:endParaRPr lang="en-US" dirty="0"/>
          </a:p>
          <a:p>
            <a:r>
              <a:rPr lang="en-US" b="1" dirty="0"/>
              <a:t>999 possible items</a:t>
            </a:r>
            <a:endParaRPr lang="en-US" dirty="0"/>
          </a:p>
          <a:p>
            <a:r>
              <a:rPr lang="en-US" b="1" dirty="0"/>
              <a:t>Indices 0..99 on the table</a:t>
            </a:r>
            <a:endParaRPr lang="en-US" dirty="0"/>
          </a:p>
          <a:p>
            <a:r>
              <a:rPr lang="en-US" b="1" dirty="0"/>
              <a:t>999 % 100 = 99 (100 is Table size)</a:t>
            </a:r>
            <a:endParaRPr lang="en-US" dirty="0"/>
          </a:p>
          <a:p>
            <a:r>
              <a:rPr lang="en-US" b="1" dirty="0"/>
              <a:t>524 % 100 = 24</a:t>
            </a:r>
            <a:endParaRPr lang="en-US" dirty="0"/>
          </a:p>
          <a:p>
            <a:r>
              <a:rPr lang="en-US" b="1" dirty="0"/>
              <a:t>199 % 100 = 99 (COLLISION)</a:t>
            </a:r>
            <a:endParaRPr lang="en-US" dirty="0"/>
          </a:p>
          <a:p>
            <a:endParaRPr lang="en-US" dirty="0"/>
          </a:p>
        </p:txBody>
      </p:sp>
    </p:spTree>
    <p:extLst>
      <p:ext uri="{BB962C8B-B14F-4D97-AF65-F5344CB8AC3E}">
        <p14:creationId xmlns:p14="http://schemas.microsoft.com/office/powerpoint/2010/main" val="1909340528"/>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148</TotalTime>
  <Words>1789</Words>
  <Application>Microsoft Office PowerPoint</Application>
  <PresentationFormat>On-screen Show (4:3)</PresentationFormat>
  <Paragraphs>288</Paragraphs>
  <Slides>25</Slides>
  <Notes>1</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Thatch</vt:lpstr>
      <vt:lpstr>Static Hashing</vt:lpstr>
      <vt:lpstr>Static Hashing</vt:lpstr>
      <vt:lpstr>PowerPoint Presentation</vt:lpstr>
      <vt:lpstr>PowerPoint Presentation</vt:lpstr>
      <vt:lpstr>PowerPoint Presentation</vt:lpstr>
      <vt:lpstr>Uniform Hashing function</vt:lpstr>
      <vt:lpstr>PowerPoint Presentation</vt:lpstr>
      <vt:lpstr>Division</vt:lpstr>
      <vt:lpstr>PowerPoint Presentation</vt:lpstr>
      <vt:lpstr>PowerPoint Presentation</vt:lpstr>
      <vt:lpstr>PowerPoint Presentation</vt:lpstr>
      <vt:lpstr>Folding</vt:lpstr>
      <vt:lpstr>PowerPoint Presentation</vt:lpstr>
      <vt:lpstr>PowerPoint Presentation</vt:lpstr>
      <vt:lpstr>PowerPoint Presentation</vt:lpstr>
      <vt:lpstr>Digit Analysis</vt:lpstr>
      <vt:lpstr>PowerPoint Presentation</vt:lpstr>
      <vt:lpstr>PowerPoint Presentation</vt:lpstr>
      <vt:lpstr>PowerPoint Presentation</vt:lpstr>
      <vt:lpstr>PowerPoint Presentation</vt:lpstr>
      <vt:lpstr>PowerPoint Presentation</vt:lpstr>
      <vt:lpstr>PowerPoint Presentation</vt:lpstr>
      <vt:lpstr>Linear probing</vt:lpstr>
      <vt:lpstr>PowerPoint Presentation</vt:lpstr>
      <vt:lpstr>Open addressing:  Quadratic Probing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smitha pai</cp:lastModifiedBy>
  <cp:revision>24</cp:revision>
  <dcterms:created xsi:type="dcterms:W3CDTF">2006-08-16T00:00:00Z</dcterms:created>
  <dcterms:modified xsi:type="dcterms:W3CDTF">2012-10-31T04:19:06Z</dcterms:modified>
</cp:coreProperties>
</file>