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0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91" r:id="rId19"/>
    <p:sldId id="265" r:id="rId20"/>
    <p:sldId id="266" r:id="rId21"/>
    <p:sldId id="267" r:id="rId22"/>
    <p:sldId id="268" r:id="rId23"/>
    <p:sldId id="274" r:id="rId24"/>
    <p:sldId id="269" r:id="rId25"/>
    <p:sldId id="270" r:id="rId26"/>
    <p:sldId id="275" r:id="rId27"/>
    <p:sldId id="271" r:id="rId28"/>
    <p:sldId id="272" r:id="rId29"/>
    <p:sldId id="273" r:id="rId30"/>
    <p:sldId id="276" r:id="rId31"/>
    <p:sldId id="277" r:id="rId32"/>
    <p:sldId id="278" r:id="rId33"/>
    <p:sldId id="289" r:id="rId34"/>
    <p:sldId id="288" r:id="rId35"/>
    <p:sldId id="27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09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0F91A-848B-4113-912F-13CA9765722F}" type="datetimeFigureOut">
              <a:rPr lang="en-IN" smtClean="0"/>
              <a:t>21-08-2013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Smitha N Pai Dept. of CSE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6CFF0-1B3B-448E-B7D0-3100AA590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1432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9AEA0-72F4-470C-91A0-381CE811BF9F}" type="datetimeFigureOut">
              <a:rPr lang="en-US" smtClean="0"/>
              <a:pPr/>
              <a:t>8/21/2013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Smitha N Pai Dept.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164CB-B94E-4D20-917A-CFBD17D5C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5346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164CB-B94E-4D20-917A-CFBD17D5C69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6A37FD2-A2EB-4182-81CC-4BF90B4A9B6A}" type="datetime1">
              <a:rPr lang="en-US" smtClean="0"/>
              <a:t>8/21/2013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Smitha N Pai Dept. of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9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8DE3-5FD3-494F-A408-00CBF202E877}" type="datetime1">
              <a:rPr lang="en-US" smtClean="0"/>
              <a:t>8/21/2013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Smitha N Pai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CF74-1F1F-4C9A-A899-3AA830B40512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Smitha N Pai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0DB3-95A7-492B-AA43-2F815B252A90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Smitha N Pai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75B2-5ABF-4C7C-B567-3A0995D4C78A}" type="datetime1">
              <a:rPr lang="en-US" smtClean="0"/>
              <a:t>8/21/2013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r>
              <a:rPr lang="pt-BR" smtClean="0"/>
              <a:t>Smitha N Pai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0446-CD67-41C7-AD9F-F2AD547B7840}" type="datetime1">
              <a:rPr lang="en-US" smtClean="0"/>
              <a:t>8/21/2013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Smitha N Pai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6138-17C6-476D-AA14-B64DE37F449B}" type="datetime1">
              <a:rPr lang="en-US" smtClean="0"/>
              <a:t>8/21/2013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Smitha N Pai</a:t>
            </a:r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81E4-1746-49E0-8D2B-AE20A9F3FBE2}" type="datetime1">
              <a:rPr lang="en-US" smtClean="0"/>
              <a:t>8/21/2013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Smitha N Pai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CAA6-F652-44AD-A64B-B338D9BBDE3D}" type="datetime1">
              <a:rPr lang="en-US" smtClean="0"/>
              <a:t>8/21/2013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Smitha N Pai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9773-D987-4A8A-B102-051F738E4709}" type="datetime1">
              <a:rPr lang="en-US" smtClean="0"/>
              <a:t>8/21/2013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Smitha N Pai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F0D1-CF29-46AB-987E-91742BE8B217}" type="datetime1">
              <a:rPr lang="en-US" smtClean="0"/>
              <a:t>8/21/2013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Smitha N Pai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5EB7-3C1D-40CD-A4A8-B725EE532776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Smitha N Pai</a:t>
            </a:r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B2B1B02-ADFB-4C5C-A571-52C74ED02317}" type="datetime1">
              <a:rPr lang="en-US" smtClean="0"/>
              <a:t>8/21/2013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pt-BR" smtClean="0"/>
              <a:t>Smitha N Pai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reads.com/author/show/7715.Robert_Frost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1600" y="2819400"/>
            <a:ext cx="3962400" cy="1222375"/>
          </a:xfrm>
        </p:spPr>
        <p:txBody>
          <a:bodyPr>
            <a:normAutofit fontScale="90000"/>
          </a:bodyPr>
          <a:lstStyle/>
          <a:p>
            <a:r>
              <a:rPr lang="en-US" cap="none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To me the very essence of education is concentration of mind not collection of facts</a:t>
            </a:r>
            <a:br>
              <a:rPr lang="en-US" cap="none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</a:br>
            <a:r>
              <a:rPr lang="en-US" cap="none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- Swami Vivekananda</a:t>
            </a:r>
            <a:endParaRPr lang="en-US" cap="none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00200"/>
            <a:ext cx="8458200" cy="914400"/>
          </a:xfrm>
        </p:spPr>
        <p:txBody>
          <a:bodyPr>
            <a:noAutofit/>
          </a:bodyPr>
          <a:lstStyle/>
          <a:p>
            <a:r>
              <a:rPr lang="en-US" sz="7200" dirty="0" smtClean="0"/>
              <a:t>Pointer and pointer applications</a:t>
            </a:r>
            <a:endParaRPr lang="en-US" sz="7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838200"/>
          </a:xfrm>
        </p:spPr>
        <p:txBody>
          <a:bodyPr/>
          <a:lstStyle/>
          <a:p>
            <a:r>
              <a:rPr lang="en-US" cap="none" dirty="0" smtClean="0">
                <a:solidFill>
                  <a:srgbClr val="C00000"/>
                </a:solidFill>
                <a:latin typeface="+mn-lt"/>
              </a:rPr>
              <a:t>Arrays and pointers</a:t>
            </a:r>
            <a:endParaRPr lang="en-US" cap="none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991600" cy="533400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rgbClr val="002060"/>
                </a:solidFill>
              </a:rPr>
              <a:t>Name of an array is a pointer constant to the first element whose value cannot be changed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Address and name refer to the same location in the memory which is inter-</a:t>
            </a:r>
            <a:r>
              <a:rPr lang="en-US" dirty="0" err="1" smtClean="0">
                <a:solidFill>
                  <a:srgbClr val="002060"/>
                </a:solidFill>
              </a:rPr>
              <a:t>changable</a:t>
            </a:r>
            <a:r>
              <a:rPr lang="en-US" dirty="0" smtClean="0">
                <a:solidFill>
                  <a:srgbClr val="002060"/>
                </a:solidFill>
              </a:rPr>
              <a:t> provided it is used as </a:t>
            </a:r>
            <a:r>
              <a:rPr lang="en-US" dirty="0" err="1" smtClean="0">
                <a:solidFill>
                  <a:srgbClr val="002060"/>
                </a:solidFill>
              </a:rPr>
              <a:t>rvalue</a:t>
            </a:r>
            <a:endParaRPr lang="en-US" dirty="0" smtClean="0">
              <a:solidFill>
                <a:srgbClr val="002060"/>
              </a:solidFill>
            </a:endParaRP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Dereferencing array name</a:t>
            </a:r>
            <a:r>
              <a:rPr lang="en-US" dirty="0" smtClean="0">
                <a:solidFill>
                  <a:srgbClr val="002060"/>
                </a:solidFill>
                <a:sym typeface="Wingdings" pitchFamily="2" charset="2"/>
              </a:rPr>
              <a:t> dereference the first element of the array referring to a[0]</a:t>
            </a:r>
            <a:endParaRPr lang="en-US" dirty="0" smtClean="0">
              <a:solidFill>
                <a:srgbClr val="002060"/>
              </a:solidFill>
            </a:endParaRPr>
          </a:p>
          <a:p>
            <a:pPr algn="just"/>
            <a:r>
              <a:rPr lang="en-US" dirty="0" err="1" smtClean="0">
                <a:solidFill>
                  <a:srgbClr val="002060"/>
                </a:solidFill>
              </a:rPr>
              <a:t>a</a:t>
            </a:r>
            <a:r>
              <a:rPr lang="en-US" dirty="0" err="1" smtClean="0">
                <a:solidFill>
                  <a:srgbClr val="002060"/>
                </a:solidFill>
                <a:sym typeface="Wingdings" pitchFamily="2" charset="2"/>
              </a:rPr>
              <a:t>is</a:t>
            </a:r>
            <a:r>
              <a:rPr lang="en-US" dirty="0" smtClean="0">
                <a:solidFill>
                  <a:srgbClr val="002060"/>
                </a:solidFill>
                <a:sym typeface="Wingdings" pitchFamily="2" charset="2"/>
              </a:rPr>
              <a:t> same as &amp;a[0]  where a is the pointer to the first element and not the whole array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569075"/>
            <a:ext cx="2514600" cy="288925"/>
          </a:xfrm>
        </p:spPr>
        <p:txBody>
          <a:bodyPr/>
          <a:lstStyle/>
          <a:p>
            <a:fld id="{0F92BE7B-7A2E-408B-B832-FEF96D3C48F2}" type="datetime1">
              <a:rPr lang="en-US" smtClean="0"/>
              <a:t>8/21/2013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69075"/>
            <a:ext cx="2895600" cy="288925"/>
          </a:xfrm>
        </p:spPr>
        <p:txBody>
          <a:bodyPr/>
          <a:lstStyle/>
          <a:p>
            <a:r>
              <a:rPr lang="pt-BR" smtClean="0"/>
              <a:t>Smitha N Pai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83820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C00000"/>
                </a:solidFill>
                <a:latin typeface="+mn-lt"/>
              </a:rPr>
              <a:t>What is the output ?</a:t>
            </a:r>
            <a:endParaRPr lang="en-US" cap="none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305800" cy="53340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main()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{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a[5]= {2,5,7,6,3};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*p=a;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=0;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printf</a:t>
            </a:r>
            <a:r>
              <a:rPr lang="en-US" dirty="0" smtClean="0">
                <a:solidFill>
                  <a:srgbClr val="002060"/>
                </a:solidFill>
              </a:rPr>
              <a:t>(“%d %d \n “, a[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], *p);</a:t>
            </a:r>
          </a:p>
          <a:p>
            <a:pPr lvl="1">
              <a:buNone/>
            </a:pPr>
            <a:r>
              <a:rPr lang="en-US" dirty="0" smtClean="0">
                <a:solidFill>
                  <a:srgbClr val="002060"/>
                </a:solidFill>
              </a:rPr>
              <a:t>return;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}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569075"/>
            <a:ext cx="2514600" cy="288925"/>
          </a:xfrm>
        </p:spPr>
        <p:txBody>
          <a:bodyPr/>
          <a:lstStyle/>
          <a:p>
            <a:fld id="{7ACAA4B6-A75C-40C4-8CB5-18F067756746}" type="datetime1">
              <a:rPr lang="en-US" smtClean="0"/>
              <a:t>8/21/2013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69075"/>
            <a:ext cx="2895600" cy="288925"/>
          </a:xfrm>
        </p:spPr>
        <p:txBody>
          <a:bodyPr/>
          <a:lstStyle/>
          <a:p>
            <a:r>
              <a:rPr lang="pt-BR" smtClean="0"/>
              <a:t>Smitha N Pai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cap="none" dirty="0" smtClean="0">
                <a:solidFill>
                  <a:srgbClr val="C00000"/>
                </a:solidFill>
                <a:latin typeface="+mn-lt"/>
              </a:rPr>
              <a:t>Use of multiple names for a array to reference difference location  at the same time</a:t>
            </a:r>
            <a:endParaRPr lang="en-US" cap="none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569075"/>
            <a:ext cx="2514600" cy="288925"/>
          </a:xfrm>
        </p:spPr>
        <p:txBody>
          <a:bodyPr/>
          <a:lstStyle/>
          <a:p>
            <a:fld id="{DE6F7E6F-99F2-4C89-A992-B1D5BB7A4BBD}" type="datetime1">
              <a:rPr lang="en-US" smtClean="0"/>
              <a:t>8/21/2013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69075"/>
            <a:ext cx="2895600" cy="288925"/>
          </a:xfrm>
        </p:spPr>
        <p:txBody>
          <a:bodyPr/>
          <a:lstStyle/>
          <a:p>
            <a:r>
              <a:rPr lang="pt-BR" smtClean="0"/>
              <a:t>Smitha N Pai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91600" cy="53340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main()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{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a[5]= {2,5,7,6,3};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*p=&amp;a[1];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printf</a:t>
            </a:r>
            <a:r>
              <a:rPr lang="en-US" dirty="0" smtClean="0">
                <a:solidFill>
                  <a:srgbClr val="002060"/>
                </a:solidFill>
              </a:rPr>
              <a:t>(“%d %d \n “, a[0], p[-1]);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printf</a:t>
            </a:r>
            <a:r>
              <a:rPr lang="en-US" dirty="0" smtClean="0">
                <a:solidFill>
                  <a:srgbClr val="002060"/>
                </a:solidFill>
              </a:rPr>
              <a:t>(“%d %d \n “, a[1], p[0]);</a:t>
            </a:r>
          </a:p>
          <a:p>
            <a:pPr lvl="1">
              <a:buNone/>
            </a:pPr>
            <a:r>
              <a:rPr lang="en-US" dirty="0" smtClean="0">
                <a:solidFill>
                  <a:srgbClr val="002060"/>
                </a:solidFill>
              </a:rPr>
              <a:t>return;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}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83820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C00000"/>
                </a:solidFill>
                <a:latin typeface="+mn-lt"/>
              </a:rPr>
              <a:t>Pointer arithmetic and arrays</a:t>
            </a:r>
            <a:endParaRPr lang="en-US" cap="none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991600" cy="533400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rgbClr val="002060"/>
                </a:solidFill>
              </a:rPr>
              <a:t>Pointer arithmetic offers restricted set of arithmetic operations for manipulating the addresses in pointers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Useful to move through an array from element to element 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Given pointer p, </a:t>
            </a:r>
            <a:r>
              <a:rPr lang="en-US" dirty="0" err="1" smtClean="0">
                <a:solidFill>
                  <a:srgbClr val="002060"/>
                </a:solidFill>
              </a:rPr>
              <a:t>p+n</a:t>
            </a:r>
            <a:r>
              <a:rPr lang="en-US" dirty="0" smtClean="0">
                <a:solidFill>
                  <a:srgbClr val="002060"/>
                </a:solidFill>
              </a:rPr>
              <a:t> is a pointer to the value, which is n elements away, where n is an offset from the original pointer </a:t>
            </a:r>
          </a:p>
          <a:p>
            <a:pPr algn="just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569075"/>
            <a:ext cx="2514600" cy="288925"/>
          </a:xfrm>
        </p:spPr>
        <p:txBody>
          <a:bodyPr/>
          <a:lstStyle/>
          <a:p>
            <a:fld id="{B70D7AD6-46A6-45BD-AD2C-EC9BE91CAEAC}" type="datetime1">
              <a:rPr lang="en-US" smtClean="0"/>
              <a:t>8/21/2013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69075"/>
            <a:ext cx="2895600" cy="288925"/>
          </a:xfrm>
        </p:spPr>
        <p:txBody>
          <a:bodyPr/>
          <a:lstStyle/>
          <a:p>
            <a:r>
              <a:rPr lang="pt-BR" smtClean="0"/>
              <a:t>Smitha N Pai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991600" cy="533400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rgbClr val="002060"/>
                </a:solidFill>
              </a:rPr>
              <a:t>Size of an element is determined by the type of the pointer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Pointers of different types cannot be assigned to one another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Address=pointer + (offset * size of element)</a:t>
            </a:r>
          </a:p>
          <a:p>
            <a:pPr algn="just"/>
            <a:r>
              <a:rPr lang="en-US" dirty="0" err="1" smtClean="0">
                <a:solidFill>
                  <a:srgbClr val="002060"/>
                </a:solidFill>
              </a:rPr>
              <a:t>a+n</a:t>
            </a:r>
            <a:r>
              <a:rPr lang="en-US" dirty="0" smtClean="0">
                <a:solidFill>
                  <a:srgbClr val="002060"/>
                </a:solidFill>
              </a:rPr>
              <a:t>= a +n* </a:t>
            </a:r>
            <a:r>
              <a:rPr lang="en-US" dirty="0" err="1" smtClean="0">
                <a:solidFill>
                  <a:srgbClr val="002060"/>
                </a:solidFill>
              </a:rPr>
              <a:t>sizeof</a:t>
            </a:r>
            <a:r>
              <a:rPr lang="en-US" dirty="0" smtClean="0">
                <a:solidFill>
                  <a:srgbClr val="002060"/>
                </a:solidFill>
              </a:rPr>
              <a:t> (one element)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*( a +n) is identical to a[n]</a:t>
            </a:r>
          </a:p>
          <a:p>
            <a:pPr algn="just"/>
            <a:endParaRPr lang="en-US" dirty="0" smtClean="0">
              <a:solidFill>
                <a:srgbClr val="002060"/>
              </a:solidFill>
            </a:endParaRPr>
          </a:p>
          <a:p>
            <a:pPr algn="just"/>
            <a:endParaRPr lang="en-US" dirty="0" smtClean="0">
              <a:solidFill>
                <a:srgbClr val="002060"/>
              </a:solidFill>
            </a:endParaRPr>
          </a:p>
          <a:p>
            <a:pPr algn="just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569075"/>
            <a:ext cx="2514600" cy="288925"/>
          </a:xfrm>
        </p:spPr>
        <p:txBody>
          <a:bodyPr/>
          <a:lstStyle/>
          <a:p>
            <a:fld id="{31373686-D1E9-419C-A888-AADB0982AEE1}" type="datetime1">
              <a:rPr lang="en-US" smtClean="0"/>
              <a:t>8/21/2013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69075"/>
            <a:ext cx="2895600" cy="288925"/>
          </a:xfrm>
        </p:spPr>
        <p:txBody>
          <a:bodyPr/>
          <a:lstStyle/>
          <a:p>
            <a:r>
              <a:rPr lang="pt-BR" smtClean="0"/>
              <a:t>Smitha N Pai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n-lt"/>
                <a:ea typeface="+mj-ea"/>
                <a:cs typeface="+mj-cs"/>
              </a:rPr>
              <a:t>Pointer and one dimensional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n-lt"/>
                <a:ea typeface="+mj-ea"/>
                <a:cs typeface="+mj-cs"/>
              </a:rPr>
              <a:t> arrays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83820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C00000"/>
                </a:solidFill>
                <a:latin typeface="+mn-lt"/>
              </a:rPr>
              <a:t>Pointers and other operators</a:t>
            </a:r>
            <a:endParaRPr lang="en-US" cap="none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991600" cy="5334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0070C0"/>
                </a:solidFill>
              </a:rPr>
              <a:t>Operation on pointers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</a:rPr>
              <a:t>Addition of pointer and integer, pointer and pointer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</a:rPr>
              <a:t>Subtraction is only between two pointers or first is a pointer and the second is an integer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</a:rPr>
              <a:t>Pointers can have postfix and unary operators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</a:rPr>
              <a:t>Result of subtraction is an index representing the number of elements between two pointers-Meaningful if two pointers are associated with same array structure.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</a:rPr>
              <a:t>Relational operators are allowed only if both operands are pointers of the same type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569075"/>
            <a:ext cx="2514600" cy="288925"/>
          </a:xfrm>
        </p:spPr>
        <p:txBody>
          <a:bodyPr/>
          <a:lstStyle/>
          <a:p>
            <a:fld id="{BF767C64-BBE1-475F-A7DF-956E917D0004}" type="datetime1">
              <a:rPr lang="en-US" smtClean="0"/>
              <a:t>8/21/2013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69075"/>
            <a:ext cx="2895600" cy="288925"/>
          </a:xfrm>
        </p:spPr>
        <p:txBody>
          <a:bodyPr/>
          <a:lstStyle/>
          <a:p>
            <a:r>
              <a:rPr lang="pt-BR" smtClean="0"/>
              <a:t>Smitha N Pai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83820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C00000"/>
                </a:solidFill>
                <a:latin typeface="+mn-lt"/>
              </a:rPr>
              <a:t>Examples</a:t>
            </a:r>
            <a:endParaRPr lang="en-US" cap="none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991600" cy="5334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 p+5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 5+p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 p-5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  p1-p2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  p++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  --p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 p1&gt;=p2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 p1!=p2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 if (</a:t>
            </a:r>
            <a:r>
              <a:rPr lang="en-US" sz="2800" dirty="0" err="1" smtClean="0">
                <a:solidFill>
                  <a:srgbClr val="002060"/>
                </a:solidFill>
              </a:rPr>
              <a:t>ptr</a:t>
            </a:r>
            <a:r>
              <a:rPr lang="en-US" sz="2800" dirty="0" smtClean="0">
                <a:solidFill>
                  <a:srgbClr val="002060"/>
                </a:solidFill>
              </a:rPr>
              <a:t> ==NULL) same as  if (!</a:t>
            </a:r>
            <a:r>
              <a:rPr lang="en-US" sz="2800" dirty="0" err="1" smtClean="0">
                <a:solidFill>
                  <a:srgbClr val="002060"/>
                </a:solidFill>
              </a:rPr>
              <a:t>ptr</a:t>
            </a:r>
            <a:r>
              <a:rPr lang="en-US" sz="2800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 if (</a:t>
            </a:r>
            <a:r>
              <a:rPr lang="en-US" sz="2800" dirty="0" err="1" smtClean="0">
                <a:solidFill>
                  <a:srgbClr val="002060"/>
                </a:solidFill>
              </a:rPr>
              <a:t>ptr</a:t>
            </a:r>
            <a:r>
              <a:rPr lang="en-US" sz="2800" dirty="0" smtClean="0">
                <a:solidFill>
                  <a:srgbClr val="002060"/>
                </a:solidFill>
              </a:rPr>
              <a:t>!=NULL) is same as if(</a:t>
            </a:r>
            <a:r>
              <a:rPr lang="en-US" sz="2800" dirty="0" err="1" smtClean="0">
                <a:solidFill>
                  <a:srgbClr val="002060"/>
                </a:solidFill>
              </a:rPr>
              <a:t>ptr</a:t>
            </a:r>
            <a:r>
              <a:rPr lang="en-US" sz="2800" dirty="0" smtClean="0">
                <a:solidFill>
                  <a:srgbClr val="002060"/>
                </a:solidFill>
              </a:rPr>
              <a:t>)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569075"/>
            <a:ext cx="2514600" cy="288925"/>
          </a:xfrm>
        </p:spPr>
        <p:txBody>
          <a:bodyPr/>
          <a:lstStyle/>
          <a:p>
            <a:fld id="{EF676636-8B3E-4E3B-A4C8-1ACB48BB916E}" type="datetime1">
              <a:rPr lang="en-US" smtClean="0"/>
              <a:t>8/21/2013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69075"/>
            <a:ext cx="2895600" cy="288925"/>
          </a:xfrm>
        </p:spPr>
        <p:txBody>
          <a:bodyPr/>
          <a:lstStyle/>
          <a:p>
            <a:r>
              <a:rPr lang="pt-BR" smtClean="0"/>
              <a:t>Smitha N Pai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83820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C00000"/>
                </a:solidFill>
                <a:latin typeface="+mn-lt"/>
              </a:rPr>
              <a:t>Pointers and two dimensional arrays</a:t>
            </a:r>
            <a:endParaRPr lang="en-US" cap="none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991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Name of the array is a pointer constant to the first element of the array – which is another array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Dereferencing array name, we get another pointer to one dimensional array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table[0] is identical to  *(table+0) where table is a two dimensional array.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To refer to a row, dereference the array pointer which gives a  pointer to a row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Given pointer to a row, dereference the row pointer to get individual element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Double reference is  given as *(*(table))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table[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][j] is identical to *(*(table +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) +j)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569075"/>
            <a:ext cx="2514600" cy="288925"/>
          </a:xfrm>
        </p:spPr>
        <p:txBody>
          <a:bodyPr/>
          <a:lstStyle/>
          <a:p>
            <a:fld id="{393B92E0-EE98-47F3-9FAA-69264408A15A}" type="datetime1">
              <a:rPr lang="en-US" smtClean="0"/>
              <a:t>8/21/2013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69075"/>
            <a:ext cx="2895600" cy="288925"/>
          </a:xfrm>
        </p:spPr>
        <p:txBody>
          <a:bodyPr/>
          <a:lstStyle/>
          <a:p>
            <a:r>
              <a:rPr lang="pt-BR" smtClean="0"/>
              <a:t>Smitha N Pai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8991600" cy="5851525"/>
          </a:xfrm>
        </p:spPr>
        <p:txBody>
          <a:bodyPr>
            <a:normAutofit/>
          </a:bodyPr>
          <a:lstStyle/>
          <a:p>
            <a:r>
              <a:rPr lang="en-US" dirty="0" smtClean="0"/>
              <a:t>We know that given 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a[2]={6,4};  </a:t>
            </a:r>
            <a:r>
              <a:rPr lang="en-US" dirty="0" err="1" smtClean="0"/>
              <a:t>int</a:t>
            </a:r>
            <a:r>
              <a:rPr lang="en-US" dirty="0" smtClean="0"/>
              <a:t> *p =a;</a:t>
            </a:r>
          </a:p>
          <a:p>
            <a:pPr lvl="1"/>
            <a:r>
              <a:rPr lang="en-US" dirty="0" smtClean="0"/>
              <a:t>a+0= Address of 6</a:t>
            </a:r>
            <a:r>
              <a:rPr lang="en-US" dirty="0" smtClean="0">
                <a:sym typeface="Wingdings" pitchFamily="2" charset="2"/>
              </a:rPr>
              <a:t>   p+0= Address of 6  a and p are interchangeable</a:t>
            </a:r>
            <a:endParaRPr lang="en-US" dirty="0" smtClean="0"/>
          </a:p>
          <a:p>
            <a:pPr lvl="1"/>
            <a:r>
              <a:rPr lang="en-US" dirty="0" smtClean="0"/>
              <a:t>*(a+0) = 6 </a:t>
            </a:r>
            <a:r>
              <a:rPr lang="en-US" dirty="0" smtClean="0">
                <a:sym typeface="Wingdings" pitchFamily="2" charset="2"/>
              </a:rPr>
              <a:t> *(p+0) =6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table[2][3]= {{9,5,3},{2,7,4}};</a:t>
            </a:r>
          </a:p>
          <a:p>
            <a:pPr lvl="1"/>
            <a:r>
              <a:rPr lang="en-US" dirty="0" smtClean="0"/>
              <a:t>table  contains two address entries, table[0], table[1]</a:t>
            </a:r>
          </a:p>
          <a:p>
            <a:pPr lvl="1"/>
            <a:r>
              <a:rPr lang="en-US" dirty="0" smtClean="0"/>
              <a:t>table[0]contains elements{ 9,5,3}, table [1]contains {2,7,4}</a:t>
            </a:r>
          </a:p>
          <a:p>
            <a:pPr lvl="1"/>
            <a:r>
              <a:rPr lang="en-US" dirty="0" smtClean="0"/>
              <a:t>table[0] is address of first element of the array table</a:t>
            </a:r>
          </a:p>
          <a:p>
            <a:pPr lvl="1"/>
            <a:r>
              <a:rPr lang="en-US" dirty="0" smtClean="0"/>
              <a:t>Value at table[0]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D541-A446-4CC0-B5CB-11B39E706764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Smitha N Pai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83820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C00000"/>
                </a:solidFill>
                <a:latin typeface="+mn-lt"/>
              </a:rPr>
              <a:t>Passing an array to a function</a:t>
            </a:r>
            <a:endParaRPr lang="en-US" cap="none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991600" cy="53340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Array name itself is a pointer constant which is the address of the first element in the array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Array notation to declare/define an array in the function</a:t>
            </a:r>
          </a:p>
          <a:p>
            <a:pPr lvl="1"/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func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arr</a:t>
            </a:r>
            <a:r>
              <a:rPr lang="en-US" dirty="0" smtClean="0">
                <a:solidFill>
                  <a:srgbClr val="002060"/>
                </a:solidFill>
              </a:rPr>
              <a:t>[]) { }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Using pointers</a:t>
            </a:r>
          </a:p>
          <a:p>
            <a:pPr lvl="1"/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func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*p)  {  }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For multidimensional use the array syntax in the header declaration and definition 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float </a:t>
            </a:r>
            <a:r>
              <a:rPr lang="en-US" dirty="0" err="1" smtClean="0">
                <a:solidFill>
                  <a:srgbClr val="002060"/>
                </a:solidFill>
              </a:rPr>
              <a:t>func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bigarr</a:t>
            </a:r>
            <a:r>
              <a:rPr lang="en-US" dirty="0" smtClean="0">
                <a:solidFill>
                  <a:srgbClr val="002060"/>
                </a:solidFill>
              </a:rPr>
              <a:t>[][4][5])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569075"/>
            <a:ext cx="2514600" cy="288925"/>
          </a:xfrm>
        </p:spPr>
        <p:txBody>
          <a:bodyPr/>
          <a:lstStyle/>
          <a:p>
            <a:fld id="{33DD5BD6-A1FA-431F-8D52-9C0F907BE47A}" type="datetime1">
              <a:rPr lang="en-US" smtClean="0"/>
              <a:t>8/21/2013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69075"/>
            <a:ext cx="2895600" cy="288925"/>
          </a:xfrm>
        </p:spPr>
        <p:txBody>
          <a:bodyPr/>
          <a:lstStyle/>
          <a:p>
            <a:r>
              <a:rPr lang="pt-BR" smtClean="0"/>
              <a:t>Smitha N Pai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variables through pointers</a:t>
            </a:r>
          </a:p>
          <a:p>
            <a:r>
              <a:rPr lang="en-US" dirty="0" smtClean="0"/>
              <a:t>Pointer Declaration and definitions</a:t>
            </a:r>
            <a:endParaRPr lang="en-US" dirty="0"/>
          </a:p>
          <a:p>
            <a:r>
              <a:rPr lang="en-US" dirty="0" smtClean="0"/>
              <a:t>Initialization of pointer variables</a:t>
            </a:r>
          </a:p>
          <a:p>
            <a:r>
              <a:rPr lang="en-US" dirty="0" smtClean="0"/>
              <a:t>Pointers and functions</a:t>
            </a:r>
          </a:p>
          <a:p>
            <a:r>
              <a:rPr lang="en-US" dirty="0" smtClean="0"/>
              <a:t>Pointers to </a:t>
            </a:r>
            <a:r>
              <a:rPr lang="en-US" dirty="0"/>
              <a:t>pointers					3 hrs.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43400" y="6528132"/>
            <a:ext cx="2514600" cy="288925"/>
          </a:xfrm>
        </p:spPr>
        <p:txBody>
          <a:bodyPr/>
          <a:lstStyle/>
          <a:p>
            <a:fld id="{4AAFA083-0520-4C3A-AC61-0806740EF5E3}" type="datetime1">
              <a:rPr lang="en-US" smtClean="0"/>
              <a:t>8/21/2013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500836"/>
            <a:ext cx="2895600" cy="288925"/>
          </a:xfrm>
        </p:spPr>
        <p:txBody>
          <a:bodyPr/>
          <a:lstStyle/>
          <a:p>
            <a:r>
              <a:rPr lang="pt-BR" dirty="0" smtClean="0"/>
              <a:t>Smitha N Pai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94" y="4876800"/>
            <a:ext cx="9031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Behrouz</a:t>
            </a:r>
            <a:r>
              <a:rPr lang="en-US" dirty="0"/>
              <a:t> A. </a:t>
            </a:r>
            <a:r>
              <a:rPr lang="en-US" dirty="0" err="1"/>
              <a:t>Forouzan</a:t>
            </a:r>
            <a:r>
              <a:rPr lang="en-US" dirty="0"/>
              <a:t>, Richard F. </a:t>
            </a:r>
            <a:r>
              <a:rPr lang="en-US" dirty="0" err="1"/>
              <a:t>Gilberg</a:t>
            </a:r>
            <a:r>
              <a:rPr lang="en-US" dirty="0"/>
              <a:t> “A </a:t>
            </a:r>
            <a:r>
              <a:rPr lang="en-US"/>
              <a:t>Structured </a:t>
            </a:r>
            <a:r>
              <a:rPr lang="en-US" smtClean="0"/>
              <a:t>Programming  </a:t>
            </a:r>
            <a:r>
              <a:rPr lang="en-US" dirty="0"/>
              <a:t>Approach Using </a:t>
            </a:r>
            <a:r>
              <a:rPr lang="en-US" err="1"/>
              <a:t>C</a:t>
            </a:r>
            <a:r>
              <a:rPr lang="en-US" smtClean="0"/>
              <a:t>”, Thomson</a:t>
            </a:r>
            <a:r>
              <a:rPr lang="en-US" dirty="0"/>
              <a:t>,  2</a:t>
            </a:r>
            <a:r>
              <a:rPr lang="en-US" baseline="30000" dirty="0"/>
              <a:t>nd</a:t>
            </a:r>
            <a:r>
              <a:rPr lang="en-US" dirty="0"/>
              <a:t>Edition,  2003. </a:t>
            </a:r>
          </a:p>
        </p:txBody>
      </p:sp>
    </p:spTree>
    <p:extLst>
      <p:ext uri="{BB962C8B-B14F-4D97-AF65-F5344CB8AC3E}">
        <p14:creationId xmlns:p14="http://schemas.microsoft.com/office/powerpoint/2010/main" val="2219450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83820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C00000"/>
                </a:solidFill>
                <a:latin typeface="+mn-lt"/>
              </a:rPr>
              <a:t>Understanding complex </a:t>
            </a:r>
            <a:r>
              <a:rPr lang="en-US" cap="none" dirty="0" err="1" smtClean="0">
                <a:solidFill>
                  <a:srgbClr val="C00000"/>
                </a:solidFill>
                <a:latin typeface="+mn-lt"/>
              </a:rPr>
              <a:t>declaraions</a:t>
            </a:r>
            <a:endParaRPr lang="en-US" cap="none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296400" cy="57150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      </a:t>
            </a:r>
            <a:r>
              <a:rPr lang="en-US" sz="2400" dirty="0" smtClean="0">
                <a:solidFill>
                  <a:srgbClr val="002060"/>
                </a:solidFill>
              </a:rPr>
              <a:t>6          4        2       Start here      1         3        5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x                       ; “x is # an integer”</a:t>
            </a:r>
          </a:p>
          <a:p>
            <a:pPr lvl="1"/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   x    #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2       0    1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* p # #            ; “p is #a pointer #to an integer”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table [4]           ; “table is an array of 4 integers”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table [4][5]     ;“table is an array of [4][5]integers”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* </a:t>
            </a:r>
            <a:r>
              <a:rPr lang="en-US" dirty="0" err="1" smtClean="0">
                <a:solidFill>
                  <a:srgbClr val="002060"/>
                </a:solidFill>
              </a:rPr>
              <a:t>arrofptr</a:t>
            </a:r>
            <a:r>
              <a:rPr lang="en-US" dirty="0" smtClean="0">
                <a:solidFill>
                  <a:srgbClr val="002060"/>
                </a:solidFill>
              </a:rPr>
              <a:t>[5] # ;</a:t>
            </a:r>
            <a:r>
              <a:rPr lang="en-US" dirty="0" err="1" smtClean="0">
                <a:solidFill>
                  <a:srgbClr val="002060"/>
                </a:solidFill>
              </a:rPr>
              <a:t>arr</a:t>
            </a:r>
            <a:r>
              <a:rPr lang="en-US" dirty="0" smtClean="0">
                <a:solidFill>
                  <a:srgbClr val="002060"/>
                </a:solidFill>
              </a:rPr>
              <a:t> is an array of 5 pointers to #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		                        integer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569075"/>
            <a:ext cx="2514600" cy="288925"/>
          </a:xfrm>
        </p:spPr>
        <p:txBody>
          <a:bodyPr/>
          <a:lstStyle/>
          <a:p>
            <a:fld id="{04CDFEA0-14AF-481D-8043-106DB7573A01}" type="datetime1">
              <a:rPr lang="en-US" smtClean="0"/>
              <a:t>8/21/2013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69075"/>
            <a:ext cx="2895600" cy="288925"/>
          </a:xfrm>
        </p:spPr>
        <p:txBody>
          <a:bodyPr/>
          <a:lstStyle/>
          <a:p>
            <a:r>
              <a:rPr lang="pt-BR" smtClean="0"/>
              <a:t>Smitha N Pai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13716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00800" y="13716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76400" y="13716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38400" y="13716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76800" y="13716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562600" y="13716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00400" y="1371600"/>
            <a:ext cx="1219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Identifier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296400" cy="5334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(*</a:t>
            </a:r>
            <a:r>
              <a:rPr lang="en-US" dirty="0" err="1" smtClean="0">
                <a:solidFill>
                  <a:srgbClr val="002060"/>
                </a:solidFill>
              </a:rPr>
              <a:t>ptrarr</a:t>
            </a:r>
            <a:r>
              <a:rPr lang="en-US" dirty="0" smtClean="0">
                <a:solidFill>
                  <a:srgbClr val="002060"/>
                </a:solidFill>
              </a:rPr>
              <a:t> # ) [5]  ; “</a:t>
            </a:r>
            <a:r>
              <a:rPr lang="en-US" dirty="0" err="1" smtClean="0">
                <a:solidFill>
                  <a:srgbClr val="002060"/>
                </a:solidFill>
              </a:rPr>
              <a:t>prtarry</a:t>
            </a:r>
            <a:r>
              <a:rPr lang="en-US" dirty="0" smtClean="0">
                <a:solidFill>
                  <a:srgbClr val="002060"/>
                </a:solidFill>
              </a:rPr>
              <a:t> is a pointer # to an array  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                                    of 5 integers”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func</a:t>
            </a:r>
            <a:r>
              <a:rPr lang="en-US" dirty="0" smtClean="0">
                <a:solidFill>
                  <a:srgbClr val="002060"/>
                </a:solidFill>
              </a:rPr>
              <a:t>(…)            ; “</a:t>
            </a:r>
            <a:r>
              <a:rPr lang="en-US" dirty="0" err="1" smtClean="0">
                <a:solidFill>
                  <a:srgbClr val="002060"/>
                </a:solidFill>
              </a:rPr>
              <a:t>func</a:t>
            </a:r>
            <a:r>
              <a:rPr lang="en-US" dirty="0" smtClean="0">
                <a:solidFill>
                  <a:srgbClr val="002060"/>
                </a:solidFill>
              </a:rPr>
              <a:t> is a function returning an 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                                     integer”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* </a:t>
            </a:r>
            <a:r>
              <a:rPr lang="en-US" dirty="0" err="1" smtClean="0">
                <a:solidFill>
                  <a:srgbClr val="002060"/>
                </a:solidFill>
              </a:rPr>
              <a:t>func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) #     ;” </a:t>
            </a:r>
            <a:r>
              <a:rPr lang="en-US" dirty="0" err="1" smtClean="0">
                <a:solidFill>
                  <a:srgbClr val="002060"/>
                </a:solidFill>
              </a:rPr>
              <a:t>func</a:t>
            </a:r>
            <a:r>
              <a:rPr lang="en-US" dirty="0" smtClean="0">
                <a:solidFill>
                  <a:srgbClr val="002060"/>
                </a:solidFill>
              </a:rPr>
              <a:t> is a function returning a 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                                    pointer to an integer”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569075"/>
            <a:ext cx="2514600" cy="288925"/>
          </a:xfrm>
        </p:spPr>
        <p:txBody>
          <a:bodyPr/>
          <a:lstStyle/>
          <a:p>
            <a:fld id="{5698D39D-FEA4-4708-8F5E-20DA1A939E2D}" type="datetime1">
              <a:rPr lang="en-US" smtClean="0"/>
              <a:t>8/21/2013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69075"/>
            <a:ext cx="2895600" cy="288925"/>
          </a:xfrm>
        </p:spPr>
        <p:txBody>
          <a:bodyPr/>
          <a:lstStyle/>
          <a:p>
            <a:r>
              <a:rPr lang="pt-BR" smtClean="0"/>
              <a:t>Smitha N Pai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n-lt"/>
                <a:ea typeface="+mj-ea"/>
                <a:cs typeface="+mj-cs"/>
              </a:rPr>
              <a:t>Understanding complex declaraions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83820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C00000"/>
                </a:solidFill>
                <a:latin typeface="+mn-lt"/>
              </a:rPr>
              <a:t>Memory allocation functions</a:t>
            </a:r>
            <a:endParaRPr lang="en-US" cap="none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991600" cy="533400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rgbClr val="002060"/>
                </a:solidFill>
              </a:rPr>
              <a:t>Static and dynamic</a:t>
            </a:r>
          </a:p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Static memory allocation </a:t>
            </a:r>
            <a:r>
              <a:rPr lang="en-US" dirty="0" smtClean="0">
                <a:solidFill>
                  <a:srgbClr val="002060"/>
                </a:solidFill>
              </a:rPr>
              <a:t>–</a:t>
            </a:r>
            <a:r>
              <a:rPr lang="en-US" b="1" dirty="0" smtClean="0">
                <a:solidFill>
                  <a:srgbClr val="0070C0"/>
                </a:solidFill>
              </a:rPr>
              <a:t>Declaration </a:t>
            </a:r>
            <a:r>
              <a:rPr lang="en-US" b="1" dirty="0" smtClean="0">
                <a:solidFill>
                  <a:schemeClr val="tx1"/>
                </a:solidFill>
              </a:rPr>
              <a:t>and</a:t>
            </a:r>
            <a:r>
              <a:rPr lang="en-US" b="1" dirty="0" smtClean="0">
                <a:solidFill>
                  <a:srgbClr val="0070C0"/>
                </a:solidFill>
              </a:rPr>
              <a:t> definition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of memory fully specified in source program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Number of bytes reserved cannot be changed during run time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Should know exactly what is the data  requirement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569075"/>
            <a:ext cx="2514600" cy="288925"/>
          </a:xfrm>
        </p:spPr>
        <p:txBody>
          <a:bodyPr/>
          <a:lstStyle/>
          <a:p>
            <a:fld id="{ACAE1650-C71F-4F3A-ADD6-40FE790730FC}" type="datetime1">
              <a:rPr lang="en-US" smtClean="0"/>
              <a:t>8/21/2013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69075"/>
            <a:ext cx="2895600" cy="288925"/>
          </a:xfrm>
        </p:spPr>
        <p:txBody>
          <a:bodyPr/>
          <a:lstStyle/>
          <a:p>
            <a:r>
              <a:rPr lang="pt-BR" smtClean="0"/>
              <a:t>Smitha N Pai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83820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C00000"/>
                </a:solidFill>
                <a:latin typeface="+mn-lt"/>
              </a:rPr>
              <a:t>Memory allocation functions(</a:t>
            </a:r>
            <a:r>
              <a:rPr lang="en-US" cap="none" dirty="0" err="1" smtClean="0">
                <a:solidFill>
                  <a:srgbClr val="C00000"/>
                </a:solidFill>
                <a:latin typeface="+mn-lt"/>
              </a:rPr>
              <a:t>contd</a:t>
            </a:r>
            <a:r>
              <a:rPr lang="en-US" cap="none" dirty="0" smtClean="0">
                <a:solidFill>
                  <a:srgbClr val="C00000"/>
                </a:solidFill>
                <a:latin typeface="+mn-lt"/>
              </a:rPr>
              <a:t>)</a:t>
            </a:r>
            <a:endParaRPr lang="en-US" cap="none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991600" cy="5334000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Dynamic memory allocation- </a:t>
            </a:r>
            <a:r>
              <a:rPr lang="en-US" dirty="0" smtClean="0">
                <a:solidFill>
                  <a:srgbClr val="002060"/>
                </a:solidFill>
              </a:rPr>
              <a:t>Memory allocation at execution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Uses </a:t>
            </a:r>
            <a:r>
              <a:rPr lang="en-US" b="1" dirty="0" smtClean="0">
                <a:solidFill>
                  <a:srgbClr val="0070C0"/>
                </a:solidFill>
              </a:rPr>
              <a:t>predefined functions </a:t>
            </a:r>
            <a:r>
              <a:rPr lang="en-US" dirty="0" smtClean="0">
                <a:solidFill>
                  <a:srgbClr val="002060"/>
                </a:solidFill>
              </a:rPr>
              <a:t>to allocate and release memory for data while program is running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Postpones the data definition to run time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Programmer must use either standard data types or must have declared any derived data type</a:t>
            </a:r>
          </a:p>
          <a:p>
            <a:pPr algn="just"/>
            <a:endParaRPr lang="en-US" dirty="0" smtClean="0">
              <a:solidFill>
                <a:srgbClr val="002060"/>
              </a:solidFill>
            </a:endParaRPr>
          </a:p>
          <a:p>
            <a:pPr algn="just"/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569075"/>
            <a:ext cx="2514600" cy="288925"/>
          </a:xfrm>
        </p:spPr>
        <p:txBody>
          <a:bodyPr/>
          <a:lstStyle/>
          <a:p>
            <a:fld id="{91D51773-9DBD-4059-AD73-DC17E3196F0F}" type="datetime1">
              <a:rPr lang="en-US" smtClean="0"/>
              <a:t>8/21/2013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69075"/>
            <a:ext cx="2895600" cy="288925"/>
          </a:xfrm>
        </p:spPr>
        <p:txBody>
          <a:bodyPr/>
          <a:lstStyle/>
          <a:p>
            <a:r>
              <a:rPr lang="pt-BR" smtClean="0"/>
              <a:t>Smitha N Pai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83820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C00000"/>
                </a:solidFill>
                <a:latin typeface="+mn-lt"/>
              </a:rPr>
              <a:t>Memory usage</a:t>
            </a:r>
            <a:endParaRPr lang="en-US" cap="none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991600" cy="5334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olidFill>
                  <a:srgbClr val="002060"/>
                </a:solidFill>
              </a:rPr>
              <a:t>Memory management functions used with dynamic memory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Memory management functions -</a:t>
            </a:r>
            <a:r>
              <a:rPr lang="en-US" b="1" dirty="0" err="1" smtClean="0">
                <a:solidFill>
                  <a:srgbClr val="002060"/>
                </a:solidFill>
              </a:rPr>
              <a:t>malloc</a:t>
            </a:r>
            <a:r>
              <a:rPr lang="en-US" b="1" dirty="0" smtClean="0">
                <a:solidFill>
                  <a:srgbClr val="002060"/>
                </a:solidFill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</a:rPr>
              <a:t>calloc</a:t>
            </a:r>
            <a:r>
              <a:rPr lang="en-US" b="1" dirty="0" smtClean="0">
                <a:solidFill>
                  <a:srgbClr val="002060"/>
                </a:solidFill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</a:rPr>
              <a:t>realloc</a:t>
            </a:r>
            <a:r>
              <a:rPr lang="en-US" dirty="0" smtClean="0">
                <a:solidFill>
                  <a:srgbClr val="002060"/>
                </a:solidFill>
              </a:rPr>
              <a:t> for memory allocation and </a:t>
            </a:r>
            <a:r>
              <a:rPr lang="en-US" b="1" dirty="0" smtClean="0">
                <a:solidFill>
                  <a:srgbClr val="002060"/>
                </a:solidFill>
              </a:rPr>
              <a:t>free</a:t>
            </a:r>
            <a:r>
              <a:rPr lang="en-US" dirty="0" smtClean="0">
                <a:solidFill>
                  <a:srgbClr val="002060"/>
                </a:solidFill>
              </a:rPr>
              <a:t> to return memory not in use -  in standard library header file &lt;</a:t>
            </a:r>
            <a:r>
              <a:rPr lang="en-US" dirty="0" err="1" smtClean="0">
                <a:solidFill>
                  <a:srgbClr val="002060"/>
                </a:solidFill>
              </a:rPr>
              <a:t>stdlib.h</a:t>
            </a:r>
            <a:r>
              <a:rPr lang="en-US" dirty="0" smtClean="0">
                <a:solidFill>
                  <a:srgbClr val="002060"/>
                </a:solidFill>
              </a:rPr>
              <a:t>&gt;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Memory = Program memory+ data memory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Program memory = main + called functions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Data memory = permanent definitions (global data and constants) + local definitions + dynamic data memory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569075"/>
            <a:ext cx="2514600" cy="288925"/>
          </a:xfrm>
        </p:spPr>
        <p:txBody>
          <a:bodyPr/>
          <a:lstStyle/>
          <a:p>
            <a:fld id="{185B441C-D825-44E7-81CB-6E7ECCEE1EEB}" type="datetime1">
              <a:rPr lang="en-US" smtClean="0"/>
              <a:t>8/21/2013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69075"/>
            <a:ext cx="2895600" cy="288925"/>
          </a:xfrm>
        </p:spPr>
        <p:txBody>
          <a:bodyPr/>
          <a:lstStyle/>
          <a:p>
            <a:r>
              <a:rPr lang="pt-BR" smtClean="0"/>
              <a:t>Smitha N Pai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991600" cy="5334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002060"/>
                </a:solidFill>
              </a:rPr>
              <a:t>Main is memory all the time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Each called function is in memory only while it or any of its called functions are active – most system keep all functions in memory while the program is running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Program code for function is in memory at all times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Local variable is available only when it is active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569075"/>
            <a:ext cx="2514600" cy="288925"/>
          </a:xfrm>
        </p:spPr>
        <p:txBody>
          <a:bodyPr/>
          <a:lstStyle/>
          <a:p>
            <a:fld id="{7839BFD8-4FCE-4782-9EAA-70C7426CCB19}" type="datetime1">
              <a:rPr lang="en-US" smtClean="0"/>
              <a:t>8/21/2013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69075"/>
            <a:ext cx="2895600" cy="288925"/>
          </a:xfrm>
        </p:spPr>
        <p:txBody>
          <a:bodyPr/>
          <a:lstStyle/>
          <a:p>
            <a:r>
              <a:rPr lang="pt-BR" smtClean="0"/>
              <a:t>Smitha N Pai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n-lt"/>
                <a:ea typeface="+mj-ea"/>
                <a:cs typeface="+mj-cs"/>
              </a:rPr>
              <a:t>Memory usage(contd.)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991600" cy="5334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olidFill>
                  <a:srgbClr val="002060"/>
                </a:solidFill>
              </a:rPr>
              <a:t>More than one version of the function can be active at a time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If multiple copies of local variable are allocated although only one copy of the function is present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Memory facility for this capability is </a:t>
            </a:r>
            <a:r>
              <a:rPr lang="en-US" b="1" dirty="0" smtClean="0">
                <a:solidFill>
                  <a:srgbClr val="002060"/>
                </a:solidFill>
              </a:rPr>
              <a:t>stack</a:t>
            </a:r>
          </a:p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Heap</a:t>
            </a:r>
            <a:r>
              <a:rPr lang="en-US" dirty="0" smtClean="0">
                <a:solidFill>
                  <a:srgbClr val="002060"/>
                </a:solidFill>
              </a:rPr>
              <a:t> is unused memory allocated to the program and available to be assigned during its execution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It is a memory pool from which memory is allocated when requested by the memory allocation functions</a:t>
            </a:r>
          </a:p>
          <a:p>
            <a:pPr algn="just"/>
            <a:endParaRPr lang="en-US" dirty="0" smtClean="0">
              <a:solidFill>
                <a:srgbClr val="002060"/>
              </a:solidFill>
            </a:endParaRPr>
          </a:p>
          <a:p>
            <a:pPr algn="just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569075"/>
            <a:ext cx="2514600" cy="288925"/>
          </a:xfrm>
        </p:spPr>
        <p:txBody>
          <a:bodyPr/>
          <a:lstStyle/>
          <a:p>
            <a:fld id="{CF319199-2C4B-47B6-87F4-C584A6D1D5AA}" type="datetime1">
              <a:rPr lang="en-US" smtClean="0"/>
              <a:t>8/21/2013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69075"/>
            <a:ext cx="2895600" cy="288925"/>
          </a:xfrm>
        </p:spPr>
        <p:txBody>
          <a:bodyPr/>
          <a:lstStyle/>
          <a:p>
            <a:r>
              <a:rPr lang="pt-BR" smtClean="0"/>
              <a:t>Smitha N Pai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n-lt"/>
                <a:ea typeface="+mj-ea"/>
                <a:cs typeface="+mj-cs"/>
              </a:rPr>
              <a:t>Memory usage(contd.)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83820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C00000"/>
                </a:solidFill>
                <a:latin typeface="+mn-lt"/>
              </a:rPr>
              <a:t>Memory Allocation ( </a:t>
            </a:r>
            <a:r>
              <a:rPr lang="en-US" cap="none" dirty="0" err="1" smtClean="0">
                <a:solidFill>
                  <a:srgbClr val="C00000"/>
                </a:solidFill>
                <a:latin typeface="+mn-lt"/>
              </a:rPr>
              <a:t>malloc</a:t>
            </a:r>
            <a:r>
              <a:rPr lang="en-US" cap="none" dirty="0" smtClean="0">
                <a:solidFill>
                  <a:srgbClr val="C00000"/>
                </a:solidFill>
                <a:latin typeface="+mn-lt"/>
              </a:rPr>
              <a:t>)</a:t>
            </a:r>
            <a:endParaRPr lang="en-US" cap="none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991600" cy="5334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solidFill>
                  <a:srgbClr val="002060"/>
                </a:solidFill>
              </a:rPr>
              <a:t>Allocates a block of memory that contains the number of bytes specified in its parameter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Returns </a:t>
            </a:r>
            <a:r>
              <a:rPr lang="en-US" i="1" dirty="0" smtClean="0">
                <a:solidFill>
                  <a:srgbClr val="002060"/>
                </a:solidFill>
              </a:rPr>
              <a:t>void</a:t>
            </a:r>
            <a:r>
              <a:rPr lang="en-US" dirty="0" smtClean="0">
                <a:solidFill>
                  <a:srgbClr val="002060"/>
                </a:solidFill>
              </a:rPr>
              <a:t> pointer to the first byte of the allocated memory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Allocated memory is not initialized – contains garbage</a:t>
            </a:r>
          </a:p>
          <a:p>
            <a:pPr lvl="1" algn="just"/>
            <a:r>
              <a:rPr lang="en-US" b="1" dirty="0" smtClean="0">
                <a:solidFill>
                  <a:srgbClr val="002060"/>
                </a:solidFill>
              </a:rPr>
              <a:t>void *</a:t>
            </a:r>
            <a:r>
              <a:rPr lang="en-US" b="1" dirty="0" err="1" smtClean="0">
                <a:solidFill>
                  <a:srgbClr val="002060"/>
                </a:solidFill>
              </a:rPr>
              <a:t>malloc</a:t>
            </a:r>
            <a:r>
              <a:rPr lang="en-US" b="1" dirty="0" smtClean="0">
                <a:solidFill>
                  <a:srgbClr val="002060"/>
                </a:solidFill>
              </a:rPr>
              <a:t>(</a:t>
            </a:r>
            <a:r>
              <a:rPr lang="en-US" b="1" dirty="0" err="1" smtClean="0">
                <a:solidFill>
                  <a:srgbClr val="002060"/>
                </a:solidFill>
              </a:rPr>
              <a:t>size_t</a:t>
            </a:r>
            <a:r>
              <a:rPr lang="en-US" b="1" dirty="0" smtClean="0">
                <a:solidFill>
                  <a:srgbClr val="002060"/>
                </a:solidFill>
              </a:rPr>
              <a:t> size);  </a:t>
            </a:r>
            <a:r>
              <a:rPr lang="en-US" dirty="0" smtClean="0">
                <a:solidFill>
                  <a:srgbClr val="002060"/>
                </a:solidFill>
              </a:rPr>
              <a:t>where </a:t>
            </a:r>
            <a:r>
              <a:rPr lang="en-US" dirty="0" err="1" smtClean="0">
                <a:solidFill>
                  <a:srgbClr val="002060"/>
                </a:solidFill>
              </a:rPr>
              <a:t>size_t</a:t>
            </a:r>
            <a:r>
              <a:rPr lang="en-US" dirty="0" smtClean="0">
                <a:solidFill>
                  <a:srgbClr val="002060"/>
                </a:solidFill>
              </a:rPr>
              <a:t> is an unsigned integer and is guaranteed to be large enough to hold the maximum address of the computer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</a:rPr>
              <a:t>e.g. </a:t>
            </a:r>
          </a:p>
          <a:p>
            <a:pPr lvl="2" algn="just"/>
            <a:r>
              <a:rPr lang="en-US" dirty="0" smtClean="0">
                <a:solidFill>
                  <a:srgbClr val="002060"/>
                </a:solidFill>
              </a:rPr>
              <a:t>pint = (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*) </a:t>
            </a:r>
            <a:r>
              <a:rPr lang="en-US" dirty="0" err="1" smtClean="0">
                <a:solidFill>
                  <a:srgbClr val="002060"/>
                </a:solidFill>
              </a:rPr>
              <a:t>malloc</a:t>
            </a:r>
            <a:r>
              <a:rPr lang="en-US" dirty="0" smtClean="0">
                <a:solidFill>
                  <a:srgbClr val="002060"/>
                </a:solidFill>
              </a:rPr>
              <a:t> (</a:t>
            </a:r>
            <a:r>
              <a:rPr lang="en-US" dirty="0" err="1" smtClean="0">
                <a:solidFill>
                  <a:srgbClr val="002060"/>
                </a:solidFill>
              </a:rPr>
              <a:t>sizeof</a:t>
            </a:r>
            <a:r>
              <a:rPr lang="en-US" dirty="0" smtClean="0">
                <a:solidFill>
                  <a:srgbClr val="002060"/>
                </a:solidFill>
              </a:rPr>
              <a:t> (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));</a:t>
            </a:r>
          </a:p>
          <a:p>
            <a:pPr lvl="1" algn="just"/>
            <a:r>
              <a:rPr lang="en-US" dirty="0" err="1" smtClean="0">
                <a:solidFill>
                  <a:srgbClr val="002060"/>
                </a:solidFill>
              </a:rPr>
              <a:t>malloc</a:t>
            </a:r>
            <a:r>
              <a:rPr lang="en-US" dirty="0" smtClean="0">
                <a:solidFill>
                  <a:srgbClr val="002060"/>
                </a:solidFill>
              </a:rPr>
              <a:t> returns the address of the first byte in the memory space allocated on success or NULL otherwise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569075"/>
            <a:ext cx="2514600" cy="288925"/>
          </a:xfrm>
        </p:spPr>
        <p:txBody>
          <a:bodyPr/>
          <a:lstStyle/>
          <a:p>
            <a:fld id="{6F0CA75B-3B93-4464-B1FE-4E083097BFBB}" type="datetime1">
              <a:rPr lang="en-US" smtClean="0"/>
              <a:t>8/21/2013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69075"/>
            <a:ext cx="2895600" cy="288925"/>
          </a:xfrm>
        </p:spPr>
        <p:txBody>
          <a:bodyPr/>
          <a:lstStyle/>
          <a:p>
            <a:r>
              <a:rPr lang="pt-BR" smtClean="0"/>
              <a:t>Smitha N Pai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991600" cy="5334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olidFill>
                  <a:srgbClr val="002060"/>
                </a:solidFill>
              </a:rPr>
              <a:t>Attempt to allocate memory from the heap when memory is insufficient is known as </a:t>
            </a:r>
            <a:r>
              <a:rPr lang="en-US" b="1" dirty="0" smtClean="0">
                <a:solidFill>
                  <a:srgbClr val="002060"/>
                </a:solidFill>
              </a:rPr>
              <a:t>overflow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If unchecked in the program, it produces invalid results or aborts with an invalid address, the first time the pointer is used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Memory is allocated in the heap only through a pointer and does not have its own identifier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Attempting to allocate a size zero memory- results unpredictable</a:t>
            </a:r>
            <a:r>
              <a:rPr lang="en-US" dirty="0" smtClean="0">
                <a:solidFill>
                  <a:srgbClr val="002060"/>
                </a:solidFill>
                <a:sym typeface="Wingdings" pitchFamily="2" charset="2"/>
              </a:rPr>
              <a:t> could return NULL or implementation dependant value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  <a:sym typeface="Wingdings" pitchFamily="2" charset="2"/>
              </a:rPr>
              <a:t> if (!</a:t>
            </a:r>
            <a:r>
              <a:rPr lang="en-US" dirty="0" err="1" smtClean="0">
                <a:solidFill>
                  <a:srgbClr val="002060"/>
                </a:solidFill>
                <a:sym typeface="Wingdings" pitchFamily="2" charset="2"/>
              </a:rPr>
              <a:t>ptr</a:t>
            </a:r>
            <a:r>
              <a:rPr lang="en-US" dirty="0" smtClean="0">
                <a:solidFill>
                  <a:srgbClr val="002060"/>
                </a:solidFill>
                <a:sym typeface="Wingdings" pitchFamily="2" charset="2"/>
              </a:rPr>
              <a:t> =(</a:t>
            </a:r>
            <a:r>
              <a:rPr lang="en-US" dirty="0" err="1" smtClean="0">
                <a:solidFill>
                  <a:srgbClr val="002060"/>
                </a:solidFill>
                <a:sym typeface="Wingdings" pitchFamily="2" charset="2"/>
              </a:rPr>
              <a:t>int</a:t>
            </a:r>
            <a:r>
              <a:rPr lang="en-US" dirty="0" smtClean="0">
                <a:solidFill>
                  <a:srgbClr val="002060"/>
                </a:solidFill>
                <a:sym typeface="Wingdings" pitchFamily="2" charset="2"/>
              </a:rPr>
              <a:t> *) </a:t>
            </a:r>
            <a:r>
              <a:rPr lang="en-US" dirty="0" err="1" smtClean="0">
                <a:solidFill>
                  <a:srgbClr val="002060"/>
                </a:solidFill>
                <a:sym typeface="Wingdings" pitchFamily="2" charset="2"/>
              </a:rPr>
              <a:t>malloc</a:t>
            </a:r>
            <a:r>
              <a:rPr lang="en-US" dirty="0" smtClean="0">
                <a:solidFill>
                  <a:srgbClr val="002060"/>
                </a:solidFill>
                <a:sym typeface="Wingdings" pitchFamily="2" charset="2"/>
              </a:rPr>
              <a:t> (</a:t>
            </a:r>
            <a:r>
              <a:rPr lang="en-US" dirty="0" err="1" smtClean="0">
                <a:solidFill>
                  <a:srgbClr val="002060"/>
                </a:solidFill>
                <a:sym typeface="Wingdings" pitchFamily="2" charset="2"/>
              </a:rPr>
              <a:t>sizeof</a:t>
            </a:r>
            <a:r>
              <a:rPr lang="en-US" dirty="0" smtClean="0">
                <a:solidFill>
                  <a:srgbClr val="002060"/>
                </a:solidFill>
                <a:sym typeface="Wingdings" pitchFamily="2" charset="2"/>
              </a:rPr>
              <a:t>(</a:t>
            </a:r>
            <a:r>
              <a:rPr lang="en-US" dirty="0" err="1" smtClean="0">
                <a:solidFill>
                  <a:srgbClr val="002060"/>
                </a:solidFill>
                <a:sym typeface="Wingdings" pitchFamily="2" charset="2"/>
              </a:rPr>
              <a:t>int</a:t>
            </a:r>
            <a:r>
              <a:rPr lang="en-US" dirty="0" smtClean="0">
                <a:solidFill>
                  <a:srgbClr val="002060"/>
                </a:solidFill>
                <a:sym typeface="Wingdings" pitchFamily="2" charset="2"/>
              </a:rPr>
              <a:t>)))) exit (100);</a:t>
            </a:r>
          </a:p>
          <a:p>
            <a:pPr algn="just"/>
            <a:endParaRPr lang="en-US" dirty="0" smtClean="0">
              <a:solidFill>
                <a:srgbClr val="002060"/>
              </a:solidFill>
            </a:endParaRPr>
          </a:p>
          <a:p>
            <a:pPr algn="just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569075"/>
            <a:ext cx="2514600" cy="288925"/>
          </a:xfrm>
        </p:spPr>
        <p:txBody>
          <a:bodyPr/>
          <a:lstStyle/>
          <a:p>
            <a:fld id="{F0AD5D36-62C1-4872-A3C4-D8216BDC6E77}" type="datetime1">
              <a:rPr lang="en-US" smtClean="0"/>
              <a:t>8/21/2013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69075"/>
            <a:ext cx="2895600" cy="288925"/>
          </a:xfrm>
        </p:spPr>
        <p:txBody>
          <a:bodyPr/>
          <a:lstStyle/>
          <a:p>
            <a:r>
              <a:rPr lang="pt-BR" smtClean="0"/>
              <a:t>Smitha N Pai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n-lt"/>
                <a:ea typeface="+mj-ea"/>
                <a:cs typeface="+mj-cs"/>
              </a:rPr>
              <a:t>malloc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n-lt"/>
                <a:ea typeface="+mj-ea"/>
                <a:cs typeface="+mj-cs"/>
              </a:rPr>
              <a:t>  (contd.)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83820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C00000"/>
                </a:solidFill>
                <a:latin typeface="+mn-lt"/>
              </a:rPr>
              <a:t>Contiguous memory allocation -</a:t>
            </a:r>
            <a:r>
              <a:rPr lang="en-US" cap="none" dirty="0" err="1" smtClean="0">
                <a:solidFill>
                  <a:srgbClr val="C00000"/>
                </a:solidFill>
                <a:latin typeface="+mn-lt"/>
              </a:rPr>
              <a:t>calloc</a:t>
            </a:r>
            <a:r>
              <a:rPr lang="en-US" cap="none" dirty="0" smtClean="0">
                <a:solidFill>
                  <a:srgbClr val="C00000"/>
                </a:solidFill>
                <a:latin typeface="+mn-lt"/>
              </a:rPr>
              <a:t> </a:t>
            </a:r>
            <a:endParaRPr lang="en-US" cap="none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991600" cy="5334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solidFill>
                  <a:srgbClr val="002060"/>
                </a:solidFill>
              </a:rPr>
              <a:t>Used to allocate memory for arrays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It allocates contiguous block of memory large enough to contain an array of elements of a specified size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It returns a pointer to the first element of the allocated array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The size associated with its pointer is the size of one element not the entire array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It clears the memory- the memory it allocates is set to zero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Zero value is not guaranteed to be null value for types other than integer – null for characters is space and null for float may have a different format</a:t>
            </a:r>
          </a:p>
          <a:p>
            <a:pPr algn="just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569075"/>
            <a:ext cx="2514600" cy="288925"/>
          </a:xfrm>
        </p:spPr>
        <p:txBody>
          <a:bodyPr/>
          <a:lstStyle/>
          <a:p>
            <a:fld id="{42C579E4-2167-4689-B78F-43F1507F4725}" type="datetime1">
              <a:rPr lang="en-US" smtClean="0"/>
              <a:t>8/21/2013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69075"/>
            <a:ext cx="2895600" cy="288925"/>
          </a:xfrm>
        </p:spPr>
        <p:txBody>
          <a:bodyPr/>
          <a:lstStyle/>
          <a:p>
            <a:r>
              <a:rPr lang="pt-BR" smtClean="0"/>
              <a:t>Smitha N Pai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47" y="20472"/>
            <a:ext cx="8686800" cy="838200"/>
          </a:xfrm>
        </p:spPr>
        <p:txBody>
          <a:bodyPr/>
          <a:lstStyle/>
          <a:p>
            <a:r>
              <a:rPr lang="en-US" dirty="0" smtClean="0"/>
              <a:t>pointers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73" y="638577"/>
            <a:ext cx="8686800" cy="4525963"/>
          </a:xfrm>
        </p:spPr>
        <p:txBody>
          <a:bodyPr/>
          <a:lstStyle/>
          <a:p>
            <a:r>
              <a:rPr lang="en-US" dirty="0" smtClean="0"/>
              <a:t>A derived data type –built from standard types</a:t>
            </a:r>
          </a:p>
          <a:p>
            <a:r>
              <a:rPr lang="en-US" dirty="0" smtClean="0"/>
              <a:t>Value is one of the addresses available in the computer for storing and accessing data</a:t>
            </a:r>
          </a:p>
          <a:p>
            <a:r>
              <a:rPr lang="en-US" dirty="0" smtClean="0"/>
              <a:t>Address of a variable is the address of the first byte occupied by that variable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5E41-B1B0-4453-9642-2A6CAA94B221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Smitha N Pai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eardrop 8"/>
          <p:cNvSpPr/>
          <p:nvPr/>
        </p:nvSpPr>
        <p:spPr>
          <a:xfrm>
            <a:off x="381000" y="3733800"/>
            <a:ext cx="1828800" cy="2895600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-123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145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00200" y="4044076"/>
            <a:ext cx="2438400" cy="363856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600200" y="4996723"/>
            <a:ext cx="2415640" cy="1848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38600" y="4038600"/>
            <a:ext cx="761747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-123</a:t>
            </a:r>
          </a:p>
          <a:p>
            <a:r>
              <a:rPr lang="en-US" dirty="0" smtClean="0"/>
              <a:t>_____</a:t>
            </a:r>
          </a:p>
          <a:p>
            <a:r>
              <a:rPr lang="en-US" dirty="0" smtClean="0"/>
              <a:t>  145</a:t>
            </a:r>
          </a:p>
          <a:p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3733800" y="4038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02934" y="46273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b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2912900" y="5486400"/>
            <a:ext cx="1385007" cy="489466"/>
          </a:xfrm>
          <a:prstGeom prst="wedgeEllipseCallout">
            <a:avLst>
              <a:gd name="adj1" fmla="val 56028"/>
              <a:gd name="adj2" fmla="val -14941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Integer variable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4267200" y="3481611"/>
            <a:ext cx="1385007" cy="489466"/>
          </a:xfrm>
          <a:prstGeom prst="wedgeEllipseCallout">
            <a:avLst>
              <a:gd name="adj1" fmla="val -29702"/>
              <a:gd name="adj2" fmla="val 9317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Integer value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4" name="Oval Callout 23"/>
          <p:cNvSpPr/>
          <p:nvPr/>
        </p:nvSpPr>
        <p:spPr>
          <a:xfrm>
            <a:off x="2372796" y="3470238"/>
            <a:ext cx="1385007" cy="489466"/>
          </a:xfrm>
          <a:prstGeom prst="wedgeEllipseCallout">
            <a:avLst>
              <a:gd name="adj1" fmla="val 54057"/>
              <a:gd name="adj2" fmla="val 9038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Variable name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2747" y="4045213"/>
            <a:ext cx="87716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234560</a:t>
            </a:r>
          </a:p>
          <a:p>
            <a:endParaRPr lang="en-US" dirty="0" smtClean="0"/>
          </a:p>
          <a:p>
            <a:r>
              <a:rPr lang="en-US" dirty="0" smtClean="0"/>
              <a:t>234564</a:t>
            </a:r>
            <a:endParaRPr lang="en-US" dirty="0"/>
          </a:p>
          <a:p>
            <a:endParaRPr lang="en-IN" dirty="0"/>
          </a:p>
        </p:txBody>
      </p:sp>
      <p:sp>
        <p:nvSpPr>
          <p:cNvPr id="26" name="Oval Callout 25"/>
          <p:cNvSpPr/>
          <p:nvPr/>
        </p:nvSpPr>
        <p:spPr>
          <a:xfrm>
            <a:off x="4817407" y="5452638"/>
            <a:ext cx="1583393" cy="1046455"/>
          </a:xfrm>
          <a:prstGeom prst="wedgeEllipseCallout">
            <a:avLst>
              <a:gd name="adj1" fmla="val -9994"/>
              <a:gd name="adj2" fmla="val -10601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Address of variable b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7" name="Oval Callout 26"/>
          <p:cNvSpPr/>
          <p:nvPr/>
        </p:nvSpPr>
        <p:spPr>
          <a:xfrm>
            <a:off x="90985" y="3225505"/>
            <a:ext cx="1509215" cy="489466"/>
          </a:xfrm>
          <a:prstGeom prst="wedgeEllipseCallout">
            <a:avLst>
              <a:gd name="adj1" fmla="val 43218"/>
              <a:gd name="adj2" fmla="val 1043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Integer constants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14790" y="5657671"/>
            <a:ext cx="87716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234564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7010400" y="37750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IN" dirty="0"/>
          </a:p>
        </p:txBody>
      </p:sp>
      <p:sp>
        <p:nvSpPr>
          <p:cNvPr id="30" name="Oval Callout 29"/>
          <p:cNvSpPr/>
          <p:nvPr/>
        </p:nvSpPr>
        <p:spPr>
          <a:xfrm>
            <a:off x="7758993" y="4936867"/>
            <a:ext cx="1385007" cy="489466"/>
          </a:xfrm>
          <a:prstGeom prst="wedgeEllipseCallout">
            <a:avLst>
              <a:gd name="adj1" fmla="val -29702"/>
              <a:gd name="adj2" fmla="val 93171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Pointer variable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6317896" y="4645377"/>
            <a:ext cx="1385007" cy="780956"/>
          </a:xfrm>
          <a:prstGeom prst="wedgeEllipseCallout">
            <a:avLst>
              <a:gd name="adj1" fmla="val 28436"/>
              <a:gd name="adj2" fmla="val 7428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&amp;b stored in variable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14789" y="3733800"/>
            <a:ext cx="728371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7071405" y="57311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7433839" y="3040839"/>
            <a:ext cx="60785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-123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7071405" y="30408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IN" dirty="0"/>
          </a:p>
        </p:txBody>
      </p:sp>
      <p:cxnSp>
        <p:nvCxnSpPr>
          <p:cNvPr id="37" name="Straight Arrow Connector 36"/>
          <p:cNvCxnSpPr>
            <a:endCxn id="34" idx="3"/>
          </p:cNvCxnSpPr>
          <p:nvPr/>
        </p:nvCxnSpPr>
        <p:spPr>
          <a:xfrm flipH="1" flipV="1">
            <a:off x="8041698" y="3225505"/>
            <a:ext cx="645102" cy="692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3"/>
          </p:cNvCxnSpPr>
          <p:nvPr/>
        </p:nvCxnSpPr>
        <p:spPr>
          <a:xfrm>
            <a:off x="8143160" y="3918466"/>
            <a:ext cx="543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Callout 40"/>
          <p:cNvSpPr/>
          <p:nvPr/>
        </p:nvSpPr>
        <p:spPr>
          <a:xfrm>
            <a:off x="7877264" y="2406132"/>
            <a:ext cx="1619071" cy="780956"/>
          </a:xfrm>
          <a:prstGeom prst="wedgeEllipseCallout">
            <a:avLst>
              <a:gd name="adj1" fmla="val -21749"/>
              <a:gd name="adj2" fmla="val 84768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Value of p is (&amp;b)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432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838200"/>
          </a:xfrm>
        </p:spPr>
        <p:txBody>
          <a:bodyPr>
            <a:normAutofit/>
          </a:bodyPr>
          <a:lstStyle/>
          <a:p>
            <a:r>
              <a:rPr lang="en-US" cap="none" dirty="0" err="1" smtClean="0">
                <a:solidFill>
                  <a:srgbClr val="C00000"/>
                </a:solidFill>
                <a:latin typeface="+mn-lt"/>
              </a:rPr>
              <a:t>Calloc</a:t>
            </a:r>
            <a:r>
              <a:rPr lang="en-US" cap="none" dirty="0" smtClean="0">
                <a:solidFill>
                  <a:srgbClr val="C00000"/>
                </a:solidFill>
                <a:latin typeface="+mn-lt"/>
              </a:rPr>
              <a:t> (contd.)</a:t>
            </a:r>
            <a:endParaRPr lang="en-US" cap="none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991600" cy="53340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Prototype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void * </a:t>
            </a:r>
            <a:r>
              <a:rPr lang="en-US" dirty="0" err="1" smtClean="0">
                <a:solidFill>
                  <a:srgbClr val="002060"/>
                </a:solidFill>
              </a:rPr>
              <a:t>calloc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size_t</a:t>
            </a:r>
            <a:r>
              <a:rPr lang="en-US" dirty="0" smtClean="0">
                <a:solidFill>
                  <a:srgbClr val="002060"/>
                </a:solidFill>
              </a:rPr>
              <a:t> element-count, </a:t>
            </a:r>
            <a:r>
              <a:rPr lang="en-US" dirty="0" err="1" smtClean="0">
                <a:solidFill>
                  <a:srgbClr val="002060"/>
                </a:solidFill>
              </a:rPr>
              <a:t>size_t</a:t>
            </a:r>
            <a:r>
              <a:rPr lang="en-US" dirty="0" smtClean="0">
                <a:solidFill>
                  <a:srgbClr val="002060"/>
                </a:solidFill>
              </a:rPr>
              <a:t> element-size);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e.g.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if (!</a:t>
            </a:r>
            <a:r>
              <a:rPr lang="en-US" dirty="0" err="1" smtClean="0">
                <a:solidFill>
                  <a:srgbClr val="002060"/>
                </a:solidFill>
              </a:rPr>
              <a:t>ptr</a:t>
            </a:r>
            <a:r>
              <a:rPr lang="en-US" dirty="0" smtClean="0">
                <a:solidFill>
                  <a:srgbClr val="002060"/>
                </a:solidFill>
              </a:rPr>
              <a:t>=(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*)</a:t>
            </a:r>
            <a:r>
              <a:rPr lang="en-US" dirty="0" err="1" smtClean="0">
                <a:solidFill>
                  <a:srgbClr val="002060"/>
                </a:solidFill>
              </a:rPr>
              <a:t>calloc</a:t>
            </a:r>
            <a:r>
              <a:rPr lang="en-US" dirty="0" smtClean="0">
                <a:solidFill>
                  <a:srgbClr val="002060"/>
                </a:solidFill>
              </a:rPr>
              <a:t>(200,sizeof(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)))) exit(100);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569075"/>
            <a:ext cx="2514600" cy="288925"/>
          </a:xfrm>
        </p:spPr>
        <p:txBody>
          <a:bodyPr/>
          <a:lstStyle/>
          <a:p>
            <a:fld id="{6D4D9AB0-6339-40A5-9642-5D7F1F4BA35D}" type="datetime1">
              <a:rPr lang="en-US" smtClean="0"/>
              <a:t>8/21/2013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69075"/>
            <a:ext cx="2895600" cy="288925"/>
          </a:xfrm>
        </p:spPr>
        <p:txBody>
          <a:bodyPr/>
          <a:lstStyle/>
          <a:p>
            <a:r>
              <a:rPr lang="pt-BR" smtClean="0"/>
              <a:t>Smitha N Pai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83820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C00000"/>
                </a:solidFill>
                <a:latin typeface="+mn-lt"/>
              </a:rPr>
              <a:t>Reallocation of memory allocation (</a:t>
            </a:r>
            <a:r>
              <a:rPr lang="en-US" cap="none" dirty="0" err="1" smtClean="0">
                <a:solidFill>
                  <a:srgbClr val="C00000"/>
                </a:solidFill>
                <a:latin typeface="+mn-lt"/>
              </a:rPr>
              <a:t>realloc</a:t>
            </a:r>
            <a:r>
              <a:rPr lang="en-US" cap="none" dirty="0" smtClean="0">
                <a:solidFill>
                  <a:srgbClr val="C00000"/>
                </a:solidFill>
                <a:latin typeface="+mn-lt"/>
              </a:rPr>
              <a:t>)</a:t>
            </a:r>
            <a:endParaRPr lang="en-US" cap="none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991600" cy="5334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solidFill>
                  <a:srgbClr val="002060"/>
                </a:solidFill>
              </a:rPr>
              <a:t>Given a pointer to a previously allocated block of memory, </a:t>
            </a:r>
            <a:r>
              <a:rPr lang="en-US" dirty="0" err="1" smtClean="0">
                <a:solidFill>
                  <a:srgbClr val="002060"/>
                </a:solidFill>
              </a:rPr>
              <a:t>realloc</a:t>
            </a:r>
            <a:r>
              <a:rPr lang="en-US" dirty="0" smtClean="0">
                <a:solidFill>
                  <a:srgbClr val="002060"/>
                </a:solidFill>
              </a:rPr>
              <a:t> changes the size of the block by deleting or extending the memory at the end of the block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If the memory cannot be extended because of other allocations, </a:t>
            </a:r>
            <a:r>
              <a:rPr lang="en-US" dirty="0" err="1" smtClean="0">
                <a:solidFill>
                  <a:srgbClr val="002060"/>
                </a:solidFill>
              </a:rPr>
              <a:t>realloc</a:t>
            </a:r>
            <a:r>
              <a:rPr lang="en-US" dirty="0" smtClean="0">
                <a:solidFill>
                  <a:srgbClr val="002060"/>
                </a:solidFill>
              </a:rPr>
              <a:t> allocates a completely new block, copies the existing memory allocation to the new allocation and deletes the old allocation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Any other pointer to the data should be correctly changed by the programmer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</a:rPr>
              <a:t>void *</a:t>
            </a:r>
            <a:r>
              <a:rPr lang="en-US" dirty="0" err="1" smtClean="0">
                <a:solidFill>
                  <a:srgbClr val="002060"/>
                </a:solidFill>
              </a:rPr>
              <a:t>realloc</a:t>
            </a:r>
            <a:r>
              <a:rPr lang="en-US" dirty="0" smtClean="0">
                <a:solidFill>
                  <a:srgbClr val="002060"/>
                </a:solidFill>
              </a:rPr>
              <a:t>(void *</a:t>
            </a:r>
            <a:r>
              <a:rPr lang="en-US" dirty="0" err="1" smtClean="0">
                <a:solidFill>
                  <a:srgbClr val="002060"/>
                </a:solidFill>
              </a:rPr>
              <a:t>ptr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err="1" smtClean="0">
                <a:solidFill>
                  <a:srgbClr val="002060"/>
                </a:solidFill>
              </a:rPr>
              <a:t>size_t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newSize</a:t>
            </a:r>
            <a:r>
              <a:rPr lang="en-US" dirty="0" smtClean="0">
                <a:solidFill>
                  <a:srgbClr val="002060"/>
                </a:solidFill>
              </a:rPr>
              <a:t>);</a:t>
            </a:r>
          </a:p>
          <a:p>
            <a:pPr lvl="1" algn="just"/>
            <a:r>
              <a:rPr lang="en-US" dirty="0" err="1" smtClean="0">
                <a:solidFill>
                  <a:srgbClr val="002060"/>
                </a:solidFill>
              </a:rPr>
              <a:t>ptr</a:t>
            </a:r>
            <a:r>
              <a:rPr lang="en-US" dirty="0" smtClean="0">
                <a:solidFill>
                  <a:srgbClr val="002060"/>
                </a:solidFill>
              </a:rPr>
              <a:t>=(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*) </a:t>
            </a:r>
            <a:r>
              <a:rPr lang="en-US" dirty="0" err="1" smtClean="0">
                <a:solidFill>
                  <a:srgbClr val="002060"/>
                </a:solidFill>
              </a:rPr>
              <a:t>realloc</a:t>
            </a:r>
            <a:r>
              <a:rPr lang="en-US" dirty="0" smtClean="0">
                <a:solidFill>
                  <a:srgbClr val="002060"/>
                </a:solidFill>
              </a:rPr>
              <a:t> (</a:t>
            </a:r>
            <a:r>
              <a:rPr lang="en-US" dirty="0" err="1" smtClean="0">
                <a:solidFill>
                  <a:srgbClr val="002060"/>
                </a:solidFill>
              </a:rPr>
              <a:t>ptr</a:t>
            </a:r>
            <a:r>
              <a:rPr lang="en-US" dirty="0" smtClean="0">
                <a:solidFill>
                  <a:srgbClr val="002060"/>
                </a:solidFill>
              </a:rPr>
              <a:t> ,15*</a:t>
            </a:r>
            <a:r>
              <a:rPr lang="en-US" dirty="0" err="1" smtClean="0">
                <a:solidFill>
                  <a:srgbClr val="002060"/>
                </a:solidFill>
              </a:rPr>
              <a:t>sizeof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));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569075"/>
            <a:ext cx="2514600" cy="288925"/>
          </a:xfrm>
        </p:spPr>
        <p:txBody>
          <a:bodyPr/>
          <a:lstStyle/>
          <a:p>
            <a:fld id="{18BE5498-9F86-4245-97DC-4143D2938383}" type="datetime1">
              <a:rPr lang="en-US" smtClean="0"/>
              <a:t>8/21/2013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69075"/>
            <a:ext cx="2895600" cy="288925"/>
          </a:xfrm>
        </p:spPr>
        <p:txBody>
          <a:bodyPr/>
          <a:lstStyle/>
          <a:p>
            <a:r>
              <a:rPr lang="pt-BR" smtClean="0"/>
              <a:t>Smitha N Pai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83820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C00000"/>
                </a:solidFill>
                <a:latin typeface="+mn-lt"/>
              </a:rPr>
              <a:t>Releasing memory (free)</a:t>
            </a:r>
            <a:endParaRPr lang="en-US" cap="none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991600" cy="5334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002060"/>
                </a:solidFill>
              </a:rPr>
              <a:t>Memory allocated using </a:t>
            </a:r>
            <a:r>
              <a:rPr lang="en-US" dirty="0" err="1" smtClean="0">
                <a:solidFill>
                  <a:srgbClr val="002060"/>
                </a:solidFill>
              </a:rPr>
              <a:t>malloc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err="1" smtClean="0">
                <a:solidFill>
                  <a:srgbClr val="002060"/>
                </a:solidFill>
              </a:rPr>
              <a:t>calloc</a:t>
            </a:r>
            <a:r>
              <a:rPr lang="en-US" dirty="0" smtClean="0">
                <a:solidFill>
                  <a:srgbClr val="002060"/>
                </a:solidFill>
              </a:rPr>
              <a:t> and </a:t>
            </a:r>
            <a:r>
              <a:rPr lang="en-US" dirty="0" err="1" smtClean="0">
                <a:solidFill>
                  <a:srgbClr val="002060"/>
                </a:solidFill>
              </a:rPr>
              <a:t>realloc</a:t>
            </a:r>
            <a:r>
              <a:rPr lang="en-US" dirty="0" smtClean="0">
                <a:solidFill>
                  <a:srgbClr val="002060"/>
                </a:solidFill>
              </a:rPr>
              <a:t> is released using free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It is an error to free memory with a null pointer, a pointer to other than the first element of an allocated block or to refer to memory after it has been released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</a:rPr>
              <a:t>void free(void *</a:t>
            </a:r>
            <a:r>
              <a:rPr lang="en-US" dirty="0" err="1" smtClean="0">
                <a:solidFill>
                  <a:srgbClr val="002060"/>
                </a:solidFill>
              </a:rPr>
              <a:t>ptr</a:t>
            </a:r>
            <a:r>
              <a:rPr lang="en-US" dirty="0" smtClean="0">
                <a:solidFill>
                  <a:srgbClr val="002060"/>
                </a:solidFill>
              </a:rPr>
              <a:t>);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It is not the pointer that is released but what they point to.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569075"/>
            <a:ext cx="2514600" cy="288925"/>
          </a:xfrm>
        </p:spPr>
        <p:txBody>
          <a:bodyPr/>
          <a:lstStyle/>
          <a:p>
            <a:fld id="{BCA25257-2CA8-4DD7-BA69-EF2B52A217A3}" type="datetime1">
              <a:rPr lang="en-US" smtClean="0"/>
              <a:t>8/21/2013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69075"/>
            <a:ext cx="2895600" cy="288925"/>
          </a:xfrm>
        </p:spPr>
        <p:txBody>
          <a:bodyPr/>
          <a:lstStyle/>
          <a:p>
            <a:r>
              <a:rPr lang="pt-BR" smtClean="0"/>
              <a:t>Smitha N Pai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83820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C00000"/>
                </a:solidFill>
                <a:latin typeface="+mn-lt"/>
              </a:rPr>
              <a:t>free (contd.)</a:t>
            </a:r>
            <a:endParaRPr lang="en-US" cap="none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991600" cy="5334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002060"/>
                </a:solidFill>
              </a:rPr>
              <a:t>To release an array of memory that was allocated using </a:t>
            </a:r>
            <a:r>
              <a:rPr lang="en-US" dirty="0" err="1" smtClean="0">
                <a:solidFill>
                  <a:srgbClr val="002060"/>
                </a:solidFill>
              </a:rPr>
              <a:t>calloc</a:t>
            </a:r>
            <a:r>
              <a:rPr lang="en-US" dirty="0" smtClean="0">
                <a:solidFill>
                  <a:srgbClr val="002060"/>
                </a:solidFill>
              </a:rPr>
              <a:t>, release the pointer once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It is an error to release each element individually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Releasing memory does not change the value in a pointer- it contains address in the heap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Free the memory whenever it is no longer needed – need not be at the end of the program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OS releases memory when the program terminates</a:t>
            </a:r>
          </a:p>
          <a:p>
            <a:pPr algn="just"/>
            <a:endParaRPr lang="en-US" dirty="0" smtClean="0">
              <a:solidFill>
                <a:srgbClr val="002060"/>
              </a:solidFill>
            </a:endParaRPr>
          </a:p>
          <a:p>
            <a:pPr algn="just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569075"/>
            <a:ext cx="2514600" cy="288925"/>
          </a:xfrm>
        </p:spPr>
        <p:txBody>
          <a:bodyPr/>
          <a:lstStyle/>
          <a:p>
            <a:fld id="{FED323EE-13F4-4BAE-8758-39F8D7794CC2}" type="datetime1">
              <a:rPr lang="en-US" smtClean="0"/>
              <a:t>8/21/2013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69075"/>
            <a:ext cx="2895600" cy="288925"/>
          </a:xfrm>
        </p:spPr>
        <p:txBody>
          <a:bodyPr/>
          <a:lstStyle/>
          <a:p>
            <a:r>
              <a:rPr lang="pt-BR" smtClean="0"/>
              <a:t>Smitha N Pai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83820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C00000"/>
                </a:solidFill>
                <a:latin typeface="+mn-lt"/>
              </a:rPr>
              <a:t>free (contd.)</a:t>
            </a:r>
            <a:endParaRPr lang="en-US" cap="none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991600" cy="5334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002060"/>
                </a:solidFill>
              </a:rPr>
              <a:t>It is a logic error to use the pointer after memory has been released 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</a:rPr>
              <a:t>Program could continue to run but data may be destroyed if the memory area is allocated for another use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</a:rPr>
              <a:t>Logic error difficult to trace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</a:rPr>
              <a:t>Hence, clear the pointer by setting to NULL immediately after freeing  memory </a:t>
            </a:r>
          </a:p>
          <a:p>
            <a:pPr algn="just"/>
            <a:endParaRPr lang="en-US" dirty="0" smtClean="0">
              <a:solidFill>
                <a:srgbClr val="002060"/>
              </a:solidFill>
            </a:endParaRPr>
          </a:p>
          <a:p>
            <a:pPr algn="just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569075"/>
            <a:ext cx="2514600" cy="288925"/>
          </a:xfrm>
        </p:spPr>
        <p:txBody>
          <a:bodyPr/>
          <a:lstStyle/>
          <a:p>
            <a:fld id="{CEFD1394-3634-4BB6-A63D-D53B1A23ABF2}" type="datetime1">
              <a:rPr lang="en-US" smtClean="0"/>
              <a:t>8/21/2013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69075"/>
            <a:ext cx="2895600" cy="288925"/>
          </a:xfrm>
        </p:spPr>
        <p:txBody>
          <a:bodyPr/>
          <a:lstStyle/>
          <a:p>
            <a:r>
              <a:rPr lang="pt-BR" smtClean="0"/>
              <a:t>Smitha N Pai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83820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C00000"/>
                </a:solidFill>
                <a:latin typeface="+mn-lt"/>
              </a:rPr>
              <a:t>Array of pointers</a:t>
            </a:r>
            <a:endParaRPr lang="en-US" cap="none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991600" cy="533400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rgbClr val="002060"/>
                </a:solidFill>
              </a:rPr>
              <a:t>It is helpful when the size of the data in the array is variable- ragged array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The right elements in each row may be empty, giving it an uneven right border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Using 2D array we are wasting lot of memory – Solution create many one-D arrays that are joined through an array of pointers</a:t>
            </a:r>
          </a:p>
          <a:p>
            <a:pPr lvl="1" algn="just"/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**table;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</a:rPr>
              <a:t>table = (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**)</a:t>
            </a:r>
            <a:r>
              <a:rPr lang="en-US" dirty="0" err="1" smtClean="0">
                <a:solidFill>
                  <a:srgbClr val="002060"/>
                </a:solidFill>
              </a:rPr>
              <a:t>calloc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rowNum</a:t>
            </a:r>
            <a:r>
              <a:rPr lang="en-US" dirty="0" smtClean="0">
                <a:solidFill>
                  <a:srgbClr val="002060"/>
                </a:solidFill>
              </a:rPr>
              <a:t> +1, </a:t>
            </a:r>
            <a:r>
              <a:rPr lang="en-US" dirty="0" err="1" smtClean="0">
                <a:solidFill>
                  <a:srgbClr val="002060"/>
                </a:solidFill>
              </a:rPr>
              <a:t>sizeof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*));</a:t>
            </a:r>
          </a:p>
          <a:p>
            <a:pPr algn="just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569075"/>
            <a:ext cx="2514600" cy="288925"/>
          </a:xfrm>
        </p:spPr>
        <p:txBody>
          <a:bodyPr/>
          <a:lstStyle/>
          <a:p>
            <a:fld id="{2C28495B-5F28-4FA3-BAAE-F30CA17700FF}" type="datetime1">
              <a:rPr lang="en-US" smtClean="0"/>
              <a:t>8/21/2013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69075"/>
            <a:ext cx="2895600" cy="288925"/>
          </a:xfrm>
        </p:spPr>
        <p:txBody>
          <a:bodyPr/>
          <a:lstStyle/>
          <a:p>
            <a:r>
              <a:rPr lang="pt-BR" smtClean="0"/>
              <a:t>Smitha N Pai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Accessing variables through pointers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4162"/>
            <a:ext cx="9144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Dereferencing a pointer –use value to reference (address) another variable</a:t>
            </a:r>
          </a:p>
          <a:p>
            <a:r>
              <a:rPr lang="en-US" dirty="0" smtClean="0"/>
              <a:t>Indirection operator (*) is a unary operator whose operand must be a pointer value</a:t>
            </a:r>
          </a:p>
          <a:p>
            <a:pPr marL="0" indent="0">
              <a:buNone/>
            </a:pPr>
            <a:r>
              <a:rPr lang="en-US" dirty="0" smtClean="0"/>
              <a:t>e.g. p=&amp;a;</a:t>
            </a:r>
          </a:p>
          <a:p>
            <a:pPr marL="0" indent="0">
              <a:buNone/>
            </a:pPr>
            <a:r>
              <a:rPr lang="en-US" dirty="0" smtClean="0"/>
              <a:t>a++ 	</a:t>
            </a:r>
            <a:r>
              <a:rPr lang="en-US" dirty="0" smtClean="0">
                <a:solidFill>
                  <a:srgbClr val="FF0000"/>
                </a:solidFill>
              </a:rPr>
              <a:t>a=a+1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B050"/>
                </a:solidFill>
              </a:rPr>
              <a:t>*p=*p+1</a:t>
            </a:r>
            <a:r>
              <a:rPr lang="en-US" dirty="0" smtClean="0"/>
              <a:t>	   (*p)++ different from *p++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Priority of unary operator * is 15, post fix increment ++ is 16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&amp; is inverse of *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*(&amp;x) is same as x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1EEA-B33A-4130-9C7C-62AEF6100F96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Smitha N Pai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929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1286021" y="6025213"/>
            <a:ext cx="490111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Pointer declaration and definition and initialization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013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char *p; //declaration (Step 1)</a:t>
            </a:r>
          </a:p>
          <a:p>
            <a:pPr marL="0" indent="0">
              <a:buNone/>
            </a:pPr>
            <a:r>
              <a:rPr lang="en-US" sz="2000" dirty="0" smtClean="0"/>
              <a:t>char a; </a:t>
            </a:r>
          </a:p>
          <a:p>
            <a:pPr marL="0" indent="0">
              <a:buNone/>
            </a:pPr>
            <a:r>
              <a:rPr lang="en-US" sz="2000" dirty="0" smtClean="0"/>
              <a:t>p=&amp;a;//initialization (Step 2)</a:t>
            </a:r>
          </a:p>
          <a:p>
            <a:pPr marL="0" indent="0">
              <a:buNone/>
            </a:pPr>
            <a:r>
              <a:rPr lang="en-US" sz="2000" dirty="0" smtClean="0"/>
              <a:t>*p=‘b’;</a:t>
            </a:r>
          </a:p>
          <a:p>
            <a:pPr marL="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b =14;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*q=&amp;b;</a:t>
            </a:r>
          </a:p>
          <a:p>
            <a:pPr marL="0" indent="0">
              <a:buNone/>
            </a:pPr>
            <a:r>
              <a:rPr lang="en-US" sz="2000" dirty="0" smtClean="0"/>
              <a:t>float *r=NULL;</a:t>
            </a:r>
          </a:p>
          <a:p>
            <a:pPr marL="0" indent="0">
              <a:buNone/>
            </a:pPr>
            <a:r>
              <a:rPr lang="en-US" sz="2000" dirty="0" err="1" smtClean="0"/>
              <a:t>Deferecing</a:t>
            </a:r>
            <a:r>
              <a:rPr lang="en-US" sz="2000" dirty="0" smtClean="0"/>
              <a:t> null pointer we get the address zero  which is the physical address zero or  first address location of the program area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e.g.  </a:t>
            </a:r>
            <a:r>
              <a:rPr lang="en-US" sz="2000" dirty="0" smtClean="0">
                <a:solidFill>
                  <a:srgbClr val="0070C0"/>
                </a:solidFill>
              </a:rPr>
              <a:t>Give example for a) three variables one pointer b)One variable three pointers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784E-1F47-4A3E-89C9-2B4928319576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Smitha N Pai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932" y="5410200"/>
            <a:ext cx="142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Pointer type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09731" y="5867400"/>
            <a:ext cx="1914027" cy="697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59559" y="6025213"/>
            <a:ext cx="582211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type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81036" y="60252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7" idx="3"/>
            <a:endCxn id="10" idx="2"/>
          </p:cNvCxnSpPr>
          <p:nvPr/>
        </p:nvCxnSpPr>
        <p:spPr>
          <a:xfrm>
            <a:off x="1141770" y="6209879"/>
            <a:ext cx="144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6"/>
          </p:cNvCxnSpPr>
          <p:nvPr/>
        </p:nvCxnSpPr>
        <p:spPr>
          <a:xfrm>
            <a:off x="1776132" y="6209879"/>
            <a:ext cx="743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19318" y="5997496"/>
            <a:ext cx="1371600" cy="394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689592" y="603218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16" idx="3"/>
          </p:cNvCxnSpPr>
          <p:nvPr/>
        </p:nvCxnSpPr>
        <p:spPr>
          <a:xfrm flipV="1">
            <a:off x="3890918" y="6194672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10400" y="1644134"/>
            <a:ext cx="41549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14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10318" y="1644134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79567" y="2474373"/>
            <a:ext cx="8771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135764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27398" y="2511904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>
            <a:stCxn id="25" idx="3"/>
          </p:cNvCxnSpPr>
          <p:nvPr/>
        </p:nvCxnSpPr>
        <p:spPr>
          <a:xfrm>
            <a:off x="7656730" y="2659039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7724233" y="1828800"/>
            <a:ext cx="3810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2" idx="3"/>
          </p:cNvCxnSpPr>
          <p:nvPr/>
        </p:nvCxnSpPr>
        <p:spPr>
          <a:xfrm flipH="1">
            <a:off x="7425898" y="1828800"/>
            <a:ext cx="2703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70603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Pointers and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E.g. </a:t>
            </a:r>
          </a:p>
          <a:p>
            <a:pPr marL="0" indent="0">
              <a:buNone/>
            </a:pPr>
            <a:r>
              <a:rPr lang="en-US" dirty="0" smtClean="0"/>
              <a:t>exchange (&amp;a, &amp;b);// in the main program</a:t>
            </a:r>
          </a:p>
          <a:p>
            <a:pPr marL="0" indent="0">
              <a:buNone/>
            </a:pPr>
            <a:r>
              <a:rPr lang="en-US" dirty="0" smtClean="0"/>
              <a:t>exchange (</a:t>
            </a:r>
            <a:r>
              <a:rPr lang="en-US" dirty="0" err="1" smtClean="0"/>
              <a:t>int</a:t>
            </a:r>
            <a:r>
              <a:rPr lang="en-US" dirty="0" smtClean="0"/>
              <a:t> *, </a:t>
            </a:r>
            <a:r>
              <a:rPr lang="en-US" dirty="0" err="1" smtClean="0"/>
              <a:t>int</a:t>
            </a:r>
            <a:r>
              <a:rPr lang="en-US" dirty="0" smtClean="0"/>
              <a:t> *) {…..} </a:t>
            </a:r>
          </a:p>
          <a:p>
            <a:pPr marL="0" indent="0">
              <a:buNone/>
            </a:pPr>
            <a:r>
              <a:rPr lang="en-US" dirty="0" err="1" smtClean="0"/>
              <a:t>Everytime</a:t>
            </a:r>
            <a:r>
              <a:rPr lang="en-US" dirty="0" smtClean="0"/>
              <a:t> we want a called function to have access to a variable in the calling function, we send the address of that variable to the called function and use the indirection operator to access it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It is an error to return a pointer to a local variable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1AF7-117C-4B75-9CFE-E3F6E4A660B9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Smitha N Pai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4092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to pointer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level of pointer indirection requires a separate indirection operator when it is dereferenced.</a:t>
            </a:r>
          </a:p>
          <a:p>
            <a:r>
              <a:rPr lang="en-US" dirty="0" smtClean="0"/>
              <a:t>Write code to do the following</a:t>
            </a:r>
          </a:p>
          <a:p>
            <a:endParaRPr lang="en-US" dirty="0"/>
          </a:p>
          <a:p>
            <a:pPr marL="0" indent="0">
              <a:buNone/>
            </a:pPr>
            <a:endParaRPr lang="en-IN" sz="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003F-A291-4531-97BB-BCCA45E856A7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Smitha N Pai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1600" y="4117074"/>
            <a:ext cx="274434" cy="3693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40605" y="4110251"/>
            <a:ext cx="326395" cy="3693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6600" y="4114800"/>
            <a:ext cx="381000" cy="3693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0" y="4110251"/>
            <a:ext cx="381000" cy="3693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endCxn id="8" idx="1"/>
          </p:cNvCxnSpPr>
          <p:nvPr/>
        </p:nvCxnSpPr>
        <p:spPr>
          <a:xfrm flipV="1">
            <a:off x="1646034" y="4294917"/>
            <a:ext cx="694571" cy="4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534722" y="4297191"/>
            <a:ext cx="694571" cy="4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3605042" y="4284388"/>
            <a:ext cx="585958" cy="10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45952" y="4572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366918" y="45742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3317059" y="457427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4231459" y="457655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366543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0"/>
            <a:ext cx="8458200" cy="1752600"/>
          </a:xfrm>
        </p:spPr>
        <p:txBody>
          <a:bodyPr>
            <a:normAutofit/>
          </a:bodyPr>
          <a:lstStyle/>
          <a:p>
            <a:r>
              <a:rPr lang="en-IN" dirty="0"/>
              <a:t>“Education is the ability to listen to almost anything without losing your temper or your self-confidence.” </a:t>
            </a:r>
            <a:br>
              <a:rPr lang="en-IN" dirty="0"/>
            </a:br>
            <a:r>
              <a:rPr lang="en-IN" dirty="0" smtClean="0"/>
              <a:t>							― </a:t>
            </a:r>
            <a:r>
              <a:rPr lang="en-IN" dirty="0" err="1" smtClean="0">
                <a:hlinkClick r:id="rId2"/>
              </a:rPr>
              <a:t>RobertFrost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Pointer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2526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and pointers</a:t>
            </a:r>
          </a:p>
          <a:p>
            <a:r>
              <a:rPr lang="en-US" dirty="0" smtClean="0"/>
              <a:t>Pointer arithmetic and arrays</a:t>
            </a:r>
          </a:p>
          <a:p>
            <a:r>
              <a:rPr lang="en-US" dirty="0" smtClean="0"/>
              <a:t>Passing an array to a function</a:t>
            </a:r>
          </a:p>
          <a:p>
            <a:r>
              <a:rPr lang="en-US" dirty="0" smtClean="0"/>
              <a:t>Understanding complex declarations</a:t>
            </a:r>
          </a:p>
          <a:p>
            <a:r>
              <a:rPr lang="en-US" dirty="0" smtClean="0"/>
              <a:t>Memory allocation functions</a:t>
            </a:r>
          </a:p>
          <a:p>
            <a:r>
              <a:rPr lang="en-US" dirty="0" smtClean="0"/>
              <a:t>Array of pointers.				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E7BC-83CF-45B9-A938-D94FADE1561C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Smitha N Pai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2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3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393</TotalTime>
  <Words>2402</Words>
  <Application>Microsoft Office PowerPoint</Application>
  <PresentationFormat>On-screen Show (4:3)</PresentationFormat>
  <Paragraphs>371</Paragraphs>
  <Slides>35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Trek</vt:lpstr>
      <vt:lpstr>To me the very essence of education is concentration of mind not collection of facts - Swami Vivekananda</vt:lpstr>
      <vt:lpstr>pointers</vt:lpstr>
      <vt:lpstr>pointers</vt:lpstr>
      <vt:lpstr>Accessing variables through pointers</vt:lpstr>
      <vt:lpstr>Pointer declaration and definition and initialization</vt:lpstr>
      <vt:lpstr>Pointers and functions</vt:lpstr>
      <vt:lpstr>Pointer to pointer</vt:lpstr>
      <vt:lpstr>PowerPoint Presentation</vt:lpstr>
      <vt:lpstr>Pointer applications</vt:lpstr>
      <vt:lpstr>Arrays and pointers</vt:lpstr>
      <vt:lpstr>What is the output ?</vt:lpstr>
      <vt:lpstr>Use of multiple names for a array to reference difference location  at the same time</vt:lpstr>
      <vt:lpstr>Pointer arithmetic and arrays</vt:lpstr>
      <vt:lpstr>PowerPoint Presentation</vt:lpstr>
      <vt:lpstr>Pointers and other operators</vt:lpstr>
      <vt:lpstr>Examples</vt:lpstr>
      <vt:lpstr>Pointers and two dimensional arrays</vt:lpstr>
      <vt:lpstr>PowerPoint Presentation</vt:lpstr>
      <vt:lpstr>Passing an array to a function</vt:lpstr>
      <vt:lpstr>Understanding complex declaraions</vt:lpstr>
      <vt:lpstr>PowerPoint Presentation</vt:lpstr>
      <vt:lpstr>Memory allocation functions</vt:lpstr>
      <vt:lpstr>Memory allocation functions(contd)</vt:lpstr>
      <vt:lpstr>Memory usage</vt:lpstr>
      <vt:lpstr>PowerPoint Presentation</vt:lpstr>
      <vt:lpstr>PowerPoint Presentation</vt:lpstr>
      <vt:lpstr>Memory Allocation ( malloc)</vt:lpstr>
      <vt:lpstr>PowerPoint Presentation</vt:lpstr>
      <vt:lpstr>Contiguous memory allocation -calloc </vt:lpstr>
      <vt:lpstr>Calloc (contd.)</vt:lpstr>
      <vt:lpstr>Reallocation of memory allocation (realloc)</vt:lpstr>
      <vt:lpstr>Releasing memory (free)</vt:lpstr>
      <vt:lpstr>free (contd.)</vt:lpstr>
      <vt:lpstr>free (contd.)</vt:lpstr>
      <vt:lpstr>Array of pointers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 applications</dc:title>
  <dc:creator/>
  <cp:lastModifiedBy>Admin</cp:lastModifiedBy>
  <cp:revision>84</cp:revision>
  <dcterms:created xsi:type="dcterms:W3CDTF">2006-08-16T00:00:00Z</dcterms:created>
  <dcterms:modified xsi:type="dcterms:W3CDTF">2013-08-21T08:55:13Z</dcterms:modified>
</cp:coreProperties>
</file>