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81" r:id="rId2"/>
    <p:sldId id="282" r:id="rId3"/>
    <p:sldId id="256" r:id="rId4"/>
    <p:sldId id="277" r:id="rId5"/>
    <p:sldId id="258" r:id="rId6"/>
    <p:sldId id="259" r:id="rId7"/>
    <p:sldId id="260" r:id="rId8"/>
    <p:sldId id="287" r:id="rId9"/>
    <p:sldId id="288" r:id="rId10"/>
    <p:sldId id="289" r:id="rId11"/>
    <p:sldId id="261" r:id="rId12"/>
    <p:sldId id="262" r:id="rId13"/>
    <p:sldId id="263" r:id="rId14"/>
    <p:sldId id="285" r:id="rId15"/>
    <p:sldId id="264" r:id="rId16"/>
    <p:sldId id="265" r:id="rId17"/>
    <p:sldId id="266" r:id="rId18"/>
    <p:sldId id="267" r:id="rId19"/>
    <p:sldId id="268" r:id="rId20"/>
    <p:sldId id="269" r:id="rId21"/>
    <p:sldId id="278" r:id="rId22"/>
    <p:sldId id="270" r:id="rId23"/>
    <p:sldId id="279" r:id="rId24"/>
    <p:sldId id="280" r:id="rId25"/>
    <p:sldId id="273" r:id="rId26"/>
    <p:sldId id="274" r:id="rId27"/>
    <p:sldId id="275" r:id="rId28"/>
    <p:sldId id="283" r:id="rId29"/>
    <p:sldId id="284" r:id="rId30"/>
    <p:sldId id="291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9E44-E101-4B1B-8B45-E21EB17A1318}" type="datetimeFigureOut">
              <a:rPr lang="en-US" smtClean="0"/>
              <a:t>8/21/2013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90AE5-74DE-43CF-9BF2-F187BA62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4816DA7A-BD66-4079-9C0C-D2EC8E787EC6}" type="slidenum">
              <a:rPr lang="en-US" smtClean="0">
                <a:latin typeface="Arial" charset="0"/>
              </a:rPr>
              <a:pPr eaLnBrk="1" hangingPunct="1"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r" eaLnBrk="1" hangingPunct="1"/>
            <a:fld id="{96983292-53DB-4305-BE16-3B4A4CBA5868}" type="slidenum">
              <a:rPr lang="en-US" sz="1200">
                <a:latin typeface="Arial" charset="0"/>
              </a:rPr>
              <a:pPr algn="r" eaLnBrk="1" hangingPunct="1"/>
              <a:t>8</a:t>
            </a:fld>
            <a:endParaRPr lang="en-US" sz="1200">
              <a:latin typeface="Arial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5C842E64-79CE-449A-8779-BE8D6391DE0C}" type="slidenum">
              <a:rPr lang="en-US" smtClean="0">
                <a:latin typeface="Arial" charset="0"/>
              </a:rPr>
              <a:pPr eaLnBrk="1" hangingPunct="1"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r" eaLnBrk="1" hangingPunct="1"/>
            <a:fld id="{9856109C-5D84-4D27-8FA7-CC8E475122D6}" type="slidenum">
              <a:rPr lang="en-US" sz="1200">
                <a:latin typeface="Arial" charset="0"/>
              </a:rPr>
              <a:pPr algn="r" eaLnBrk="1" hangingPunct="1"/>
              <a:t>9</a:t>
            </a:fld>
            <a:endParaRPr lang="en-US" sz="1200">
              <a:latin typeface="Arial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EE2005D3-BC17-41DF-BE44-F0088B8F2D46}" type="slidenum">
              <a:rPr lang="en-US" smtClean="0">
                <a:latin typeface="Arial" charset="0"/>
              </a:rPr>
              <a:pPr eaLnBrk="1" hangingPunct="1"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r" eaLnBrk="1" hangingPunct="1"/>
            <a:fld id="{3CA43E3A-E990-45DD-BE51-5E2FD469428E}" type="slidenum">
              <a:rPr lang="en-US" sz="1200">
                <a:latin typeface="Arial" charset="0"/>
              </a:rPr>
              <a:pPr algn="r" eaLnBrk="1" hangingPunct="1"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0AE5-74DE-43CF-9BF2-F187BA62D9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0AE5-74DE-43CF-9BF2-F187BA62D9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D0BDE5BE-19B0-4AA0-A517-A5110FC239E2}" type="slidenum">
              <a:rPr lang="en-US" smtClean="0">
                <a:latin typeface="Arial" charset="0"/>
              </a:rPr>
              <a:pPr eaLnBrk="1" hangingPunct="1"/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r" eaLnBrk="1" hangingPunct="1"/>
            <a:fld id="{F59776A9-D2B8-4FB7-8856-0330B72CFD18}" type="slidenum">
              <a:rPr lang="en-US" sz="1200">
                <a:latin typeface="Arial" charset="0"/>
              </a:rPr>
              <a:pPr algn="r" eaLnBrk="1" hangingPunct="1"/>
              <a:t>30</a:t>
            </a:fld>
            <a:endParaRPr lang="en-US" sz="1200">
              <a:latin typeface="Arial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B98A717A-7A96-4A25-984C-D8D06C74B3C2}" type="slidenum">
              <a:rPr lang="en-US" smtClean="0">
                <a:latin typeface="Arial" charset="0"/>
              </a:rPr>
              <a:pPr eaLnBrk="1" hangingPunct="1"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1274AA-FD12-4A0E-8DB0-078FD352E619}" type="datetime1">
              <a:rPr lang="en-US" smtClean="0"/>
              <a:t>8/21/2013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F8808-A364-4C68-A361-AC17FC40E788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4A60FF-08EF-4B4F-AF73-5E225C644E50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79FF0B-6B6E-4A09-AC25-D5226A829B78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F10A74-8FE4-4FCB-A9F8-659D166293F0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23DA4D-F13F-4B60-A282-B28566BF45C7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59F3A1-4596-4127-8063-7DE43EF06E5B}" type="datetime1">
              <a:rPr lang="en-US" smtClean="0"/>
              <a:t>8/21/2013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120C53-7B4E-4838-A7BA-0304B91BAED1}" type="datetime1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F576A9-F05F-4685-9C91-DC2E447C36EC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4F8B3B-E2C7-45E3-8754-C1E868711EF7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C8DF24-8B65-4B02-84F9-A51A0476C8FB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FB54FDB-BCE9-4C0D-8C32-8B9C77617C36}" type="datetime1">
              <a:rPr lang="en-US" smtClean="0"/>
              <a:t>8/21/2013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reads.com/author/show/1244.Mark_Twa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1829761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11607"/>
            <a:ext cx="9144000" cy="119970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“I have never let my schooling interfere with my education.” </a:t>
            </a:r>
            <a:r>
              <a:rPr lang="en-IN" dirty="0" smtClean="0"/>
              <a:t> </a:t>
            </a:r>
          </a:p>
          <a:p>
            <a:r>
              <a:rPr lang="en-IN" dirty="0" smtClean="0"/>
              <a:t>― </a:t>
            </a:r>
            <a:r>
              <a:rPr lang="en-IN" dirty="0">
                <a:hlinkClick r:id="rId2"/>
              </a:rPr>
              <a:t>Mark Twain</a:t>
            </a:r>
            <a:r>
              <a:rPr lang="en-IN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3612-F362-4537-B493-EDCF9A78F6DE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594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1       2       3       4      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6       7       8       9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0           1           2          3           4           5          6           7          8    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the element to be searched is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Middle element is 5 and 2 is less than 5. hence first half is considered, which is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1       2       3       4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0           1           2          3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middle element is 2 and hence search is successful and element is found at position 1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1       2       3       4      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6       7       8       9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0           1           2           3          4          5           6           7          8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 the element to be searched is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6       7       8       9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5           6           7          8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8       9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7           8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 is not found.</a:t>
            </a:r>
          </a:p>
          <a:p>
            <a:pPr>
              <a:lnSpc>
                <a:spcPts val="25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BA8-9151-440F-B3C2-C2637E4AF3A7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Properties of recursive algorithms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should terminate at some point, otherwise recursion will never end.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recursive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should have stopping condition to terminate along with recursive calls.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for ex: in factorial stopping condition is n!=1 if n==0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In multiplication of 2 numbers, it is a*b=a if b==1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In Fibonacci it is fib(0)=0 and fib(1)=1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` 	In binary search it is low &gt; high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1DD0-D74D-4EDC-8457-5A962A0A6CA4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Content Placeholder 2"/>
          <p:cNvSpPr>
            <a:spLocks noGrp="1"/>
          </p:cNvSpPr>
          <p:nvPr>
            <p:ph idx="1"/>
          </p:nvPr>
        </p:nvSpPr>
        <p:spPr>
          <a:xfrm>
            <a:off x="0" y="217268"/>
            <a:ext cx="8229600" cy="632460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Factorial in c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fact(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x,y,res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if(n==0)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1;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	return n*fact(n-1);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/*x=n-1;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y=fact(x);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res=n*y;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res; */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Here y=fact(x), function gets called by itself each time with 1 less number than previous one until number gets zero.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94170" y="191868"/>
            <a:ext cx="281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Recursion in C 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8106" y="776643"/>
            <a:ext cx="59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Write subroutine and functions that call themselves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1E35-31DB-459B-8E16-5AFFE1E966F3}" type="datetime1">
              <a:rPr lang="en-US" smtClean="0"/>
              <a:t>8/21/2013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Content Placeholder 2"/>
          <p:cNvSpPr>
            <a:spLocks noGrp="1"/>
          </p:cNvSpPr>
          <p:nvPr>
            <p:ph idx="1"/>
          </p:nvPr>
        </p:nvSpPr>
        <p:spPr>
          <a:xfrm>
            <a:off x="381000" y="115907"/>
            <a:ext cx="82296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 flow in evaluating fact(4)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914400"/>
            <a:ext cx="2209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43694" y="1639094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953294" y="1637506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5613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609600" y="1219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4" idx="1"/>
          </p:cNvCxnSpPr>
          <p:nvPr/>
        </p:nvCxnSpPr>
        <p:spPr>
          <a:xfrm flipH="1">
            <a:off x="609600" y="16383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09600" y="1981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38" name="TextBox 20"/>
          <p:cNvSpPr txBox="1">
            <a:spLocks noChangeArrowheads="1"/>
          </p:cNvSpPr>
          <p:nvPr/>
        </p:nvSpPr>
        <p:spPr bwMode="auto">
          <a:xfrm>
            <a:off x="609600" y="2362201"/>
            <a:ext cx="2362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Initially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9" name="TextBox 21"/>
          <p:cNvSpPr txBox="1">
            <a:spLocks noChangeArrowheads="1"/>
          </p:cNvSpPr>
          <p:nvPr/>
        </p:nvSpPr>
        <p:spPr bwMode="auto">
          <a:xfrm>
            <a:off x="685800" y="1981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9000" y="914400"/>
            <a:ext cx="2209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31615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694907" y="1637506"/>
            <a:ext cx="1447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306094" y="1637506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429000" y="1219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429000" y="1600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429000" y="1981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148" name="TextBox 32"/>
          <p:cNvSpPr txBox="1">
            <a:spLocks noChangeArrowheads="1"/>
          </p:cNvSpPr>
          <p:nvPr/>
        </p:nvSpPr>
        <p:spPr bwMode="auto">
          <a:xfrm>
            <a:off x="3505200" y="1845832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59" name="TextBox 43"/>
          <p:cNvSpPr txBox="1">
            <a:spLocks noChangeArrowheads="1"/>
          </p:cNvSpPr>
          <p:nvPr/>
        </p:nvSpPr>
        <p:spPr bwMode="auto">
          <a:xfrm>
            <a:off x="6400800" y="1981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174" name="TextBox 60"/>
          <p:cNvSpPr txBox="1">
            <a:spLocks noChangeArrowheads="1"/>
          </p:cNvSpPr>
          <p:nvPr/>
        </p:nvSpPr>
        <p:spPr bwMode="auto">
          <a:xfrm>
            <a:off x="685800" y="5486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3429000" y="2362200"/>
            <a:ext cx="2362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fact(4)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20"/>
          <p:cNvSpPr txBox="1">
            <a:spLocks noChangeArrowheads="1"/>
          </p:cNvSpPr>
          <p:nvPr/>
        </p:nvSpPr>
        <p:spPr bwMode="auto">
          <a:xfrm>
            <a:off x="6248400" y="2362200"/>
            <a:ext cx="2438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fact(3)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20"/>
          <p:cNvSpPr txBox="1">
            <a:spLocks noChangeArrowheads="1"/>
          </p:cNvSpPr>
          <p:nvPr/>
        </p:nvSpPr>
        <p:spPr bwMode="auto">
          <a:xfrm>
            <a:off x="609600" y="5751493"/>
            <a:ext cx="2362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fact(2)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20"/>
          <p:cNvSpPr txBox="1">
            <a:spLocks noChangeArrowheads="1"/>
          </p:cNvSpPr>
          <p:nvPr/>
        </p:nvSpPr>
        <p:spPr bwMode="auto">
          <a:xfrm>
            <a:off x="3429000" y="5751493"/>
            <a:ext cx="2362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fact(0)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20"/>
          <p:cNvSpPr txBox="1">
            <a:spLocks noChangeArrowheads="1"/>
          </p:cNvSpPr>
          <p:nvPr/>
        </p:nvSpPr>
        <p:spPr bwMode="auto">
          <a:xfrm>
            <a:off x="5791200" y="5751493"/>
            <a:ext cx="3352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n     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y=fact (0); res=n*y;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21"/>
          <p:cNvSpPr txBox="1">
            <a:spLocks noChangeArrowheads="1"/>
          </p:cNvSpPr>
          <p:nvPr/>
        </p:nvSpPr>
        <p:spPr bwMode="auto">
          <a:xfrm>
            <a:off x="1295400" y="1986464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21"/>
          <p:cNvSpPr txBox="1">
            <a:spLocks noChangeArrowheads="1"/>
          </p:cNvSpPr>
          <p:nvPr/>
        </p:nvSpPr>
        <p:spPr bwMode="auto">
          <a:xfrm>
            <a:off x="1870365" y="1990139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21"/>
          <p:cNvSpPr txBox="1">
            <a:spLocks noChangeArrowheads="1"/>
          </p:cNvSpPr>
          <p:nvPr/>
        </p:nvSpPr>
        <p:spPr bwMode="auto">
          <a:xfrm>
            <a:off x="2438400" y="1990139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TextBox 21"/>
          <p:cNvSpPr txBox="1">
            <a:spLocks noChangeArrowheads="1"/>
          </p:cNvSpPr>
          <p:nvPr/>
        </p:nvSpPr>
        <p:spPr bwMode="auto">
          <a:xfrm>
            <a:off x="4080164" y="19812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TextBox 21"/>
          <p:cNvSpPr txBox="1">
            <a:spLocks noChangeArrowheads="1"/>
          </p:cNvSpPr>
          <p:nvPr/>
        </p:nvSpPr>
        <p:spPr bwMode="auto">
          <a:xfrm>
            <a:off x="4561609" y="1976284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TextBox 21"/>
          <p:cNvSpPr txBox="1">
            <a:spLocks noChangeArrowheads="1"/>
          </p:cNvSpPr>
          <p:nvPr/>
        </p:nvSpPr>
        <p:spPr bwMode="auto">
          <a:xfrm>
            <a:off x="5181600" y="2033292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48400" y="538664"/>
            <a:ext cx="2209800" cy="1893232"/>
            <a:chOff x="6248400" y="538664"/>
            <a:chExt cx="2209800" cy="1893232"/>
          </a:xfrm>
        </p:grpSpPr>
        <p:grpSp>
          <p:nvGrpSpPr>
            <p:cNvPr id="161" name="Group 160"/>
            <p:cNvGrpSpPr/>
            <p:nvPr/>
          </p:nvGrpSpPr>
          <p:grpSpPr>
            <a:xfrm>
              <a:off x="6248400" y="538664"/>
              <a:ext cx="2209800" cy="1830388"/>
              <a:chOff x="609600" y="4038600"/>
              <a:chExt cx="2209800" cy="1830388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609600" y="4038600"/>
                <a:ext cx="22098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rot="5400000">
                <a:off x="152401" y="4953000"/>
                <a:ext cx="1828800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rot="5400000">
                <a:off x="686594" y="4952206"/>
                <a:ext cx="1828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5400000">
                <a:off x="12946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10800000">
                <a:off x="609600" y="44942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10800000">
                <a:off x="609600" y="50276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rot="10800000">
                <a:off x="609600" y="54086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61"/>
              <p:cNvSpPr txBox="1">
                <a:spLocks noChangeArrowheads="1"/>
              </p:cNvSpPr>
              <p:nvPr/>
            </p:nvSpPr>
            <p:spPr bwMode="auto">
              <a:xfrm>
                <a:off x="685800" y="5029200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70" name="TextBox 62"/>
              <p:cNvSpPr txBox="1">
                <a:spLocks noChangeArrowheads="1"/>
              </p:cNvSpPr>
              <p:nvPr/>
            </p:nvSpPr>
            <p:spPr bwMode="auto">
              <a:xfrm>
                <a:off x="685800" y="4114800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2" name="TextBox 64"/>
              <p:cNvSpPr txBox="1">
                <a:spLocks noChangeArrowheads="1"/>
              </p:cNvSpPr>
              <p:nvPr/>
            </p:nvSpPr>
            <p:spPr bwMode="auto">
              <a:xfrm>
                <a:off x="1219200" y="5029200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" name="TextBox 65"/>
              <p:cNvSpPr txBox="1">
                <a:spLocks noChangeArrowheads="1"/>
              </p:cNvSpPr>
              <p:nvPr/>
            </p:nvSpPr>
            <p:spPr bwMode="auto">
              <a:xfrm>
                <a:off x="1219200" y="4572000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4" name="TextBox 66"/>
              <p:cNvSpPr txBox="1">
                <a:spLocks noChangeArrowheads="1"/>
              </p:cNvSpPr>
              <p:nvPr/>
            </p:nvSpPr>
            <p:spPr bwMode="auto">
              <a:xfrm>
                <a:off x="1219200" y="4114800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5" name="TextBox 32"/>
            <p:cNvSpPr txBox="1">
              <a:spLocks noChangeArrowheads="1"/>
            </p:cNvSpPr>
            <p:nvPr/>
          </p:nvSpPr>
          <p:spPr bwMode="auto">
            <a:xfrm>
              <a:off x="6331527" y="1908676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176" name="TextBox 32"/>
          <p:cNvSpPr txBox="1">
            <a:spLocks noChangeArrowheads="1"/>
          </p:cNvSpPr>
          <p:nvPr/>
        </p:nvSpPr>
        <p:spPr bwMode="auto">
          <a:xfrm>
            <a:off x="6899564" y="1965607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TextBox 65"/>
          <p:cNvSpPr txBox="1">
            <a:spLocks noChangeArrowheads="1"/>
          </p:cNvSpPr>
          <p:nvPr/>
        </p:nvSpPr>
        <p:spPr bwMode="auto">
          <a:xfrm>
            <a:off x="7377546" y="1976284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TextBox 65"/>
          <p:cNvSpPr txBox="1">
            <a:spLocks noChangeArrowheads="1"/>
          </p:cNvSpPr>
          <p:nvPr/>
        </p:nvSpPr>
        <p:spPr bwMode="auto">
          <a:xfrm>
            <a:off x="8035636" y="1965607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TextBox 65"/>
          <p:cNvSpPr txBox="1">
            <a:spLocks noChangeArrowheads="1"/>
          </p:cNvSpPr>
          <p:nvPr/>
        </p:nvSpPr>
        <p:spPr bwMode="auto">
          <a:xfrm>
            <a:off x="7432964" y="1543006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599" y="3979466"/>
            <a:ext cx="2209800" cy="1905140"/>
            <a:chOff x="609599" y="3979466"/>
            <a:chExt cx="2209800" cy="1905140"/>
          </a:xfrm>
        </p:grpSpPr>
        <p:grpSp>
          <p:nvGrpSpPr>
            <p:cNvPr id="7" name="Group 6"/>
            <p:cNvGrpSpPr/>
            <p:nvPr/>
          </p:nvGrpSpPr>
          <p:grpSpPr>
            <a:xfrm>
              <a:off x="609599" y="3979466"/>
              <a:ext cx="2209800" cy="1905140"/>
              <a:chOff x="496888" y="3974307"/>
              <a:chExt cx="2209800" cy="1905140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496888" y="3974307"/>
                <a:ext cx="2209800" cy="1893232"/>
                <a:chOff x="6248400" y="538664"/>
                <a:chExt cx="2209800" cy="1893232"/>
              </a:xfrm>
            </p:grpSpPr>
            <p:grpSp>
              <p:nvGrpSpPr>
                <p:cNvPr id="228" name="Group 227"/>
                <p:cNvGrpSpPr/>
                <p:nvPr/>
              </p:nvGrpSpPr>
              <p:grpSpPr>
                <a:xfrm>
                  <a:off x="6248400" y="538664"/>
                  <a:ext cx="2209800" cy="1830388"/>
                  <a:chOff x="609600" y="4038600"/>
                  <a:chExt cx="2209800" cy="1830388"/>
                </a:xfrm>
              </p:grpSpPr>
              <p:sp>
                <p:nvSpPr>
                  <p:cNvPr id="230" name="Rectangle 229"/>
                  <p:cNvSpPr/>
                  <p:nvPr/>
                </p:nvSpPr>
                <p:spPr>
                  <a:xfrm>
                    <a:off x="609600" y="4038600"/>
                    <a:ext cx="2209800" cy="1828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 rot="5400000">
                    <a:off x="152401" y="4953000"/>
                    <a:ext cx="1828800" cy="31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 rot="5400000">
                    <a:off x="686594" y="4952206"/>
                    <a:ext cx="1828800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/>
                  <p:nvPr/>
                </p:nvCxnSpPr>
                <p:spPr>
                  <a:xfrm rot="5400000">
                    <a:off x="1294607" y="4952206"/>
                    <a:ext cx="1828800" cy="15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 rot="10800000">
                    <a:off x="609600" y="4494213"/>
                    <a:ext cx="2209800" cy="15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rot="10800000">
                    <a:off x="609600" y="5027613"/>
                    <a:ext cx="2209800" cy="15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rot="10800000">
                    <a:off x="609600" y="5408613"/>
                    <a:ext cx="2209800" cy="158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Text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5800" y="5029200"/>
                    <a:ext cx="304800" cy="5232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2800" dirty="0">
                        <a:latin typeface="Times New Roman" pitchFamily="18" charset="0"/>
                        <a:cs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238" name="Text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5800" y="4114800"/>
                    <a:ext cx="304800" cy="5232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8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39" name="Text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5292" y="4960002"/>
                    <a:ext cx="304800" cy="5232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2800" dirty="0" smtClean="0">
                        <a:latin typeface="Times New Roman" pitchFamily="18" charset="0"/>
                        <a:cs typeface="Times New Roman" pitchFamily="18" charset="0"/>
                      </a:rPr>
                      <a:t>2</a:t>
                    </a:r>
                    <a:endParaRPr lang="en-US" sz="28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40" name="Text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9200" y="4572000"/>
                    <a:ext cx="304800" cy="5232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8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41" name="Text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19200" y="4114800"/>
                    <a:ext cx="304800" cy="5232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8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229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331527" y="1908676"/>
                  <a:ext cx="304800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225" name="TextBox 64"/>
              <p:cNvSpPr txBox="1">
                <a:spLocks noChangeArrowheads="1"/>
              </p:cNvSpPr>
              <p:nvPr/>
            </p:nvSpPr>
            <p:spPr bwMode="auto">
              <a:xfrm>
                <a:off x="604260" y="4454505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TextBox 64"/>
              <p:cNvSpPr txBox="1">
                <a:spLocks noChangeArrowheads="1"/>
              </p:cNvSpPr>
              <p:nvPr/>
            </p:nvSpPr>
            <p:spPr bwMode="auto">
              <a:xfrm>
                <a:off x="1068388" y="4514109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2" name="TextBox 64"/>
              <p:cNvSpPr txBox="1">
                <a:spLocks noChangeArrowheads="1"/>
              </p:cNvSpPr>
              <p:nvPr/>
            </p:nvSpPr>
            <p:spPr bwMode="auto">
              <a:xfrm>
                <a:off x="1707572" y="5356227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TextBox 64"/>
              <p:cNvSpPr txBox="1">
                <a:spLocks noChangeArrowheads="1"/>
              </p:cNvSpPr>
              <p:nvPr/>
            </p:nvSpPr>
            <p:spPr bwMode="auto">
              <a:xfrm>
                <a:off x="2299856" y="5347636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*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TextBox 64"/>
            <p:cNvSpPr txBox="1">
              <a:spLocks noChangeArrowheads="1"/>
            </p:cNvSpPr>
            <p:nvPr/>
          </p:nvSpPr>
          <p:spPr bwMode="auto">
            <a:xfrm>
              <a:off x="1066800" y="5334896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3" name="TextBox 64"/>
          <p:cNvSpPr txBox="1">
            <a:spLocks noChangeArrowheads="1"/>
          </p:cNvSpPr>
          <p:nvPr/>
        </p:nvSpPr>
        <p:spPr bwMode="auto">
          <a:xfrm>
            <a:off x="1790700" y="4982801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TextBox 64"/>
          <p:cNvSpPr txBox="1">
            <a:spLocks noChangeArrowheads="1"/>
          </p:cNvSpPr>
          <p:nvPr/>
        </p:nvSpPr>
        <p:spPr bwMode="auto">
          <a:xfrm>
            <a:off x="2395533" y="502855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" name="TextBox 64"/>
          <p:cNvSpPr txBox="1">
            <a:spLocks noChangeArrowheads="1"/>
          </p:cNvSpPr>
          <p:nvPr/>
        </p:nvSpPr>
        <p:spPr bwMode="auto">
          <a:xfrm>
            <a:off x="1790700" y="4551036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" name="TextBox 64"/>
          <p:cNvSpPr txBox="1">
            <a:spLocks noChangeArrowheads="1"/>
          </p:cNvSpPr>
          <p:nvPr/>
        </p:nvSpPr>
        <p:spPr bwMode="auto">
          <a:xfrm>
            <a:off x="2390195" y="4573038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TextBox 65"/>
          <p:cNvSpPr txBox="1">
            <a:spLocks noChangeArrowheads="1"/>
          </p:cNvSpPr>
          <p:nvPr/>
        </p:nvSpPr>
        <p:spPr bwMode="auto">
          <a:xfrm>
            <a:off x="8035636" y="1543006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TextBox 80"/>
          <p:cNvSpPr txBox="1">
            <a:spLocks noChangeArrowheads="1"/>
          </p:cNvSpPr>
          <p:nvPr/>
        </p:nvSpPr>
        <p:spPr bwMode="auto">
          <a:xfrm>
            <a:off x="3505199" y="3911859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28999" y="3946418"/>
            <a:ext cx="2209800" cy="1975819"/>
            <a:chOff x="3428999" y="3946418"/>
            <a:chExt cx="2209800" cy="1975819"/>
          </a:xfrm>
        </p:grpSpPr>
        <p:grpSp>
          <p:nvGrpSpPr>
            <p:cNvPr id="2" name="Group 1"/>
            <p:cNvGrpSpPr/>
            <p:nvPr/>
          </p:nvGrpSpPr>
          <p:grpSpPr>
            <a:xfrm>
              <a:off x="3428999" y="3946418"/>
              <a:ext cx="2209800" cy="1964681"/>
              <a:chOff x="3505200" y="4038600"/>
              <a:chExt cx="2209800" cy="1964681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505200" y="4038600"/>
                <a:ext cx="22098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rot="5400000">
                <a:off x="30472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5806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41140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10800000">
                <a:off x="3505200" y="4419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10800000">
                <a:off x="3505200" y="47990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10800000">
                <a:off x="3505200" y="5181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10800000">
                <a:off x="3505200" y="54848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190" name="TextBox 76"/>
              <p:cNvSpPr txBox="1">
                <a:spLocks noChangeArrowheads="1"/>
              </p:cNvSpPr>
              <p:nvPr/>
            </p:nvSpPr>
            <p:spPr bwMode="auto">
              <a:xfrm>
                <a:off x="3581400" y="5404897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76191" name="TextBox 77"/>
              <p:cNvSpPr txBox="1">
                <a:spLocks noChangeArrowheads="1"/>
              </p:cNvSpPr>
              <p:nvPr/>
            </p:nvSpPr>
            <p:spPr bwMode="auto">
              <a:xfrm>
                <a:off x="3581401" y="5075066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76192" name="TextBox 78"/>
              <p:cNvSpPr txBox="1">
                <a:spLocks noChangeArrowheads="1"/>
              </p:cNvSpPr>
              <p:nvPr/>
            </p:nvSpPr>
            <p:spPr bwMode="auto">
              <a:xfrm>
                <a:off x="3581400" y="4726025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76193" name="TextBox 79"/>
              <p:cNvSpPr txBox="1">
                <a:spLocks noChangeArrowheads="1"/>
              </p:cNvSpPr>
              <p:nvPr/>
            </p:nvSpPr>
            <p:spPr bwMode="auto">
              <a:xfrm>
                <a:off x="3581400" y="44014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76194" name="TextBox 80"/>
              <p:cNvSpPr txBox="1">
                <a:spLocks noChangeArrowheads="1"/>
              </p:cNvSpPr>
              <p:nvPr/>
            </p:nvSpPr>
            <p:spPr bwMode="auto">
              <a:xfrm>
                <a:off x="4038602" y="4387170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76195" name="TextBox 81"/>
              <p:cNvSpPr txBox="1">
                <a:spLocks noChangeArrowheads="1"/>
              </p:cNvSpPr>
              <p:nvPr/>
            </p:nvSpPr>
            <p:spPr bwMode="auto">
              <a:xfrm>
                <a:off x="4038600" y="4749436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76196" name="TextBox 82"/>
              <p:cNvSpPr txBox="1">
                <a:spLocks noChangeArrowheads="1"/>
              </p:cNvSpPr>
              <p:nvPr/>
            </p:nvSpPr>
            <p:spPr bwMode="auto">
              <a:xfrm>
                <a:off x="4038600" y="50797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76197" name="TextBox 83"/>
              <p:cNvSpPr txBox="1">
                <a:spLocks noChangeArrowheads="1"/>
              </p:cNvSpPr>
              <p:nvPr/>
            </p:nvSpPr>
            <p:spPr bwMode="auto">
              <a:xfrm>
                <a:off x="4038600" y="5480061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249" name="TextBox 80"/>
            <p:cNvSpPr txBox="1">
              <a:spLocks noChangeArrowheads="1"/>
            </p:cNvSpPr>
            <p:nvPr/>
          </p:nvSpPr>
          <p:spPr bwMode="auto">
            <a:xfrm>
              <a:off x="3962401" y="398105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80"/>
            <p:cNvSpPr txBox="1">
              <a:spLocks noChangeArrowheads="1"/>
            </p:cNvSpPr>
            <p:nvPr/>
          </p:nvSpPr>
          <p:spPr bwMode="auto">
            <a:xfrm>
              <a:off x="5167746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80"/>
            <p:cNvSpPr txBox="1">
              <a:spLocks noChangeArrowheads="1"/>
            </p:cNvSpPr>
            <p:nvPr/>
          </p:nvSpPr>
          <p:spPr bwMode="auto">
            <a:xfrm>
              <a:off x="4492337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80"/>
            <p:cNvSpPr txBox="1">
              <a:spLocks noChangeArrowheads="1"/>
            </p:cNvSpPr>
            <p:nvPr/>
          </p:nvSpPr>
          <p:spPr bwMode="auto">
            <a:xfrm>
              <a:off x="4495801" y="4368518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80"/>
            <p:cNvSpPr txBox="1">
              <a:spLocks noChangeArrowheads="1"/>
            </p:cNvSpPr>
            <p:nvPr/>
          </p:nvSpPr>
          <p:spPr bwMode="auto">
            <a:xfrm>
              <a:off x="5181601" y="4368518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80"/>
            <p:cNvSpPr txBox="1">
              <a:spLocks noChangeArrowheads="1"/>
            </p:cNvSpPr>
            <p:nvPr/>
          </p:nvSpPr>
          <p:spPr bwMode="auto">
            <a:xfrm>
              <a:off x="4520046" y="4757884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80"/>
            <p:cNvSpPr txBox="1">
              <a:spLocks noChangeArrowheads="1"/>
            </p:cNvSpPr>
            <p:nvPr/>
          </p:nvSpPr>
          <p:spPr bwMode="auto">
            <a:xfrm>
              <a:off x="5126183" y="4757884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80"/>
            <p:cNvSpPr txBox="1">
              <a:spLocks noChangeArrowheads="1"/>
            </p:cNvSpPr>
            <p:nvPr/>
          </p:nvSpPr>
          <p:spPr bwMode="auto">
            <a:xfrm>
              <a:off x="4492335" y="5074256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80"/>
            <p:cNvSpPr txBox="1">
              <a:spLocks noChangeArrowheads="1"/>
            </p:cNvSpPr>
            <p:nvPr/>
          </p:nvSpPr>
          <p:spPr bwMode="auto">
            <a:xfrm>
              <a:off x="5133111" y="5051105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80"/>
            <p:cNvSpPr txBox="1">
              <a:spLocks noChangeArrowheads="1"/>
            </p:cNvSpPr>
            <p:nvPr/>
          </p:nvSpPr>
          <p:spPr bwMode="auto">
            <a:xfrm>
              <a:off x="4516583" y="5368131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80"/>
            <p:cNvSpPr txBox="1">
              <a:spLocks noChangeArrowheads="1"/>
            </p:cNvSpPr>
            <p:nvPr/>
          </p:nvSpPr>
          <p:spPr bwMode="auto">
            <a:xfrm>
              <a:off x="5098475" y="539901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089075" y="4031170"/>
            <a:ext cx="2209800" cy="1975819"/>
            <a:chOff x="3428999" y="3946418"/>
            <a:chExt cx="2209800" cy="1975819"/>
          </a:xfrm>
        </p:grpSpPr>
        <p:grpSp>
          <p:nvGrpSpPr>
            <p:cNvPr id="261" name="Group 260"/>
            <p:cNvGrpSpPr/>
            <p:nvPr/>
          </p:nvGrpSpPr>
          <p:grpSpPr>
            <a:xfrm>
              <a:off x="3428999" y="3946418"/>
              <a:ext cx="2209800" cy="1964681"/>
              <a:chOff x="3505200" y="4038600"/>
              <a:chExt cx="2209800" cy="1964681"/>
            </a:xfrm>
          </p:grpSpPr>
          <p:sp>
            <p:nvSpPr>
              <p:cNvPr id="273" name="Rectangle 272"/>
              <p:cNvSpPr/>
              <p:nvPr/>
            </p:nvSpPr>
            <p:spPr>
              <a:xfrm>
                <a:off x="3505200" y="4038600"/>
                <a:ext cx="22098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 rot="5400000">
                <a:off x="30472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rot="5400000">
                <a:off x="35806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rot="5400000">
                <a:off x="41140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rot="10800000">
                <a:off x="3505200" y="4419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rot="10800000">
                <a:off x="3505200" y="47990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0800000">
                <a:off x="3505200" y="5181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0800000">
                <a:off x="3505200" y="54848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TextBox 76"/>
              <p:cNvSpPr txBox="1">
                <a:spLocks noChangeArrowheads="1"/>
              </p:cNvSpPr>
              <p:nvPr/>
            </p:nvSpPr>
            <p:spPr bwMode="auto">
              <a:xfrm>
                <a:off x="3581400" y="5404897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82" name="TextBox 77"/>
              <p:cNvSpPr txBox="1">
                <a:spLocks noChangeArrowheads="1"/>
              </p:cNvSpPr>
              <p:nvPr/>
            </p:nvSpPr>
            <p:spPr bwMode="auto">
              <a:xfrm>
                <a:off x="3581401" y="5075066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3" name="TextBox 78"/>
              <p:cNvSpPr txBox="1">
                <a:spLocks noChangeArrowheads="1"/>
              </p:cNvSpPr>
              <p:nvPr/>
            </p:nvSpPr>
            <p:spPr bwMode="auto">
              <a:xfrm>
                <a:off x="3581400" y="4726025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4" name="TextBox 79"/>
              <p:cNvSpPr txBox="1">
                <a:spLocks noChangeArrowheads="1"/>
              </p:cNvSpPr>
              <p:nvPr/>
            </p:nvSpPr>
            <p:spPr bwMode="auto">
              <a:xfrm>
                <a:off x="3581400" y="44014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5" name="TextBox 80"/>
              <p:cNvSpPr txBox="1">
                <a:spLocks noChangeArrowheads="1"/>
              </p:cNvSpPr>
              <p:nvPr/>
            </p:nvSpPr>
            <p:spPr bwMode="auto">
              <a:xfrm>
                <a:off x="4038602" y="4387170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6" name="TextBox 81"/>
              <p:cNvSpPr txBox="1">
                <a:spLocks noChangeArrowheads="1"/>
              </p:cNvSpPr>
              <p:nvPr/>
            </p:nvSpPr>
            <p:spPr bwMode="auto">
              <a:xfrm>
                <a:off x="4010893" y="4733421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7" name="TextBox 82"/>
              <p:cNvSpPr txBox="1">
                <a:spLocks noChangeArrowheads="1"/>
              </p:cNvSpPr>
              <p:nvPr/>
            </p:nvSpPr>
            <p:spPr bwMode="auto">
              <a:xfrm>
                <a:off x="4038600" y="50797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8" name="TextBox 83"/>
              <p:cNvSpPr txBox="1">
                <a:spLocks noChangeArrowheads="1"/>
              </p:cNvSpPr>
              <p:nvPr/>
            </p:nvSpPr>
            <p:spPr bwMode="auto">
              <a:xfrm>
                <a:off x="4038600" y="5480061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262" name="TextBox 80"/>
            <p:cNvSpPr txBox="1">
              <a:spLocks noChangeArrowheads="1"/>
            </p:cNvSpPr>
            <p:nvPr/>
          </p:nvSpPr>
          <p:spPr bwMode="auto">
            <a:xfrm>
              <a:off x="3962401" y="398105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80"/>
            <p:cNvSpPr txBox="1">
              <a:spLocks noChangeArrowheads="1"/>
            </p:cNvSpPr>
            <p:nvPr/>
          </p:nvSpPr>
          <p:spPr bwMode="auto">
            <a:xfrm>
              <a:off x="5167746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TextBox 80"/>
            <p:cNvSpPr txBox="1">
              <a:spLocks noChangeArrowheads="1"/>
            </p:cNvSpPr>
            <p:nvPr/>
          </p:nvSpPr>
          <p:spPr bwMode="auto">
            <a:xfrm>
              <a:off x="4492337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80"/>
            <p:cNvSpPr txBox="1">
              <a:spLocks noChangeArrowheads="1"/>
            </p:cNvSpPr>
            <p:nvPr/>
          </p:nvSpPr>
          <p:spPr bwMode="auto">
            <a:xfrm>
              <a:off x="4492335" y="4296612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80"/>
            <p:cNvSpPr txBox="1">
              <a:spLocks noChangeArrowheads="1"/>
            </p:cNvSpPr>
            <p:nvPr/>
          </p:nvSpPr>
          <p:spPr bwMode="auto">
            <a:xfrm>
              <a:off x="5181601" y="4300949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80"/>
            <p:cNvSpPr txBox="1">
              <a:spLocks noChangeArrowheads="1"/>
            </p:cNvSpPr>
            <p:nvPr/>
          </p:nvSpPr>
          <p:spPr bwMode="auto">
            <a:xfrm>
              <a:off x="4520046" y="4757884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TextBox 80"/>
            <p:cNvSpPr txBox="1">
              <a:spLocks noChangeArrowheads="1"/>
            </p:cNvSpPr>
            <p:nvPr/>
          </p:nvSpPr>
          <p:spPr bwMode="auto">
            <a:xfrm>
              <a:off x="5126183" y="4757884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TextBox 80"/>
            <p:cNvSpPr txBox="1">
              <a:spLocks noChangeArrowheads="1"/>
            </p:cNvSpPr>
            <p:nvPr/>
          </p:nvSpPr>
          <p:spPr bwMode="auto">
            <a:xfrm>
              <a:off x="4492335" y="5074256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80"/>
            <p:cNvSpPr txBox="1">
              <a:spLocks noChangeArrowheads="1"/>
            </p:cNvSpPr>
            <p:nvPr/>
          </p:nvSpPr>
          <p:spPr bwMode="auto">
            <a:xfrm>
              <a:off x="5133111" y="5051105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80"/>
            <p:cNvSpPr txBox="1">
              <a:spLocks noChangeArrowheads="1"/>
            </p:cNvSpPr>
            <p:nvPr/>
          </p:nvSpPr>
          <p:spPr bwMode="auto">
            <a:xfrm>
              <a:off x="4516583" y="5368131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80"/>
            <p:cNvSpPr txBox="1">
              <a:spLocks noChangeArrowheads="1"/>
            </p:cNvSpPr>
            <p:nvPr/>
          </p:nvSpPr>
          <p:spPr bwMode="auto">
            <a:xfrm>
              <a:off x="5098475" y="539901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9" name="TextBox 80"/>
          <p:cNvSpPr txBox="1">
            <a:spLocks noChangeArrowheads="1"/>
          </p:cNvSpPr>
          <p:nvPr/>
        </p:nvSpPr>
        <p:spPr bwMode="auto">
          <a:xfrm>
            <a:off x="3505201" y="3945914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BA49-C22E-458F-8756-F1C2615A3251}" type="datetime1">
              <a:rPr lang="en-US" smtClean="0"/>
              <a:t>8/21/2013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 flow in evaluating fact(4)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172200" y="4038600"/>
            <a:ext cx="2209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57142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6247607" y="4952206"/>
            <a:ext cx="1828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6782594" y="4952206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6172200" y="54864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6172200" y="51800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6172200" y="48006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6172200" y="4418013"/>
            <a:ext cx="2209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06" name="TextBox 92"/>
          <p:cNvSpPr txBox="1">
            <a:spLocks noChangeArrowheads="1"/>
          </p:cNvSpPr>
          <p:nvPr/>
        </p:nvSpPr>
        <p:spPr bwMode="auto">
          <a:xfrm>
            <a:off x="62484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6207" name="TextBox 93"/>
          <p:cNvSpPr txBox="1">
            <a:spLocks noChangeArrowheads="1"/>
          </p:cNvSpPr>
          <p:nvPr/>
        </p:nvSpPr>
        <p:spPr bwMode="auto">
          <a:xfrm>
            <a:off x="62484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208" name="TextBox 94"/>
          <p:cNvSpPr txBox="1">
            <a:spLocks noChangeArrowheads="1"/>
          </p:cNvSpPr>
          <p:nvPr/>
        </p:nvSpPr>
        <p:spPr bwMode="auto">
          <a:xfrm>
            <a:off x="6248400" y="4419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09" name="TextBox 95"/>
          <p:cNvSpPr txBox="1">
            <a:spLocks noChangeArrowheads="1"/>
          </p:cNvSpPr>
          <p:nvPr/>
        </p:nvSpPr>
        <p:spPr bwMode="auto">
          <a:xfrm>
            <a:off x="62484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0" name="TextBox 96"/>
          <p:cNvSpPr txBox="1">
            <a:spLocks noChangeArrowheads="1"/>
          </p:cNvSpPr>
          <p:nvPr/>
        </p:nvSpPr>
        <p:spPr bwMode="auto">
          <a:xfrm>
            <a:off x="67056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6211" name="TextBox 97"/>
          <p:cNvSpPr txBox="1">
            <a:spLocks noChangeArrowheads="1"/>
          </p:cNvSpPr>
          <p:nvPr/>
        </p:nvSpPr>
        <p:spPr bwMode="auto">
          <a:xfrm>
            <a:off x="6705600" y="4430713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2" name="TextBox 98"/>
          <p:cNvSpPr txBox="1">
            <a:spLocks noChangeArrowheads="1"/>
          </p:cNvSpPr>
          <p:nvPr/>
        </p:nvSpPr>
        <p:spPr bwMode="auto">
          <a:xfrm>
            <a:off x="67056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13" name="TextBox 99"/>
          <p:cNvSpPr txBox="1">
            <a:spLocks noChangeArrowheads="1"/>
          </p:cNvSpPr>
          <p:nvPr/>
        </p:nvSpPr>
        <p:spPr bwMode="auto">
          <a:xfrm>
            <a:off x="67056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214" name="TextBox 100"/>
          <p:cNvSpPr txBox="1">
            <a:spLocks noChangeArrowheads="1"/>
          </p:cNvSpPr>
          <p:nvPr/>
        </p:nvSpPr>
        <p:spPr bwMode="auto">
          <a:xfrm>
            <a:off x="73152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5" name="TextBox 101"/>
          <p:cNvSpPr txBox="1">
            <a:spLocks noChangeArrowheads="1"/>
          </p:cNvSpPr>
          <p:nvPr/>
        </p:nvSpPr>
        <p:spPr bwMode="auto">
          <a:xfrm>
            <a:off x="7315200" y="4419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6" name="TextBox 102"/>
          <p:cNvSpPr txBox="1">
            <a:spLocks noChangeArrowheads="1"/>
          </p:cNvSpPr>
          <p:nvPr/>
        </p:nvSpPr>
        <p:spPr bwMode="auto">
          <a:xfrm>
            <a:off x="73152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17" name="TextBox 103"/>
          <p:cNvSpPr txBox="1">
            <a:spLocks noChangeArrowheads="1"/>
          </p:cNvSpPr>
          <p:nvPr/>
        </p:nvSpPr>
        <p:spPr bwMode="auto">
          <a:xfrm>
            <a:off x="7315200" y="51054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6218" name="TextBox 104"/>
          <p:cNvSpPr txBox="1">
            <a:spLocks noChangeArrowheads="1"/>
          </p:cNvSpPr>
          <p:nvPr/>
        </p:nvSpPr>
        <p:spPr bwMode="auto">
          <a:xfrm>
            <a:off x="7848600" y="4038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6219" name="TextBox 105"/>
          <p:cNvSpPr txBox="1">
            <a:spLocks noChangeArrowheads="1"/>
          </p:cNvSpPr>
          <p:nvPr/>
        </p:nvSpPr>
        <p:spPr bwMode="auto">
          <a:xfrm>
            <a:off x="7848600" y="4430713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76220" name="TextBox 106"/>
          <p:cNvSpPr txBox="1">
            <a:spLocks noChangeArrowheads="1"/>
          </p:cNvSpPr>
          <p:nvPr/>
        </p:nvSpPr>
        <p:spPr bwMode="auto">
          <a:xfrm>
            <a:off x="7848600" y="480060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6221" name="TextBox 107"/>
          <p:cNvSpPr txBox="1">
            <a:spLocks noChangeArrowheads="1"/>
          </p:cNvSpPr>
          <p:nvPr/>
        </p:nvSpPr>
        <p:spPr bwMode="auto">
          <a:xfrm>
            <a:off x="7848600" y="5105400"/>
            <a:ext cx="60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6934200" y="42672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934200" y="46466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934200" y="46482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934200" y="50276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934200" y="50292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934200" y="54086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934200" y="4189413"/>
            <a:ext cx="457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228600" y="2773502"/>
            <a:ext cx="32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n     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y=fact (1);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res=n*y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20"/>
          <p:cNvSpPr txBox="1">
            <a:spLocks noChangeArrowheads="1"/>
          </p:cNvSpPr>
          <p:nvPr/>
        </p:nvSpPr>
        <p:spPr bwMode="auto">
          <a:xfrm>
            <a:off x="3429000" y="2804418"/>
            <a:ext cx="3124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n     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y=fact (2);res=n*y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20"/>
          <p:cNvSpPr txBox="1">
            <a:spLocks noChangeArrowheads="1"/>
          </p:cNvSpPr>
          <p:nvPr/>
        </p:nvSpPr>
        <p:spPr bwMode="auto">
          <a:xfrm>
            <a:off x="110838" y="5631429"/>
            <a:ext cx="3124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n     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(“%d”, fact(4);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20"/>
          <p:cNvSpPr txBox="1">
            <a:spLocks noChangeArrowheads="1"/>
          </p:cNvSpPr>
          <p:nvPr/>
        </p:nvSpPr>
        <p:spPr bwMode="auto">
          <a:xfrm>
            <a:off x="6096000" y="5751493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	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609600" y="946058"/>
            <a:ext cx="2209800" cy="1975819"/>
            <a:chOff x="3428999" y="3946418"/>
            <a:chExt cx="2209800" cy="1975819"/>
          </a:xfrm>
        </p:grpSpPr>
        <p:grpSp>
          <p:nvGrpSpPr>
            <p:cNvPr id="107" name="Group 106"/>
            <p:cNvGrpSpPr/>
            <p:nvPr/>
          </p:nvGrpSpPr>
          <p:grpSpPr>
            <a:xfrm>
              <a:off x="3428999" y="3946418"/>
              <a:ext cx="2209800" cy="1889517"/>
              <a:chOff x="3505200" y="4038600"/>
              <a:chExt cx="2209800" cy="1889517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505200" y="4038600"/>
                <a:ext cx="22098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rot="5400000">
                <a:off x="30472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5400000">
                <a:off x="35806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rot="5400000">
                <a:off x="41140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rot="10800000">
                <a:off x="3505200" y="4419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rot="10800000">
                <a:off x="3505200" y="47990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rot="10800000">
                <a:off x="3505200" y="5181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10800000">
                <a:off x="3505200" y="54848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76"/>
              <p:cNvSpPr txBox="1">
                <a:spLocks noChangeArrowheads="1"/>
              </p:cNvSpPr>
              <p:nvPr/>
            </p:nvSpPr>
            <p:spPr bwMode="auto">
              <a:xfrm>
                <a:off x="3581400" y="5404897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35" name="TextBox 77"/>
              <p:cNvSpPr txBox="1">
                <a:spLocks noChangeArrowheads="1"/>
              </p:cNvSpPr>
              <p:nvPr/>
            </p:nvSpPr>
            <p:spPr bwMode="auto">
              <a:xfrm>
                <a:off x="3581401" y="5075066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36" name="TextBox 78"/>
              <p:cNvSpPr txBox="1">
                <a:spLocks noChangeArrowheads="1"/>
              </p:cNvSpPr>
              <p:nvPr/>
            </p:nvSpPr>
            <p:spPr bwMode="auto">
              <a:xfrm>
                <a:off x="3581400" y="4726025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37" name="TextBox 79"/>
              <p:cNvSpPr txBox="1">
                <a:spLocks noChangeArrowheads="1"/>
              </p:cNvSpPr>
              <p:nvPr/>
            </p:nvSpPr>
            <p:spPr bwMode="auto">
              <a:xfrm>
                <a:off x="3581400" y="44014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TextBox 80"/>
              <p:cNvSpPr txBox="1">
                <a:spLocks noChangeArrowheads="1"/>
              </p:cNvSpPr>
              <p:nvPr/>
            </p:nvSpPr>
            <p:spPr bwMode="auto">
              <a:xfrm>
                <a:off x="4038602" y="4387170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9" name="TextBox 81"/>
              <p:cNvSpPr txBox="1">
                <a:spLocks noChangeArrowheads="1"/>
              </p:cNvSpPr>
              <p:nvPr/>
            </p:nvSpPr>
            <p:spPr bwMode="auto">
              <a:xfrm>
                <a:off x="4010893" y="4733421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40" name="TextBox 82"/>
              <p:cNvSpPr txBox="1">
                <a:spLocks noChangeArrowheads="1"/>
              </p:cNvSpPr>
              <p:nvPr/>
            </p:nvSpPr>
            <p:spPr bwMode="auto">
              <a:xfrm>
                <a:off x="4038600" y="50797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41" name="TextBox 83"/>
              <p:cNvSpPr txBox="1">
                <a:spLocks noChangeArrowheads="1"/>
              </p:cNvSpPr>
              <p:nvPr/>
            </p:nvSpPr>
            <p:spPr bwMode="auto">
              <a:xfrm>
                <a:off x="4010894" y="5404897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108" name="TextBox 80"/>
            <p:cNvSpPr txBox="1">
              <a:spLocks noChangeArrowheads="1"/>
            </p:cNvSpPr>
            <p:nvPr/>
          </p:nvSpPr>
          <p:spPr bwMode="auto">
            <a:xfrm>
              <a:off x="3962401" y="398105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80"/>
            <p:cNvSpPr txBox="1">
              <a:spLocks noChangeArrowheads="1"/>
            </p:cNvSpPr>
            <p:nvPr/>
          </p:nvSpPr>
          <p:spPr bwMode="auto">
            <a:xfrm>
              <a:off x="5167746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80"/>
            <p:cNvSpPr txBox="1">
              <a:spLocks noChangeArrowheads="1"/>
            </p:cNvSpPr>
            <p:nvPr/>
          </p:nvSpPr>
          <p:spPr bwMode="auto">
            <a:xfrm>
              <a:off x="4492337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80"/>
            <p:cNvSpPr txBox="1">
              <a:spLocks noChangeArrowheads="1"/>
            </p:cNvSpPr>
            <p:nvPr/>
          </p:nvSpPr>
          <p:spPr bwMode="auto">
            <a:xfrm>
              <a:off x="4492335" y="4296612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80"/>
            <p:cNvSpPr txBox="1">
              <a:spLocks noChangeArrowheads="1"/>
            </p:cNvSpPr>
            <p:nvPr/>
          </p:nvSpPr>
          <p:spPr bwMode="auto">
            <a:xfrm>
              <a:off x="5181601" y="4300949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80"/>
            <p:cNvSpPr txBox="1">
              <a:spLocks noChangeArrowheads="1"/>
            </p:cNvSpPr>
            <p:nvPr/>
          </p:nvSpPr>
          <p:spPr bwMode="auto">
            <a:xfrm>
              <a:off x="4513121" y="4653090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80"/>
            <p:cNvSpPr txBox="1">
              <a:spLocks noChangeArrowheads="1"/>
            </p:cNvSpPr>
            <p:nvPr/>
          </p:nvSpPr>
          <p:spPr bwMode="auto">
            <a:xfrm>
              <a:off x="5119260" y="4633843"/>
              <a:ext cx="3048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2*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80"/>
            <p:cNvSpPr txBox="1">
              <a:spLocks noChangeArrowheads="1"/>
            </p:cNvSpPr>
            <p:nvPr/>
          </p:nvSpPr>
          <p:spPr bwMode="auto">
            <a:xfrm>
              <a:off x="4492335" y="5074256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80"/>
            <p:cNvSpPr txBox="1">
              <a:spLocks noChangeArrowheads="1"/>
            </p:cNvSpPr>
            <p:nvPr/>
          </p:nvSpPr>
          <p:spPr bwMode="auto">
            <a:xfrm>
              <a:off x="5133111" y="5051105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80"/>
            <p:cNvSpPr txBox="1">
              <a:spLocks noChangeArrowheads="1"/>
            </p:cNvSpPr>
            <p:nvPr/>
          </p:nvSpPr>
          <p:spPr bwMode="auto">
            <a:xfrm>
              <a:off x="4516583" y="5368131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80"/>
            <p:cNvSpPr txBox="1">
              <a:spLocks noChangeArrowheads="1"/>
            </p:cNvSpPr>
            <p:nvPr/>
          </p:nvSpPr>
          <p:spPr bwMode="auto">
            <a:xfrm>
              <a:off x="5098475" y="539901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619500" y="963859"/>
            <a:ext cx="2209800" cy="1975819"/>
            <a:chOff x="3428999" y="3946418"/>
            <a:chExt cx="2209800" cy="1975819"/>
          </a:xfrm>
        </p:grpSpPr>
        <p:grpSp>
          <p:nvGrpSpPr>
            <p:cNvPr id="143" name="Group 142"/>
            <p:cNvGrpSpPr/>
            <p:nvPr/>
          </p:nvGrpSpPr>
          <p:grpSpPr>
            <a:xfrm>
              <a:off x="3428999" y="3946418"/>
              <a:ext cx="2209800" cy="1889517"/>
              <a:chOff x="3505200" y="4038600"/>
              <a:chExt cx="2209800" cy="188951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3505200" y="4038600"/>
                <a:ext cx="22098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 rot="5400000">
                <a:off x="30472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>
                <a:off x="35806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5400000">
                <a:off x="41140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10800000">
                <a:off x="3505200" y="4419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10800000">
                <a:off x="3505200" y="47990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10800000">
                <a:off x="3505200" y="5181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rot="10800000">
                <a:off x="3505200" y="54848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76"/>
              <p:cNvSpPr txBox="1">
                <a:spLocks noChangeArrowheads="1"/>
              </p:cNvSpPr>
              <p:nvPr/>
            </p:nvSpPr>
            <p:spPr bwMode="auto">
              <a:xfrm>
                <a:off x="3581400" y="5404897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64" name="TextBox 77"/>
              <p:cNvSpPr txBox="1">
                <a:spLocks noChangeArrowheads="1"/>
              </p:cNvSpPr>
              <p:nvPr/>
            </p:nvSpPr>
            <p:spPr bwMode="auto">
              <a:xfrm>
                <a:off x="3581401" y="5075066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65" name="TextBox 78"/>
              <p:cNvSpPr txBox="1">
                <a:spLocks noChangeArrowheads="1"/>
              </p:cNvSpPr>
              <p:nvPr/>
            </p:nvSpPr>
            <p:spPr bwMode="auto">
              <a:xfrm>
                <a:off x="3581400" y="4726025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6" name="TextBox 79"/>
              <p:cNvSpPr txBox="1">
                <a:spLocks noChangeArrowheads="1"/>
              </p:cNvSpPr>
              <p:nvPr/>
            </p:nvSpPr>
            <p:spPr bwMode="auto">
              <a:xfrm>
                <a:off x="3581400" y="44014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7" name="TextBox 80"/>
              <p:cNvSpPr txBox="1">
                <a:spLocks noChangeArrowheads="1"/>
              </p:cNvSpPr>
              <p:nvPr/>
            </p:nvSpPr>
            <p:spPr bwMode="auto">
              <a:xfrm>
                <a:off x="4038602" y="4387170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TextBox 82"/>
              <p:cNvSpPr txBox="1">
                <a:spLocks noChangeArrowheads="1"/>
              </p:cNvSpPr>
              <p:nvPr/>
            </p:nvSpPr>
            <p:spPr bwMode="auto">
              <a:xfrm>
                <a:off x="4038600" y="50797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70" name="TextBox 83"/>
              <p:cNvSpPr txBox="1">
                <a:spLocks noChangeArrowheads="1"/>
              </p:cNvSpPr>
              <p:nvPr/>
            </p:nvSpPr>
            <p:spPr bwMode="auto">
              <a:xfrm>
                <a:off x="4010894" y="5404897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144" name="TextBox 80"/>
            <p:cNvSpPr txBox="1">
              <a:spLocks noChangeArrowheads="1"/>
            </p:cNvSpPr>
            <p:nvPr/>
          </p:nvSpPr>
          <p:spPr bwMode="auto">
            <a:xfrm>
              <a:off x="3962401" y="398105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80"/>
            <p:cNvSpPr txBox="1">
              <a:spLocks noChangeArrowheads="1"/>
            </p:cNvSpPr>
            <p:nvPr/>
          </p:nvSpPr>
          <p:spPr bwMode="auto">
            <a:xfrm>
              <a:off x="5167746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80"/>
            <p:cNvSpPr txBox="1">
              <a:spLocks noChangeArrowheads="1"/>
            </p:cNvSpPr>
            <p:nvPr/>
          </p:nvSpPr>
          <p:spPr bwMode="auto">
            <a:xfrm>
              <a:off x="4492337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80"/>
            <p:cNvSpPr txBox="1">
              <a:spLocks noChangeArrowheads="1"/>
            </p:cNvSpPr>
            <p:nvPr/>
          </p:nvSpPr>
          <p:spPr bwMode="auto">
            <a:xfrm>
              <a:off x="4492335" y="4296612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80"/>
            <p:cNvSpPr txBox="1">
              <a:spLocks noChangeArrowheads="1"/>
            </p:cNvSpPr>
            <p:nvPr/>
          </p:nvSpPr>
          <p:spPr bwMode="auto">
            <a:xfrm>
              <a:off x="5181601" y="4300949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80"/>
            <p:cNvSpPr txBox="1">
              <a:spLocks noChangeArrowheads="1"/>
            </p:cNvSpPr>
            <p:nvPr/>
          </p:nvSpPr>
          <p:spPr bwMode="auto">
            <a:xfrm>
              <a:off x="4513121" y="4653090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80"/>
            <p:cNvSpPr txBox="1">
              <a:spLocks noChangeArrowheads="1"/>
            </p:cNvSpPr>
            <p:nvPr/>
          </p:nvSpPr>
          <p:spPr bwMode="auto">
            <a:xfrm>
              <a:off x="5119260" y="463384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Box 80"/>
            <p:cNvSpPr txBox="1">
              <a:spLocks noChangeArrowheads="1"/>
            </p:cNvSpPr>
            <p:nvPr/>
          </p:nvSpPr>
          <p:spPr bwMode="auto">
            <a:xfrm>
              <a:off x="4492335" y="4970072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80"/>
            <p:cNvSpPr txBox="1">
              <a:spLocks noChangeArrowheads="1"/>
            </p:cNvSpPr>
            <p:nvPr/>
          </p:nvSpPr>
          <p:spPr bwMode="auto">
            <a:xfrm>
              <a:off x="5119260" y="4969800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53" name="TextBox 80"/>
            <p:cNvSpPr txBox="1">
              <a:spLocks noChangeArrowheads="1"/>
            </p:cNvSpPr>
            <p:nvPr/>
          </p:nvSpPr>
          <p:spPr bwMode="auto">
            <a:xfrm>
              <a:off x="4516583" y="5368131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TextBox 80"/>
            <p:cNvSpPr txBox="1">
              <a:spLocks noChangeArrowheads="1"/>
            </p:cNvSpPr>
            <p:nvPr/>
          </p:nvSpPr>
          <p:spPr bwMode="auto">
            <a:xfrm>
              <a:off x="5098475" y="539901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415640" y="3828481"/>
            <a:ext cx="2209800" cy="1889517"/>
            <a:chOff x="3428999" y="3946418"/>
            <a:chExt cx="2209800" cy="1889517"/>
          </a:xfrm>
        </p:grpSpPr>
        <p:grpSp>
          <p:nvGrpSpPr>
            <p:cNvPr id="172" name="Group 171"/>
            <p:cNvGrpSpPr/>
            <p:nvPr/>
          </p:nvGrpSpPr>
          <p:grpSpPr>
            <a:xfrm>
              <a:off x="3428999" y="3946418"/>
              <a:ext cx="2209800" cy="1889517"/>
              <a:chOff x="3505200" y="4038600"/>
              <a:chExt cx="2209800" cy="1889517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3505200" y="4038600"/>
                <a:ext cx="22098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 rot="5400000">
                <a:off x="30472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35806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5400000">
                <a:off x="41140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0800000">
                <a:off x="3505200" y="4419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0800000">
                <a:off x="3505200" y="47990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0800000">
                <a:off x="3505200" y="5181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rot="10800000">
                <a:off x="3505200" y="54848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Box 76"/>
              <p:cNvSpPr txBox="1">
                <a:spLocks noChangeArrowheads="1"/>
              </p:cNvSpPr>
              <p:nvPr/>
            </p:nvSpPr>
            <p:spPr bwMode="auto">
              <a:xfrm>
                <a:off x="3581400" y="5404897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3" name="TextBox 77"/>
              <p:cNvSpPr txBox="1">
                <a:spLocks noChangeArrowheads="1"/>
              </p:cNvSpPr>
              <p:nvPr/>
            </p:nvSpPr>
            <p:spPr bwMode="auto">
              <a:xfrm>
                <a:off x="3581401" y="5075066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" name="TextBox 78"/>
              <p:cNvSpPr txBox="1">
                <a:spLocks noChangeArrowheads="1"/>
              </p:cNvSpPr>
              <p:nvPr/>
            </p:nvSpPr>
            <p:spPr bwMode="auto">
              <a:xfrm>
                <a:off x="3581400" y="4726025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79"/>
              <p:cNvSpPr txBox="1">
                <a:spLocks noChangeArrowheads="1"/>
              </p:cNvSpPr>
              <p:nvPr/>
            </p:nvSpPr>
            <p:spPr bwMode="auto">
              <a:xfrm>
                <a:off x="3581400" y="44014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TextBox 80"/>
              <p:cNvSpPr txBox="1">
                <a:spLocks noChangeArrowheads="1"/>
              </p:cNvSpPr>
              <p:nvPr/>
            </p:nvSpPr>
            <p:spPr bwMode="auto">
              <a:xfrm>
                <a:off x="4038602" y="4387170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TextBox 82"/>
              <p:cNvSpPr txBox="1">
                <a:spLocks noChangeArrowheads="1"/>
              </p:cNvSpPr>
              <p:nvPr/>
            </p:nvSpPr>
            <p:spPr bwMode="auto">
              <a:xfrm>
                <a:off x="4038600" y="50797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8" name="TextBox 83"/>
              <p:cNvSpPr txBox="1">
                <a:spLocks noChangeArrowheads="1"/>
              </p:cNvSpPr>
              <p:nvPr/>
            </p:nvSpPr>
            <p:spPr bwMode="auto">
              <a:xfrm>
                <a:off x="4010894" y="5404897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3" name="TextBox 80"/>
            <p:cNvSpPr txBox="1">
              <a:spLocks noChangeArrowheads="1"/>
            </p:cNvSpPr>
            <p:nvPr/>
          </p:nvSpPr>
          <p:spPr bwMode="auto">
            <a:xfrm>
              <a:off x="3962401" y="398105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80"/>
            <p:cNvSpPr txBox="1">
              <a:spLocks noChangeArrowheads="1"/>
            </p:cNvSpPr>
            <p:nvPr/>
          </p:nvSpPr>
          <p:spPr bwMode="auto">
            <a:xfrm>
              <a:off x="5167746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80"/>
            <p:cNvSpPr txBox="1">
              <a:spLocks noChangeArrowheads="1"/>
            </p:cNvSpPr>
            <p:nvPr/>
          </p:nvSpPr>
          <p:spPr bwMode="auto">
            <a:xfrm>
              <a:off x="4492337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80"/>
            <p:cNvSpPr txBox="1">
              <a:spLocks noChangeArrowheads="1"/>
            </p:cNvSpPr>
            <p:nvPr/>
          </p:nvSpPr>
          <p:spPr bwMode="auto">
            <a:xfrm>
              <a:off x="4492335" y="4296612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80"/>
            <p:cNvSpPr txBox="1">
              <a:spLocks noChangeArrowheads="1"/>
            </p:cNvSpPr>
            <p:nvPr/>
          </p:nvSpPr>
          <p:spPr bwMode="auto">
            <a:xfrm>
              <a:off x="5181601" y="4300949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80"/>
            <p:cNvSpPr txBox="1">
              <a:spLocks noChangeArrowheads="1"/>
            </p:cNvSpPr>
            <p:nvPr/>
          </p:nvSpPr>
          <p:spPr bwMode="auto">
            <a:xfrm>
              <a:off x="4513121" y="4653090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80"/>
            <p:cNvSpPr txBox="1">
              <a:spLocks noChangeArrowheads="1"/>
            </p:cNvSpPr>
            <p:nvPr/>
          </p:nvSpPr>
          <p:spPr bwMode="auto">
            <a:xfrm>
              <a:off x="5119260" y="463384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80"/>
            <p:cNvSpPr txBox="1">
              <a:spLocks noChangeArrowheads="1"/>
            </p:cNvSpPr>
            <p:nvPr/>
          </p:nvSpPr>
          <p:spPr bwMode="auto">
            <a:xfrm>
              <a:off x="4492335" y="4970072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80"/>
            <p:cNvSpPr txBox="1">
              <a:spLocks noChangeArrowheads="1"/>
            </p:cNvSpPr>
            <p:nvPr/>
          </p:nvSpPr>
          <p:spPr bwMode="auto">
            <a:xfrm>
              <a:off x="5119260" y="4969800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80"/>
            <p:cNvSpPr txBox="1">
              <a:spLocks noChangeArrowheads="1"/>
            </p:cNvSpPr>
            <p:nvPr/>
          </p:nvSpPr>
          <p:spPr bwMode="auto">
            <a:xfrm>
              <a:off x="4492335" y="5275824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80"/>
            <p:cNvSpPr txBox="1">
              <a:spLocks noChangeArrowheads="1"/>
            </p:cNvSpPr>
            <p:nvPr/>
          </p:nvSpPr>
          <p:spPr bwMode="auto">
            <a:xfrm>
              <a:off x="5063837" y="5289737"/>
              <a:ext cx="5403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9" name="TextBox 20"/>
          <p:cNvSpPr txBox="1">
            <a:spLocks noChangeArrowheads="1"/>
          </p:cNvSpPr>
          <p:nvPr/>
        </p:nvSpPr>
        <p:spPr bwMode="auto">
          <a:xfrm>
            <a:off x="6380022" y="2773502"/>
            <a:ext cx="2971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   y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y=fact (3);res=n*y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6629400" y="1158500"/>
            <a:ext cx="2209800" cy="1889517"/>
            <a:chOff x="3428999" y="3946418"/>
            <a:chExt cx="2209800" cy="1889517"/>
          </a:xfrm>
        </p:grpSpPr>
        <p:grpSp>
          <p:nvGrpSpPr>
            <p:cNvPr id="201" name="Group 200"/>
            <p:cNvGrpSpPr/>
            <p:nvPr/>
          </p:nvGrpSpPr>
          <p:grpSpPr>
            <a:xfrm>
              <a:off x="3428999" y="3946418"/>
              <a:ext cx="2209800" cy="1889517"/>
              <a:chOff x="3505200" y="4038600"/>
              <a:chExt cx="2209800" cy="188951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505200" y="4038600"/>
                <a:ext cx="22098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 rot="5400000">
                <a:off x="30472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5400000">
                <a:off x="35806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5400000">
                <a:off x="4114007" y="4952206"/>
                <a:ext cx="1828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10800000">
                <a:off x="3505200" y="4419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10800000">
                <a:off x="3505200" y="47990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0800000">
                <a:off x="3505200" y="5181600"/>
                <a:ext cx="2209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0800000">
                <a:off x="3505200" y="5484813"/>
                <a:ext cx="2209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76"/>
              <p:cNvSpPr txBox="1">
                <a:spLocks noChangeArrowheads="1"/>
              </p:cNvSpPr>
              <p:nvPr/>
            </p:nvSpPr>
            <p:spPr bwMode="auto">
              <a:xfrm>
                <a:off x="3581400" y="5404897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22" name="TextBox 77"/>
              <p:cNvSpPr txBox="1">
                <a:spLocks noChangeArrowheads="1"/>
              </p:cNvSpPr>
              <p:nvPr/>
            </p:nvSpPr>
            <p:spPr bwMode="auto">
              <a:xfrm>
                <a:off x="3581401" y="5075066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TextBox 78"/>
              <p:cNvSpPr txBox="1">
                <a:spLocks noChangeArrowheads="1"/>
              </p:cNvSpPr>
              <p:nvPr/>
            </p:nvSpPr>
            <p:spPr bwMode="auto">
              <a:xfrm>
                <a:off x="3581400" y="4726025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TextBox 79"/>
              <p:cNvSpPr txBox="1">
                <a:spLocks noChangeArrowheads="1"/>
              </p:cNvSpPr>
              <p:nvPr/>
            </p:nvSpPr>
            <p:spPr bwMode="auto">
              <a:xfrm>
                <a:off x="3581400" y="44014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5" name="TextBox 80"/>
              <p:cNvSpPr txBox="1">
                <a:spLocks noChangeArrowheads="1"/>
              </p:cNvSpPr>
              <p:nvPr/>
            </p:nvSpPr>
            <p:spPr bwMode="auto">
              <a:xfrm>
                <a:off x="4038602" y="4387170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6" name="TextBox 82"/>
              <p:cNvSpPr txBox="1">
                <a:spLocks noChangeArrowheads="1"/>
              </p:cNvSpPr>
              <p:nvPr/>
            </p:nvSpPr>
            <p:spPr bwMode="auto">
              <a:xfrm>
                <a:off x="4038600" y="5079783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7" name="TextBox 83"/>
              <p:cNvSpPr txBox="1">
                <a:spLocks noChangeArrowheads="1"/>
              </p:cNvSpPr>
              <p:nvPr/>
            </p:nvSpPr>
            <p:spPr bwMode="auto">
              <a:xfrm>
                <a:off x="4010894" y="5404897"/>
                <a:ext cx="3048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202" name="TextBox 80"/>
            <p:cNvSpPr txBox="1">
              <a:spLocks noChangeArrowheads="1"/>
            </p:cNvSpPr>
            <p:nvPr/>
          </p:nvSpPr>
          <p:spPr bwMode="auto">
            <a:xfrm>
              <a:off x="3962401" y="398105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80"/>
            <p:cNvSpPr txBox="1">
              <a:spLocks noChangeArrowheads="1"/>
            </p:cNvSpPr>
            <p:nvPr/>
          </p:nvSpPr>
          <p:spPr bwMode="auto">
            <a:xfrm>
              <a:off x="5167746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80"/>
            <p:cNvSpPr txBox="1">
              <a:spLocks noChangeArrowheads="1"/>
            </p:cNvSpPr>
            <p:nvPr/>
          </p:nvSpPr>
          <p:spPr bwMode="auto">
            <a:xfrm>
              <a:off x="4492337" y="401518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80"/>
            <p:cNvSpPr txBox="1">
              <a:spLocks noChangeArrowheads="1"/>
            </p:cNvSpPr>
            <p:nvPr/>
          </p:nvSpPr>
          <p:spPr bwMode="auto">
            <a:xfrm>
              <a:off x="4492335" y="4296612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80"/>
            <p:cNvSpPr txBox="1">
              <a:spLocks noChangeArrowheads="1"/>
            </p:cNvSpPr>
            <p:nvPr/>
          </p:nvSpPr>
          <p:spPr bwMode="auto">
            <a:xfrm>
              <a:off x="5181601" y="4300949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80"/>
            <p:cNvSpPr txBox="1">
              <a:spLocks noChangeArrowheads="1"/>
            </p:cNvSpPr>
            <p:nvPr/>
          </p:nvSpPr>
          <p:spPr bwMode="auto">
            <a:xfrm>
              <a:off x="4513121" y="4653090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80"/>
            <p:cNvSpPr txBox="1">
              <a:spLocks noChangeArrowheads="1"/>
            </p:cNvSpPr>
            <p:nvPr/>
          </p:nvSpPr>
          <p:spPr bwMode="auto">
            <a:xfrm>
              <a:off x="5119260" y="463384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80"/>
            <p:cNvSpPr txBox="1">
              <a:spLocks noChangeArrowheads="1"/>
            </p:cNvSpPr>
            <p:nvPr/>
          </p:nvSpPr>
          <p:spPr bwMode="auto">
            <a:xfrm>
              <a:off x="4492335" y="4970072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80"/>
            <p:cNvSpPr txBox="1">
              <a:spLocks noChangeArrowheads="1"/>
            </p:cNvSpPr>
            <p:nvPr/>
          </p:nvSpPr>
          <p:spPr bwMode="auto">
            <a:xfrm>
              <a:off x="5119260" y="4969800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80"/>
            <p:cNvSpPr txBox="1">
              <a:spLocks noChangeArrowheads="1"/>
            </p:cNvSpPr>
            <p:nvPr/>
          </p:nvSpPr>
          <p:spPr bwMode="auto">
            <a:xfrm>
              <a:off x="4492335" y="5275824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80"/>
            <p:cNvSpPr txBox="1">
              <a:spLocks noChangeArrowheads="1"/>
            </p:cNvSpPr>
            <p:nvPr/>
          </p:nvSpPr>
          <p:spPr bwMode="auto">
            <a:xfrm>
              <a:off x="5063837" y="5289737"/>
              <a:ext cx="5403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24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E03B-4F29-4C12-B1D0-0C098E99D501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program for multiplying 2 numbers</a:t>
            </a:r>
          </a:p>
          <a:p>
            <a:pPr>
              <a:buFontTx/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if(m==0 || n==0)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0;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if(n==1)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m;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else{x=n-1; 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y=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(m,n-1);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return(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y+m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BBA2-1A25-4056-A343-AE1F3BFBFF68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Content Placeholder 2"/>
          <p:cNvSpPr>
            <a:spLocks noGrp="1"/>
          </p:cNvSpPr>
          <p:nvPr>
            <p:ph idx="1"/>
          </p:nvPr>
        </p:nvSpPr>
        <p:spPr>
          <a:xfrm>
            <a:off x="431567" y="782782"/>
            <a:ext cx="6248400" cy="6477000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program to find the nth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fibonacci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 number</a:t>
            </a:r>
          </a:p>
          <a:p>
            <a:pPr>
              <a:lnSpc>
                <a:spcPts val="25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fib(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if(n==0)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0;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if(n==1)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1;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fib(n-1) + fib(n-2);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}</a:t>
            </a:r>
          </a:p>
          <a:p>
            <a:pPr>
              <a:lnSpc>
                <a:spcPts val="25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38600" y="152400"/>
            <a:ext cx="4969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Writing Recursive Programs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272F-3D6E-443F-A2C3-8BE902A98AC1}" type="datetime1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Autofit/>
          </a:bodyPr>
          <a:lstStyle/>
          <a:p>
            <a:pPr>
              <a:lnSpc>
                <a:spcPts val="19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program to do a binary search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binary(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item,int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a[],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low,int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high)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mid;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if(low &gt; high)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-1;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mid=(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low+high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if(item==a[mid])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return mid;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 if(item&lt;a[mid])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high=mid-1;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binary(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item,a,low,high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low=mid+1;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binary(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item,a,low,high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pPr>
              <a:lnSpc>
                <a:spcPts val="19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D63E-FF62-43FB-9575-90F6A3C0C048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Recursive chains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function need not call itself directly. It can call itself indirectly as shown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A(parameters)			B(parameters)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{					{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. . ………..				…………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…………..				 …………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B(arguments)		A(arguments)	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					}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3086100" y="2171700"/>
            <a:ext cx="1905000" cy="1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>
            <a:off x="2667000" y="2057402"/>
            <a:ext cx="2286000" cy="1828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009E-C171-429B-85F3-A943E4FFA497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definition &amp;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Recursion </a:t>
            </a:r>
            <a:r>
              <a:rPr lang="en-US" dirty="0"/>
              <a:t>in </a:t>
            </a:r>
            <a:r>
              <a:rPr lang="en-US" dirty="0" smtClean="0"/>
              <a:t>C</a:t>
            </a:r>
          </a:p>
          <a:p>
            <a:r>
              <a:rPr lang="en-US" dirty="0" smtClean="0"/>
              <a:t>Writing </a:t>
            </a:r>
            <a:r>
              <a:rPr lang="en-US" dirty="0"/>
              <a:t>recursive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Efficiency </a:t>
            </a:r>
            <a:r>
              <a:rPr lang="en-US" dirty="0"/>
              <a:t>of </a:t>
            </a:r>
            <a:r>
              <a:rPr lang="en-US" dirty="0" smtClean="0"/>
              <a:t>recursion</a:t>
            </a:r>
          </a:p>
          <a:p>
            <a:r>
              <a:rPr lang="en-US" dirty="0" smtClean="0"/>
              <a:t>Example</a:t>
            </a:r>
            <a:r>
              <a:rPr lang="en-US" dirty="0"/>
              <a:t>: Tower of Hanoi, GCD, </a:t>
            </a:r>
            <a:r>
              <a:rPr lang="en-US" dirty="0" smtClean="0"/>
              <a:t>Fibonacci</a:t>
            </a:r>
          </a:p>
          <a:p>
            <a:pPr marL="2057400" lvl="8" indent="0" algn="r">
              <a:buNone/>
            </a:pPr>
            <a:r>
              <a:rPr lang="en-US" sz="2400" dirty="0" smtClean="0"/>
              <a:t>2 </a:t>
            </a:r>
            <a:r>
              <a:rPr lang="en-US" sz="2400" dirty="0" err="1" smtClean="0"/>
              <a:t>hrs</a:t>
            </a:r>
            <a:endParaRPr lang="en-IN" sz="2400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52400" y="47244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Aaron M. </a:t>
            </a:r>
            <a:r>
              <a:rPr lang="en-US" dirty="0" err="1"/>
              <a:t>Tenenbaum,Yedidyah</a:t>
            </a:r>
            <a:r>
              <a:rPr lang="en-US" dirty="0"/>
              <a:t> </a:t>
            </a:r>
            <a:r>
              <a:rPr lang="en-US" dirty="0" err="1"/>
              <a:t>Langsam,Moshe</a:t>
            </a:r>
            <a:r>
              <a:rPr lang="en-US" dirty="0"/>
              <a:t> J. </a:t>
            </a:r>
            <a:r>
              <a:rPr lang="en-US" dirty="0" err="1"/>
              <a:t>Augeustein</a:t>
            </a:r>
            <a:r>
              <a:rPr lang="en-US" dirty="0"/>
              <a:t>,”Data     </a:t>
            </a:r>
            <a:endParaRPr lang="en-IN" dirty="0"/>
          </a:p>
          <a:p>
            <a:r>
              <a:rPr lang="en-US" smtClean="0"/>
              <a:t>Structures </a:t>
            </a:r>
            <a:r>
              <a:rPr lang="en-US" dirty="0"/>
              <a:t>using C”, PEARSON Education , 2006.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58EE-C321-4DD9-8575-C2B29A55135F}" type="datetime1">
              <a:rPr lang="en-US" smtClean="0"/>
              <a:t>8/21/2013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629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Towers of Hanoi problem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 setup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																															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3 pegs A,B, and C and Five disks of different diameters placed on peg A so that a larger disk is always below a smaller disk.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aim is to move five disks to peg C using peg B as auxiliary. Only the top disk on any peg may be moved to another peg, and a larger disk may never rest on a smaller one.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608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26670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24384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2098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600" y="1981200"/>
            <a:ext cx="9144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3000" y="1752600"/>
            <a:ext cx="609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3275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7904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2894014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38800" y="2895601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261" name="TextBox 22"/>
          <p:cNvSpPr txBox="1">
            <a:spLocks noChangeArrowheads="1"/>
          </p:cNvSpPr>
          <p:nvPr/>
        </p:nvSpPr>
        <p:spPr bwMode="auto">
          <a:xfrm>
            <a:off x="12954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1262" name="TextBox 23"/>
          <p:cNvSpPr txBox="1">
            <a:spLocks noChangeArrowheads="1"/>
          </p:cNvSpPr>
          <p:nvPr/>
        </p:nvSpPr>
        <p:spPr bwMode="auto">
          <a:xfrm>
            <a:off x="3962400" y="290671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1263" name="TextBox 24"/>
          <p:cNvSpPr txBox="1">
            <a:spLocks noChangeArrowheads="1"/>
          </p:cNvSpPr>
          <p:nvPr/>
        </p:nvSpPr>
        <p:spPr bwMode="auto">
          <a:xfrm>
            <a:off x="64770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A53D-6EC4-4F47-9077-19896E156128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After passing all the 5 disks to peg C: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608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638800" y="26670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2438400"/>
            <a:ext cx="15240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2209800"/>
            <a:ext cx="1219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981200"/>
            <a:ext cx="9144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1752600"/>
            <a:ext cx="609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32758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5790407" y="2056607"/>
            <a:ext cx="1676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4200" y="2894014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2895601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12954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3962400" y="290671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6477000" y="28956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891-72C2-4D44-9904-0D4437D8E9B2}" type="datetime1">
              <a:rPr lang="en-US" smtClean="0"/>
              <a:t>8/21/2013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Lets consider the general case of n disks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move n disks from A to C using B as auxiliary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1.If n==1, move single disk from A to C.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2.Move the top n-1 disks from A to B using C as auxiliary.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3.Move the remaining disk from A to C.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4.Move the n-1 disks from B to C, using A as auxiliary.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if n==1, step1 will produce a correct solution.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n==2, we know that we already have a solution for n-1.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1. so steps 2 and 4 can be performed.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n==3, we know that we have a solution for n-1.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2. so steps 2 and 4 can be performed.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way we have solutions for 1,2,3…..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any value.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clearly indicates the concept of recursion involved and hence this problem can be solved by recursion.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9D6-171D-47E0-A585-3019336E21C5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458200" cy="6858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n==3. moving n-1 disks from A to B using C as auxiliary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																																																																											</a:t>
            </a:r>
          </a:p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Moving remaining 1 disk from A to 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762001" y="1446212"/>
            <a:ext cx="1219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5800" y="1600200"/>
            <a:ext cx="1524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1219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83303" name="TextBox 10"/>
          <p:cNvSpPr txBox="1">
            <a:spLocks noChangeArrowheads="1"/>
          </p:cNvSpPr>
          <p:nvPr/>
        </p:nvSpPr>
        <p:spPr bwMode="auto">
          <a:xfrm>
            <a:off x="11430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35044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2476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08" name="TextBox 15"/>
          <p:cNvSpPr txBox="1">
            <a:spLocks noChangeArrowheads="1"/>
          </p:cNvSpPr>
          <p:nvPr/>
        </p:nvSpPr>
        <p:spPr bwMode="auto">
          <a:xfrm>
            <a:off x="3962400" y="19923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3309" name="TextBox 16"/>
          <p:cNvSpPr txBox="1">
            <a:spLocks noChangeArrowheads="1"/>
          </p:cNvSpPr>
          <p:nvPr/>
        </p:nvSpPr>
        <p:spPr bwMode="auto">
          <a:xfrm>
            <a:off x="67056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762794" y="3275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200" y="36576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657600"/>
            <a:ext cx="1524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3505994" y="3275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6249194" y="3275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48400" y="3657600"/>
            <a:ext cx="1219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83316" name="TextBox 23"/>
          <p:cNvSpPr txBox="1">
            <a:spLocks noChangeArrowheads="1"/>
          </p:cNvSpPr>
          <p:nvPr/>
        </p:nvSpPr>
        <p:spPr bwMode="auto">
          <a:xfrm>
            <a:off x="1143000" y="3810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3317" name="TextBox 24"/>
          <p:cNvSpPr txBox="1">
            <a:spLocks noChangeArrowheads="1"/>
          </p:cNvSpPr>
          <p:nvPr/>
        </p:nvSpPr>
        <p:spPr bwMode="auto">
          <a:xfrm>
            <a:off x="3962400" y="3821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3318" name="TextBox 25"/>
          <p:cNvSpPr txBox="1">
            <a:spLocks noChangeArrowheads="1"/>
          </p:cNvSpPr>
          <p:nvPr/>
        </p:nvSpPr>
        <p:spPr bwMode="auto">
          <a:xfrm>
            <a:off x="6705600" y="3821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867400" y="3884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3884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" y="2057400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3884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762794" y="5942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" y="6551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25" name="TextBox 32"/>
          <p:cNvSpPr txBox="1">
            <a:spLocks noChangeArrowheads="1"/>
          </p:cNvSpPr>
          <p:nvPr/>
        </p:nvSpPr>
        <p:spPr bwMode="auto">
          <a:xfrm>
            <a:off x="1219200" y="6477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" y="63246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3505994" y="5942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52800" y="6324600"/>
            <a:ext cx="1524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124200" y="6551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30" name="TextBox 37"/>
          <p:cNvSpPr txBox="1">
            <a:spLocks noChangeArrowheads="1"/>
          </p:cNvSpPr>
          <p:nvPr/>
        </p:nvSpPr>
        <p:spPr bwMode="auto">
          <a:xfrm>
            <a:off x="3962400" y="6488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05200" y="6096000"/>
            <a:ext cx="1219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5400000" flipH="1" flipV="1">
            <a:off x="6249194" y="5942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67400" y="6551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334" name="TextBox 41"/>
          <p:cNvSpPr txBox="1">
            <a:spLocks noChangeArrowheads="1"/>
          </p:cNvSpPr>
          <p:nvPr/>
        </p:nvSpPr>
        <p:spPr bwMode="auto">
          <a:xfrm>
            <a:off x="6705600" y="6488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50" name="Straight Arrow Connector 49"/>
          <p:cNvCxnSpPr>
            <a:stCxn id="6" idx="3"/>
          </p:cNvCxnSpPr>
          <p:nvPr/>
        </p:nvCxnSpPr>
        <p:spPr>
          <a:xfrm>
            <a:off x="2209800" y="1714500"/>
            <a:ext cx="17526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057400" y="1447800"/>
            <a:ext cx="464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4191000" y="3505200"/>
            <a:ext cx="2514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828800" y="4876800"/>
            <a:ext cx="1524000" cy="1446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52800" y="4876800"/>
            <a:ext cx="320040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C2B-5653-4482-AAFA-2C2DE9994262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458200" cy="6477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Moving n-1 disks from B to C using A as auxiliary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																								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	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7400" y="18288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762001" y="1446212"/>
            <a:ext cx="1219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52800" y="1828800"/>
            <a:ext cx="1524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1600200"/>
            <a:ext cx="1219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27" name="TextBox 10"/>
          <p:cNvSpPr txBox="1">
            <a:spLocks noChangeArrowheads="1"/>
          </p:cNvSpPr>
          <p:nvPr/>
        </p:nvSpPr>
        <p:spPr bwMode="auto">
          <a:xfrm>
            <a:off x="12192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35044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247607" y="1447006"/>
            <a:ext cx="1219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32" name="TextBox 15"/>
          <p:cNvSpPr txBox="1">
            <a:spLocks noChangeArrowheads="1"/>
          </p:cNvSpPr>
          <p:nvPr/>
        </p:nvSpPr>
        <p:spPr bwMode="auto">
          <a:xfrm>
            <a:off x="3962400" y="19923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4333" name="TextBox 16"/>
          <p:cNvSpPr txBox="1">
            <a:spLocks noChangeArrowheads="1"/>
          </p:cNvSpPr>
          <p:nvPr/>
        </p:nvSpPr>
        <p:spPr bwMode="auto">
          <a:xfrm>
            <a:off x="6705600" y="1981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762794" y="3426618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8100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0" y="3579812"/>
            <a:ext cx="1524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3505994" y="3426618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6249194" y="3426618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0" y="3808412"/>
            <a:ext cx="1219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40" name="TextBox 23"/>
          <p:cNvSpPr txBox="1">
            <a:spLocks noChangeArrowheads="1"/>
          </p:cNvSpPr>
          <p:nvPr/>
        </p:nvSpPr>
        <p:spPr bwMode="auto">
          <a:xfrm>
            <a:off x="12192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4341" name="TextBox 24"/>
          <p:cNvSpPr txBox="1">
            <a:spLocks noChangeArrowheads="1"/>
          </p:cNvSpPr>
          <p:nvPr/>
        </p:nvSpPr>
        <p:spPr bwMode="auto">
          <a:xfrm>
            <a:off x="3962400" y="39735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4342" name="TextBox 25"/>
          <p:cNvSpPr txBox="1">
            <a:spLocks noChangeArrowheads="1"/>
          </p:cNvSpPr>
          <p:nvPr/>
        </p:nvSpPr>
        <p:spPr bwMode="auto">
          <a:xfrm>
            <a:off x="6705600" y="39735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867400" y="4035425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4038600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" y="20558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000" y="4037012"/>
            <a:ext cx="198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762794" y="5561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200" y="6170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49" name="TextBox 32"/>
          <p:cNvSpPr txBox="1">
            <a:spLocks noChangeArrowheads="1"/>
          </p:cNvSpPr>
          <p:nvPr/>
        </p:nvSpPr>
        <p:spPr bwMode="auto">
          <a:xfrm>
            <a:off x="1219200" y="6096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5943600"/>
            <a:ext cx="19812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3505994" y="5561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6000" y="5715000"/>
            <a:ext cx="1524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124200" y="6170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54" name="TextBox 37"/>
          <p:cNvSpPr txBox="1">
            <a:spLocks noChangeArrowheads="1"/>
          </p:cNvSpPr>
          <p:nvPr/>
        </p:nvSpPr>
        <p:spPr bwMode="auto">
          <a:xfrm>
            <a:off x="3962400" y="6107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48400" y="5486400"/>
            <a:ext cx="1219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5400000" flipH="1" flipV="1">
            <a:off x="6249194" y="55618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67400" y="6170613"/>
            <a:ext cx="1981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58" name="TextBox 41"/>
          <p:cNvSpPr txBox="1">
            <a:spLocks noChangeArrowheads="1"/>
          </p:cNvSpPr>
          <p:nvPr/>
        </p:nvSpPr>
        <p:spPr bwMode="auto">
          <a:xfrm>
            <a:off x="6705600" y="6107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cxnSp>
        <p:nvCxnSpPr>
          <p:cNvPr id="50" name="Straight Arrow Connector 49"/>
          <p:cNvCxnSpPr>
            <a:stCxn id="7" idx="1"/>
          </p:cNvCxnSpPr>
          <p:nvPr/>
        </p:nvCxnSpPr>
        <p:spPr>
          <a:xfrm rot="10800000" flipV="1">
            <a:off x="1524000" y="1714500"/>
            <a:ext cx="19812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</p:cNvCxnSpPr>
          <p:nvPr/>
        </p:nvCxnSpPr>
        <p:spPr>
          <a:xfrm flipV="1">
            <a:off x="4876800" y="1676400"/>
            <a:ext cx="175260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752600" y="3427412"/>
            <a:ext cx="4800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033F-6C5D-42AA-8DF7-5AB41BAA716C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  <a:buFontTx/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C program for tower of </a:t>
            </a:r>
            <a:r>
              <a:rPr lang="en-US" sz="2000" u="sng" dirty="0" err="1" smtClean="0">
                <a:latin typeface="Times New Roman" pitchFamily="18" charset="0"/>
                <a:cs typeface="Times New Roman" pitchFamily="18" charset="0"/>
              </a:rPr>
              <a:t>hanoi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problem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void tower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source,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temp,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destination)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if(n==1)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&lt;&lt;“move disk1 from “&lt;&lt;source&lt;&lt;“ to “&lt;&lt;destination&lt;&lt;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return;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/*moving n-1 disks from A to B using C as auxiliary*/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tower(n-1, source, destination, temp);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&lt;&lt;“move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disk “&lt;&lt;n&lt;&lt;“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“&lt;&lt;source&lt;&lt;“ to “&lt;&lt;destination&lt;&lt;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100"/>
              </a:lnSpc>
              <a:buFontTx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/*moving n-1 disks from B to C using A as auxiliary*/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tower(n-1, temp, source, destination);</a:t>
            </a:r>
          </a:p>
          <a:p>
            <a:pPr>
              <a:lnSpc>
                <a:spcPts val="21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CD26-9B97-4F70-841E-E581660CCF83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Advantages of recursion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Clearer and simpler versions of algorithms can be created using recursion.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definition of a problem can be easily translated into a recursive function.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Lot of bookkeeping activities such as initialization etc required in iterative solution is avoided.</a:t>
            </a:r>
          </a:p>
          <a:p>
            <a:pPr marL="457200" indent="-457200">
              <a:buFontTx/>
              <a:buNone/>
              <a:defRPr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function is called, the function saves formal parameters, local variables and return address and hence consumes a lot of memory.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Lot of time is spent in pushing and popping and hence consumes more time to compute result.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32E0-3A2D-47D6-8B1D-70F5B96E10B3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324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Uses loops			     uses if-else and repetitive function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calls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Counter controlled and body   Terminates when base condition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of loop terminates when the    is reached.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termination condition fails.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Execution is faster and takes   Consumes time and space    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less space.		                  because of push and pop.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Difficult to design for some     Best suited for some problems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problems.			      and easy to design. 					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886200" y="228600"/>
            <a:ext cx="7620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084D-0AAC-4A37-8BDF-30CEB47C1482}" type="datetime1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430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 smtClean="0"/>
              <a:t>1)</a:t>
            </a:r>
            <a:r>
              <a:rPr lang="en-US" sz="1800" dirty="0" err="1" smtClean="0"/>
              <a:t>int</a:t>
            </a:r>
            <a:r>
              <a:rPr lang="en-US" sz="1800" dirty="0" smtClean="0"/>
              <a:t> fact (n) { return (n==0? 1 : fact(n-1) *n));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 smtClean="0"/>
              <a:t>2) </a:t>
            </a:r>
            <a:r>
              <a:rPr lang="en-US" sz="1800" dirty="0" err="1" smtClean="0"/>
              <a:t>int</a:t>
            </a:r>
            <a:r>
              <a:rPr lang="en-US" sz="1800" dirty="0" smtClean="0"/>
              <a:t> fib (n) { (return ((n&lt;=1)? </a:t>
            </a:r>
            <a:r>
              <a:rPr lang="en-US" sz="1800" dirty="0"/>
              <a:t>n</a:t>
            </a:r>
            <a:r>
              <a:rPr lang="en-US" sz="1800" dirty="0" smtClean="0"/>
              <a:t>: fib(n-1)+fib(n-2));}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 smtClean="0"/>
              <a:t>3)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binsrch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a[], </a:t>
            </a:r>
            <a:r>
              <a:rPr lang="en-US" sz="1800" dirty="0" err="1" smtClean="0"/>
              <a:t>int</a:t>
            </a:r>
            <a:r>
              <a:rPr lang="en-US" sz="1800" dirty="0" smtClean="0"/>
              <a:t> x, </a:t>
            </a:r>
            <a:r>
              <a:rPr lang="en-US" sz="1800" dirty="0" err="1" smtClean="0"/>
              <a:t>int</a:t>
            </a:r>
            <a:r>
              <a:rPr lang="en-US" sz="1800" dirty="0" smtClean="0"/>
              <a:t> low, </a:t>
            </a:r>
            <a:r>
              <a:rPr lang="en-US" sz="1800" dirty="0" err="1" smtClean="0"/>
              <a:t>int</a:t>
            </a:r>
            <a:r>
              <a:rPr lang="en-US" sz="1800" dirty="0" smtClean="0"/>
              <a:t> high)</a:t>
            </a:r>
          </a:p>
          <a:p>
            <a:pPr marL="109728" indent="0">
              <a:buNone/>
            </a:pPr>
            <a:r>
              <a:rPr lang="en-US" sz="1800" dirty="0" smtClean="0"/>
              <a:t>{ </a:t>
            </a:r>
            <a:r>
              <a:rPr lang="en-US" sz="1800" dirty="0" err="1" smtClean="0"/>
              <a:t>int</a:t>
            </a:r>
            <a:r>
              <a:rPr lang="en-US" sz="1800" dirty="0" smtClean="0"/>
              <a:t> mid;</a:t>
            </a:r>
          </a:p>
          <a:p>
            <a:pPr marL="109728" indent="0">
              <a:buNone/>
            </a:pPr>
            <a:r>
              <a:rPr lang="en-US" sz="1800" dirty="0" smtClean="0"/>
              <a:t>if (</a:t>
            </a:r>
            <a:r>
              <a:rPr lang="en-US" sz="1800" smtClean="0"/>
              <a:t>low &gt;high</a:t>
            </a:r>
            <a:r>
              <a:rPr lang="en-US" sz="1800" dirty="0" smtClean="0"/>
              <a:t>) return (-1);</a:t>
            </a:r>
          </a:p>
          <a:p>
            <a:pPr marL="10972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else</a:t>
            </a:r>
          </a:p>
          <a:p>
            <a:pPr marL="109728" indent="0">
              <a:buNone/>
            </a:pPr>
            <a:r>
              <a:rPr lang="en-US" sz="1800" dirty="0" smtClean="0"/>
              <a:t>{ mid=(</a:t>
            </a:r>
            <a:r>
              <a:rPr lang="en-US" sz="1800" dirty="0" err="1" smtClean="0"/>
              <a:t>low+high</a:t>
            </a:r>
            <a:r>
              <a:rPr lang="en-US" sz="1800" dirty="0" smtClean="0"/>
              <a:t>)/2;</a:t>
            </a:r>
          </a:p>
          <a:p>
            <a:pPr marL="109728" indent="0">
              <a:buNone/>
            </a:pPr>
            <a:r>
              <a:rPr lang="en-US" sz="1800" dirty="0" smtClean="0"/>
              <a:t>return (x==a[mid] ? mid  : x&lt;a[mid] ? </a:t>
            </a:r>
          </a:p>
          <a:p>
            <a:pPr marL="109728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 err="1" smtClean="0"/>
              <a:t>binsrch</a:t>
            </a:r>
            <a:r>
              <a:rPr lang="en-US" sz="1800" dirty="0" smtClean="0"/>
              <a:t>(</a:t>
            </a:r>
            <a:r>
              <a:rPr lang="en-US" sz="1800" dirty="0" err="1" smtClean="0"/>
              <a:t>a,x,low</a:t>
            </a:r>
            <a:r>
              <a:rPr lang="en-US" sz="1800" dirty="0" smtClean="0"/>
              <a:t>, mid-1) :</a:t>
            </a:r>
          </a:p>
          <a:p>
            <a:pPr marL="109728" indent="0">
              <a:buNone/>
            </a:pPr>
            <a:r>
              <a:rPr lang="en-US" sz="1800" dirty="0" smtClean="0"/>
              <a:t>				</a:t>
            </a:r>
            <a:r>
              <a:rPr lang="en-US" sz="1800" dirty="0" err="1"/>
              <a:t>binsrch</a:t>
            </a:r>
            <a:r>
              <a:rPr lang="en-US" sz="1800" dirty="0"/>
              <a:t>(</a:t>
            </a:r>
            <a:r>
              <a:rPr lang="en-US" sz="1800" dirty="0" err="1"/>
              <a:t>a,x</a:t>
            </a:r>
            <a:r>
              <a:rPr lang="en-US" sz="1800" dirty="0" smtClean="0"/>
              <a:t>, mid+1, high));</a:t>
            </a:r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IN" sz="1800" dirty="0" smtClean="0"/>
              <a:t>4) </a:t>
            </a:r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gcd</a:t>
            </a:r>
            <a:r>
              <a:rPr lang="en-IN" sz="1800" dirty="0"/>
              <a:t>(</a:t>
            </a:r>
            <a:r>
              <a:rPr lang="en-IN" sz="1800" dirty="0" err="1"/>
              <a:t>int</a:t>
            </a:r>
            <a:r>
              <a:rPr lang="en-IN" sz="1800" dirty="0"/>
              <a:t> m, </a:t>
            </a:r>
            <a:r>
              <a:rPr lang="en-IN" sz="1800" dirty="0" err="1"/>
              <a:t>int</a:t>
            </a:r>
            <a:r>
              <a:rPr lang="en-IN" sz="1800" dirty="0"/>
              <a:t> n) { if ((m % n) == 0) return n; else return </a:t>
            </a:r>
            <a:r>
              <a:rPr lang="en-IN" sz="1800" dirty="0" err="1"/>
              <a:t>gcd</a:t>
            </a:r>
            <a:r>
              <a:rPr lang="en-IN" sz="1800" dirty="0"/>
              <a:t>(n, m % n); } </a:t>
            </a:r>
          </a:p>
          <a:p>
            <a:endParaRPr lang="en-IN" sz="1800" dirty="0"/>
          </a:p>
          <a:p>
            <a:pPr marL="109728" indent="0">
              <a:buNone/>
            </a:pPr>
            <a:r>
              <a:rPr lang="en-IN" sz="1800" dirty="0" smtClean="0"/>
              <a:t>5) </a:t>
            </a:r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gcd</a:t>
            </a:r>
            <a:r>
              <a:rPr lang="en-IN" sz="1800" dirty="0"/>
              <a:t>(</a:t>
            </a:r>
            <a:r>
              <a:rPr lang="en-IN" sz="1800" dirty="0" err="1"/>
              <a:t>int</a:t>
            </a:r>
            <a:r>
              <a:rPr lang="en-IN" sz="1800" dirty="0"/>
              <a:t> m, </a:t>
            </a:r>
            <a:r>
              <a:rPr lang="en-IN" sz="1800" dirty="0" err="1"/>
              <a:t>int</a:t>
            </a:r>
            <a:r>
              <a:rPr lang="en-IN" sz="1800" dirty="0"/>
              <a:t> n) { if(m == n) return m; else if (m &gt; n) return </a:t>
            </a:r>
            <a:r>
              <a:rPr lang="en-IN" sz="1800" dirty="0" err="1"/>
              <a:t>gcd</a:t>
            </a:r>
            <a:r>
              <a:rPr lang="en-IN" sz="1800" dirty="0"/>
              <a:t>(m-n, n); else return </a:t>
            </a:r>
            <a:r>
              <a:rPr lang="en-IN" sz="1800" dirty="0" err="1"/>
              <a:t>gcd</a:t>
            </a:r>
            <a:r>
              <a:rPr lang="en-IN" sz="1800" dirty="0"/>
              <a:t>(m, n-m); } </a:t>
            </a:r>
          </a:p>
          <a:p>
            <a:endParaRPr lang="en-US" sz="1800" dirty="0"/>
          </a:p>
          <a:p>
            <a:pPr marL="109728" indent="0">
              <a:buNone/>
            </a:pPr>
            <a:r>
              <a:rPr lang="en-US" sz="1800" dirty="0" smtClean="0"/>
              <a:t>6)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mult</a:t>
            </a:r>
            <a:r>
              <a:rPr lang="en-US" sz="1800" dirty="0"/>
              <a:t>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return (b==1? a : </a:t>
            </a:r>
            <a:r>
              <a:rPr lang="en-US" sz="1800" dirty="0" err="1"/>
              <a:t>mult</a:t>
            </a:r>
            <a:r>
              <a:rPr lang="en-US" sz="1800" dirty="0"/>
              <a:t>(a,b-1)+a);</a:t>
            </a:r>
            <a:endParaRPr lang="en-IN" sz="1800" dirty="0"/>
          </a:p>
          <a:p>
            <a:pPr marL="109728" indent="0">
              <a:buNone/>
            </a:pPr>
            <a:endParaRPr lang="en-IN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BCDD-8216-4A7B-AB6C-94D2C1FDE928}" type="datetime1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782" y="13855"/>
            <a:ext cx="912321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dirty="0" smtClean="0"/>
              <a:t>7) void </a:t>
            </a:r>
            <a:r>
              <a:rPr lang="en-IN" dirty="0" err="1"/>
              <a:t>dectobin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a)</a:t>
            </a:r>
          </a:p>
          <a:p>
            <a:pPr marL="109728" indent="0">
              <a:buNone/>
            </a:pPr>
            <a:r>
              <a:rPr lang="en-IN" dirty="0" smtClean="0"/>
              <a:t>{ if(a </a:t>
            </a:r>
            <a:r>
              <a:rPr lang="en-IN" dirty="0"/>
              <a:t>!= 0</a:t>
            </a:r>
            <a:r>
              <a:rPr lang="en-IN" dirty="0" smtClean="0"/>
              <a:t>) { </a:t>
            </a:r>
            <a:r>
              <a:rPr lang="en-IN" dirty="0" err="1" smtClean="0"/>
              <a:t>dectobin</a:t>
            </a:r>
            <a:r>
              <a:rPr lang="en-IN" dirty="0" smtClean="0"/>
              <a:t>(a </a:t>
            </a:r>
            <a:r>
              <a:rPr lang="en-IN" dirty="0"/>
              <a:t>/ 2</a:t>
            </a:r>
            <a:r>
              <a:rPr lang="en-IN" dirty="0" smtClean="0"/>
              <a:t>); </a:t>
            </a:r>
            <a:r>
              <a:rPr lang="en-IN" dirty="0" err="1" smtClean="0"/>
              <a:t>printf</a:t>
            </a:r>
            <a:r>
              <a:rPr lang="en-IN" dirty="0"/>
              <a:t>("%d", </a:t>
            </a:r>
            <a:r>
              <a:rPr lang="en-IN" dirty="0" smtClean="0"/>
              <a:t>a%2);}}</a:t>
            </a:r>
            <a:endParaRPr lang="en-IN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IN" dirty="0" smtClean="0"/>
              <a:t>8)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arr_sum</a:t>
            </a:r>
            <a:r>
              <a:rPr lang="en-IN" dirty="0"/>
              <a:t>(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[], </a:t>
            </a:r>
            <a:r>
              <a:rPr lang="en-IN" dirty="0" err="1"/>
              <a:t>int</a:t>
            </a:r>
            <a:r>
              <a:rPr lang="en-IN" dirty="0"/>
              <a:t> n ) </a:t>
            </a:r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{ </a:t>
            </a:r>
          </a:p>
          <a:p>
            <a:pPr marL="109728" indent="0">
              <a:buNone/>
            </a:pPr>
            <a:r>
              <a:rPr lang="en-IN" dirty="0" smtClean="0"/>
              <a:t>if </a:t>
            </a:r>
            <a:r>
              <a:rPr lang="en-IN" dirty="0"/>
              <a:t>(n </a:t>
            </a:r>
            <a:r>
              <a:rPr lang="en-IN" dirty="0" smtClean="0"/>
              <a:t>) </a:t>
            </a:r>
            <a:r>
              <a:rPr lang="en-IN" dirty="0"/>
              <a:t>{ return </a:t>
            </a:r>
            <a:r>
              <a:rPr lang="en-IN" dirty="0" err="1" smtClean="0"/>
              <a:t>arr_sum</a:t>
            </a:r>
            <a:r>
              <a:rPr lang="en-IN" dirty="0" smtClean="0"/>
              <a:t>(arr,n-1)+</a:t>
            </a:r>
            <a:r>
              <a:rPr lang="en-IN" dirty="0" err="1" smtClean="0"/>
              <a:t>arr</a:t>
            </a:r>
            <a:r>
              <a:rPr lang="en-IN" dirty="0" smtClean="0"/>
              <a:t>[n-1]; }</a:t>
            </a:r>
          </a:p>
          <a:p>
            <a:pPr marL="109728" indent="0">
              <a:buNone/>
            </a:pPr>
            <a:r>
              <a:rPr lang="en-IN" dirty="0" smtClean="0"/>
              <a:t>return 0;</a:t>
            </a:r>
          </a:p>
          <a:p>
            <a:pPr marL="109728" indent="0">
              <a:buNone/>
            </a:pPr>
            <a:r>
              <a:rPr lang="en-US"/>
              <a:t>}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4760-ED3D-4267-BEBD-B29126A3CE47}" type="datetime1">
              <a:rPr lang="en-US" smtClean="0"/>
              <a:t>8/21/2013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6294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Recursion definition and processes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Recursion is the name given for expressing anything in terms of itself.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Recursive function is a function which calls itself until a particular condition is met.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The factorial function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a positive integer n, factorial is defined as the product of all integers between n an1.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focatorial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4 is 4*3*2*1=24</a:t>
            </a: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we have the formula 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n!=1			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n==0</a:t>
            </a:r>
          </a:p>
          <a:p>
            <a:pPr>
              <a:lnSpc>
                <a:spcPts val="23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n!=n*(n-1)*(n-2)….1	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if(n&gt;0)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n!=n*(n-1)!	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n!=n*(n-1)*(n-2)!	….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=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n*(n-1)*(n-2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)*… *0!  =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n*(n-1)*(n-2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)* …*1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 this can be achieved by having a function which calls itself until 0 is reached. This is recursive function for factorial.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983-D932-4719-9667-CA65BFCB2595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Sorting-Ascending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066800"/>
            <a:ext cx="8229600" cy="52117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Selection sort algorithm</a:t>
            </a:r>
          </a:p>
          <a:p>
            <a:pPr marL="914400" lvl="1" indent="-457200">
              <a:buFontTx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Find the minimum value in the list </a:t>
            </a:r>
          </a:p>
          <a:p>
            <a:pPr marL="914400" lvl="1" indent="-457200">
              <a:buFontTx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Swap it with the value in the first position </a:t>
            </a:r>
          </a:p>
          <a:p>
            <a:pPr marL="914400" lvl="1" indent="-457200">
              <a:buFontTx/>
              <a:buAutoNum type="arabicPeriod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Repeat the steps 1 and 2 for the remainder of the list (starting at the second position and advancing each time) </a:t>
            </a:r>
          </a:p>
          <a:p>
            <a:pPr marL="914400" lvl="1" indent="-457200"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Example:	</a:t>
            </a:r>
          </a:p>
          <a:p>
            <a:pPr marL="914400" lvl="1" indent="-457200"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	64 25 12 22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		</a:t>
            </a:r>
          </a:p>
          <a:p>
            <a:pPr marL="914400" lvl="1" indent="-457200"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	11 25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22 64		</a:t>
            </a:r>
          </a:p>
          <a:p>
            <a:pPr marL="914400" lvl="1" indent="-457200"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	11 12 25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64		</a:t>
            </a:r>
          </a:p>
          <a:p>
            <a:pPr marL="914400" lvl="1" indent="-457200"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	11 12 22 25 64 </a:t>
            </a:r>
          </a:p>
          <a:p>
            <a:pPr marL="914400" lvl="1" indent="-457200"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	11 12 22 25 64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7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0866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Examine list[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to list[n-1] and suppose that the smallest integer is at list[min];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Interchange /swap list[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with list[min].</a:t>
            </a:r>
          </a:p>
          <a:p>
            <a:pPr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>Selection sort algorithm bit revised</a:t>
            </a:r>
          </a:p>
        </p:txBody>
      </p:sp>
    </p:spTree>
    <p:extLst>
      <p:ext uri="{BB962C8B-B14F-4D97-AF65-F5344CB8AC3E}">
        <p14:creationId xmlns:p14="http://schemas.microsoft.com/office/powerpoint/2010/main" val="38896918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5!=5* 4!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120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4 * 3!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24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3 * 2!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6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 2 * 1!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        1 * 0!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</a:p>
          <a:p>
            <a:pPr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     1				</a:t>
            </a: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256506" y="1408906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789906" y="2475706"/>
            <a:ext cx="685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323308" y="3466308"/>
            <a:ext cx="68579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32906" y="4533106"/>
            <a:ext cx="685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467100" y="55245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352801" y="4191000"/>
            <a:ext cx="990601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819400" y="3124201"/>
            <a:ext cx="914400" cy="685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2286000" y="2133601"/>
            <a:ext cx="990600" cy="685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676400" y="1066801"/>
            <a:ext cx="1066800" cy="685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3771901" y="5295900"/>
            <a:ext cx="838200" cy="609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62400" y="60198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A489-C059-4B74-A6AD-EFD9D272F0FC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lnSpc>
                <a:spcPts val="28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Multiplication of natural numbers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Another example of recursive function.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product a*b, where a and b are positive integers is defined as a added to itself b times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a*b=a	if b==1			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a*b=a*(b-1)+a	if  b&gt;1</a:t>
            </a:r>
          </a:p>
          <a:p>
            <a:pPr>
              <a:lnSpc>
                <a:spcPts val="28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5*4=5  *  3  +  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20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	 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5  *  2  +  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15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   5  *  1  +  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10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   5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674812" y="3808413"/>
            <a:ext cx="6096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2132806" y="4723606"/>
            <a:ext cx="609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513806" y="5561806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514600" y="4419600"/>
            <a:ext cx="1905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133600" y="3505200"/>
            <a:ext cx="1905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5600" y="60198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2705100" y="5448300"/>
            <a:ext cx="762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17F5-57D8-4FAE-B27E-814D1FA38F4F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4008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Fibonacci sequence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0,1,1,2,3,5,8,…..</a:t>
            </a:r>
          </a:p>
          <a:p>
            <a:pPr>
              <a:lnSpc>
                <a:spcPts val="1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element is the sum of two preceding elements.</a:t>
            </a:r>
          </a:p>
          <a:p>
            <a:pPr>
              <a:lnSpc>
                <a:spcPts val="1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Fibonacci of a number is nothing but the value at that position in sequence.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fib(0)==0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fib(1)==1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fib(2)==1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 fib(3)==2 and so on</a:t>
            </a:r>
          </a:p>
          <a:p>
            <a:pPr>
              <a:lnSpc>
                <a:spcPts val="18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Fibonacci is defined in formula as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fib(n)= n			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n==0 or n==1</a:t>
            </a:r>
          </a:p>
          <a:p>
            <a:pPr>
              <a:lnSpc>
                <a:spcPts val="18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fib(n)= fib(n-2) + fib(n-1)		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n&gt;=2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Fib(4)=fib(2)			+	fib(3)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fib(0)+fib(1)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     fib(2)    +    fib(1)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    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0    +    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fib(1)+fib(0)   + 1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    1	   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	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1789906" y="4761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>
            <a:off x="1942306" y="5447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085306" y="5447506"/>
            <a:ext cx="3810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4495800"/>
            <a:ext cx="14478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514306" y="4761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828506" y="5523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354094" y="54475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409406" y="60952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246812" y="6094412"/>
            <a:ext cx="3048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6781800" y="4572000"/>
            <a:ext cx="1600200" cy="990600"/>
          </a:xfrm>
          <a:prstGeom prst="curvedConnector3">
            <a:avLst>
              <a:gd name="adj1" fmla="val -39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581401" y="5334000"/>
            <a:ext cx="1143000" cy="533400"/>
          </a:xfrm>
          <a:custGeom>
            <a:avLst/>
            <a:gdLst>
              <a:gd name="connsiteX0" fmla="*/ 347730 w 676141"/>
              <a:gd name="connsiteY0" fmla="*/ 489397 h 489397"/>
              <a:gd name="connsiteX1" fmla="*/ 618186 w 676141"/>
              <a:gd name="connsiteY1" fmla="*/ 386366 h 489397"/>
              <a:gd name="connsiteX2" fmla="*/ 0 w 676141"/>
              <a:gd name="connsiteY2" fmla="*/ 0 h 489397"/>
              <a:gd name="connsiteX3" fmla="*/ 0 w 676141"/>
              <a:gd name="connsiteY3" fmla="*/ 0 h 4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41" h="489397">
                <a:moveTo>
                  <a:pt x="347730" y="489397"/>
                </a:moveTo>
                <a:cubicBezTo>
                  <a:pt x="511935" y="478664"/>
                  <a:pt x="676141" y="467932"/>
                  <a:pt x="618186" y="386366"/>
                </a:cubicBezTo>
                <a:cubicBezTo>
                  <a:pt x="560231" y="3048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791325" y="6019800"/>
            <a:ext cx="828675" cy="381000"/>
          </a:xfrm>
          <a:custGeom>
            <a:avLst/>
            <a:gdLst>
              <a:gd name="connsiteX0" fmla="*/ 347730 w 676141"/>
              <a:gd name="connsiteY0" fmla="*/ 489397 h 489397"/>
              <a:gd name="connsiteX1" fmla="*/ 618186 w 676141"/>
              <a:gd name="connsiteY1" fmla="*/ 386366 h 489397"/>
              <a:gd name="connsiteX2" fmla="*/ 0 w 676141"/>
              <a:gd name="connsiteY2" fmla="*/ 0 h 489397"/>
              <a:gd name="connsiteX3" fmla="*/ 0 w 676141"/>
              <a:gd name="connsiteY3" fmla="*/ 0 h 4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41" h="489397">
                <a:moveTo>
                  <a:pt x="347730" y="489397"/>
                </a:moveTo>
                <a:cubicBezTo>
                  <a:pt x="511935" y="478664"/>
                  <a:pt x="676141" y="467932"/>
                  <a:pt x="618186" y="386366"/>
                </a:cubicBezTo>
                <a:cubicBezTo>
                  <a:pt x="560231" y="3048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10CF-413C-4A68-B250-8B25F94D5D09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Autofit/>
          </a:bodyPr>
          <a:lstStyle/>
          <a:p>
            <a:pPr algn="just">
              <a:lnSpc>
                <a:spcPts val="3000"/>
              </a:lnSpc>
              <a:buFontTx/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Binary search</a:t>
            </a:r>
          </a:p>
          <a:p>
            <a:pPr algn="just">
              <a:lnSpc>
                <a:spcPts val="3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Binary search is an efficient method of search.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1. Element is compared with the middle element in the array. If the middle element is the element to be searched, search is successful.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2. If element is less than the middle element, then searching is restricted to the first half.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3. If element is greater than the middle element, then searching is restricted to the second half.</a:t>
            </a:r>
          </a:p>
          <a:p>
            <a:pPr algn="just">
              <a:lnSpc>
                <a:spcPts val="3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4.This process is continued until the element is found or not found.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8E09-C683-4213-A89C-D0425E94073E}" type="datetime1">
              <a:rPr lang="en-US" smtClean="0"/>
              <a:t>8/21/2013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Smitha N. Pai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20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372600" cy="698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545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3052</TotalTime>
  <Words>1272</Words>
  <Application>Microsoft Office PowerPoint</Application>
  <PresentationFormat>On-screen Show (4:3)</PresentationFormat>
  <Paragraphs>503</Paragraphs>
  <Slides>31</Slides>
  <Notes>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Sorting-Ascending</vt:lpstr>
      <vt:lpstr>Selection sort algorithm bit revised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57</cp:revision>
  <dcterms:created xsi:type="dcterms:W3CDTF">2006-08-16T00:00:00Z</dcterms:created>
  <dcterms:modified xsi:type="dcterms:W3CDTF">2013-08-21T10:32:16Z</dcterms:modified>
</cp:coreProperties>
</file>