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67"/>
  </p:notesMasterIdLst>
  <p:sldIdLst>
    <p:sldId id="322" r:id="rId2"/>
    <p:sldId id="323" r:id="rId3"/>
    <p:sldId id="256" r:id="rId4"/>
    <p:sldId id="324" r:id="rId5"/>
    <p:sldId id="257" r:id="rId6"/>
    <p:sldId id="325" r:id="rId7"/>
    <p:sldId id="326" r:id="rId8"/>
    <p:sldId id="259" r:id="rId9"/>
    <p:sldId id="260" r:id="rId10"/>
    <p:sldId id="261" r:id="rId11"/>
    <p:sldId id="262" r:id="rId12"/>
    <p:sldId id="314" r:id="rId13"/>
    <p:sldId id="268" r:id="rId14"/>
    <p:sldId id="269" r:id="rId15"/>
    <p:sldId id="270" r:id="rId16"/>
    <p:sldId id="271" r:id="rId17"/>
    <p:sldId id="272" r:id="rId18"/>
    <p:sldId id="273" r:id="rId19"/>
    <p:sldId id="327" r:id="rId20"/>
    <p:sldId id="274" r:id="rId21"/>
    <p:sldId id="275" r:id="rId22"/>
    <p:sldId id="276" r:id="rId23"/>
    <p:sldId id="277" r:id="rId24"/>
    <p:sldId id="278" r:id="rId25"/>
    <p:sldId id="328" r:id="rId26"/>
    <p:sldId id="279" r:id="rId27"/>
    <p:sldId id="315" r:id="rId28"/>
    <p:sldId id="316" r:id="rId29"/>
    <p:sldId id="317" r:id="rId30"/>
    <p:sldId id="318" r:id="rId31"/>
    <p:sldId id="319" r:id="rId32"/>
    <p:sldId id="320" r:id="rId33"/>
    <p:sldId id="280" r:id="rId34"/>
    <p:sldId id="281" r:id="rId35"/>
    <p:sldId id="282" r:id="rId36"/>
    <p:sldId id="283" r:id="rId37"/>
    <p:sldId id="284" r:id="rId38"/>
    <p:sldId id="304" r:id="rId39"/>
    <p:sldId id="285" r:id="rId40"/>
    <p:sldId id="286" r:id="rId41"/>
    <p:sldId id="321" r:id="rId42"/>
    <p:sldId id="287" r:id="rId43"/>
    <p:sldId id="288" r:id="rId44"/>
    <p:sldId id="289" r:id="rId45"/>
    <p:sldId id="290" r:id="rId46"/>
    <p:sldId id="291" r:id="rId47"/>
    <p:sldId id="292" r:id="rId48"/>
    <p:sldId id="293" r:id="rId49"/>
    <p:sldId id="294" r:id="rId50"/>
    <p:sldId id="301" r:id="rId51"/>
    <p:sldId id="295" r:id="rId52"/>
    <p:sldId id="296" r:id="rId53"/>
    <p:sldId id="297" r:id="rId54"/>
    <p:sldId id="298" r:id="rId55"/>
    <p:sldId id="299" r:id="rId56"/>
    <p:sldId id="300" r:id="rId57"/>
    <p:sldId id="305" r:id="rId58"/>
    <p:sldId id="306" r:id="rId59"/>
    <p:sldId id="307" r:id="rId60"/>
    <p:sldId id="308" r:id="rId61"/>
    <p:sldId id="309" r:id="rId62"/>
    <p:sldId id="310" r:id="rId63"/>
    <p:sldId id="311" r:id="rId64"/>
    <p:sldId id="312" r:id="rId65"/>
    <p:sldId id="313"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803FC846-B8DA-45F1-BAC5-4B1DF8F6D76D}" type="datetimeFigureOut">
              <a:rPr lang="en-US"/>
              <a:pPr>
                <a:defRPr/>
              </a:pPr>
              <a:t>9/6/2013</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6BB78F31-B6BF-47D5-B6D1-FDC8E3E0D4CC}" type="slidenum">
              <a:rPr lang="en-US"/>
              <a:pPr>
                <a:defRPr/>
              </a:pPr>
              <a:t>‹#›</a:t>
            </a:fld>
            <a:endParaRPr lang="en-US"/>
          </a:p>
        </p:txBody>
      </p:sp>
    </p:spTree>
    <p:extLst>
      <p:ext uri="{BB962C8B-B14F-4D97-AF65-F5344CB8AC3E}">
        <p14:creationId xmlns:p14="http://schemas.microsoft.com/office/powerpoint/2010/main" val="147171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0137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ln/>
        </p:spPr>
      </p:sp>
      <p:sp>
        <p:nvSpPr>
          <p:cNvPr id="10342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ln/>
        </p:spPr>
      </p:sp>
      <p:sp>
        <p:nvSpPr>
          <p:cNvPr id="10957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ln/>
        </p:spPr>
      </p:sp>
      <p:sp>
        <p:nvSpPr>
          <p:cNvPr id="11161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ChangeArrowheads="1" noTextEdit="1"/>
          </p:cNvSpPr>
          <p:nvPr>
            <p:ph type="sldImg"/>
          </p:nvPr>
        </p:nvSpPr>
        <p:spPr>
          <a:ln/>
        </p:spPr>
      </p:sp>
      <p:sp>
        <p:nvSpPr>
          <p:cNvPr id="11366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ln/>
        </p:spPr>
      </p:sp>
      <p:sp>
        <p:nvSpPr>
          <p:cNvPr id="11571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ln/>
        </p:spPr>
      </p:sp>
      <p:sp>
        <p:nvSpPr>
          <p:cNvPr id="11776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a:ln/>
        </p:spPr>
      </p:sp>
      <p:sp>
        <p:nvSpPr>
          <p:cNvPr id="11981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ln/>
        </p:spPr>
      </p:sp>
      <p:sp>
        <p:nvSpPr>
          <p:cNvPr id="1218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a:ln/>
        </p:spPr>
      </p:sp>
      <p:sp>
        <p:nvSpPr>
          <p:cNvPr id="12390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ln/>
        </p:spPr>
      </p:sp>
      <p:sp>
        <p:nvSpPr>
          <p:cNvPr id="1259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ln/>
        </p:spPr>
      </p:sp>
      <p:sp>
        <p:nvSpPr>
          <p:cNvPr id="1280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a:ln/>
        </p:spPr>
      </p:sp>
      <p:sp>
        <p:nvSpPr>
          <p:cNvPr id="13005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CCD1EFE7-2F32-4412-BA27-A983B21DD8E2}"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61A90FB2-5DBF-49B9-B5D3-A8B9ED9ABB32}"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8B498EA-8A14-4685-814C-046BFC7EC873}"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297311C2-DC45-4573-9967-93D4BD9637C4}"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3B580B6-6C33-4584-B992-D061342B6B69}"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F7B4A5C8-4A9E-402E-9284-52A4490BB05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6F7CBAE-86F0-45AF-AD13-6AACC690CC8B}"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B5ACEE97-FF02-457D-9A54-2A45F36132F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F4C85FA-0575-42CB-9FF2-6FD81650FCC6}"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5FF76FCE-B685-4E2C-AAFF-AD7AB383A34C}"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D6CA0F5-99FB-49DE-8F15-9B3D5EB66098}" type="datetime1">
              <a:rPr lang="en-US" smtClean="0"/>
              <a:t>9/6/2013</a:t>
            </a:fld>
            <a:endParaRPr lang="en-US"/>
          </a:p>
        </p:txBody>
      </p:sp>
      <p:sp>
        <p:nvSpPr>
          <p:cNvPr id="6" name="Footer Placeholder 5"/>
          <p:cNvSpPr>
            <a:spLocks noGrp="1"/>
          </p:cNvSpPr>
          <p:nvPr>
            <p:ph type="ftr" sz="quarter" idx="11"/>
          </p:nvPr>
        </p:nvSpPr>
        <p:spPr/>
        <p:txBody>
          <a:bodyPr/>
          <a:lstStyle/>
          <a:p>
            <a:pPr>
              <a:defRPr/>
            </a:pPr>
            <a:r>
              <a:rPr lang="en-US" smtClean="0"/>
              <a:t>Smitha N Pai</a:t>
            </a:r>
            <a:endParaRPr lang="en-US"/>
          </a:p>
        </p:txBody>
      </p:sp>
      <p:sp>
        <p:nvSpPr>
          <p:cNvPr id="7" name="Slide Number Placeholder 6"/>
          <p:cNvSpPr>
            <a:spLocks noGrp="1"/>
          </p:cNvSpPr>
          <p:nvPr>
            <p:ph type="sldNum" sz="quarter" idx="12"/>
          </p:nvPr>
        </p:nvSpPr>
        <p:spPr/>
        <p:txBody>
          <a:bodyPr/>
          <a:lstStyle/>
          <a:p>
            <a:pPr>
              <a:defRPr/>
            </a:pPr>
            <a:fld id="{FD7B0739-1874-439D-A38D-400E808CF13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6EC82C8B-A8E7-4D68-958D-DE4F0AA13D86}" type="datetime1">
              <a:rPr lang="en-US" smtClean="0"/>
              <a:t>9/6/2013</a:t>
            </a:fld>
            <a:endParaRPr lang="en-US"/>
          </a:p>
        </p:txBody>
      </p:sp>
      <p:sp>
        <p:nvSpPr>
          <p:cNvPr id="8" name="Footer Placeholder 7"/>
          <p:cNvSpPr>
            <a:spLocks noGrp="1"/>
          </p:cNvSpPr>
          <p:nvPr>
            <p:ph type="ftr" sz="quarter" idx="11"/>
          </p:nvPr>
        </p:nvSpPr>
        <p:spPr/>
        <p:txBody>
          <a:bodyPr/>
          <a:lstStyle/>
          <a:p>
            <a:pPr>
              <a:defRPr/>
            </a:pPr>
            <a:r>
              <a:rPr lang="en-US" smtClean="0"/>
              <a:t>Smitha N Pai</a:t>
            </a:r>
            <a:endParaRPr lang="en-US"/>
          </a:p>
        </p:txBody>
      </p:sp>
      <p:sp>
        <p:nvSpPr>
          <p:cNvPr id="9" name="Slide Number Placeholder 8"/>
          <p:cNvSpPr>
            <a:spLocks noGrp="1"/>
          </p:cNvSpPr>
          <p:nvPr>
            <p:ph type="sldNum" sz="quarter" idx="12"/>
          </p:nvPr>
        </p:nvSpPr>
        <p:spPr/>
        <p:txBody>
          <a:bodyPr/>
          <a:lstStyle/>
          <a:p>
            <a:pPr>
              <a:defRPr/>
            </a:pPr>
            <a:fld id="{BF031E57-1496-411E-8D9D-E556C0E53C47}"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6658B02-2F14-4267-861D-0D4C0B0A9A4D}" type="datetime1">
              <a:rPr lang="en-US" smtClean="0"/>
              <a:t>9/6/2013</a:t>
            </a:fld>
            <a:endParaRPr lang="en-US"/>
          </a:p>
        </p:txBody>
      </p:sp>
      <p:sp>
        <p:nvSpPr>
          <p:cNvPr id="4" name="Footer Placeholder 3"/>
          <p:cNvSpPr>
            <a:spLocks noGrp="1"/>
          </p:cNvSpPr>
          <p:nvPr>
            <p:ph type="ftr" sz="quarter" idx="11"/>
          </p:nvPr>
        </p:nvSpPr>
        <p:spPr/>
        <p:txBody>
          <a:bodyPr/>
          <a:lstStyle/>
          <a:p>
            <a:pPr>
              <a:defRPr/>
            </a:pPr>
            <a:r>
              <a:rPr lang="en-US" smtClean="0"/>
              <a:t>Smitha N Pai</a:t>
            </a:r>
            <a:endParaRPr lang="en-US"/>
          </a:p>
        </p:txBody>
      </p:sp>
      <p:sp>
        <p:nvSpPr>
          <p:cNvPr id="5" name="Slide Number Placeholder 4"/>
          <p:cNvSpPr>
            <a:spLocks noGrp="1"/>
          </p:cNvSpPr>
          <p:nvPr>
            <p:ph type="sldNum" sz="quarter" idx="12"/>
          </p:nvPr>
        </p:nvSpPr>
        <p:spPr/>
        <p:txBody>
          <a:bodyPr/>
          <a:lstStyle/>
          <a:p>
            <a:pPr>
              <a:defRPr/>
            </a:pPr>
            <a:fld id="{988268AF-DD89-4C06-A5D4-BEEA1718EF4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A7E4F3F-6F09-4E92-B493-CEDCC73D29C5}"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FD4D248-CE7A-451B-BFA1-2907027908B3}" type="datetime1">
              <a:rPr lang="en-US" smtClean="0"/>
              <a:t>9/6/2013</a:t>
            </a:fld>
            <a:endParaRPr lang="en-US"/>
          </a:p>
        </p:txBody>
      </p:sp>
      <p:sp>
        <p:nvSpPr>
          <p:cNvPr id="6" name="Footer Placeholder 5"/>
          <p:cNvSpPr>
            <a:spLocks noGrp="1"/>
          </p:cNvSpPr>
          <p:nvPr>
            <p:ph type="ftr" sz="quarter" idx="11"/>
          </p:nvPr>
        </p:nvSpPr>
        <p:spPr/>
        <p:txBody>
          <a:bodyPr/>
          <a:lstStyle/>
          <a:p>
            <a:pPr>
              <a:defRPr/>
            </a:pPr>
            <a:r>
              <a:rPr lang="en-US" smtClean="0"/>
              <a:t>Smitha N Pai</a:t>
            </a:r>
            <a:endParaRPr lang="en-US"/>
          </a:p>
        </p:txBody>
      </p:sp>
      <p:sp>
        <p:nvSpPr>
          <p:cNvPr id="7" name="Slide Number Placeholder 6"/>
          <p:cNvSpPr>
            <a:spLocks noGrp="1"/>
          </p:cNvSpPr>
          <p:nvPr>
            <p:ph type="sldNum" sz="quarter" idx="12"/>
          </p:nvPr>
        </p:nvSpPr>
        <p:spPr/>
        <p:txBody>
          <a:bodyPr/>
          <a:lstStyle/>
          <a:p>
            <a:pPr>
              <a:defRPr/>
            </a:pPr>
            <a:fld id="{87729344-4F7F-4BC5-9255-5B16883E3E58}"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8C1932-3152-48B9-AF25-0D1D1DCE1E50}" type="datetime1">
              <a:rPr lang="en-US" smtClean="0"/>
              <a:t>9/6/2013</a:t>
            </a:fld>
            <a:endParaRPr lang="en-US"/>
          </a:p>
        </p:txBody>
      </p:sp>
      <p:sp>
        <p:nvSpPr>
          <p:cNvPr id="6" name="Footer Placeholder 5"/>
          <p:cNvSpPr>
            <a:spLocks noGrp="1"/>
          </p:cNvSpPr>
          <p:nvPr>
            <p:ph type="ftr" sz="quarter" idx="11"/>
          </p:nvPr>
        </p:nvSpPr>
        <p:spPr/>
        <p:txBody>
          <a:bodyPr/>
          <a:lstStyle/>
          <a:p>
            <a:pPr>
              <a:defRPr/>
            </a:pPr>
            <a:r>
              <a:rPr lang="en-US" smtClean="0"/>
              <a:t>Smitha N Pai</a:t>
            </a:r>
            <a:endParaRPr lang="en-US"/>
          </a:p>
        </p:txBody>
      </p:sp>
      <p:sp>
        <p:nvSpPr>
          <p:cNvPr id="7" name="Slide Number Placeholder 6"/>
          <p:cNvSpPr>
            <a:spLocks noGrp="1"/>
          </p:cNvSpPr>
          <p:nvPr>
            <p:ph type="sldNum" sz="quarter" idx="12"/>
          </p:nvPr>
        </p:nvSpPr>
        <p:spPr/>
        <p:txBody>
          <a:bodyPr/>
          <a:lstStyle/>
          <a:p>
            <a:pPr>
              <a:defRPr/>
            </a:pPr>
            <a:fld id="{7B4B10A0-32BE-4476-8A32-24B834C5F80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3ECAE302-D82D-4303-ACB1-1082F5EE9878}" type="datetime1">
              <a:rPr lang="en-US" smtClean="0"/>
              <a:t>9/6/2013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Smitha N Pai</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7220D097-F9FC-4286-86B0-59205F38CBD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oodreads.com/author/show/5810891.Mahatma_Gandh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Stacks</a:t>
            </a:r>
            <a:endParaRPr lang="en-IN" dirty="0"/>
          </a:p>
        </p:txBody>
      </p:sp>
      <p:sp>
        <p:nvSpPr>
          <p:cNvPr id="3" name="Subtitle 2"/>
          <p:cNvSpPr>
            <a:spLocks noGrp="1"/>
          </p:cNvSpPr>
          <p:nvPr>
            <p:ph type="subTitle" idx="1"/>
          </p:nvPr>
        </p:nvSpPr>
        <p:spPr/>
        <p:txBody>
          <a:bodyPr/>
          <a:lstStyle/>
          <a:p>
            <a:r>
              <a:rPr lang="en-IN" dirty="0"/>
              <a:t>“Live as if you were to die tomorrow. Learn as if you were to live forever.” </a:t>
            </a:r>
            <a:br>
              <a:rPr lang="en-IN" dirty="0"/>
            </a:br>
            <a:r>
              <a:rPr lang="en-IN" dirty="0" smtClean="0"/>
              <a:t>			― </a:t>
            </a:r>
            <a:r>
              <a:rPr lang="en-IN" dirty="0">
                <a:hlinkClick r:id="rId2"/>
              </a:rPr>
              <a:t>Mahatma Gandhi</a:t>
            </a:r>
            <a:r>
              <a:rPr lang="en-IN" dirty="0"/>
              <a:t> </a:t>
            </a:r>
            <a:endParaRPr lang="en-IN" dirty="0"/>
          </a:p>
        </p:txBody>
      </p:sp>
      <p:sp>
        <p:nvSpPr>
          <p:cNvPr id="4" name="Date Placeholder 3"/>
          <p:cNvSpPr>
            <a:spLocks noGrp="1"/>
          </p:cNvSpPr>
          <p:nvPr>
            <p:ph type="dt" sz="half" idx="10"/>
          </p:nvPr>
        </p:nvSpPr>
        <p:spPr/>
        <p:txBody>
          <a:bodyPr/>
          <a:lstStyle/>
          <a:p>
            <a:pPr>
              <a:defRPr/>
            </a:pPr>
            <a:fld id="{D21EE1A2-18BE-4AB9-825B-0D6025382478}"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61A90FB2-5DBF-49B9-B5D3-A8B9ED9ABB32}" type="slidenum">
              <a:rPr lang="en-US" smtClean="0"/>
              <a:pPr>
                <a:defRPr/>
              </a:pPr>
              <a:t>1</a:t>
            </a:fld>
            <a:endParaRPr lang="en-US"/>
          </a:p>
        </p:txBody>
      </p:sp>
    </p:spTree>
    <p:extLst>
      <p:ext uri="{BB962C8B-B14F-4D97-AF65-F5344CB8AC3E}">
        <p14:creationId xmlns:p14="http://schemas.microsoft.com/office/powerpoint/2010/main" val="95071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9296400" cy="6477000"/>
          </a:xfrm>
        </p:spPr>
        <p:txBody>
          <a:bodyPr rtlCol="0">
            <a:noAutofit/>
          </a:bodyPr>
          <a:lstStyle/>
          <a:p>
            <a:pPr eaLnBrk="1" fontAlgn="auto" hangingPunct="1">
              <a:lnSpc>
                <a:spcPts val="2300"/>
              </a:lnSpc>
              <a:spcAft>
                <a:spcPts val="0"/>
              </a:spcAft>
              <a:buFontTx/>
              <a:buNone/>
              <a:defRPr/>
            </a:pPr>
            <a:r>
              <a:rPr lang="en-US" sz="2000" u="sng" kern="1200" dirty="0">
                <a:latin typeface="Times New Roman" pitchFamily="18" charset="0"/>
                <a:cs typeface="Times New Roman" pitchFamily="18" charset="0"/>
              </a:rPr>
              <a:t>Primitive stack operations</a:t>
            </a:r>
          </a:p>
          <a:p>
            <a:pPr marL="457200" indent="-457200" eaLnBrk="1" fontAlgn="auto" hangingPunct="1">
              <a:lnSpc>
                <a:spcPts val="2300"/>
              </a:lnSpc>
              <a:spcAft>
                <a:spcPts val="0"/>
              </a:spcAft>
              <a:buFontTx/>
              <a:buAutoNum type="arabicPeriod"/>
              <a:defRPr/>
            </a:pPr>
            <a:r>
              <a:rPr lang="en-US" sz="2000" b="1" kern="1200" dirty="0">
                <a:solidFill>
                  <a:srgbClr val="FF0000"/>
                </a:solidFill>
                <a:latin typeface="Times New Roman" pitchFamily="18" charset="0"/>
                <a:cs typeface="Times New Roman" pitchFamily="18" charset="0"/>
              </a:rPr>
              <a:t>push( </a:t>
            </a:r>
            <a:r>
              <a:rPr lang="en-US" sz="2000" b="1" kern="1200" dirty="0" smtClean="0">
                <a:solidFill>
                  <a:srgbClr val="FF0000"/>
                </a:solidFill>
                <a:latin typeface="Times New Roman" pitchFamily="18" charset="0"/>
                <a:cs typeface="Times New Roman" pitchFamily="18" charset="0"/>
              </a:rPr>
              <a:t>): </a:t>
            </a:r>
            <a:r>
              <a:rPr lang="en-US" sz="2000" kern="1200" dirty="0" smtClean="0">
                <a:latin typeface="Times New Roman" pitchFamily="18" charset="0"/>
                <a:cs typeface="Times New Roman" pitchFamily="18" charset="0"/>
              </a:rPr>
              <a:t>Increments </a:t>
            </a:r>
            <a:r>
              <a:rPr lang="en-US" sz="2000" kern="1200" dirty="0">
                <a:latin typeface="Times New Roman" pitchFamily="18" charset="0"/>
                <a:cs typeface="Times New Roman" pitchFamily="18" charset="0"/>
              </a:rPr>
              <a:t>top and adds item to the stack at top.</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	push(S,A)– S is the stack and A is the item to be inserted.</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	Displays message “stack full” when stack </a:t>
            </a:r>
            <a:r>
              <a:rPr lang="en-US" sz="2000" kern="1200" dirty="0" smtClean="0">
                <a:latin typeface="Times New Roman" pitchFamily="18" charset="0"/>
                <a:cs typeface="Times New Roman" pitchFamily="18" charset="0"/>
              </a:rPr>
              <a:t>is full.</a:t>
            </a:r>
            <a:endParaRPr lang="en-US" sz="2000" kern="1200" dirty="0">
              <a:latin typeface="Times New Roman" pitchFamily="18" charset="0"/>
              <a:cs typeface="Times New Roman" pitchFamily="18" charset="0"/>
            </a:endParaRPr>
          </a:p>
          <a:p>
            <a:pPr marL="457200" indent="-457200" eaLnBrk="1" fontAlgn="auto" hangingPunct="1">
              <a:lnSpc>
                <a:spcPts val="2300"/>
              </a:lnSpc>
              <a:spcAft>
                <a:spcPts val="0"/>
              </a:spcAft>
              <a:buFontTx/>
              <a:buAutoNum type="arabicPeriod" startAt="2"/>
              <a:defRPr/>
            </a:pPr>
            <a:r>
              <a:rPr lang="en-US" sz="2000" b="1" kern="1200" dirty="0">
                <a:solidFill>
                  <a:srgbClr val="FF0000"/>
                </a:solidFill>
                <a:latin typeface="Times New Roman" pitchFamily="18" charset="0"/>
                <a:cs typeface="Times New Roman" pitchFamily="18" charset="0"/>
              </a:rPr>
              <a:t>pop( </a:t>
            </a:r>
            <a:r>
              <a:rPr lang="en-US" sz="2000" b="1" kern="1200" dirty="0" smtClean="0">
                <a:solidFill>
                  <a:srgbClr val="FF0000"/>
                </a:solidFill>
                <a:latin typeface="Times New Roman" pitchFamily="18" charset="0"/>
                <a:cs typeface="Times New Roman" pitchFamily="18" charset="0"/>
              </a:rPr>
              <a:t>): </a:t>
            </a:r>
            <a:r>
              <a:rPr lang="en-US" sz="2000" kern="1200" dirty="0" smtClean="0">
                <a:latin typeface="Times New Roman" pitchFamily="18" charset="0"/>
                <a:cs typeface="Times New Roman" pitchFamily="18" charset="0"/>
              </a:rPr>
              <a:t>Removes </a:t>
            </a:r>
            <a:r>
              <a:rPr lang="en-US" sz="2000" kern="1200" dirty="0">
                <a:latin typeface="Times New Roman" pitchFamily="18" charset="0"/>
                <a:cs typeface="Times New Roman" pitchFamily="18" charset="0"/>
              </a:rPr>
              <a:t>the top item from stack and returns it.</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int</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i</a:t>
            </a:r>
            <a:r>
              <a:rPr lang="en-US" sz="2000" kern="1200" dirty="0">
                <a:latin typeface="Times New Roman" pitchFamily="18" charset="0"/>
                <a:cs typeface="Times New Roman" pitchFamily="18" charset="0"/>
              </a:rPr>
              <a:t>=pop(S);</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	Displays message “stack empty” if we try to pop when there is no element in </a:t>
            </a:r>
            <a:r>
              <a:rPr lang="en-US" sz="2000" kern="1200" dirty="0" smtClean="0">
                <a:latin typeface="Times New Roman" pitchFamily="18" charset="0"/>
                <a:cs typeface="Times New Roman" pitchFamily="18" charset="0"/>
              </a:rPr>
              <a:t>stack </a:t>
            </a:r>
            <a:r>
              <a:rPr lang="en-US" sz="2000" kern="1200" dirty="0" err="1" smtClean="0">
                <a:latin typeface="Times New Roman" pitchFamily="18" charset="0"/>
                <a:cs typeface="Times New Roman" pitchFamily="18" charset="0"/>
              </a:rPr>
              <a:t>i.e</a:t>
            </a:r>
            <a:r>
              <a:rPr lang="en-US" sz="2000" kern="1200" dirty="0" smtClean="0">
                <a:latin typeface="Times New Roman" pitchFamily="18" charset="0"/>
                <a:cs typeface="Times New Roman" pitchFamily="18" charset="0"/>
              </a:rPr>
              <a:t> </a:t>
            </a:r>
            <a:r>
              <a:rPr lang="en-US" sz="2000" kern="1200" dirty="0">
                <a:latin typeface="Times New Roman" pitchFamily="18" charset="0"/>
                <a:cs typeface="Times New Roman" pitchFamily="18" charset="0"/>
              </a:rPr>
              <a:t>when top==-1</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3.	</a:t>
            </a:r>
            <a:r>
              <a:rPr lang="en-US" sz="2000" b="1" kern="1200" dirty="0">
                <a:solidFill>
                  <a:srgbClr val="FF0000"/>
                </a:solidFill>
                <a:latin typeface="Times New Roman" pitchFamily="18" charset="0"/>
                <a:cs typeface="Times New Roman" pitchFamily="18" charset="0"/>
              </a:rPr>
              <a:t>empty( </a:t>
            </a:r>
            <a:r>
              <a:rPr lang="en-US" sz="2000" b="1" kern="1200" dirty="0" smtClean="0">
                <a:solidFill>
                  <a:srgbClr val="FF0000"/>
                </a:solidFill>
                <a:latin typeface="Times New Roman" pitchFamily="18" charset="0"/>
                <a:cs typeface="Times New Roman" pitchFamily="18" charset="0"/>
              </a:rPr>
              <a:t>): </a:t>
            </a:r>
            <a:r>
              <a:rPr lang="en-US" sz="2000" kern="1200" dirty="0" smtClean="0">
                <a:latin typeface="Times New Roman" pitchFamily="18" charset="0"/>
                <a:cs typeface="Times New Roman" pitchFamily="18" charset="0"/>
              </a:rPr>
              <a:t>Returns </a:t>
            </a:r>
            <a:r>
              <a:rPr lang="en-US" sz="2000" kern="1200" dirty="0">
                <a:latin typeface="Times New Roman" pitchFamily="18" charset="0"/>
                <a:cs typeface="Times New Roman" pitchFamily="18" charset="0"/>
              </a:rPr>
              <a:t>true if stack is </a:t>
            </a:r>
            <a:r>
              <a:rPr lang="en-US" sz="2000" kern="1200" dirty="0" smtClean="0">
                <a:latin typeface="Times New Roman" pitchFamily="18" charset="0"/>
                <a:cs typeface="Times New Roman" pitchFamily="18" charset="0"/>
              </a:rPr>
              <a:t>empty top==-1, </a:t>
            </a:r>
            <a:r>
              <a:rPr lang="en-US" sz="2000" kern="1200" dirty="0">
                <a:latin typeface="Times New Roman" pitchFamily="18" charset="0"/>
                <a:cs typeface="Times New Roman" pitchFamily="18" charset="0"/>
              </a:rPr>
              <a:t>false otherwise.</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boolean</a:t>
            </a:r>
            <a:r>
              <a:rPr lang="en-US" sz="2000" kern="1200" dirty="0">
                <a:latin typeface="Times New Roman" pitchFamily="18" charset="0"/>
                <a:cs typeface="Times New Roman" pitchFamily="18" charset="0"/>
              </a:rPr>
              <a:t> empty(S</a:t>
            </a:r>
            <a:r>
              <a:rPr lang="en-US" sz="2000" kern="1200" dirty="0" smtClean="0">
                <a:latin typeface="Times New Roman" pitchFamily="18" charset="0"/>
                <a:cs typeface="Times New Roman" pitchFamily="18" charset="0"/>
              </a:rPr>
              <a:t>);</a:t>
            </a:r>
          </a:p>
          <a:p>
            <a:pPr marL="514350" indent="-514350" eaLnBrk="1" fontAlgn="auto" hangingPunct="1">
              <a:lnSpc>
                <a:spcPts val="2300"/>
              </a:lnSpc>
              <a:spcAft>
                <a:spcPts val="0"/>
              </a:spcAft>
              <a:buFontTx/>
              <a:buAutoNum type="arabicPeriod" startAt="4"/>
              <a:defRPr/>
            </a:pPr>
            <a:r>
              <a:rPr lang="en-US" sz="2000" b="1" dirty="0" err="1" smtClean="0">
                <a:solidFill>
                  <a:srgbClr val="FF0000"/>
                </a:solidFill>
                <a:latin typeface="Times New Roman" pitchFamily="18" charset="0"/>
                <a:cs typeface="Times New Roman" pitchFamily="18" charset="0"/>
              </a:rPr>
              <a:t>isfull</a:t>
            </a:r>
            <a:r>
              <a:rPr lang="en-US" sz="2000" b="1"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Displays </a:t>
            </a:r>
            <a:r>
              <a:rPr lang="en-US" sz="2000" dirty="0">
                <a:latin typeface="Times New Roman" pitchFamily="18" charset="0"/>
                <a:cs typeface="Times New Roman" pitchFamily="18" charset="0"/>
              </a:rPr>
              <a:t>message “stack </a:t>
            </a:r>
            <a:r>
              <a:rPr lang="en-US" sz="2000" dirty="0" smtClean="0">
                <a:latin typeface="Times New Roman" pitchFamily="18" charset="0"/>
                <a:cs typeface="Times New Roman" pitchFamily="18" charset="0"/>
              </a:rPr>
              <a:t>full” </a:t>
            </a:r>
            <a:r>
              <a:rPr lang="en-US" sz="2000" dirty="0">
                <a:latin typeface="Times New Roman" pitchFamily="18" charset="0"/>
                <a:cs typeface="Times New Roman" pitchFamily="18" charset="0"/>
              </a:rPr>
              <a:t>if we try to pop when </a:t>
            </a:r>
            <a:r>
              <a:rPr lang="en-US" sz="2000" dirty="0" smtClean="0">
                <a:latin typeface="Times New Roman" pitchFamily="18" charset="0"/>
                <a:cs typeface="Times New Roman" pitchFamily="18" charset="0"/>
              </a:rPr>
              <a:t>the top is  pointing to stcksize-1.</a:t>
            </a:r>
          </a:p>
          <a:p>
            <a:pPr marL="0" indent="0">
              <a:lnSpc>
                <a:spcPts val="2300"/>
              </a:lnSpc>
              <a:buNone/>
              <a:defRPr/>
            </a:pPr>
            <a:r>
              <a:rPr lang="en-US" sz="2000" b="1" kern="1200" dirty="0" smtClean="0">
                <a:latin typeface="Times New Roman" pitchFamily="18" charset="0"/>
                <a:cs typeface="Times New Roman" pitchFamily="18" charset="0"/>
              </a:rPr>
              <a:t>5.     </a:t>
            </a:r>
            <a:r>
              <a:rPr lang="en-US" sz="2000" b="1" kern="1200" dirty="0" smtClean="0">
                <a:solidFill>
                  <a:srgbClr val="FF0000"/>
                </a:solidFill>
                <a:latin typeface="Times New Roman" pitchFamily="18" charset="0"/>
                <a:cs typeface="Times New Roman" pitchFamily="18" charset="0"/>
              </a:rPr>
              <a:t>display</a:t>
            </a:r>
            <a:r>
              <a:rPr lang="en-US" sz="2000" b="1" kern="1200" dirty="0">
                <a:solidFill>
                  <a:srgbClr val="FF0000"/>
                </a:solidFill>
                <a:latin typeface="Times New Roman" pitchFamily="18" charset="0"/>
                <a:cs typeface="Times New Roman" pitchFamily="18" charset="0"/>
              </a:rPr>
              <a:t>( ):</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	display contents of stack.</a:t>
            </a:r>
          </a:p>
          <a:p>
            <a:pPr marL="457200" indent="-457200" eaLnBrk="1" fontAlgn="auto" hangingPunct="1">
              <a:lnSpc>
                <a:spcPts val="2300"/>
              </a:lnSpc>
              <a:spcAft>
                <a:spcPts val="0"/>
              </a:spcAft>
              <a:buFontTx/>
              <a:buNone/>
              <a:defRPr/>
            </a:pPr>
            <a:r>
              <a:rPr lang="en-US" sz="2000" kern="1200" dirty="0">
                <a:latin typeface="Times New Roman" pitchFamily="18" charset="0"/>
                <a:cs typeface="Times New Roman" pitchFamily="18" charset="0"/>
              </a:rPr>
              <a:t>These functions are user defined.</a:t>
            </a:r>
          </a:p>
        </p:txBody>
      </p:sp>
      <p:sp>
        <p:nvSpPr>
          <p:cNvPr id="2" name="Date Placeholder 1"/>
          <p:cNvSpPr>
            <a:spLocks noGrp="1"/>
          </p:cNvSpPr>
          <p:nvPr>
            <p:ph type="dt" sz="half" idx="10"/>
          </p:nvPr>
        </p:nvSpPr>
        <p:spPr/>
        <p:txBody>
          <a:bodyPr/>
          <a:lstStyle/>
          <a:p>
            <a:pPr>
              <a:defRPr/>
            </a:pPr>
            <a:fld id="{1895B2E1-4DB1-474A-B566-BEFB3DEFD69C}" type="datetime1">
              <a:rPr lang="en-US" smtClean="0"/>
              <a:t>9/6/2013</a:t>
            </a:fld>
            <a:endParaRPr lang="en-US"/>
          </a:p>
        </p:txBody>
      </p:sp>
      <p:sp>
        <p:nvSpPr>
          <p:cNvPr id="4" name="Footer Placeholder 3"/>
          <p:cNvSpPr>
            <a:spLocks noGrp="1"/>
          </p:cNvSpPr>
          <p:nvPr>
            <p:ph type="ftr" sz="quarter" idx="11"/>
          </p:nvPr>
        </p:nvSpPr>
        <p:spPr/>
        <p:txBody>
          <a:bodyPr/>
          <a:lstStyle/>
          <a:p>
            <a:pPr>
              <a:defRPr/>
            </a:pPr>
            <a:r>
              <a:rPr lang="en-US" smtClean="0"/>
              <a:t>Smitha N Pai</a:t>
            </a:r>
            <a:endParaRPr lang="en-US"/>
          </a:p>
        </p:txBody>
      </p:sp>
      <p:sp>
        <p:nvSpPr>
          <p:cNvPr id="5" name="Slide Number Placeholder 4"/>
          <p:cNvSpPr>
            <a:spLocks noGrp="1"/>
          </p:cNvSpPr>
          <p:nvPr>
            <p:ph type="sldNum" sz="quarter" idx="12"/>
          </p:nvPr>
        </p:nvSpPr>
        <p:spPr/>
        <p:txBody>
          <a:bodyPr/>
          <a:lstStyle/>
          <a:p>
            <a:pPr>
              <a:defRPr/>
            </a:pPr>
            <a:fld id="{DB3E9BD0-0785-46E8-9914-223C37E46FB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4294967295"/>
          </p:nvPr>
        </p:nvSpPr>
        <p:spPr>
          <a:xfrm>
            <a:off x="0" y="228600"/>
            <a:ext cx="9144000" cy="6400800"/>
          </a:xfrm>
        </p:spPr>
        <p:txBody>
          <a:bodyPr/>
          <a:lstStyle/>
          <a:p>
            <a:pPr eaLnBrk="1" hangingPunct="1">
              <a:lnSpc>
                <a:spcPts val="3100"/>
              </a:lnSpc>
              <a:buFontTx/>
              <a:buNone/>
            </a:pPr>
            <a:r>
              <a:rPr lang="en-US" sz="2800" u="sng" dirty="0" smtClean="0">
                <a:latin typeface="Times New Roman" pitchFamily="18" charset="0"/>
                <a:cs typeface="Times New Roman" pitchFamily="18" charset="0"/>
              </a:rPr>
              <a:t>Applications of stack</a:t>
            </a:r>
          </a:p>
          <a:p>
            <a:pPr eaLnBrk="1" hangingPunct="1">
              <a:lnSpc>
                <a:spcPts val="3100"/>
              </a:lnSpc>
              <a:buFontTx/>
              <a:buNone/>
            </a:pPr>
            <a:r>
              <a:rPr lang="en-US" sz="2800" dirty="0" smtClean="0">
                <a:latin typeface="Times New Roman" pitchFamily="18" charset="0"/>
                <a:cs typeface="Times New Roman" pitchFamily="18" charset="0"/>
              </a:rPr>
              <a:t>1.Conversion of expressions : </a:t>
            </a:r>
          </a:p>
          <a:p>
            <a:pPr eaLnBrk="1" hangingPunct="1">
              <a:lnSpc>
                <a:spcPts val="3100"/>
              </a:lnSpc>
              <a:buFontTx/>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Mathematical expressions represented using infix expressions will be converted into equivalent m/c instructions using stacks.</a:t>
            </a:r>
          </a:p>
          <a:p>
            <a:pPr eaLnBrk="1" hangingPunct="1">
              <a:lnSpc>
                <a:spcPts val="3100"/>
              </a:lnSpc>
              <a:buFontTx/>
              <a:buNone/>
            </a:pPr>
            <a:r>
              <a:rPr lang="en-US" sz="2800" dirty="0" smtClean="0">
                <a:latin typeface="Times New Roman" pitchFamily="18" charset="0"/>
                <a:cs typeface="Times New Roman" pitchFamily="18" charset="0"/>
              </a:rPr>
              <a:t>2. Evaluation of expressions</a:t>
            </a:r>
          </a:p>
          <a:p>
            <a:pPr eaLnBrk="1" hangingPunct="1">
              <a:lnSpc>
                <a:spcPts val="3100"/>
              </a:lnSpc>
              <a:buFontTx/>
              <a:buNone/>
            </a:pPr>
            <a:r>
              <a:rPr lang="en-US" sz="2800" dirty="0" smtClean="0">
                <a:latin typeface="Times New Roman" pitchFamily="18" charset="0"/>
                <a:cs typeface="Times New Roman" pitchFamily="18" charset="0"/>
              </a:rPr>
              <a:t>	Arithmetic expressions in the form of either prefix or postfix can be evaluated using stacks.</a:t>
            </a:r>
          </a:p>
          <a:p>
            <a:pPr eaLnBrk="1" hangingPunct="1">
              <a:lnSpc>
                <a:spcPts val="3100"/>
              </a:lnSpc>
              <a:buFontTx/>
              <a:buNone/>
            </a:pPr>
            <a:r>
              <a:rPr lang="en-US" sz="2800" dirty="0" smtClean="0">
                <a:latin typeface="Times New Roman" pitchFamily="18" charset="0"/>
                <a:cs typeface="Times New Roman" pitchFamily="18" charset="0"/>
              </a:rPr>
              <a:t>3.Recursion</a:t>
            </a:r>
          </a:p>
          <a:p>
            <a:pPr eaLnBrk="1" hangingPunct="1">
              <a:lnSpc>
                <a:spcPts val="3100"/>
              </a:lnSpc>
              <a:buFontTx/>
              <a:buNone/>
            </a:pPr>
            <a:r>
              <a:rPr lang="en-US" sz="2800" dirty="0" smtClean="0">
                <a:latin typeface="Times New Roman" pitchFamily="18" charset="0"/>
                <a:cs typeface="Times New Roman" pitchFamily="18" charset="0"/>
              </a:rPr>
              <a:t>	Stacks are used extensively in recursion.</a:t>
            </a:r>
          </a:p>
          <a:p>
            <a:pPr eaLnBrk="1" hangingPunct="1">
              <a:lnSpc>
                <a:spcPts val="3100"/>
              </a:lnSpc>
              <a:buFontTx/>
              <a:buNone/>
            </a:pPr>
            <a:r>
              <a:rPr lang="en-US" sz="2800" dirty="0" smtClean="0">
                <a:latin typeface="Times New Roman" pitchFamily="18" charset="0"/>
                <a:cs typeface="Times New Roman" pitchFamily="18" charset="0"/>
              </a:rPr>
              <a:t>4.Other applications</a:t>
            </a:r>
          </a:p>
          <a:p>
            <a:pPr eaLnBrk="1" hangingPunct="1">
              <a:lnSpc>
                <a:spcPts val="3100"/>
              </a:lnSpc>
              <a:buFontTx/>
              <a:buNone/>
            </a:pPr>
            <a:r>
              <a:rPr lang="en-US" sz="2800" dirty="0" smtClean="0">
                <a:latin typeface="Times New Roman" pitchFamily="18" charset="0"/>
                <a:cs typeface="Times New Roman" pitchFamily="18" charset="0"/>
              </a:rPr>
              <a:t>	Find whether a string is palindrome or not</a:t>
            </a:r>
          </a:p>
          <a:p>
            <a:pPr eaLnBrk="1" hangingPunct="1">
              <a:lnSpc>
                <a:spcPts val="3100"/>
              </a:lnSpc>
              <a:buFontTx/>
              <a:buNone/>
            </a:pPr>
            <a:r>
              <a:rPr lang="en-US" sz="2800" dirty="0" smtClean="0">
                <a:latin typeface="Times New Roman" pitchFamily="18" charset="0"/>
                <a:cs typeface="Times New Roman" pitchFamily="18" charset="0"/>
              </a:rPr>
              <a:t>	To check whether a given expression is valid or not.</a:t>
            </a:r>
          </a:p>
        </p:txBody>
      </p:sp>
      <p:sp>
        <p:nvSpPr>
          <p:cNvPr id="2" name="Date Placeholder 1"/>
          <p:cNvSpPr>
            <a:spLocks noGrp="1"/>
          </p:cNvSpPr>
          <p:nvPr>
            <p:ph type="dt" sz="half" idx="10"/>
          </p:nvPr>
        </p:nvSpPr>
        <p:spPr/>
        <p:txBody>
          <a:bodyPr/>
          <a:lstStyle/>
          <a:p>
            <a:pPr>
              <a:defRPr/>
            </a:pPr>
            <a:fld id="{12BFF2F7-0C0C-4FE8-B741-C75990101849}"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673" name="Content Placeholder 3" descr="Function Calls"/>
          <p:cNvPicPr>
            <a:picLocks noGrp="1"/>
          </p:cNvPicPr>
          <p:nvPr>
            <p:ph idx="4294967295"/>
          </p:nvPr>
        </p:nvPicPr>
        <p:blipFill>
          <a:blip r:embed="rId3"/>
          <a:srcRect/>
          <a:stretch>
            <a:fillRect/>
          </a:stretch>
        </p:blipFill>
        <p:spPr>
          <a:xfrm>
            <a:off x="0" y="304800"/>
            <a:ext cx="7467600" cy="2819400"/>
          </a:xfrm>
        </p:spPr>
      </p:pic>
      <p:sp>
        <p:nvSpPr>
          <p:cNvPr id="28674" name="Rectangle 4"/>
          <p:cNvSpPr>
            <a:spLocks noChangeArrowheads="1"/>
          </p:cNvSpPr>
          <p:nvPr/>
        </p:nvSpPr>
        <p:spPr bwMode="auto">
          <a:xfrm>
            <a:off x="228600" y="3276600"/>
            <a:ext cx="8763000" cy="480060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When fun2() is being called all the information pertained to fun1() (flow, flags, return address, etc.,) will be pushed into the stack. Similarly, when fun3() is being called information pertained to the function fun2() will be pushed into the stack. So, when fun3() returns the information set related to fun2() will be popped out first, then information pertained to fun1() (when fun2() returns).</a:t>
            </a:r>
          </a:p>
          <a:p>
            <a:endParaRPr lang="en-US">
              <a:latin typeface="Calibri" pitchFamily="34" charset="0"/>
            </a:endParaRPr>
          </a:p>
          <a:p>
            <a:endParaRPr lang="en-US">
              <a:latin typeface="Calibri" pitchFamily="34" charset="0"/>
            </a:endParaRPr>
          </a:p>
          <a:p>
            <a:r>
              <a:rPr lang="en-US" sz="2000">
                <a:latin typeface="Times New Roman" pitchFamily="18" charset="0"/>
                <a:cs typeface="Times New Roman" pitchFamily="18" charset="0"/>
              </a:rPr>
              <a:t>Another example is in the case of keeping the history while browsing the internet. When hyperlink is clicked, information related to current page is pushed onto stack and control goes to the clicked page. While returning back to previous page, stack is popped and information of the previous page is obtained  </a:t>
            </a: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p:txBody>
      </p:sp>
      <p:sp>
        <p:nvSpPr>
          <p:cNvPr id="2" name="Date Placeholder 1"/>
          <p:cNvSpPr>
            <a:spLocks noGrp="1"/>
          </p:cNvSpPr>
          <p:nvPr>
            <p:ph type="dt" sz="half" idx="10"/>
          </p:nvPr>
        </p:nvSpPr>
        <p:spPr/>
        <p:txBody>
          <a:bodyPr/>
          <a:lstStyle/>
          <a:p>
            <a:pPr>
              <a:defRPr/>
            </a:pPr>
            <a:fld id="{0BBFC713-18DD-4E5B-B237-C37447901D5A}"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4294967295"/>
          </p:nvPr>
        </p:nvSpPr>
        <p:spPr>
          <a:xfrm>
            <a:off x="0" y="228600"/>
            <a:ext cx="9144000" cy="6629400"/>
          </a:xfrm>
        </p:spPr>
        <p:txBody>
          <a:bodyPr/>
          <a:lstStyle/>
          <a:p>
            <a:pPr eaLnBrk="1" hangingPunct="1">
              <a:buFontTx/>
              <a:buNone/>
            </a:pPr>
            <a:r>
              <a:rPr lang="en-US" sz="2800" u="sng" dirty="0" smtClean="0">
                <a:latin typeface="Times New Roman" pitchFamily="18" charset="0"/>
                <a:cs typeface="Times New Roman" pitchFamily="18" charset="0"/>
              </a:rPr>
              <a:t>Representing stacks in c</a:t>
            </a:r>
          </a:p>
          <a:p>
            <a:pPr eaLnBrk="1" hangingPunct="1">
              <a:buFontTx/>
              <a:buNone/>
            </a:pPr>
            <a:r>
              <a:rPr lang="en-US" sz="2800" dirty="0" smtClean="0">
                <a:latin typeface="Times New Roman" pitchFamily="18" charset="0"/>
                <a:cs typeface="Times New Roman" pitchFamily="18" charset="0"/>
              </a:rPr>
              <a:t>To implement a stack, we need to have </a:t>
            </a:r>
          </a:p>
          <a:p>
            <a:pPr eaLnBrk="1" hangingPunct="1">
              <a:buFontTx/>
              <a:buAutoNum type="arabicPeriod"/>
            </a:pPr>
            <a:r>
              <a:rPr lang="en-US" sz="2800" dirty="0" smtClean="0">
                <a:latin typeface="Times New Roman" pitchFamily="18" charset="0"/>
                <a:cs typeface="Times New Roman" pitchFamily="18" charset="0"/>
              </a:rPr>
              <a:t>An array to hold the elements of stack.</a:t>
            </a:r>
          </a:p>
          <a:p>
            <a:pPr eaLnBrk="1" hangingPunct="1">
              <a:buFontTx/>
              <a:buAutoNum type="arabicPeriod"/>
            </a:pPr>
            <a:r>
              <a:rPr lang="en-US" sz="2800" dirty="0" smtClean="0">
                <a:latin typeface="Times New Roman" pitchFamily="18" charset="0"/>
                <a:cs typeface="Times New Roman" pitchFamily="18" charset="0"/>
              </a:rPr>
              <a:t>An integer variable to indicate the top of stack.</a:t>
            </a:r>
          </a:p>
          <a:p>
            <a:pPr eaLnBrk="1" hangingPunct="1">
              <a:buFontTx/>
              <a:buNone/>
            </a:pPr>
            <a:endParaRPr lang="en-US" sz="2800" dirty="0" smtClean="0">
              <a:latin typeface="Times New Roman" pitchFamily="18" charset="0"/>
              <a:cs typeface="Times New Roman" pitchFamily="18" charset="0"/>
            </a:endParaRPr>
          </a:p>
          <a:p>
            <a:pPr eaLnBrk="1" hangingPunct="1">
              <a:buFontTx/>
              <a:buNone/>
            </a:pPr>
            <a:r>
              <a:rPr lang="en-US" sz="2800" dirty="0" smtClean="0">
                <a:latin typeface="Times New Roman" pitchFamily="18" charset="0"/>
                <a:cs typeface="Times New Roman" pitchFamily="18" charset="0"/>
              </a:rPr>
              <a:t>Stacks can be implemented in c by either </a:t>
            </a:r>
          </a:p>
          <a:p>
            <a:pPr eaLnBrk="1" hangingPunct="1">
              <a:buFontTx/>
              <a:buAutoNum type="arabicPeriod"/>
            </a:pPr>
            <a:r>
              <a:rPr lang="en-US" sz="2800" dirty="0" smtClean="0">
                <a:latin typeface="Times New Roman" pitchFamily="18" charset="0"/>
                <a:cs typeface="Times New Roman" pitchFamily="18" charset="0"/>
              </a:rPr>
              <a:t>Without using structures.</a:t>
            </a:r>
          </a:p>
          <a:p>
            <a:pPr eaLnBrk="1" hangingPunct="1">
              <a:buFontTx/>
              <a:buAutoNum type="arabicPeriod"/>
            </a:pPr>
            <a:r>
              <a:rPr lang="en-US" sz="2800" dirty="0" smtClean="0">
                <a:latin typeface="Times New Roman" pitchFamily="18" charset="0"/>
                <a:cs typeface="Times New Roman" pitchFamily="18" charset="0"/>
              </a:rPr>
              <a:t>Using structures.(most preferred) </a:t>
            </a:r>
          </a:p>
          <a:p>
            <a:pPr eaLnBrk="1" hangingPunct="1">
              <a:buFontTx/>
              <a:buNone/>
            </a:pPr>
            <a:endParaRPr lang="en-US" sz="28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458F19FA-5B14-40EC-968A-AE47BF808B63}"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idx="4294967295"/>
          </p:nvPr>
        </p:nvSpPr>
        <p:spPr>
          <a:xfrm>
            <a:off x="0" y="228600"/>
            <a:ext cx="9144000" cy="6629400"/>
          </a:xfrm>
        </p:spPr>
        <p:txBody>
          <a:bodyPr rtlCol="0">
            <a:normAutofit fontScale="92500"/>
          </a:bodyPr>
          <a:lstStyle/>
          <a:p>
            <a:pPr eaLnBrk="1" fontAlgn="auto" hangingPunct="1">
              <a:lnSpc>
                <a:spcPts val="2200"/>
              </a:lnSpc>
              <a:spcAft>
                <a:spcPts val="0"/>
              </a:spcAft>
              <a:buFontTx/>
              <a:buNone/>
              <a:defRPr/>
            </a:pPr>
            <a:r>
              <a:rPr lang="en-US" sz="3000" u="sng" kern="1200" dirty="0">
                <a:latin typeface="Times New Roman" pitchFamily="18" charset="0"/>
                <a:cs typeface="Times New Roman" pitchFamily="18" charset="0"/>
              </a:rPr>
              <a:t>Implementing stack without structure</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#include&lt;</a:t>
            </a:r>
            <a:r>
              <a:rPr lang="en-US" sz="3000" kern="1200" dirty="0" err="1">
                <a:latin typeface="Times New Roman" pitchFamily="18" charset="0"/>
                <a:cs typeface="Times New Roman" pitchFamily="18" charset="0"/>
              </a:rPr>
              <a:t>stdio.h</a:t>
            </a:r>
            <a:r>
              <a:rPr lang="en-US" sz="3000" kern="1200" dirty="0">
                <a:latin typeface="Times New Roman" pitchFamily="18" charset="0"/>
                <a:cs typeface="Times New Roman" pitchFamily="18" charset="0"/>
              </a:rPr>
              <a:t>&gt;</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#define </a:t>
            </a:r>
            <a:r>
              <a:rPr lang="en-US" sz="3000" kern="1200">
                <a:latin typeface="Times New Roman" pitchFamily="18" charset="0"/>
                <a:cs typeface="Times New Roman" pitchFamily="18" charset="0"/>
              </a:rPr>
              <a:t>STACK_SIZE </a:t>
            </a:r>
            <a:r>
              <a:rPr lang="en-US" sz="3000" kern="1200" smtClean="0">
                <a:latin typeface="Times New Roman" pitchFamily="18" charset="0"/>
                <a:cs typeface="Times New Roman" pitchFamily="18" charset="0"/>
              </a:rPr>
              <a:t>10</a:t>
            </a:r>
            <a:r>
              <a:rPr lang="en-US" sz="3000" kern="1200" dirty="0">
                <a:latin typeface="Times New Roman" pitchFamily="18" charset="0"/>
                <a:cs typeface="Times New Roman" pitchFamily="18" charset="0"/>
              </a:rPr>
              <a:t>	//max size of stack</a:t>
            </a:r>
          </a:p>
          <a:p>
            <a:pPr eaLnBrk="1" fontAlgn="auto" hangingPunct="1">
              <a:lnSpc>
                <a:spcPts val="2200"/>
              </a:lnSpc>
              <a:spcAft>
                <a:spcPts val="0"/>
              </a:spcAft>
              <a:buFontTx/>
              <a:buNone/>
              <a:defRPr/>
            </a:pPr>
            <a:r>
              <a:rPr lang="en-US" sz="3000" kern="1200" dirty="0" smtClean="0">
                <a:latin typeface="Times New Roman" pitchFamily="18" charset="0"/>
                <a:cs typeface="Times New Roman" pitchFamily="18" charset="0"/>
              </a:rPr>
              <a:t>void </a:t>
            </a:r>
            <a:r>
              <a:rPr lang="en-US" sz="3000" kern="1200" dirty="0">
                <a:latin typeface="Times New Roman" pitchFamily="18" charset="0"/>
                <a:cs typeface="Times New Roman" pitchFamily="18" charset="0"/>
              </a:rPr>
              <a:t>main()</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int</a:t>
            </a:r>
            <a:r>
              <a:rPr lang="en-US" sz="3000" kern="1200" dirty="0">
                <a:latin typeface="Times New Roman" pitchFamily="18" charset="0"/>
                <a:cs typeface="Times New Roman" pitchFamily="18" charset="0"/>
              </a:rPr>
              <a:t> top;		//top of stack;</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int</a:t>
            </a:r>
            <a:r>
              <a:rPr lang="en-US" sz="3000" kern="1200" dirty="0">
                <a:latin typeface="Times New Roman" pitchFamily="18" charset="0"/>
                <a:cs typeface="Times New Roman" pitchFamily="18" charset="0"/>
              </a:rPr>
              <a:t> s[10];		//hold stack elements</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int</a:t>
            </a:r>
            <a:r>
              <a:rPr lang="en-US" sz="3000" kern="1200" dirty="0">
                <a:latin typeface="Times New Roman" pitchFamily="18" charset="0"/>
                <a:cs typeface="Times New Roman" pitchFamily="18" charset="0"/>
              </a:rPr>
              <a:t> item;		//item to be inserted</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int</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del_item</a:t>
            </a:r>
            <a:r>
              <a:rPr lang="en-US" sz="3000" kern="1200" dirty="0">
                <a:latin typeface="Times New Roman" pitchFamily="18" charset="0"/>
                <a:cs typeface="Times New Roman" pitchFamily="18" charset="0"/>
              </a:rPr>
              <a:t>;	//popped item</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int</a:t>
            </a:r>
            <a:r>
              <a:rPr lang="en-US" sz="3000" kern="1200" dirty="0">
                <a:latin typeface="Times New Roman" pitchFamily="18" charset="0"/>
                <a:cs typeface="Times New Roman" pitchFamily="18" charset="0"/>
              </a:rPr>
              <a:t> choice;		//user choice</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top=-1;		//stack empty initially</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for(; ;)		//loop until exit</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printf</a:t>
            </a:r>
            <a:r>
              <a:rPr lang="en-US" sz="3000" kern="1200" dirty="0">
                <a:latin typeface="Times New Roman" pitchFamily="18" charset="0"/>
                <a:cs typeface="Times New Roman" pitchFamily="18" charset="0"/>
              </a:rPr>
              <a:t>(“enter your choice”);</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printf</a:t>
            </a:r>
            <a:r>
              <a:rPr lang="en-US" sz="3000" kern="1200" dirty="0">
                <a:latin typeface="Times New Roman" pitchFamily="18" charset="0"/>
                <a:cs typeface="Times New Roman" pitchFamily="18" charset="0"/>
              </a:rPr>
              <a:t>(“1.push 2.pop 3.display 4.exit”);</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scanf</a:t>
            </a:r>
            <a:r>
              <a:rPr lang="en-US" sz="3000" kern="1200" dirty="0">
                <a:latin typeface="Times New Roman" pitchFamily="18" charset="0"/>
                <a:cs typeface="Times New Roman" pitchFamily="18" charset="0"/>
              </a:rPr>
              <a:t>(“%</a:t>
            </a:r>
            <a:r>
              <a:rPr lang="en-US" sz="3000" kern="1200" dirty="0" err="1">
                <a:latin typeface="Times New Roman" pitchFamily="18" charset="0"/>
                <a:cs typeface="Times New Roman" pitchFamily="18" charset="0"/>
              </a:rPr>
              <a:t>d”,&amp;choice</a:t>
            </a:r>
            <a:r>
              <a:rPr lang="en-US" sz="3000" kern="1200" dirty="0">
                <a:latin typeface="Times New Roman" pitchFamily="18" charset="0"/>
                <a:cs typeface="Times New Roman" pitchFamily="18" charset="0"/>
              </a:rPr>
              <a:t>);</a:t>
            </a:r>
          </a:p>
          <a:p>
            <a:pPr eaLnBrk="1" fontAlgn="auto" hangingPunct="1">
              <a:lnSpc>
                <a:spcPts val="2200"/>
              </a:lnSpc>
              <a:spcAft>
                <a:spcPts val="0"/>
              </a:spcAft>
              <a:buFontTx/>
              <a:buNone/>
              <a:defRPr/>
            </a:pPr>
            <a:r>
              <a:rPr lang="en-US" sz="3000" kern="1200" dirty="0">
                <a:latin typeface="Times New Roman" pitchFamily="18" charset="0"/>
                <a:cs typeface="Times New Roman" pitchFamily="18" charset="0"/>
              </a:rPr>
              <a:t>			</a:t>
            </a:r>
          </a:p>
          <a:p>
            <a:pPr eaLnBrk="1" fontAlgn="auto" hangingPunct="1">
              <a:spcAft>
                <a:spcPts val="0"/>
              </a:spcAft>
              <a:buFontTx/>
              <a:buNone/>
              <a:defRPr/>
            </a:pPr>
            <a:r>
              <a:rPr lang="en-US" sz="2400" kern="1200" dirty="0">
                <a:latin typeface="Times New Roman" pitchFamily="18" charset="0"/>
                <a:cs typeface="Times New Roman" pitchFamily="18" charset="0"/>
              </a:rPr>
              <a:t> </a:t>
            </a:r>
          </a:p>
        </p:txBody>
      </p:sp>
      <p:sp>
        <p:nvSpPr>
          <p:cNvPr id="2" name="Date Placeholder 1"/>
          <p:cNvSpPr>
            <a:spLocks noGrp="1"/>
          </p:cNvSpPr>
          <p:nvPr>
            <p:ph type="dt" sz="half" idx="10"/>
          </p:nvPr>
        </p:nvSpPr>
        <p:spPr/>
        <p:txBody>
          <a:bodyPr/>
          <a:lstStyle/>
          <a:p>
            <a:pPr>
              <a:defRPr/>
            </a:pPr>
            <a:fld id="{E5A4B3C6-88F1-4959-B0FC-F2EA71C5E8EB}"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4294967295"/>
          </p:nvPr>
        </p:nvSpPr>
        <p:spPr>
          <a:xfrm>
            <a:off x="0" y="228600"/>
            <a:ext cx="8229600" cy="6400800"/>
          </a:xfrm>
        </p:spPr>
        <p:txBody>
          <a:bodyPr/>
          <a:lstStyle/>
          <a:p>
            <a:pPr eaLnBrk="1" hangingPunct="1">
              <a:lnSpc>
                <a:spcPts val="2500"/>
              </a:lnSpc>
              <a:buFontTx/>
              <a:buNone/>
            </a:pPr>
            <a:r>
              <a:rPr lang="en-US" sz="2800" dirty="0" smtClean="0">
                <a:latin typeface="Times New Roman" pitchFamily="18" charset="0"/>
                <a:cs typeface="Times New Roman" pitchFamily="18" charset="0"/>
              </a:rPr>
              <a:t>switch(choice)</a:t>
            </a:r>
          </a:p>
          <a:p>
            <a:pPr eaLnBrk="1" hangingPunct="1">
              <a:lnSpc>
                <a:spcPts val="2500"/>
              </a:lnSpc>
              <a:buFontTx/>
              <a:buNone/>
            </a:pPr>
            <a:r>
              <a:rPr lang="en-US" sz="2800" dirty="0" smtClean="0">
                <a:latin typeface="Times New Roman" pitchFamily="18" charset="0"/>
                <a:cs typeface="Times New Roman" pitchFamily="18" charset="0"/>
              </a:rPr>
              <a:t>{</a:t>
            </a:r>
          </a:p>
          <a:p>
            <a:pPr eaLnBrk="1" hangingPunct="1">
              <a:lnSpc>
                <a:spcPts val="2500"/>
              </a:lnSpc>
              <a:buFontTx/>
              <a:buNone/>
            </a:pPr>
            <a:r>
              <a:rPr lang="en-US" sz="2800" dirty="0" smtClean="0">
                <a:latin typeface="Times New Roman" pitchFamily="18" charset="0"/>
                <a:cs typeface="Times New Roman" pitchFamily="18" charset="0"/>
              </a:rPr>
              <a:t>	case 1: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(“enter item to be pushed”);</a:t>
            </a:r>
          </a:p>
          <a:p>
            <a:pPr eaLnBrk="1" hangingPunct="1">
              <a:lnSpc>
                <a:spcPts val="25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scanf</a:t>
            </a:r>
            <a:r>
              <a:rPr lang="en-US" sz="2800" dirty="0" smtClean="0">
                <a:latin typeface="Times New Roman" pitchFamily="18" charset="0"/>
                <a:cs typeface="Times New Roman" pitchFamily="18" charset="0"/>
              </a:rPr>
              <a:t>(“%d”, &amp;item);</a:t>
            </a:r>
          </a:p>
          <a:p>
            <a:pPr eaLnBrk="1" hangingPunct="1">
              <a:lnSpc>
                <a:spcPts val="2500"/>
              </a:lnSpc>
              <a:buFontTx/>
              <a:buNone/>
            </a:pPr>
            <a:r>
              <a:rPr lang="en-US" sz="2800" dirty="0" smtClean="0">
                <a:latin typeface="Times New Roman" pitchFamily="18" charset="0"/>
                <a:cs typeface="Times New Roman" pitchFamily="18" charset="0"/>
              </a:rPr>
              <a:t>		     push(item,&amp;</a:t>
            </a:r>
            <a:r>
              <a:rPr lang="en-US" sz="2800" dirty="0" err="1" smtClean="0">
                <a:latin typeface="Times New Roman" pitchFamily="18" charset="0"/>
                <a:cs typeface="Times New Roman" pitchFamily="18" charset="0"/>
              </a:rPr>
              <a:t>top,s</a:t>
            </a:r>
            <a:r>
              <a:rPr lang="en-US" sz="2800" dirty="0" smtClean="0">
                <a:latin typeface="Times New Roman" pitchFamily="18" charset="0"/>
                <a:cs typeface="Times New Roman" pitchFamily="18" charset="0"/>
              </a:rPr>
              <a:t>);	//call push function</a:t>
            </a:r>
          </a:p>
          <a:p>
            <a:pPr eaLnBrk="1" hangingPunct="1">
              <a:lnSpc>
                <a:spcPts val="2500"/>
              </a:lnSpc>
              <a:buFontTx/>
              <a:buNone/>
            </a:pPr>
            <a:r>
              <a:rPr lang="en-US" sz="2800" dirty="0" smtClean="0">
                <a:latin typeface="Times New Roman" pitchFamily="18" charset="0"/>
                <a:cs typeface="Times New Roman" pitchFamily="18" charset="0"/>
              </a:rPr>
              <a:t>		     break;</a:t>
            </a:r>
          </a:p>
          <a:p>
            <a:pPr eaLnBrk="1" hangingPunct="1">
              <a:lnSpc>
                <a:spcPts val="2500"/>
              </a:lnSpc>
              <a:buFontTx/>
              <a:buNone/>
            </a:pPr>
            <a:r>
              <a:rPr lang="en-US" sz="2800" dirty="0" smtClean="0">
                <a:latin typeface="Times New Roman" pitchFamily="18" charset="0"/>
                <a:cs typeface="Times New Roman" pitchFamily="18" charset="0"/>
              </a:rPr>
              <a:t>	case 2:del_item=pop(&amp;top, s);</a:t>
            </a:r>
          </a:p>
          <a:p>
            <a:pPr eaLnBrk="1" hangingPunct="1">
              <a:lnSpc>
                <a:spcPts val="25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(“deleted item is %d”,</a:t>
            </a:r>
            <a:r>
              <a:rPr lang="en-US" sz="2800" dirty="0" err="1" smtClean="0">
                <a:latin typeface="Times New Roman" pitchFamily="18" charset="0"/>
                <a:cs typeface="Times New Roman" pitchFamily="18" charset="0"/>
              </a:rPr>
              <a:t>del_item</a:t>
            </a:r>
            <a:r>
              <a:rPr lang="en-US" sz="2800" dirty="0" smtClean="0">
                <a:latin typeface="Times New Roman" pitchFamily="18" charset="0"/>
                <a:cs typeface="Times New Roman" pitchFamily="18" charset="0"/>
              </a:rPr>
              <a:t>);</a:t>
            </a:r>
          </a:p>
          <a:p>
            <a:pPr eaLnBrk="1" hangingPunct="1">
              <a:lnSpc>
                <a:spcPts val="2500"/>
              </a:lnSpc>
              <a:buFontTx/>
              <a:buNone/>
            </a:pPr>
            <a:r>
              <a:rPr lang="en-US" sz="2800" dirty="0" smtClean="0">
                <a:latin typeface="Times New Roman" pitchFamily="18" charset="0"/>
                <a:cs typeface="Times New Roman" pitchFamily="18" charset="0"/>
              </a:rPr>
              <a:t>		    break;</a:t>
            </a:r>
          </a:p>
          <a:p>
            <a:pPr eaLnBrk="1" hangingPunct="1">
              <a:lnSpc>
                <a:spcPts val="2500"/>
              </a:lnSpc>
              <a:buFontTx/>
              <a:buNone/>
            </a:pPr>
            <a:r>
              <a:rPr lang="en-US" sz="2800" dirty="0" smtClean="0">
                <a:latin typeface="Times New Roman" pitchFamily="18" charset="0"/>
                <a:cs typeface="Times New Roman" pitchFamily="18" charset="0"/>
              </a:rPr>
              <a:t>	case 3:display(</a:t>
            </a:r>
            <a:r>
              <a:rPr lang="en-US" sz="2800" dirty="0" err="1" smtClean="0">
                <a:latin typeface="Times New Roman" pitchFamily="18" charset="0"/>
                <a:cs typeface="Times New Roman" pitchFamily="18" charset="0"/>
              </a:rPr>
              <a:t>top,s</a:t>
            </a:r>
            <a:r>
              <a:rPr lang="en-US" sz="2800" dirty="0" smtClean="0">
                <a:latin typeface="Times New Roman" pitchFamily="18" charset="0"/>
                <a:cs typeface="Times New Roman" pitchFamily="18" charset="0"/>
              </a:rPr>
              <a:t>);</a:t>
            </a:r>
          </a:p>
          <a:p>
            <a:pPr eaLnBrk="1" hangingPunct="1">
              <a:lnSpc>
                <a:spcPts val="2500"/>
              </a:lnSpc>
              <a:buFontTx/>
              <a:buNone/>
            </a:pPr>
            <a:r>
              <a:rPr lang="en-US" sz="2800" dirty="0" smtClean="0">
                <a:latin typeface="Times New Roman" pitchFamily="18" charset="0"/>
                <a:cs typeface="Times New Roman" pitchFamily="18" charset="0"/>
              </a:rPr>
              <a:t>		    break;</a:t>
            </a:r>
          </a:p>
          <a:p>
            <a:pPr eaLnBrk="1" hangingPunct="1">
              <a:lnSpc>
                <a:spcPts val="2500"/>
              </a:lnSpc>
              <a:buFontTx/>
              <a:buNone/>
            </a:pPr>
            <a:r>
              <a:rPr lang="en-US" sz="2800" dirty="0" smtClean="0">
                <a:latin typeface="Times New Roman" pitchFamily="18" charset="0"/>
                <a:cs typeface="Times New Roman" pitchFamily="18" charset="0"/>
              </a:rPr>
              <a:t>	default: exit(0);</a:t>
            </a:r>
          </a:p>
          <a:p>
            <a:pPr eaLnBrk="1" hangingPunct="1">
              <a:lnSpc>
                <a:spcPts val="2500"/>
              </a:lnSpc>
              <a:buFontTx/>
              <a:buNone/>
            </a:pPr>
            <a:r>
              <a:rPr lang="en-US" sz="2800" dirty="0" smtClean="0">
                <a:latin typeface="Times New Roman" pitchFamily="18" charset="0"/>
                <a:cs typeface="Times New Roman" pitchFamily="18" charset="0"/>
              </a:rPr>
              <a:t>}	//end of switch</a:t>
            </a:r>
          </a:p>
          <a:p>
            <a:pPr eaLnBrk="1" hangingPunct="1">
              <a:lnSpc>
                <a:spcPts val="2500"/>
              </a:lnSpc>
              <a:buFontTx/>
              <a:buNone/>
            </a:pPr>
            <a:r>
              <a:rPr lang="en-US" sz="2800" dirty="0" smtClean="0">
                <a:latin typeface="Times New Roman" pitchFamily="18" charset="0"/>
                <a:cs typeface="Times New Roman" pitchFamily="18" charset="0"/>
              </a:rPr>
              <a:t>}	//end of for</a:t>
            </a:r>
          </a:p>
          <a:p>
            <a:pPr eaLnBrk="1" hangingPunct="1">
              <a:lnSpc>
                <a:spcPts val="2500"/>
              </a:lnSpc>
              <a:buFontTx/>
              <a:buNone/>
            </a:pPr>
            <a:r>
              <a:rPr lang="en-US" sz="2800" dirty="0" smtClean="0">
                <a:latin typeface="Times New Roman" pitchFamily="18" charset="0"/>
                <a:cs typeface="Times New Roman" pitchFamily="18" charset="0"/>
              </a:rPr>
              <a:t>} //end of main</a:t>
            </a:r>
          </a:p>
        </p:txBody>
      </p:sp>
      <p:sp>
        <p:nvSpPr>
          <p:cNvPr id="2" name="Date Placeholder 1"/>
          <p:cNvSpPr>
            <a:spLocks noGrp="1"/>
          </p:cNvSpPr>
          <p:nvPr>
            <p:ph type="dt" sz="half" idx="10"/>
          </p:nvPr>
        </p:nvSpPr>
        <p:spPr/>
        <p:txBody>
          <a:bodyPr/>
          <a:lstStyle/>
          <a:p>
            <a:pPr>
              <a:defRPr/>
            </a:pPr>
            <a:fld id="{E3615E9A-AFB3-4558-B1C0-DE496509B76D}"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4294967295"/>
          </p:nvPr>
        </p:nvSpPr>
        <p:spPr>
          <a:xfrm>
            <a:off x="0" y="228600"/>
            <a:ext cx="8229600" cy="6477000"/>
          </a:xfrm>
        </p:spPr>
        <p:txBody>
          <a:bodyPr/>
          <a:lstStyle/>
          <a:p>
            <a:pPr eaLnBrk="1" hangingPunct="1">
              <a:lnSpc>
                <a:spcPts val="2000"/>
              </a:lnSpc>
              <a:buFontTx/>
              <a:buNone/>
            </a:pPr>
            <a:r>
              <a:rPr lang="en-US" sz="2800" dirty="0" smtClean="0">
                <a:latin typeface="Times New Roman" pitchFamily="18" charset="0"/>
                <a:cs typeface="Times New Roman" pitchFamily="18" charset="0"/>
              </a:rPr>
              <a:t>/*push function*/</a:t>
            </a:r>
          </a:p>
          <a:p>
            <a:pPr eaLnBrk="1" hangingPunct="1">
              <a:lnSpc>
                <a:spcPts val="2700"/>
              </a:lnSpc>
              <a:buFontTx/>
              <a:buNone/>
            </a:pPr>
            <a:r>
              <a:rPr lang="en-US" sz="2800" dirty="0">
                <a:latin typeface="Times New Roman" pitchFamily="18" charset="0"/>
                <a:cs typeface="Times New Roman" pitchFamily="18" charset="0"/>
              </a:rPr>
              <a:t>v</a:t>
            </a:r>
            <a:r>
              <a:rPr lang="en-US" sz="2800" smtClean="0">
                <a:latin typeface="Times New Roman" pitchFamily="18" charset="0"/>
                <a:cs typeface="Times New Roman" pitchFamily="18" charset="0"/>
              </a:rPr>
              <a:t>oid </a:t>
            </a:r>
            <a:r>
              <a:rPr lang="en-US" sz="2800" dirty="0" smtClean="0">
                <a:latin typeface="Times New Roman" pitchFamily="18" charset="0"/>
                <a:cs typeface="Times New Roman" pitchFamily="18" charset="0"/>
              </a:rPr>
              <a:t>push(</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s[])</a:t>
            </a:r>
          </a:p>
          <a:p>
            <a:pPr eaLnBrk="1" hangingPunct="1">
              <a:lnSpc>
                <a:spcPts val="2700"/>
              </a:lnSpc>
              <a:buFontTx/>
              <a:buNone/>
            </a:pPr>
            <a:r>
              <a:rPr lang="en-US" sz="2800" dirty="0" smtClean="0">
                <a:latin typeface="Times New Roman" pitchFamily="18" charset="0"/>
                <a:cs typeface="Times New Roman" pitchFamily="18" charset="0"/>
              </a:rPr>
              <a:t>{</a:t>
            </a:r>
          </a:p>
          <a:p>
            <a:pPr eaLnBrk="1" hangingPunct="1">
              <a:lnSpc>
                <a:spcPts val="2700"/>
              </a:lnSpc>
              <a:buFontTx/>
              <a:buNone/>
            </a:pPr>
            <a:r>
              <a:rPr lang="en-US" sz="2800" dirty="0" smtClean="0">
                <a:latin typeface="Times New Roman" pitchFamily="18" charset="0"/>
                <a:cs typeface="Times New Roman" pitchFamily="18" charset="0"/>
              </a:rPr>
              <a:t>	if(*top==STACK_SIZE-1)</a:t>
            </a:r>
          </a:p>
          <a:p>
            <a:pPr eaLnBrk="1" hangingPunct="1">
              <a:lnSpc>
                <a:spcPts val="2700"/>
              </a:lnSpc>
              <a:buFontTx/>
              <a:buNone/>
            </a:pP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(“stack full”);</a:t>
            </a:r>
          </a:p>
          <a:p>
            <a:pPr eaLnBrk="1" hangingPunct="1">
              <a:lnSpc>
                <a:spcPts val="2700"/>
              </a:lnSpc>
              <a:buFontTx/>
              <a:buNone/>
            </a:pPr>
            <a:r>
              <a:rPr lang="en-US" sz="2800" dirty="0" smtClean="0">
                <a:latin typeface="Times New Roman" pitchFamily="18" charset="0"/>
                <a:cs typeface="Times New Roman" pitchFamily="18" charset="0"/>
              </a:rPr>
              <a:t>		return;</a:t>
            </a:r>
          </a:p>
          <a:p>
            <a:pPr eaLnBrk="1" hangingPunct="1">
              <a:lnSpc>
                <a:spcPts val="2700"/>
              </a:lnSpc>
              <a:buFontTx/>
              <a:buNone/>
            </a:pP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	(*top)++;			//increment top</a:t>
            </a:r>
          </a:p>
          <a:p>
            <a:pPr eaLnBrk="1" hangingPunct="1">
              <a:lnSpc>
                <a:spcPts val="2700"/>
              </a:lnSpc>
              <a:buFontTx/>
              <a:buNone/>
            </a:pPr>
            <a:r>
              <a:rPr lang="en-US" sz="2800" dirty="0" smtClean="0">
                <a:latin typeface="Times New Roman" pitchFamily="18" charset="0"/>
                <a:cs typeface="Times New Roman" pitchFamily="18" charset="0"/>
              </a:rPr>
              <a:t>	s[*top]=item;		//insert the item </a:t>
            </a:r>
          </a:p>
          <a:p>
            <a:pPr eaLnBrk="1" hangingPunct="1">
              <a:lnSpc>
                <a:spcPts val="2700"/>
              </a:lnSpc>
              <a:buFontTx/>
              <a:buNone/>
            </a:pPr>
            <a:r>
              <a:rPr lang="en-US" sz="2800" dirty="0" smtClean="0">
                <a:latin typeface="Times New Roman" pitchFamily="18" charset="0"/>
                <a:cs typeface="Times New Roman" pitchFamily="18" charset="0"/>
              </a:rPr>
              <a:t>}</a:t>
            </a:r>
          </a:p>
        </p:txBody>
      </p:sp>
      <p:sp>
        <p:nvSpPr>
          <p:cNvPr id="2" name="Date Placeholder 1"/>
          <p:cNvSpPr>
            <a:spLocks noGrp="1"/>
          </p:cNvSpPr>
          <p:nvPr>
            <p:ph type="dt" sz="half" idx="10"/>
          </p:nvPr>
        </p:nvSpPr>
        <p:spPr/>
        <p:txBody>
          <a:bodyPr/>
          <a:lstStyle/>
          <a:p>
            <a:pPr>
              <a:defRPr/>
            </a:pPr>
            <a:fld id="{7939F421-3F41-42F1-89E5-FDAAE42E064E}"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4294967295"/>
          </p:nvPr>
        </p:nvSpPr>
        <p:spPr>
          <a:xfrm>
            <a:off x="0" y="152400"/>
            <a:ext cx="8229600" cy="6477000"/>
          </a:xfrm>
        </p:spPr>
        <p:txBody>
          <a:bodyPr/>
          <a:lstStyle/>
          <a:p>
            <a:pPr eaLnBrk="1" hangingPunct="1">
              <a:lnSpc>
                <a:spcPts val="2400"/>
              </a:lnSpc>
              <a:buFontTx/>
              <a:buNone/>
            </a:pPr>
            <a:r>
              <a:rPr lang="en-US" sz="2800" smtClean="0">
                <a:latin typeface="Times New Roman" pitchFamily="18" charset="0"/>
                <a:cs typeface="Times New Roman" pitchFamily="18" charset="0"/>
              </a:rPr>
              <a:t>/*pop*/</a:t>
            </a:r>
          </a:p>
          <a:p>
            <a:pPr eaLnBrk="1" hangingPunct="1">
              <a:lnSpc>
                <a:spcPts val="2400"/>
              </a:lnSpc>
              <a:buFontTx/>
              <a:buNone/>
            </a:pPr>
            <a:r>
              <a:rPr lang="en-US" sz="2800" smtClean="0">
                <a:latin typeface="Times New Roman" pitchFamily="18" charset="0"/>
                <a:cs typeface="Times New Roman" pitchFamily="18" charset="0"/>
              </a:rPr>
              <a:t>int pop(int *top, int s[])</a:t>
            </a:r>
          </a:p>
          <a:p>
            <a:pPr eaLnBrk="1" hangingPunct="1">
              <a:lnSpc>
                <a:spcPts val="2400"/>
              </a:lnSpc>
              <a:buFontTx/>
              <a:buNone/>
            </a:pPr>
            <a:r>
              <a:rPr lang="en-US" sz="2800" smtClean="0">
                <a:latin typeface="Times New Roman" pitchFamily="18" charset="0"/>
                <a:cs typeface="Times New Roman" pitchFamily="18" charset="0"/>
              </a:rPr>
              <a:t>{</a:t>
            </a:r>
          </a:p>
          <a:p>
            <a:pPr eaLnBrk="1" hangingPunct="1">
              <a:lnSpc>
                <a:spcPts val="2400"/>
              </a:lnSpc>
              <a:buFontTx/>
              <a:buNone/>
            </a:pPr>
            <a:r>
              <a:rPr lang="en-US" sz="2800" smtClean="0">
                <a:latin typeface="Times New Roman" pitchFamily="18" charset="0"/>
                <a:cs typeface="Times New Roman" pitchFamily="18" charset="0"/>
              </a:rPr>
              <a:t>	int del_item;</a:t>
            </a:r>
          </a:p>
          <a:p>
            <a:pPr eaLnBrk="1" hangingPunct="1">
              <a:lnSpc>
                <a:spcPts val="2400"/>
              </a:lnSpc>
              <a:buFontTx/>
              <a:buNone/>
            </a:pPr>
            <a:r>
              <a:rPr lang="en-US" sz="2800" smtClean="0">
                <a:latin typeface="Times New Roman" pitchFamily="18" charset="0"/>
                <a:cs typeface="Times New Roman" pitchFamily="18" charset="0"/>
              </a:rPr>
              <a:t>	if(*top==-1)</a:t>
            </a:r>
          </a:p>
          <a:p>
            <a:pPr eaLnBrk="1" hangingPunct="1">
              <a:lnSpc>
                <a:spcPts val="2400"/>
              </a:lnSpc>
              <a:buFontTx/>
              <a:buNone/>
            </a:pPr>
            <a:r>
              <a:rPr lang="en-US" sz="2800" smtClean="0">
                <a:latin typeface="Times New Roman" pitchFamily="18" charset="0"/>
                <a:cs typeface="Times New Roman" pitchFamily="18" charset="0"/>
              </a:rPr>
              <a:t>	{</a:t>
            </a:r>
          </a:p>
          <a:p>
            <a:pPr eaLnBrk="1" hangingPunct="1">
              <a:lnSpc>
                <a:spcPts val="2400"/>
              </a:lnSpc>
              <a:buFontTx/>
              <a:buNone/>
            </a:pPr>
            <a:r>
              <a:rPr lang="en-US" sz="2800" smtClean="0">
                <a:latin typeface="Times New Roman" pitchFamily="18" charset="0"/>
                <a:cs typeface="Times New Roman" pitchFamily="18" charset="0"/>
              </a:rPr>
              <a:t>		printf(“stack empty”);</a:t>
            </a:r>
          </a:p>
          <a:p>
            <a:pPr eaLnBrk="1" hangingPunct="1">
              <a:lnSpc>
                <a:spcPts val="2400"/>
              </a:lnSpc>
              <a:buFontTx/>
              <a:buNone/>
            </a:pPr>
            <a:r>
              <a:rPr lang="en-US" sz="2800" smtClean="0">
                <a:latin typeface="Times New Roman" pitchFamily="18" charset="0"/>
                <a:cs typeface="Times New Roman" pitchFamily="18" charset="0"/>
              </a:rPr>
              <a:t>		return(0);</a:t>
            </a:r>
          </a:p>
          <a:p>
            <a:pPr eaLnBrk="1" hangingPunct="1">
              <a:lnSpc>
                <a:spcPts val="2400"/>
              </a:lnSpc>
              <a:buFontTx/>
              <a:buNone/>
            </a:pPr>
            <a:r>
              <a:rPr lang="en-US" sz="2800" smtClean="0">
                <a:latin typeface="Times New Roman" pitchFamily="18" charset="0"/>
                <a:cs typeface="Times New Roman" pitchFamily="18" charset="0"/>
              </a:rPr>
              <a:t>	}</a:t>
            </a:r>
          </a:p>
          <a:p>
            <a:pPr eaLnBrk="1" hangingPunct="1">
              <a:lnSpc>
                <a:spcPts val="2400"/>
              </a:lnSpc>
              <a:buFontTx/>
              <a:buNone/>
            </a:pPr>
            <a:r>
              <a:rPr lang="en-US" sz="2800" smtClean="0">
                <a:latin typeface="Times New Roman" pitchFamily="18" charset="0"/>
                <a:cs typeface="Times New Roman" pitchFamily="18" charset="0"/>
              </a:rPr>
              <a:t>	else</a:t>
            </a:r>
          </a:p>
          <a:p>
            <a:pPr eaLnBrk="1" hangingPunct="1">
              <a:lnSpc>
                <a:spcPts val="2400"/>
              </a:lnSpc>
              <a:buFontTx/>
              <a:buNone/>
            </a:pPr>
            <a:r>
              <a:rPr lang="en-US" sz="2800" smtClean="0">
                <a:latin typeface="Times New Roman" pitchFamily="18" charset="0"/>
                <a:cs typeface="Times New Roman" pitchFamily="18" charset="0"/>
              </a:rPr>
              <a:t>	{</a:t>
            </a:r>
          </a:p>
          <a:p>
            <a:pPr eaLnBrk="1" hangingPunct="1">
              <a:lnSpc>
                <a:spcPts val="2400"/>
              </a:lnSpc>
              <a:buFontTx/>
              <a:buNone/>
            </a:pPr>
            <a:r>
              <a:rPr lang="en-US" sz="2800" smtClean="0">
                <a:latin typeface="Times New Roman" pitchFamily="18" charset="0"/>
                <a:cs typeface="Times New Roman" pitchFamily="18" charset="0"/>
              </a:rPr>
              <a:t>		del_item=s[*top];		//remove top element</a:t>
            </a:r>
          </a:p>
          <a:p>
            <a:pPr eaLnBrk="1" hangingPunct="1">
              <a:lnSpc>
                <a:spcPts val="2400"/>
              </a:lnSpc>
              <a:buFontTx/>
              <a:buNone/>
            </a:pPr>
            <a:r>
              <a:rPr lang="en-US" sz="2800" smtClean="0">
                <a:latin typeface="Times New Roman" pitchFamily="18" charset="0"/>
                <a:cs typeface="Times New Roman" pitchFamily="18" charset="0"/>
              </a:rPr>
              <a:t>		(*top)--;			//decrement top</a:t>
            </a:r>
          </a:p>
          <a:p>
            <a:pPr eaLnBrk="1" hangingPunct="1">
              <a:lnSpc>
                <a:spcPts val="2400"/>
              </a:lnSpc>
              <a:buFontTx/>
              <a:buNone/>
            </a:pPr>
            <a:r>
              <a:rPr lang="en-US" sz="2800" smtClean="0">
                <a:latin typeface="Times New Roman" pitchFamily="18" charset="0"/>
                <a:cs typeface="Times New Roman" pitchFamily="18" charset="0"/>
              </a:rPr>
              <a:t>		return(del_item);</a:t>
            </a:r>
          </a:p>
          <a:p>
            <a:pPr eaLnBrk="1" hangingPunct="1">
              <a:lnSpc>
                <a:spcPts val="2400"/>
              </a:lnSpc>
              <a:buFontTx/>
              <a:buNone/>
            </a:pPr>
            <a:r>
              <a:rPr lang="en-US" sz="2800" smtClean="0">
                <a:latin typeface="Times New Roman" pitchFamily="18" charset="0"/>
                <a:cs typeface="Times New Roman" pitchFamily="18" charset="0"/>
              </a:rPr>
              <a:t>	}</a:t>
            </a:r>
          </a:p>
          <a:p>
            <a:pPr eaLnBrk="1" hangingPunct="1">
              <a:lnSpc>
                <a:spcPts val="2400"/>
              </a:lnSpc>
              <a:buFontTx/>
              <a:buNone/>
            </a:pPr>
            <a:r>
              <a:rPr lang="en-US" sz="2800" smtClean="0">
                <a:latin typeface="Times New Roman" pitchFamily="18" charset="0"/>
                <a:cs typeface="Times New Roman" pitchFamily="18" charset="0"/>
              </a:rPr>
              <a:t>}</a:t>
            </a:r>
          </a:p>
        </p:txBody>
      </p:sp>
      <p:sp>
        <p:nvSpPr>
          <p:cNvPr id="2" name="Date Placeholder 1"/>
          <p:cNvSpPr>
            <a:spLocks noGrp="1"/>
          </p:cNvSpPr>
          <p:nvPr>
            <p:ph type="dt" sz="half" idx="10"/>
          </p:nvPr>
        </p:nvSpPr>
        <p:spPr/>
        <p:txBody>
          <a:bodyPr/>
          <a:lstStyle/>
          <a:p>
            <a:pPr>
              <a:defRPr/>
            </a:pPr>
            <a:fld id="{EBB1C7DF-1CE5-4201-BB9C-8ED9BA19FA78}"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4294967295"/>
          </p:nvPr>
        </p:nvSpPr>
        <p:spPr>
          <a:xfrm>
            <a:off x="0" y="401782"/>
            <a:ext cx="9144000" cy="6477000"/>
          </a:xfrm>
        </p:spPr>
        <p:txBody>
          <a:bodyPr/>
          <a:lstStyle/>
          <a:p>
            <a:pPr eaLnBrk="1" hangingPunct="1">
              <a:lnSpc>
                <a:spcPts val="2000"/>
              </a:lnSpc>
              <a:buFontTx/>
              <a:buNone/>
            </a:pPr>
            <a:r>
              <a:rPr lang="en-US" sz="2600" dirty="0">
                <a:latin typeface="Times New Roman" pitchFamily="18" charset="0"/>
                <a:cs typeface="Times New Roman" pitchFamily="18" charset="0"/>
              </a:rPr>
              <a:t>v</a:t>
            </a:r>
            <a:r>
              <a:rPr lang="en-US" sz="2600" dirty="0" smtClean="0">
                <a:latin typeface="Times New Roman" pitchFamily="18" charset="0"/>
                <a:cs typeface="Times New Roman" pitchFamily="18" charset="0"/>
              </a:rPr>
              <a:t>oid display(</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top,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s[])</a:t>
            </a:r>
          </a:p>
          <a:p>
            <a:pPr eaLnBrk="1" hangingPunct="1">
              <a:lnSpc>
                <a:spcPts val="2000"/>
              </a:lnSpc>
              <a:buFontTx/>
              <a:buNone/>
            </a:pP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	if(top==-1)</a:t>
            </a:r>
          </a:p>
          <a:p>
            <a:pPr eaLnBrk="1" hangingPunct="1">
              <a:lnSpc>
                <a:spcPts val="2000"/>
              </a:lnSpc>
              <a:buFontTx/>
              <a:buNone/>
            </a:pPr>
            <a:r>
              <a:rPr lang="en-US" sz="2600" dirty="0" smtClean="0">
                <a:latin typeface="Times New Roman" pitchFamily="18" charset="0"/>
                <a:cs typeface="Times New Roman" pitchFamily="18" charset="0"/>
              </a:rPr>
              <a:t>	{</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printf</a:t>
            </a:r>
            <a:r>
              <a:rPr lang="en-US" sz="2600" dirty="0" smtClean="0">
                <a:latin typeface="Times New Roman" pitchFamily="18" charset="0"/>
                <a:cs typeface="Times New Roman" pitchFamily="18" charset="0"/>
              </a:rPr>
              <a:t>(“stack empty”);</a:t>
            </a:r>
          </a:p>
          <a:p>
            <a:pPr eaLnBrk="1" hangingPunct="1">
              <a:lnSpc>
                <a:spcPts val="2000"/>
              </a:lnSpc>
              <a:buFontTx/>
              <a:buNone/>
            </a:pPr>
            <a:r>
              <a:rPr lang="en-US" sz="2600" dirty="0" smtClean="0">
                <a:latin typeface="Times New Roman" pitchFamily="18" charset="0"/>
                <a:cs typeface="Times New Roman" pitchFamily="18" charset="0"/>
              </a:rPr>
              <a:t>		exit(0);</a:t>
            </a:r>
          </a:p>
          <a:p>
            <a:pPr eaLnBrk="1" hangingPunct="1">
              <a:lnSpc>
                <a:spcPts val="2000"/>
              </a:lnSpc>
              <a:buFontTx/>
              <a:buNone/>
            </a:pPr>
            <a:r>
              <a:rPr lang="en-US" sz="2600" dirty="0" smtClean="0">
                <a:latin typeface="Times New Roman" pitchFamily="18" charset="0"/>
                <a:cs typeface="Times New Roman" pitchFamily="18" charset="0"/>
              </a:rPr>
              <a:t>	}</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printf</a:t>
            </a:r>
            <a:r>
              <a:rPr lang="en-US" sz="2600" dirty="0" smtClean="0">
                <a:latin typeface="Times New Roman" pitchFamily="18" charset="0"/>
                <a:cs typeface="Times New Roman" pitchFamily="18" charset="0"/>
              </a:rPr>
              <a:t>(“contents is”);</a:t>
            </a:r>
          </a:p>
          <a:p>
            <a:pPr eaLnBrk="1" hangingPunct="1">
              <a:lnSpc>
                <a:spcPts val="2000"/>
              </a:lnSpc>
              <a:buFontTx/>
              <a:buNone/>
            </a:pPr>
            <a:r>
              <a:rPr lang="en-US" sz="2600" dirty="0" smtClean="0">
                <a:latin typeface="Times New Roman" pitchFamily="18" charset="0"/>
                <a:cs typeface="Times New Roman" pitchFamily="18" charset="0"/>
              </a:rPr>
              <a:t>	for(</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=0;i&lt;=</a:t>
            </a:r>
            <a:r>
              <a:rPr lang="en-US" sz="2600" dirty="0" err="1" smtClean="0">
                <a:latin typeface="Times New Roman" pitchFamily="18" charset="0"/>
                <a:cs typeface="Times New Roman" pitchFamily="18" charset="0"/>
              </a:rPr>
              <a:t>t;i</a:t>
            </a:r>
            <a:r>
              <a:rPr lang="en-US" sz="2600" dirty="0" smtClean="0">
                <a:latin typeface="Times New Roman" pitchFamily="18" charset="0"/>
                <a:cs typeface="Times New Roman" pitchFamily="18" charset="0"/>
              </a:rPr>
              <a:t>++)			//start from bottom to top</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printf</a:t>
            </a:r>
            <a:r>
              <a:rPr lang="en-US" sz="2600" dirty="0" smtClean="0">
                <a:latin typeface="Times New Roman" pitchFamily="18" charset="0"/>
                <a:cs typeface="Times New Roman" pitchFamily="18" charset="0"/>
              </a:rPr>
              <a:t>(“%d”, s[</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a:t>
            </a:r>
          </a:p>
        </p:txBody>
      </p:sp>
      <p:sp>
        <p:nvSpPr>
          <p:cNvPr id="2" name="Date Placeholder 1"/>
          <p:cNvSpPr>
            <a:spLocks noGrp="1"/>
          </p:cNvSpPr>
          <p:nvPr>
            <p:ph type="dt" sz="half" idx="10"/>
          </p:nvPr>
        </p:nvSpPr>
        <p:spPr/>
        <p:txBody>
          <a:bodyPr/>
          <a:lstStyle/>
          <a:p>
            <a:pPr>
              <a:defRPr/>
            </a:pPr>
            <a:fld id="{6EE04E71-A0FE-4E07-8D2A-402F1E3A1FC8}"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80000"/>
              </a:lnSpc>
            </a:pPr>
            <a:r>
              <a:rPr lang="en-US" dirty="0">
                <a:latin typeface="Times New Roman" pitchFamily="18" charset="0"/>
                <a:cs typeface="Times New Roman" pitchFamily="18" charset="0"/>
              </a:rPr>
              <a:t>In push and pop address of top is passed because top is local to main and we want to update top when item is pushed or popped. </a:t>
            </a:r>
          </a:p>
          <a:p>
            <a:pPr>
              <a:lnSpc>
                <a:spcPct val="80000"/>
              </a:lnSpc>
            </a:pPr>
            <a:r>
              <a:rPr lang="en-US" dirty="0">
                <a:latin typeface="Times New Roman" pitchFamily="18" charset="0"/>
                <a:cs typeface="Times New Roman" pitchFamily="18" charset="0"/>
              </a:rPr>
              <a:t>In display, we aren't  changing the top. But its value is used to traverse the stack from bottom to top. Hence address need not be passed. </a:t>
            </a:r>
          </a:p>
          <a:p>
            <a:pPr>
              <a:lnSpc>
                <a:spcPct val="80000"/>
              </a:lnSpc>
              <a:buNone/>
            </a:pPr>
            <a:r>
              <a:rPr lang="en-US" sz="2000" dirty="0">
                <a:latin typeface="Times New Roman" pitchFamily="18" charset="0"/>
                <a:cs typeface="Times New Roman" pitchFamily="18" charset="0"/>
              </a:rPr>
              <a:t>	</a:t>
            </a:r>
          </a:p>
          <a:p>
            <a:endParaRPr lang="en-IN" dirty="0"/>
          </a:p>
        </p:txBody>
      </p:sp>
      <p:sp>
        <p:nvSpPr>
          <p:cNvPr id="4" name="Date Placeholder 3"/>
          <p:cNvSpPr>
            <a:spLocks noGrp="1"/>
          </p:cNvSpPr>
          <p:nvPr>
            <p:ph type="dt" sz="half" idx="10"/>
          </p:nvPr>
        </p:nvSpPr>
        <p:spPr/>
        <p:txBody>
          <a:bodyPr/>
          <a:lstStyle/>
          <a:p>
            <a:pPr>
              <a:defRPr/>
            </a:pPr>
            <a:fld id="{16F7CBAE-86F0-45AF-AD13-6AACC690CC8B}"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B5ACEE97-FF02-457D-9A54-2A45F36132FD}" type="slidenum">
              <a:rPr lang="en-US" smtClean="0"/>
              <a:pPr>
                <a:defRPr/>
              </a:pPr>
              <a:t>19</a:t>
            </a:fld>
            <a:endParaRPr lang="en-US"/>
          </a:p>
        </p:txBody>
      </p:sp>
    </p:spTree>
    <p:extLst>
      <p:ext uri="{BB962C8B-B14F-4D97-AF65-F5344CB8AC3E}">
        <p14:creationId xmlns:p14="http://schemas.microsoft.com/office/powerpoint/2010/main" val="111401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Definition and </a:t>
            </a:r>
            <a:r>
              <a:rPr lang="en-US" dirty="0" smtClean="0"/>
              <a:t>examples</a:t>
            </a:r>
          </a:p>
          <a:p>
            <a:r>
              <a:rPr lang="en-US" dirty="0" smtClean="0"/>
              <a:t>Representing </a:t>
            </a:r>
            <a:r>
              <a:rPr lang="en-US" dirty="0"/>
              <a:t>stacks in </a:t>
            </a:r>
            <a:r>
              <a:rPr lang="en-US" dirty="0" smtClean="0"/>
              <a:t>C</a:t>
            </a:r>
          </a:p>
          <a:p>
            <a:r>
              <a:rPr lang="en-US" dirty="0" smtClean="0"/>
              <a:t>Evaluation </a:t>
            </a:r>
            <a:r>
              <a:rPr lang="en-US" dirty="0"/>
              <a:t>of </a:t>
            </a:r>
            <a:r>
              <a:rPr lang="en-US" dirty="0" smtClean="0"/>
              <a:t>expressions</a:t>
            </a:r>
          </a:p>
          <a:p>
            <a:r>
              <a:rPr lang="en-US" dirty="0" smtClean="0"/>
              <a:t>Multiple </a:t>
            </a:r>
            <a:r>
              <a:rPr lang="en-US" dirty="0"/>
              <a:t>stacks and queues. </a:t>
            </a:r>
            <a:endParaRPr lang="en-US" dirty="0" smtClean="0"/>
          </a:p>
          <a:p>
            <a:r>
              <a:rPr lang="en-US" dirty="0" smtClean="0"/>
              <a:t>Application </a:t>
            </a:r>
            <a:r>
              <a:rPr lang="en-US" dirty="0"/>
              <a:t>: infix, postfix and prefix  and their conversions</a:t>
            </a:r>
            <a:endParaRPr lang="en-IN" dirty="0"/>
          </a:p>
          <a:p>
            <a:pPr marL="114300" indent="0">
              <a:buNone/>
            </a:pPr>
            <a:r>
              <a:rPr lang="en-US" dirty="0" smtClean="0"/>
              <a:t>    (</a:t>
            </a:r>
            <a:r>
              <a:rPr lang="en-US" dirty="0"/>
              <a:t>3.1 ,3.2, 3.4,3.5 of Text Book 3)                       </a:t>
            </a:r>
            <a:r>
              <a:rPr lang="en-US" dirty="0" smtClean="0"/>
              <a:t>        </a:t>
            </a:r>
            <a:r>
              <a:rPr lang="en-US" dirty="0"/>
              <a:t>	(6 </a:t>
            </a:r>
            <a:r>
              <a:rPr lang="en-US" dirty="0" err="1"/>
              <a:t>hrs</a:t>
            </a:r>
            <a:r>
              <a:rPr lang="en-US" dirty="0"/>
              <a:t>)</a:t>
            </a:r>
            <a:endParaRPr lang="en-IN" dirty="0"/>
          </a:p>
          <a:p>
            <a:endParaRPr lang="en-US" dirty="0" smtClean="0"/>
          </a:p>
          <a:p>
            <a:endParaRPr lang="en-US" dirty="0"/>
          </a:p>
          <a:p>
            <a:pPr marL="114300" lvl="0" indent="0">
              <a:buNone/>
            </a:pPr>
            <a:r>
              <a:rPr lang="en-US" dirty="0"/>
              <a:t>Ellis Horowitz, </a:t>
            </a:r>
            <a:r>
              <a:rPr lang="en-US" dirty="0" err="1"/>
              <a:t>Sartaj</a:t>
            </a:r>
            <a:r>
              <a:rPr lang="en-US" dirty="0"/>
              <a:t> </a:t>
            </a:r>
            <a:r>
              <a:rPr lang="en-US" dirty="0" err="1"/>
              <a:t>Sahni</a:t>
            </a:r>
            <a:r>
              <a:rPr lang="en-US" dirty="0"/>
              <a:t> , Anderson, “ Fundamentals of Data Structures in  C”,  Silicon Press, 2</a:t>
            </a:r>
            <a:r>
              <a:rPr lang="en-US" baseline="30000" dirty="0"/>
              <a:t>nd</a:t>
            </a:r>
            <a:r>
              <a:rPr lang="en-US" dirty="0"/>
              <a:t> Edition, 2007.</a:t>
            </a:r>
            <a:endParaRPr lang="en-IN" dirty="0"/>
          </a:p>
          <a:p>
            <a:endParaRPr lang="en-IN" dirty="0"/>
          </a:p>
        </p:txBody>
      </p:sp>
      <p:sp>
        <p:nvSpPr>
          <p:cNvPr id="4" name="Date Placeholder 3"/>
          <p:cNvSpPr>
            <a:spLocks noGrp="1"/>
          </p:cNvSpPr>
          <p:nvPr>
            <p:ph type="dt" sz="half" idx="10"/>
          </p:nvPr>
        </p:nvSpPr>
        <p:spPr/>
        <p:txBody>
          <a:bodyPr/>
          <a:lstStyle/>
          <a:p>
            <a:pPr>
              <a:defRPr/>
            </a:pPr>
            <a:fld id="{E206409A-F0C7-47B5-8DA6-871D652757FF}"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B5ACEE97-FF02-457D-9A54-2A45F36132FD}" type="slidenum">
              <a:rPr lang="en-US" smtClean="0"/>
              <a:pPr>
                <a:defRPr/>
              </a:pPr>
              <a:t>2</a:t>
            </a:fld>
            <a:endParaRPr lang="en-US"/>
          </a:p>
        </p:txBody>
      </p:sp>
    </p:spTree>
    <p:extLst>
      <p:ext uri="{BB962C8B-B14F-4D97-AF65-F5344CB8AC3E}">
        <p14:creationId xmlns:p14="http://schemas.microsoft.com/office/powerpoint/2010/main" val="3893360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4294967295"/>
          </p:nvPr>
        </p:nvSpPr>
        <p:spPr>
          <a:xfrm>
            <a:off x="0" y="0"/>
            <a:ext cx="8229600" cy="6858000"/>
          </a:xfrm>
        </p:spPr>
        <p:txBody>
          <a:bodyPr/>
          <a:lstStyle/>
          <a:p>
            <a:pPr eaLnBrk="1" hangingPunct="1">
              <a:lnSpc>
                <a:spcPts val="2200"/>
              </a:lnSpc>
              <a:buFontTx/>
              <a:buNone/>
            </a:pPr>
            <a:r>
              <a:rPr lang="en-US" sz="2800" u="sng" dirty="0" smtClean="0">
                <a:latin typeface="Times New Roman" pitchFamily="18" charset="0"/>
                <a:cs typeface="Times New Roman" pitchFamily="18" charset="0"/>
              </a:rPr>
              <a:t>Implementing stack using structure</a:t>
            </a:r>
          </a:p>
          <a:p>
            <a:pPr eaLnBrk="1" hangingPunct="1">
              <a:lnSpc>
                <a:spcPts val="1900"/>
              </a:lnSpc>
              <a:buFontTx/>
              <a:buNone/>
            </a:pPr>
            <a:r>
              <a:rPr lang="en-US" sz="2800" dirty="0" smtClean="0">
                <a:latin typeface="Times New Roman" pitchFamily="18" charset="0"/>
                <a:cs typeface="Times New Roman" pitchFamily="18" charset="0"/>
              </a:rPr>
              <a:t>#include&lt;</a:t>
            </a:r>
            <a:r>
              <a:rPr lang="en-US" sz="2800" dirty="0" err="1" smtClean="0">
                <a:latin typeface="Times New Roman" pitchFamily="18" charset="0"/>
                <a:cs typeface="Times New Roman" pitchFamily="18" charset="0"/>
              </a:rPr>
              <a:t>stdio.h</a:t>
            </a:r>
            <a:r>
              <a:rPr lang="en-US" sz="2800" dirty="0" smtClean="0">
                <a:latin typeface="Times New Roman" pitchFamily="18" charset="0"/>
                <a:cs typeface="Times New Roman" pitchFamily="18" charset="0"/>
              </a:rPr>
              <a:t>&gt;</a:t>
            </a:r>
          </a:p>
          <a:p>
            <a:pPr eaLnBrk="1" hangingPunct="1">
              <a:lnSpc>
                <a:spcPts val="1900"/>
              </a:lnSpc>
              <a:buFontTx/>
              <a:buNone/>
            </a:pPr>
            <a:r>
              <a:rPr lang="en-US" sz="2800" dirty="0" smtClean="0">
                <a:latin typeface="Times New Roman" pitchFamily="18" charset="0"/>
                <a:cs typeface="Times New Roman" pitchFamily="18" charset="0"/>
              </a:rPr>
              <a:t>#define STACK_SIZE 5	//max size of stack</a:t>
            </a:r>
          </a:p>
          <a:p>
            <a:pPr eaLnBrk="1" hangingPunct="1">
              <a:lnSpc>
                <a:spcPts val="1900"/>
              </a:lnSpc>
              <a:buFontTx/>
              <a:buNone/>
            </a:pP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a:t>
            </a:r>
          </a:p>
          <a:p>
            <a:pPr eaLnBrk="1" hangingPunct="1">
              <a:lnSpc>
                <a:spcPts val="1900"/>
              </a:lnSpc>
              <a:buFontTx/>
              <a:buNone/>
            </a:pPr>
            <a:r>
              <a:rPr lang="en-US" sz="2800" dirty="0" smtClean="0">
                <a:latin typeface="Times New Roman" pitchFamily="18" charset="0"/>
                <a:cs typeface="Times New Roman" pitchFamily="18" charset="0"/>
              </a:rPr>
              <a:t>{</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sarray</a:t>
            </a:r>
            <a:r>
              <a:rPr lang="en-US" sz="2800" dirty="0" smtClean="0">
                <a:latin typeface="Times New Roman" pitchFamily="18" charset="0"/>
                <a:cs typeface="Times New Roman" pitchFamily="18" charset="0"/>
              </a:rPr>
              <a:t>[STACK_SIZE];</a:t>
            </a:r>
          </a:p>
          <a:p>
            <a:pPr eaLnBrk="1" hangingPunct="1">
              <a:lnSpc>
                <a:spcPts val="1900"/>
              </a:lnSpc>
              <a:buFontTx/>
              <a:buNone/>
            </a:pPr>
            <a:r>
              <a:rPr lang="en-US" sz="2800" dirty="0" smtClean="0">
                <a:latin typeface="Times New Roman" pitchFamily="18" charset="0"/>
                <a:cs typeface="Times New Roman" pitchFamily="18" charset="0"/>
              </a:rPr>
              <a:t>};</a:t>
            </a:r>
          </a:p>
          <a:p>
            <a:pPr eaLnBrk="1" hangingPunct="1">
              <a:lnSpc>
                <a:spcPts val="1900"/>
              </a:lnSpc>
              <a:buFontTx/>
              <a:buNone/>
            </a:pPr>
            <a:r>
              <a:rPr lang="en-US" sz="2800" dirty="0" err="1" smtClean="0">
                <a:latin typeface="Times New Roman" pitchFamily="18" charset="0"/>
                <a:cs typeface="Times New Roman" pitchFamily="18" charset="0"/>
              </a:rPr>
              <a:t>typedef</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 </a:t>
            </a:r>
            <a:r>
              <a:rPr lang="en-US" sz="2800" dirty="0" err="1" smtClean="0">
                <a:latin typeface="Times New Roman" pitchFamily="18" charset="0"/>
                <a:cs typeface="Times New Roman" pitchFamily="18" charset="0"/>
              </a:rPr>
              <a:t>STACK</a:t>
            </a:r>
            <a:r>
              <a:rPr lang="en-US" sz="2800" dirty="0" smtClean="0">
                <a:latin typeface="Times New Roman" pitchFamily="18" charset="0"/>
                <a:cs typeface="Times New Roman" pitchFamily="18" charset="0"/>
              </a:rPr>
              <a:t>;</a:t>
            </a:r>
          </a:p>
          <a:p>
            <a:pPr eaLnBrk="1" hangingPunct="1">
              <a:lnSpc>
                <a:spcPts val="1900"/>
              </a:lnSpc>
              <a:buFontTx/>
              <a:buNone/>
            </a:pPr>
            <a:r>
              <a:rPr lang="en-US" sz="2800" dirty="0" smtClean="0">
                <a:latin typeface="Times New Roman" pitchFamily="18" charset="0"/>
                <a:cs typeface="Times New Roman" pitchFamily="18" charset="0"/>
              </a:rPr>
              <a:t>void main()</a:t>
            </a:r>
          </a:p>
          <a:p>
            <a:pPr eaLnBrk="1" hangingPunct="1">
              <a:lnSpc>
                <a:spcPts val="1900"/>
              </a:lnSpc>
              <a:buFontTx/>
              <a:buNone/>
            </a:pPr>
            <a:r>
              <a:rPr lang="en-US" sz="2800" dirty="0" smtClean="0">
                <a:latin typeface="Times New Roman" pitchFamily="18" charset="0"/>
                <a:cs typeface="Times New Roman" pitchFamily="18" charset="0"/>
              </a:rPr>
              <a:t>{</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choice; 	//item to be inserted and user choice</a:t>
            </a:r>
          </a:p>
          <a:p>
            <a:pPr eaLnBrk="1" hangingPunct="1">
              <a:lnSpc>
                <a:spcPts val="1900"/>
              </a:lnSpc>
              <a:buFontTx/>
              <a:buNone/>
            </a:pPr>
            <a:r>
              <a:rPr lang="en-US" sz="2800" dirty="0" smtClean="0">
                <a:latin typeface="Times New Roman" pitchFamily="18" charset="0"/>
                <a:cs typeface="Times New Roman" pitchFamily="18" charset="0"/>
              </a:rPr>
              <a:t>	STACK s;		//stack variable </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s.top</a:t>
            </a:r>
            <a:r>
              <a:rPr lang="en-US" sz="2800" dirty="0" smtClean="0">
                <a:latin typeface="Times New Roman" pitchFamily="18" charset="0"/>
                <a:cs typeface="Times New Roman" pitchFamily="18" charset="0"/>
              </a:rPr>
              <a:t>=-1;		//stack empty initially</a:t>
            </a:r>
          </a:p>
          <a:p>
            <a:pPr eaLnBrk="1" hangingPunct="1">
              <a:lnSpc>
                <a:spcPts val="1900"/>
              </a:lnSpc>
              <a:buFontTx/>
              <a:buNone/>
            </a:pPr>
            <a:r>
              <a:rPr lang="en-US" sz="2800" dirty="0" smtClean="0">
                <a:latin typeface="Times New Roman" pitchFamily="18" charset="0"/>
                <a:cs typeface="Times New Roman" pitchFamily="18" charset="0"/>
              </a:rPr>
              <a:t>	for(; ;) 		 //loop until exit</a:t>
            </a:r>
          </a:p>
          <a:p>
            <a:pPr eaLnBrk="1" hangingPunct="1">
              <a:lnSpc>
                <a:spcPts val="1900"/>
              </a:lnSpc>
              <a:buFontTx/>
              <a:buNone/>
            </a:pPr>
            <a:r>
              <a:rPr lang="en-US" sz="2800" dirty="0" smtClean="0">
                <a:latin typeface="Times New Roman" pitchFamily="18" charset="0"/>
                <a:cs typeface="Times New Roman" pitchFamily="18" charset="0"/>
              </a:rPr>
              <a:t>	{ 		</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(“enter your choice”);</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(“1.push 2.pop 3.display 4.exit”);</a:t>
            </a:r>
          </a:p>
          <a:p>
            <a:pPr eaLnBrk="1" hangingPunct="1">
              <a:lnSpc>
                <a:spcPts val="19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scanf</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d”,&amp;choice</a:t>
            </a:r>
            <a:r>
              <a:rPr lang="en-US" sz="2800" dirty="0" smtClean="0">
                <a:latin typeface="Times New Roman" pitchFamily="18" charset="0"/>
                <a:cs typeface="Times New Roman" pitchFamily="18" charset="0"/>
              </a:rPr>
              <a:t>);</a:t>
            </a:r>
          </a:p>
          <a:p>
            <a:pPr eaLnBrk="1" hangingPunct="1">
              <a:lnSpc>
                <a:spcPts val="1900"/>
              </a:lnSpc>
              <a:buFontTx/>
              <a:buNone/>
            </a:pPr>
            <a:r>
              <a:rPr lang="en-US" sz="2800" dirty="0" smtClean="0">
                <a:latin typeface="Times New Roman" pitchFamily="18" charset="0"/>
                <a:cs typeface="Times New Roman" pitchFamily="18" charset="0"/>
              </a:rPr>
              <a:t>			</a:t>
            </a:r>
          </a:p>
        </p:txBody>
      </p:sp>
      <p:sp>
        <p:nvSpPr>
          <p:cNvPr id="2" name="Date Placeholder 1"/>
          <p:cNvSpPr>
            <a:spLocks noGrp="1"/>
          </p:cNvSpPr>
          <p:nvPr>
            <p:ph type="dt" sz="half" idx="10"/>
          </p:nvPr>
        </p:nvSpPr>
        <p:spPr/>
        <p:txBody>
          <a:bodyPr/>
          <a:lstStyle/>
          <a:p>
            <a:pPr>
              <a:defRPr/>
            </a:pPr>
            <a:fld id="{BCDEEDE8-88EA-49A8-97DC-D2241DE84C44}"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4294967295"/>
          </p:nvPr>
        </p:nvSpPr>
        <p:spPr>
          <a:xfrm>
            <a:off x="0" y="0"/>
            <a:ext cx="8229600" cy="6858000"/>
          </a:xfrm>
        </p:spPr>
        <p:txBody>
          <a:bodyPr/>
          <a:lstStyle/>
          <a:p>
            <a:pPr eaLnBrk="1" hangingPunct="1">
              <a:lnSpc>
                <a:spcPts val="2200"/>
              </a:lnSpc>
              <a:buFontTx/>
              <a:buNone/>
            </a:pPr>
            <a:r>
              <a:rPr lang="en-US" sz="2800" dirty="0" smtClean="0">
                <a:latin typeface="Times New Roman" pitchFamily="18" charset="0"/>
                <a:cs typeface="Times New Roman" pitchFamily="18" charset="0"/>
              </a:rPr>
              <a:t>switch(choice)</a:t>
            </a:r>
          </a:p>
          <a:p>
            <a:pPr eaLnBrk="1" hangingPunct="1">
              <a:lnSpc>
                <a:spcPts val="2200"/>
              </a:lnSpc>
              <a:buFontTx/>
              <a:buNone/>
            </a:pPr>
            <a:r>
              <a:rPr lang="en-US" sz="2800" dirty="0" smtClean="0">
                <a:latin typeface="Times New Roman" pitchFamily="18" charset="0"/>
                <a:cs typeface="Times New Roman" pitchFamily="18" charset="0"/>
              </a:rPr>
              <a:t>{</a:t>
            </a:r>
          </a:p>
          <a:p>
            <a:pPr eaLnBrk="1" hangingPunct="1">
              <a:lnSpc>
                <a:spcPts val="2200"/>
              </a:lnSpc>
              <a:buFontTx/>
              <a:buNone/>
            </a:pPr>
            <a:r>
              <a:rPr lang="en-US" sz="2800" dirty="0" smtClean="0">
                <a:latin typeface="Times New Roman" pitchFamily="18" charset="0"/>
                <a:cs typeface="Times New Roman" pitchFamily="18" charset="0"/>
              </a:rPr>
              <a:t>	case 1: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(“enter item to be pushed”);</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scanf</a:t>
            </a:r>
            <a:r>
              <a:rPr lang="en-US" sz="2800" dirty="0" smtClean="0">
                <a:latin typeface="Times New Roman" pitchFamily="18" charset="0"/>
                <a:cs typeface="Times New Roman" pitchFamily="18" charset="0"/>
              </a:rPr>
              <a:t>(“%d”, &amp;item);</a:t>
            </a:r>
          </a:p>
          <a:p>
            <a:pPr eaLnBrk="1" hangingPunct="1">
              <a:lnSpc>
                <a:spcPts val="2200"/>
              </a:lnSpc>
              <a:buFontTx/>
              <a:buNone/>
            </a:pPr>
            <a:r>
              <a:rPr lang="en-US" sz="2800" dirty="0" smtClean="0">
                <a:latin typeface="Times New Roman" pitchFamily="18" charset="0"/>
                <a:cs typeface="Times New Roman" pitchFamily="18" charset="0"/>
              </a:rPr>
              <a:t>		     push(</a:t>
            </a:r>
            <a:r>
              <a:rPr lang="en-US" sz="2800" dirty="0" err="1" smtClean="0">
                <a:latin typeface="Times New Roman" pitchFamily="18" charset="0"/>
                <a:cs typeface="Times New Roman" pitchFamily="18" charset="0"/>
              </a:rPr>
              <a:t>item,&amp;s</a:t>
            </a:r>
            <a:r>
              <a:rPr lang="en-US" sz="2800" dirty="0" smtClean="0">
                <a:latin typeface="Times New Roman" pitchFamily="18" charset="0"/>
                <a:cs typeface="Times New Roman" pitchFamily="18" charset="0"/>
              </a:rPr>
              <a:t>);		//call push function</a:t>
            </a:r>
          </a:p>
          <a:p>
            <a:pPr eaLnBrk="1" hangingPunct="1">
              <a:lnSpc>
                <a:spcPts val="2200"/>
              </a:lnSpc>
              <a:buFontTx/>
              <a:buNone/>
            </a:pPr>
            <a:r>
              <a:rPr lang="en-US" sz="2800" dirty="0" smtClean="0">
                <a:latin typeface="Times New Roman" pitchFamily="18" charset="0"/>
                <a:cs typeface="Times New Roman" pitchFamily="18" charset="0"/>
              </a:rPr>
              <a:t>		     break;</a:t>
            </a:r>
          </a:p>
          <a:p>
            <a:pPr eaLnBrk="1" hangingPunct="1">
              <a:lnSpc>
                <a:spcPts val="2200"/>
              </a:lnSpc>
              <a:buFontTx/>
              <a:buNone/>
            </a:pPr>
            <a:r>
              <a:rPr lang="en-US" sz="2800" dirty="0" smtClean="0">
                <a:latin typeface="Times New Roman" pitchFamily="18" charset="0"/>
                <a:cs typeface="Times New Roman" pitchFamily="18" charset="0"/>
              </a:rPr>
              <a:t>	case 2:item=pop(&amp;s);</a:t>
            </a:r>
          </a:p>
          <a:p>
            <a:pPr eaLnBrk="1" hangingPunct="1">
              <a:lnSpc>
                <a:spcPts val="2200"/>
              </a:lnSpc>
              <a:buFontTx/>
              <a:buNone/>
            </a:pPr>
            <a:r>
              <a:rPr lang="en-US" sz="2800" dirty="0" smtClean="0">
                <a:latin typeface="Times New Roman" pitchFamily="18" charset="0"/>
                <a:cs typeface="Times New Roman" pitchFamily="18" charset="0"/>
              </a:rPr>
              <a:t>		    if(item= = -1)</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(“empty stack”);</a:t>
            </a:r>
          </a:p>
          <a:p>
            <a:pPr eaLnBrk="1" hangingPunct="1">
              <a:lnSpc>
                <a:spcPts val="2200"/>
              </a:lnSpc>
              <a:buFontTx/>
              <a:buNone/>
            </a:pPr>
            <a:r>
              <a:rPr lang="en-US" sz="2800" dirty="0" smtClean="0">
                <a:latin typeface="Times New Roman" pitchFamily="18" charset="0"/>
                <a:cs typeface="Times New Roman" pitchFamily="18" charset="0"/>
              </a:rPr>
              <a:t>		    else				</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(“deleted item is %</a:t>
            </a:r>
            <a:r>
              <a:rPr lang="en-US" sz="2800" dirty="0" err="1" smtClean="0">
                <a:latin typeface="Times New Roman" pitchFamily="18" charset="0"/>
                <a:cs typeface="Times New Roman" pitchFamily="18" charset="0"/>
              </a:rPr>
              <a:t>d”,item</a:t>
            </a:r>
            <a:r>
              <a:rPr lang="en-US" sz="2800" dirty="0" smtClean="0">
                <a:latin typeface="Times New Roman" pitchFamily="18" charset="0"/>
                <a:cs typeface="Times New Roman" pitchFamily="18" charset="0"/>
              </a:rPr>
              <a:t>);</a:t>
            </a:r>
          </a:p>
          <a:p>
            <a:pPr eaLnBrk="1" hangingPunct="1">
              <a:lnSpc>
                <a:spcPts val="2200"/>
              </a:lnSpc>
              <a:buFontTx/>
              <a:buNone/>
            </a:pPr>
            <a:r>
              <a:rPr lang="en-US" sz="2800" dirty="0" smtClean="0">
                <a:latin typeface="Times New Roman" pitchFamily="18" charset="0"/>
                <a:cs typeface="Times New Roman" pitchFamily="18" charset="0"/>
              </a:rPr>
              <a:t>		    break;</a:t>
            </a:r>
          </a:p>
          <a:p>
            <a:pPr eaLnBrk="1" hangingPunct="1">
              <a:lnSpc>
                <a:spcPts val="2200"/>
              </a:lnSpc>
              <a:buFontTx/>
              <a:buNone/>
            </a:pPr>
            <a:r>
              <a:rPr lang="en-US" sz="2800" dirty="0" smtClean="0">
                <a:latin typeface="Times New Roman" pitchFamily="18" charset="0"/>
                <a:cs typeface="Times New Roman" pitchFamily="18" charset="0"/>
              </a:rPr>
              <a:t>	case 3:display(s);</a:t>
            </a:r>
          </a:p>
          <a:p>
            <a:pPr eaLnBrk="1" hangingPunct="1">
              <a:lnSpc>
                <a:spcPts val="2200"/>
              </a:lnSpc>
              <a:buFontTx/>
              <a:buNone/>
            </a:pPr>
            <a:r>
              <a:rPr lang="en-US" sz="2800" dirty="0" smtClean="0">
                <a:latin typeface="Times New Roman" pitchFamily="18" charset="0"/>
                <a:cs typeface="Times New Roman" pitchFamily="18" charset="0"/>
              </a:rPr>
              <a:t>		    break;</a:t>
            </a:r>
          </a:p>
          <a:p>
            <a:pPr eaLnBrk="1" hangingPunct="1">
              <a:lnSpc>
                <a:spcPts val="2200"/>
              </a:lnSpc>
              <a:buFontTx/>
              <a:buNone/>
            </a:pPr>
            <a:r>
              <a:rPr lang="en-US" sz="2800" dirty="0" smtClean="0">
                <a:latin typeface="Times New Roman" pitchFamily="18" charset="0"/>
                <a:cs typeface="Times New Roman" pitchFamily="18" charset="0"/>
              </a:rPr>
              <a:t>	default: exit(0);</a:t>
            </a:r>
          </a:p>
          <a:p>
            <a:pPr eaLnBrk="1" hangingPunct="1">
              <a:lnSpc>
                <a:spcPts val="2200"/>
              </a:lnSpc>
              <a:buFontTx/>
              <a:buNone/>
            </a:pPr>
            <a:r>
              <a:rPr lang="en-US" sz="2800" dirty="0" smtClean="0">
                <a:latin typeface="Times New Roman" pitchFamily="18" charset="0"/>
                <a:cs typeface="Times New Roman" pitchFamily="18" charset="0"/>
              </a:rPr>
              <a:t>}	//end of switch</a:t>
            </a:r>
          </a:p>
          <a:p>
            <a:pPr eaLnBrk="1" hangingPunct="1">
              <a:lnSpc>
                <a:spcPts val="2200"/>
              </a:lnSpc>
              <a:buFontTx/>
              <a:buNone/>
            </a:pPr>
            <a:r>
              <a:rPr lang="en-US" sz="2800" dirty="0" smtClean="0">
                <a:latin typeface="Times New Roman" pitchFamily="18" charset="0"/>
                <a:cs typeface="Times New Roman" pitchFamily="18" charset="0"/>
              </a:rPr>
              <a:t>}//end of for</a:t>
            </a:r>
          </a:p>
          <a:p>
            <a:pPr eaLnBrk="1" hangingPunct="1">
              <a:lnSpc>
                <a:spcPts val="2200"/>
              </a:lnSpc>
              <a:buFontTx/>
              <a:buNone/>
            </a:pPr>
            <a:r>
              <a:rPr lang="en-US" sz="28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//end of main</a:t>
            </a:r>
          </a:p>
          <a:p>
            <a:pPr eaLnBrk="1" hangingPunct="1">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0074731D-14F1-4740-9D9C-2B433E0657DF}"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4294967295"/>
          </p:nvPr>
        </p:nvSpPr>
        <p:spPr>
          <a:xfrm>
            <a:off x="0" y="533400"/>
            <a:ext cx="8229600" cy="6553200"/>
          </a:xfrm>
        </p:spPr>
        <p:txBody>
          <a:bodyPr/>
          <a:lstStyle/>
          <a:p>
            <a:pPr eaLnBrk="1" hangingPunct="1">
              <a:lnSpc>
                <a:spcPts val="2000"/>
              </a:lnSpc>
              <a:buFontTx/>
              <a:buNone/>
            </a:pPr>
            <a:r>
              <a:rPr lang="en-US" sz="2800" dirty="0" smtClean="0">
                <a:latin typeface="Times New Roman" pitchFamily="18" charset="0"/>
                <a:cs typeface="Times New Roman" pitchFamily="18" charset="0"/>
              </a:rPr>
              <a:t>/*push function*/</a:t>
            </a:r>
          </a:p>
          <a:p>
            <a:pPr eaLnBrk="1" hangingPunct="1">
              <a:lnSpc>
                <a:spcPts val="2700"/>
              </a:lnSpc>
              <a:buFontTx/>
              <a:buNone/>
            </a:pPr>
            <a:r>
              <a:rPr lang="en-US" sz="2800" dirty="0" smtClean="0">
                <a:latin typeface="Times New Roman" pitchFamily="18" charset="0"/>
                <a:cs typeface="Times New Roman" pitchFamily="18" charset="0"/>
              </a:rPr>
              <a:t>void push(</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STACK *</a:t>
            </a:r>
            <a:r>
              <a:rPr lang="en-US" sz="2800" dirty="0" err="1" smtClean="0">
                <a:latin typeface="Times New Roman" pitchFamily="18" charset="0"/>
                <a:cs typeface="Times New Roman" pitchFamily="18" charset="0"/>
              </a:rPr>
              <a:t>stck</a:t>
            </a:r>
            <a:r>
              <a:rPr lang="en-US" sz="2800" dirty="0" smtClean="0">
                <a:latin typeface="Times New Roman" pitchFamily="18" charset="0"/>
                <a:cs typeface="Times New Roman" pitchFamily="18" charset="0"/>
              </a:rPr>
              <a:t>)</a:t>
            </a:r>
          </a:p>
          <a:p>
            <a:pPr eaLnBrk="1" hangingPunct="1">
              <a:lnSpc>
                <a:spcPts val="2700"/>
              </a:lnSpc>
              <a:buFontTx/>
              <a:buNone/>
            </a:pPr>
            <a:r>
              <a:rPr lang="en-US" sz="2800" dirty="0" smtClean="0">
                <a:latin typeface="Times New Roman" pitchFamily="18" charset="0"/>
                <a:cs typeface="Times New Roman" pitchFamily="18" charset="0"/>
              </a:rPr>
              <a:t>{</a:t>
            </a:r>
          </a:p>
          <a:p>
            <a:pPr eaLnBrk="1" hangingPunct="1">
              <a:lnSpc>
                <a:spcPts val="2700"/>
              </a:lnSpc>
              <a:buFontTx/>
              <a:buNone/>
            </a:pPr>
            <a:r>
              <a:rPr lang="en-US" sz="2800" dirty="0" smtClean="0">
                <a:latin typeface="Times New Roman" pitchFamily="18" charset="0"/>
                <a:cs typeface="Times New Roman" pitchFamily="18" charset="0"/>
              </a:rPr>
              <a:t>	if(</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top</a:t>
            </a:r>
            <a:r>
              <a:rPr lang="en-US" sz="2800" dirty="0" smtClean="0">
                <a:latin typeface="Times New Roman" pitchFamily="18" charset="0"/>
                <a:cs typeface="Times New Roman" pitchFamily="18" charset="0"/>
                <a:sym typeface="Wingdings" pitchFamily="2" charset="2"/>
              </a:rPr>
              <a:t>==STACK_SIZE-1</a:t>
            </a:r>
            <a:r>
              <a:rPr lang="en-US" sz="2800" dirty="0" smtClean="0">
                <a:latin typeface="Times New Roman" pitchFamily="18" charset="0"/>
                <a:cs typeface="Times New Roman" pitchFamily="18" charset="0"/>
              </a:rPr>
              <a:t>)</a:t>
            </a:r>
          </a:p>
          <a:p>
            <a:pPr eaLnBrk="1" hangingPunct="1">
              <a:lnSpc>
                <a:spcPts val="2700"/>
              </a:lnSpc>
              <a:buFontTx/>
              <a:buNone/>
            </a:pP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(“stack full”);</a:t>
            </a:r>
          </a:p>
          <a:p>
            <a:pPr eaLnBrk="1" hangingPunct="1">
              <a:lnSpc>
                <a:spcPts val="2700"/>
              </a:lnSpc>
              <a:buFontTx/>
              <a:buNone/>
            </a:pPr>
            <a:r>
              <a:rPr lang="en-US" sz="2800" dirty="0" smtClean="0">
                <a:latin typeface="Times New Roman" pitchFamily="18" charset="0"/>
                <a:cs typeface="Times New Roman" pitchFamily="18" charset="0"/>
              </a:rPr>
              <a:t>		exit(0);</a:t>
            </a:r>
          </a:p>
          <a:p>
            <a:pPr eaLnBrk="1" hangingPunct="1">
              <a:lnSpc>
                <a:spcPts val="2700"/>
              </a:lnSpc>
              <a:buFontTx/>
              <a:buNone/>
            </a:pP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top</a:t>
            </a:r>
            <a:r>
              <a:rPr lang="en-US" sz="2800" dirty="0" smtClean="0">
                <a:latin typeface="Times New Roman" pitchFamily="18" charset="0"/>
                <a:cs typeface="Times New Roman" pitchFamily="18" charset="0"/>
              </a:rPr>
              <a:t>++;			//increment top</a:t>
            </a:r>
          </a:p>
          <a:p>
            <a:pPr eaLnBrk="1" hangingPunct="1">
              <a:lnSpc>
                <a:spcPts val="27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sarray</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stcktop</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=item;	//insert the item </a:t>
            </a:r>
          </a:p>
          <a:p>
            <a:pPr eaLnBrk="1" hangingPunct="1">
              <a:lnSpc>
                <a:spcPts val="2700"/>
              </a:lnSpc>
              <a:buFontTx/>
              <a:buNone/>
            </a:pPr>
            <a:r>
              <a:rPr lang="en-US" sz="2800" dirty="0" smtClean="0">
                <a:latin typeface="Times New Roman" pitchFamily="18" charset="0"/>
                <a:cs typeface="Times New Roman" pitchFamily="18" charset="0"/>
              </a:rPr>
              <a:t>}</a:t>
            </a:r>
          </a:p>
          <a:p>
            <a:pPr eaLnBrk="1" hangingPunct="1">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764D03F2-538B-4981-8D95-A2C1DCA1C6C7}"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4294967295"/>
          </p:nvPr>
        </p:nvSpPr>
        <p:spPr>
          <a:xfrm>
            <a:off x="0" y="381000"/>
            <a:ext cx="9144000" cy="6477000"/>
          </a:xfrm>
        </p:spPr>
        <p:txBody>
          <a:bodyPr/>
          <a:lstStyle/>
          <a:p>
            <a:pPr eaLnBrk="1" hangingPunct="1">
              <a:lnSpc>
                <a:spcPts val="2600"/>
              </a:lnSpc>
              <a:buFontTx/>
              <a:buNone/>
            </a:pPr>
            <a:r>
              <a:rPr lang="en-US" sz="2800" dirty="0" smtClean="0">
                <a:latin typeface="Times New Roman" pitchFamily="18" charset="0"/>
                <a:cs typeface="Times New Roman" pitchFamily="18" charset="0"/>
              </a:rPr>
              <a:t>/*pop*/</a:t>
            </a:r>
          </a:p>
          <a:p>
            <a:pPr eaLnBrk="1" hangingPunct="1">
              <a:lnSpc>
                <a:spcPts val="2600"/>
              </a:lnSpc>
              <a:buFontTx/>
              <a:buNone/>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pop(STACK </a:t>
            </a:r>
            <a:r>
              <a:rPr lang="en-US" sz="2800" dirty="0" err="1" smtClean="0">
                <a:latin typeface="Times New Roman" pitchFamily="18" charset="0"/>
                <a:cs typeface="Times New Roman" pitchFamily="18" charset="0"/>
              </a:rPr>
              <a:t>stck</a:t>
            </a: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del_item</a:t>
            </a: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	if(</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top</a:t>
            </a:r>
            <a:r>
              <a:rPr lang="en-US" sz="2800" dirty="0" smtClean="0">
                <a:latin typeface="Times New Roman" pitchFamily="18" charset="0"/>
                <a:cs typeface="Times New Roman" pitchFamily="18" charset="0"/>
                <a:sym typeface="Wingdings" pitchFamily="2" charset="2"/>
              </a:rPr>
              <a:t>= =-1</a:t>
            </a: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		return(-1);</a:t>
            </a:r>
          </a:p>
          <a:p>
            <a:pPr eaLnBrk="1" hangingPunct="1">
              <a:lnSpc>
                <a:spcPts val="2600"/>
              </a:lnSpc>
              <a:buFontTx/>
              <a:buNone/>
            </a:pPr>
            <a:r>
              <a:rPr lang="en-US" sz="2800" dirty="0" smtClean="0">
                <a:latin typeface="Times New Roman" pitchFamily="18" charset="0"/>
                <a:cs typeface="Times New Roman" pitchFamily="18" charset="0"/>
              </a:rPr>
              <a:t>	</a:t>
            </a:r>
          </a:p>
          <a:p>
            <a:pPr eaLnBrk="1" hangingPunct="1">
              <a:lnSpc>
                <a:spcPts val="2600"/>
              </a:lnSpc>
              <a:buFontTx/>
              <a:buNone/>
            </a:pPr>
            <a:r>
              <a:rPr lang="en-US" sz="2800" dirty="0" smtClean="0">
                <a:latin typeface="Times New Roman" pitchFamily="18" charset="0"/>
                <a:cs typeface="Times New Roman" pitchFamily="18" charset="0"/>
              </a:rPr>
              <a:t>	else</a:t>
            </a:r>
          </a:p>
          <a:p>
            <a:pPr eaLnBrk="1" hangingPunct="1">
              <a:lnSpc>
                <a:spcPts val="2600"/>
              </a:lnSpc>
              <a:buFontTx/>
              <a:buNone/>
            </a:pPr>
            <a:r>
              <a:rPr lang="en-US" sz="2800" dirty="0" smtClean="0">
                <a:latin typeface="Times New Roman" pitchFamily="18" charset="0"/>
                <a:cs typeface="Times New Roman" pitchFamily="18" charset="0"/>
              </a:rPr>
              <a:t>	{</a:t>
            </a:r>
          </a:p>
          <a:p>
            <a:pPr eaLnBrk="1" hangingPunct="1">
              <a:lnSpc>
                <a:spcPts val="26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del_item</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sarray</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stcktop</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//remove top element       </a:t>
            </a:r>
          </a:p>
          <a:p>
            <a:pPr eaLnBrk="1" hangingPunct="1">
              <a:lnSpc>
                <a:spcPts val="26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top</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//decrement top</a:t>
            </a:r>
          </a:p>
          <a:p>
            <a:pPr eaLnBrk="1" hangingPunct="1">
              <a:lnSpc>
                <a:spcPts val="2600"/>
              </a:lnSpc>
              <a:buFontTx/>
              <a:buNone/>
            </a:pPr>
            <a:r>
              <a:rPr lang="en-US" sz="2800" dirty="0" smtClean="0">
                <a:latin typeface="Times New Roman" pitchFamily="18" charset="0"/>
                <a:cs typeface="Times New Roman" pitchFamily="18" charset="0"/>
              </a:rPr>
              <a:t>		return(</a:t>
            </a:r>
            <a:r>
              <a:rPr lang="en-US" sz="2800" dirty="0" err="1" smtClean="0">
                <a:latin typeface="Times New Roman" pitchFamily="18" charset="0"/>
                <a:cs typeface="Times New Roman" pitchFamily="18" charset="0"/>
              </a:rPr>
              <a:t>del_item</a:t>
            </a: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	}</a:t>
            </a:r>
          </a:p>
          <a:p>
            <a:pPr eaLnBrk="1" hangingPunct="1">
              <a:lnSpc>
                <a:spcPts val="2600"/>
              </a:lnSpc>
              <a:buFontTx/>
              <a:buNone/>
            </a:pPr>
            <a:r>
              <a:rPr lang="en-US" sz="2800" dirty="0" smtClean="0">
                <a:latin typeface="Times New Roman" pitchFamily="18" charset="0"/>
                <a:cs typeface="Times New Roman" pitchFamily="18" charset="0"/>
              </a:rPr>
              <a:t>}</a:t>
            </a:r>
          </a:p>
          <a:p>
            <a:pPr eaLnBrk="1" hangingPunct="1">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E69CC91A-C6E5-4862-9C68-67681EFFF7E4}"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4294967295"/>
          </p:nvPr>
        </p:nvSpPr>
        <p:spPr>
          <a:xfrm>
            <a:off x="0" y="609600"/>
            <a:ext cx="8229600" cy="6400800"/>
          </a:xfrm>
        </p:spPr>
        <p:txBody>
          <a:bodyPr/>
          <a:lstStyle/>
          <a:p>
            <a:pPr eaLnBrk="1" hangingPunct="1">
              <a:lnSpc>
                <a:spcPts val="2000"/>
              </a:lnSpc>
              <a:buFontTx/>
              <a:buNone/>
            </a:pPr>
            <a:r>
              <a:rPr lang="en-US" sz="2600" dirty="0">
                <a:latin typeface="Times New Roman" pitchFamily="18" charset="0"/>
                <a:cs typeface="Times New Roman" pitchFamily="18" charset="0"/>
              </a:rPr>
              <a:t>v</a:t>
            </a:r>
            <a:r>
              <a:rPr lang="en-US" sz="2600" dirty="0" smtClean="0">
                <a:latin typeface="Times New Roman" pitchFamily="18" charset="0"/>
                <a:cs typeface="Times New Roman" pitchFamily="18" charset="0"/>
              </a:rPr>
              <a:t>oid display(STACK </a:t>
            </a:r>
            <a:r>
              <a:rPr lang="en-US" sz="2600" dirty="0" err="1" smtClean="0">
                <a:latin typeface="Times New Roman" pitchFamily="18" charset="0"/>
                <a:cs typeface="Times New Roman" pitchFamily="18" charset="0"/>
              </a:rPr>
              <a:t>stck</a:t>
            </a: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	if(</a:t>
            </a:r>
            <a:r>
              <a:rPr lang="en-US" sz="2600" dirty="0" err="1" smtClean="0">
                <a:latin typeface="Times New Roman" pitchFamily="18" charset="0"/>
                <a:cs typeface="Times New Roman" pitchFamily="18" charset="0"/>
              </a:rPr>
              <a:t>stck</a:t>
            </a:r>
            <a:r>
              <a:rPr lang="en-US" sz="2600" dirty="0" err="1" smtClean="0">
                <a:latin typeface="Times New Roman" pitchFamily="18" charset="0"/>
                <a:cs typeface="Times New Roman" pitchFamily="18" charset="0"/>
                <a:sym typeface="Wingdings" pitchFamily="2" charset="2"/>
              </a:rPr>
              <a:t>.</a:t>
            </a:r>
            <a:r>
              <a:rPr lang="en-US" sz="2600" dirty="0" err="1" smtClean="0">
                <a:latin typeface="Times New Roman" pitchFamily="18" charset="0"/>
                <a:cs typeface="Times New Roman" pitchFamily="18" charset="0"/>
              </a:rPr>
              <a:t>top</a:t>
            </a:r>
            <a:r>
              <a:rPr lang="en-US" sz="2600" dirty="0" smtClean="0">
                <a:latin typeface="Times New Roman" pitchFamily="18" charset="0"/>
                <a:cs typeface="Times New Roman" pitchFamily="18" charset="0"/>
              </a:rPr>
              <a:t>==-1)</a:t>
            </a:r>
          </a:p>
          <a:p>
            <a:pPr eaLnBrk="1" hangingPunct="1">
              <a:lnSpc>
                <a:spcPts val="2000"/>
              </a:lnSpc>
              <a:buFontTx/>
              <a:buNone/>
            </a:pPr>
            <a:r>
              <a:rPr lang="en-US" sz="2600" dirty="0" smtClean="0">
                <a:latin typeface="Times New Roman" pitchFamily="18" charset="0"/>
                <a:cs typeface="Times New Roman" pitchFamily="18" charset="0"/>
              </a:rPr>
              <a:t>	{</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printf</a:t>
            </a:r>
            <a:r>
              <a:rPr lang="en-US" sz="2600" dirty="0" smtClean="0">
                <a:latin typeface="Times New Roman" pitchFamily="18" charset="0"/>
                <a:cs typeface="Times New Roman" pitchFamily="18" charset="0"/>
              </a:rPr>
              <a:t>(“stack empty”);</a:t>
            </a:r>
          </a:p>
          <a:p>
            <a:pPr eaLnBrk="1" hangingPunct="1">
              <a:lnSpc>
                <a:spcPts val="2000"/>
              </a:lnSpc>
              <a:buFontTx/>
              <a:buNone/>
            </a:pPr>
            <a:r>
              <a:rPr lang="en-US" sz="2600" dirty="0" smtClean="0">
                <a:latin typeface="Times New Roman" pitchFamily="18" charset="0"/>
                <a:cs typeface="Times New Roman" pitchFamily="18" charset="0"/>
              </a:rPr>
              <a:t>		exit(0);</a:t>
            </a:r>
          </a:p>
          <a:p>
            <a:pPr eaLnBrk="1" hangingPunct="1">
              <a:lnSpc>
                <a:spcPts val="2000"/>
              </a:lnSpc>
              <a:buFontTx/>
              <a:buNone/>
            </a:pPr>
            <a:r>
              <a:rPr lang="en-US" sz="2600" dirty="0" smtClean="0">
                <a:latin typeface="Times New Roman" pitchFamily="18" charset="0"/>
                <a:cs typeface="Times New Roman" pitchFamily="18" charset="0"/>
              </a:rPr>
              <a:t>	}</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printf</a:t>
            </a:r>
            <a:r>
              <a:rPr lang="en-US" sz="2600" dirty="0" smtClean="0">
                <a:latin typeface="Times New Roman" pitchFamily="18" charset="0"/>
                <a:cs typeface="Times New Roman" pitchFamily="18" charset="0"/>
              </a:rPr>
              <a:t>(“contents is”);</a:t>
            </a:r>
          </a:p>
          <a:p>
            <a:pPr eaLnBrk="1" hangingPunct="1">
              <a:lnSpc>
                <a:spcPts val="2000"/>
              </a:lnSpc>
              <a:buFontTx/>
              <a:buNone/>
            </a:pPr>
            <a:r>
              <a:rPr lang="en-US" sz="2600" dirty="0" smtClean="0">
                <a:latin typeface="Times New Roman" pitchFamily="18" charset="0"/>
                <a:cs typeface="Times New Roman" pitchFamily="18" charset="0"/>
              </a:rPr>
              <a:t>	for(</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=0;i&lt;=</a:t>
            </a:r>
            <a:r>
              <a:rPr lang="en-US" sz="2600" dirty="0" err="1" smtClean="0">
                <a:latin typeface="Times New Roman" pitchFamily="18" charset="0"/>
                <a:cs typeface="Times New Roman" pitchFamily="18" charset="0"/>
              </a:rPr>
              <a:t>stck.</a:t>
            </a:r>
            <a:r>
              <a:rPr lang="en-US" sz="2600" dirty="0" err="1" smtClean="0">
                <a:latin typeface="Times New Roman" pitchFamily="18" charset="0"/>
                <a:cs typeface="Times New Roman" pitchFamily="18" charset="0"/>
                <a:sym typeface="Wingdings" pitchFamily="2" charset="2"/>
              </a:rPr>
              <a:t>top</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//start from bottom to top</a:t>
            </a:r>
          </a:p>
          <a:p>
            <a:pPr eaLnBrk="1" hangingPunct="1">
              <a:lnSpc>
                <a:spcPts val="2000"/>
              </a:lnSpc>
              <a:buFontTx/>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printf</a:t>
            </a:r>
            <a:r>
              <a:rPr lang="en-US" sz="2600" dirty="0" smtClean="0">
                <a:latin typeface="Times New Roman" pitchFamily="18" charset="0"/>
                <a:cs typeface="Times New Roman" pitchFamily="18" charset="0"/>
              </a:rPr>
              <a:t>(“%d”, </a:t>
            </a:r>
            <a:r>
              <a:rPr lang="en-US" sz="2600" dirty="0" err="1" smtClean="0">
                <a:latin typeface="Times New Roman" pitchFamily="18" charset="0"/>
                <a:cs typeface="Times New Roman" pitchFamily="18" charset="0"/>
              </a:rPr>
              <a:t>stck.sarray</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p>
          <a:p>
            <a:pPr eaLnBrk="1" hangingPunct="1">
              <a:lnSpc>
                <a:spcPts val="2000"/>
              </a:lnSpc>
              <a:buFontTx/>
              <a:buNone/>
            </a:pPr>
            <a:r>
              <a:rPr lang="en-US" sz="2600" dirty="0" smtClean="0">
                <a:latin typeface="Times New Roman" pitchFamily="18" charset="0"/>
                <a:cs typeface="Times New Roman" pitchFamily="18" charset="0"/>
              </a:rPr>
              <a:t>}</a:t>
            </a:r>
          </a:p>
          <a:p>
            <a:pPr eaLnBrk="1" hangingPunct="1">
              <a:lnSpc>
                <a:spcPct val="90000"/>
              </a:lnSpc>
              <a:buFontTx/>
              <a:buNone/>
            </a:pPr>
            <a:endParaRPr lang="en-US" sz="22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358D7E0-B41D-4846-80F9-76FE01A2BD8E}"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90000"/>
              </a:lnSpc>
            </a:pPr>
            <a:r>
              <a:rPr lang="en-US" dirty="0">
                <a:latin typeface="Times New Roman" pitchFamily="18" charset="0"/>
                <a:cs typeface="Times New Roman" pitchFamily="18" charset="0"/>
              </a:rPr>
              <a:t>In push and pop address of stack ‘s’ is passed because ‘s’ is local to main and we want to update top when item is pushed or popped. </a:t>
            </a:r>
          </a:p>
          <a:p>
            <a:pPr>
              <a:lnSpc>
                <a:spcPct val="90000"/>
              </a:lnSpc>
            </a:pPr>
            <a:r>
              <a:rPr lang="en-US" dirty="0">
                <a:latin typeface="Times New Roman" pitchFamily="18" charset="0"/>
                <a:cs typeface="Times New Roman" pitchFamily="18" charset="0"/>
              </a:rPr>
              <a:t>In display, we aren't  changing the top. But its value is used to traverse the stack from bottom to top. hence address need not be passed. </a:t>
            </a:r>
            <a:endParaRPr lang="en-US" dirty="0" smtClean="0">
              <a:latin typeface="Times New Roman" pitchFamily="18" charset="0"/>
              <a:cs typeface="Times New Roman" pitchFamily="18" charset="0"/>
            </a:endParaRPr>
          </a:p>
          <a:p>
            <a:pPr>
              <a:lnSpc>
                <a:spcPct val="90000"/>
              </a:lnSpc>
            </a:pPr>
            <a:r>
              <a:rPr lang="en-US" dirty="0">
                <a:latin typeface="Times New Roman" pitchFamily="18" charset="0"/>
                <a:cs typeface="Times New Roman" pitchFamily="18" charset="0"/>
              </a:rPr>
              <a:t>Display function can also be implemented by passing address of structure or stack array because there is no harm in passing address even if the value is not changed.</a:t>
            </a:r>
          </a:p>
          <a:p>
            <a:pPr>
              <a:lnSpc>
                <a:spcPct val="90000"/>
              </a:lnSpc>
              <a:buNone/>
            </a:pPr>
            <a:endParaRPr lang="en-US" dirty="0">
              <a:latin typeface="Times New Roman" pitchFamily="18" charset="0"/>
              <a:cs typeface="Times New Roman" pitchFamily="18" charset="0"/>
            </a:endParaRPr>
          </a:p>
          <a:p>
            <a:pPr>
              <a:lnSpc>
                <a:spcPct val="90000"/>
              </a:lnSpc>
            </a:pPr>
            <a:endParaRPr lang="en-US"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pPr>
              <a:defRPr/>
            </a:pPr>
            <a:fld id="{16F7CBAE-86F0-45AF-AD13-6AACC690CC8B}"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B5ACEE97-FF02-457D-9A54-2A45F36132FD}" type="slidenum">
              <a:rPr lang="en-US" smtClean="0"/>
              <a:pPr>
                <a:defRPr/>
              </a:pPr>
              <a:t>25</a:t>
            </a:fld>
            <a:endParaRPr lang="en-US"/>
          </a:p>
        </p:txBody>
      </p:sp>
    </p:spTree>
    <p:extLst>
      <p:ext uri="{BB962C8B-B14F-4D97-AF65-F5344CB8AC3E}">
        <p14:creationId xmlns:p14="http://schemas.microsoft.com/office/powerpoint/2010/main" val="3062435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4294967295"/>
          </p:nvPr>
        </p:nvSpPr>
        <p:spPr>
          <a:xfrm>
            <a:off x="27709" y="533400"/>
            <a:ext cx="8229600" cy="6629400"/>
          </a:xfrm>
        </p:spPr>
        <p:txBody>
          <a:bodyPr/>
          <a:lstStyle/>
          <a:p>
            <a:pPr eaLnBrk="1" hangingPunct="1">
              <a:lnSpc>
                <a:spcPts val="2000"/>
              </a:lnSpc>
              <a:buFontTx/>
              <a:buNone/>
            </a:pPr>
            <a:r>
              <a:rPr lang="en-US" sz="2800" dirty="0" smtClean="0">
                <a:latin typeface="Times New Roman" pitchFamily="18" charset="0"/>
                <a:cs typeface="Times New Roman" pitchFamily="18" charset="0"/>
              </a:rPr>
              <a:t>void display(STACK *</a:t>
            </a:r>
            <a:r>
              <a:rPr lang="en-US" sz="2800" dirty="0" err="1" smtClean="0">
                <a:latin typeface="Times New Roman" pitchFamily="18" charset="0"/>
                <a:cs typeface="Times New Roman" pitchFamily="18" charset="0"/>
              </a:rPr>
              <a:t>stck</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	if(</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rPr>
              <a:t>top</a:t>
            </a:r>
            <a:r>
              <a:rPr lang="en-US" sz="2800" dirty="0" smtClean="0">
                <a:latin typeface="Times New Roman" pitchFamily="18" charset="0"/>
                <a:cs typeface="Times New Roman" pitchFamily="18" charset="0"/>
              </a:rPr>
              <a:t>==-1)</a:t>
            </a:r>
          </a:p>
          <a:p>
            <a:pPr eaLnBrk="1" hangingPunct="1">
              <a:lnSpc>
                <a:spcPts val="2000"/>
              </a:lnSpc>
              <a:buFontTx/>
              <a:buNone/>
            </a:pPr>
            <a:r>
              <a:rPr lang="en-US" sz="2800" dirty="0" smtClean="0">
                <a:latin typeface="Times New Roman" pitchFamily="18" charset="0"/>
                <a:cs typeface="Times New Roman" pitchFamily="18" charset="0"/>
              </a:rPr>
              <a:t>	{</a:t>
            </a:r>
          </a:p>
          <a:p>
            <a:pPr eaLnBrk="1" hangingPunct="1">
              <a:lnSpc>
                <a:spcPts val="20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(“stack empty”);</a:t>
            </a:r>
          </a:p>
          <a:p>
            <a:pPr eaLnBrk="1" hangingPunct="1">
              <a:lnSpc>
                <a:spcPts val="2000"/>
              </a:lnSpc>
              <a:buFontTx/>
              <a:buNone/>
            </a:pPr>
            <a:r>
              <a:rPr lang="en-US" sz="2800" dirty="0" smtClean="0">
                <a:latin typeface="Times New Roman" pitchFamily="18" charset="0"/>
                <a:cs typeface="Times New Roman" pitchFamily="18" charset="0"/>
              </a:rPr>
              <a:t>		exit(0);</a:t>
            </a:r>
          </a:p>
          <a:p>
            <a:pPr eaLnBrk="1" hangingPunct="1">
              <a:lnSpc>
                <a:spcPts val="2000"/>
              </a:lnSpc>
              <a:buFontTx/>
              <a:buNone/>
            </a:pPr>
            <a:r>
              <a:rPr lang="en-US" sz="2800" dirty="0" smtClean="0">
                <a:latin typeface="Times New Roman" pitchFamily="18" charset="0"/>
                <a:cs typeface="Times New Roman" pitchFamily="18" charset="0"/>
              </a:rPr>
              <a:t>	}</a:t>
            </a:r>
          </a:p>
          <a:p>
            <a:pPr eaLnBrk="1" hangingPunct="1">
              <a:lnSpc>
                <a:spcPts val="20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(“contents is”);</a:t>
            </a:r>
          </a:p>
          <a:p>
            <a:pPr eaLnBrk="1" hangingPunct="1">
              <a:lnSpc>
                <a:spcPts val="2000"/>
              </a:lnSpc>
              <a:buFontTx/>
              <a:buNone/>
            </a:pPr>
            <a:endParaRPr lang="en-US" sz="2800" dirty="0" smtClean="0">
              <a:latin typeface="Times New Roman" pitchFamily="18" charset="0"/>
              <a:cs typeface="Times New Roman" pitchFamily="18" charset="0"/>
            </a:endParaRPr>
          </a:p>
          <a:p>
            <a:pPr eaLnBrk="1" hangingPunct="1">
              <a:lnSpc>
                <a:spcPts val="2000"/>
              </a:lnSpc>
              <a:buFontTx/>
              <a:buNone/>
            </a:pPr>
            <a:r>
              <a:rPr lang="en-US" sz="2800" dirty="0" smtClean="0">
                <a:latin typeface="Times New Roman" pitchFamily="18" charset="0"/>
                <a:cs typeface="Times New Roman" pitchFamily="18" charset="0"/>
              </a:rPr>
              <a:t>	for(</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=0;i&lt;=</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top</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//start from bottom to top</a:t>
            </a:r>
          </a:p>
          <a:p>
            <a:pPr eaLnBrk="1" hangingPunct="1">
              <a:lnSpc>
                <a:spcPts val="2000"/>
              </a:lnSpc>
              <a:buFontTx/>
              <a:buNone/>
            </a:pPr>
            <a:endParaRPr lang="en-US" sz="2800" dirty="0" smtClean="0">
              <a:latin typeface="Times New Roman" pitchFamily="18" charset="0"/>
              <a:cs typeface="Times New Roman" pitchFamily="18" charset="0"/>
            </a:endParaRPr>
          </a:p>
          <a:p>
            <a:pPr eaLnBrk="1" hangingPunct="1">
              <a:lnSpc>
                <a:spcPts val="20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(“%d”, </a:t>
            </a:r>
            <a:r>
              <a:rPr lang="en-US" sz="2800" dirty="0" err="1" smtClean="0">
                <a:latin typeface="Times New Roman" pitchFamily="18" charset="0"/>
                <a:cs typeface="Times New Roman" pitchFamily="18" charset="0"/>
              </a:rPr>
              <a:t>stck</a:t>
            </a:r>
            <a:r>
              <a:rPr lang="en-US" sz="2800" dirty="0" err="1"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rPr>
              <a:t>sarray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a:t>
            </a:r>
          </a:p>
          <a:p>
            <a:pPr eaLnBrk="1" hangingPunct="1">
              <a:lnSpc>
                <a:spcPct val="90000"/>
              </a:lnSpc>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98A3AB58-B019-4D45-953E-F0AEB3A9509C}"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2"/>
          <p:cNvSpPr>
            <a:spLocks noGrp="1"/>
          </p:cNvSpPr>
          <p:nvPr>
            <p:ph idx="4294967295"/>
          </p:nvPr>
        </p:nvSpPr>
        <p:spPr>
          <a:xfrm>
            <a:off x="0" y="304800"/>
            <a:ext cx="9144000" cy="6553200"/>
          </a:xfrm>
        </p:spPr>
        <p:txBody>
          <a:bodyPr rtlCol="0">
            <a:normAutofit/>
          </a:bodyPr>
          <a:lstStyle/>
          <a:p>
            <a:pPr eaLnBrk="1" fontAlgn="auto" hangingPunct="1">
              <a:spcAft>
                <a:spcPts val="0"/>
              </a:spcAft>
              <a:buFontTx/>
              <a:buNone/>
              <a:defRPr/>
            </a:pPr>
            <a:r>
              <a:rPr lang="en-US" sz="2800" u="sng" kern="1200" dirty="0">
                <a:latin typeface="Times New Roman" pitchFamily="18" charset="0"/>
                <a:cs typeface="Times New Roman" pitchFamily="18" charset="0"/>
              </a:rPr>
              <a:t>Checking whether given expression is valid or not using stack</a:t>
            </a:r>
          </a:p>
          <a:p>
            <a:pPr eaLnBrk="1" fontAlgn="auto" hangingPunct="1">
              <a:spcAft>
                <a:spcPts val="0"/>
              </a:spcAft>
              <a:buFontTx/>
              <a:buNone/>
              <a:defRPr/>
            </a:pPr>
            <a:r>
              <a:rPr lang="en-US" sz="2800" kern="1200" dirty="0">
                <a:latin typeface="Times New Roman" pitchFamily="18" charset="0"/>
                <a:cs typeface="Times New Roman" pitchFamily="18" charset="0"/>
              </a:rPr>
              <a:t>Checking an expression is nothing but checking</a:t>
            </a:r>
          </a:p>
          <a:p>
            <a:pPr eaLnBrk="1" fontAlgn="auto" hangingPunct="1">
              <a:spcAft>
                <a:spcPts val="0"/>
              </a:spcAft>
              <a:buFontTx/>
              <a:buNone/>
              <a:defRPr/>
            </a:pPr>
            <a:r>
              <a:rPr lang="en-US" sz="2800" kern="1200" dirty="0">
                <a:latin typeface="Times New Roman" pitchFamily="18" charset="0"/>
                <a:cs typeface="Times New Roman" pitchFamily="18" charset="0"/>
              </a:rPr>
              <a:t>1.Whether there are equal number of right and left parenthesis.</a:t>
            </a:r>
          </a:p>
          <a:p>
            <a:pPr eaLnBrk="1" fontAlgn="auto" hangingPunct="1">
              <a:spcAft>
                <a:spcPts val="0"/>
              </a:spcAft>
              <a:buFontTx/>
              <a:buNone/>
              <a:defRPr/>
            </a:pPr>
            <a:r>
              <a:rPr lang="en-US" sz="2800" kern="1200" dirty="0">
                <a:latin typeface="Times New Roman" pitchFamily="18" charset="0"/>
                <a:cs typeface="Times New Roman" pitchFamily="18" charset="0"/>
              </a:rPr>
              <a:t>2.Whether right parenthesis is preceded by a matching left parenthesis.</a:t>
            </a:r>
          </a:p>
          <a:p>
            <a:pPr eaLnBrk="1" fontAlgn="auto" hangingPunct="1">
              <a:spcAft>
                <a:spcPts val="0"/>
              </a:spcAft>
              <a:buFontTx/>
              <a:buNone/>
              <a:defRPr/>
            </a:pPr>
            <a:r>
              <a:rPr lang="en-US" sz="2800" kern="1200" dirty="0">
                <a:latin typeface="Times New Roman" pitchFamily="18" charset="0"/>
                <a:cs typeface="Times New Roman" pitchFamily="18" charset="0"/>
              </a:rPr>
              <a:t>If both the above conditions are satisfied, expression is valid.</a:t>
            </a:r>
          </a:p>
          <a:p>
            <a:pPr eaLnBrk="1" fontAlgn="auto" hangingPunct="1">
              <a:spcAft>
                <a:spcPts val="0"/>
              </a:spcAft>
              <a:buFontTx/>
              <a:buNone/>
              <a:defRPr/>
            </a:pPr>
            <a:r>
              <a:rPr lang="en-US" sz="2800" kern="1200" dirty="0">
                <a:latin typeface="Times New Roman" pitchFamily="18" charset="0"/>
                <a:cs typeface="Times New Roman" pitchFamily="18" charset="0"/>
              </a:rPr>
              <a:t>Ex: ((A+B) or A+B(   are not valid expressions because they violate condition 1.</a:t>
            </a:r>
          </a:p>
          <a:p>
            <a:pPr eaLnBrk="1" fontAlgn="auto" hangingPunct="1">
              <a:spcAft>
                <a:spcPts val="0"/>
              </a:spcAft>
              <a:buFontTx/>
              <a:buNone/>
              <a:defRPr/>
            </a:pP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(-c violate condition 2.</a:t>
            </a:r>
          </a:p>
          <a:p>
            <a:pPr eaLnBrk="1" fontAlgn="auto" hangingPunct="1">
              <a:spcAft>
                <a:spcPts val="0"/>
              </a:spcAft>
              <a:buFontTx/>
              <a:buNone/>
              <a:defRPr/>
            </a:pP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violate both the conditions.</a:t>
            </a:r>
          </a:p>
          <a:p>
            <a:pPr eaLnBrk="1" fontAlgn="auto" hangingPunct="1">
              <a:spcAft>
                <a:spcPts val="0"/>
              </a:spcAft>
              <a:buFontTx/>
              <a:buNone/>
              <a:defRPr/>
            </a:pP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 (</a:t>
            </a:r>
            <a:r>
              <a:rPr lang="en-US" sz="2800" kern="1200" dirty="0" err="1">
                <a:latin typeface="Times New Roman" pitchFamily="18" charset="0"/>
                <a:cs typeface="Times New Roman" pitchFamily="18" charset="0"/>
              </a:rPr>
              <a:t>c+d</a:t>
            </a:r>
            <a:r>
              <a:rPr lang="en-US" sz="2800" kern="1200" dirty="0">
                <a:latin typeface="Times New Roman" pitchFamily="18" charset="0"/>
                <a:cs typeface="Times New Roman" pitchFamily="18" charset="0"/>
              </a:rPr>
              <a:t>) is a valid expression.</a:t>
            </a:r>
          </a:p>
          <a:p>
            <a:pPr eaLnBrk="1" fontAlgn="auto" hangingPunct="1">
              <a:spcAft>
                <a:spcPts val="0"/>
              </a:spcAft>
              <a:buFontTx/>
              <a:buNone/>
              <a:defRPr/>
            </a:pPr>
            <a:r>
              <a:rPr lang="en-US" sz="2800" kern="1200" dirty="0">
                <a:latin typeface="Times New Roman" pitchFamily="18" charset="0"/>
                <a:cs typeface="Times New Roman" pitchFamily="18" charset="0"/>
              </a:rPr>
              <a:t>Stacks can be used to check this.</a:t>
            </a:r>
          </a:p>
          <a:p>
            <a:pPr eaLnBrk="1" fontAlgn="auto" hangingPunct="1">
              <a:spcAft>
                <a:spcPts val="0"/>
              </a:spcAft>
              <a:buFontTx/>
              <a:buNone/>
              <a:defRPr/>
            </a:pPr>
            <a:endParaRPr lang="en-US" sz="2400" kern="12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48356A75-F318-46BC-85C7-0798443346BF}"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2"/>
          <p:cNvSpPr>
            <a:spLocks noGrp="1"/>
          </p:cNvSpPr>
          <p:nvPr>
            <p:ph idx="4294967295"/>
          </p:nvPr>
        </p:nvSpPr>
        <p:spPr>
          <a:xfrm>
            <a:off x="0" y="457200"/>
            <a:ext cx="9296400" cy="6629400"/>
          </a:xfrm>
        </p:spPr>
        <p:txBody>
          <a:bodyPr/>
          <a:lstStyle/>
          <a:p>
            <a:pPr eaLnBrk="1" hangingPunct="1">
              <a:lnSpc>
                <a:spcPts val="2600"/>
              </a:lnSpc>
              <a:buFontTx/>
              <a:buNone/>
            </a:pPr>
            <a:r>
              <a:rPr lang="en-US" sz="2800" u="sng" dirty="0" smtClean="0">
                <a:latin typeface="Times New Roman" pitchFamily="18" charset="0"/>
                <a:cs typeface="Times New Roman" pitchFamily="18" charset="0"/>
              </a:rPr>
              <a:t>Algorithm for checking expression</a:t>
            </a:r>
          </a:p>
          <a:p>
            <a:pPr eaLnBrk="1" hangingPunct="1">
              <a:lnSpc>
                <a:spcPts val="2600"/>
              </a:lnSpc>
              <a:buFontTx/>
              <a:buAutoNum type="arabicPeriod"/>
            </a:pPr>
            <a:r>
              <a:rPr lang="en-US" sz="2800" dirty="0" smtClean="0">
                <a:latin typeface="Times New Roman" pitchFamily="18" charset="0"/>
                <a:cs typeface="Times New Roman" pitchFamily="18" charset="0"/>
              </a:rPr>
              <a:t>Scan the expression from left to right.</a:t>
            </a:r>
          </a:p>
          <a:p>
            <a:pPr eaLnBrk="1" hangingPunct="1">
              <a:lnSpc>
                <a:spcPts val="2600"/>
              </a:lnSpc>
              <a:buFontTx/>
              <a:buAutoNum type="arabicPeriod" startAt="2"/>
            </a:pPr>
            <a:r>
              <a:rPr lang="en-US" sz="2800" dirty="0" smtClean="0">
                <a:latin typeface="Times New Roman" pitchFamily="18" charset="0"/>
                <a:cs typeface="Times New Roman" pitchFamily="18" charset="0"/>
              </a:rPr>
              <a:t>Whenever a scope opener( ‘(‘,’{‘,’[‘ ) is encountered while scanning the expression, it is pushed to stack. </a:t>
            </a:r>
          </a:p>
          <a:p>
            <a:pPr eaLnBrk="1" hangingPunct="1">
              <a:lnSpc>
                <a:spcPts val="2600"/>
              </a:lnSpc>
              <a:buFontTx/>
              <a:buAutoNum type="arabicPeriod" startAt="3"/>
            </a:pPr>
            <a:r>
              <a:rPr lang="en-US" sz="2800" dirty="0" smtClean="0">
                <a:latin typeface="Times New Roman" pitchFamily="18" charset="0"/>
                <a:cs typeface="Times New Roman" pitchFamily="18" charset="0"/>
              </a:rPr>
              <a:t>Whenever as scope ender( ‘)’, ‘}’, ‘]’) is encountered, the stack is examined. If stack is empty, scope ender does not have a matching opener and hence string is invalid. </a:t>
            </a:r>
          </a:p>
          <a:p>
            <a:pPr eaLnBrk="1" hangingPunct="1">
              <a:lnSpc>
                <a:spcPts val="2600"/>
              </a:lnSpc>
              <a:buFontTx/>
              <a:buAutoNum type="arabicPeriod" startAt="3"/>
            </a:pPr>
            <a:r>
              <a:rPr lang="en-US" sz="2800" dirty="0" smtClean="0">
                <a:latin typeface="Times New Roman" pitchFamily="18" charset="0"/>
                <a:cs typeface="Times New Roman" pitchFamily="18" charset="0"/>
              </a:rPr>
              <a:t>If stack is non empty, we pop the stack and check whether the popped item corresponds to scope ender. </a:t>
            </a:r>
          </a:p>
          <a:p>
            <a:pPr eaLnBrk="1" hangingPunct="1">
              <a:lnSpc>
                <a:spcPts val="2600"/>
              </a:lnSpc>
              <a:buFontTx/>
              <a:buAutoNum type="arabicPeriod" startAt="3"/>
            </a:pPr>
            <a:r>
              <a:rPr lang="en-US" sz="2800" dirty="0" smtClean="0">
                <a:latin typeface="Times New Roman" pitchFamily="18" charset="0"/>
                <a:cs typeface="Times New Roman" pitchFamily="18" charset="0"/>
              </a:rPr>
              <a:t>If a match occurs, we continue. If it does not, the string is invalid.</a:t>
            </a:r>
          </a:p>
          <a:p>
            <a:pPr eaLnBrk="1" hangingPunct="1">
              <a:lnSpc>
                <a:spcPts val="2600"/>
              </a:lnSpc>
              <a:buFontTx/>
              <a:buAutoNum type="arabicPeriod" startAt="3"/>
            </a:pPr>
            <a:r>
              <a:rPr lang="en-US" sz="2800" dirty="0" smtClean="0">
                <a:latin typeface="Times New Roman" pitchFamily="18" charset="0"/>
                <a:cs typeface="Times New Roman" pitchFamily="18" charset="0"/>
              </a:rPr>
              <a:t>When the end of string is reached, the stack must be empty; otherwise one or more scopes have been opened which have not been closed and string is invalid.</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p>
        </p:txBody>
      </p:sp>
      <p:sp>
        <p:nvSpPr>
          <p:cNvPr id="2" name="Date Placeholder 1"/>
          <p:cNvSpPr>
            <a:spLocks noGrp="1"/>
          </p:cNvSpPr>
          <p:nvPr>
            <p:ph type="dt" sz="half" idx="10"/>
          </p:nvPr>
        </p:nvSpPr>
        <p:spPr/>
        <p:txBody>
          <a:bodyPr/>
          <a:lstStyle/>
          <a:p>
            <a:pPr>
              <a:defRPr/>
            </a:pPr>
            <a:fld id="{7CCA7C25-27EF-443E-8175-E87C79C10EE7}"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p:cNvSpPr>
          <p:nvPr>
            <p:ph idx="4294967295"/>
          </p:nvPr>
        </p:nvSpPr>
        <p:spPr>
          <a:xfrm>
            <a:off x="0" y="228600"/>
            <a:ext cx="8686800" cy="6629400"/>
          </a:xfrm>
        </p:spPr>
        <p:txBody>
          <a:bodyPr/>
          <a:lstStyle/>
          <a:p>
            <a:pPr eaLnBrk="1" hangingPunct="1">
              <a:buFontTx/>
              <a:buNone/>
            </a:pPr>
            <a:r>
              <a:rPr lang="en-US" sz="2400" smtClean="0">
                <a:latin typeface="Times New Roman" pitchFamily="18" charset="0"/>
                <a:cs typeface="Times New Roman" pitchFamily="18" charset="0"/>
              </a:rPr>
              <a:t>Ex1:(a+b) * (c+d</a:t>
            </a:r>
          </a:p>
          <a:p>
            <a:pPr eaLnBrk="1" hangingPunct="1">
              <a:buFontTx/>
              <a:buNone/>
            </a:pPr>
            <a:r>
              <a:rPr lang="en-US" sz="2400" smtClean="0">
                <a:latin typeface="Times New Roman" pitchFamily="18" charset="0"/>
                <a:cs typeface="Times New Roman" pitchFamily="18" charset="0"/>
              </a:rPr>
              <a:t>																																																																								</a:t>
            </a:r>
          </a:p>
          <a:p>
            <a:pPr eaLnBrk="1" hangingPunct="1">
              <a:buFontTx/>
              <a:buNone/>
            </a:pPr>
            <a:r>
              <a:rPr lang="en-US" sz="2400" smtClean="0">
                <a:latin typeface="Times New Roman" pitchFamily="18" charset="0"/>
                <a:cs typeface="Times New Roman" pitchFamily="18" charset="0"/>
              </a:rPr>
              <a:t>Ex2:</a:t>
            </a:r>
            <a:r>
              <a:rPr lang="en-US" sz="2400" smtClean="0">
                <a:latin typeface="Times New Roman" pitchFamily="18" charset="0"/>
                <a:cs typeface="Times New Roman" pitchFamily="18" charset="0"/>
                <a:sym typeface="Wingdings" pitchFamily="2" charset="2"/>
              </a:rPr>
              <a:t>(a+b)*c+d)</a:t>
            </a:r>
            <a:r>
              <a:rPr lang="en-US" sz="2400" smtClean="0">
                <a:latin typeface="Times New Roman" pitchFamily="18" charset="0"/>
                <a:cs typeface="Times New Roman" pitchFamily="18" charset="0"/>
              </a:rPr>
              <a:t>											</a:t>
            </a:r>
          </a:p>
        </p:txBody>
      </p:sp>
      <p:sp>
        <p:nvSpPr>
          <p:cNvPr id="4" name="Rectangle 3"/>
          <p:cNvSpPr/>
          <p:nvPr/>
        </p:nvSpPr>
        <p:spPr>
          <a:xfrm>
            <a:off x="533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533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396" name="TextBox 5"/>
          <p:cNvSpPr txBox="1">
            <a:spLocks noChangeArrowheads="1"/>
          </p:cNvSpPr>
          <p:nvPr/>
        </p:nvSpPr>
        <p:spPr bwMode="auto">
          <a:xfrm>
            <a:off x="8382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397" name="TextBox 6"/>
          <p:cNvSpPr txBox="1">
            <a:spLocks noChangeArrowheads="1"/>
          </p:cNvSpPr>
          <p:nvPr/>
        </p:nvSpPr>
        <p:spPr bwMode="auto">
          <a:xfrm>
            <a:off x="457200" y="2743200"/>
            <a:ext cx="1143000" cy="400050"/>
          </a:xfrm>
          <a:prstGeom prst="rect">
            <a:avLst/>
          </a:prstGeom>
          <a:noFill/>
          <a:ln w="9525">
            <a:noFill/>
            <a:miter lim="800000"/>
            <a:headEnd/>
            <a:tailEnd/>
          </a:ln>
        </p:spPr>
        <p:txBody>
          <a:bodyPr>
            <a:spAutoFit/>
          </a:bodyPr>
          <a:lstStyle/>
          <a:p>
            <a:r>
              <a:rPr lang="en-US" sz="2000">
                <a:latin typeface="Calibri" pitchFamily="34" charset="0"/>
              </a:rPr>
              <a:t>push ‘(‘</a:t>
            </a:r>
          </a:p>
        </p:txBody>
      </p:sp>
      <p:sp>
        <p:nvSpPr>
          <p:cNvPr id="8" name="Rectangle 7"/>
          <p:cNvSpPr/>
          <p:nvPr/>
        </p:nvSpPr>
        <p:spPr>
          <a:xfrm>
            <a:off x="2057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9399" name="TextBox 8"/>
          <p:cNvSpPr txBox="1">
            <a:spLocks noChangeArrowheads="1"/>
          </p:cNvSpPr>
          <p:nvPr/>
        </p:nvSpPr>
        <p:spPr bwMode="auto">
          <a:xfrm>
            <a:off x="685800" y="2362200"/>
            <a:ext cx="6096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0" name="Straight Connector 9"/>
          <p:cNvCxnSpPr/>
          <p:nvPr/>
        </p:nvCxnSpPr>
        <p:spPr>
          <a:xfrm>
            <a:off x="2057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1" name="TextBox 10"/>
          <p:cNvSpPr txBox="1">
            <a:spLocks noChangeArrowheads="1"/>
          </p:cNvSpPr>
          <p:nvPr/>
        </p:nvSpPr>
        <p:spPr bwMode="auto">
          <a:xfrm>
            <a:off x="2057400" y="2438400"/>
            <a:ext cx="1524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 since there is ‘)’ &amp; continue</a:t>
            </a:r>
          </a:p>
        </p:txBody>
      </p:sp>
      <p:sp>
        <p:nvSpPr>
          <p:cNvPr id="12" name="Rectangle 11"/>
          <p:cNvSpPr/>
          <p:nvPr/>
        </p:nvSpPr>
        <p:spPr>
          <a:xfrm>
            <a:off x="44958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7010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4495800" y="19796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5" name="TextBox 14"/>
          <p:cNvSpPr txBox="1">
            <a:spLocks noChangeArrowheads="1"/>
          </p:cNvSpPr>
          <p:nvPr/>
        </p:nvSpPr>
        <p:spPr bwMode="auto">
          <a:xfrm>
            <a:off x="48768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406" name="TextBox 15"/>
          <p:cNvSpPr txBox="1">
            <a:spLocks noChangeArrowheads="1"/>
          </p:cNvSpPr>
          <p:nvPr/>
        </p:nvSpPr>
        <p:spPr bwMode="auto">
          <a:xfrm>
            <a:off x="4343400" y="2438400"/>
            <a:ext cx="1524000" cy="708025"/>
          </a:xfrm>
          <a:prstGeom prst="rect">
            <a:avLst/>
          </a:prstGeom>
          <a:noFill/>
          <a:ln w="9525">
            <a:noFill/>
            <a:miter lim="800000"/>
            <a:headEnd/>
            <a:tailEnd/>
          </a:ln>
        </p:spPr>
        <p:txBody>
          <a:bodyPr>
            <a:spAutoFit/>
          </a:bodyPr>
          <a:lstStyle/>
          <a:p>
            <a:r>
              <a:rPr lang="en-US" sz="2000">
                <a:latin typeface="Calibri" pitchFamily="34" charset="0"/>
              </a:rPr>
              <a:t>(a+b) *(</a:t>
            </a:r>
          </a:p>
          <a:p>
            <a:r>
              <a:rPr lang="en-US" sz="2000">
                <a:latin typeface="Calibri" pitchFamily="34" charset="0"/>
              </a:rPr>
              <a:t>Push ‘(‘ </a:t>
            </a:r>
          </a:p>
        </p:txBody>
      </p:sp>
      <p:cxnSp>
        <p:nvCxnSpPr>
          <p:cNvPr id="17" name="Straight Connector 16"/>
          <p:cNvCxnSpPr/>
          <p:nvPr/>
        </p:nvCxnSpPr>
        <p:spPr>
          <a:xfrm>
            <a:off x="7010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8" name="TextBox 17"/>
          <p:cNvSpPr txBox="1">
            <a:spLocks noChangeArrowheads="1"/>
          </p:cNvSpPr>
          <p:nvPr/>
        </p:nvSpPr>
        <p:spPr bwMode="auto">
          <a:xfrm>
            <a:off x="6248400" y="2438400"/>
            <a:ext cx="2667000" cy="1323975"/>
          </a:xfrm>
          <a:prstGeom prst="rect">
            <a:avLst/>
          </a:prstGeom>
          <a:noFill/>
          <a:ln w="9525">
            <a:noFill/>
            <a:miter lim="800000"/>
            <a:headEnd/>
            <a:tailEnd/>
          </a:ln>
        </p:spPr>
        <p:txBody>
          <a:bodyPr>
            <a:spAutoFit/>
          </a:bodyPr>
          <a:lstStyle/>
          <a:p>
            <a:r>
              <a:rPr lang="en-US" sz="2000">
                <a:latin typeface="Calibri" pitchFamily="34" charset="0"/>
              </a:rPr>
              <a:t>(a+b) *(c+d</a:t>
            </a:r>
          </a:p>
          <a:p>
            <a:r>
              <a:rPr lang="en-US" sz="2000">
                <a:latin typeface="Calibri" pitchFamily="34" charset="0"/>
              </a:rPr>
              <a:t>End of string reached  but stack not empty. Hence invalid</a:t>
            </a:r>
          </a:p>
        </p:txBody>
      </p:sp>
      <p:sp>
        <p:nvSpPr>
          <p:cNvPr id="59409" name="TextBox 18"/>
          <p:cNvSpPr txBox="1">
            <a:spLocks noChangeArrowheads="1"/>
          </p:cNvSpPr>
          <p:nvPr/>
        </p:nvSpPr>
        <p:spPr bwMode="auto">
          <a:xfrm>
            <a:off x="73914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0" name="Rectangle 19"/>
          <p:cNvSpPr/>
          <p:nvPr/>
        </p:nvSpPr>
        <p:spPr>
          <a:xfrm>
            <a:off x="6858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1" name="Straight Connector 20"/>
          <p:cNvCxnSpPr/>
          <p:nvPr/>
        </p:nvCxnSpPr>
        <p:spPr>
          <a:xfrm>
            <a:off x="685800" y="50276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2" name="TextBox 21"/>
          <p:cNvSpPr txBox="1">
            <a:spLocks noChangeArrowheads="1"/>
          </p:cNvSpPr>
          <p:nvPr/>
        </p:nvSpPr>
        <p:spPr bwMode="auto">
          <a:xfrm>
            <a:off x="685800" y="5410200"/>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59413" name="TextBox 22"/>
          <p:cNvSpPr txBox="1">
            <a:spLocks noChangeArrowheads="1"/>
          </p:cNvSpPr>
          <p:nvPr/>
        </p:nvSpPr>
        <p:spPr bwMode="auto">
          <a:xfrm>
            <a:off x="990600" y="49530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4" name="Rectangle 23"/>
          <p:cNvSpPr/>
          <p:nvPr/>
        </p:nvSpPr>
        <p:spPr>
          <a:xfrm>
            <a:off x="35814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 name="Rectangle 24"/>
          <p:cNvSpPr/>
          <p:nvPr/>
        </p:nvSpPr>
        <p:spPr>
          <a:xfrm>
            <a:off x="67056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6" name="Straight Connector 25"/>
          <p:cNvCxnSpPr/>
          <p:nvPr/>
        </p:nvCxnSpPr>
        <p:spPr>
          <a:xfrm>
            <a:off x="3581400" y="495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7" name="TextBox 26"/>
          <p:cNvSpPr txBox="1">
            <a:spLocks noChangeArrowheads="1"/>
          </p:cNvSpPr>
          <p:nvPr/>
        </p:nvSpPr>
        <p:spPr bwMode="auto">
          <a:xfrm>
            <a:off x="3581400" y="5410200"/>
            <a:ext cx="1143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cxnSp>
        <p:nvCxnSpPr>
          <p:cNvPr id="28" name="Straight Connector 27"/>
          <p:cNvCxnSpPr/>
          <p:nvPr/>
        </p:nvCxnSpPr>
        <p:spPr>
          <a:xfrm>
            <a:off x="6705600" y="49514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9" name="TextBox 28"/>
          <p:cNvSpPr txBox="1">
            <a:spLocks noChangeArrowheads="1"/>
          </p:cNvSpPr>
          <p:nvPr/>
        </p:nvSpPr>
        <p:spPr bwMode="auto">
          <a:xfrm>
            <a:off x="5943600" y="5449888"/>
            <a:ext cx="2971800" cy="1016000"/>
          </a:xfrm>
          <a:prstGeom prst="rect">
            <a:avLst/>
          </a:prstGeom>
          <a:noFill/>
          <a:ln w="9525">
            <a:noFill/>
            <a:miter lim="800000"/>
            <a:headEnd/>
            <a:tailEnd/>
          </a:ln>
        </p:spPr>
        <p:txBody>
          <a:bodyPr>
            <a:spAutoFit/>
          </a:bodyPr>
          <a:lstStyle/>
          <a:p>
            <a:r>
              <a:rPr lang="en-US">
                <a:latin typeface="Calibri" pitchFamily="34" charset="0"/>
              </a:rPr>
              <a:t>(</a:t>
            </a:r>
            <a:r>
              <a:rPr lang="en-US" sz="2000">
                <a:latin typeface="Calibri" pitchFamily="34" charset="0"/>
              </a:rPr>
              <a:t>a+b)*c+d)</a:t>
            </a:r>
          </a:p>
          <a:p>
            <a:r>
              <a:rPr lang="en-US" sz="2000">
                <a:latin typeface="Calibri" pitchFamily="34" charset="0"/>
              </a:rPr>
              <a:t>Stack empty when ‘)’ encountered.hence invalid </a:t>
            </a:r>
          </a:p>
        </p:txBody>
      </p:sp>
      <p:sp>
        <p:nvSpPr>
          <p:cNvPr id="2" name="Date Placeholder 1"/>
          <p:cNvSpPr>
            <a:spLocks noGrp="1"/>
          </p:cNvSpPr>
          <p:nvPr>
            <p:ph type="dt" sz="half" idx="10"/>
          </p:nvPr>
        </p:nvSpPr>
        <p:spPr/>
        <p:txBody>
          <a:bodyPr/>
          <a:lstStyle/>
          <a:p>
            <a:pPr>
              <a:defRPr/>
            </a:pPr>
            <a:fld id="{A616F8FA-D1FA-4937-85C4-3666EDDDC56F}"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DB3E9BD0-0785-46E8-9914-223C37E46FB3}"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a:spLocks noGrp="1"/>
          </p:cNvSpPr>
          <p:nvPr>
            <p:ph idx="4294967295"/>
          </p:nvPr>
        </p:nvSpPr>
        <p:spPr>
          <a:xfrm>
            <a:off x="0" y="228600"/>
            <a:ext cx="9296400" cy="6400800"/>
          </a:xfrm>
        </p:spPr>
        <p:txBody>
          <a:bodyPr/>
          <a:lstStyle/>
          <a:p>
            <a:pPr algn="ctr" eaLnBrk="1" hangingPunct="1">
              <a:buFontTx/>
              <a:buNone/>
            </a:pPr>
            <a:r>
              <a:rPr lang="en-US" sz="2800" dirty="0" smtClean="0">
                <a:latin typeface="Times New Roman" pitchFamily="18" charset="0"/>
                <a:cs typeface="Times New Roman" pitchFamily="18" charset="0"/>
              </a:rPr>
              <a:t>The Stack</a:t>
            </a:r>
          </a:p>
          <a:p>
            <a:pPr eaLnBrk="1" hangingPunct="1">
              <a:buFontTx/>
              <a:buNone/>
            </a:pPr>
            <a:endParaRPr lang="en-US" sz="2800"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Data structure deals with the study of how data is organized in memory and how efficiently data can be retrieved and manipulated.</a:t>
            </a:r>
          </a:p>
          <a:p>
            <a:pPr eaLnBrk="1" hangingPunct="1"/>
            <a:r>
              <a:rPr lang="en-US" sz="2800" dirty="0" smtClean="0">
                <a:latin typeface="Times New Roman" pitchFamily="18" charset="0"/>
                <a:cs typeface="Times New Roman" pitchFamily="18" charset="0"/>
              </a:rPr>
              <a:t>Data structures allows programmers to write efficient programs. </a:t>
            </a:r>
          </a:p>
          <a:p>
            <a:pPr eaLnBrk="1" hangingPunct="1"/>
            <a:r>
              <a:rPr lang="en-US" sz="2800" dirty="0" smtClean="0">
                <a:latin typeface="Times New Roman" pitchFamily="18" charset="0"/>
                <a:cs typeface="Times New Roman" pitchFamily="18" charset="0"/>
              </a:rPr>
              <a:t>Data is efficiently retrieved ,manipulated and organized in memory.</a:t>
            </a:r>
          </a:p>
          <a:p>
            <a:pPr eaLnBrk="1" hangingPunct="1">
              <a:buFontTx/>
              <a:buNone/>
            </a:pPr>
            <a:endParaRPr lang="en-US" sz="2400" dirty="0" smtClean="0">
              <a:latin typeface="Times New Roman" pitchFamily="18" charset="0"/>
              <a:cs typeface="Times New Roman" pitchFamily="18" charset="0"/>
            </a:endParaRPr>
          </a:p>
          <a:p>
            <a:pPr eaLnBrk="1" hangingPunct="1"/>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43B5AA3-2CBB-49AF-86B9-8FD1A36424A5}"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4294967295"/>
          </p:nvPr>
        </p:nvSpPr>
        <p:spPr>
          <a:xfrm>
            <a:off x="0" y="228600"/>
            <a:ext cx="8229600" cy="6400800"/>
          </a:xfrm>
        </p:spPr>
        <p:txBody>
          <a:bodyPr/>
          <a:lstStyle/>
          <a:p>
            <a:pPr eaLnBrk="1" hangingPunct="1">
              <a:buFontTx/>
              <a:buNone/>
            </a:pPr>
            <a:r>
              <a:rPr lang="en-US" sz="2400" smtClean="0">
                <a:latin typeface="Times New Roman" pitchFamily="18" charset="0"/>
                <a:cs typeface="Times New Roman" pitchFamily="18" charset="0"/>
              </a:rPr>
              <a:t>Ex3: (a+b)*({c*d)</a:t>
            </a:r>
          </a:p>
          <a:p>
            <a:pPr eaLnBrk="1" hangingPunct="1">
              <a:buFontTx/>
              <a:buNone/>
            </a:pPr>
            <a:endParaRPr lang="en-US" sz="2400" smtClean="0">
              <a:latin typeface="Times New Roman" pitchFamily="18" charset="0"/>
              <a:cs typeface="Times New Roman" pitchFamily="18" charset="0"/>
            </a:endParaRPr>
          </a:p>
        </p:txBody>
      </p:sp>
      <p:sp>
        <p:nvSpPr>
          <p:cNvPr id="4" name="Rectangle 3"/>
          <p:cNvSpPr/>
          <p:nvPr/>
        </p:nvSpPr>
        <p:spPr>
          <a:xfrm>
            <a:off x="685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443" name="TextBox 4"/>
          <p:cNvSpPr txBox="1">
            <a:spLocks noChangeArrowheads="1"/>
          </p:cNvSpPr>
          <p:nvPr/>
        </p:nvSpPr>
        <p:spPr bwMode="auto">
          <a:xfrm>
            <a:off x="1066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685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45" name="TextBox 6"/>
          <p:cNvSpPr txBox="1">
            <a:spLocks noChangeArrowheads="1"/>
          </p:cNvSpPr>
          <p:nvPr/>
        </p:nvSpPr>
        <p:spPr bwMode="auto">
          <a:xfrm>
            <a:off x="685800" y="2057400"/>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8" name="Rectangle 7"/>
          <p:cNvSpPr/>
          <p:nvPr/>
        </p:nvSpPr>
        <p:spPr>
          <a:xfrm>
            <a:off x="3733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7239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914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44958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2" name="Straight Connector 11"/>
          <p:cNvCxnSpPr/>
          <p:nvPr/>
        </p:nvCxnSpPr>
        <p:spPr>
          <a:xfrm>
            <a:off x="3733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1" name="TextBox 12"/>
          <p:cNvSpPr txBox="1">
            <a:spLocks noChangeArrowheads="1"/>
          </p:cNvSpPr>
          <p:nvPr/>
        </p:nvSpPr>
        <p:spPr bwMode="auto">
          <a:xfrm>
            <a:off x="37338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sp>
        <p:nvSpPr>
          <p:cNvPr id="61452" name="TextBox 13"/>
          <p:cNvSpPr txBox="1">
            <a:spLocks noChangeArrowheads="1"/>
          </p:cNvSpPr>
          <p:nvPr/>
        </p:nvSpPr>
        <p:spPr bwMode="auto">
          <a:xfrm>
            <a:off x="70866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and continue</a:t>
            </a:r>
          </a:p>
        </p:txBody>
      </p:sp>
      <p:cxnSp>
        <p:nvCxnSpPr>
          <p:cNvPr id="15" name="Straight Connector 14"/>
          <p:cNvCxnSpPr/>
          <p:nvPr/>
        </p:nvCxnSpPr>
        <p:spPr>
          <a:xfrm>
            <a:off x="7239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4" name="TextBox 15"/>
          <p:cNvSpPr txBox="1">
            <a:spLocks noChangeArrowheads="1"/>
          </p:cNvSpPr>
          <p:nvPr/>
        </p:nvSpPr>
        <p:spPr bwMode="auto">
          <a:xfrm>
            <a:off x="7620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914400" y="51800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400" y="48752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7" name="TextBox 18"/>
          <p:cNvSpPr txBox="1">
            <a:spLocks noChangeArrowheads="1"/>
          </p:cNvSpPr>
          <p:nvPr/>
        </p:nvSpPr>
        <p:spPr bwMode="auto">
          <a:xfrm>
            <a:off x="1219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58" name="TextBox 19"/>
          <p:cNvSpPr txBox="1">
            <a:spLocks noChangeArrowheads="1"/>
          </p:cNvSpPr>
          <p:nvPr/>
        </p:nvSpPr>
        <p:spPr bwMode="auto">
          <a:xfrm>
            <a:off x="1219200" y="4887913"/>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1459" name="TextBox 20"/>
          <p:cNvSpPr txBox="1">
            <a:spLocks noChangeArrowheads="1"/>
          </p:cNvSpPr>
          <p:nvPr/>
        </p:nvSpPr>
        <p:spPr bwMode="auto">
          <a:xfrm>
            <a:off x="838200" y="5602288"/>
            <a:ext cx="16002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 and continue‘</a:t>
            </a:r>
          </a:p>
        </p:txBody>
      </p:sp>
      <p:sp>
        <p:nvSpPr>
          <p:cNvPr id="61460" name="TextBox 21"/>
          <p:cNvSpPr txBox="1">
            <a:spLocks noChangeArrowheads="1"/>
          </p:cNvSpPr>
          <p:nvPr/>
        </p:nvSpPr>
        <p:spPr bwMode="auto">
          <a:xfrm>
            <a:off x="4191000" y="5562600"/>
            <a:ext cx="4572000" cy="1016000"/>
          </a:xfrm>
          <a:prstGeom prst="rect">
            <a:avLst/>
          </a:prstGeom>
          <a:noFill/>
          <a:ln w="9525">
            <a:noFill/>
            <a:miter lim="800000"/>
            <a:headEnd/>
            <a:tailEnd/>
          </a:ln>
        </p:spPr>
        <p:txBody>
          <a:bodyPr>
            <a:spAutoFit/>
          </a:bodyPr>
          <a:lstStyle/>
          <a:p>
            <a:r>
              <a:rPr lang="en-US" sz="2000">
                <a:latin typeface="Calibri" pitchFamily="34" charset="0"/>
              </a:rPr>
              <a:t>(a+b)*({c*d)</a:t>
            </a:r>
          </a:p>
          <a:p>
            <a:r>
              <a:rPr lang="en-US" sz="2000">
                <a:latin typeface="Calibri" pitchFamily="34" charset="0"/>
              </a:rPr>
              <a:t>No match between closing scope ‘)’ and opening scope ‘{‘. Hence invalid.</a:t>
            </a:r>
          </a:p>
        </p:txBody>
      </p:sp>
      <p:cxnSp>
        <p:nvCxnSpPr>
          <p:cNvPr id="23" name="Straight Connector 22"/>
          <p:cNvCxnSpPr/>
          <p:nvPr/>
        </p:nvCxnSpPr>
        <p:spPr>
          <a:xfrm>
            <a:off x="4495800" y="5181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95800" y="4876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63" name="TextBox 24"/>
          <p:cNvSpPr txBox="1">
            <a:spLocks noChangeArrowheads="1"/>
          </p:cNvSpPr>
          <p:nvPr/>
        </p:nvSpPr>
        <p:spPr bwMode="auto">
          <a:xfrm>
            <a:off x="48768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64" name="TextBox 25"/>
          <p:cNvSpPr txBox="1">
            <a:spLocks noChangeArrowheads="1"/>
          </p:cNvSpPr>
          <p:nvPr/>
        </p:nvSpPr>
        <p:spPr bwMode="auto">
          <a:xfrm>
            <a:off x="4876800" y="48768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 name="Date Placeholder 1"/>
          <p:cNvSpPr>
            <a:spLocks noGrp="1"/>
          </p:cNvSpPr>
          <p:nvPr>
            <p:ph type="dt" sz="half" idx="10"/>
          </p:nvPr>
        </p:nvSpPr>
        <p:spPr/>
        <p:txBody>
          <a:bodyPr/>
          <a:lstStyle/>
          <a:p>
            <a:pPr>
              <a:defRPr/>
            </a:pPr>
            <a:fld id="{AA0E4781-F002-4A9F-8730-F79495F1D781}"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5" name="Slide Number Placeholder 4"/>
          <p:cNvSpPr>
            <a:spLocks noGrp="1"/>
          </p:cNvSpPr>
          <p:nvPr>
            <p:ph type="sldNum" sz="quarter" idx="12"/>
          </p:nvPr>
        </p:nvSpPr>
        <p:spPr/>
        <p:txBody>
          <a:bodyPr/>
          <a:lstStyle/>
          <a:p>
            <a:pPr>
              <a:defRPr/>
            </a:pPr>
            <a:fld id="{DB3E9BD0-0785-46E8-9914-223C37E46FB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4294967295"/>
          </p:nvPr>
        </p:nvSpPr>
        <p:spPr>
          <a:xfrm>
            <a:off x="0" y="228600"/>
            <a:ext cx="8229600" cy="6629400"/>
          </a:xfrm>
        </p:spPr>
        <p:txBody>
          <a:bodyPr/>
          <a:lstStyle/>
          <a:p>
            <a:pPr eaLnBrk="1" hangingPunct="1">
              <a:buFontTx/>
              <a:buNone/>
            </a:pPr>
            <a:r>
              <a:rPr lang="en-US" sz="2400" smtClean="0">
                <a:latin typeface="Times New Roman" pitchFamily="18" charset="0"/>
                <a:cs typeface="Times New Roman" pitchFamily="18" charset="0"/>
              </a:rPr>
              <a:t>Ex4: (a+{b*c}+(c*d))</a:t>
            </a:r>
          </a:p>
          <a:p>
            <a:pPr eaLnBrk="1" hangingPunct="1">
              <a:buFontTx/>
              <a:buNone/>
            </a:pPr>
            <a:endParaRPr lang="en-US" sz="2400" smtClean="0">
              <a:latin typeface="Times New Roman" pitchFamily="18" charset="0"/>
              <a:cs typeface="Times New Roman" pitchFamily="18" charset="0"/>
            </a:endParaRPr>
          </a:p>
          <a:p>
            <a:pPr eaLnBrk="1" hangingPunct="1">
              <a:buFontTx/>
              <a:buNone/>
            </a:pPr>
            <a:endParaRPr lang="en-US" sz="2400" smtClean="0">
              <a:latin typeface="Times New Roman" pitchFamily="18" charset="0"/>
              <a:cs typeface="Times New Roman" pitchFamily="18" charset="0"/>
            </a:endParaRPr>
          </a:p>
        </p:txBody>
      </p:sp>
      <p:sp>
        <p:nvSpPr>
          <p:cNvPr id="4" name="Rectangle 3"/>
          <p:cNvSpPr/>
          <p:nvPr/>
        </p:nvSpPr>
        <p:spPr>
          <a:xfrm>
            <a:off x="685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3491" name="TextBox 4"/>
          <p:cNvSpPr txBox="1">
            <a:spLocks noChangeArrowheads="1"/>
          </p:cNvSpPr>
          <p:nvPr/>
        </p:nvSpPr>
        <p:spPr bwMode="auto">
          <a:xfrm>
            <a:off x="1066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685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3" name="TextBox 6"/>
          <p:cNvSpPr txBox="1">
            <a:spLocks noChangeArrowheads="1"/>
          </p:cNvSpPr>
          <p:nvPr/>
        </p:nvSpPr>
        <p:spPr bwMode="auto">
          <a:xfrm>
            <a:off x="685800" y="2057400"/>
            <a:ext cx="1524000" cy="1016000"/>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 and continue</a:t>
            </a:r>
          </a:p>
        </p:txBody>
      </p:sp>
      <p:sp>
        <p:nvSpPr>
          <p:cNvPr id="8" name="Rectangle 7"/>
          <p:cNvSpPr/>
          <p:nvPr/>
        </p:nvSpPr>
        <p:spPr>
          <a:xfrm>
            <a:off x="3733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7239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914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3200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2" name="Straight Connector 11"/>
          <p:cNvCxnSpPr/>
          <p:nvPr/>
        </p:nvCxnSpPr>
        <p:spPr>
          <a:xfrm>
            <a:off x="3733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9" name="TextBox 12"/>
          <p:cNvSpPr txBox="1">
            <a:spLocks noChangeArrowheads="1"/>
          </p:cNvSpPr>
          <p:nvPr/>
        </p:nvSpPr>
        <p:spPr bwMode="auto">
          <a:xfrm>
            <a:off x="3733800" y="2057400"/>
            <a:ext cx="1524000" cy="1016000"/>
          </a:xfrm>
          <a:prstGeom prst="rect">
            <a:avLst/>
          </a:prstGeom>
          <a:noFill/>
          <a:ln w="9525">
            <a:noFill/>
            <a:miter lim="800000"/>
            <a:headEnd/>
            <a:tailEnd/>
          </a:ln>
        </p:spPr>
        <p:txBody>
          <a:bodyPr>
            <a:spAutoFit/>
          </a:bodyPr>
          <a:lstStyle/>
          <a:p>
            <a:r>
              <a:rPr lang="en-US" sz="2000">
                <a:latin typeface="Calibri" pitchFamily="34" charset="0"/>
              </a:rPr>
              <a:t>(a+{</a:t>
            </a:r>
          </a:p>
          <a:p>
            <a:r>
              <a:rPr lang="en-US" sz="2000">
                <a:latin typeface="Calibri" pitchFamily="34" charset="0"/>
              </a:rPr>
              <a:t>push‘{‘ and continue</a:t>
            </a:r>
          </a:p>
        </p:txBody>
      </p:sp>
      <p:sp>
        <p:nvSpPr>
          <p:cNvPr id="63500" name="TextBox 13"/>
          <p:cNvSpPr txBox="1">
            <a:spLocks noChangeArrowheads="1"/>
          </p:cNvSpPr>
          <p:nvPr/>
        </p:nvSpPr>
        <p:spPr bwMode="auto">
          <a:xfrm>
            <a:off x="7086600" y="2057400"/>
            <a:ext cx="15240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pop‘{‘ and continue</a:t>
            </a:r>
          </a:p>
        </p:txBody>
      </p:sp>
      <p:cxnSp>
        <p:nvCxnSpPr>
          <p:cNvPr id="15" name="Straight Connector 14"/>
          <p:cNvCxnSpPr/>
          <p:nvPr/>
        </p:nvCxnSpPr>
        <p:spPr>
          <a:xfrm>
            <a:off x="7239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2" name="TextBox 15"/>
          <p:cNvSpPr txBox="1">
            <a:spLocks noChangeArrowheads="1"/>
          </p:cNvSpPr>
          <p:nvPr/>
        </p:nvSpPr>
        <p:spPr bwMode="auto">
          <a:xfrm>
            <a:off x="7620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914400" y="51800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400" y="48752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5" name="TextBox 18"/>
          <p:cNvSpPr txBox="1">
            <a:spLocks noChangeArrowheads="1"/>
          </p:cNvSpPr>
          <p:nvPr/>
        </p:nvSpPr>
        <p:spPr bwMode="auto">
          <a:xfrm>
            <a:off x="1219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3506" name="TextBox 19"/>
          <p:cNvSpPr txBox="1">
            <a:spLocks noChangeArrowheads="1"/>
          </p:cNvSpPr>
          <p:nvPr/>
        </p:nvSpPr>
        <p:spPr bwMode="auto">
          <a:xfrm>
            <a:off x="1219200" y="4887913"/>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07" name="TextBox 20"/>
          <p:cNvSpPr txBox="1">
            <a:spLocks noChangeArrowheads="1"/>
          </p:cNvSpPr>
          <p:nvPr/>
        </p:nvSpPr>
        <p:spPr bwMode="auto">
          <a:xfrm>
            <a:off x="838200" y="5602288"/>
            <a:ext cx="16002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push ‘( and continue‘</a:t>
            </a:r>
          </a:p>
        </p:txBody>
      </p:sp>
      <p:sp>
        <p:nvSpPr>
          <p:cNvPr id="63508" name="TextBox 21"/>
          <p:cNvSpPr txBox="1">
            <a:spLocks noChangeArrowheads="1"/>
          </p:cNvSpPr>
          <p:nvPr/>
        </p:nvSpPr>
        <p:spPr bwMode="auto">
          <a:xfrm>
            <a:off x="2895600" y="5562600"/>
            <a:ext cx="1905000" cy="70802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endParaRPr lang="en-US" sz="2000">
              <a:latin typeface="Calibri" pitchFamily="34" charset="0"/>
            </a:endParaRPr>
          </a:p>
        </p:txBody>
      </p:sp>
      <p:cxnSp>
        <p:nvCxnSpPr>
          <p:cNvPr id="24" name="Straight Connector 23"/>
          <p:cNvCxnSpPr/>
          <p:nvPr/>
        </p:nvCxnSpPr>
        <p:spPr>
          <a:xfrm>
            <a:off x="32004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0" name="TextBox 24"/>
          <p:cNvSpPr txBox="1">
            <a:spLocks noChangeArrowheads="1"/>
          </p:cNvSpPr>
          <p:nvPr/>
        </p:nvSpPr>
        <p:spPr bwMode="auto">
          <a:xfrm>
            <a:off x="35814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27" name="Straight Connector 26"/>
          <p:cNvCxnSpPr/>
          <p:nvPr/>
        </p:nvCxnSpPr>
        <p:spPr>
          <a:xfrm>
            <a:off x="3733800" y="144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2" name="TextBox 27"/>
          <p:cNvSpPr txBox="1">
            <a:spLocks noChangeArrowheads="1"/>
          </p:cNvSpPr>
          <p:nvPr/>
        </p:nvSpPr>
        <p:spPr bwMode="auto">
          <a:xfrm>
            <a:off x="4114800" y="1763713"/>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13" name="TextBox 28"/>
          <p:cNvSpPr txBox="1">
            <a:spLocks noChangeArrowheads="1"/>
          </p:cNvSpPr>
          <p:nvPr/>
        </p:nvSpPr>
        <p:spPr bwMode="auto">
          <a:xfrm>
            <a:off x="4114800" y="1458913"/>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30" name="Rectangle 29"/>
          <p:cNvSpPr/>
          <p:nvPr/>
        </p:nvSpPr>
        <p:spPr>
          <a:xfrm>
            <a:off x="63246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3515" name="TextBox 30"/>
          <p:cNvSpPr txBox="1">
            <a:spLocks noChangeArrowheads="1"/>
          </p:cNvSpPr>
          <p:nvPr/>
        </p:nvSpPr>
        <p:spPr bwMode="auto">
          <a:xfrm>
            <a:off x="6096000" y="5562600"/>
            <a:ext cx="2514600" cy="132397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p>
          <a:p>
            <a:r>
              <a:rPr lang="en-US" sz="2000">
                <a:latin typeface="Calibri" pitchFamily="34" charset="0"/>
                <a:cs typeface="Times New Roman" pitchFamily="18" charset="0"/>
              </a:rPr>
              <a:t>End of string and stack empty. Hence valid</a:t>
            </a:r>
            <a:endParaRPr lang="en-US" sz="2000">
              <a:latin typeface="Calibri" pitchFamily="34" charset="0"/>
            </a:endParaRPr>
          </a:p>
        </p:txBody>
      </p:sp>
      <p:sp>
        <p:nvSpPr>
          <p:cNvPr id="2" name="Date Placeholder 1"/>
          <p:cNvSpPr>
            <a:spLocks noGrp="1"/>
          </p:cNvSpPr>
          <p:nvPr>
            <p:ph type="dt" sz="half" idx="10"/>
          </p:nvPr>
        </p:nvSpPr>
        <p:spPr/>
        <p:txBody>
          <a:bodyPr/>
          <a:lstStyle/>
          <a:p>
            <a:pPr>
              <a:defRPr/>
            </a:pPr>
            <a:fld id="{48F0E54E-0A44-4F8D-A081-D9365EFFE409}"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5" name="Slide Number Placeholder 4"/>
          <p:cNvSpPr>
            <a:spLocks noGrp="1"/>
          </p:cNvSpPr>
          <p:nvPr>
            <p:ph type="sldNum" sz="quarter" idx="12"/>
          </p:nvPr>
        </p:nvSpPr>
        <p:spPr/>
        <p:txBody>
          <a:bodyPr/>
          <a:lstStyle/>
          <a:p>
            <a:pPr>
              <a:defRPr/>
            </a:pPr>
            <a:fld id="{DB3E9BD0-0785-46E8-9914-223C37E46FB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Checking for palindrome</a:t>
            </a:r>
          </a:p>
        </p:txBody>
      </p:sp>
      <p:sp>
        <p:nvSpPr>
          <p:cNvPr id="131075" name="Rectangle 3"/>
          <p:cNvSpPr>
            <a:spLocks noGrp="1" noChangeArrowheads="1"/>
          </p:cNvSpPr>
          <p:nvPr>
            <p:ph idx="1"/>
          </p:nvPr>
        </p:nvSpPr>
        <p:spPr>
          <a:xfrm>
            <a:off x="0" y="1600200"/>
            <a:ext cx="9144000" cy="4876800"/>
          </a:xfrm>
        </p:spPr>
        <p:txBody>
          <a:bodyPr/>
          <a:lstStyle/>
          <a:p>
            <a:pPr>
              <a:lnSpc>
                <a:spcPct val="90000"/>
              </a:lnSpc>
            </a:pPr>
            <a:r>
              <a:rPr lang="en-US" sz="2800" dirty="0" smtClean="0"/>
              <a:t>Algorithm</a:t>
            </a:r>
          </a:p>
          <a:p>
            <a:pPr>
              <a:lnSpc>
                <a:spcPct val="90000"/>
              </a:lnSpc>
            </a:pPr>
            <a:r>
              <a:rPr lang="en-US" sz="2800" dirty="0" smtClean="0"/>
              <a:t>Scan the string from left to right till the end  and push every char you encounter during the scan to the stack.</a:t>
            </a:r>
          </a:p>
          <a:p>
            <a:pPr>
              <a:lnSpc>
                <a:spcPct val="90000"/>
              </a:lnSpc>
            </a:pPr>
            <a:r>
              <a:rPr lang="en-US" sz="2800" dirty="0" smtClean="0"/>
              <a:t>Rescan the string left to right till end and do the following for every char you encounter during scan. Pop one char and compare current char with the popped one.</a:t>
            </a:r>
          </a:p>
          <a:p>
            <a:pPr>
              <a:lnSpc>
                <a:spcPct val="90000"/>
              </a:lnSpc>
            </a:pPr>
            <a:r>
              <a:rPr lang="en-US" sz="2800" dirty="0" smtClean="0"/>
              <a:t>If no match report immediately non palindrome other wise proceed to the next char.</a:t>
            </a:r>
          </a:p>
          <a:p>
            <a:pPr>
              <a:lnSpc>
                <a:spcPct val="90000"/>
              </a:lnSpc>
            </a:pPr>
            <a:endParaRPr lang="en-US" sz="2800" dirty="0" smtClean="0"/>
          </a:p>
        </p:txBody>
      </p:sp>
      <p:sp>
        <p:nvSpPr>
          <p:cNvPr id="2" name="Date Placeholder 1"/>
          <p:cNvSpPr>
            <a:spLocks noGrp="1"/>
          </p:cNvSpPr>
          <p:nvPr>
            <p:ph type="dt" sz="half" idx="10"/>
          </p:nvPr>
        </p:nvSpPr>
        <p:spPr/>
        <p:txBody>
          <a:bodyPr/>
          <a:lstStyle/>
          <a:p>
            <a:pPr>
              <a:defRPr/>
            </a:pPr>
            <a:fld id="{B1C45FE0-57D3-4BB2-9A5C-22A50FEF83C9}"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B5ACEE97-FF02-457D-9A54-2A45F36132FD}"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4294967295"/>
          </p:nvPr>
        </p:nvSpPr>
        <p:spPr>
          <a:xfrm>
            <a:off x="0" y="228600"/>
            <a:ext cx="8229600" cy="6400800"/>
          </a:xfrm>
        </p:spPr>
        <p:txBody>
          <a:bodyPr/>
          <a:lstStyle/>
          <a:p>
            <a:pPr eaLnBrk="1" hangingPunct="1">
              <a:buFontTx/>
              <a:buNone/>
            </a:pPr>
            <a:r>
              <a:rPr lang="en-US" sz="2800" u="sng" smtClean="0">
                <a:latin typeface="Times New Roman" pitchFamily="18" charset="0"/>
                <a:cs typeface="Times New Roman" pitchFamily="18" charset="0"/>
              </a:rPr>
              <a:t>Infix, postfix, prefix expressions and stacks</a:t>
            </a:r>
          </a:p>
          <a:p>
            <a:pPr eaLnBrk="1" hangingPunct="1">
              <a:buFontTx/>
              <a:buNone/>
            </a:pPr>
            <a:r>
              <a:rPr lang="en-US" sz="2800" u="sng" smtClean="0">
                <a:latin typeface="Times New Roman" pitchFamily="18" charset="0"/>
                <a:cs typeface="Times New Roman" pitchFamily="18" charset="0"/>
              </a:rPr>
              <a:t>Infix expression:</a:t>
            </a:r>
          </a:p>
          <a:p>
            <a:pPr eaLnBrk="1" hangingPunct="1"/>
            <a:r>
              <a:rPr lang="en-US" sz="2800" smtClean="0">
                <a:latin typeface="Times New Roman" pitchFamily="18" charset="0"/>
                <a:cs typeface="Times New Roman" pitchFamily="18" charset="0"/>
              </a:rPr>
              <a:t>Operators  will be between two operands.</a:t>
            </a:r>
          </a:p>
          <a:p>
            <a:pPr eaLnBrk="1" hangingPunct="1">
              <a:buFontTx/>
              <a:buNone/>
            </a:pPr>
            <a:r>
              <a:rPr lang="en-US" sz="2800" smtClean="0">
                <a:latin typeface="Times New Roman" pitchFamily="18" charset="0"/>
                <a:cs typeface="Times New Roman" pitchFamily="18" charset="0"/>
              </a:rPr>
              <a:t>	ex: a+b*c, a+b*c+d, (a+b)*c, (a+b)*(c+d).</a:t>
            </a:r>
          </a:p>
          <a:p>
            <a:pPr eaLnBrk="1" hangingPunct="1">
              <a:buFontTx/>
              <a:buNone/>
            </a:pPr>
            <a:r>
              <a:rPr lang="en-US" sz="2800" u="sng" smtClean="0">
                <a:latin typeface="Times New Roman" pitchFamily="18" charset="0"/>
                <a:cs typeface="Times New Roman" pitchFamily="18" charset="0"/>
              </a:rPr>
              <a:t>Postfix expressions</a:t>
            </a:r>
          </a:p>
          <a:p>
            <a:pPr eaLnBrk="1" hangingPunct="1"/>
            <a:r>
              <a:rPr lang="en-US" sz="2800" smtClean="0">
                <a:latin typeface="Times New Roman" pitchFamily="18" charset="0"/>
                <a:cs typeface="Times New Roman" pitchFamily="18" charset="0"/>
              </a:rPr>
              <a:t>Operator follows two operands.</a:t>
            </a:r>
          </a:p>
          <a:p>
            <a:pPr eaLnBrk="1" hangingPunct="1">
              <a:buFontTx/>
              <a:buNone/>
            </a:pPr>
            <a:r>
              <a:rPr lang="en-US" sz="2800" smtClean="0">
                <a:latin typeface="Times New Roman" pitchFamily="18" charset="0"/>
                <a:cs typeface="Times New Roman" pitchFamily="18" charset="0"/>
              </a:rPr>
              <a:t>	ab+, ab*, abc*+</a:t>
            </a:r>
          </a:p>
          <a:p>
            <a:pPr eaLnBrk="1" hangingPunct="1">
              <a:buFontTx/>
              <a:buNone/>
            </a:pPr>
            <a:r>
              <a:rPr lang="en-US" sz="2800" u="sng" smtClean="0">
                <a:latin typeface="Times New Roman" pitchFamily="18" charset="0"/>
                <a:cs typeface="Times New Roman" pitchFamily="18" charset="0"/>
              </a:rPr>
              <a:t>Prefix expressions</a:t>
            </a:r>
          </a:p>
          <a:p>
            <a:pPr eaLnBrk="1" hangingPunct="1"/>
            <a:r>
              <a:rPr lang="en-US" sz="2800" smtClean="0">
                <a:latin typeface="Times New Roman" pitchFamily="18" charset="0"/>
                <a:cs typeface="Times New Roman" pitchFamily="18" charset="0"/>
              </a:rPr>
              <a:t>Operators precedes two operands.</a:t>
            </a:r>
          </a:p>
          <a:p>
            <a:pPr eaLnBrk="1" hangingPunct="1">
              <a:buFontTx/>
              <a:buNone/>
            </a:pPr>
            <a:endParaRPr lang="en-US" sz="2800" smtClean="0">
              <a:latin typeface="Times New Roman" pitchFamily="18" charset="0"/>
              <a:cs typeface="Times New Roman" pitchFamily="18" charset="0"/>
            </a:endParaRPr>
          </a:p>
          <a:p>
            <a:pPr eaLnBrk="1" hangingPunct="1"/>
            <a:r>
              <a:rPr lang="en-US" sz="2800" smtClean="0">
                <a:latin typeface="Times New Roman" pitchFamily="18" charset="0"/>
                <a:cs typeface="Times New Roman" pitchFamily="18" charset="0"/>
              </a:rPr>
              <a:t>These expressions can be converted to other form. i.e infix to prefix, infix to postfix and so on</a:t>
            </a:r>
          </a:p>
        </p:txBody>
      </p:sp>
      <p:sp>
        <p:nvSpPr>
          <p:cNvPr id="2" name="Date Placeholder 1"/>
          <p:cNvSpPr>
            <a:spLocks noGrp="1"/>
          </p:cNvSpPr>
          <p:nvPr>
            <p:ph type="dt" sz="half" idx="10"/>
          </p:nvPr>
        </p:nvSpPr>
        <p:spPr/>
        <p:txBody>
          <a:bodyPr/>
          <a:lstStyle/>
          <a:p>
            <a:pPr>
              <a:defRPr/>
            </a:pPr>
            <a:fld id="{EF7A8180-29A4-4AE5-B532-C4FD7AC77BED}"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ontent Placeholder 2"/>
          <p:cNvSpPr>
            <a:spLocks noGrp="1"/>
          </p:cNvSpPr>
          <p:nvPr>
            <p:ph idx="4294967295"/>
          </p:nvPr>
        </p:nvSpPr>
        <p:spPr>
          <a:xfrm>
            <a:off x="76200" y="381000"/>
            <a:ext cx="9067800" cy="6858000"/>
          </a:xfrm>
        </p:spPr>
        <p:txBody>
          <a:bodyPr/>
          <a:lstStyle/>
          <a:p>
            <a:pPr eaLnBrk="1" hangingPunct="1">
              <a:lnSpc>
                <a:spcPts val="2800"/>
              </a:lnSpc>
              <a:buFontTx/>
              <a:buNone/>
            </a:pPr>
            <a:r>
              <a:rPr lang="en-US" sz="2800" u="sng" dirty="0" smtClean="0">
                <a:latin typeface="Times New Roman" pitchFamily="18" charset="0"/>
                <a:cs typeface="Times New Roman" pitchFamily="18" charset="0"/>
              </a:rPr>
              <a:t>Converting infix to postfix</a:t>
            </a:r>
          </a:p>
          <a:p>
            <a:pPr eaLnBrk="1" hangingPunct="1">
              <a:lnSpc>
                <a:spcPts val="2800"/>
              </a:lnSpc>
            </a:pPr>
            <a:r>
              <a:rPr lang="en-US" sz="2800" dirty="0" smtClean="0">
                <a:latin typeface="Times New Roman" pitchFamily="18" charset="0"/>
                <a:cs typeface="Times New Roman" pitchFamily="18" charset="0"/>
              </a:rPr>
              <a:t>Infix can be converted to postfix by placing the operator after two operands while scanning from left to right.</a:t>
            </a:r>
          </a:p>
          <a:p>
            <a:pPr eaLnBrk="1" hangingPunct="1">
              <a:lnSpc>
                <a:spcPts val="28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a+b</a:t>
            </a:r>
            <a:r>
              <a:rPr lang="en-US" sz="2800" dirty="0" err="1" smtClean="0">
                <a:latin typeface="Times New Roman" pitchFamily="18" charset="0"/>
                <a:cs typeface="Times New Roman" pitchFamily="18" charset="0"/>
                <a:sym typeface="Wingdings" pitchFamily="2" charset="2"/>
              </a:rPr>
              <a:t>ab</a:t>
            </a:r>
            <a:r>
              <a:rPr lang="en-US" sz="2800" dirty="0" smtClean="0">
                <a:latin typeface="Times New Roman" pitchFamily="18" charset="0"/>
                <a:cs typeface="Times New Roman" pitchFamily="18" charset="0"/>
                <a:sym typeface="Wingdings" pitchFamily="2" charset="2"/>
              </a:rPr>
              <a:t>+,	a*</a:t>
            </a:r>
            <a:r>
              <a:rPr lang="en-US" sz="2800" dirty="0" err="1" smtClean="0">
                <a:latin typeface="Times New Roman" pitchFamily="18" charset="0"/>
                <a:cs typeface="Times New Roman" pitchFamily="18" charset="0"/>
                <a:sym typeface="Wingdings" pitchFamily="2" charset="2"/>
              </a:rPr>
              <a:t>bab</a:t>
            </a:r>
            <a:r>
              <a:rPr lang="en-US" sz="2800" dirty="0" smtClean="0">
                <a:latin typeface="Times New Roman" pitchFamily="18" charset="0"/>
                <a:cs typeface="Times New Roman" pitchFamily="18" charset="0"/>
                <a:sym typeface="Wingdings" pitchFamily="2" charset="2"/>
              </a:rPr>
              <a:t>*</a:t>
            </a:r>
          </a:p>
          <a:p>
            <a:pPr eaLnBrk="1" hangingPunct="1">
              <a:lnSpc>
                <a:spcPts val="2800"/>
              </a:lnSpc>
            </a:pPr>
            <a:r>
              <a:rPr lang="en-US" sz="2800" dirty="0" smtClean="0">
                <a:latin typeface="Times New Roman" pitchFamily="18" charset="0"/>
                <a:cs typeface="Times New Roman" pitchFamily="18" charset="0"/>
                <a:sym typeface="Wingdings" pitchFamily="2" charset="2"/>
              </a:rPr>
              <a:t>When there are multiple operators and parentheses, precedence of operators comes into picture. </a:t>
            </a:r>
          </a:p>
          <a:p>
            <a:pPr eaLnBrk="1" hangingPunct="1">
              <a:lnSpc>
                <a:spcPts val="2800"/>
              </a:lnSpc>
            </a:pPr>
            <a:r>
              <a:rPr lang="en-US" sz="2800" dirty="0" smtClean="0">
                <a:latin typeface="Times New Roman" pitchFamily="18" charset="0"/>
                <a:cs typeface="Times New Roman" pitchFamily="18" charset="0"/>
                <a:sym typeface="Wingdings" pitchFamily="2" charset="2"/>
              </a:rPr>
              <a:t>Operations with highest precedence is considered first for conversion and converted part is considered as single unit(operand) and process is continued.</a:t>
            </a:r>
          </a:p>
          <a:p>
            <a:pPr eaLnBrk="1" hangingPunct="1">
              <a:lnSpc>
                <a:spcPts val="2800"/>
              </a:lnSpc>
            </a:pPr>
            <a:r>
              <a:rPr lang="en-US" sz="2800" dirty="0" smtClean="0">
                <a:latin typeface="Times New Roman" pitchFamily="18" charset="0"/>
                <a:cs typeface="Times New Roman" pitchFamily="18" charset="0"/>
                <a:sym typeface="Wingdings" pitchFamily="2" charset="2"/>
              </a:rPr>
              <a:t>Operations within the parenthesis is considered first for conversion because parentheses have highest precedence.</a:t>
            </a:r>
          </a:p>
          <a:p>
            <a:pPr eaLnBrk="1" hangingPunct="1">
              <a:lnSpc>
                <a:spcPts val="2800"/>
              </a:lnSpc>
            </a:pPr>
            <a:r>
              <a:rPr lang="en-US" sz="2800" dirty="0" smtClean="0">
                <a:latin typeface="Times New Roman" pitchFamily="18" charset="0"/>
                <a:cs typeface="Times New Roman" pitchFamily="18" charset="0"/>
                <a:sym typeface="Wingdings" pitchFamily="2" charset="2"/>
              </a:rPr>
              <a:t>For operators, order precedence is given below</a:t>
            </a:r>
          </a:p>
          <a:p>
            <a:pPr eaLnBrk="1" hangingPunct="1">
              <a:lnSpc>
                <a:spcPts val="2800"/>
              </a:lnSpc>
              <a:buFontTx/>
              <a:buNone/>
            </a:pPr>
            <a:r>
              <a:rPr lang="en-US" sz="2800" dirty="0" smtClean="0">
                <a:latin typeface="Times New Roman" pitchFamily="18" charset="0"/>
                <a:cs typeface="Times New Roman" pitchFamily="18" charset="0"/>
                <a:sym typeface="Wingdings" pitchFamily="2" charset="2"/>
              </a:rPr>
              <a:t>	1.exponentiation($ or ^)</a:t>
            </a:r>
          </a:p>
          <a:p>
            <a:pPr eaLnBrk="1" hangingPunct="1">
              <a:lnSpc>
                <a:spcPts val="2800"/>
              </a:lnSpc>
              <a:buFontTx/>
              <a:buNone/>
            </a:pPr>
            <a:r>
              <a:rPr lang="en-US" sz="2800" dirty="0" smtClean="0">
                <a:latin typeface="Times New Roman" pitchFamily="18" charset="0"/>
                <a:cs typeface="Times New Roman" pitchFamily="18" charset="0"/>
                <a:sym typeface="Wingdings" pitchFamily="2" charset="2"/>
              </a:rPr>
              <a:t>	2.multiplication/division</a:t>
            </a:r>
          </a:p>
          <a:p>
            <a:pPr eaLnBrk="1" hangingPunct="1">
              <a:lnSpc>
                <a:spcPts val="2800"/>
              </a:lnSpc>
              <a:buFontTx/>
              <a:buNone/>
            </a:pPr>
            <a:r>
              <a:rPr lang="en-US" sz="2800" dirty="0" smtClean="0">
                <a:latin typeface="Times New Roman" pitchFamily="18" charset="0"/>
                <a:cs typeface="Times New Roman" pitchFamily="18" charset="0"/>
                <a:sym typeface="Wingdings" pitchFamily="2" charset="2"/>
              </a:rPr>
              <a:t>	3.addition</a:t>
            </a:r>
          </a:p>
          <a:p>
            <a:pPr eaLnBrk="1" hangingPunct="1">
              <a:lnSpc>
                <a:spcPts val="2700"/>
              </a:lnSpc>
              <a:buFontTx/>
              <a:buNone/>
            </a:pPr>
            <a:r>
              <a:rPr lang="en-US" sz="2500" dirty="0" smtClean="0">
                <a:latin typeface="Times New Roman" pitchFamily="18" charset="0"/>
                <a:cs typeface="Times New Roman" pitchFamily="18" charset="0"/>
                <a:sym typeface="Wingdings" pitchFamily="2" charset="2"/>
              </a:rPr>
              <a:t>	</a:t>
            </a:r>
          </a:p>
          <a:p>
            <a:pPr eaLnBrk="1" hangingPunct="1">
              <a:lnSpc>
                <a:spcPct val="80000"/>
              </a:lnSpc>
              <a:buFontTx/>
              <a:buNone/>
            </a:pPr>
            <a:r>
              <a:rPr lang="en-US" sz="1000" dirty="0" smtClean="0">
                <a:latin typeface="Times New Roman" pitchFamily="18" charset="0"/>
                <a:cs typeface="Times New Roman" pitchFamily="18" charset="0"/>
                <a:sym typeface="Wingdings" pitchFamily="2" charset="2"/>
              </a:rPr>
              <a:t>	</a:t>
            </a:r>
            <a:r>
              <a:rPr lang="en-US" sz="800" dirty="0" smtClean="0">
                <a:latin typeface="Times New Roman" pitchFamily="18" charset="0"/>
                <a:cs typeface="Times New Roman" pitchFamily="18" charset="0"/>
                <a:sym typeface="Wingdings" pitchFamily="2" charset="2"/>
              </a:rPr>
              <a:t> </a:t>
            </a:r>
            <a:endParaRPr lang="en-US" sz="8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AACF43B1-E44C-463E-856F-6F20FD1C9FC1}"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p:cNvSpPr>
          <p:nvPr>
            <p:ph idx="4294967295"/>
          </p:nvPr>
        </p:nvSpPr>
        <p:spPr>
          <a:xfrm>
            <a:off x="152400" y="0"/>
            <a:ext cx="8991600" cy="6858000"/>
          </a:xfrm>
        </p:spPr>
        <p:txBody>
          <a:bodyPr rtlCol="0">
            <a:normAutofit lnSpcReduction="10000"/>
          </a:bodyPr>
          <a:lstStyle/>
          <a:p>
            <a:pPr eaLnBrk="1" fontAlgn="auto" hangingPunct="1">
              <a:spcAft>
                <a:spcPts val="0"/>
              </a:spcAft>
              <a:buFontTx/>
              <a:buNone/>
              <a:defRPr/>
            </a:pPr>
            <a:r>
              <a:rPr lang="en-US" sz="2800" kern="1200" dirty="0">
                <a:latin typeface="Times New Roman" pitchFamily="18" charset="0"/>
                <a:cs typeface="Times New Roman" pitchFamily="18" charset="0"/>
              </a:rPr>
              <a:t>Ex1: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*c</a:t>
            </a:r>
          </a:p>
          <a:p>
            <a:pPr eaLnBrk="1" fontAlgn="auto" hangingPunct="1">
              <a:spcAft>
                <a:spcPts val="0"/>
              </a:spcAft>
              <a:buFontTx/>
              <a:buNone/>
              <a:defRPr/>
            </a:pPr>
            <a:r>
              <a:rPr lang="en-US" sz="2800" kern="1200" dirty="0">
                <a:latin typeface="Times New Roman" pitchFamily="18" charset="0"/>
                <a:cs typeface="Times New Roman" pitchFamily="18" charset="0"/>
              </a:rPr>
              <a:t>	Here * is having higher precedence than +. So * is considered first which gives </a:t>
            </a:r>
            <a:r>
              <a:rPr lang="en-US" sz="2800" kern="1200" dirty="0" err="1">
                <a:latin typeface="Times New Roman" pitchFamily="18" charset="0"/>
                <a:cs typeface="Times New Roman" pitchFamily="18" charset="0"/>
              </a:rPr>
              <a:t>bc</a:t>
            </a:r>
            <a:r>
              <a:rPr lang="en-US" sz="2800" kern="1200" dirty="0">
                <a:latin typeface="Times New Roman" pitchFamily="18" charset="0"/>
                <a:cs typeface="Times New Roman" pitchFamily="18" charset="0"/>
              </a:rPr>
              <a:t>*. Now </a:t>
            </a:r>
            <a:r>
              <a:rPr lang="en-US" sz="2800" kern="1200" dirty="0" err="1">
                <a:latin typeface="Times New Roman" pitchFamily="18" charset="0"/>
                <a:cs typeface="Times New Roman" pitchFamily="18" charset="0"/>
              </a:rPr>
              <a:t>bc</a:t>
            </a:r>
            <a:r>
              <a:rPr lang="en-US" sz="2800" kern="1200" dirty="0">
                <a:latin typeface="Times New Roman" pitchFamily="18" charset="0"/>
                <a:cs typeface="Times New Roman" pitchFamily="18" charset="0"/>
              </a:rPr>
              <a:t>* is considered as a single unit.  </a:t>
            </a:r>
          </a:p>
          <a:p>
            <a:pPr eaLnBrk="1" fontAlgn="auto" hangingPunct="1">
              <a:spcAft>
                <a:spcPts val="0"/>
              </a:spcAft>
              <a:buFontTx/>
              <a:buNone/>
              <a:defRPr/>
            </a:pPr>
            <a:r>
              <a:rPr lang="en-US" sz="2800" kern="1200" dirty="0" err="1">
                <a:latin typeface="Times New Roman" pitchFamily="18" charset="0"/>
                <a:cs typeface="Times New Roman" pitchFamily="18" charset="0"/>
              </a:rPr>
              <a:t>i.e</a:t>
            </a:r>
            <a:r>
              <a:rPr lang="en-US" sz="2800" kern="1200" dirty="0">
                <a:latin typeface="Times New Roman" pitchFamily="18" charset="0"/>
                <a:cs typeface="Times New Roman" pitchFamily="18" charset="0"/>
              </a:rPr>
              <a:t> a  +  </a:t>
            </a:r>
            <a:r>
              <a:rPr lang="en-US" sz="2800" kern="1200" dirty="0" err="1">
                <a:latin typeface="Times New Roman" pitchFamily="18" charset="0"/>
                <a:cs typeface="Times New Roman" pitchFamily="18" charset="0"/>
              </a:rPr>
              <a:t>bc</a:t>
            </a:r>
            <a:r>
              <a:rPr lang="en-US" sz="2800" kern="1200" dirty="0">
                <a:latin typeface="Times New Roman" pitchFamily="18" charset="0"/>
                <a:cs typeface="Times New Roman" pitchFamily="18" charset="0"/>
              </a:rPr>
              <a:t>*. Here a and </a:t>
            </a:r>
            <a:r>
              <a:rPr lang="en-US" sz="2800" kern="1200" dirty="0" err="1">
                <a:latin typeface="Times New Roman" pitchFamily="18" charset="0"/>
                <a:cs typeface="Times New Roman" pitchFamily="18" charset="0"/>
              </a:rPr>
              <a:t>bc</a:t>
            </a:r>
            <a:r>
              <a:rPr lang="en-US" sz="2800" kern="1200" dirty="0">
                <a:latin typeface="Times New Roman" pitchFamily="18" charset="0"/>
                <a:cs typeface="Times New Roman" pitchFamily="18" charset="0"/>
              </a:rPr>
              <a:t>* are considered as separate units.</a:t>
            </a:r>
          </a:p>
          <a:p>
            <a:pPr eaLnBrk="1" fontAlgn="auto" hangingPunct="1">
              <a:spcAft>
                <a:spcPts val="0"/>
              </a:spcAft>
              <a:buFontTx/>
              <a:buNone/>
              <a:defRPr/>
            </a:pPr>
            <a:r>
              <a:rPr lang="en-US" sz="2800" kern="1200" dirty="0">
                <a:latin typeface="Times New Roman" pitchFamily="18" charset="0"/>
                <a:cs typeface="Times New Roman" pitchFamily="18" charset="0"/>
              </a:rPr>
              <a:t>Finally converting the intermediate expression gives </a:t>
            </a:r>
            <a:r>
              <a:rPr lang="en-US" sz="2800" kern="1200" dirty="0" err="1">
                <a:latin typeface="Times New Roman" pitchFamily="18" charset="0"/>
                <a:cs typeface="Times New Roman" pitchFamily="18" charset="0"/>
              </a:rPr>
              <a:t>abc</a:t>
            </a:r>
            <a:r>
              <a:rPr lang="en-US" sz="2800" kern="1200" dirty="0">
                <a:latin typeface="Times New Roman" pitchFamily="18" charset="0"/>
                <a:cs typeface="Times New Roman" pitchFamily="18" charset="0"/>
              </a:rPr>
              <a:t>*+</a:t>
            </a:r>
          </a:p>
          <a:p>
            <a:pPr eaLnBrk="1" fontAlgn="auto" hangingPunct="1">
              <a:spcAft>
                <a:spcPts val="0"/>
              </a:spcAft>
              <a:buFontTx/>
              <a:buNone/>
              <a:defRPr/>
            </a:pPr>
            <a:r>
              <a:rPr lang="en-US" sz="2800" kern="1200" dirty="0">
                <a:latin typeface="Times New Roman" pitchFamily="18" charset="0"/>
                <a:cs typeface="Times New Roman" pitchFamily="18" charset="0"/>
              </a:rPr>
              <a:t>Ex2:(</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)*c</a:t>
            </a:r>
          </a:p>
          <a:p>
            <a:pPr eaLnBrk="1" fontAlgn="auto" hangingPunct="1">
              <a:spcAft>
                <a:spcPts val="0"/>
              </a:spcAft>
              <a:buFontTx/>
              <a:buNone/>
              <a:defRPr/>
            </a:pPr>
            <a:r>
              <a:rPr lang="en-US" sz="2800" kern="1200" dirty="0">
                <a:latin typeface="Times New Roman" pitchFamily="18" charset="0"/>
                <a:cs typeface="Times New Roman" pitchFamily="18" charset="0"/>
              </a:rPr>
              <a:t>	operation within parenthesis is considered first which gives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 Now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and c are 2 separate operands</a:t>
            </a:r>
          </a:p>
          <a:p>
            <a:pPr eaLnBrk="1" fontAlgn="auto" hangingPunct="1">
              <a:spcAft>
                <a:spcPts val="0"/>
              </a:spcAft>
              <a:buFontTx/>
              <a:buNone/>
              <a:defRPr/>
            </a:pP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i.e</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  c</a:t>
            </a:r>
          </a:p>
          <a:p>
            <a:pPr eaLnBrk="1" fontAlgn="auto" hangingPunct="1">
              <a:spcAft>
                <a:spcPts val="0"/>
              </a:spcAft>
              <a:buFontTx/>
              <a:buNone/>
              <a:defRPr/>
            </a:pPr>
            <a:r>
              <a:rPr lang="en-US" sz="2800" kern="1200" dirty="0">
                <a:latin typeface="Times New Roman" pitchFamily="18" charset="0"/>
                <a:cs typeface="Times New Roman" pitchFamily="18" charset="0"/>
              </a:rPr>
              <a:t>Converting this intermediate expression will give  </a:t>
            </a:r>
            <a:r>
              <a:rPr lang="en-US" sz="2800" kern="1200" dirty="0" err="1">
                <a:latin typeface="Times New Roman" pitchFamily="18" charset="0"/>
                <a:cs typeface="Times New Roman" pitchFamily="18" charset="0"/>
              </a:rPr>
              <a:t>ab+c</a:t>
            </a:r>
            <a:r>
              <a:rPr lang="en-US" sz="2800" kern="1200" dirty="0">
                <a:latin typeface="Times New Roman" pitchFamily="18" charset="0"/>
                <a:cs typeface="Times New Roman" pitchFamily="18" charset="0"/>
              </a:rPr>
              <a:t>*</a:t>
            </a:r>
          </a:p>
          <a:p>
            <a:pPr eaLnBrk="1" fontAlgn="auto" hangingPunct="1">
              <a:spcAft>
                <a:spcPts val="0"/>
              </a:spcAft>
              <a:buFontTx/>
              <a:buNone/>
              <a:defRPr/>
            </a:pPr>
            <a:r>
              <a:rPr lang="en-US" sz="2800" kern="1200" dirty="0">
                <a:latin typeface="Times New Roman" pitchFamily="18" charset="0"/>
                <a:cs typeface="Times New Roman" pitchFamily="18" charset="0"/>
              </a:rPr>
              <a:t>Ex3: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a:t>
            </a:r>
            <a:r>
              <a:rPr lang="en-US" sz="2800" kern="1200" dirty="0" err="1">
                <a:latin typeface="Times New Roman" pitchFamily="18" charset="0"/>
                <a:cs typeface="Times New Roman" pitchFamily="18" charset="0"/>
              </a:rPr>
              <a:t>c+d</a:t>
            </a:r>
            <a:r>
              <a:rPr lang="en-US" sz="2800" kern="1200" dirty="0">
                <a:latin typeface="Times New Roman" pitchFamily="18" charset="0"/>
                <a:cs typeface="Times New Roman" pitchFamily="18" charset="0"/>
              </a:rPr>
              <a:t>)</a:t>
            </a:r>
          </a:p>
          <a:p>
            <a:pPr eaLnBrk="1" fontAlgn="auto" hangingPunct="1">
              <a:spcAft>
                <a:spcPts val="0"/>
              </a:spcAft>
              <a:buFontTx/>
              <a:buNone/>
              <a:defRPr/>
            </a:pPr>
            <a:r>
              <a:rPr lang="en-US" sz="2800" kern="1200" dirty="0">
                <a:latin typeface="Times New Roman" pitchFamily="18" charset="0"/>
                <a:cs typeface="Times New Roman" pitchFamily="18" charset="0"/>
              </a:rPr>
              <a:t>	After converting first parenthesis we get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c+d</a:t>
            </a:r>
            <a:r>
              <a:rPr lang="en-US" sz="2800" kern="1200" dirty="0">
                <a:latin typeface="Times New Roman" pitchFamily="18" charset="0"/>
                <a:cs typeface="Times New Roman" pitchFamily="18" charset="0"/>
              </a:rPr>
              <a:t>).</a:t>
            </a:r>
          </a:p>
          <a:p>
            <a:pPr eaLnBrk="1" fontAlgn="auto" hangingPunct="1">
              <a:spcAft>
                <a:spcPts val="0"/>
              </a:spcAft>
              <a:buFontTx/>
              <a:buNone/>
              <a:defRPr/>
            </a:pPr>
            <a:r>
              <a:rPr lang="en-US" sz="2800" kern="1200" dirty="0">
                <a:latin typeface="Times New Roman" pitchFamily="18" charset="0"/>
                <a:cs typeface="Times New Roman" pitchFamily="18" charset="0"/>
              </a:rPr>
              <a:t>	After converting 2</a:t>
            </a:r>
            <a:r>
              <a:rPr lang="en-US" sz="2800" kern="1200" baseline="30000" dirty="0">
                <a:latin typeface="Times New Roman" pitchFamily="18" charset="0"/>
                <a:cs typeface="Times New Roman" pitchFamily="18" charset="0"/>
              </a:rPr>
              <a:t>nd</a:t>
            </a:r>
            <a:r>
              <a:rPr lang="en-US" sz="2800" kern="1200" dirty="0">
                <a:latin typeface="Times New Roman" pitchFamily="18" charset="0"/>
                <a:cs typeface="Times New Roman" pitchFamily="18" charset="0"/>
              </a:rPr>
              <a:t>  parenthesis we get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  </a:t>
            </a:r>
            <a:r>
              <a:rPr lang="en-US" sz="2800" kern="1200" dirty="0" err="1">
                <a:latin typeface="Times New Roman" pitchFamily="18" charset="0"/>
                <a:cs typeface="Times New Roman" pitchFamily="18" charset="0"/>
              </a:rPr>
              <a:t>cd</a:t>
            </a:r>
            <a:r>
              <a:rPr lang="en-US" sz="2800" kern="1200" dirty="0">
                <a:latin typeface="Times New Roman" pitchFamily="18" charset="0"/>
                <a:cs typeface="Times New Roman" pitchFamily="18" charset="0"/>
              </a:rPr>
              <a:t>+.</a:t>
            </a:r>
          </a:p>
          <a:p>
            <a:pPr eaLnBrk="1" fontAlgn="auto" hangingPunct="1">
              <a:spcAft>
                <a:spcPts val="0"/>
              </a:spcAft>
              <a:buFontTx/>
              <a:buNone/>
              <a:defRPr/>
            </a:pPr>
            <a:r>
              <a:rPr lang="en-US" sz="2800" kern="1200" dirty="0">
                <a:latin typeface="Times New Roman" pitchFamily="18" charset="0"/>
                <a:cs typeface="Times New Roman" pitchFamily="18" charset="0"/>
              </a:rPr>
              <a:t>	After converting the </a:t>
            </a:r>
            <a:r>
              <a:rPr lang="en-US" sz="2800" kern="1200" dirty="0" err="1">
                <a:latin typeface="Times New Roman" pitchFamily="18" charset="0"/>
                <a:cs typeface="Times New Roman" pitchFamily="18" charset="0"/>
              </a:rPr>
              <a:t>the</a:t>
            </a:r>
            <a:r>
              <a:rPr lang="en-US" sz="2800" kern="1200" dirty="0">
                <a:latin typeface="Times New Roman" pitchFamily="18" charset="0"/>
                <a:cs typeface="Times New Roman" pitchFamily="18" charset="0"/>
              </a:rPr>
              <a:t> above expression we get </a:t>
            </a:r>
            <a:r>
              <a:rPr lang="en-US" sz="2800" kern="1200" dirty="0" err="1">
                <a:latin typeface="Times New Roman" pitchFamily="18" charset="0"/>
                <a:cs typeface="Times New Roman" pitchFamily="18" charset="0"/>
              </a:rPr>
              <a:t>ab+cd</a:t>
            </a:r>
            <a:r>
              <a:rPr lang="en-US" sz="2800" kern="1200" dirty="0">
                <a:latin typeface="Times New Roman" pitchFamily="18" charset="0"/>
                <a:cs typeface="Times New Roman" pitchFamily="18" charset="0"/>
              </a:rPr>
              <a:t>+*</a:t>
            </a:r>
          </a:p>
          <a:p>
            <a:pPr eaLnBrk="1" fontAlgn="auto" hangingPunct="1">
              <a:spcAft>
                <a:spcPts val="0"/>
              </a:spcAft>
              <a:buFontTx/>
              <a:buNone/>
              <a:defRPr/>
            </a:pPr>
            <a:endParaRPr lang="en-US" sz="2400" kern="1200" dirty="0">
              <a:latin typeface="Times New Roman" pitchFamily="18" charset="0"/>
              <a:cs typeface="Times New Roman" pitchFamily="18" charset="0"/>
            </a:endParaRPr>
          </a:p>
          <a:p>
            <a:pPr eaLnBrk="1" fontAlgn="auto" hangingPunct="1">
              <a:spcAft>
                <a:spcPts val="0"/>
              </a:spcAft>
              <a:buFontTx/>
              <a:buNone/>
              <a:defRPr/>
            </a:pPr>
            <a:endParaRPr lang="en-US" sz="2400" kern="1200" dirty="0">
              <a:latin typeface="Times New Roman" pitchFamily="18" charset="0"/>
              <a:cs typeface="Times New Roman" pitchFamily="18" charset="0"/>
            </a:endParaRPr>
          </a:p>
          <a:p>
            <a:pPr eaLnBrk="1" fontAlgn="auto" hangingPunct="1">
              <a:spcAft>
                <a:spcPts val="0"/>
              </a:spcAft>
              <a:buFontTx/>
              <a:buNone/>
              <a:defRPr/>
            </a:pPr>
            <a:endParaRPr lang="en-US" sz="2400" kern="12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E1048F85-C02E-4A86-A416-5B15FA85328B}"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2"/>
          <p:cNvSpPr>
            <a:spLocks noGrp="1"/>
          </p:cNvSpPr>
          <p:nvPr>
            <p:ph idx="4294967295"/>
          </p:nvPr>
        </p:nvSpPr>
        <p:spPr>
          <a:xfrm>
            <a:off x="0" y="0"/>
            <a:ext cx="9144000" cy="6858000"/>
          </a:xfrm>
        </p:spPr>
        <p:txBody>
          <a:bodyPr/>
          <a:lstStyle/>
          <a:p>
            <a:pPr eaLnBrk="1" hangingPunct="1">
              <a:lnSpc>
                <a:spcPts val="2600"/>
              </a:lnSpc>
            </a:pPr>
            <a:r>
              <a:rPr lang="en-US" sz="2800" dirty="0" smtClean="0">
                <a:latin typeface="Times New Roman" pitchFamily="18" charset="0"/>
                <a:cs typeface="Times New Roman" pitchFamily="18" charset="0"/>
              </a:rPr>
              <a:t>When operators with same precedence are scanned, the order is assumed to be left to right, except in the case of exponentiation, where the order is right to left.</a:t>
            </a:r>
          </a:p>
          <a:p>
            <a:pPr eaLnBrk="1" hangingPunct="1">
              <a:lnSpc>
                <a:spcPts val="2600"/>
              </a:lnSpc>
              <a:buFontTx/>
              <a:buNone/>
            </a:pPr>
            <a:r>
              <a:rPr lang="en-US" sz="2800" dirty="0" smtClean="0">
                <a:latin typeface="Times New Roman" pitchFamily="18" charset="0"/>
                <a:cs typeface="Times New Roman" pitchFamily="18" charset="0"/>
              </a:rPr>
              <a:t>Ex1: </a:t>
            </a:r>
            <a:r>
              <a:rPr lang="en-US" sz="2800" dirty="0" err="1" smtClean="0">
                <a:latin typeface="Times New Roman" pitchFamily="18" charset="0"/>
                <a:cs typeface="Times New Roman" pitchFamily="18" charset="0"/>
              </a:rPr>
              <a:t>a+b+c</a:t>
            </a:r>
            <a:endParaRPr lang="en-US" sz="2800" dirty="0" smtClean="0">
              <a:latin typeface="Times New Roman" pitchFamily="18" charset="0"/>
              <a:cs typeface="Times New Roman" pitchFamily="18" charset="0"/>
            </a:endParaRPr>
          </a:p>
          <a:p>
            <a:pPr eaLnBrk="1" hangingPunct="1">
              <a:lnSpc>
                <a:spcPts val="2600"/>
              </a:lnSpc>
              <a:buFontTx/>
              <a:buNone/>
            </a:pPr>
            <a:r>
              <a:rPr lang="en-US" sz="2800" dirty="0" smtClean="0">
                <a:latin typeface="Times New Roman" pitchFamily="18" charset="0"/>
                <a:cs typeface="Times New Roman" pitchFamily="18" charset="0"/>
              </a:rPr>
              <a:t> 	Here both the operators are + and have same precedence. Hence considering from left to right we get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  +  c.</a:t>
            </a:r>
          </a:p>
          <a:p>
            <a:pPr eaLnBrk="1" hangingPunct="1">
              <a:lnSpc>
                <a:spcPts val="2600"/>
              </a:lnSpc>
              <a:buFontTx/>
              <a:buNone/>
            </a:pPr>
            <a:r>
              <a:rPr lang="en-US" sz="2800" dirty="0" smtClean="0">
                <a:latin typeface="Times New Roman" pitchFamily="18" charset="0"/>
                <a:cs typeface="Times New Roman" pitchFamily="18" charset="0"/>
              </a:rPr>
              <a:t>	converting this intermediate expression will give us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Ex2: </a:t>
            </a:r>
            <a:r>
              <a:rPr lang="en-US" sz="2800" dirty="0" err="1" smtClean="0">
                <a:latin typeface="Times New Roman" pitchFamily="18" charset="0"/>
                <a:cs typeface="Times New Roman" pitchFamily="18" charset="0"/>
              </a:rPr>
              <a:t>a$b$c</a:t>
            </a:r>
            <a:endParaRPr lang="en-US" sz="2800" dirty="0" smtClean="0">
              <a:latin typeface="Times New Roman" pitchFamily="18" charset="0"/>
              <a:cs typeface="Times New Roman" pitchFamily="18" charset="0"/>
            </a:endParaRPr>
          </a:p>
          <a:p>
            <a:pPr eaLnBrk="1" hangingPunct="1">
              <a:lnSpc>
                <a:spcPts val="2600"/>
              </a:lnSpc>
              <a:buFontTx/>
              <a:buNone/>
            </a:pPr>
            <a:r>
              <a:rPr lang="en-US" sz="2800" dirty="0" smtClean="0">
                <a:latin typeface="Times New Roman" pitchFamily="18" charset="0"/>
                <a:cs typeface="Times New Roman" pitchFamily="18" charset="0"/>
              </a:rPr>
              <a:t>	Here also $ have same precedence. In case of $, order is from right to left. Hence considering from right we get </a:t>
            </a:r>
          </a:p>
          <a:p>
            <a:pPr eaLnBrk="1" hangingPunct="1">
              <a:lnSpc>
                <a:spcPts val="2600"/>
              </a:lnSpc>
              <a:buFontTx/>
              <a:buNone/>
            </a:pPr>
            <a:r>
              <a:rPr lang="en-US" sz="2800" dirty="0" smtClean="0">
                <a:latin typeface="Times New Roman" pitchFamily="18" charset="0"/>
                <a:cs typeface="Times New Roman" pitchFamily="18" charset="0"/>
              </a:rPr>
              <a:t>	a  $   </a:t>
            </a:r>
            <a:r>
              <a:rPr lang="en-US" sz="2800" dirty="0" err="1" smtClean="0">
                <a:latin typeface="Times New Roman" pitchFamily="18" charset="0"/>
                <a:cs typeface="Times New Roman" pitchFamily="18" charset="0"/>
              </a:rPr>
              <a:t>bc</a:t>
            </a:r>
            <a:r>
              <a:rPr lang="en-US" sz="2800" dirty="0" smtClean="0">
                <a:latin typeface="Times New Roman" pitchFamily="18" charset="0"/>
                <a:cs typeface="Times New Roman" pitchFamily="18" charset="0"/>
              </a:rPr>
              <a:t>$.</a:t>
            </a:r>
          </a:p>
          <a:p>
            <a:pPr eaLnBrk="1" hangingPunct="1">
              <a:lnSpc>
                <a:spcPts val="2600"/>
              </a:lnSpc>
              <a:buFontTx/>
              <a:buNone/>
            </a:pPr>
            <a:r>
              <a:rPr lang="en-US" sz="2800" dirty="0" smtClean="0">
                <a:latin typeface="Times New Roman" pitchFamily="18" charset="0"/>
                <a:cs typeface="Times New Roman" pitchFamily="18" charset="0"/>
              </a:rPr>
              <a:t>	Now convert this intermediate expression. Hence we get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 </a:t>
            </a:r>
          </a:p>
          <a:p>
            <a:pPr eaLnBrk="1" hangingPunct="1">
              <a:lnSpc>
                <a:spcPts val="2600"/>
              </a:lnSpc>
              <a:buFontTx/>
              <a:buNone/>
            </a:pPr>
            <a:r>
              <a:rPr lang="en-US" sz="2800" dirty="0" smtClean="0">
                <a:latin typeface="Times New Roman" pitchFamily="18" charset="0"/>
                <a:cs typeface="Times New Roman" pitchFamily="18" charset="0"/>
              </a:rPr>
              <a:t>Ex3:a*b/c</a:t>
            </a:r>
          </a:p>
          <a:p>
            <a:pPr eaLnBrk="1" hangingPunct="1">
              <a:lnSpc>
                <a:spcPts val="2600"/>
              </a:lnSpc>
              <a:buFontTx/>
              <a:buNone/>
            </a:pPr>
            <a:r>
              <a:rPr lang="en-US" sz="2800" dirty="0" smtClean="0">
                <a:latin typeface="Times New Roman" pitchFamily="18" charset="0"/>
                <a:cs typeface="Times New Roman" pitchFamily="18" charset="0"/>
              </a:rPr>
              <a:t>	* and / have same precedence. Order is from left to right. Hence we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  /  c.</a:t>
            </a:r>
          </a:p>
          <a:p>
            <a:pPr eaLnBrk="1" hangingPunct="1">
              <a:lnSpc>
                <a:spcPts val="2600"/>
              </a:lnSpc>
              <a:buFontTx/>
              <a:buNone/>
            </a:pPr>
            <a:r>
              <a:rPr lang="en-US" sz="2800" dirty="0" smtClean="0">
                <a:latin typeface="Times New Roman" pitchFamily="18" charset="0"/>
                <a:cs typeface="Times New Roman" pitchFamily="18" charset="0"/>
              </a:rPr>
              <a:t>	finally we get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a:t>
            </a:r>
          </a:p>
        </p:txBody>
      </p:sp>
      <p:sp>
        <p:nvSpPr>
          <p:cNvPr id="2" name="Date Placeholder 1"/>
          <p:cNvSpPr>
            <a:spLocks noGrp="1"/>
          </p:cNvSpPr>
          <p:nvPr>
            <p:ph type="dt" sz="half" idx="10"/>
          </p:nvPr>
        </p:nvSpPr>
        <p:spPr/>
        <p:txBody>
          <a:bodyPr/>
          <a:lstStyle/>
          <a:p>
            <a:pPr>
              <a:defRPr/>
            </a:pPr>
            <a:fld id="{97CADF5F-1AE2-45FE-A7D8-D58D7D24D55D}"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4294967295"/>
          </p:nvPr>
        </p:nvSpPr>
        <p:spPr>
          <a:xfrm>
            <a:off x="152400" y="228600"/>
            <a:ext cx="8991600" cy="6629400"/>
          </a:xfrm>
        </p:spPr>
        <p:txBody>
          <a:bodyPr>
            <a:normAutofit fontScale="77500" lnSpcReduction="20000"/>
          </a:bodyPr>
          <a:lstStyle/>
          <a:p>
            <a:pPr eaLnBrk="1" hangingPunct="1">
              <a:lnSpc>
                <a:spcPts val="2300"/>
              </a:lnSpc>
              <a:buFontTx/>
              <a:buNone/>
            </a:pPr>
            <a:r>
              <a:rPr lang="en-US" sz="2800" u="sng" smtClean="0">
                <a:latin typeface="Times New Roman" pitchFamily="18" charset="0"/>
                <a:cs typeface="Times New Roman" pitchFamily="18" charset="0"/>
              </a:rPr>
              <a:t>Converting infix with multiple operators to postfix</a:t>
            </a:r>
          </a:p>
          <a:p>
            <a:pPr eaLnBrk="1" hangingPunct="1">
              <a:lnSpc>
                <a:spcPts val="2500"/>
              </a:lnSpc>
              <a:buFontTx/>
              <a:buNone/>
            </a:pPr>
            <a:r>
              <a:rPr lang="en-US" sz="2800" smtClean="0">
                <a:latin typeface="Times New Roman" pitchFamily="18" charset="0"/>
                <a:cs typeface="Times New Roman" pitchFamily="18" charset="0"/>
              </a:rPr>
              <a:t>Ex1: a$b*c-d+e/f/(g+h)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1.a$b  *  c  -  d  +  e  /  f  /  gh+</a:t>
            </a:r>
          </a:p>
          <a:p>
            <a:pPr eaLnBrk="1" hangingPunct="1">
              <a:lnSpc>
                <a:spcPts val="2500"/>
              </a:lnSpc>
              <a:buFontTx/>
              <a:buNone/>
            </a:pPr>
            <a:r>
              <a:rPr lang="en-US" sz="2800" smtClean="0">
                <a:latin typeface="Times New Roman" pitchFamily="18" charset="0"/>
                <a:cs typeface="Times New Roman" pitchFamily="18" charset="0"/>
              </a:rPr>
              <a:t>   ab$*c – d + e / f / 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2.ab$c*  -  d  +  e  /  f  /  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3.ab$c*d-  +  e  /  f  / 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4.ab$c*d-  +  ef/  /  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5.ab$c*d-  +  ef/  /  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6.ab$c*d-  +  ef/gh+/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500"/>
              </a:lnSpc>
              <a:buFontTx/>
              <a:buNone/>
            </a:pPr>
            <a:r>
              <a:rPr lang="en-US" sz="2800" smtClean="0">
                <a:latin typeface="Times New Roman" pitchFamily="18" charset="0"/>
                <a:cs typeface="Times New Roman" pitchFamily="18" charset="0"/>
              </a:rPr>
              <a:t>7.ab$c*d-ef/gh+/+</a:t>
            </a:r>
          </a:p>
          <a:p>
            <a:pPr eaLnBrk="1" hangingPunct="1">
              <a:lnSpc>
                <a:spcPts val="2500"/>
              </a:lnSpc>
              <a:buFontTx/>
              <a:buNone/>
            </a:pPr>
            <a:endParaRPr lang="en-US" sz="2800" smtClean="0">
              <a:latin typeface="Times New Roman" pitchFamily="18" charset="0"/>
              <a:cs typeface="Times New Roman" pitchFamily="18" charset="0"/>
            </a:endParaRPr>
          </a:p>
          <a:p>
            <a:pPr eaLnBrk="1" hangingPunct="1">
              <a:lnSpc>
                <a:spcPts val="2300"/>
              </a:lnSpc>
              <a:buFontTx/>
              <a:buNone/>
            </a:pPr>
            <a:endParaRPr lang="en-US" sz="240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349C1A3-A447-4FE5-BB44-362382A96855}"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4294967295"/>
          </p:nvPr>
        </p:nvSpPr>
        <p:spPr>
          <a:xfrm>
            <a:off x="0" y="228600"/>
            <a:ext cx="8229600" cy="6324600"/>
          </a:xfrm>
        </p:spPr>
        <p:txBody>
          <a:bodyPr/>
          <a:lstStyle/>
          <a:p>
            <a:pPr eaLnBrk="1" hangingPunct="1">
              <a:lnSpc>
                <a:spcPts val="2500"/>
              </a:lnSpc>
              <a:buFontTx/>
              <a:buNone/>
            </a:pPr>
            <a:r>
              <a:rPr lang="en-US" smtClean="0">
                <a:latin typeface="Times New Roman" pitchFamily="18" charset="0"/>
                <a:cs typeface="Times New Roman" pitchFamily="18" charset="0"/>
              </a:rPr>
              <a:t>Ex2: ((a+(b-c)*d)$e+f)</a:t>
            </a:r>
          </a:p>
          <a:p>
            <a:pPr eaLnBrk="1" hangingPunct="1">
              <a:lnSpc>
                <a:spcPts val="2500"/>
              </a:lnSpc>
              <a:buFontTx/>
              <a:buNone/>
            </a:pPr>
            <a:endParaRPr lang="en-US" smtClean="0">
              <a:latin typeface="Times New Roman" pitchFamily="18" charset="0"/>
              <a:cs typeface="Times New Roman" pitchFamily="18" charset="0"/>
            </a:endParaRPr>
          </a:p>
          <a:p>
            <a:pPr eaLnBrk="1" hangingPunct="1">
              <a:lnSpc>
                <a:spcPts val="2500"/>
              </a:lnSpc>
              <a:buFontTx/>
              <a:buNone/>
            </a:pPr>
            <a:r>
              <a:rPr lang="en-US" smtClean="0">
                <a:latin typeface="Times New Roman" pitchFamily="18" charset="0"/>
                <a:cs typeface="Times New Roman" pitchFamily="18" charset="0"/>
              </a:rPr>
              <a:t>1.(  (  a  +  bc-  *  d  )  $  e  +  f  )</a:t>
            </a:r>
          </a:p>
          <a:p>
            <a:pPr eaLnBrk="1" hangingPunct="1">
              <a:lnSpc>
                <a:spcPts val="2500"/>
              </a:lnSpc>
              <a:buFontTx/>
              <a:buNone/>
            </a:pPr>
            <a:endParaRPr lang="en-US" smtClean="0">
              <a:latin typeface="Times New Roman" pitchFamily="18" charset="0"/>
              <a:cs typeface="Times New Roman" pitchFamily="18" charset="0"/>
            </a:endParaRPr>
          </a:p>
          <a:p>
            <a:pPr eaLnBrk="1" hangingPunct="1">
              <a:lnSpc>
                <a:spcPts val="2500"/>
              </a:lnSpc>
              <a:buFontTx/>
              <a:buNone/>
            </a:pPr>
            <a:r>
              <a:rPr lang="en-US" smtClean="0">
                <a:latin typeface="Times New Roman" pitchFamily="18" charset="0"/>
                <a:cs typeface="Times New Roman" pitchFamily="18" charset="0"/>
              </a:rPr>
              <a:t>2.(  (  a  +  bc-d*  )  $  e  +  f  )</a:t>
            </a:r>
          </a:p>
          <a:p>
            <a:pPr eaLnBrk="1" hangingPunct="1">
              <a:lnSpc>
                <a:spcPts val="2500"/>
              </a:lnSpc>
              <a:buFontTx/>
              <a:buNone/>
            </a:pPr>
            <a:endParaRPr lang="en-US" smtClean="0">
              <a:latin typeface="Times New Roman" pitchFamily="18" charset="0"/>
              <a:cs typeface="Times New Roman" pitchFamily="18" charset="0"/>
            </a:endParaRPr>
          </a:p>
          <a:p>
            <a:pPr eaLnBrk="1" hangingPunct="1">
              <a:lnSpc>
                <a:spcPts val="2500"/>
              </a:lnSpc>
              <a:buFontTx/>
              <a:buNone/>
            </a:pPr>
            <a:r>
              <a:rPr lang="en-US" smtClean="0">
                <a:latin typeface="Times New Roman" pitchFamily="18" charset="0"/>
                <a:cs typeface="Times New Roman" pitchFamily="18" charset="0"/>
              </a:rPr>
              <a:t>3.(  abc-d*+  $  e  +  f  )</a:t>
            </a:r>
          </a:p>
          <a:p>
            <a:pPr eaLnBrk="1" hangingPunct="1">
              <a:lnSpc>
                <a:spcPts val="2500"/>
              </a:lnSpc>
              <a:buFontTx/>
              <a:buNone/>
            </a:pPr>
            <a:endParaRPr lang="en-US" smtClean="0">
              <a:latin typeface="Times New Roman" pitchFamily="18" charset="0"/>
              <a:cs typeface="Times New Roman" pitchFamily="18" charset="0"/>
            </a:endParaRPr>
          </a:p>
          <a:p>
            <a:pPr eaLnBrk="1" hangingPunct="1">
              <a:lnSpc>
                <a:spcPts val="2500"/>
              </a:lnSpc>
              <a:buFontTx/>
              <a:buNone/>
            </a:pPr>
            <a:r>
              <a:rPr lang="en-US" smtClean="0">
                <a:latin typeface="Times New Roman" pitchFamily="18" charset="0"/>
                <a:cs typeface="Times New Roman" pitchFamily="18" charset="0"/>
              </a:rPr>
              <a:t>4.abc-d*+e$  +  f</a:t>
            </a:r>
          </a:p>
          <a:p>
            <a:pPr eaLnBrk="1" hangingPunct="1">
              <a:lnSpc>
                <a:spcPts val="2500"/>
              </a:lnSpc>
              <a:buFontTx/>
              <a:buNone/>
            </a:pPr>
            <a:endParaRPr lang="en-US" smtClean="0">
              <a:latin typeface="Times New Roman" pitchFamily="18" charset="0"/>
              <a:cs typeface="Times New Roman" pitchFamily="18" charset="0"/>
            </a:endParaRPr>
          </a:p>
          <a:p>
            <a:pPr eaLnBrk="1" hangingPunct="1">
              <a:lnSpc>
                <a:spcPts val="2500"/>
              </a:lnSpc>
              <a:buFontTx/>
              <a:buNone/>
            </a:pPr>
            <a:r>
              <a:rPr lang="en-US" smtClean="0">
                <a:latin typeface="Times New Roman" pitchFamily="18" charset="0"/>
                <a:cs typeface="Times New Roman" pitchFamily="18" charset="0"/>
              </a:rPr>
              <a:t>5.abc-d*+e$f+</a:t>
            </a:r>
          </a:p>
          <a:p>
            <a:pPr eaLnBrk="1" hangingPunct="1">
              <a:buFontTx/>
              <a:buNone/>
            </a:pPr>
            <a:endParaRPr lang="en-US" smtClean="0"/>
          </a:p>
        </p:txBody>
      </p:sp>
      <p:sp>
        <p:nvSpPr>
          <p:cNvPr id="2" name="Date Placeholder 1"/>
          <p:cNvSpPr>
            <a:spLocks noGrp="1"/>
          </p:cNvSpPr>
          <p:nvPr>
            <p:ph type="dt" sz="half" idx="10"/>
          </p:nvPr>
        </p:nvSpPr>
        <p:spPr/>
        <p:txBody>
          <a:bodyPr/>
          <a:lstStyle/>
          <a:p>
            <a:pPr>
              <a:defRPr/>
            </a:pPr>
            <a:fld id="{44C0A106-2BEF-47D0-9FF8-2C7E1C257166}"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Content Placeholder 2"/>
          <p:cNvSpPr>
            <a:spLocks noGrp="1"/>
          </p:cNvSpPr>
          <p:nvPr>
            <p:ph idx="4294967295"/>
          </p:nvPr>
        </p:nvSpPr>
        <p:spPr>
          <a:xfrm>
            <a:off x="0" y="381000"/>
            <a:ext cx="9144000" cy="6477000"/>
          </a:xfrm>
        </p:spPr>
        <p:txBody>
          <a:bodyPr/>
          <a:lstStyle/>
          <a:p>
            <a:pPr eaLnBrk="1" hangingPunct="1">
              <a:lnSpc>
                <a:spcPts val="2300"/>
              </a:lnSpc>
              <a:buFontTx/>
              <a:buNone/>
            </a:pPr>
            <a:r>
              <a:rPr lang="en-US" sz="2800" u="sng" dirty="0" smtClean="0">
                <a:latin typeface="Times New Roman" pitchFamily="18" charset="0"/>
                <a:cs typeface="Times New Roman" pitchFamily="18" charset="0"/>
              </a:rPr>
              <a:t>Converting infix to prefix</a:t>
            </a:r>
          </a:p>
          <a:p>
            <a:pPr eaLnBrk="1" hangingPunct="1">
              <a:lnSpc>
                <a:spcPts val="2300"/>
              </a:lnSpc>
            </a:pPr>
            <a:r>
              <a:rPr lang="en-US" sz="2800" dirty="0" smtClean="0">
                <a:latin typeface="Times New Roman" pitchFamily="18" charset="0"/>
                <a:cs typeface="Times New Roman" pitchFamily="18" charset="0"/>
              </a:rPr>
              <a:t>Infix can be converted to prefix by placing the operator before two operands.</a:t>
            </a:r>
          </a:p>
          <a:p>
            <a:pPr eaLnBrk="1" hangingPunct="1">
              <a:lnSpc>
                <a:spcPts val="2300"/>
              </a:lnSpc>
            </a:pPr>
            <a:r>
              <a:rPr lang="en-US" sz="2800" dirty="0" smtClean="0">
                <a:latin typeface="Times New Roman" pitchFamily="18" charset="0"/>
                <a:cs typeface="Times New Roman" pitchFamily="18" charset="0"/>
              </a:rPr>
              <a:t>Precedence rules is same as in the case infix to postfix.</a:t>
            </a:r>
          </a:p>
          <a:p>
            <a:pPr eaLnBrk="1" hangingPunct="1">
              <a:lnSpc>
                <a:spcPts val="2300"/>
              </a:lnSpc>
              <a:buFontTx/>
              <a:buNone/>
            </a:pPr>
            <a:r>
              <a:rPr lang="en-US" sz="2800" dirty="0" err="1" smtClean="0">
                <a:latin typeface="Times New Roman" pitchFamily="18" charset="0"/>
                <a:cs typeface="Times New Roman" pitchFamily="18" charset="0"/>
              </a:rPr>
              <a:t>Ex:a+b</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ab</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r>
              <a:rPr lang="en-US" sz="2800" dirty="0" err="1" smtClean="0">
                <a:latin typeface="Times New Roman" pitchFamily="18" charset="0"/>
                <a:cs typeface="Times New Roman" pitchFamily="18" charset="0"/>
                <a:sym typeface="Wingdings" pitchFamily="2" charset="2"/>
              </a:rPr>
              <a:t>a+b</a:t>
            </a:r>
            <a:r>
              <a:rPr lang="en-US" sz="2800" dirty="0" smtClean="0">
                <a:latin typeface="Times New Roman" pitchFamily="18" charset="0"/>
                <a:cs typeface="Times New Roman" pitchFamily="18" charset="0"/>
                <a:sym typeface="Wingdings" pitchFamily="2" charset="2"/>
              </a:rPr>
              <a:t>*c+a*</a:t>
            </a:r>
            <a:r>
              <a:rPr lang="en-US" sz="2800" dirty="0" err="1" smtClean="0">
                <a:latin typeface="Times New Roman" pitchFamily="18" charset="0"/>
                <a:cs typeface="Times New Roman" pitchFamily="18" charset="0"/>
                <a:sym typeface="Wingdings" pitchFamily="2" charset="2"/>
              </a:rPr>
              <a:t>bc</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a+b</a:t>
            </a:r>
            <a:r>
              <a:rPr lang="en-US" sz="2800" dirty="0" smtClean="0">
                <a:latin typeface="Times New Roman" pitchFamily="18" charset="0"/>
                <a:cs typeface="Times New Roman" pitchFamily="18" charset="0"/>
                <a:sym typeface="Wingdings" pitchFamily="2" charset="2"/>
              </a:rPr>
              <a:t>)*c*+</a:t>
            </a:r>
            <a:r>
              <a:rPr lang="en-US" sz="2800" dirty="0" err="1" smtClean="0">
                <a:latin typeface="Times New Roman" pitchFamily="18" charset="0"/>
                <a:cs typeface="Times New Roman" pitchFamily="18" charset="0"/>
                <a:sym typeface="Wingdings" pitchFamily="2" charset="2"/>
              </a:rPr>
              <a:t>ab</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r>
              <a:rPr lang="en-US" sz="2800" dirty="0" err="1" smtClean="0">
                <a:latin typeface="Times New Roman" pitchFamily="18" charset="0"/>
                <a:cs typeface="Times New Roman" pitchFamily="18" charset="0"/>
                <a:sym typeface="Wingdings" pitchFamily="2" charset="2"/>
              </a:rPr>
              <a:t>a+b-c</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abc</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r>
              <a:rPr lang="en-US" sz="2800" dirty="0" smtClean="0">
                <a:latin typeface="Times New Roman" pitchFamily="18" charset="0"/>
                <a:cs typeface="Times New Roman" pitchFamily="18" charset="0"/>
                <a:sym typeface="Wingdings" pitchFamily="2" charset="2"/>
              </a:rPr>
              <a:t>a*b/c/*</a:t>
            </a:r>
            <a:r>
              <a:rPr lang="en-US" sz="2800" dirty="0" err="1" smtClean="0">
                <a:latin typeface="Times New Roman" pitchFamily="18" charset="0"/>
                <a:cs typeface="Times New Roman" pitchFamily="18" charset="0"/>
                <a:sym typeface="Wingdings" pitchFamily="2" charset="2"/>
              </a:rPr>
              <a:t>abc</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r>
              <a:rPr lang="en-US" sz="2800" dirty="0" err="1" smtClean="0">
                <a:latin typeface="Times New Roman" pitchFamily="18" charset="0"/>
                <a:cs typeface="Times New Roman" pitchFamily="18" charset="0"/>
                <a:sym typeface="Wingdings" pitchFamily="2" charset="2"/>
              </a:rPr>
              <a:t>a$b$c</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a$bc</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a+b</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c+d</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ab+cd</a:t>
            </a:r>
            <a:endParaRPr lang="en-US" sz="28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400" dirty="0" smtClean="0">
              <a:latin typeface="Times New Roman" pitchFamily="18" charset="0"/>
              <a:cs typeface="Times New Roman" pitchFamily="18" charset="0"/>
              <a:sym typeface="Wingdings" pitchFamily="2" charset="2"/>
            </a:endParaRPr>
          </a:p>
          <a:p>
            <a:pPr eaLnBrk="1" hangingPunct="1">
              <a:lnSpc>
                <a:spcPts val="2300"/>
              </a:lnSpc>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35FE7410-B6BE-43BE-BA3A-7337CEDAC114}"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81000"/>
            <a:ext cx="8229600" cy="6096000"/>
          </a:xfrm>
        </p:spPr>
        <p:txBody>
          <a:bodyPr/>
          <a:lstStyle/>
          <a:p>
            <a:r>
              <a:rPr lang="en-US" dirty="0">
                <a:latin typeface="Times New Roman" pitchFamily="18" charset="0"/>
                <a:cs typeface="Times New Roman" pitchFamily="18" charset="0"/>
              </a:rPr>
              <a:t>Data structures(D.S) can be classified as </a:t>
            </a:r>
          </a:p>
          <a:p>
            <a:pPr>
              <a:buNone/>
            </a:pPr>
            <a:r>
              <a:rPr lang="en-US" dirty="0">
                <a:latin typeface="Times New Roman" pitchFamily="18" charset="0"/>
                <a:cs typeface="Times New Roman" pitchFamily="18" charset="0"/>
              </a:rPr>
              <a:t>	1.primitive D.S</a:t>
            </a:r>
          </a:p>
          <a:p>
            <a:pPr>
              <a:buNone/>
            </a:pPr>
            <a:r>
              <a:rPr lang="en-US" dirty="0">
                <a:latin typeface="Times New Roman" pitchFamily="18" charset="0"/>
                <a:cs typeface="Times New Roman" pitchFamily="18" charset="0"/>
              </a:rPr>
              <a:t>	2.non primitive </a:t>
            </a:r>
            <a:r>
              <a:rPr lang="en-US" dirty="0" smtClean="0">
                <a:latin typeface="Times New Roman" pitchFamily="18" charset="0"/>
                <a:cs typeface="Times New Roman" pitchFamily="18" charset="0"/>
              </a:rPr>
              <a:t>D.S</a:t>
            </a:r>
          </a:p>
          <a:p>
            <a:pPr>
              <a:buNone/>
            </a:pPr>
            <a:r>
              <a:rPr lang="en-US" u="sng" dirty="0">
                <a:latin typeface="Times New Roman" pitchFamily="18" charset="0"/>
                <a:cs typeface="Times New Roman" pitchFamily="18" charset="0"/>
              </a:rPr>
              <a:t>Primitive D.S</a:t>
            </a:r>
          </a:p>
          <a:p>
            <a:r>
              <a:rPr lang="en-US" dirty="0">
                <a:latin typeface="Times New Roman" pitchFamily="18" charset="0"/>
                <a:cs typeface="Times New Roman" pitchFamily="18" charset="0"/>
              </a:rPr>
              <a:t>D.S that are manipulated directly by machine instructions.</a:t>
            </a:r>
          </a:p>
          <a:p>
            <a:pPr>
              <a:buNone/>
            </a:pPr>
            <a:r>
              <a:rPr lang="en-US" dirty="0">
                <a:latin typeface="Times New Roman" pitchFamily="18" charset="0"/>
                <a:cs typeface="Times New Roman" pitchFamily="18" charset="0"/>
              </a:rPr>
              <a:t>	Ex: integers, floating point, characters and pointers.  </a:t>
            </a:r>
          </a:p>
          <a:p>
            <a:pPr>
              <a:buNone/>
            </a:pPr>
            <a:r>
              <a:rPr lang="en-US" u="sng" dirty="0">
                <a:latin typeface="Times New Roman" pitchFamily="18" charset="0"/>
                <a:cs typeface="Times New Roman" pitchFamily="18" charset="0"/>
              </a:rPr>
              <a:t>Non primitive D.S</a:t>
            </a:r>
          </a:p>
          <a:p>
            <a:r>
              <a:rPr lang="en-US" dirty="0">
                <a:latin typeface="Times New Roman" pitchFamily="18" charset="0"/>
                <a:cs typeface="Times New Roman" pitchFamily="18" charset="0"/>
              </a:rPr>
              <a:t>D.S that cannot be manipulated directly by machine instructions.</a:t>
            </a:r>
          </a:p>
          <a:p>
            <a:pPr>
              <a:buNone/>
            </a:pPr>
            <a:r>
              <a:rPr lang="en-US" dirty="0">
                <a:latin typeface="Times New Roman" pitchFamily="18" charset="0"/>
                <a:cs typeface="Times New Roman" pitchFamily="18" charset="0"/>
              </a:rPr>
              <a:t>	ex: arrays, structures, stacks, queues, linked lists,  files.</a:t>
            </a:r>
          </a:p>
          <a:p>
            <a:pPr>
              <a:buNone/>
            </a:pPr>
            <a:endParaRPr lang="en-US"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pPr>
              <a:defRPr/>
            </a:pPr>
            <a:fld id="{16F7CBAE-86F0-45AF-AD13-6AACC690CC8B}" type="datetime1">
              <a:rPr lang="en-US" smtClean="0"/>
              <a:t>9/6/2013</a:t>
            </a:fld>
            <a:endParaRPr lang="en-US"/>
          </a:p>
        </p:txBody>
      </p:sp>
      <p:sp>
        <p:nvSpPr>
          <p:cNvPr id="5" name="Footer Placeholder 4"/>
          <p:cNvSpPr>
            <a:spLocks noGrp="1"/>
          </p:cNvSpPr>
          <p:nvPr>
            <p:ph type="ftr" sz="quarter" idx="11"/>
          </p:nvPr>
        </p:nvSpPr>
        <p:spPr/>
        <p:txBody>
          <a:bodyPr/>
          <a:lstStyle/>
          <a:p>
            <a:pPr>
              <a:defRPr/>
            </a:pPr>
            <a:r>
              <a:rPr lang="en-US" smtClean="0"/>
              <a:t>Smitha N Pai</a:t>
            </a:r>
            <a:endParaRPr lang="en-US"/>
          </a:p>
        </p:txBody>
      </p:sp>
      <p:sp>
        <p:nvSpPr>
          <p:cNvPr id="6" name="Slide Number Placeholder 5"/>
          <p:cNvSpPr>
            <a:spLocks noGrp="1"/>
          </p:cNvSpPr>
          <p:nvPr>
            <p:ph type="sldNum" sz="quarter" idx="12"/>
          </p:nvPr>
        </p:nvSpPr>
        <p:spPr/>
        <p:txBody>
          <a:bodyPr/>
          <a:lstStyle/>
          <a:p>
            <a:pPr>
              <a:defRPr/>
            </a:pPr>
            <a:fld id="{B5ACEE97-FF02-457D-9A54-2A45F36132FD}" type="slidenum">
              <a:rPr lang="en-US" smtClean="0"/>
              <a:pPr>
                <a:defRPr/>
              </a:pPr>
              <a:t>4</a:t>
            </a:fld>
            <a:endParaRPr lang="en-US"/>
          </a:p>
        </p:txBody>
      </p:sp>
    </p:spTree>
    <p:extLst>
      <p:ext uri="{BB962C8B-B14F-4D97-AF65-F5344CB8AC3E}">
        <p14:creationId xmlns:p14="http://schemas.microsoft.com/office/powerpoint/2010/main" val="1110031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4294967295"/>
          </p:nvPr>
        </p:nvSpPr>
        <p:spPr>
          <a:xfrm>
            <a:off x="0" y="381000"/>
            <a:ext cx="8839200" cy="6477000"/>
          </a:xfrm>
        </p:spPr>
        <p:txBody>
          <a:bodyPr>
            <a:normAutofit lnSpcReduction="10000"/>
          </a:bodyPr>
          <a:lstStyle/>
          <a:p>
            <a:pPr eaLnBrk="1" hangingPunct="1">
              <a:buFontTx/>
              <a:buNone/>
            </a:pPr>
            <a:r>
              <a:rPr lang="en-US" sz="2800" u="sng" dirty="0" smtClean="0">
                <a:latin typeface="Times New Roman" pitchFamily="18" charset="0"/>
                <a:cs typeface="Times New Roman" pitchFamily="18" charset="0"/>
              </a:rPr>
              <a:t>Converting infix with multiple operators to prefix</a:t>
            </a:r>
          </a:p>
          <a:p>
            <a:pPr eaLnBrk="1" hangingPunct="1">
              <a:buFontTx/>
              <a:buNone/>
            </a:pPr>
            <a:r>
              <a:rPr lang="en-US" sz="2800" dirty="0" smtClean="0">
                <a:latin typeface="Times New Roman" pitchFamily="18" charset="0"/>
                <a:cs typeface="Times New Roman" pitchFamily="18" charset="0"/>
              </a:rPr>
              <a:t>Ex1:((a+(b-c)*d)$</a:t>
            </a:r>
            <a:r>
              <a:rPr lang="en-US" sz="2800" dirty="0" err="1" smtClean="0">
                <a:latin typeface="Times New Roman" pitchFamily="18" charset="0"/>
                <a:cs typeface="Times New Roman" pitchFamily="18" charset="0"/>
              </a:rPr>
              <a:t>e+f</a:t>
            </a:r>
            <a:r>
              <a:rPr lang="en-US" sz="2800" dirty="0" smtClean="0">
                <a:latin typeface="Times New Roman" pitchFamily="18" charset="0"/>
                <a:cs typeface="Times New Roman" pitchFamily="18" charset="0"/>
              </a:rPr>
              <a:t>)</a:t>
            </a:r>
          </a:p>
          <a:p>
            <a:pPr eaLnBrk="1" hangingPunct="1">
              <a:buFontTx/>
              <a:buNone/>
            </a:pPr>
            <a:r>
              <a:rPr lang="en-US" sz="2800" dirty="0" smtClean="0">
                <a:latin typeface="Times New Roman" pitchFamily="18" charset="0"/>
                <a:cs typeface="Times New Roman" pitchFamily="18" charset="0"/>
              </a:rPr>
              <a:t>(  (  a  +  -</a:t>
            </a:r>
            <a:r>
              <a:rPr lang="en-US" sz="2800" dirty="0" err="1" smtClean="0">
                <a:latin typeface="Times New Roman" pitchFamily="18" charset="0"/>
                <a:cs typeface="Times New Roman" pitchFamily="18" charset="0"/>
              </a:rPr>
              <a:t>bc</a:t>
            </a:r>
            <a:r>
              <a:rPr lang="en-US" sz="2800" dirty="0" smtClean="0">
                <a:latin typeface="Times New Roman" pitchFamily="18" charset="0"/>
                <a:cs typeface="Times New Roman" pitchFamily="18" charset="0"/>
              </a:rPr>
              <a:t>  *  d  )  $  e  +  f  )</a:t>
            </a:r>
          </a:p>
          <a:p>
            <a:pPr eaLnBrk="1" hangingPunct="1">
              <a:buFontTx/>
              <a:buNone/>
            </a:pPr>
            <a:r>
              <a:rPr lang="en-US" sz="2800" dirty="0" smtClean="0">
                <a:latin typeface="Times New Roman" pitchFamily="18" charset="0"/>
                <a:cs typeface="Times New Roman" pitchFamily="18" charset="0"/>
              </a:rPr>
              <a:t>(  (  a  +  *-</a:t>
            </a:r>
            <a:r>
              <a:rPr lang="en-US" sz="2800" dirty="0" err="1" smtClean="0">
                <a:latin typeface="Times New Roman" pitchFamily="18" charset="0"/>
                <a:cs typeface="Times New Roman" pitchFamily="18" charset="0"/>
              </a:rPr>
              <a:t>bcd</a:t>
            </a:r>
            <a:r>
              <a:rPr lang="en-US" sz="2800" dirty="0" smtClean="0">
                <a:latin typeface="Times New Roman" pitchFamily="18" charset="0"/>
                <a:cs typeface="Times New Roman" pitchFamily="18" charset="0"/>
              </a:rPr>
              <a:t>  )  $  e  +  f  )</a:t>
            </a:r>
          </a:p>
          <a:p>
            <a:pPr eaLnBrk="1" hangingPunct="1">
              <a:buFontTx/>
              <a:buNone/>
            </a:pPr>
            <a:r>
              <a:rPr lang="en-US" sz="2800" dirty="0" smtClean="0">
                <a:latin typeface="Times New Roman" pitchFamily="18" charset="0"/>
                <a:cs typeface="Times New Roman" pitchFamily="18" charset="0"/>
              </a:rPr>
              <a:t>(  +a*-</a:t>
            </a:r>
            <a:r>
              <a:rPr lang="en-US" sz="2800" dirty="0" err="1" smtClean="0">
                <a:latin typeface="Times New Roman" pitchFamily="18" charset="0"/>
                <a:cs typeface="Times New Roman" pitchFamily="18" charset="0"/>
              </a:rPr>
              <a:t>bcd</a:t>
            </a:r>
            <a:r>
              <a:rPr lang="en-US" sz="2800" dirty="0" smtClean="0">
                <a:latin typeface="Times New Roman" pitchFamily="18" charset="0"/>
                <a:cs typeface="Times New Roman" pitchFamily="18" charset="0"/>
              </a:rPr>
              <a:t>  $  e  +  f  )</a:t>
            </a:r>
          </a:p>
          <a:p>
            <a:pPr eaLnBrk="1" hangingPunct="1">
              <a:buFontTx/>
              <a:buNone/>
            </a:pPr>
            <a:r>
              <a:rPr lang="en-US" sz="2800" dirty="0" smtClean="0">
                <a:latin typeface="Times New Roman" pitchFamily="18" charset="0"/>
                <a:cs typeface="Times New Roman" pitchFamily="18" charset="0"/>
              </a:rPr>
              <a:t>(  $+a*-</a:t>
            </a:r>
            <a:r>
              <a:rPr lang="en-US" sz="2800" dirty="0" err="1" smtClean="0">
                <a:latin typeface="Times New Roman" pitchFamily="18" charset="0"/>
                <a:cs typeface="Times New Roman" pitchFamily="18" charset="0"/>
              </a:rPr>
              <a:t>bcde</a:t>
            </a:r>
            <a:r>
              <a:rPr lang="en-US" sz="2800" dirty="0" smtClean="0">
                <a:latin typeface="Times New Roman" pitchFamily="18" charset="0"/>
                <a:cs typeface="Times New Roman" pitchFamily="18" charset="0"/>
              </a:rPr>
              <a:t>   +  f  )</a:t>
            </a:r>
          </a:p>
          <a:p>
            <a:pPr eaLnBrk="1" hangingPunct="1">
              <a:buFontTx/>
              <a:buNone/>
            </a:pPr>
            <a:r>
              <a:rPr lang="en-US" sz="2800" dirty="0" smtClean="0">
                <a:latin typeface="Times New Roman" pitchFamily="18" charset="0"/>
                <a:cs typeface="Times New Roman" pitchFamily="18" charset="0"/>
              </a:rPr>
              <a:t>+$+a*-</a:t>
            </a:r>
            <a:r>
              <a:rPr lang="en-US" sz="2800" dirty="0" err="1" smtClean="0">
                <a:latin typeface="Times New Roman" pitchFamily="18" charset="0"/>
                <a:cs typeface="Times New Roman" pitchFamily="18" charset="0"/>
              </a:rPr>
              <a:t>bcdef</a:t>
            </a:r>
            <a:endParaRPr lang="en-US" sz="2800" dirty="0" smtClean="0">
              <a:latin typeface="Times New Roman" pitchFamily="18" charset="0"/>
              <a:cs typeface="Times New Roman" pitchFamily="18" charset="0"/>
            </a:endParaRPr>
          </a:p>
          <a:p>
            <a:pPr eaLnBrk="1" hangingPunct="1">
              <a:buFontTx/>
              <a:buNone/>
            </a:pPr>
            <a:endParaRPr lang="en-US" sz="2800" dirty="0" smtClean="0">
              <a:latin typeface="Times New Roman" pitchFamily="18" charset="0"/>
              <a:cs typeface="Times New Roman" pitchFamily="18" charset="0"/>
            </a:endParaRPr>
          </a:p>
          <a:p>
            <a:pPr eaLnBrk="1" hangingPunct="1">
              <a:buFontTx/>
              <a:buNone/>
            </a:pPr>
            <a:r>
              <a:rPr lang="en-US" sz="2800" dirty="0" smtClean="0">
                <a:latin typeface="Times New Roman" pitchFamily="18" charset="0"/>
                <a:cs typeface="Times New Roman" pitchFamily="18" charset="0"/>
              </a:rPr>
              <a:t>Ex2:a-b/(c*</a:t>
            </a:r>
            <a:r>
              <a:rPr lang="en-US" sz="2800" dirty="0" err="1" smtClean="0">
                <a:latin typeface="Times New Roman" pitchFamily="18" charset="0"/>
                <a:cs typeface="Times New Roman" pitchFamily="18" charset="0"/>
              </a:rPr>
              <a:t>d$e</a:t>
            </a:r>
            <a:r>
              <a:rPr lang="en-US" sz="2800" dirty="0" smtClean="0">
                <a:latin typeface="Times New Roman" pitchFamily="18" charset="0"/>
                <a:cs typeface="Times New Roman" pitchFamily="18" charset="0"/>
              </a:rPr>
              <a:t>)</a:t>
            </a:r>
          </a:p>
          <a:p>
            <a:pPr eaLnBrk="1" hangingPunct="1">
              <a:buFontTx/>
              <a:buNone/>
            </a:pPr>
            <a:r>
              <a:rPr lang="en-US" sz="2800" dirty="0" smtClean="0">
                <a:latin typeface="Times New Roman" pitchFamily="18" charset="0"/>
                <a:cs typeface="Times New Roman" pitchFamily="18" charset="0"/>
              </a:rPr>
              <a:t>a  -  b  /  (  c  *  $de  )</a:t>
            </a:r>
          </a:p>
          <a:p>
            <a:pPr eaLnBrk="1" hangingPunct="1">
              <a:buFontTx/>
              <a:buNone/>
            </a:pPr>
            <a:r>
              <a:rPr lang="en-US" sz="2800" dirty="0" smtClean="0">
                <a:latin typeface="Times New Roman" pitchFamily="18" charset="0"/>
                <a:cs typeface="Times New Roman" pitchFamily="18" charset="0"/>
              </a:rPr>
              <a:t>a  -  b  /  *</a:t>
            </a:r>
            <a:r>
              <a:rPr lang="en-US" sz="2800" dirty="0" err="1" smtClean="0">
                <a:latin typeface="Times New Roman" pitchFamily="18" charset="0"/>
                <a:cs typeface="Times New Roman" pitchFamily="18" charset="0"/>
              </a:rPr>
              <a:t>c$de</a:t>
            </a:r>
            <a:endParaRPr lang="en-US" sz="2800" dirty="0" smtClean="0">
              <a:latin typeface="Times New Roman" pitchFamily="18" charset="0"/>
              <a:cs typeface="Times New Roman" pitchFamily="18" charset="0"/>
            </a:endParaRPr>
          </a:p>
          <a:p>
            <a:pPr eaLnBrk="1" hangingPunct="1">
              <a:buFontTx/>
              <a:buNone/>
            </a:pPr>
            <a:r>
              <a:rPr lang="en-US" sz="2800" dirty="0" smtClean="0">
                <a:latin typeface="Times New Roman" pitchFamily="18" charset="0"/>
                <a:cs typeface="Times New Roman" pitchFamily="18" charset="0"/>
              </a:rPr>
              <a:t>a  -  /b*</a:t>
            </a:r>
            <a:r>
              <a:rPr lang="en-US" sz="2800" dirty="0" err="1" smtClean="0">
                <a:latin typeface="Times New Roman" pitchFamily="18" charset="0"/>
                <a:cs typeface="Times New Roman" pitchFamily="18" charset="0"/>
              </a:rPr>
              <a:t>c$de</a:t>
            </a:r>
            <a:endParaRPr lang="en-US" sz="2800" dirty="0" smtClean="0">
              <a:latin typeface="Times New Roman" pitchFamily="18" charset="0"/>
              <a:cs typeface="Times New Roman" pitchFamily="18" charset="0"/>
            </a:endParaRPr>
          </a:p>
          <a:p>
            <a:pPr eaLnBrk="1" hangingPunct="1">
              <a:buFontTx/>
              <a:buNone/>
            </a:pPr>
            <a:r>
              <a:rPr lang="en-US" sz="2800" dirty="0" smtClean="0">
                <a:latin typeface="Times New Roman" pitchFamily="18" charset="0"/>
                <a:cs typeface="Times New Roman" pitchFamily="18" charset="0"/>
              </a:rPr>
              <a:t>-a/b*</a:t>
            </a:r>
            <a:r>
              <a:rPr lang="en-US" sz="2800" dirty="0" err="1" smtClean="0">
                <a:latin typeface="Times New Roman" pitchFamily="18" charset="0"/>
                <a:cs typeface="Times New Roman" pitchFamily="18" charset="0"/>
              </a:rPr>
              <a:t>c$de</a:t>
            </a:r>
            <a:endParaRPr lang="en-US" sz="28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4B2875B-48EE-485C-AFC6-FA80E5A4AC0A}"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smtClean="0"/>
              <a:t>Another method </a:t>
            </a:r>
          </a:p>
        </p:txBody>
      </p:sp>
      <p:sp>
        <p:nvSpPr>
          <p:cNvPr id="133192" name="Rectangle 72"/>
          <p:cNvSpPr>
            <a:spLocks noGrp="1" noChangeArrowheads="1"/>
          </p:cNvSpPr>
          <p:nvPr>
            <p:ph idx="1"/>
          </p:nvPr>
        </p:nvSpPr>
        <p:spPr>
          <a:xfrm>
            <a:off x="76200" y="1600200"/>
            <a:ext cx="8610600" cy="4876800"/>
          </a:xfrm>
        </p:spPr>
        <p:txBody>
          <a:bodyPr/>
          <a:lstStyle/>
          <a:p>
            <a:pPr marL="609600" indent="-609600" eaLnBrk="1" hangingPunct="1">
              <a:lnSpc>
                <a:spcPts val="25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c-d+e</a:t>
            </a:r>
            <a:r>
              <a:rPr lang="en-US" sz="2800" dirty="0" smtClean="0">
                <a:latin typeface="Times New Roman" pitchFamily="18" charset="0"/>
                <a:cs typeface="Times New Roman" pitchFamily="18" charset="0"/>
              </a:rPr>
              <a:t>/f/(</a:t>
            </a:r>
            <a:r>
              <a:rPr lang="en-US" sz="2800" dirty="0" err="1" smtClean="0">
                <a:latin typeface="Times New Roman" pitchFamily="18" charset="0"/>
                <a:cs typeface="Times New Roman" pitchFamily="18" charset="0"/>
              </a:rPr>
              <a:t>g+h</a:t>
            </a:r>
            <a:r>
              <a:rPr lang="en-US" sz="2800" dirty="0" smtClean="0">
                <a:latin typeface="Times New Roman" pitchFamily="18" charset="0"/>
                <a:cs typeface="Times New Roman" pitchFamily="18" charset="0"/>
              </a:rPr>
              <a:t>)</a:t>
            </a:r>
          </a:p>
          <a:p>
            <a:pPr marL="609600" indent="-609600" eaLnBrk="1" hangingPunct="1">
              <a:lnSpc>
                <a:spcPts val="2500"/>
              </a:lnSpc>
              <a:buFontTx/>
              <a:buAutoNum type="arabicPeriod"/>
            </a:pPr>
            <a:r>
              <a:rPr lang="en-US" sz="2800" dirty="0" smtClean="0">
                <a:latin typeface="Times New Roman" pitchFamily="18" charset="0"/>
                <a:cs typeface="Times New Roman" pitchFamily="18" charset="0"/>
              </a:rPr>
              <a:t>Put all  implicit brackets.(According to precedence and associativity)</a:t>
            </a:r>
          </a:p>
          <a:p>
            <a:pPr marL="609600" indent="-609600" eaLnBrk="1" hangingPunct="1">
              <a:lnSpc>
                <a:spcPts val="2500"/>
              </a:lnSpc>
              <a:buFontTx/>
              <a:buAutoNum type="arabicPeriod"/>
            </a:pP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)*c)-d)+((e/f)/(</a:t>
            </a:r>
            <a:r>
              <a:rPr lang="en-US" sz="2800" dirty="0" err="1" smtClean="0">
                <a:latin typeface="Times New Roman" pitchFamily="18" charset="0"/>
                <a:cs typeface="Times New Roman" pitchFamily="18" charset="0"/>
              </a:rPr>
              <a:t>g+h</a:t>
            </a:r>
            <a:r>
              <a:rPr lang="en-US" sz="2800" dirty="0" smtClean="0">
                <a:latin typeface="Times New Roman" pitchFamily="18" charset="0"/>
                <a:cs typeface="Times New Roman" pitchFamily="18" charset="0"/>
              </a:rPr>
              <a:t>)))</a:t>
            </a:r>
          </a:p>
          <a:p>
            <a:pPr marL="609600" indent="-609600" eaLnBrk="1" hangingPunct="1">
              <a:lnSpc>
                <a:spcPts val="2500"/>
              </a:lnSpc>
              <a:buFontTx/>
              <a:buAutoNum type="arabicPeriod"/>
            </a:pPr>
            <a:r>
              <a:rPr lang="en-US" sz="2800" dirty="0" smtClean="0">
                <a:latin typeface="Times New Roman" pitchFamily="18" charset="0"/>
                <a:cs typeface="Times New Roman" pitchFamily="18" charset="0"/>
              </a:rPr>
              <a:t>Replace every ) with corresponding operator and remove (</a:t>
            </a:r>
          </a:p>
          <a:p>
            <a:pPr marL="609600" indent="-609600" eaLnBrk="1" hangingPunct="1">
              <a:lnSpc>
                <a:spcPts val="2500"/>
              </a:lnSpc>
              <a:buFontTx/>
              <a:buAutoNum type="arabicPeriod"/>
            </a:pP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*d-</a:t>
            </a:r>
            <a:r>
              <a:rPr lang="en-US" sz="2800" dirty="0" err="1" smtClean="0">
                <a:latin typeface="Times New Roman" pitchFamily="18" charset="0"/>
                <a:cs typeface="Times New Roman" pitchFamily="18" charset="0"/>
              </a:rPr>
              <a:t>ef</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gh</a:t>
            </a:r>
            <a:r>
              <a:rPr lang="en-US" sz="2800" dirty="0" smtClean="0">
                <a:latin typeface="Times New Roman" pitchFamily="18" charset="0"/>
                <a:cs typeface="Times New Roman" pitchFamily="18" charset="0"/>
              </a:rPr>
              <a:t>+/+</a:t>
            </a:r>
          </a:p>
          <a:p>
            <a:pPr marL="609600" indent="-609600" eaLnBrk="1" hangingPunct="1">
              <a:lnSpc>
                <a:spcPts val="2500"/>
              </a:lnSpc>
              <a:buFontTx/>
              <a:buNone/>
            </a:pPr>
            <a:endParaRPr lang="en-US" sz="2800" dirty="0" smtClean="0">
              <a:latin typeface="Times New Roman" pitchFamily="18" charset="0"/>
              <a:cs typeface="Times New Roman" pitchFamily="18" charset="0"/>
            </a:endParaRPr>
          </a:p>
          <a:p>
            <a:pPr marL="609600" indent="-609600" eaLnBrk="1" hangingPunct="1">
              <a:lnSpc>
                <a:spcPts val="2500"/>
              </a:lnSpc>
              <a:buFontTx/>
              <a:buNone/>
            </a:pPr>
            <a:r>
              <a:rPr lang="en-US" sz="2800" dirty="0" smtClean="0">
                <a:latin typeface="Times New Roman" pitchFamily="18" charset="0"/>
                <a:cs typeface="Times New Roman" pitchFamily="18" charset="0"/>
              </a:rPr>
              <a:t>5. Converting to prefix requires change of roles of ( and ) in step 3.</a:t>
            </a:r>
          </a:p>
          <a:p>
            <a:pPr marL="609600" indent="-609600" eaLnBrk="1" hangingPunct="1">
              <a:lnSpc>
                <a:spcPts val="2500"/>
              </a:lnSpc>
              <a:buFontTx/>
              <a:buNone/>
            </a:pPr>
            <a:r>
              <a:rPr lang="en-US" sz="2800" dirty="0" smtClean="0">
                <a:latin typeface="Times New Roman" pitchFamily="18" charset="0"/>
                <a:cs typeface="Times New Roman" pitchFamily="18" charset="0"/>
              </a:rPr>
              <a:t>6. +-*$</a:t>
            </a:r>
            <a:r>
              <a:rPr lang="en-US" sz="2800" dirty="0" err="1" smtClean="0">
                <a:latin typeface="Times New Roman" pitchFamily="18" charset="0"/>
                <a:cs typeface="Times New Roman" pitchFamily="18" charset="0"/>
              </a:rPr>
              <a:t>abcd</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ef+gh</a:t>
            </a:r>
            <a:endParaRPr lang="en-US" sz="2800" dirty="0" smtClean="0">
              <a:latin typeface="Times New Roman" pitchFamily="18" charset="0"/>
              <a:cs typeface="Times New Roman" pitchFamily="18" charset="0"/>
            </a:endParaRPr>
          </a:p>
          <a:p>
            <a:pPr marL="609600" indent="-609600" eaLnBrk="1" hangingPunct="1">
              <a:lnSpc>
                <a:spcPts val="2500"/>
              </a:lnSpc>
              <a:buFontTx/>
              <a:buAutoNum type="arabicPeriod"/>
            </a:pPr>
            <a:endParaRPr lang="en-US" sz="2800" dirty="0" smtClean="0">
              <a:latin typeface="Times New Roman" pitchFamily="18" charset="0"/>
              <a:cs typeface="Times New Roman" pitchFamily="18" charset="0"/>
            </a:endParaRPr>
          </a:p>
          <a:p>
            <a:pPr marL="609600" indent="-609600" eaLnBrk="1" hangingPunct="1">
              <a:lnSpc>
                <a:spcPts val="2500"/>
              </a:lnSpc>
              <a:buFontTx/>
              <a:buAutoNum type="arabicPeriod"/>
            </a:pPr>
            <a:endParaRPr lang="en-US" sz="2800" dirty="0" smtClean="0">
              <a:latin typeface="Times New Roman" pitchFamily="18" charset="0"/>
              <a:cs typeface="Times New Roman" pitchFamily="18" charset="0"/>
            </a:endParaRPr>
          </a:p>
          <a:p>
            <a:pPr marL="609600" indent="-609600" eaLnBrk="1" hangingPunct="1">
              <a:lnSpc>
                <a:spcPts val="2500"/>
              </a:lnSpc>
              <a:buFontTx/>
              <a:buNone/>
            </a:pPr>
            <a:endParaRPr lang="en-US" sz="2800" dirty="0" smtClean="0">
              <a:latin typeface="Times New Roman" pitchFamily="18" charset="0"/>
              <a:cs typeface="Times New Roman" pitchFamily="18" charset="0"/>
            </a:endParaRPr>
          </a:p>
          <a:p>
            <a:pPr marL="609600" indent="-609600">
              <a:buFontTx/>
              <a:buNone/>
            </a:pPr>
            <a:endParaRPr lang="en-US" dirty="0" smtClean="0"/>
          </a:p>
        </p:txBody>
      </p:sp>
      <p:sp>
        <p:nvSpPr>
          <p:cNvPr id="2" name="Date Placeholder 1"/>
          <p:cNvSpPr>
            <a:spLocks noGrp="1"/>
          </p:cNvSpPr>
          <p:nvPr>
            <p:ph type="dt" sz="half" idx="10"/>
          </p:nvPr>
        </p:nvSpPr>
        <p:spPr/>
        <p:txBody>
          <a:bodyPr/>
          <a:lstStyle/>
          <a:p>
            <a:pPr>
              <a:defRPr/>
            </a:pPr>
            <a:fld id="{DBD4139F-FAD9-4040-8467-6616034B9DA0}"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B5ACEE97-FF02-457D-9A54-2A45F36132FD}" type="slidenum">
              <a:rPr lang="en-US" smtClean="0"/>
              <a:pPr>
                <a:defRPr/>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2"/>
          <p:cNvSpPr>
            <a:spLocks noGrp="1"/>
          </p:cNvSpPr>
          <p:nvPr>
            <p:ph idx="4294967295"/>
          </p:nvPr>
        </p:nvSpPr>
        <p:spPr>
          <a:xfrm>
            <a:off x="0" y="228600"/>
            <a:ext cx="8229600" cy="6400800"/>
          </a:xfrm>
        </p:spPr>
        <p:txBody>
          <a:bodyPr/>
          <a:lstStyle/>
          <a:p>
            <a:pPr eaLnBrk="1" hangingPunct="1">
              <a:buFontTx/>
              <a:buNone/>
            </a:pPr>
            <a:r>
              <a:rPr lang="en-US" sz="2800" u="sng" smtClean="0">
                <a:latin typeface="Times New Roman" pitchFamily="18" charset="0"/>
                <a:cs typeface="Times New Roman" pitchFamily="18" charset="0"/>
              </a:rPr>
              <a:t>Evaluating postfix expression using stack</a:t>
            </a:r>
          </a:p>
          <a:p>
            <a:pPr eaLnBrk="1" hangingPunct="1">
              <a:buFontTx/>
              <a:buNone/>
            </a:pPr>
            <a:r>
              <a:rPr lang="en-US" sz="2800" smtClean="0">
                <a:latin typeface="Times New Roman" pitchFamily="18" charset="0"/>
                <a:cs typeface="Times New Roman" pitchFamily="18" charset="0"/>
              </a:rPr>
              <a:t>Steps:</a:t>
            </a:r>
          </a:p>
          <a:p>
            <a:pPr eaLnBrk="1" hangingPunct="1">
              <a:buFontTx/>
              <a:buNone/>
            </a:pPr>
            <a:r>
              <a:rPr lang="en-US" sz="2800" smtClean="0">
                <a:latin typeface="Times New Roman" pitchFamily="18" charset="0"/>
                <a:cs typeface="Times New Roman" pitchFamily="18" charset="0"/>
              </a:rPr>
              <a:t>1.Scan the postfix expression from left to right</a:t>
            </a:r>
          </a:p>
          <a:p>
            <a:pPr eaLnBrk="1" hangingPunct="1">
              <a:buFontTx/>
              <a:buNone/>
            </a:pPr>
            <a:r>
              <a:rPr lang="en-US" sz="2800" smtClean="0">
                <a:latin typeface="Times New Roman" pitchFamily="18" charset="0"/>
                <a:cs typeface="Times New Roman" pitchFamily="18" charset="0"/>
              </a:rPr>
              <a:t>2.If an operand is encountered, push it on to the stack.</a:t>
            </a:r>
          </a:p>
          <a:p>
            <a:pPr eaLnBrk="1" hangingPunct="1">
              <a:buFontTx/>
              <a:buNone/>
            </a:pPr>
            <a:r>
              <a:rPr lang="en-US" sz="2800" smtClean="0">
                <a:latin typeface="Times New Roman" pitchFamily="18" charset="0"/>
                <a:cs typeface="Times New Roman" pitchFamily="18" charset="0"/>
              </a:rPr>
              <a:t>3.If an operator is encountered, pop the top two elements from the stack, perform the required operation based on operator and push the result back on stack.</a:t>
            </a:r>
          </a:p>
          <a:p>
            <a:pPr eaLnBrk="1" hangingPunct="1">
              <a:buFontTx/>
              <a:buNone/>
            </a:pPr>
            <a:r>
              <a:rPr lang="en-US" sz="2800" smtClean="0">
                <a:latin typeface="Times New Roman" pitchFamily="18" charset="0"/>
                <a:cs typeface="Times New Roman" pitchFamily="18" charset="0"/>
              </a:rPr>
              <a:t>4.Perform this operation until end of expression is reached.</a:t>
            </a:r>
          </a:p>
          <a:p>
            <a:pPr eaLnBrk="1" hangingPunct="1">
              <a:buFontTx/>
              <a:buNone/>
            </a:pPr>
            <a:r>
              <a:rPr lang="en-US" sz="2800" smtClean="0">
                <a:latin typeface="Times New Roman" pitchFamily="18" charset="0"/>
                <a:cs typeface="Times New Roman" pitchFamily="18" charset="0"/>
              </a:rPr>
              <a:t>5.At the end, stack contains the final result.    </a:t>
            </a:r>
          </a:p>
        </p:txBody>
      </p:sp>
      <p:sp>
        <p:nvSpPr>
          <p:cNvPr id="2" name="Date Placeholder 1"/>
          <p:cNvSpPr>
            <a:spLocks noGrp="1"/>
          </p:cNvSpPr>
          <p:nvPr>
            <p:ph type="dt" sz="half" idx="10"/>
          </p:nvPr>
        </p:nvSpPr>
        <p:spPr/>
        <p:txBody>
          <a:bodyPr/>
          <a:lstStyle/>
          <a:p>
            <a:pPr>
              <a:defRPr/>
            </a:pPr>
            <a:fld id="{D2BFAFA1-046D-427F-A870-97785F6BAF69}"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Content Placeholder 2"/>
          <p:cNvSpPr>
            <a:spLocks noGrp="1"/>
          </p:cNvSpPr>
          <p:nvPr>
            <p:ph idx="4294967295"/>
          </p:nvPr>
        </p:nvSpPr>
        <p:spPr>
          <a:xfrm>
            <a:off x="228600" y="304800"/>
            <a:ext cx="8915400" cy="6553200"/>
          </a:xfrm>
        </p:spPr>
        <p:txBody>
          <a:bodyPr>
            <a:normAutofit fontScale="62500" lnSpcReduction="20000"/>
          </a:bodyPr>
          <a:lstStyle/>
          <a:p>
            <a:pPr eaLnBrk="1" hangingPunct="1">
              <a:lnSpc>
                <a:spcPts val="2400"/>
              </a:lnSpc>
              <a:buFontTx/>
              <a:buNone/>
            </a:pPr>
            <a:r>
              <a:rPr lang="en-US" sz="2800" dirty="0" smtClean="0">
                <a:latin typeface="Times New Roman" pitchFamily="18" charset="0"/>
                <a:cs typeface="Times New Roman" pitchFamily="18" charset="0"/>
              </a:rPr>
              <a:t>623+-382/+*2$3+</a:t>
            </a:r>
          </a:p>
          <a:p>
            <a:pPr eaLnBrk="1" hangingPunct="1">
              <a:lnSpc>
                <a:spcPts val="2400"/>
              </a:lnSpc>
              <a:buFontTx/>
              <a:buNone/>
            </a:pPr>
            <a:r>
              <a:rPr lang="en-US" sz="2800" u="sng" dirty="0" smtClean="0">
                <a:latin typeface="Times New Roman" pitchFamily="18" charset="0"/>
                <a:cs typeface="Times New Roman" pitchFamily="18" charset="0"/>
              </a:rPr>
              <a:t>Symbol</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op1</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op2</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op1 operator op2</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stack</a:t>
            </a:r>
          </a:p>
          <a:p>
            <a:pPr eaLnBrk="1" hangingPunct="1">
              <a:lnSpc>
                <a:spcPts val="2400"/>
              </a:lnSpc>
              <a:buFontTx/>
              <a:buNone/>
            </a:pPr>
            <a:r>
              <a:rPr lang="en-US" sz="2800" dirty="0" smtClean="0">
                <a:latin typeface="Times New Roman" pitchFamily="18" charset="0"/>
                <a:cs typeface="Times New Roman" pitchFamily="18" charset="0"/>
              </a:rPr>
              <a:t>6								6</a:t>
            </a:r>
          </a:p>
          <a:p>
            <a:pPr eaLnBrk="1" hangingPunct="1">
              <a:lnSpc>
                <a:spcPts val="2400"/>
              </a:lnSpc>
              <a:buFontTx/>
              <a:buNone/>
            </a:pPr>
            <a:r>
              <a:rPr lang="en-US" sz="2800" dirty="0" smtClean="0">
                <a:latin typeface="Times New Roman" pitchFamily="18" charset="0"/>
                <a:cs typeface="Times New Roman" pitchFamily="18" charset="0"/>
              </a:rPr>
              <a:t>2								6,2</a:t>
            </a:r>
          </a:p>
          <a:p>
            <a:pPr eaLnBrk="1" hangingPunct="1">
              <a:lnSpc>
                <a:spcPts val="2400"/>
              </a:lnSpc>
              <a:buFontTx/>
              <a:buNone/>
            </a:pPr>
            <a:r>
              <a:rPr lang="en-US" sz="2800" dirty="0" smtClean="0">
                <a:latin typeface="Times New Roman" pitchFamily="18" charset="0"/>
                <a:cs typeface="Times New Roman" pitchFamily="18" charset="0"/>
              </a:rPr>
              <a:t>3								6,2,3 </a:t>
            </a:r>
          </a:p>
          <a:p>
            <a:pPr eaLnBrk="1" hangingPunct="1">
              <a:lnSpc>
                <a:spcPts val="2400"/>
              </a:lnSpc>
              <a:buFontTx/>
              <a:buNone/>
            </a:pPr>
            <a:r>
              <a:rPr lang="en-US" sz="2800" dirty="0" smtClean="0">
                <a:latin typeface="Times New Roman" pitchFamily="18" charset="0"/>
                <a:cs typeface="Times New Roman" pitchFamily="18" charset="0"/>
              </a:rPr>
              <a:t>+			2	3		5		6,5</a:t>
            </a:r>
          </a:p>
          <a:p>
            <a:pPr eaLnBrk="1" hangingPunct="1">
              <a:lnSpc>
                <a:spcPts val="2400"/>
              </a:lnSpc>
              <a:buFontTx/>
              <a:buNone/>
            </a:pPr>
            <a:r>
              <a:rPr lang="en-US" sz="2800" dirty="0" smtClean="0">
                <a:latin typeface="Times New Roman" pitchFamily="18" charset="0"/>
                <a:cs typeface="Times New Roman" pitchFamily="18" charset="0"/>
              </a:rPr>
              <a:t>-			6	5		1		1</a:t>
            </a:r>
          </a:p>
          <a:p>
            <a:pPr eaLnBrk="1" hangingPunct="1">
              <a:lnSpc>
                <a:spcPts val="2400"/>
              </a:lnSpc>
              <a:buFontTx/>
              <a:buNone/>
            </a:pPr>
            <a:r>
              <a:rPr lang="en-US" sz="2800" dirty="0" smtClean="0">
                <a:latin typeface="Times New Roman" pitchFamily="18" charset="0"/>
                <a:cs typeface="Times New Roman" pitchFamily="18" charset="0"/>
              </a:rPr>
              <a:t>3								1,3</a:t>
            </a:r>
          </a:p>
          <a:p>
            <a:pPr eaLnBrk="1" hangingPunct="1">
              <a:lnSpc>
                <a:spcPts val="2400"/>
              </a:lnSpc>
              <a:buFontTx/>
              <a:buNone/>
            </a:pPr>
            <a:r>
              <a:rPr lang="en-US" sz="2800" dirty="0" smtClean="0">
                <a:latin typeface="Times New Roman" pitchFamily="18" charset="0"/>
                <a:cs typeface="Times New Roman" pitchFamily="18" charset="0"/>
              </a:rPr>
              <a:t>8								1,3,8</a:t>
            </a:r>
          </a:p>
          <a:p>
            <a:pPr eaLnBrk="1" hangingPunct="1">
              <a:lnSpc>
                <a:spcPts val="2400"/>
              </a:lnSpc>
              <a:buFontTx/>
              <a:buNone/>
            </a:pPr>
            <a:r>
              <a:rPr lang="en-US" sz="2800" dirty="0" smtClean="0">
                <a:latin typeface="Times New Roman" pitchFamily="18" charset="0"/>
                <a:cs typeface="Times New Roman" pitchFamily="18" charset="0"/>
              </a:rPr>
              <a:t>2								1,3,8,2</a:t>
            </a:r>
          </a:p>
          <a:p>
            <a:pPr eaLnBrk="1" hangingPunct="1">
              <a:lnSpc>
                <a:spcPts val="2400"/>
              </a:lnSpc>
              <a:buFontTx/>
              <a:buNone/>
            </a:pPr>
            <a:r>
              <a:rPr lang="en-US" sz="2800" dirty="0" smtClean="0">
                <a:latin typeface="Times New Roman" pitchFamily="18" charset="0"/>
                <a:cs typeface="Times New Roman" pitchFamily="18" charset="0"/>
              </a:rPr>
              <a:t>/			8	2		4		1,3,4</a:t>
            </a:r>
          </a:p>
          <a:p>
            <a:pPr eaLnBrk="1" hangingPunct="1">
              <a:lnSpc>
                <a:spcPts val="2400"/>
              </a:lnSpc>
              <a:buFontTx/>
              <a:buNone/>
            </a:pPr>
            <a:r>
              <a:rPr lang="en-US" sz="2800" dirty="0" smtClean="0">
                <a:latin typeface="Times New Roman" pitchFamily="18" charset="0"/>
                <a:cs typeface="Times New Roman" pitchFamily="18" charset="0"/>
              </a:rPr>
              <a:t>+			3	4		7		1,7</a:t>
            </a:r>
          </a:p>
          <a:p>
            <a:pPr eaLnBrk="1" hangingPunct="1">
              <a:lnSpc>
                <a:spcPts val="2400"/>
              </a:lnSpc>
              <a:buFontTx/>
              <a:buNone/>
            </a:pPr>
            <a:r>
              <a:rPr lang="en-US" sz="2800" dirty="0" smtClean="0">
                <a:latin typeface="Times New Roman" pitchFamily="18" charset="0"/>
                <a:cs typeface="Times New Roman" pitchFamily="18" charset="0"/>
              </a:rPr>
              <a:t>*			1	7		7		7</a:t>
            </a:r>
          </a:p>
          <a:p>
            <a:pPr eaLnBrk="1" hangingPunct="1">
              <a:lnSpc>
                <a:spcPts val="2400"/>
              </a:lnSpc>
              <a:buFontTx/>
              <a:buNone/>
            </a:pPr>
            <a:r>
              <a:rPr lang="en-US" sz="2800" dirty="0" smtClean="0">
                <a:latin typeface="Times New Roman" pitchFamily="18" charset="0"/>
                <a:cs typeface="Times New Roman" pitchFamily="18" charset="0"/>
              </a:rPr>
              <a:t>2								7,2</a:t>
            </a:r>
          </a:p>
          <a:p>
            <a:pPr eaLnBrk="1" hangingPunct="1">
              <a:lnSpc>
                <a:spcPts val="2400"/>
              </a:lnSpc>
              <a:buFontTx/>
              <a:buNone/>
            </a:pPr>
            <a:r>
              <a:rPr lang="en-US" sz="2800" dirty="0" smtClean="0">
                <a:latin typeface="Times New Roman" pitchFamily="18" charset="0"/>
                <a:cs typeface="Times New Roman" pitchFamily="18" charset="0"/>
              </a:rPr>
              <a:t>$			7	2		49		49</a:t>
            </a:r>
          </a:p>
          <a:p>
            <a:pPr eaLnBrk="1" hangingPunct="1">
              <a:lnSpc>
                <a:spcPts val="2400"/>
              </a:lnSpc>
              <a:buFontTx/>
              <a:buNone/>
            </a:pPr>
            <a:r>
              <a:rPr lang="en-US" sz="2800" dirty="0" smtClean="0">
                <a:latin typeface="Times New Roman" pitchFamily="18" charset="0"/>
                <a:cs typeface="Times New Roman" pitchFamily="18" charset="0"/>
              </a:rPr>
              <a:t>3								49,3</a:t>
            </a:r>
          </a:p>
          <a:p>
            <a:pPr eaLnBrk="1" hangingPunct="1">
              <a:lnSpc>
                <a:spcPts val="2400"/>
              </a:lnSpc>
              <a:buFontTx/>
              <a:buNone/>
            </a:pPr>
            <a:r>
              <a:rPr lang="en-US" sz="2800" dirty="0" smtClean="0">
                <a:latin typeface="Times New Roman" pitchFamily="18" charset="0"/>
                <a:cs typeface="Times New Roman" pitchFamily="18" charset="0"/>
              </a:rPr>
              <a:t>+			49	3		52		52</a:t>
            </a:r>
          </a:p>
          <a:p>
            <a:pPr eaLnBrk="1" hangingPunct="1">
              <a:lnSpc>
                <a:spcPts val="2400"/>
              </a:lnSpc>
              <a:buFontTx/>
              <a:buNone/>
            </a:pPr>
            <a:r>
              <a:rPr lang="en-US" sz="2800" dirty="0" smtClean="0">
                <a:latin typeface="Times New Roman" pitchFamily="18" charset="0"/>
                <a:cs typeface="Times New Roman" pitchFamily="18" charset="0"/>
              </a:rPr>
              <a:t>		 				</a:t>
            </a:r>
          </a:p>
        </p:txBody>
      </p:sp>
      <p:cxnSp>
        <p:nvCxnSpPr>
          <p:cNvPr id="5" name="Straight Connector 4"/>
          <p:cNvCxnSpPr/>
          <p:nvPr/>
        </p:nvCxnSpPr>
        <p:spPr>
          <a:xfrm>
            <a:off x="270163" y="6096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0945" y="13716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 y="17526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800" y="2057400"/>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 y="2438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04800" y="2819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90945" y="3581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800" y="3886200"/>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800" y="3200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70163" y="4267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0945" y="4648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4800" y="5029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04800" y="5410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70163" y="5715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4D06F5DE-8D33-49E3-A383-5A7C16EBD80A}" type="datetime1">
              <a:rPr lang="en-US" smtClean="0"/>
              <a:t>9/6/2013</a:t>
            </a:fld>
            <a:endParaRPr lang="en-US"/>
          </a:p>
        </p:txBody>
      </p:sp>
      <p:sp>
        <p:nvSpPr>
          <p:cNvPr id="3" name="Footer Placeholder 2"/>
          <p:cNvSpPr>
            <a:spLocks noGrp="1"/>
          </p:cNvSpPr>
          <p:nvPr>
            <p:ph type="ftr" sz="quarter" idx="11"/>
          </p:nvPr>
        </p:nvSpPr>
        <p:spPr>
          <a:xfrm>
            <a:off x="3429000" y="301752"/>
            <a:ext cx="4114800" cy="45719"/>
          </a:xfrm>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Content Placeholder 2"/>
          <p:cNvSpPr>
            <a:spLocks noGrp="1"/>
          </p:cNvSpPr>
          <p:nvPr>
            <p:ph idx="4294967295"/>
          </p:nvPr>
        </p:nvSpPr>
        <p:spPr>
          <a:xfrm>
            <a:off x="609600" y="381000"/>
            <a:ext cx="8229600" cy="6400800"/>
          </a:xfrm>
        </p:spPr>
        <p:txBody>
          <a:bodyPr/>
          <a:lstStyle/>
          <a:p>
            <a:pPr eaLnBrk="1" hangingPunct="1">
              <a:buFontTx/>
              <a:buNone/>
            </a:pPr>
            <a:r>
              <a:rPr lang="en-US" sz="2800" dirty="0" smtClean="0">
                <a:latin typeface="Times New Roman" pitchFamily="18" charset="0"/>
                <a:cs typeface="Times New Roman" pitchFamily="18" charset="0"/>
              </a:rPr>
              <a:t>23+4*</a:t>
            </a:r>
          </a:p>
          <a:p>
            <a:pPr eaLnBrk="1" hangingPunct="1">
              <a:buFontTx/>
              <a:buNone/>
            </a:pPr>
            <a:r>
              <a:rPr lang="en-US" sz="2800" u="sng" dirty="0" smtClean="0">
                <a:latin typeface="Times New Roman" pitchFamily="18" charset="0"/>
                <a:cs typeface="Times New Roman" pitchFamily="18" charset="0"/>
              </a:rPr>
              <a:t>Symbol</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op1</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op2</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op1 operator op2</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stack</a:t>
            </a:r>
          </a:p>
          <a:p>
            <a:pPr eaLnBrk="1" hangingPunct="1">
              <a:buFontTx/>
              <a:buNone/>
            </a:pPr>
            <a:r>
              <a:rPr lang="en-US" sz="2800" dirty="0" smtClean="0">
                <a:latin typeface="Times New Roman" pitchFamily="18" charset="0"/>
                <a:cs typeface="Times New Roman" pitchFamily="18" charset="0"/>
              </a:rPr>
              <a:t>2								2</a:t>
            </a:r>
          </a:p>
          <a:p>
            <a:pPr eaLnBrk="1" hangingPunct="1">
              <a:buFontTx/>
              <a:buNone/>
            </a:pPr>
            <a:r>
              <a:rPr lang="en-US" sz="2800" dirty="0" smtClean="0">
                <a:latin typeface="Times New Roman" pitchFamily="18" charset="0"/>
                <a:cs typeface="Times New Roman" pitchFamily="18" charset="0"/>
              </a:rPr>
              <a:t>3								2,3</a:t>
            </a:r>
          </a:p>
          <a:p>
            <a:pPr eaLnBrk="1" hangingPunct="1">
              <a:buFontTx/>
              <a:buNone/>
            </a:pPr>
            <a:r>
              <a:rPr lang="en-US" sz="2800" dirty="0" smtClean="0">
                <a:latin typeface="Times New Roman" pitchFamily="18" charset="0"/>
                <a:cs typeface="Times New Roman" pitchFamily="18" charset="0"/>
              </a:rPr>
              <a:t>+		2	3	        5			5</a:t>
            </a:r>
          </a:p>
          <a:p>
            <a:pPr eaLnBrk="1" hangingPunct="1">
              <a:buFontTx/>
              <a:buNone/>
            </a:pPr>
            <a:r>
              <a:rPr lang="en-US" sz="2800" dirty="0" smtClean="0">
                <a:latin typeface="Times New Roman" pitchFamily="18" charset="0"/>
                <a:cs typeface="Times New Roman" pitchFamily="18" charset="0"/>
              </a:rPr>
              <a:t>4								5,4</a:t>
            </a:r>
          </a:p>
          <a:p>
            <a:pPr eaLnBrk="1" hangingPunct="1">
              <a:buFontTx/>
              <a:buNone/>
            </a:pPr>
            <a:r>
              <a:rPr lang="en-US" sz="2800" dirty="0" smtClean="0">
                <a:latin typeface="Times New Roman" pitchFamily="18" charset="0"/>
                <a:cs typeface="Times New Roman" pitchFamily="18" charset="0"/>
              </a:rPr>
              <a:t>*			5	4	       20		20</a:t>
            </a:r>
          </a:p>
          <a:p>
            <a:pPr eaLnBrk="1" hangingPunct="1">
              <a:buFontTx/>
              <a:buNone/>
            </a:pPr>
            <a:endParaRPr lang="en-US" sz="2800" dirty="0" smtClean="0">
              <a:latin typeface="Times New Roman" pitchFamily="18" charset="0"/>
              <a:cs typeface="Times New Roman" pitchFamily="18" charset="0"/>
            </a:endParaRPr>
          </a:p>
        </p:txBody>
      </p:sp>
      <p:cxnSp>
        <p:nvCxnSpPr>
          <p:cNvPr id="4" name="Straight Connector 3"/>
          <p:cNvCxnSpPr/>
          <p:nvPr/>
        </p:nvCxnSpPr>
        <p:spPr>
          <a:xfrm>
            <a:off x="533400" y="1981200"/>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98764" y="2438400"/>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26473" y="2897187"/>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5691" y="3429000"/>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495F14AA-A4D4-4885-AD36-1392A515DDBE}"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8" name="Slide Number Placeholder 7"/>
          <p:cNvSpPr>
            <a:spLocks noGrp="1"/>
          </p:cNvSpPr>
          <p:nvPr>
            <p:ph type="sldNum" sz="quarter" idx="12"/>
          </p:nvPr>
        </p:nvSpPr>
        <p:spPr/>
        <p:txBody>
          <a:bodyPr/>
          <a:lstStyle/>
          <a:p>
            <a:pPr>
              <a:defRPr/>
            </a:pPr>
            <a:fld id="{DB3E9BD0-0785-46E8-9914-223C37E46FB3}"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4294967295"/>
          </p:nvPr>
        </p:nvSpPr>
        <p:spPr>
          <a:xfrm>
            <a:off x="0" y="228600"/>
            <a:ext cx="8229600" cy="6400800"/>
          </a:xfrm>
        </p:spPr>
        <p:txBody>
          <a:bodyPr/>
          <a:lstStyle/>
          <a:p>
            <a:pPr eaLnBrk="1" hangingPunct="1">
              <a:buFontTx/>
              <a:buNone/>
            </a:pPr>
            <a:r>
              <a:rPr lang="en-US" sz="2800" dirty="0" smtClean="0">
                <a:latin typeface="Times New Roman" pitchFamily="18" charset="0"/>
                <a:cs typeface="Times New Roman" pitchFamily="18" charset="0"/>
              </a:rPr>
              <a:t>/*program to evaluate postfix expression*/</a:t>
            </a:r>
          </a:p>
          <a:p>
            <a:pPr eaLnBrk="1" hangingPunct="1">
              <a:lnSpc>
                <a:spcPts val="2200"/>
              </a:lnSpc>
              <a:buFontTx/>
              <a:buNone/>
            </a:pPr>
            <a:r>
              <a:rPr lang="en-US" sz="2800" dirty="0" smtClean="0">
                <a:latin typeface="Times New Roman" pitchFamily="18" charset="0"/>
                <a:cs typeface="Times New Roman" pitchFamily="18" charset="0"/>
              </a:rPr>
              <a:t>#include&lt;</a:t>
            </a:r>
            <a:r>
              <a:rPr lang="en-US" sz="2800" dirty="0" err="1" smtClean="0">
                <a:latin typeface="Times New Roman" pitchFamily="18" charset="0"/>
                <a:cs typeface="Times New Roman" pitchFamily="18" charset="0"/>
              </a:rPr>
              <a:t>stdio.h</a:t>
            </a:r>
            <a:r>
              <a:rPr lang="en-US" sz="2800" dirty="0" smtClean="0">
                <a:latin typeface="Times New Roman" pitchFamily="18" charset="0"/>
                <a:cs typeface="Times New Roman" pitchFamily="18" charset="0"/>
              </a:rPr>
              <a:t>&gt;</a:t>
            </a:r>
          </a:p>
          <a:p>
            <a:pPr eaLnBrk="1" hangingPunct="1">
              <a:lnSpc>
                <a:spcPts val="2200"/>
              </a:lnSpc>
              <a:buFontTx/>
              <a:buNone/>
            </a:pPr>
            <a:r>
              <a:rPr lang="en-US" sz="2800" dirty="0" smtClean="0">
                <a:latin typeface="Times New Roman" pitchFamily="18" charset="0"/>
                <a:cs typeface="Times New Roman" pitchFamily="18" charset="0"/>
              </a:rPr>
              <a:t>#include&lt;</a:t>
            </a:r>
            <a:r>
              <a:rPr lang="en-US" sz="2800" dirty="0" err="1" smtClean="0">
                <a:latin typeface="Times New Roman" pitchFamily="18" charset="0"/>
                <a:cs typeface="Times New Roman" pitchFamily="18" charset="0"/>
              </a:rPr>
              <a:t>math.h</a:t>
            </a:r>
            <a:r>
              <a:rPr lang="en-US" sz="2800" dirty="0" smtClean="0">
                <a:latin typeface="Times New Roman" pitchFamily="18" charset="0"/>
                <a:cs typeface="Times New Roman" pitchFamily="18" charset="0"/>
              </a:rPr>
              <a:t>&gt;</a:t>
            </a:r>
          </a:p>
          <a:p>
            <a:pPr eaLnBrk="1" hangingPunct="1">
              <a:lnSpc>
                <a:spcPts val="2200"/>
              </a:lnSpc>
              <a:buFontTx/>
              <a:buNone/>
            </a:pPr>
            <a:r>
              <a:rPr lang="en-US" sz="2800" dirty="0" smtClean="0">
                <a:latin typeface="Times New Roman" pitchFamily="18" charset="0"/>
                <a:cs typeface="Times New Roman" pitchFamily="18" charset="0"/>
              </a:rPr>
              <a:t>#include&lt;</a:t>
            </a:r>
            <a:r>
              <a:rPr lang="en-US" sz="2800" dirty="0" err="1" smtClean="0">
                <a:latin typeface="Times New Roman" pitchFamily="18" charset="0"/>
                <a:cs typeface="Times New Roman" pitchFamily="18" charset="0"/>
              </a:rPr>
              <a:t>string.h</a:t>
            </a:r>
            <a:r>
              <a:rPr lang="en-US" sz="2800" dirty="0" smtClean="0">
                <a:latin typeface="Times New Roman" pitchFamily="18" charset="0"/>
                <a:cs typeface="Times New Roman" pitchFamily="18" charset="0"/>
              </a:rPr>
              <a:t>&gt;</a:t>
            </a:r>
          </a:p>
          <a:p>
            <a:pPr eaLnBrk="1" hangingPunct="1">
              <a:lnSpc>
                <a:spcPts val="2200"/>
              </a:lnSpc>
              <a:buFontTx/>
              <a:buNone/>
            </a:pP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a:t>
            </a:r>
          </a:p>
          <a:p>
            <a:pPr eaLnBrk="1" hangingPunct="1">
              <a:lnSpc>
                <a:spcPts val="2200"/>
              </a:lnSpc>
              <a:buFontTx/>
              <a:buNone/>
            </a:pPr>
            <a:r>
              <a:rPr lang="en-US" sz="2800" dirty="0" smtClean="0">
                <a:latin typeface="Times New Roman" pitchFamily="18" charset="0"/>
                <a:cs typeface="Times New Roman" pitchFamily="18" charset="0"/>
              </a:rPr>
              <a:t>{</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items[15];</a:t>
            </a:r>
          </a:p>
          <a:p>
            <a:pPr eaLnBrk="1" hangingPunct="1">
              <a:lnSpc>
                <a:spcPts val="2200"/>
              </a:lnSpc>
              <a:buFontTx/>
              <a:buNone/>
            </a:pPr>
            <a:r>
              <a:rPr lang="en-US" sz="2800" dirty="0" smtClean="0">
                <a:latin typeface="Times New Roman" pitchFamily="18" charset="0"/>
                <a:cs typeface="Times New Roman" pitchFamily="18" charset="0"/>
              </a:rPr>
              <a:t>};</a:t>
            </a:r>
          </a:p>
          <a:p>
            <a:pPr eaLnBrk="1" hangingPunct="1">
              <a:lnSpc>
                <a:spcPts val="2200"/>
              </a:lnSpc>
              <a:buFontTx/>
              <a:buNone/>
            </a:pPr>
            <a:r>
              <a:rPr lang="en-US" sz="2800" dirty="0" err="1" smtClean="0">
                <a:latin typeface="Times New Roman" pitchFamily="18" charset="0"/>
                <a:cs typeface="Times New Roman" pitchFamily="18" charset="0"/>
              </a:rPr>
              <a:t>typedef</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 </a:t>
            </a:r>
            <a:r>
              <a:rPr lang="en-US" sz="2800" dirty="0" err="1" smtClean="0">
                <a:latin typeface="Times New Roman" pitchFamily="18" charset="0"/>
                <a:cs typeface="Times New Roman" pitchFamily="18" charset="0"/>
              </a:rPr>
              <a:t>STACK</a:t>
            </a:r>
            <a:r>
              <a:rPr lang="en-US" sz="2800" dirty="0" smtClean="0">
                <a:latin typeface="Times New Roman" pitchFamily="18" charset="0"/>
                <a:cs typeface="Times New Roman" pitchFamily="18" charset="0"/>
              </a:rPr>
              <a:t>;</a:t>
            </a:r>
          </a:p>
          <a:p>
            <a:pPr eaLnBrk="1" hangingPunct="1">
              <a:lnSpc>
                <a:spcPts val="2200"/>
              </a:lnSpc>
              <a:buFontTx/>
              <a:buNone/>
            </a:pPr>
            <a:r>
              <a:rPr lang="en-US" sz="2800" dirty="0" smtClean="0">
                <a:latin typeface="Times New Roman" pitchFamily="18" charset="0"/>
                <a:cs typeface="Times New Roman" pitchFamily="18" charset="0"/>
              </a:rPr>
              <a:t>void main()</a:t>
            </a:r>
          </a:p>
          <a:p>
            <a:pPr eaLnBrk="1" hangingPunct="1">
              <a:lnSpc>
                <a:spcPts val="2200"/>
              </a:lnSpc>
              <a:buFontTx/>
              <a:buNone/>
            </a:pPr>
            <a:r>
              <a:rPr lang="en-US" sz="2800" dirty="0" smtClean="0">
                <a:latin typeface="Times New Roman" pitchFamily="18" charset="0"/>
                <a:cs typeface="Times New Roman" pitchFamily="18" charset="0"/>
              </a:rPr>
              <a:t>{</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op1,op2,I,result;</a:t>
            </a:r>
          </a:p>
          <a:p>
            <a:pPr eaLnBrk="1" hangingPunct="1">
              <a:lnSpc>
                <a:spcPts val="2200"/>
              </a:lnSpc>
              <a:buFontTx/>
              <a:buNone/>
            </a:pPr>
            <a:r>
              <a:rPr lang="en-US" sz="2800" dirty="0" smtClean="0">
                <a:latin typeface="Times New Roman" pitchFamily="18" charset="0"/>
                <a:cs typeface="Times New Roman" pitchFamily="18" charset="0"/>
              </a:rPr>
              <a:t>	char postfix[15], symbol;</a:t>
            </a:r>
          </a:p>
          <a:p>
            <a:pPr eaLnBrk="1" hangingPunct="1">
              <a:lnSpc>
                <a:spcPts val="2200"/>
              </a:lnSpc>
              <a:buFontTx/>
              <a:buNone/>
            </a:pPr>
            <a:r>
              <a:rPr lang="en-US" sz="2800" dirty="0" smtClean="0">
                <a:latin typeface="Times New Roman" pitchFamily="18" charset="0"/>
                <a:cs typeface="Times New Roman" pitchFamily="18" charset="0"/>
              </a:rPr>
              <a:t>	STACK s;</a:t>
            </a:r>
          </a:p>
          <a:p>
            <a:pPr eaLnBrk="1" hangingPunct="1">
              <a:lnSpc>
                <a:spcPts val="22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s.top</a:t>
            </a:r>
            <a:r>
              <a:rPr lang="en-US" sz="2800" dirty="0" smtClean="0">
                <a:latin typeface="Times New Roman" pitchFamily="18" charset="0"/>
                <a:cs typeface="Times New Roman" pitchFamily="18" charset="0"/>
              </a:rPr>
              <a:t>=-1;</a:t>
            </a:r>
          </a:p>
          <a:p>
            <a:pPr eaLnBrk="1" hangingPunct="1">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932D1061-F272-45B1-B1E2-9E6A7DE51959}"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4294967295"/>
          </p:nvPr>
        </p:nvSpPr>
        <p:spPr>
          <a:xfrm>
            <a:off x="6927" y="381000"/>
            <a:ext cx="8763000" cy="6629400"/>
          </a:xfrm>
        </p:spPr>
        <p:txBody>
          <a:bodyPr/>
          <a:lstStyle/>
          <a:p>
            <a:pPr eaLnBrk="1" hangingPunct="1">
              <a:lnSpc>
                <a:spcPts val="2000"/>
              </a:lnSpc>
              <a:buFontTx/>
              <a:buNone/>
            </a:pPr>
            <a:r>
              <a:rPr lang="en-US" sz="2800" dirty="0" err="1">
                <a:latin typeface="Times New Roman" pitchFamily="18" charset="0"/>
                <a:cs typeface="Times New Roman" pitchFamily="18" charset="0"/>
              </a:rPr>
              <a:t>p</a:t>
            </a:r>
            <a:r>
              <a:rPr lang="en-US" sz="2800" dirty="0" err="1" smtClean="0">
                <a:latin typeface="Times New Roman" pitchFamily="18" charset="0"/>
                <a:cs typeface="Times New Roman" pitchFamily="18" charset="0"/>
              </a:rPr>
              <a:t>rintf</a:t>
            </a:r>
            <a:r>
              <a:rPr lang="en-US" sz="2800" dirty="0" smtClean="0">
                <a:latin typeface="Times New Roman" pitchFamily="18" charset="0"/>
                <a:cs typeface="Times New Roman" pitchFamily="18" charset="0"/>
              </a:rPr>
              <a:t>(“enter postfix expression”);</a:t>
            </a:r>
          </a:p>
          <a:p>
            <a:pPr eaLnBrk="1" hangingPunct="1">
              <a:lnSpc>
                <a:spcPts val="2000"/>
              </a:lnSpc>
              <a:buFontTx/>
              <a:buNone/>
            </a:pPr>
            <a:r>
              <a:rPr lang="en-US" sz="2800" dirty="0" err="1" smtClean="0">
                <a:latin typeface="Times New Roman" pitchFamily="18" charset="0"/>
                <a:cs typeface="Times New Roman" pitchFamily="18" charset="0"/>
              </a:rPr>
              <a:t>scanf</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s”,postfix</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for(</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=0;i&lt;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(postfix);</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	symbol=postfix[</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	if(</a:t>
            </a:r>
            <a:r>
              <a:rPr lang="en-US" sz="2800" dirty="0" err="1" smtClean="0">
                <a:latin typeface="Times New Roman" pitchFamily="18" charset="0"/>
                <a:cs typeface="Times New Roman" pitchFamily="18" charset="0"/>
              </a:rPr>
              <a:t>isdigit</a:t>
            </a:r>
            <a:r>
              <a:rPr lang="en-US" sz="2800" dirty="0" smtClean="0">
                <a:latin typeface="Times New Roman" pitchFamily="18" charset="0"/>
                <a:cs typeface="Times New Roman" pitchFamily="18" charset="0"/>
              </a:rPr>
              <a:t>(symbol))			// call </a:t>
            </a:r>
            <a:r>
              <a:rPr lang="en-US" sz="2800" dirty="0" err="1" smtClean="0">
                <a:latin typeface="Times New Roman" pitchFamily="18" charset="0"/>
                <a:cs typeface="Times New Roman" pitchFamily="18" charset="0"/>
              </a:rPr>
              <a:t>isdigit</a:t>
            </a:r>
            <a:r>
              <a:rPr lang="en-US" sz="2800" dirty="0" smtClean="0">
                <a:latin typeface="Times New Roman" pitchFamily="18" charset="0"/>
                <a:cs typeface="Times New Roman" pitchFamily="18" charset="0"/>
              </a:rPr>
              <a:t> function</a:t>
            </a:r>
          </a:p>
          <a:p>
            <a:pPr eaLnBrk="1" hangingPunct="1">
              <a:lnSpc>
                <a:spcPts val="2000"/>
              </a:lnSpc>
              <a:buFontTx/>
              <a:buNone/>
            </a:pPr>
            <a:r>
              <a:rPr lang="en-US" sz="2800" dirty="0" smtClean="0">
                <a:latin typeface="Times New Roman" pitchFamily="18" charset="0"/>
                <a:cs typeface="Times New Roman" pitchFamily="18" charset="0"/>
              </a:rPr>
              <a:t>		push(symbol-’0’,&amp;s);</a:t>
            </a:r>
          </a:p>
          <a:p>
            <a:pPr eaLnBrk="1" hangingPunct="1">
              <a:lnSpc>
                <a:spcPts val="2000"/>
              </a:lnSpc>
              <a:buFontTx/>
              <a:buNone/>
            </a:pPr>
            <a:r>
              <a:rPr lang="en-US" sz="2800" dirty="0" smtClean="0">
                <a:latin typeface="Times New Roman" pitchFamily="18" charset="0"/>
                <a:cs typeface="Times New Roman" pitchFamily="18" charset="0"/>
              </a:rPr>
              <a:t>	else</a:t>
            </a:r>
          </a:p>
          <a:p>
            <a:pPr eaLnBrk="1" hangingPunct="1">
              <a:lnSpc>
                <a:spcPts val="2000"/>
              </a:lnSpc>
              <a:buFontTx/>
              <a:buNone/>
            </a:pPr>
            <a:r>
              <a:rPr lang="en-US" sz="2800" dirty="0" smtClean="0">
                <a:latin typeface="Times New Roman" pitchFamily="18" charset="0"/>
                <a:cs typeface="Times New Roman" pitchFamily="18" charset="0"/>
              </a:rPr>
              <a:t>	{</a:t>
            </a:r>
          </a:p>
          <a:p>
            <a:pPr eaLnBrk="1" hangingPunct="1">
              <a:lnSpc>
                <a:spcPts val="2000"/>
              </a:lnSpc>
              <a:buFontTx/>
              <a:buNone/>
            </a:pPr>
            <a:r>
              <a:rPr lang="en-US" sz="2800" dirty="0" smtClean="0">
                <a:latin typeface="Times New Roman" pitchFamily="18" charset="0"/>
                <a:cs typeface="Times New Roman" pitchFamily="18" charset="0"/>
              </a:rPr>
              <a:t>		op2=pop(&amp;s);</a:t>
            </a:r>
          </a:p>
          <a:p>
            <a:pPr eaLnBrk="1" hangingPunct="1">
              <a:lnSpc>
                <a:spcPts val="2000"/>
              </a:lnSpc>
              <a:buFontTx/>
              <a:buNone/>
            </a:pPr>
            <a:r>
              <a:rPr lang="en-US" sz="2800" dirty="0" smtClean="0">
                <a:latin typeface="Times New Roman" pitchFamily="18" charset="0"/>
                <a:cs typeface="Times New Roman" pitchFamily="18" charset="0"/>
              </a:rPr>
              <a:t>		op1=pop(&amp;s);</a:t>
            </a:r>
          </a:p>
          <a:p>
            <a:pPr eaLnBrk="1" hangingPunct="1">
              <a:lnSpc>
                <a:spcPts val="2000"/>
              </a:lnSpc>
              <a:buFontTx/>
              <a:buNone/>
            </a:pPr>
            <a:r>
              <a:rPr lang="en-US" sz="2800" dirty="0" smtClean="0">
                <a:latin typeface="Times New Roman" pitchFamily="18" charset="0"/>
                <a:cs typeface="Times New Roman" pitchFamily="18" charset="0"/>
              </a:rPr>
              <a:t>		result=op(symbol,op1,op2);		//call op function</a:t>
            </a:r>
          </a:p>
          <a:p>
            <a:pPr eaLnBrk="1" hangingPunct="1">
              <a:lnSpc>
                <a:spcPts val="2000"/>
              </a:lnSpc>
              <a:buFontTx/>
              <a:buNone/>
            </a:pPr>
            <a:r>
              <a:rPr lang="en-US" sz="2800" dirty="0" smtClean="0">
                <a:latin typeface="Times New Roman" pitchFamily="18" charset="0"/>
                <a:cs typeface="Times New Roman" pitchFamily="18" charset="0"/>
              </a:rPr>
              <a:t>		push(</a:t>
            </a:r>
            <a:r>
              <a:rPr lang="en-US" sz="2800" dirty="0" err="1" smtClean="0">
                <a:latin typeface="Times New Roman" pitchFamily="18" charset="0"/>
                <a:cs typeface="Times New Roman" pitchFamily="18" charset="0"/>
              </a:rPr>
              <a:t>result,&amp;s</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	}</a:t>
            </a:r>
          </a:p>
          <a:p>
            <a:pPr eaLnBrk="1" hangingPunct="1">
              <a:lnSpc>
                <a:spcPts val="2000"/>
              </a:lnSpc>
              <a:buFontTx/>
              <a:buNone/>
            </a:pP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result =pop(&amp;s);</a:t>
            </a:r>
          </a:p>
          <a:p>
            <a:pPr eaLnBrk="1" hangingPunct="1">
              <a:lnSpc>
                <a:spcPts val="2000"/>
              </a:lnSpc>
              <a:buFontTx/>
              <a:buNone/>
            </a:pP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(“result is %</a:t>
            </a:r>
            <a:r>
              <a:rPr lang="en-US" sz="2800" dirty="0" err="1" smtClean="0">
                <a:latin typeface="Times New Roman" pitchFamily="18" charset="0"/>
                <a:cs typeface="Times New Roman" pitchFamily="18" charset="0"/>
              </a:rPr>
              <a:t>d”,result</a:t>
            </a:r>
            <a:r>
              <a:rPr lang="en-US" sz="2800" dirty="0" smtClean="0">
                <a:latin typeface="Times New Roman" pitchFamily="18" charset="0"/>
                <a:cs typeface="Times New Roman" pitchFamily="18" charset="0"/>
              </a:rPr>
              <a:t>);</a:t>
            </a:r>
          </a:p>
          <a:p>
            <a:pPr eaLnBrk="1" hangingPunct="1">
              <a:lnSpc>
                <a:spcPts val="2000"/>
              </a:lnSpc>
              <a:buFontTx/>
              <a:buNone/>
            </a:pPr>
            <a:r>
              <a:rPr lang="en-US" sz="2800" dirty="0" smtClean="0">
                <a:latin typeface="Times New Roman" pitchFamily="18" charset="0"/>
                <a:cs typeface="Times New Roman" pitchFamily="18" charset="0"/>
              </a:rPr>
              <a:t>}</a:t>
            </a:r>
          </a:p>
          <a:p>
            <a:pPr eaLnBrk="1" hangingPunct="1">
              <a:buFontTx/>
              <a:buNone/>
            </a:pPr>
            <a:endParaRPr lang="en-US" sz="24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477A6A61-5A7E-45DD-A39C-C0C0D2282747}"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Content Placeholder 2"/>
          <p:cNvSpPr>
            <a:spLocks noGrp="1"/>
          </p:cNvSpPr>
          <p:nvPr>
            <p:ph idx="4294967295"/>
          </p:nvPr>
        </p:nvSpPr>
        <p:spPr>
          <a:xfrm>
            <a:off x="152400" y="228600"/>
            <a:ext cx="8991600" cy="6629400"/>
          </a:xfrm>
        </p:spPr>
        <p:txBody>
          <a:bodyPr>
            <a:normAutofit/>
          </a:bodyPr>
          <a:lstStyle/>
          <a:p>
            <a:pPr eaLnBrk="1" hangingPunct="1">
              <a:lnSpc>
                <a:spcPts val="2500"/>
              </a:lnSpc>
              <a:buFontTx/>
              <a:buNone/>
            </a:pPr>
            <a:r>
              <a:rPr lang="en-US" sz="2800" smtClean="0">
                <a:latin typeface="Times New Roman" pitchFamily="18" charset="0"/>
                <a:cs typeface="Times New Roman" pitchFamily="18" charset="0"/>
              </a:rPr>
              <a:t>/*function op for performing operation on op1 and op2*/</a:t>
            </a:r>
          </a:p>
          <a:p>
            <a:pPr eaLnBrk="1" hangingPunct="1">
              <a:lnSpc>
                <a:spcPts val="2200"/>
              </a:lnSpc>
              <a:buFontTx/>
              <a:buNone/>
            </a:pPr>
            <a:r>
              <a:rPr lang="en-US" sz="2800" smtClean="0">
                <a:latin typeface="Times New Roman" pitchFamily="18" charset="0"/>
                <a:cs typeface="Times New Roman" pitchFamily="18" charset="0"/>
              </a:rPr>
              <a:t>int op(char symbol, int opnd1, int opnd2)</a:t>
            </a:r>
          </a:p>
          <a:p>
            <a:pPr eaLnBrk="1" hangingPunct="1">
              <a:lnSpc>
                <a:spcPts val="2200"/>
              </a:lnSpc>
              <a:buFontTx/>
              <a:buNone/>
            </a:pPr>
            <a:r>
              <a:rPr lang="en-US" sz="2800" smtClean="0">
                <a:latin typeface="Times New Roman" pitchFamily="18" charset="0"/>
                <a:cs typeface="Times New Roman" pitchFamily="18" charset="0"/>
              </a:rPr>
              <a:t>{</a:t>
            </a:r>
          </a:p>
          <a:p>
            <a:pPr eaLnBrk="1" hangingPunct="1">
              <a:lnSpc>
                <a:spcPts val="2200"/>
              </a:lnSpc>
              <a:buFontTx/>
              <a:buNone/>
            </a:pPr>
            <a:r>
              <a:rPr lang="en-US" sz="2800" smtClean="0">
                <a:latin typeface="Times New Roman" pitchFamily="18" charset="0"/>
                <a:cs typeface="Times New Roman" pitchFamily="18" charset="0"/>
              </a:rPr>
              <a:t>	switch(symbol)</a:t>
            </a:r>
          </a:p>
          <a:p>
            <a:pPr eaLnBrk="1" hangingPunct="1">
              <a:lnSpc>
                <a:spcPts val="2200"/>
              </a:lnSpc>
              <a:buFontTx/>
              <a:buNone/>
            </a:pPr>
            <a:r>
              <a:rPr lang="en-US" sz="2800" smtClean="0">
                <a:latin typeface="Times New Roman" pitchFamily="18" charset="0"/>
                <a:cs typeface="Times New Roman" pitchFamily="18" charset="0"/>
              </a:rPr>
              <a:t>	{</a:t>
            </a:r>
          </a:p>
          <a:p>
            <a:pPr eaLnBrk="1" hangingPunct="1">
              <a:lnSpc>
                <a:spcPts val="2200"/>
              </a:lnSpc>
              <a:buFontTx/>
              <a:buNone/>
            </a:pPr>
            <a:r>
              <a:rPr lang="en-US" sz="2800" smtClean="0">
                <a:latin typeface="Times New Roman" pitchFamily="18" charset="0"/>
                <a:cs typeface="Times New Roman" pitchFamily="18" charset="0"/>
              </a:rPr>
              <a:t>		case ‘+’: return(opnd1+opnd2);</a:t>
            </a:r>
          </a:p>
          <a:p>
            <a:pPr eaLnBrk="1" hangingPunct="1">
              <a:lnSpc>
                <a:spcPts val="2200"/>
              </a:lnSpc>
              <a:buFontTx/>
              <a:buNone/>
            </a:pPr>
            <a:r>
              <a:rPr lang="en-US" sz="2800" smtClean="0">
                <a:latin typeface="Times New Roman" pitchFamily="18" charset="0"/>
                <a:cs typeface="Times New Roman" pitchFamily="18" charset="0"/>
              </a:rPr>
              <a:t>			   break;</a:t>
            </a:r>
          </a:p>
          <a:p>
            <a:pPr eaLnBrk="1" hangingPunct="1">
              <a:lnSpc>
                <a:spcPts val="2200"/>
              </a:lnSpc>
              <a:buFontTx/>
              <a:buNone/>
            </a:pPr>
            <a:r>
              <a:rPr lang="en-US" sz="2800" smtClean="0">
                <a:latin typeface="Times New Roman" pitchFamily="18" charset="0"/>
                <a:cs typeface="Times New Roman" pitchFamily="18" charset="0"/>
              </a:rPr>
              <a:t>		case ‘-’: return(opnd1-opnd2);</a:t>
            </a:r>
          </a:p>
          <a:p>
            <a:pPr eaLnBrk="1" hangingPunct="1">
              <a:lnSpc>
                <a:spcPts val="2200"/>
              </a:lnSpc>
              <a:buFontTx/>
              <a:buNone/>
            </a:pPr>
            <a:r>
              <a:rPr lang="en-US" sz="2800" smtClean="0">
                <a:latin typeface="Times New Roman" pitchFamily="18" charset="0"/>
                <a:cs typeface="Times New Roman" pitchFamily="18" charset="0"/>
              </a:rPr>
              <a:t>			   break;</a:t>
            </a:r>
          </a:p>
          <a:p>
            <a:pPr eaLnBrk="1" hangingPunct="1">
              <a:lnSpc>
                <a:spcPts val="2200"/>
              </a:lnSpc>
              <a:buFontTx/>
              <a:buNone/>
            </a:pPr>
            <a:r>
              <a:rPr lang="en-US" sz="2800" smtClean="0">
                <a:latin typeface="Times New Roman" pitchFamily="18" charset="0"/>
                <a:cs typeface="Times New Roman" pitchFamily="18" charset="0"/>
              </a:rPr>
              <a:t>		case ‘*’: return(opnd1*opnd2);</a:t>
            </a:r>
          </a:p>
          <a:p>
            <a:pPr eaLnBrk="1" hangingPunct="1">
              <a:lnSpc>
                <a:spcPts val="2200"/>
              </a:lnSpc>
              <a:buFontTx/>
              <a:buNone/>
            </a:pPr>
            <a:r>
              <a:rPr lang="en-US" sz="2800" smtClean="0">
                <a:latin typeface="Times New Roman" pitchFamily="18" charset="0"/>
                <a:cs typeface="Times New Roman" pitchFamily="18" charset="0"/>
              </a:rPr>
              <a:t>			   break;</a:t>
            </a:r>
          </a:p>
          <a:p>
            <a:pPr eaLnBrk="1" hangingPunct="1">
              <a:lnSpc>
                <a:spcPts val="2200"/>
              </a:lnSpc>
              <a:buFontTx/>
              <a:buNone/>
            </a:pPr>
            <a:r>
              <a:rPr lang="en-US" sz="2800" smtClean="0">
                <a:latin typeface="Times New Roman" pitchFamily="18" charset="0"/>
                <a:cs typeface="Times New Roman" pitchFamily="18" charset="0"/>
              </a:rPr>
              <a:t>		case ‘/’: return(opnd1/opnd2);</a:t>
            </a:r>
          </a:p>
          <a:p>
            <a:pPr eaLnBrk="1" hangingPunct="1">
              <a:lnSpc>
                <a:spcPts val="2200"/>
              </a:lnSpc>
              <a:buFontTx/>
              <a:buNone/>
            </a:pPr>
            <a:r>
              <a:rPr lang="en-US" sz="2800" smtClean="0">
                <a:latin typeface="Times New Roman" pitchFamily="18" charset="0"/>
                <a:cs typeface="Times New Roman" pitchFamily="18" charset="0"/>
              </a:rPr>
              <a:t>			   break;</a:t>
            </a:r>
          </a:p>
          <a:p>
            <a:pPr eaLnBrk="1" hangingPunct="1">
              <a:lnSpc>
                <a:spcPts val="2200"/>
              </a:lnSpc>
              <a:buFontTx/>
              <a:buNone/>
            </a:pPr>
            <a:r>
              <a:rPr lang="en-US" sz="2800" smtClean="0">
                <a:latin typeface="Times New Roman" pitchFamily="18" charset="0"/>
                <a:cs typeface="Times New Roman" pitchFamily="18" charset="0"/>
              </a:rPr>
              <a:t>		case’$’</a:t>
            </a:r>
          </a:p>
          <a:p>
            <a:pPr eaLnBrk="1" hangingPunct="1">
              <a:lnSpc>
                <a:spcPts val="2200"/>
              </a:lnSpc>
              <a:buFontTx/>
              <a:buNone/>
            </a:pPr>
            <a:r>
              <a:rPr lang="en-US" sz="2800" smtClean="0">
                <a:latin typeface="Times New Roman" pitchFamily="18" charset="0"/>
                <a:cs typeface="Times New Roman" pitchFamily="18" charset="0"/>
              </a:rPr>
              <a:t>		case ‘^’: return(pow(opnd1,opnd2));</a:t>
            </a:r>
          </a:p>
          <a:p>
            <a:pPr eaLnBrk="1" hangingPunct="1">
              <a:lnSpc>
                <a:spcPts val="2200"/>
              </a:lnSpc>
              <a:buFontTx/>
              <a:buNone/>
            </a:pPr>
            <a:r>
              <a:rPr lang="en-US" sz="2800" smtClean="0">
                <a:latin typeface="Times New Roman" pitchFamily="18" charset="0"/>
                <a:cs typeface="Times New Roman" pitchFamily="18" charset="0"/>
              </a:rPr>
              <a:t>	}</a:t>
            </a:r>
          </a:p>
          <a:p>
            <a:pPr eaLnBrk="1" hangingPunct="1">
              <a:lnSpc>
                <a:spcPts val="2200"/>
              </a:lnSpc>
              <a:buFontTx/>
              <a:buNone/>
            </a:pPr>
            <a:r>
              <a:rPr lang="en-US" sz="2800" smtClean="0">
                <a:latin typeface="Times New Roman" pitchFamily="18" charset="0"/>
                <a:cs typeface="Times New Roman" pitchFamily="18" charset="0"/>
              </a:rPr>
              <a:t>}</a:t>
            </a:r>
          </a:p>
          <a:p>
            <a:pPr eaLnBrk="1" hangingPunct="1">
              <a:lnSpc>
                <a:spcPct val="80000"/>
              </a:lnSpc>
              <a:buFontTx/>
              <a:buNone/>
            </a:pPr>
            <a:r>
              <a:rPr lang="en-US" sz="1300" smtClean="0">
                <a:latin typeface="Times New Roman" pitchFamily="18" charset="0"/>
                <a:cs typeface="Times New Roman" pitchFamily="18" charset="0"/>
              </a:rPr>
              <a:t>			   </a:t>
            </a:r>
          </a:p>
          <a:p>
            <a:pPr eaLnBrk="1" hangingPunct="1">
              <a:lnSpc>
                <a:spcPct val="80000"/>
              </a:lnSpc>
              <a:buFontTx/>
              <a:buNone/>
            </a:pPr>
            <a:endParaRPr lang="en-US" sz="1300" smtClean="0">
              <a:latin typeface="Times New Roman" pitchFamily="18" charset="0"/>
              <a:cs typeface="Times New Roman" pitchFamily="18" charset="0"/>
            </a:endParaRPr>
          </a:p>
          <a:p>
            <a:pPr eaLnBrk="1" hangingPunct="1">
              <a:lnSpc>
                <a:spcPct val="80000"/>
              </a:lnSpc>
              <a:buFontTx/>
              <a:buNone/>
            </a:pPr>
            <a:endParaRPr lang="en-US" sz="130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4623C95-7453-4823-9614-626A08977EC3}"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p:cNvSpPr>
          <p:nvPr>
            <p:ph idx="4294967295"/>
          </p:nvPr>
        </p:nvSpPr>
        <p:spPr>
          <a:xfrm>
            <a:off x="152400" y="381000"/>
            <a:ext cx="8991600" cy="6858000"/>
          </a:xfrm>
        </p:spPr>
        <p:txBody>
          <a:bodyPr/>
          <a:lstStyle/>
          <a:p>
            <a:pPr eaLnBrk="1" hangingPunct="1">
              <a:lnSpc>
                <a:spcPts val="2100"/>
              </a:lnSpc>
              <a:buFontTx/>
              <a:buNone/>
            </a:pPr>
            <a:r>
              <a:rPr lang="en-US" sz="2800" dirty="0" smtClean="0">
                <a:latin typeface="Times New Roman" pitchFamily="18" charset="0"/>
                <a:cs typeface="Times New Roman" pitchFamily="18" charset="0"/>
              </a:rPr>
              <a:t>void push(</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symb</a:t>
            </a:r>
            <a:r>
              <a:rPr lang="en-US" sz="2800" dirty="0" smtClean="0">
                <a:latin typeface="Times New Roman" pitchFamily="18" charset="0"/>
                <a:cs typeface="Times New Roman" pitchFamily="18" charset="0"/>
              </a:rPr>
              <a:t>, STACK *</a:t>
            </a:r>
            <a:r>
              <a:rPr lang="en-US" sz="2800" dirty="0" err="1" smtClean="0">
                <a:latin typeface="Times New Roman" pitchFamily="18" charset="0"/>
                <a:cs typeface="Times New Roman" pitchFamily="18" charset="0"/>
              </a:rPr>
              <a:t>stk</a:t>
            </a:r>
            <a:r>
              <a:rPr lang="en-US" sz="2800" dirty="0" smtClean="0">
                <a:latin typeface="Times New Roman" pitchFamily="18" charset="0"/>
                <a:cs typeface="Times New Roman" pitchFamily="18" charset="0"/>
              </a:rPr>
              <a:t>)	//push to stack</a:t>
            </a:r>
          </a:p>
          <a:p>
            <a:pPr eaLnBrk="1" hangingPunct="1">
              <a:lnSpc>
                <a:spcPts val="2100"/>
              </a:lnSpc>
              <a:buFontTx/>
              <a:buNone/>
            </a:pPr>
            <a:r>
              <a:rPr lang="en-US" sz="2800" dirty="0" smtClean="0">
                <a:latin typeface="Times New Roman" pitchFamily="18" charset="0"/>
                <a:cs typeface="Times New Roman" pitchFamily="18" charset="0"/>
              </a:rPr>
              <a:t>{</a:t>
            </a:r>
          </a:p>
          <a:p>
            <a:pPr eaLnBrk="1" hangingPunct="1">
              <a:lnSpc>
                <a:spcPts val="2100"/>
              </a:lnSpc>
              <a:buFontTx/>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stk</a:t>
            </a:r>
            <a:r>
              <a:rPr lang="en-US" sz="2800" dirty="0" err="1" smtClean="0">
                <a:latin typeface="Times New Roman" pitchFamily="18" charset="0"/>
                <a:cs typeface="Times New Roman" pitchFamily="18" charset="0"/>
                <a:sym typeface="Wingdings" pitchFamily="2" charset="2"/>
              </a:rPr>
              <a:t>top</a:t>
            </a: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stkitems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stktop</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symb</a:t>
            </a: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pop(STACK *</a:t>
            </a:r>
            <a:r>
              <a:rPr lang="en-US" sz="2800" dirty="0" err="1" smtClean="0">
                <a:latin typeface="Times New Roman" pitchFamily="18" charset="0"/>
                <a:cs typeface="Times New Roman" pitchFamily="18" charset="0"/>
                <a:sym typeface="Wingdings" pitchFamily="2" charset="2"/>
              </a:rPr>
              <a:t>stk</a:t>
            </a:r>
            <a:r>
              <a:rPr lang="en-US" sz="2800" dirty="0" smtClean="0">
                <a:latin typeface="Times New Roman" pitchFamily="18" charset="0"/>
                <a:cs typeface="Times New Roman" pitchFamily="18" charset="0"/>
                <a:sym typeface="Wingdings" pitchFamily="2" charset="2"/>
              </a:rPr>
              <a:t>)		/pop from stack</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item;</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	item=</a:t>
            </a:r>
            <a:r>
              <a:rPr lang="en-US" sz="2800" dirty="0" err="1" smtClean="0">
                <a:latin typeface="Times New Roman" pitchFamily="18" charset="0"/>
                <a:cs typeface="Times New Roman" pitchFamily="18" charset="0"/>
                <a:sym typeface="Wingdings" pitchFamily="2" charset="2"/>
              </a:rPr>
              <a:t>stkitems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stktop</a:t>
            </a: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	return item;</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isdigit</a:t>
            </a:r>
            <a:r>
              <a:rPr lang="en-US" sz="2800" dirty="0" smtClean="0">
                <a:latin typeface="Times New Roman" pitchFamily="18" charset="0"/>
                <a:cs typeface="Times New Roman" pitchFamily="18" charset="0"/>
                <a:sym typeface="Wingdings" pitchFamily="2" charset="2"/>
              </a:rPr>
              <a:t>(char </a:t>
            </a:r>
            <a:r>
              <a:rPr lang="en-US" sz="2800" dirty="0" err="1" smtClean="0">
                <a:latin typeface="Times New Roman" pitchFamily="18" charset="0"/>
                <a:cs typeface="Times New Roman" pitchFamily="18" charset="0"/>
                <a:sym typeface="Wingdings" pitchFamily="2" charset="2"/>
              </a:rPr>
              <a:t>symb</a:t>
            </a:r>
            <a:r>
              <a:rPr lang="en-US" sz="2800" dirty="0" smtClean="0">
                <a:latin typeface="Times New Roman" pitchFamily="18" charset="0"/>
                <a:cs typeface="Times New Roman" pitchFamily="18" charset="0"/>
                <a:sym typeface="Wingdings" pitchFamily="2" charset="2"/>
              </a:rPr>
              <a:t>)	   //check symbol is digit or not</a:t>
            </a:r>
          </a:p>
          <a:p>
            <a:pPr eaLnBrk="1" hangingPunct="1">
              <a:lnSpc>
                <a:spcPts val="2100"/>
              </a:lnSpc>
              <a:buFontTx/>
              <a:buNone/>
            </a:pPr>
            <a:r>
              <a:rPr lang="en-US" sz="2800" dirty="0" smtClean="0">
                <a:latin typeface="Times New Roman" pitchFamily="18" charset="0"/>
                <a:cs typeface="Times New Roman" pitchFamily="18" charset="0"/>
                <a:sym typeface="Wingdings" pitchFamily="2" charset="2"/>
              </a:rPr>
              <a:t>{</a:t>
            </a:r>
          </a:p>
          <a:p>
            <a:pPr eaLnBrk="1" hangingPunct="1">
              <a:lnSpc>
                <a:spcPts val="2100"/>
              </a:lnSpc>
              <a:buFontTx/>
              <a:buNone/>
            </a:pPr>
            <a:r>
              <a:rPr lang="en-US" sz="2800" dirty="0" smtClean="0">
                <a:latin typeface="Times New Roman" pitchFamily="18" charset="0"/>
                <a:cs typeface="Times New Roman" pitchFamily="18" charset="0"/>
              </a:rPr>
              <a:t>	if(</a:t>
            </a:r>
            <a:r>
              <a:rPr lang="en-US" sz="2800" dirty="0" err="1" smtClean="0">
                <a:latin typeface="Times New Roman" pitchFamily="18" charset="0"/>
                <a:cs typeface="Times New Roman" pitchFamily="18" charset="0"/>
              </a:rPr>
              <a:t>symb</a:t>
            </a:r>
            <a:r>
              <a:rPr lang="en-US" sz="2800" dirty="0" smtClean="0">
                <a:latin typeface="Times New Roman" pitchFamily="18" charset="0"/>
                <a:cs typeface="Times New Roman" pitchFamily="18" charset="0"/>
              </a:rPr>
              <a:t>&gt;=‘0’ &amp;&amp; </a:t>
            </a:r>
            <a:r>
              <a:rPr lang="en-US" sz="2800" dirty="0" err="1" smtClean="0">
                <a:latin typeface="Times New Roman" pitchFamily="18" charset="0"/>
                <a:cs typeface="Times New Roman" pitchFamily="18" charset="0"/>
              </a:rPr>
              <a:t>symb</a:t>
            </a:r>
            <a:r>
              <a:rPr lang="en-US" sz="2800" dirty="0" smtClean="0">
                <a:latin typeface="Times New Roman" pitchFamily="18" charset="0"/>
                <a:cs typeface="Times New Roman" pitchFamily="18" charset="0"/>
              </a:rPr>
              <a:t>&lt;=‘9’)</a:t>
            </a:r>
          </a:p>
          <a:p>
            <a:pPr eaLnBrk="1" hangingPunct="1">
              <a:lnSpc>
                <a:spcPts val="2100"/>
              </a:lnSpc>
              <a:buFontTx/>
              <a:buNone/>
            </a:pPr>
            <a:r>
              <a:rPr lang="en-US" sz="2800" dirty="0" smtClean="0">
                <a:latin typeface="Times New Roman" pitchFamily="18" charset="0"/>
                <a:cs typeface="Times New Roman" pitchFamily="18" charset="0"/>
              </a:rPr>
              <a:t>		return 1;</a:t>
            </a:r>
          </a:p>
          <a:p>
            <a:pPr eaLnBrk="1" hangingPunct="1">
              <a:lnSpc>
                <a:spcPts val="2100"/>
              </a:lnSpc>
              <a:buFontTx/>
              <a:buNone/>
            </a:pPr>
            <a:r>
              <a:rPr lang="en-US" sz="2800" dirty="0" smtClean="0">
                <a:latin typeface="Times New Roman" pitchFamily="18" charset="0"/>
                <a:cs typeface="Times New Roman" pitchFamily="18" charset="0"/>
              </a:rPr>
              <a:t>	else </a:t>
            </a:r>
          </a:p>
          <a:p>
            <a:pPr eaLnBrk="1" hangingPunct="1">
              <a:lnSpc>
                <a:spcPts val="2100"/>
              </a:lnSpc>
              <a:buFontTx/>
              <a:buNone/>
            </a:pPr>
            <a:r>
              <a:rPr lang="en-US" sz="2800" dirty="0" smtClean="0">
                <a:latin typeface="Times New Roman" pitchFamily="18" charset="0"/>
                <a:cs typeface="Times New Roman" pitchFamily="18" charset="0"/>
              </a:rPr>
              <a:t>	return 0;</a:t>
            </a:r>
          </a:p>
          <a:p>
            <a:pPr eaLnBrk="1" hangingPunct="1">
              <a:lnSpc>
                <a:spcPts val="2100"/>
              </a:lnSpc>
              <a:buFontTx/>
              <a:buNone/>
            </a:pPr>
            <a:r>
              <a:rPr lang="en-US" sz="2800" dirty="0" smtClean="0">
                <a:latin typeface="Times New Roman" pitchFamily="18" charset="0"/>
                <a:cs typeface="Times New Roman" pitchFamily="18" charset="0"/>
              </a:rPr>
              <a:t>}</a:t>
            </a:r>
          </a:p>
        </p:txBody>
      </p:sp>
      <p:sp>
        <p:nvSpPr>
          <p:cNvPr id="2" name="Date Placeholder 1"/>
          <p:cNvSpPr>
            <a:spLocks noGrp="1"/>
          </p:cNvSpPr>
          <p:nvPr>
            <p:ph type="dt" sz="half" idx="10"/>
          </p:nvPr>
        </p:nvSpPr>
        <p:spPr/>
        <p:txBody>
          <a:bodyPr/>
          <a:lstStyle/>
          <a:p>
            <a:pPr>
              <a:defRPr/>
            </a:pPr>
            <a:fld id="{147ECE66-31D2-49D4-A604-CF9418CA3C5D}"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3"/>
          <p:cNvSpPr>
            <a:spLocks noGrp="1"/>
          </p:cNvSpPr>
          <p:nvPr>
            <p:ph idx="4294967295"/>
          </p:nvPr>
        </p:nvSpPr>
        <p:spPr>
          <a:xfrm>
            <a:off x="0" y="304800"/>
            <a:ext cx="9144000" cy="6553200"/>
          </a:xfrm>
        </p:spPr>
        <p:txBody>
          <a:bodyPr/>
          <a:lstStyle/>
          <a:p>
            <a:pPr eaLnBrk="1" hangingPunct="1">
              <a:buFontTx/>
              <a:buNone/>
            </a:pPr>
            <a:r>
              <a:rPr lang="en-US" sz="2800" u="sng" dirty="0" smtClean="0">
                <a:latin typeface="Times New Roman" pitchFamily="18" charset="0"/>
                <a:cs typeface="Times New Roman" pitchFamily="18" charset="0"/>
              </a:rPr>
              <a:t>Converting infix to postfix</a:t>
            </a:r>
          </a:p>
          <a:p>
            <a:pPr eaLnBrk="1" hangingPunct="1">
              <a:lnSpc>
                <a:spcPts val="2500"/>
              </a:lnSpc>
              <a:buFontTx/>
              <a:buNone/>
            </a:pPr>
            <a:r>
              <a:rPr lang="en-US" sz="2800" dirty="0" smtClean="0">
                <a:latin typeface="Times New Roman" pitchFamily="18" charset="0"/>
                <a:cs typeface="Times New Roman" pitchFamily="18" charset="0"/>
              </a:rPr>
              <a:t>Steps:</a:t>
            </a:r>
          </a:p>
          <a:p>
            <a:pPr eaLnBrk="1" hangingPunct="1">
              <a:lnSpc>
                <a:spcPts val="2500"/>
              </a:lnSpc>
              <a:buFontTx/>
              <a:buNone/>
            </a:pPr>
            <a:r>
              <a:rPr lang="en-US" sz="2800" dirty="0" smtClean="0">
                <a:latin typeface="Times New Roman" pitchFamily="18" charset="0"/>
                <a:cs typeface="Times New Roman" pitchFamily="18" charset="0"/>
              </a:rPr>
              <a:t>1.Scan the infix string from left to right.</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2.If the symbol is operand, add it to postfix string.</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3.Else </a:t>
            </a:r>
          </a:p>
          <a:p>
            <a:pPr eaLnBrk="1" hangingPunct="1">
              <a:lnSpc>
                <a:spcPts val="2500"/>
              </a:lnSpc>
              <a:buFontTx/>
              <a:buNone/>
            </a:pPr>
            <a:r>
              <a:rPr lang="en-US" sz="2800" dirty="0" smtClean="0">
                <a:latin typeface="Times New Roman" pitchFamily="18" charset="0"/>
                <a:cs typeface="Times New Roman" pitchFamily="18" charset="0"/>
              </a:rPr>
              <a:t>	1. If current symbol is ‘(‘, push it to stack, whatever the top of stack may be.</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	2. If ‘(‘ is top of the stack and current symbol is any operator, push the symbol to stack.</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	3. If current symbol is ‘)’, pop the stack until the first ‘(‘ is encountered and add the popped elements to postfix string except ‘(‘.</a:t>
            </a:r>
            <a:endParaRPr lang="en-US" sz="2800" dirty="0" smtClean="0"/>
          </a:p>
        </p:txBody>
      </p:sp>
      <p:sp>
        <p:nvSpPr>
          <p:cNvPr id="2" name="Date Placeholder 1"/>
          <p:cNvSpPr>
            <a:spLocks noGrp="1"/>
          </p:cNvSpPr>
          <p:nvPr>
            <p:ph type="dt" sz="half" idx="10"/>
          </p:nvPr>
        </p:nvSpPr>
        <p:spPr/>
        <p:txBody>
          <a:bodyPr/>
          <a:lstStyle/>
          <a:p>
            <a:pPr>
              <a:defRPr/>
            </a:pPr>
            <a:fld id="{FDD63BA6-71DB-4723-A07A-51596BEF0C88}"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4294967295"/>
          </p:nvPr>
        </p:nvSpPr>
        <p:spPr>
          <a:xfrm>
            <a:off x="0" y="152400"/>
            <a:ext cx="9144000" cy="6553200"/>
          </a:xfrm>
        </p:spPr>
        <p:txBody>
          <a:bodyPr>
            <a:normAutofit/>
          </a:bodyPr>
          <a:lstStyle/>
          <a:p>
            <a:pPr eaLnBrk="1" hangingPunct="1">
              <a:buFontTx/>
              <a:buNone/>
            </a:pPr>
            <a:endParaRPr lang="en-US" sz="2800" u="sng"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They are further classified as</a:t>
            </a:r>
          </a:p>
          <a:p>
            <a:pPr eaLnBrk="1" hangingPunct="1">
              <a:buFontTx/>
              <a:buNone/>
            </a:pPr>
            <a:r>
              <a:rPr lang="en-US" sz="2800" dirty="0" smtClean="0">
                <a:latin typeface="Times New Roman" pitchFamily="18" charset="0"/>
                <a:cs typeface="Times New Roman" pitchFamily="18" charset="0"/>
              </a:rPr>
              <a:t>	1.Linear  D.S - logical relationship between elements like 	stacks, queues, linked lists.</a:t>
            </a:r>
          </a:p>
          <a:p>
            <a:pPr>
              <a:buNone/>
            </a:pPr>
            <a:r>
              <a:rPr lang="en-US" sz="2800" dirty="0" smtClean="0">
                <a:latin typeface="Times New Roman" pitchFamily="18" charset="0"/>
                <a:cs typeface="Times New Roman" pitchFamily="18" charset="0"/>
              </a:rPr>
              <a:t>	2.Non </a:t>
            </a:r>
            <a:r>
              <a:rPr lang="en-US" sz="2800" dirty="0">
                <a:latin typeface="Times New Roman" pitchFamily="18" charset="0"/>
                <a:cs typeface="Times New Roman" pitchFamily="18" charset="0"/>
              </a:rPr>
              <a:t>linear D.S:	ex: trees, graphs, </a:t>
            </a:r>
            <a:r>
              <a:rPr lang="en-US" sz="2800" dirty="0" smtClean="0">
                <a:latin typeface="Times New Roman" pitchFamily="18" charset="0"/>
                <a:cs typeface="Times New Roman" pitchFamily="18" charset="0"/>
              </a:rPr>
              <a:t>files</a:t>
            </a:r>
          </a:p>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Pointers are used extensively in implementing data structures.</a:t>
            </a:r>
          </a:p>
          <a:p>
            <a:pPr eaLnBrk="1" hangingPunct="1">
              <a:buFontTx/>
              <a:buNone/>
            </a:pPr>
            <a:endParaRPr lang="en-US" sz="2800" dirty="0" smtClean="0">
              <a:latin typeface="Times New Roman" pitchFamily="18" charset="0"/>
              <a:cs typeface="Times New Roman" pitchFamily="18" charset="0"/>
            </a:endParaRPr>
          </a:p>
          <a:p>
            <a:pPr eaLnBrk="1" hangingPunct="1">
              <a:buFontTx/>
              <a:buNone/>
            </a:pPr>
            <a:r>
              <a:rPr lang="en-US" sz="2800" dirty="0" smtClean="0">
                <a:latin typeface="Times New Roman" pitchFamily="18" charset="0"/>
                <a:cs typeface="Times New Roman" pitchFamily="18" charset="0"/>
              </a:rPr>
              <a:t>	</a:t>
            </a:r>
          </a:p>
        </p:txBody>
      </p:sp>
      <p:sp>
        <p:nvSpPr>
          <p:cNvPr id="2" name="Date Placeholder 1"/>
          <p:cNvSpPr>
            <a:spLocks noGrp="1"/>
          </p:cNvSpPr>
          <p:nvPr>
            <p:ph type="dt" sz="half" idx="10"/>
          </p:nvPr>
        </p:nvSpPr>
        <p:spPr/>
        <p:txBody>
          <a:bodyPr/>
          <a:lstStyle/>
          <a:p>
            <a:pPr>
              <a:defRPr/>
            </a:pPr>
            <a:fld id="{DC70E645-A88F-4A49-A0A0-67430E28D50A}"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3"/>
          <p:cNvSpPr>
            <a:spLocks noGrp="1"/>
          </p:cNvSpPr>
          <p:nvPr>
            <p:ph idx="4294967295"/>
          </p:nvPr>
        </p:nvSpPr>
        <p:spPr>
          <a:xfrm>
            <a:off x="0" y="228600"/>
            <a:ext cx="8458200" cy="6400800"/>
          </a:xfrm>
        </p:spPr>
        <p:txBody>
          <a:bodyPr/>
          <a:lstStyle/>
          <a:p>
            <a:pPr eaLnBrk="1" hangingPunct="1">
              <a:lnSpc>
                <a:spcPts val="2500"/>
              </a:lnSpc>
              <a:buFontTx/>
              <a:buNone/>
            </a:pPr>
            <a:endParaRPr lang="en-US"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4.If current symbol is an operator, compare the precedence of current symbol with the top of stack. If the precedence of current symbol is higher, push it to stack. Otherwise pop the stack until precedence of current symbol is greater than the top of stack and add all popped elements to postfix string and current symbol to stack.</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5.Repeat this process until end of infix string is reached.</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6.At the end, pop whatever is remained in stack to postfix string.</a:t>
            </a:r>
            <a:endParaRPr lang="en-US" sz="2800" dirty="0" smtClean="0"/>
          </a:p>
          <a:p>
            <a:pPr eaLnBrk="1" hangingPunct="1">
              <a:buFontTx/>
              <a:buNone/>
            </a:pPr>
            <a:endParaRPr lang="en-US" dirty="0" smtClean="0"/>
          </a:p>
        </p:txBody>
      </p:sp>
      <p:sp>
        <p:nvSpPr>
          <p:cNvPr id="2" name="Date Placeholder 1"/>
          <p:cNvSpPr>
            <a:spLocks noGrp="1"/>
          </p:cNvSpPr>
          <p:nvPr>
            <p:ph type="dt" sz="half" idx="10"/>
          </p:nvPr>
        </p:nvSpPr>
        <p:spPr/>
        <p:txBody>
          <a:bodyPr/>
          <a:lstStyle/>
          <a:p>
            <a:pPr>
              <a:defRPr/>
            </a:pPr>
            <a:fld id="{DF7D61FB-3054-4346-8FDF-7EDAF655518A}"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2"/>
          <p:cNvSpPr>
            <a:spLocks noGrp="1"/>
          </p:cNvSpPr>
          <p:nvPr>
            <p:ph idx="4294967295"/>
          </p:nvPr>
        </p:nvSpPr>
        <p:spPr>
          <a:xfrm>
            <a:off x="457200" y="303213"/>
            <a:ext cx="8229600" cy="6400800"/>
          </a:xfrm>
        </p:spPr>
        <p:txBody>
          <a:bodyPr rtlCol="0">
            <a:normAutofit lnSpcReduction="10000"/>
          </a:bodyPr>
          <a:lstStyle/>
          <a:p>
            <a:pPr eaLnBrk="1" fontAlgn="auto" hangingPunct="1">
              <a:spcAft>
                <a:spcPts val="0"/>
              </a:spcAft>
              <a:buFontTx/>
              <a:buNone/>
              <a:defRPr/>
            </a:pPr>
            <a:r>
              <a:rPr lang="en-US" sz="2800" kern="1200" dirty="0">
                <a:latin typeface="Times New Roman" pitchFamily="18" charset="0"/>
                <a:cs typeface="Times New Roman" pitchFamily="18" charset="0"/>
              </a:rPr>
              <a:t>Ex1: a+(b*c)</a:t>
            </a:r>
          </a:p>
          <a:p>
            <a:pPr eaLnBrk="1" fontAlgn="auto" hangingPunct="1">
              <a:spcAft>
                <a:spcPts val="0"/>
              </a:spcAft>
              <a:buFontTx/>
              <a:buNone/>
              <a:defRPr/>
            </a:pPr>
            <a:r>
              <a:rPr lang="en-US" sz="2800" u="sng" kern="1200" dirty="0">
                <a:latin typeface="Times New Roman" pitchFamily="18" charset="0"/>
                <a:cs typeface="Times New Roman" pitchFamily="18" charset="0"/>
              </a:rPr>
              <a:t>Steps		current symbol	postfix </a:t>
            </a:r>
            <a:r>
              <a:rPr lang="en-US" sz="2800" u="sng" kern="1200" dirty="0" err="1">
                <a:latin typeface="Times New Roman" pitchFamily="18" charset="0"/>
                <a:cs typeface="Times New Roman" pitchFamily="18" charset="0"/>
              </a:rPr>
              <a:t>str</a:t>
            </a:r>
            <a:r>
              <a:rPr lang="en-US" sz="2800" u="sng" kern="1200" dirty="0">
                <a:latin typeface="Times New Roman" pitchFamily="18" charset="0"/>
                <a:cs typeface="Times New Roman" pitchFamily="18" charset="0"/>
              </a:rPr>
              <a:t>	stack</a:t>
            </a:r>
          </a:p>
          <a:p>
            <a:pPr eaLnBrk="1" fontAlgn="auto" hangingPunct="1">
              <a:spcAft>
                <a:spcPts val="0"/>
              </a:spcAft>
              <a:buFontTx/>
              <a:buNone/>
              <a:defRPr/>
            </a:pPr>
            <a:r>
              <a:rPr lang="en-US" sz="2800" kern="1200" dirty="0">
                <a:latin typeface="Times New Roman" pitchFamily="18" charset="0"/>
                <a:cs typeface="Times New Roman" pitchFamily="18" charset="0"/>
              </a:rPr>
              <a:t>1				a		</a:t>
            </a:r>
            <a:r>
              <a:rPr lang="en-US" sz="2800" kern="1200" dirty="0" err="1">
                <a:latin typeface="Times New Roman" pitchFamily="18" charset="0"/>
                <a:cs typeface="Times New Roman" pitchFamily="18" charset="0"/>
              </a:rPr>
              <a:t>a</a:t>
            </a:r>
            <a:r>
              <a:rPr lang="en-US" sz="2800" kern="1200" dirty="0">
                <a:latin typeface="Times New Roman" pitchFamily="18" charset="0"/>
                <a:cs typeface="Times New Roman" pitchFamily="18" charset="0"/>
              </a:rPr>
              <a:t>		</a:t>
            </a:r>
          </a:p>
          <a:p>
            <a:pPr eaLnBrk="1" fontAlgn="auto" hangingPunct="1">
              <a:spcAft>
                <a:spcPts val="0"/>
              </a:spcAft>
              <a:buFontTx/>
              <a:buNone/>
              <a:defRPr/>
            </a:pPr>
            <a:r>
              <a:rPr lang="en-US" sz="2800" kern="1200" dirty="0">
                <a:latin typeface="Times New Roman" pitchFamily="18" charset="0"/>
                <a:cs typeface="Times New Roman" pitchFamily="18" charset="0"/>
              </a:rPr>
              <a:t>2				+		a		+</a:t>
            </a:r>
          </a:p>
          <a:p>
            <a:pPr eaLnBrk="1" fontAlgn="auto" hangingPunct="1">
              <a:spcAft>
                <a:spcPts val="0"/>
              </a:spcAft>
              <a:buFontTx/>
              <a:buNone/>
              <a:defRPr/>
            </a:pPr>
            <a:r>
              <a:rPr lang="en-US" sz="2800" kern="1200" dirty="0">
                <a:latin typeface="Times New Roman" pitchFamily="18" charset="0"/>
                <a:cs typeface="Times New Roman" pitchFamily="18" charset="0"/>
              </a:rPr>
              <a:t>3				(		a		+(</a:t>
            </a:r>
          </a:p>
          <a:p>
            <a:pPr eaLnBrk="1" fontAlgn="auto" hangingPunct="1">
              <a:spcAft>
                <a:spcPts val="0"/>
              </a:spcAft>
              <a:buFontTx/>
              <a:buNone/>
              <a:defRPr/>
            </a:pPr>
            <a:r>
              <a:rPr lang="en-US" sz="2800" kern="1200" dirty="0">
                <a:latin typeface="Times New Roman" pitchFamily="18" charset="0"/>
                <a:cs typeface="Times New Roman" pitchFamily="18" charset="0"/>
              </a:rPr>
              <a:t>4				b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a:t>
            </a:r>
          </a:p>
          <a:p>
            <a:pPr eaLnBrk="1" fontAlgn="auto" hangingPunct="1">
              <a:spcAft>
                <a:spcPts val="0"/>
              </a:spcAft>
              <a:buFontTx/>
              <a:buNone/>
              <a:defRPr/>
            </a:pPr>
            <a:r>
              <a:rPr lang="en-US" sz="2800" kern="1200" dirty="0">
                <a:latin typeface="Times New Roman" pitchFamily="18" charset="0"/>
                <a:cs typeface="Times New Roman" pitchFamily="18" charset="0"/>
              </a:rPr>
              <a:t>5				*		</a:t>
            </a:r>
            <a:r>
              <a:rPr lang="en-US" sz="2800" kern="1200" dirty="0" err="1">
                <a:latin typeface="Times New Roman" pitchFamily="18" charset="0"/>
                <a:cs typeface="Times New Roman" pitchFamily="18" charset="0"/>
              </a:rPr>
              <a:t>ab</a:t>
            </a:r>
            <a:r>
              <a:rPr lang="en-US" sz="2800" kern="1200" dirty="0">
                <a:latin typeface="Times New Roman" pitchFamily="18" charset="0"/>
                <a:cs typeface="Times New Roman" pitchFamily="18" charset="0"/>
              </a:rPr>
              <a:t>		+(*</a:t>
            </a:r>
          </a:p>
          <a:p>
            <a:pPr eaLnBrk="1" fontAlgn="auto" hangingPunct="1">
              <a:spcAft>
                <a:spcPts val="0"/>
              </a:spcAft>
              <a:buFontTx/>
              <a:buNone/>
              <a:defRPr/>
            </a:pPr>
            <a:r>
              <a:rPr lang="en-US" sz="2800" kern="1200" dirty="0">
                <a:latin typeface="Times New Roman" pitchFamily="18" charset="0"/>
                <a:cs typeface="Times New Roman" pitchFamily="18" charset="0"/>
              </a:rPr>
              <a:t>6				c		</a:t>
            </a:r>
            <a:r>
              <a:rPr lang="en-US" sz="2800" kern="1200" dirty="0" err="1">
                <a:latin typeface="Times New Roman" pitchFamily="18" charset="0"/>
                <a:cs typeface="Times New Roman" pitchFamily="18" charset="0"/>
              </a:rPr>
              <a:t>abc</a:t>
            </a:r>
            <a:r>
              <a:rPr lang="en-US" sz="2800" kern="1200" dirty="0">
                <a:latin typeface="Times New Roman" pitchFamily="18" charset="0"/>
                <a:cs typeface="Times New Roman" pitchFamily="18" charset="0"/>
              </a:rPr>
              <a:t>		+(*</a:t>
            </a:r>
          </a:p>
          <a:p>
            <a:pPr eaLnBrk="1" fontAlgn="auto" hangingPunct="1">
              <a:spcAft>
                <a:spcPts val="0"/>
              </a:spcAft>
              <a:buFontTx/>
              <a:buNone/>
              <a:defRPr/>
            </a:pPr>
            <a:r>
              <a:rPr lang="en-US" sz="2800" kern="1200" dirty="0">
                <a:latin typeface="Times New Roman" pitchFamily="18" charset="0"/>
                <a:cs typeface="Times New Roman" pitchFamily="18" charset="0"/>
              </a:rPr>
              <a:t>7				)		</a:t>
            </a:r>
            <a:r>
              <a:rPr lang="en-US" sz="2800" kern="1200" dirty="0" err="1">
                <a:latin typeface="Times New Roman" pitchFamily="18" charset="0"/>
                <a:cs typeface="Times New Roman" pitchFamily="18" charset="0"/>
              </a:rPr>
              <a:t>abc</a:t>
            </a:r>
            <a:r>
              <a:rPr lang="en-US" sz="2800" kern="1200" dirty="0">
                <a:latin typeface="Times New Roman" pitchFamily="18" charset="0"/>
                <a:cs typeface="Times New Roman" pitchFamily="18" charset="0"/>
              </a:rPr>
              <a:t>*		+</a:t>
            </a:r>
          </a:p>
          <a:p>
            <a:pPr eaLnBrk="1" fontAlgn="auto" hangingPunct="1">
              <a:spcAft>
                <a:spcPts val="0"/>
              </a:spcAft>
              <a:buFontTx/>
              <a:buNone/>
              <a:defRPr/>
            </a:pPr>
            <a:r>
              <a:rPr lang="en-US" sz="2800" kern="1200" dirty="0">
                <a:latin typeface="Times New Roman" pitchFamily="18" charset="0"/>
                <a:cs typeface="Times New Roman" pitchFamily="18" charset="0"/>
              </a:rPr>
              <a:t>End of string</a:t>
            </a:r>
          </a:p>
          <a:p>
            <a:pPr eaLnBrk="1" fontAlgn="auto" hangingPunct="1">
              <a:spcAft>
                <a:spcPts val="0"/>
              </a:spcAft>
              <a:buFontTx/>
              <a:buNone/>
              <a:defRPr/>
            </a:pPr>
            <a:r>
              <a:rPr lang="en-US" sz="2800" kern="1200" dirty="0">
                <a:latin typeface="Times New Roman" pitchFamily="18" charset="0"/>
                <a:cs typeface="Times New Roman" pitchFamily="18" charset="0"/>
              </a:rPr>
              <a:t>	Now pop whatever is remained on top of stack and to postfix string. Hence final postfix string is </a:t>
            </a:r>
            <a:r>
              <a:rPr lang="en-US" sz="2800" kern="1200" dirty="0" err="1">
                <a:latin typeface="Times New Roman" pitchFamily="18" charset="0"/>
                <a:cs typeface="Times New Roman" pitchFamily="18" charset="0"/>
              </a:rPr>
              <a:t>abc</a:t>
            </a:r>
            <a:r>
              <a:rPr lang="en-US" sz="2800" kern="1200" dirty="0">
                <a:latin typeface="Times New Roman" pitchFamily="18" charset="0"/>
                <a:cs typeface="Times New Roman" pitchFamily="18" charset="0"/>
              </a:rPr>
              <a:t>*+ 	</a:t>
            </a:r>
            <a:r>
              <a:rPr lang="en-US" sz="2400" kern="1200" dirty="0">
                <a:latin typeface="Times New Roman" pitchFamily="18" charset="0"/>
                <a:cs typeface="Times New Roman" pitchFamily="18" charset="0"/>
              </a:rPr>
              <a:t>						</a:t>
            </a:r>
          </a:p>
        </p:txBody>
      </p:sp>
      <p:cxnSp>
        <p:nvCxnSpPr>
          <p:cNvPr id="4" name="Straight Connector 3"/>
          <p:cNvCxnSpPr/>
          <p:nvPr/>
        </p:nvCxnSpPr>
        <p:spPr>
          <a:xfrm>
            <a:off x="457200" y="15986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7200" y="20558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7200" y="25130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0464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35036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39608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44180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8EEA00A3-3EDA-48C1-A4CD-55EDC300E167}"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1" name="Slide Number Placeholder 10"/>
          <p:cNvSpPr>
            <a:spLocks noGrp="1"/>
          </p:cNvSpPr>
          <p:nvPr>
            <p:ph type="sldNum" sz="quarter" idx="12"/>
          </p:nvPr>
        </p:nvSpPr>
        <p:spPr/>
        <p:txBody>
          <a:bodyPr/>
          <a:lstStyle/>
          <a:p>
            <a:pPr>
              <a:defRPr/>
            </a:pPr>
            <a:fld id="{DB3E9BD0-0785-46E8-9914-223C37E46FB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Content Placeholder 2"/>
          <p:cNvSpPr>
            <a:spLocks noGrp="1"/>
          </p:cNvSpPr>
          <p:nvPr>
            <p:ph idx="4294967295"/>
          </p:nvPr>
        </p:nvSpPr>
        <p:spPr>
          <a:xfrm>
            <a:off x="533400" y="228600"/>
            <a:ext cx="8229600" cy="6400800"/>
          </a:xfrm>
        </p:spPr>
        <p:txBody>
          <a:bodyPr/>
          <a:lstStyle/>
          <a:p>
            <a:pPr eaLnBrk="1" hangingPunct="1">
              <a:lnSpc>
                <a:spcPts val="2700"/>
              </a:lnSpc>
              <a:buFontTx/>
              <a:buNone/>
            </a:pPr>
            <a:r>
              <a:rPr lang="en-US" sz="2800" dirty="0" smtClean="0">
                <a:latin typeface="Times New Roman" pitchFamily="18" charset="0"/>
                <a:cs typeface="Times New Roman" pitchFamily="18" charset="0"/>
              </a:rPr>
              <a:t>Ex2</a:t>
            </a:r>
            <a:r>
              <a:rPr lang="en-US" sz="2800" dirty="0" smtClean="0">
                <a:latin typeface="Times New Roman" pitchFamily="18" charset="0"/>
                <a:cs typeface="Times New Roman" pitchFamily="18" charset="0"/>
                <a:sym typeface="Wingdings" pitchFamily="2" charset="2"/>
              </a:rPr>
              <a:t>:((a-(</a:t>
            </a:r>
            <a:r>
              <a:rPr lang="en-US" sz="2800" dirty="0" err="1" smtClean="0">
                <a:latin typeface="Times New Roman" pitchFamily="18" charset="0"/>
                <a:cs typeface="Times New Roman" pitchFamily="18" charset="0"/>
                <a:sym typeface="Wingdings" pitchFamily="2" charset="2"/>
              </a:rPr>
              <a:t>b+c</a:t>
            </a:r>
            <a:r>
              <a:rPr lang="en-US" sz="2800" dirty="0" smtClean="0">
                <a:latin typeface="Times New Roman" pitchFamily="18" charset="0"/>
                <a:cs typeface="Times New Roman" pitchFamily="18" charset="0"/>
                <a:sym typeface="Wingdings" pitchFamily="2" charset="2"/>
              </a:rPr>
              <a:t>))*d)$(</a:t>
            </a:r>
            <a:r>
              <a:rPr lang="en-US" sz="2800" dirty="0" err="1" smtClean="0">
                <a:latin typeface="Times New Roman" pitchFamily="18" charset="0"/>
                <a:cs typeface="Times New Roman" pitchFamily="18" charset="0"/>
                <a:sym typeface="Wingdings" pitchFamily="2" charset="2"/>
              </a:rPr>
              <a:t>e+f</a:t>
            </a:r>
            <a:r>
              <a:rPr lang="en-US" sz="2800" dirty="0" smtClean="0">
                <a:latin typeface="Times New Roman" pitchFamily="18" charset="0"/>
                <a:cs typeface="Times New Roman" pitchFamily="18" charset="0"/>
                <a:sym typeface="Wingdings" pitchFamily="2" charset="2"/>
              </a:rPr>
              <a:t>)</a:t>
            </a:r>
          </a:p>
          <a:p>
            <a:pPr eaLnBrk="1" hangingPunct="1">
              <a:lnSpc>
                <a:spcPts val="2700"/>
              </a:lnSpc>
              <a:buFontTx/>
              <a:buNone/>
            </a:pPr>
            <a:r>
              <a:rPr lang="en-US" sz="2800" u="sng" dirty="0" smtClean="0">
                <a:latin typeface="Times New Roman" pitchFamily="18" charset="0"/>
                <a:cs typeface="Times New Roman" pitchFamily="18" charset="0"/>
              </a:rPr>
              <a:t>Steps	     current symbol	   postfix </a:t>
            </a:r>
            <a:r>
              <a:rPr lang="en-US" sz="2800" u="sng" dirty="0" err="1" smtClean="0">
                <a:latin typeface="Times New Roman" pitchFamily="18" charset="0"/>
                <a:cs typeface="Times New Roman" pitchFamily="18" charset="0"/>
              </a:rPr>
              <a:t>str</a:t>
            </a:r>
            <a:r>
              <a:rPr lang="en-US" sz="2800" u="sng" dirty="0" smtClean="0">
                <a:latin typeface="Times New Roman" pitchFamily="18" charset="0"/>
                <a:cs typeface="Times New Roman" pitchFamily="18" charset="0"/>
              </a:rPr>
              <a:t>	         stack</a:t>
            </a:r>
            <a:endParaRPr lang="en-US" sz="2800" dirty="0" smtClean="0">
              <a:latin typeface="Times New Roman" pitchFamily="18" charset="0"/>
              <a:cs typeface="Times New Roman" pitchFamily="18" charset="0"/>
              <a:sym typeface="Wingdings" pitchFamily="2" charset="2"/>
            </a:endParaRPr>
          </a:p>
          <a:p>
            <a:pPr eaLnBrk="1" hangingPunct="1">
              <a:lnSpc>
                <a:spcPts val="2700"/>
              </a:lnSpc>
              <a:buFontTx/>
              <a:buNone/>
            </a:pPr>
            <a:r>
              <a:rPr lang="en-US" sz="2800" dirty="0" smtClean="0">
                <a:latin typeface="Times New Roman" pitchFamily="18" charset="0"/>
                <a:cs typeface="Times New Roman" pitchFamily="18" charset="0"/>
              </a:rPr>
              <a:t>1.			(				 (</a:t>
            </a:r>
          </a:p>
          <a:p>
            <a:pPr eaLnBrk="1" hangingPunct="1">
              <a:lnSpc>
                <a:spcPts val="2700"/>
              </a:lnSpc>
              <a:buFontTx/>
              <a:buNone/>
            </a:pPr>
            <a:r>
              <a:rPr lang="en-US" sz="2800" dirty="0" smtClean="0">
                <a:latin typeface="Times New Roman" pitchFamily="18" charset="0"/>
                <a:cs typeface="Times New Roman" pitchFamily="18" charset="0"/>
              </a:rPr>
              <a:t>2.			(				((</a:t>
            </a:r>
          </a:p>
          <a:p>
            <a:pPr eaLnBrk="1" hangingPunct="1">
              <a:lnSpc>
                <a:spcPts val="2700"/>
              </a:lnSpc>
              <a:buFontTx/>
              <a:buNone/>
            </a:pPr>
            <a:r>
              <a:rPr lang="en-US" sz="2800" dirty="0" smtClean="0">
                <a:latin typeface="Times New Roman" pitchFamily="18" charset="0"/>
                <a:cs typeface="Times New Roman" pitchFamily="18" charset="0"/>
              </a:rPr>
              <a:t>3.			a		a		((</a:t>
            </a:r>
          </a:p>
          <a:p>
            <a:pPr eaLnBrk="1" hangingPunct="1">
              <a:lnSpc>
                <a:spcPts val="2700"/>
              </a:lnSpc>
              <a:buFontTx/>
              <a:buNone/>
            </a:pPr>
            <a:r>
              <a:rPr lang="en-US" sz="2800" dirty="0" smtClean="0">
                <a:latin typeface="Times New Roman" pitchFamily="18" charset="0"/>
                <a:cs typeface="Times New Roman" pitchFamily="18" charset="0"/>
              </a:rPr>
              <a:t>4.			-		a		((-</a:t>
            </a:r>
          </a:p>
          <a:p>
            <a:pPr eaLnBrk="1" hangingPunct="1">
              <a:lnSpc>
                <a:spcPts val="2700"/>
              </a:lnSpc>
              <a:buFontTx/>
              <a:buNone/>
            </a:pPr>
            <a:r>
              <a:rPr lang="en-US" sz="2800" dirty="0" smtClean="0">
                <a:latin typeface="Times New Roman" pitchFamily="18" charset="0"/>
                <a:cs typeface="Times New Roman" pitchFamily="18" charset="0"/>
              </a:rPr>
              <a:t>5.			(		a		((-(</a:t>
            </a:r>
          </a:p>
          <a:p>
            <a:pPr eaLnBrk="1" hangingPunct="1">
              <a:lnSpc>
                <a:spcPts val="2700"/>
              </a:lnSpc>
              <a:buFontTx/>
              <a:buNone/>
            </a:pPr>
            <a:r>
              <a:rPr lang="en-US" sz="2800" dirty="0" smtClean="0">
                <a:latin typeface="Times New Roman" pitchFamily="18" charset="0"/>
                <a:cs typeface="Times New Roman" pitchFamily="18" charset="0"/>
              </a:rPr>
              <a:t>6.			b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7.			+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8.			c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9.			)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10.			)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11.			*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		(*</a:t>
            </a:r>
          </a:p>
          <a:p>
            <a:pPr eaLnBrk="1" hangingPunct="1">
              <a:lnSpc>
                <a:spcPts val="2700"/>
              </a:lnSpc>
              <a:buFontTx/>
              <a:buNone/>
            </a:pPr>
            <a:r>
              <a:rPr lang="en-US" sz="2800" dirty="0" smtClean="0">
                <a:latin typeface="Times New Roman" pitchFamily="18" charset="0"/>
                <a:cs typeface="Times New Roman" pitchFamily="18" charset="0"/>
              </a:rPr>
              <a:t>12.			d		</a:t>
            </a: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+-d	(*				</a:t>
            </a:r>
          </a:p>
        </p:txBody>
      </p:sp>
      <p:cxnSp>
        <p:nvCxnSpPr>
          <p:cNvPr id="4" name="Straight Connector 3"/>
          <p:cNvCxnSpPr/>
          <p:nvPr/>
        </p:nvCxnSpPr>
        <p:spPr>
          <a:xfrm>
            <a:off x="533400" y="1447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905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3400" y="2362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2743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3200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581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40386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495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4953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3400" y="5334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 y="5791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655783EA-CDB7-45AD-AE5C-0A57EEF45D3F}"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5" name="Slide Number Placeholder 14"/>
          <p:cNvSpPr>
            <a:spLocks noGrp="1"/>
          </p:cNvSpPr>
          <p:nvPr>
            <p:ph type="sldNum" sz="quarter" idx="12"/>
          </p:nvPr>
        </p:nvSpPr>
        <p:spPr/>
        <p:txBody>
          <a:bodyPr/>
          <a:lstStyle/>
          <a:p>
            <a:pPr>
              <a:defRPr/>
            </a:pPr>
            <a:fld id="{DB3E9BD0-0785-46E8-9914-223C37E46FB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4294967295"/>
          </p:nvPr>
        </p:nvSpPr>
        <p:spPr>
          <a:xfrm>
            <a:off x="0" y="228600"/>
            <a:ext cx="8229600" cy="6400800"/>
          </a:xfrm>
        </p:spPr>
        <p:txBody>
          <a:bodyPr/>
          <a:lstStyle/>
          <a:p>
            <a:pPr eaLnBrk="1" hangingPunct="1">
              <a:buFontTx/>
              <a:buNone/>
            </a:pPr>
            <a:r>
              <a:rPr lang="en-US" sz="2800" u="sng" smtClean="0">
                <a:latin typeface="Times New Roman" pitchFamily="18" charset="0"/>
                <a:cs typeface="Times New Roman" pitchFamily="18" charset="0"/>
              </a:rPr>
              <a:t>Steps	current symbol	postfix str		stack</a:t>
            </a:r>
          </a:p>
          <a:p>
            <a:pPr eaLnBrk="1" hangingPunct="1">
              <a:buFontTx/>
              <a:buNone/>
            </a:pPr>
            <a:r>
              <a:rPr lang="en-US" sz="2800" smtClean="0">
                <a:latin typeface="Times New Roman" pitchFamily="18" charset="0"/>
                <a:cs typeface="Times New Roman" pitchFamily="18" charset="0"/>
              </a:rPr>
              <a:t>13.		)		abc+-d*			</a:t>
            </a:r>
          </a:p>
          <a:p>
            <a:pPr eaLnBrk="1" hangingPunct="1">
              <a:buFontTx/>
              <a:buNone/>
            </a:pPr>
            <a:r>
              <a:rPr lang="en-US" sz="2800" smtClean="0">
                <a:latin typeface="Times New Roman" pitchFamily="18" charset="0"/>
                <a:cs typeface="Times New Roman" pitchFamily="18" charset="0"/>
              </a:rPr>
              <a:t>14.		$		abc+-d*		$</a:t>
            </a:r>
          </a:p>
          <a:p>
            <a:pPr eaLnBrk="1" hangingPunct="1">
              <a:buFontTx/>
              <a:buNone/>
            </a:pPr>
            <a:r>
              <a:rPr lang="en-US" sz="2800" smtClean="0">
                <a:latin typeface="Times New Roman" pitchFamily="18" charset="0"/>
                <a:cs typeface="Times New Roman" pitchFamily="18" charset="0"/>
              </a:rPr>
              <a:t>15.		(		abc+-d*		$(</a:t>
            </a:r>
          </a:p>
          <a:p>
            <a:pPr eaLnBrk="1" hangingPunct="1">
              <a:buFontTx/>
              <a:buNone/>
            </a:pPr>
            <a:r>
              <a:rPr lang="en-US" sz="2800" smtClean="0">
                <a:latin typeface="Times New Roman" pitchFamily="18" charset="0"/>
                <a:cs typeface="Times New Roman" pitchFamily="18" charset="0"/>
              </a:rPr>
              <a:t>16.		e		abc+-d*e		$(</a:t>
            </a:r>
          </a:p>
          <a:p>
            <a:pPr eaLnBrk="1" hangingPunct="1">
              <a:buFontTx/>
              <a:buNone/>
            </a:pPr>
            <a:r>
              <a:rPr lang="en-US" sz="2800" smtClean="0">
                <a:latin typeface="Times New Roman" pitchFamily="18" charset="0"/>
                <a:cs typeface="Times New Roman" pitchFamily="18" charset="0"/>
              </a:rPr>
              <a:t>17.		+		abc+-d*e		$(+</a:t>
            </a:r>
          </a:p>
          <a:p>
            <a:pPr eaLnBrk="1" hangingPunct="1">
              <a:buFontTx/>
              <a:buNone/>
            </a:pPr>
            <a:r>
              <a:rPr lang="en-US" sz="2800" smtClean="0">
                <a:latin typeface="Times New Roman" pitchFamily="18" charset="0"/>
                <a:cs typeface="Times New Roman" pitchFamily="18" charset="0"/>
              </a:rPr>
              <a:t>18.		f		abc+-d*ef		$(+</a:t>
            </a:r>
          </a:p>
          <a:p>
            <a:pPr eaLnBrk="1" hangingPunct="1">
              <a:buFontTx/>
              <a:buNone/>
            </a:pPr>
            <a:r>
              <a:rPr lang="en-US" sz="2800" smtClean="0">
                <a:latin typeface="Times New Roman" pitchFamily="18" charset="0"/>
                <a:cs typeface="Times New Roman" pitchFamily="18" charset="0"/>
              </a:rPr>
              <a:t>19.		)		abc+-d*ef+		$</a:t>
            </a:r>
          </a:p>
          <a:p>
            <a:pPr eaLnBrk="1" hangingPunct="1">
              <a:buFontTx/>
              <a:buNone/>
            </a:pPr>
            <a:r>
              <a:rPr lang="en-US" sz="2800" smtClean="0">
                <a:latin typeface="Times New Roman" pitchFamily="18" charset="0"/>
                <a:cs typeface="Times New Roman" pitchFamily="18" charset="0"/>
              </a:rPr>
              <a:t>End of string</a:t>
            </a:r>
          </a:p>
          <a:p>
            <a:pPr eaLnBrk="1" hangingPunct="1">
              <a:buFontTx/>
              <a:buNone/>
            </a:pPr>
            <a:r>
              <a:rPr lang="en-US" sz="2800" smtClean="0">
                <a:latin typeface="Times New Roman" pitchFamily="18" charset="0"/>
                <a:cs typeface="Times New Roman" pitchFamily="18" charset="0"/>
              </a:rPr>
              <a:t>Pop whatever is remained on stack and add to postfix string.</a:t>
            </a:r>
          </a:p>
          <a:p>
            <a:pPr eaLnBrk="1" hangingPunct="1">
              <a:buFontTx/>
              <a:buNone/>
            </a:pPr>
            <a:r>
              <a:rPr lang="en-US" sz="2800" smtClean="0">
                <a:latin typeface="Times New Roman" pitchFamily="18" charset="0"/>
                <a:cs typeface="Times New Roman" pitchFamily="18" charset="0"/>
              </a:rPr>
              <a:t>abc+-d*ef+$</a:t>
            </a:r>
            <a:r>
              <a:rPr lang="en-US" sz="2400" smtClean="0">
                <a:latin typeface="Times New Roman" pitchFamily="18" charset="0"/>
                <a:cs typeface="Times New Roman" pitchFamily="18" charset="0"/>
              </a:rPr>
              <a:t>		</a:t>
            </a:r>
          </a:p>
        </p:txBody>
      </p:sp>
      <p:cxnSp>
        <p:nvCxnSpPr>
          <p:cNvPr id="4" name="Straight Connector 3"/>
          <p:cNvCxnSpPr/>
          <p:nvPr/>
        </p:nvCxnSpPr>
        <p:spPr>
          <a:xfrm>
            <a:off x="533400" y="1143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6748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3400" y="22082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2743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3200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7322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052A767F-F8EB-47E1-9F51-6B2B6E6F2FA6}"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0" name="Slide Number Placeholder 9"/>
          <p:cNvSpPr>
            <a:spLocks noGrp="1"/>
          </p:cNvSpPr>
          <p:nvPr>
            <p:ph type="sldNum" sz="quarter" idx="12"/>
          </p:nvPr>
        </p:nvSpPr>
        <p:spPr/>
        <p:txBody>
          <a:bodyPr/>
          <a:lstStyle/>
          <a:p>
            <a:pPr>
              <a:defRPr/>
            </a:pPr>
            <a:fld id="{DB3E9BD0-0785-46E8-9914-223C37E46FB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Content Placeholder 2"/>
          <p:cNvSpPr>
            <a:spLocks noGrp="1"/>
          </p:cNvSpPr>
          <p:nvPr>
            <p:ph idx="4294967295"/>
          </p:nvPr>
        </p:nvSpPr>
        <p:spPr>
          <a:xfrm>
            <a:off x="574964" y="249382"/>
            <a:ext cx="8534400" cy="6629400"/>
          </a:xfrm>
        </p:spPr>
        <p:txBody>
          <a:bodyPr/>
          <a:lstStyle/>
          <a:p>
            <a:pPr eaLnBrk="1" hangingPunct="1">
              <a:lnSpc>
                <a:spcPts val="2700"/>
              </a:lnSpc>
              <a:buFontTx/>
              <a:buNone/>
            </a:pPr>
            <a:r>
              <a:rPr lang="en-US" sz="2800" dirty="0" smtClean="0">
                <a:latin typeface="Times New Roman" pitchFamily="18" charset="0"/>
                <a:cs typeface="Times New Roman" pitchFamily="18" charset="0"/>
              </a:rPr>
              <a:t>a*</a:t>
            </a:r>
            <a:r>
              <a:rPr lang="en-US" sz="2800" dirty="0" err="1" smtClean="0">
                <a:latin typeface="Times New Roman" pitchFamily="18" charset="0"/>
                <a:cs typeface="Times New Roman" pitchFamily="18" charset="0"/>
              </a:rPr>
              <a:t>b+c</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d+e</a:t>
            </a:r>
            <a:r>
              <a:rPr lang="en-US" sz="2800" dirty="0" smtClean="0">
                <a:latin typeface="Times New Roman" pitchFamily="18" charset="0"/>
                <a:cs typeface="Times New Roman" pitchFamily="18" charset="0"/>
              </a:rPr>
              <a:t>*f</a:t>
            </a:r>
          </a:p>
          <a:p>
            <a:pPr eaLnBrk="1" hangingPunct="1">
              <a:lnSpc>
                <a:spcPts val="2500"/>
              </a:lnSpc>
              <a:buFontTx/>
              <a:buNone/>
            </a:pPr>
            <a:r>
              <a:rPr lang="en-US" sz="2800" u="sng" dirty="0" smtClean="0">
                <a:latin typeface="Times New Roman" pitchFamily="18" charset="0"/>
                <a:cs typeface="Times New Roman" pitchFamily="18" charset="0"/>
              </a:rPr>
              <a:t>Steps	     current symbol	    postfix </a:t>
            </a:r>
            <a:r>
              <a:rPr lang="en-US" sz="2800" u="sng" dirty="0" err="1" smtClean="0">
                <a:latin typeface="Times New Roman" pitchFamily="18" charset="0"/>
                <a:cs typeface="Times New Roman" pitchFamily="18" charset="0"/>
              </a:rPr>
              <a:t>str</a:t>
            </a:r>
            <a:r>
              <a:rPr lang="en-US" sz="2800" u="sng" dirty="0" smtClean="0">
                <a:latin typeface="Times New Roman" pitchFamily="18" charset="0"/>
                <a:cs typeface="Times New Roman" pitchFamily="18" charset="0"/>
              </a:rPr>
              <a:t>	      stack</a:t>
            </a:r>
            <a:endParaRPr lang="en-US" sz="2800" dirty="0" smtClean="0">
              <a:latin typeface="Times New Roman" pitchFamily="18" charset="0"/>
              <a:cs typeface="Times New Roman" pitchFamily="18" charset="0"/>
              <a:sym typeface="Wingdings" pitchFamily="2" charset="2"/>
            </a:endParaRPr>
          </a:p>
          <a:p>
            <a:pPr eaLnBrk="1" hangingPunct="1">
              <a:lnSpc>
                <a:spcPts val="2500"/>
              </a:lnSpc>
              <a:buFontTx/>
              <a:buNone/>
            </a:pPr>
            <a:r>
              <a:rPr lang="en-US" sz="2800" dirty="0" smtClean="0">
                <a:latin typeface="Times New Roman" pitchFamily="18" charset="0"/>
                <a:cs typeface="Times New Roman" pitchFamily="18" charset="0"/>
              </a:rPr>
              <a:t>1.			a		a				</a:t>
            </a:r>
          </a:p>
          <a:p>
            <a:pPr eaLnBrk="1" hangingPunct="1">
              <a:lnSpc>
                <a:spcPts val="2500"/>
              </a:lnSpc>
              <a:buFontTx/>
              <a:buNone/>
            </a:pPr>
            <a:r>
              <a:rPr lang="en-US" sz="2800" dirty="0" smtClean="0">
                <a:latin typeface="Times New Roman" pitchFamily="18" charset="0"/>
                <a:cs typeface="Times New Roman" pitchFamily="18" charset="0"/>
              </a:rPr>
              <a:t>2.			*		a		*</a:t>
            </a:r>
          </a:p>
          <a:p>
            <a:pPr eaLnBrk="1" hangingPunct="1">
              <a:lnSpc>
                <a:spcPts val="2500"/>
              </a:lnSpc>
              <a:buFontTx/>
              <a:buNone/>
            </a:pPr>
            <a:r>
              <a:rPr lang="en-US" sz="2800" dirty="0" smtClean="0">
                <a:latin typeface="Times New Roman" pitchFamily="18" charset="0"/>
                <a:cs typeface="Times New Roman" pitchFamily="18" charset="0"/>
              </a:rPr>
              <a:t>3.			b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		*</a:t>
            </a:r>
          </a:p>
          <a:p>
            <a:pPr eaLnBrk="1" hangingPunct="1">
              <a:lnSpc>
                <a:spcPts val="2500"/>
              </a:lnSpc>
              <a:buFontTx/>
              <a:buNone/>
            </a:pPr>
            <a:r>
              <a:rPr lang="en-US" sz="2800" dirty="0" smtClean="0">
                <a:latin typeface="Times New Roman" pitchFamily="18" charset="0"/>
                <a:cs typeface="Times New Roman" pitchFamily="18" charset="0"/>
              </a:rPr>
              <a:t>4.			+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		+</a:t>
            </a:r>
          </a:p>
          <a:p>
            <a:pPr eaLnBrk="1" hangingPunct="1">
              <a:lnSpc>
                <a:spcPts val="2500"/>
              </a:lnSpc>
              <a:buFontTx/>
              <a:buNone/>
            </a:pPr>
            <a:r>
              <a:rPr lang="en-US" sz="2800" dirty="0" smtClean="0">
                <a:latin typeface="Times New Roman" pitchFamily="18" charset="0"/>
                <a:cs typeface="Times New Roman" pitchFamily="18" charset="0"/>
              </a:rPr>
              <a:t>5.			c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		+</a:t>
            </a:r>
          </a:p>
          <a:p>
            <a:pPr eaLnBrk="1" hangingPunct="1">
              <a:lnSpc>
                <a:spcPts val="2500"/>
              </a:lnSpc>
              <a:buFontTx/>
              <a:buNone/>
            </a:pPr>
            <a:r>
              <a:rPr lang="en-US" sz="2800" dirty="0" smtClean="0">
                <a:latin typeface="Times New Roman" pitchFamily="18" charset="0"/>
                <a:cs typeface="Times New Roman" pitchFamily="18" charset="0"/>
              </a:rPr>
              <a:t>6.			*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		+*</a:t>
            </a:r>
          </a:p>
          <a:p>
            <a:pPr eaLnBrk="1" hangingPunct="1">
              <a:lnSpc>
                <a:spcPts val="2500"/>
              </a:lnSpc>
              <a:buFontTx/>
              <a:buNone/>
            </a:pPr>
            <a:r>
              <a:rPr lang="en-US" sz="2800" dirty="0" smtClean="0">
                <a:latin typeface="Times New Roman" pitchFamily="18" charset="0"/>
                <a:cs typeface="Times New Roman" pitchFamily="18" charset="0"/>
              </a:rPr>
              <a:t>7.			d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		+*</a:t>
            </a:r>
          </a:p>
          <a:p>
            <a:pPr eaLnBrk="1" hangingPunct="1">
              <a:lnSpc>
                <a:spcPts val="2500"/>
              </a:lnSpc>
              <a:buFontTx/>
              <a:buNone/>
            </a:pPr>
            <a:r>
              <a:rPr lang="en-US" sz="2800" dirty="0" smtClean="0">
                <a:latin typeface="Times New Roman" pitchFamily="18" charset="0"/>
                <a:cs typeface="Times New Roman" pitchFamily="18" charset="0"/>
              </a:rPr>
              <a:t>8.			+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	+</a:t>
            </a:r>
          </a:p>
          <a:p>
            <a:pPr eaLnBrk="1" hangingPunct="1">
              <a:lnSpc>
                <a:spcPts val="2500"/>
              </a:lnSpc>
              <a:buFontTx/>
              <a:buNone/>
            </a:pPr>
            <a:r>
              <a:rPr lang="en-US" sz="2800" dirty="0" smtClean="0">
                <a:latin typeface="Times New Roman" pitchFamily="18" charset="0"/>
                <a:cs typeface="Times New Roman" pitchFamily="18" charset="0"/>
              </a:rPr>
              <a:t>9.			e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*cd*+e	+</a:t>
            </a:r>
          </a:p>
          <a:p>
            <a:pPr eaLnBrk="1" hangingPunct="1">
              <a:lnSpc>
                <a:spcPts val="2500"/>
              </a:lnSpc>
              <a:buFontTx/>
              <a:buNone/>
            </a:pPr>
            <a:r>
              <a:rPr lang="en-US" sz="2800" dirty="0" smtClean="0">
                <a:latin typeface="Times New Roman" pitchFamily="18" charset="0"/>
                <a:cs typeface="Times New Roman" pitchFamily="18" charset="0"/>
              </a:rPr>
              <a:t>10.		*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*cd*+e		+*</a:t>
            </a:r>
          </a:p>
          <a:p>
            <a:pPr eaLnBrk="1" hangingPunct="1">
              <a:lnSpc>
                <a:spcPts val="2500"/>
              </a:lnSpc>
              <a:buFontTx/>
              <a:buNone/>
            </a:pPr>
            <a:r>
              <a:rPr lang="en-US" sz="2800" dirty="0" smtClean="0">
                <a:latin typeface="Times New Roman" pitchFamily="18" charset="0"/>
                <a:cs typeface="Times New Roman" pitchFamily="18" charset="0"/>
              </a:rPr>
              <a:t>11.		f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a:t>
            </a:r>
            <a:r>
              <a:rPr lang="en-US" sz="2800" dirty="0" err="1" smtClean="0">
                <a:latin typeface="Times New Roman" pitchFamily="18" charset="0"/>
                <a:cs typeface="Times New Roman" pitchFamily="18" charset="0"/>
              </a:rPr>
              <a:t>ef</a:t>
            </a:r>
            <a:r>
              <a:rPr lang="en-US" sz="2800" dirty="0" smtClean="0">
                <a:latin typeface="Times New Roman" pitchFamily="18" charset="0"/>
                <a:cs typeface="Times New Roman" pitchFamily="18" charset="0"/>
              </a:rPr>
              <a:t>		+*</a:t>
            </a:r>
          </a:p>
          <a:p>
            <a:pPr eaLnBrk="1" hangingPunct="1">
              <a:lnSpc>
                <a:spcPts val="2500"/>
              </a:lnSpc>
              <a:buFontTx/>
              <a:buNone/>
            </a:pPr>
            <a:r>
              <a:rPr lang="en-US" sz="2800" dirty="0" smtClean="0">
                <a:latin typeface="Times New Roman" pitchFamily="18" charset="0"/>
                <a:cs typeface="Times New Roman" pitchFamily="18" charset="0"/>
              </a:rPr>
              <a:t>End of string						</a:t>
            </a:r>
          </a:p>
          <a:p>
            <a:pPr eaLnBrk="1" hangingPunct="1">
              <a:lnSpc>
                <a:spcPts val="2500"/>
              </a:lnSpc>
              <a:buFontTx/>
              <a:buNone/>
            </a:pPr>
            <a:r>
              <a:rPr lang="en-US" sz="2800" dirty="0" smtClean="0">
                <a:latin typeface="Times New Roman" pitchFamily="18" charset="0"/>
                <a:cs typeface="Times New Roman" pitchFamily="18" charset="0"/>
              </a:rPr>
              <a:t>Pop * and + from stack and add to postfix string : </a:t>
            </a:r>
            <a:r>
              <a:rPr lang="en-US" sz="2800" dirty="0" err="1" smtClean="0">
                <a:latin typeface="Times New Roman" pitchFamily="18" charset="0"/>
                <a:cs typeface="Times New Roman" pitchFamily="18" charset="0"/>
              </a:rPr>
              <a:t>ab</a:t>
            </a:r>
            <a:r>
              <a:rPr lang="en-US" sz="2800" dirty="0" smtClean="0">
                <a:latin typeface="Times New Roman" pitchFamily="18" charset="0"/>
                <a:cs typeface="Times New Roman" pitchFamily="18" charset="0"/>
              </a:rPr>
              <a:t>*cd*+</a:t>
            </a:r>
            <a:r>
              <a:rPr lang="en-US" sz="2800" dirty="0" err="1" smtClean="0">
                <a:latin typeface="Times New Roman" pitchFamily="18" charset="0"/>
                <a:cs typeface="Times New Roman" pitchFamily="18" charset="0"/>
              </a:rPr>
              <a:t>ef</a:t>
            </a:r>
            <a:r>
              <a:rPr lang="en-US" sz="2800" dirty="0" smtClean="0">
                <a:latin typeface="Times New Roman" pitchFamily="18" charset="0"/>
                <a:cs typeface="Times New Roman" pitchFamily="18" charset="0"/>
              </a:rPr>
              <a:t>*+</a:t>
            </a:r>
          </a:p>
        </p:txBody>
      </p:sp>
      <p:cxnSp>
        <p:nvCxnSpPr>
          <p:cNvPr id="4" name="Straight Connector 3"/>
          <p:cNvCxnSpPr/>
          <p:nvPr/>
        </p:nvCxnSpPr>
        <p:spPr>
          <a:xfrm>
            <a:off x="304800" y="1446213"/>
            <a:ext cx="7239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04800" y="1828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4800" y="2209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4800" y="2590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 y="2971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 y="3352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 y="38100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 y="4267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 y="4648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 y="50292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 y="54864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E8C04317-9C39-4C1F-9D0A-192A1346D76A}"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5" name="Slide Number Placeholder 14"/>
          <p:cNvSpPr>
            <a:spLocks noGrp="1"/>
          </p:cNvSpPr>
          <p:nvPr>
            <p:ph type="sldNum" sz="quarter" idx="12"/>
          </p:nvPr>
        </p:nvSpPr>
        <p:spPr/>
        <p:txBody>
          <a:bodyPr/>
          <a:lstStyle/>
          <a:p>
            <a:pPr>
              <a:defRPr/>
            </a:pPr>
            <a:fld id="{DB3E9BD0-0785-46E8-9914-223C37E46FB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Content Placeholder 2"/>
          <p:cNvSpPr>
            <a:spLocks noGrp="1"/>
          </p:cNvSpPr>
          <p:nvPr>
            <p:ph idx="4294967295"/>
          </p:nvPr>
        </p:nvSpPr>
        <p:spPr>
          <a:xfrm>
            <a:off x="152400" y="0"/>
            <a:ext cx="8991600" cy="6629400"/>
          </a:xfrm>
        </p:spPr>
        <p:txBody>
          <a:bodyPr/>
          <a:lstStyle/>
          <a:p>
            <a:pPr eaLnBrk="1" hangingPunct="1">
              <a:lnSpc>
                <a:spcPts val="1900"/>
              </a:lnSpc>
              <a:buFontTx/>
              <a:buNone/>
            </a:pPr>
            <a:r>
              <a:rPr lang="en-US" sz="2800" u="sng" smtClean="0">
                <a:latin typeface="Times New Roman" pitchFamily="18" charset="0"/>
                <a:cs typeface="Times New Roman" pitchFamily="18" charset="0"/>
              </a:rPr>
              <a:t>Algorithm:</a:t>
            </a:r>
          </a:p>
          <a:p>
            <a:pPr eaLnBrk="1" hangingPunct="1">
              <a:lnSpc>
                <a:spcPts val="1900"/>
              </a:lnSpc>
              <a:buFontTx/>
              <a:buNone/>
            </a:pPr>
            <a:r>
              <a:rPr lang="en-US" sz="2800" smtClean="0">
                <a:latin typeface="Times New Roman" pitchFamily="18" charset="0"/>
                <a:cs typeface="Times New Roman" pitchFamily="18" charset="0"/>
              </a:rPr>
              <a:t>Opstk=the empty stack</a:t>
            </a:r>
          </a:p>
          <a:p>
            <a:pPr eaLnBrk="1" hangingPunct="1">
              <a:lnSpc>
                <a:spcPts val="1900"/>
              </a:lnSpc>
              <a:buFontTx/>
              <a:buNone/>
            </a:pPr>
            <a:r>
              <a:rPr lang="en-US" sz="2800" smtClean="0">
                <a:latin typeface="Times New Roman" pitchFamily="18" charset="0"/>
                <a:cs typeface="Times New Roman" pitchFamily="18" charset="0"/>
              </a:rPr>
              <a:t>While(not end of input)</a:t>
            </a:r>
          </a:p>
          <a:p>
            <a:pPr eaLnBrk="1" hangingPunct="1">
              <a:lnSpc>
                <a:spcPts val="1900"/>
              </a:lnSpc>
              <a:buFontTx/>
              <a:buNone/>
            </a:pPr>
            <a:r>
              <a:rPr lang="en-US" sz="2800" smtClean="0">
                <a:latin typeface="Times New Roman" pitchFamily="18" charset="0"/>
                <a:cs typeface="Times New Roman" pitchFamily="18" charset="0"/>
              </a:rPr>
              <a:t>{</a:t>
            </a:r>
          </a:p>
          <a:p>
            <a:pPr eaLnBrk="1" hangingPunct="1">
              <a:lnSpc>
                <a:spcPts val="1900"/>
              </a:lnSpc>
              <a:buFontTx/>
              <a:buNone/>
            </a:pPr>
            <a:r>
              <a:rPr lang="en-US" sz="2800" smtClean="0">
                <a:latin typeface="Times New Roman" pitchFamily="18" charset="0"/>
                <a:cs typeface="Times New Roman" pitchFamily="18" charset="0"/>
              </a:rPr>
              <a:t>	symb=next input character.</a:t>
            </a:r>
          </a:p>
          <a:p>
            <a:pPr eaLnBrk="1" hangingPunct="1">
              <a:lnSpc>
                <a:spcPts val="1900"/>
              </a:lnSpc>
              <a:buFontTx/>
              <a:buNone/>
            </a:pPr>
            <a:r>
              <a:rPr lang="en-US" sz="2800" smtClean="0">
                <a:latin typeface="Times New Roman" pitchFamily="18" charset="0"/>
                <a:cs typeface="Times New Roman" pitchFamily="18" charset="0"/>
              </a:rPr>
              <a:t>	if(symb is an operand)</a:t>
            </a:r>
          </a:p>
          <a:p>
            <a:pPr eaLnBrk="1" hangingPunct="1">
              <a:lnSpc>
                <a:spcPts val="1900"/>
              </a:lnSpc>
              <a:buFontTx/>
              <a:buNone/>
            </a:pPr>
            <a:r>
              <a:rPr lang="en-US" sz="2800" smtClean="0">
                <a:latin typeface="Times New Roman" pitchFamily="18" charset="0"/>
                <a:cs typeface="Times New Roman" pitchFamily="18" charset="0"/>
              </a:rPr>
              <a:t>		add symb to postfix string.</a:t>
            </a:r>
          </a:p>
          <a:p>
            <a:pPr eaLnBrk="1" hangingPunct="1">
              <a:lnSpc>
                <a:spcPts val="1900"/>
              </a:lnSpc>
              <a:buFontTx/>
              <a:buNone/>
            </a:pPr>
            <a:r>
              <a:rPr lang="en-US" sz="2800" smtClean="0">
                <a:latin typeface="Times New Roman" pitchFamily="18" charset="0"/>
                <a:cs typeface="Times New Roman" pitchFamily="18" charset="0"/>
              </a:rPr>
              <a:t>	else</a:t>
            </a:r>
          </a:p>
          <a:p>
            <a:pPr eaLnBrk="1" hangingPunct="1">
              <a:lnSpc>
                <a:spcPts val="1900"/>
              </a:lnSpc>
              <a:buFontTx/>
              <a:buNone/>
            </a:pPr>
            <a:r>
              <a:rPr lang="en-US" sz="2800" smtClean="0">
                <a:latin typeface="Times New Roman" pitchFamily="18" charset="0"/>
                <a:cs typeface="Times New Roman" pitchFamily="18" charset="0"/>
              </a:rPr>
              <a:t>	{</a:t>
            </a:r>
          </a:p>
          <a:p>
            <a:pPr eaLnBrk="1" hangingPunct="1">
              <a:lnSpc>
                <a:spcPts val="1900"/>
              </a:lnSpc>
              <a:buFontTx/>
              <a:buNone/>
            </a:pPr>
            <a:r>
              <a:rPr lang="en-US" sz="2800" smtClean="0">
                <a:latin typeface="Times New Roman" pitchFamily="18" charset="0"/>
                <a:cs typeface="Times New Roman" pitchFamily="18" charset="0"/>
              </a:rPr>
              <a:t>		while(!empty(opstk) &amp;&amp; prcd(stacktop(opstk),symb))</a:t>
            </a:r>
          </a:p>
          <a:p>
            <a:pPr eaLnBrk="1" hangingPunct="1">
              <a:lnSpc>
                <a:spcPts val="1900"/>
              </a:lnSpc>
              <a:buFontTx/>
              <a:buNone/>
            </a:pPr>
            <a:r>
              <a:rPr lang="en-US" sz="2800" smtClean="0">
                <a:latin typeface="Times New Roman" pitchFamily="18" charset="0"/>
                <a:cs typeface="Times New Roman" pitchFamily="18" charset="0"/>
              </a:rPr>
              <a:t>		{	</a:t>
            </a:r>
          </a:p>
          <a:p>
            <a:pPr eaLnBrk="1" hangingPunct="1">
              <a:lnSpc>
                <a:spcPts val="1900"/>
              </a:lnSpc>
              <a:buFontTx/>
              <a:buNone/>
            </a:pPr>
            <a:r>
              <a:rPr lang="en-US" sz="2800" smtClean="0">
                <a:latin typeface="Times New Roman" pitchFamily="18" charset="0"/>
                <a:cs typeface="Times New Roman" pitchFamily="18" charset="0"/>
              </a:rPr>
              <a:t>			topsymb=pop(opstk);</a:t>
            </a:r>
          </a:p>
          <a:p>
            <a:pPr eaLnBrk="1" hangingPunct="1">
              <a:lnSpc>
                <a:spcPts val="1900"/>
              </a:lnSpc>
              <a:buFontTx/>
              <a:buNone/>
            </a:pPr>
            <a:r>
              <a:rPr lang="en-US" sz="2800" smtClean="0">
                <a:latin typeface="Times New Roman" pitchFamily="18" charset="0"/>
                <a:cs typeface="Times New Roman" pitchFamily="18" charset="0"/>
              </a:rPr>
              <a:t>			add topsymb to postfix string;</a:t>
            </a:r>
          </a:p>
          <a:p>
            <a:pPr eaLnBrk="1" hangingPunct="1">
              <a:lnSpc>
                <a:spcPts val="1900"/>
              </a:lnSpc>
              <a:buFontTx/>
              <a:buNone/>
            </a:pPr>
            <a:r>
              <a:rPr lang="en-US" sz="2800" smtClean="0">
                <a:latin typeface="Times New Roman" pitchFamily="18" charset="0"/>
                <a:cs typeface="Times New Roman" pitchFamily="18" charset="0"/>
              </a:rPr>
              <a:t>		}	</a:t>
            </a:r>
          </a:p>
          <a:p>
            <a:pPr eaLnBrk="1" hangingPunct="1">
              <a:lnSpc>
                <a:spcPts val="1900"/>
              </a:lnSpc>
              <a:buFontTx/>
              <a:buNone/>
            </a:pPr>
            <a:r>
              <a:rPr lang="en-US" sz="2800" smtClean="0">
                <a:latin typeface="Times New Roman" pitchFamily="18" charset="0"/>
                <a:cs typeface="Times New Roman" pitchFamily="18" charset="0"/>
              </a:rPr>
              <a:t>		if(empty(opstk)|| symb!=‘)’)</a:t>
            </a:r>
          </a:p>
          <a:p>
            <a:pPr eaLnBrk="1" hangingPunct="1">
              <a:lnSpc>
                <a:spcPts val="1900"/>
              </a:lnSpc>
              <a:buFontTx/>
              <a:buNone/>
            </a:pPr>
            <a:r>
              <a:rPr lang="en-US" sz="2800" smtClean="0">
                <a:latin typeface="Times New Roman" pitchFamily="18" charset="0"/>
                <a:cs typeface="Times New Roman" pitchFamily="18" charset="0"/>
              </a:rPr>
              <a:t>			push(symb,opstk);</a:t>
            </a:r>
          </a:p>
          <a:p>
            <a:pPr eaLnBrk="1" hangingPunct="1">
              <a:lnSpc>
                <a:spcPts val="1900"/>
              </a:lnSpc>
              <a:buFontTx/>
              <a:buNone/>
            </a:pPr>
            <a:r>
              <a:rPr lang="en-US" sz="2800" smtClean="0">
                <a:latin typeface="Times New Roman" pitchFamily="18" charset="0"/>
                <a:cs typeface="Times New Roman" pitchFamily="18" charset="0"/>
              </a:rPr>
              <a:t>		else			//to discard open parenthesis</a:t>
            </a:r>
          </a:p>
          <a:p>
            <a:pPr eaLnBrk="1" hangingPunct="1">
              <a:lnSpc>
                <a:spcPts val="1900"/>
              </a:lnSpc>
              <a:buFontTx/>
              <a:buNone/>
            </a:pPr>
            <a:r>
              <a:rPr lang="en-US" sz="2800" smtClean="0">
                <a:latin typeface="Times New Roman" pitchFamily="18" charset="0"/>
                <a:cs typeface="Times New Roman" pitchFamily="18" charset="0"/>
              </a:rPr>
              <a:t>			topsymb=pop(opstk);</a:t>
            </a:r>
          </a:p>
          <a:p>
            <a:pPr eaLnBrk="1" hangingPunct="1">
              <a:lnSpc>
                <a:spcPts val="1900"/>
              </a:lnSpc>
              <a:buFontTx/>
              <a:buNone/>
            </a:pPr>
            <a:r>
              <a:rPr lang="en-US" sz="2800" smtClean="0">
                <a:latin typeface="Times New Roman" pitchFamily="18" charset="0"/>
                <a:cs typeface="Times New Roman" pitchFamily="18" charset="0"/>
              </a:rPr>
              <a:t>	}</a:t>
            </a:r>
          </a:p>
          <a:p>
            <a:pPr eaLnBrk="1" hangingPunct="1">
              <a:lnSpc>
                <a:spcPts val="1900"/>
              </a:lnSpc>
              <a:buFontTx/>
              <a:buNone/>
            </a:pPr>
            <a:r>
              <a:rPr lang="en-US" sz="2800" smtClean="0">
                <a:latin typeface="Times New Roman" pitchFamily="18" charset="0"/>
                <a:cs typeface="Times New Roman" pitchFamily="18" charset="0"/>
              </a:rPr>
              <a:t>}</a:t>
            </a:r>
          </a:p>
        </p:txBody>
      </p:sp>
      <p:sp>
        <p:nvSpPr>
          <p:cNvPr id="2" name="Date Placeholder 1"/>
          <p:cNvSpPr>
            <a:spLocks noGrp="1"/>
          </p:cNvSpPr>
          <p:nvPr>
            <p:ph type="dt" sz="half" idx="10"/>
          </p:nvPr>
        </p:nvSpPr>
        <p:spPr/>
        <p:txBody>
          <a:bodyPr/>
          <a:lstStyle/>
          <a:p>
            <a:pPr>
              <a:defRPr/>
            </a:pPr>
            <a:fld id="{EE6BDB37-04B0-4BBB-9A1C-A558DDE3A646}" type="datetime1">
              <a:rPr lang="en-US" smtClean="0"/>
              <a:t>9/6/2013</a:t>
            </a:fld>
            <a:endParaRPr lang="en-US" dirty="0"/>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Content Placeholder 2"/>
          <p:cNvSpPr>
            <a:spLocks noGrp="1"/>
          </p:cNvSpPr>
          <p:nvPr>
            <p:ph idx="4294967295"/>
          </p:nvPr>
        </p:nvSpPr>
        <p:spPr>
          <a:xfrm>
            <a:off x="0" y="228600"/>
            <a:ext cx="8229600" cy="6400800"/>
          </a:xfrm>
        </p:spPr>
        <p:txBody>
          <a:bodyPr/>
          <a:lstStyle/>
          <a:p>
            <a:pPr eaLnBrk="1" hangingPunct="1">
              <a:buFontTx/>
              <a:buNone/>
            </a:pPr>
            <a:r>
              <a:rPr lang="en-US" sz="2800" smtClean="0">
                <a:latin typeface="Times New Roman" pitchFamily="18" charset="0"/>
                <a:cs typeface="Times New Roman" pitchFamily="18" charset="0"/>
              </a:rPr>
              <a:t>/* whatever is remained in stack is popped and added to string*/</a:t>
            </a:r>
          </a:p>
          <a:p>
            <a:pPr eaLnBrk="1" hangingPunct="1">
              <a:buFontTx/>
              <a:buNone/>
            </a:pPr>
            <a:r>
              <a:rPr lang="en-US" sz="2800" smtClean="0">
                <a:latin typeface="Times New Roman" pitchFamily="18" charset="0"/>
                <a:cs typeface="Times New Roman" pitchFamily="18" charset="0"/>
              </a:rPr>
              <a:t>While(!empty(opstk))</a:t>
            </a:r>
          </a:p>
          <a:p>
            <a:pPr eaLnBrk="1" hangingPunct="1">
              <a:buFontTx/>
              <a:buNone/>
            </a:pPr>
            <a:r>
              <a:rPr lang="en-US" sz="2800" smtClean="0">
                <a:latin typeface="Times New Roman" pitchFamily="18" charset="0"/>
                <a:cs typeface="Times New Roman" pitchFamily="18" charset="0"/>
              </a:rPr>
              <a:t>{</a:t>
            </a:r>
          </a:p>
          <a:p>
            <a:pPr eaLnBrk="1" hangingPunct="1">
              <a:buFontTx/>
              <a:buNone/>
            </a:pPr>
            <a:r>
              <a:rPr lang="en-US" sz="2800" smtClean="0">
                <a:latin typeface="Times New Roman" pitchFamily="18" charset="0"/>
                <a:cs typeface="Times New Roman" pitchFamily="18" charset="0"/>
              </a:rPr>
              <a:t>	topsymb=pop(opstk);</a:t>
            </a:r>
          </a:p>
          <a:p>
            <a:pPr eaLnBrk="1" hangingPunct="1">
              <a:buFontTx/>
              <a:buNone/>
            </a:pPr>
            <a:r>
              <a:rPr lang="en-US" sz="2800" smtClean="0">
                <a:latin typeface="Times New Roman" pitchFamily="18" charset="0"/>
                <a:cs typeface="Times New Roman" pitchFamily="18" charset="0"/>
              </a:rPr>
              <a:t>	add topsymb to postfix string;</a:t>
            </a:r>
          </a:p>
          <a:p>
            <a:pPr eaLnBrk="1" hangingPunct="1">
              <a:buFontTx/>
              <a:buNone/>
            </a:pPr>
            <a:r>
              <a:rPr lang="en-US" sz="2800" smtClean="0">
                <a:latin typeface="Times New Roman" pitchFamily="18" charset="0"/>
                <a:cs typeface="Times New Roman" pitchFamily="18" charset="0"/>
              </a:rPr>
              <a:t>}</a:t>
            </a:r>
          </a:p>
          <a:p>
            <a:pPr eaLnBrk="1" hangingPunct="1">
              <a:buFontTx/>
              <a:buNone/>
            </a:pPr>
            <a:r>
              <a:rPr lang="en-US" sz="2800" smtClean="0">
                <a:latin typeface="Times New Roman" pitchFamily="18" charset="0"/>
                <a:cs typeface="Times New Roman" pitchFamily="18" charset="0"/>
              </a:rPr>
              <a:t> </a:t>
            </a:r>
          </a:p>
          <a:p>
            <a:pPr eaLnBrk="1" hangingPunct="1">
              <a:buFontTx/>
              <a:buNone/>
            </a:pPr>
            <a:r>
              <a:rPr lang="en-US" sz="2800" smtClean="0">
                <a:latin typeface="Times New Roman" pitchFamily="18" charset="0"/>
                <a:cs typeface="Times New Roman" pitchFamily="18" charset="0"/>
              </a:rPr>
              <a:t>/*precedence function*/</a:t>
            </a:r>
          </a:p>
          <a:p>
            <a:pPr eaLnBrk="1" hangingPunct="1">
              <a:buFontTx/>
              <a:buNone/>
            </a:pPr>
            <a:r>
              <a:rPr lang="en-US" sz="2800" smtClean="0">
                <a:latin typeface="Times New Roman" pitchFamily="18" charset="0"/>
                <a:cs typeface="Times New Roman" pitchFamily="18" charset="0"/>
              </a:rPr>
              <a:t>prcd(‘(‘,op)=FALSE, for any operator.</a:t>
            </a:r>
          </a:p>
          <a:p>
            <a:pPr eaLnBrk="1" hangingPunct="1">
              <a:buFontTx/>
              <a:buNone/>
            </a:pPr>
            <a:r>
              <a:rPr lang="en-US" sz="2800" smtClean="0">
                <a:latin typeface="Times New Roman" pitchFamily="18" charset="0"/>
                <a:cs typeface="Times New Roman" pitchFamily="18" charset="0"/>
              </a:rPr>
              <a:t>prcd(op,‘(‘)=FALSE, for any operator other than ‘)’.</a:t>
            </a:r>
          </a:p>
          <a:p>
            <a:pPr eaLnBrk="1" hangingPunct="1">
              <a:buFontTx/>
              <a:buNone/>
            </a:pPr>
            <a:r>
              <a:rPr lang="en-US" sz="2800" smtClean="0">
                <a:latin typeface="Times New Roman" pitchFamily="18" charset="0"/>
                <a:cs typeface="Times New Roman" pitchFamily="18" charset="0"/>
              </a:rPr>
              <a:t>prcd(op,’)’)=TRUE, for any operator other than ‘(‘.</a:t>
            </a:r>
          </a:p>
          <a:p>
            <a:pPr eaLnBrk="1" hangingPunct="1">
              <a:buFontTx/>
              <a:buNone/>
            </a:pPr>
            <a:endParaRPr lang="en-US" sz="2400" smtClean="0">
              <a:latin typeface="Times New Roman" pitchFamily="18" charset="0"/>
              <a:cs typeface="Times New Roman" pitchFamily="18" charset="0"/>
            </a:endParaRPr>
          </a:p>
          <a:p>
            <a:pPr eaLnBrk="1" hangingPunct="1">
              <a:buFontTx/>
              <a:buNone/>
            </a:pPr>
            <a:endParaRPr lang="en-US" sz="2400" smtClean="0">
              <a:latin typeface="Times New Roman" pitchFamily="18" charset="0"/>
              <a:cs typeface="Times New Roman" pitchFamily="18" charset="0"/>
            </a:endParaRPr>
          </a:p>
          <a:p>
            <a:pPr eaLnBrk="1" hangingPunct="1">
              <a:buFontTx/>
              <a:buNone/>
            </a:pPr>
            <a:endParaRPr lang="en-US" sz="240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3E887E73-8222-4B8B-8046-B46E329F7181}"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Content Placeholder 2"/>
          <p:cNvSpPr>
            <a:spLocks noGrp="1"/>
          </p:cNvSpPr>
          <p:nvPr>
            <p:ph idx="4294967295"/>
          </p:nvPr>
        </p:nvSpPr>
        <p:spPr>
          <a:xfrm>
            <a:off x="0" y="304800"/>
            <a:ext cx="8839200" cy="6553200"/>
          </a:xfrm>
        </p:spPr>
        <p:txBody>
          <a:bodyPr/>
          <a:lstStyle/>
          <a:p>
            <a:pPr eaLnBrk="1" hangingPunct="1">
              <a:buFontTx/>
              <a:buNone/>
            </a:pPr>
            <a:r>
              <a:rPr lang="en-US" sz="2800" u="sng" dirty="0" smtClean="0">
                <a:latin typeface="Times New Roman" pitchFamily="18" charset="0"/>
                <a:cs typeface="Times New Roman" pitchFamily="18" charset="0"/>
              </a:rPr>
              <a:t>Converting infix to prefix:</a:t>
            </a:r>
          </a:p>
          <a:p>
            <a:pPr eaLnBrk="1" hangingPunct="1"/>
            <a:r>
              <a:rPr lang="en-US" sz="2800" dirty="0" smtClean="0">
                <a:latin typeface="Times New Roman" pitchFamily="18" charset="0"/>
                <a:cs typeface="Times New Roman" pitchFamily="18" charset="0"/>
              </a:rPr>
              <a:t>Reverse the given infix expression.</a:t>
            </a:r>
          </a:p>
          <a:p>
            <a:pPr eaLnBrk="1" hangingPunct="1"/>
            <a:r>
              <a:rPr lang="en-US" sz="2800" dirty="0" smtClean="0">
                <a:latin typeface="Times New Roman" pitchFamily="18" charset="0"/>
                <a:cs typeface="Times New Roman" pitchFamily="18" charset="0"/>
              </a:rPr>
              <a:t>Convert the reversed expression to an intermediate form using stack.( algorithm in the next slide)</a:t>
            </a:r>
          </a:p>
          <a:p>
            <a:pPr eaLnBrk="1" hangingPunct="1"/>
            <a:r>
              <a:rPr lang="en-US" sz="2800" dirty="0" smtClean="0">
                <a:latin typeface="Times New Roman" pitchFamily="18" charset="0"/>
                <a:cs typeface="Times New Roman" pitchFamily="18" charset="0"/>
              </a:rPr>
              <a:t>Reverse the intermediate expression. This is the prefix of the given infix expression. </a:t>
            </a:r>
          </a:p>
          <a:p>
            <a:pPr eaLnBrk="1" hangingPunct="1"/>
            <a:endParaRPr lang="en-US" sz="28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9DDE5BE-5F1E-4823-ABC6-6332377FE13C}"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Content Placeholder 2"/>
          <p:cNvSpPr>
            <a:spLocks noGrp="1"/>
          </p:cNvSpPr>
          <p:nvPr>
            <p:ph idx="4294967295"/>
          </p:nvPr>
        </p:nvSpPr>
        <p:spPr>
          <a:xfrm>
            <a:off x="0" y="381000"/>
            <a:ext cx="9144000" cy="6858000"/>
          </a:xfrm>
        </p:spPr>
        <p:txBody>
          <a:bodyPr/>
          <a:lstStyle/>
          <a:p>
            <a:pPr eaLnBrk="1" hangingPunct="1">
              <a:buFontTx/>
              <a:buNone/>
            </a:pPr>
            <a:r>
              <a:rPr lang="en-US" sz="2800" u="sng" dirty="0" smtClean="0">
                <a:latin typeface="Times New Roman" pitchFamily="18" charset="0"/>
                <a:cs typeface="Times New Roman" pitchFamily="18" charset="0"/>
              </a:rPr>
              <a:t>Converting reversed infix expression to intermediate form:</a:t>
            </a:r>
          </a:p>
          <a:p>
            <a:pPr eaLnBrk="1" hangingPunct="1">
              <a:lnSpc>
                <a:spcPts val="2500"/>
              </a:lnSpc>
              <a:buFontTx/>
              <a:buNone/>
            </a:pPr>
            <a:r>
              <a:rPr lang="en-US" sz="2800" dirty="0" smtClean="0">
                <a:latin typeface="Times New Roman" pitchFamily="18" charset="0"/>
                <a:cs typeface="Times New Roman" pitchFamily="18" charset="0"/>
              </a:rPr>
              <a:t>Steps:</a:t>
            </a:r>
          </a:p>
          <a:p>
            <a:pPr eaLnBrk="1" hangingPunct="1">
              <a:lnSpc>
                <a:spcPts val="2500"/>
              </a:lnSpc>
              <a:buFontTx/>
              <a:buNone/>
            </a:pPr>
            <a:r>
              <a:rPr lang="en-US" sz="2800" dirty="0" smtClean="0">
                <a:latin typeface="Times New Roman" pitchFamily="18" charset="0"/>
                <a:cs typeface="Times New Roman" pitchFamily="18" charset="0"/>
              </a:rPr>
              <a:t>1.Scan the reversed infix string from left to right.</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2.If the symbol is operand, add it to intermediate string.</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3.Else </a:t>
            </a:r>
          </a:p>
          <a:p>
            <a:pPr eaLnBrk="1" hangingPunct="1">
              <a:lnSpc>
                <a:spcPts val="2500"/>
              </a:lnSpc>
              <a:buFontTx/>
              <a:buNone/>
            </a:pPr>
            <a:r>
              <a:rPr lang="en-US" sz="2800" dirty="0" smtClean="0">
                <a:latin typeface="Times New Roman" pitchFamily="18" charset="0"/>
                <a:cs typeface="Times New Roman" pitchFamily="18" charset="0"/>
              </a:rPr>
              <a:t>	1. if current symbol is ‘)‘, push it to stack, whatever the top of stack may be.</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	2. if ‘)‘ is top of the stack and current symbol is any operator, push the symbol to stack.</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	3. if current symbol is ‘(’, pop the stack until the first ‘)‘ is encountered and add the popped elements to intermediate  string except ‘)‘.</a:t>
            </a:r>
          </a:p>
          <a:p>
            <a:pPr eaLnBrk="1" hangingPunct="1">
              <a:lnSpc>
                <a:spcPts val="2500"/>
              </a:lnSpc>
              <a:buFontTx/>
              <a:buNone/>
            </a:pPr>
            <a:r>
              <a:rPr lang="en-US" sz="2800" dirty="0" smtClean="0">
                <a:latin typeface="Times New Roman" pitchFamily="18" charset="0"/>
                <a:cs typeface="Times New Roman" pitchFamily="18" charset="0"/>
              </a:rPr>
              <a:t>	</a:t>
            </a:r>
          </a:p>
        </p:txBody>
      </p:sp>
      <p:sp>
        <p:nvSpPr>
          <p:cNvPr id="2" name="Date Placeholder 1"/>
          <p:cNvSpPr>
            <a:spLocks noGrp="1"/>
          </p:cNvSpPr>
          <p:nvPr>
            <p:ph type="dt" sz="half" idx="10"/>
          </p:nvPr>
        </p:nvSpPr>
        <p:spPr/>
        <p:txBody>
          <a:bodyPr/>
          <a:lstStyle/>
          <a:p>
            <a:pPr>
              <a:defRPr/>
            </a:pPr>
            <a:fld id="{2634164A-E6FE-48C1-B973-4EB31FA56510}"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Content Placeholder 2"/>
          <p:cNvSpPr>
            <a:spLocks noGrp="1"/>
          </p:cNvSpPr>
          <p:nvPr>
            <p:ph idx="4294967295"/>
          </p:nvPr>
        </p:nvSpPr>
        <p:spPr>
          <a:xfrm>
            <a:off x="0" y="533400"/>
            <a:ext cx="9144000" cy="5592763"/>
          </a:xfrm>
        </p:spPr>
        <p:txBody>
          <a:bodyPr/>
          <a:lstStyle/>
          <a:p>
            <a:pPr eaLnBrk="1" hangingPunct="1">
              <a:lnSpc>
                <a:spcPts val="2500"/>
              </a:lnSpc>
              <a:buFontTx/>
              <a:buNone/>
            </a:pPr>
            <a:r>
              <a:rPr lang="en-US" sz="2800" dirty="0" smtClean="0">
                <a:latin typeface="Times New Roman" pitchFamily="18" charset="0"/>
                <a:cs typeface="Times New Roman" pitchFamily="18" charset="0"/>
              </a:rPr>
              <a:t>4.If current symbol is an operator, compare the precedence of current symbol with the top of stack. If the precedence of current symbol is higher than or equal to, push it to stack. Otherwise pop the stack until precedence of current symbol is greater than top of stack or stack is empty and add all popped elements to intermediate string and current symbol to stack.</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5.Repeat this process until end of reversed infix string is reached.</a:t>
            </a:r>
          </a:p>
          <a:p>
            <a:pPr eaLnBrk="1" hangingPunct="1">
              <a:lnSpc>
                <a:spcPts val="2500"/>
              </a:lnSpc>
              <a:buFontTx/>
              <a:buNone/>
            </a:pPr>
            <a:endParaRPr lang="en-US" sz="2800" dirty="0" smtClean="0">
              <a:latin typeface="Times New Roman" pitchFamily="18" charset="0"/>
              <a:cs typeface="Times New Roman" pitchFamily="18" charset="0"/>
            </a:endParaRPr>
          </a:p>
          <a:p>
            <a:pPr eaLnBrk="1" hangingPunct="1">
              <a:lnSpc>
                <a:spcPts val="2500"/>
              </a:lnSpc>
              <a:buFontTx/>
              <a:buNone/>
            </a:pPr>
            <a:r>
              <a:rPr lang="en-US" sz="2800" dirty="0" smtClean="0">
                <a:latin typeface="Times New Roman" pitchFamily="18" charset="0"/>
                <a:cs typeface="Times New Roman" pitchFamily="18" charset="0"/>
              </a:rPr>
              <a:t>6.At the end, pop whatever is remained in stack to intermediate string.</a:t>
            </a:r>
            <a:endParaRPr lang="en-US" sz="2800" dirty="0" smtClean="0"/>
          </a:p>
        </p:txBody>
      </p:sp>
      <p:sp>
        <p:nvSpPr>
          <p:cNvPr id="2" name="Date Placeholder 1"/>
          <p:cNvSpPr>
            <a:spLocks noGrp="1"/>
          </p:cNvSpPr>
          <p:nvPr>
            <p:ph type="dt" sz="half" idx="10"/>
          </p:nvPr>
        </p:nvSpPr>
        <p:spPr/>
        <p:txBody>
          <a:bodyPr/>
          <a:lstStyle/>
          <a:p>
            <a:pPr>
              <a:defRPr/>
            </a:pPr>
            <a:fld id="{A93FF286-3F8E-49CF-B3DC-8FD28E01E32D}"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4294967295"/>
          </p:nvPr>
        </p:nvSpPr>
        <p:spPr>
          <a:xfrm>
            <a:off x="0" y="228600"/>
            <a:ext cx="8991600" cy="6477000"/>
          </a:xfrm>
        </p:spPr>
        <p:txBody>
          <a:bodyPr/>
          <a:lstStyle/>
          <a:p>
            <a:pPr eaLnBrk="1" hangingPunct="1">
              <a:buFontTx/>
              <a:buNone/>
            </a:pPr>
            <a:r>
              <a:rPr lang="en-US" sz="2600" u="sng" dirty="0" smtClean="0">
                <a:latin typeface="Times New Roman" pitchFamily="18" charset="0"/>
                <a:cs typeface="Times New Roman" pitchFamily="18" charset="0"/>
              </a:rPr>
              <a:t>The Stack:</a:t>
            </a:r>
          </a:p>
          <a:p>
            <a:pPr eaLnBrk="1" hangingPunct="1"/>
            <a:r>
              <a:rPr lang="en-US" sz="2600" dirty="0" smtClean="0">
                <a:latin typeface="Times New Roman" pitchFamily="18" charset="0"/>
                <a:cs typeface="Times New Roman" pitchFamily="18" charset="0"/>
              </a:rPr>
              <a:t>Special type of D.S where items are inserted at one end called the top of stack and deleted from the same end.</a:t>
            </a:r>
          </a:p>
          <a:p>
            <a:pPr eaLnBrk="1" hangingPunct="1"/>
            <a:endParaRPr lang="en-US" sz="2600" dirty="0" smtClean="0">
              <a:latin typeface="Times New Roman" pitchFamily="18" charset="0"/>
              <a:cs typeface="Times New Roman" pitchFamily="18" charset="0"/>
            </a:endParaRPr>
          </a:p>
          <a:p>
            <a:pPr eaLnBrk="1" hangingPunct="1"/>
            <a:r>
              <a:rPr lang="en-US" sz="2600" dirty="0" smtClean="0">
                <a:latin typeface="Times New Roman" pitchFamily="18" charset="0"/>
                <a:cs typeface="Times New Roman" pitchFamily="18" charset="0"/>
              </a:rPr>
              <a:t>Last item inserted will be on the top of stack.</a:t>
            </a:r>
          </a:p>
          <a:p>
            <a:pPr eaLnBrk="1" hangingPunct="1"/>
            <a:endParaRPr lang="en-US" sz="2600" dirty="0" smtClean="0">
              <a:latin typeface="Times New Roman" pitchFamily="18" charset="0"/>
              <a:cs typeface="Times New Roman" pitchFamily="18" charset="0"/>
            </a:endParaRPr>
          </a:p>
          <a:p>
            <a:pPr eaLnBrk="1" hangingPunct="1"/>
            <a:r>
              <a:rPr lang="en-US" sz="2600" dirty="0" smtClean="0">
                <a:latin typeface="Times New Roman" pitchFamily="18" charset="0"/>
                <a:cs typeface="Times New Roman" pitchFamily="18" charset="0"/>
              </a:rPr>
              <a:t>Last item inserted will be the first one to be deleted. </a:t>
            </a:r>
          </a:p>
          <a:p>
            <a:pPr eaLnBrk="1" hangingPunct="1"/>
            <a:endParaRPr lang="en-US" sz="2600" dirty="0" smtClean="0">
              <a:latin typeface="Times New Roman" pitchFamily="18" charset="0"/>
              <a:cs typeface="Times New Roman" pitchFamily="18" charset="0"/>
            </a:endParaRPr>
          </a:p>
          <a:p>
            <a:pPr eaLnBrk="1" hangingPunct="1"/>
            <a:r>
              <a:rPr lang="en-US" sz="2600" dirty="0" smtClean="0">
                <a:latin typeface="Times New Roman" pitchFamily="18" charset="0"/>
                <a:cs typeface="Times New Roman" pitchFamily="18" charset="0"/>
              </a:rPr>
              <a:t>It is called Last In First Out(LIFO) or First In Last Out(FILO).</a:t>
            </a:r>
          </a:p>
        </p:txBody>
      </p:sp>
      <p:sp>
        <p:nvSpPr>
          <p:cNvPr id="2" name="Date Placeholder 1"/>
          <p:cNvSpPr>
            <a:spLocks noGrp="1"/>
          </p:cNvSpPr>
          <p:nvPr>
            <p:ph type="dt" sz="half" idx="10"/>
          </p:nvPr>
        </p:nvSpPr>
        <p:spPr/>
        <p:txBody>
          <a:bodyPr/>
          <a:lstStyle/>
          <a:p>
            <a:pPr>
              <a:defRPr/>
            </a:pPr>
            <a:fld id="{F0F58FEE-8247-4393-BC07-EE790237A136}"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6</a:t>
            </a:fld>
            <a:endParaRPr lang="en-US"/>
          </a:p>
        </p:txBody>
      </p:sp>
    </p:spTree>
    <p:extLst>
      <p:ext uri="{BB962C8B-B14F-4D97-AF65-F5344CB8AC3E}">
        <p14:creationId xmlns:p14="http://schemas.microsoft.com/office/powerpoint/2010/main" val="12149721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Content Placeholder 2"/>
          <p:cNvSpPr>
            <a:spLocks noGrp="1"/>
          </p:cNvSpPr>
          <p:nvPr>
            <p:ph idx="4294967295"/>
          </p:nvPr>
        </p:nvSpPr>
        <p:spPr>
          <a:xfrm>
            <a:off x="304800" y="228600"/>
            <a:ext cx="9144000" cy="6629400"/>
          </a:xfrm>
        </p:spPr>
        <p:txBody>
          <a:bodyPr rtlCol="0">
            <a:normAutofit/>
          </a:bodyPr>
          <a:lstStyle/>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Ex1</a:t>
            </a:r>
            <a:r>
              <a:rPr lang="en-US" sz="2800" kern="1200" dirty="0">
                <a:latin typeface="Times New Roman" pitchFamily="18" charset="0"/>
                <a:cs typeface="Times New Roman" pitchFamily="18" charset="0"/>
                <a:sym typeface="Wingdings" pitchFamily="2" charset="2"/>
              </a:rPr>
              <a:t>:((a+(b-c)*d)$</a:t>
            </a:r>
            <a:r>
              <a:rPr lang="en-US" sz="2800" kern="1200" dirty="0" err="1">
                <a:latin typeface="Times New Roman" pitchFamily="18" charset="0"/>
                <a:cs typeface="Times New Roman" pitchFamily="18" charset="0"/>
                <a:sym typeface="Wingdings" pitchFamily="2" charset="2"/>
              </a:rPr>
              <a:t>e+f</a:t>
            </a:r>
            <a:r>
              <a:rPr lang="en-US" sz="2800" kern="1200" dirty="0">
                <a:latin typeface="Times New Roman" pitchFamily="18" charset="0"/>
                <a:cs typeface="Times New Roman" pitchFamily="18" charset="0"/>
                <a:sym typeface="Wingdings" pitchFamily="2" charset="2"/>
              </a:rPr>
              <a:t>)</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sym typeface="Wingdings" pitchFamily="2" charset="2"/>
              </a:rPr>
              <a:t>Reversed infix expression:  )</a:t>
            </a:r>
            <a:r>
              <a:rPr lang="en-US" sz="2800" kern="1200" dirty="0" err="1">
                <a:latin typeface="Times New Roman" pitchFamily="18" charset="0"/>
                <a:cs typeface="Times New Roman" pitchFamily="18" charset="0"/>
                <a:sym typeface="Wingdings" pitchFamily="2" charset="2"/>
              </a:rPr>
              <a:t>f+e</a:t>
            </a:r>
            <a:r>
              <a:rPr lang="en-US" sz="2800" kern="1200" dirty="0">
                <a:latin typeface="Times New Roman" pitchFamily="18" charset="0"/>
                <a:cs typeface="Times New Roman" pitchFamily="18" charset="0"/>
                <a:sym typeface="Wingdings" pitchFamily="2" charset="2"/>
              </a:rPr>
              <a:t>$)d*)c-b(+a((</a:t>
            </a:r>
          </a:p>
          <a:p>
            <a:pPr eaLnBrk="1" fontAlgn="auto" hangingPunct="1">
              <a:lnSpc>
                <a:spcPts val="2700"/>
              </a:lnSpc>
              <a:spcAft>
                <a:spcPts val="0"/>
              </a:spcAft>
              <a:buFontTx/>
              <a:buNone/>
              <a:defRPr/>
            </a:pPr>
            <a:r>
              <a:rPr lang="en-US" sz="2800" u="sng" kern="1200" dirty="0">
                <a:latin typeface="Times New Roman" pitchFamily="18" charset="0"/>
                <a:cs typeface="Times New Roman" pitchFamily="18" charset="0"/>
              </a:rPr>
              <a:t>Steps	current symbol	intermediate </a:t>
            </a:r>
            <a:r>
              <a:rPr lang="en-US" sz="2800" u="sng" kern="1200" dirty="0" err="1">
                <a:latin typeface="Times New Roman" pitchFamily="18" charset="0"/>
                <a:cs typeface="Times New Roman" pitchFamily="18" charset="0"/>
              </a:rPr>
              <a:t>str</a:t>
            </a:r>
            <a:r>
              <a:rPr lang="en-US" sz="2800" u="sng" kern="1200" dirty="0">
                <a:latin typeface="Times New Roman" pitchFamily="18" charset="0"/>
                <a:cs typeface="Times New Roman" pitchFamily="18" charset="0"/>
              </a:rPr>
              <a:t>	stack</a:t>
            </a:r>
            <a:endParaRPr lang="en-US" sz="2800" kern="1200" dirty="0">
              <a:latin typeface="Times New Roman" pitchFamily="18" charset="0"/>
              <a:cs typeface="Times New Roman" pitchFamily="18" charset="0"/>
              <a:sym typeface="Wingdings" pitchFamily="2" charset="2"/>
            </a:endParaRP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1.			)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2.			f		f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3.			+		f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4.			e		</a:t>
            </a:r>
            <a:r>
              <a:rPr lang="en-US" sz="2800" kern="1200" dirty="0" err="1">
                <a:latin typeface="Times New Roman" pitchFamily="18" charset="0"/>
                <a:cs typeface="Times New Roman" pitchFamily="18" charset="0"/>
              </a:rPr>
              <a:t>fe</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5.			$		</a:t>
            </a:r>
            <a:r>
              <a:rPr lang="en-US" sz="2800" kern="1200" dirty="0" err="1">
                <a:latin typeface="Times New Roman" pitchFamily="18" charset="0"/>
                <a:cs typeface="Times New Roman" pitchFamily="18" charset="0"/>
              </a:rPr>
              <a:t>fe</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6.			)		</a:t>
            </a:r>
            <a:r>
              <a:rPr lang="en-US" sz="2800" kern="1200" dirty="0" err="1">
                <a:latin typeface="Times New Roman" pitchFamily="18" charset="0"/>
                <a:cs typeface="Times New Roman" pitchFamily="18" charset="0"/>
              </a:rPr>
              <a:t>fe</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7.			d		fed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8.			*		fed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a:t>
            </a:r>
            <a:r>
              <a:rPr lang="en-US" sz="2800" kern="1200" dirty="0">
                <a:latin typeface="Times New Roman" pitchFamily="18" charset="0"/>
                <a:cs typeface="Times New Roman" pitchFamily="18" charset="0"/>
              </a:rPr>
              <a:t>		fed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fedc</a:t>
            </a:r>
            <a:r>
              <a:rPr lang="en-US" sz="2800" kern="1200" dirty="0">
                <a:latin typeface="Times New Roman" pitchFamily="18" charset="0"/>
                <a:cs typeface="Times New Roman" pitchFamily="18" charset="0"/>
              </a:rPr>
              <a:t>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fedc</a:t>
            </a:r>
            <a:r>
              <a:rPr lang="en-US" sz="2800" kern="1200" dirty="0">
                <a:latin typeface="Times New Roman" pitchFamily="18" charset="0"/>
                <a:cs typeface="Times New Roman" pitchFamily="18" charset="0"/>
              </a:rPr>
              <a:t>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b</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fedcb</a:t>
            </a:r>
            <a:r>
              <a:rPr lang="en-US" sz="2800" kern="1200" dirty="0">
                <a:latin typeface="Times New Roman" pitchFamily="18" charset="0"/>
                <a:cs typeface="Times New Roman" pitchFamily="18" charset="0"/>
              </a:rPr>
              <a:t>		)+$)*)-</a:t>
            </a:r>
          </a:p>
        </p:txBody>
      </p:sp>
      <p:cxnSp>
        <p:nvCxnSpPr>
          <p:cNvPr id="4" name="Straight Connector 3"/>
          <p:cNvCxnSpPr/>
          <p:nvPr/>
        </p:nvCxnSpPr>
        <p:spPr>
          <a:xfrm>
            <a:off x="0" y="1905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2286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27432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32004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386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0" y="3582988"/>
            <a:ext cx="7772400" cy="74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484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44958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48768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5334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57912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CCB5E357-75E8-455D-9DE4-C1299EB2740C}"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5" name="Slide Number Placeholder 14"/>
          <p:cNvSpPr>
            <a:spLocks noGrp="1"/>
          </p:cNvSpPr>
          <p:nvPr>
            <p:ph type="sldNum" sz="quarter" idx="12"/>
          </p:nvPr>
        </p:nvSpPr>
        <p:spPr/>
        <p:txBody>
          <a:bodyPr/>
          <a:lstStyle/>
          <a:p>
            <a:pPr>
              <a:defRPr/>
            </a:pPr>
            <a:fld id="{DB3E9BD0-0785-46E8-9914-223C37E46FB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4294967295"/>
          </p:nvPr>
        </p:nvSpPr>
        <p:spPr>
          <a:xfrm>
            <a:off x="0" y="228600"/>
            <a:ext cx="8229600" cy="6400800"/>
          </a:xfrm>
        </p:spPr>
        <p:txBody>
          <a:bodyPr/>
          <a:lstStyle/>
          <a:p>
            <a:pPr eaLnBrk="1" hangingPunct="1">
              <a:buFontTx/>
              <a:buNone/>
            </a:pPr>
            <a:r>
              <a:rPr lang="en-US" sz="2800" u="sng" smtClean="0">
                <a:latin typeface="Times New Roman" pitchFamily="18" charset="0"/>
                <a:cs typeface="Times New Roman" pitchFamily="18" charset="0"/>
              </a:rPr>
              <a:t>Steps	current symbol	intermediate str	stack</a:t>
            </a:r>
          </a:p>
          <a:p>
            <a:pPr eaLnBrk="1" hangingPunct="1">
              <a:buFontTx/>
              <a:buNone/>
            </a:pPr>
            <a:r>
              <a:rPr lang="en-US" sz="2800" smtClean="0">
                <a:latin typeface="Times New Roman" pitchFamily="18" charset="0"/>
                <a:cs typeface="Times New Roman" pitchFamily="18" charset="0"/>
              </a:rPr>
              <a:t>13.		(		fedcb-			)+$)*</a:t>
            </a:r>
          </a:p>
          <a:p>
            <a:pPr eaLnBrk="1" hangingPunct="1">
              <a:buFontTx/>
              <a:buNone/>
            </a:pPr>
            <a:r>
              <a:rPr lang="en-US" sz="2800" smtClean="0">
                <a:latin typeface="Times New Roman" pitchFamily="18" charset="0"/>
                <a:cs typeface="Times New Roman" pitchFamily="18" charset="0"/>
              </a:rPr>
              <a:t>14.		+		fedcb-	*		)+$)+</a:t>
            </a:r>
          </a:p>
          <a:p>
            <a:pPr eaLnBrk="1" hangingPunct="1">
              <a:buFontTx/>
              <a:buNone/>
            </a:pPr>
            <a:r>
              <a:rPr lang="en-US" sz="2800" smtClean="0">
                <a:latin typeface="Times New Roman" pitchFamily="18" charset="0"/>
                <a:cs typeface="Times New Roman" pitchFamily="18" charset="0"/>
              </a:rPr>
              <a:t>15.		a		fedcb-*a		)+$)+</a:t>
            </a:r>
          </a:p>
          <a:p>
            <a:pPr eaLnBrk="1" hangingPunct="1">
              <a:buFontTx/>
              <a:buNone/>
            </a:pPr>
            <a:r>
              <a:rPr lang="en-US" sz="2800" smtClean="0">
                <a:latin typeface="Times New Roman" pitchFamily="18" charset="0"/>
                <a:cs typeface="Times New Roman" pitchFamily="18" charset="0"/>
              </a:rPr>
              <a:t>16.		(		fedcb-*a+		)+$</a:t>
            </a:r>
          </a:p>
          <a:p>
            <a:pPr eaLnBrk="1" hangingPunct="1">
              <a:buFontTx/>
              <a:buAutoNum type="arabicPeriod" startAt="17"/>
            </a:pPr>
            <a:r>
              <a:rPr lang="en-US" sz="2800" smtClean="0">
                <a:latin typeface="Times New Roman" pitchFamily="18" charset="0"/>
                <a:cs typeface="Times New Roman" pitchFamily="18" charset="0"/>
              </a:rPr>
              <a:t> 		(		fedcb-*a+$+		</a:t>
            </a:r>
          </a:p>
          <a:p>
            <a:pPr eaLnBrk="1" hangingPunct="1">
              <a:buFontTx/>
              <a:buAutoNum type="arabicPeriod" startAt="17"/>
            </a:pPr>
            <a:r>
              <a:rPr lang="en-US" sz="2800" smtClean="0">
                <a:latin typeface="Times New Roman" pitchFamily="18" charset="0"/>
                <a:cs typeface="Times New Roman" pitchFamily="18" charset="0"/>
              </a:rPr>
              <a:t>End of string</a:t>
            </a:r>
          </a:p>
          <a:p>
            <a:pPr eaLnBrk="1" hangingPunct="1"/>
            <a:endParaRPr lang="en-US" sz="2800" smtClean="0">
              <a:latin typeface="Times New Roman" pitchFamily="18" charset="0"/>
              <a:cs typeface="Times New Roman" pitchFamily="18" charset="0"/>
            </a:endParaRPr>
          </a:p>
          <a:p>
            <a:pPr eaLnBrk="1" hangingPunct="1"/>
            <a:r>
              <a:rPr lang="en-US" sz="2800" smtClean="0">
                <a:latin typeface="Times New Roman" pitchFamily="18" charset="0"/>
                <a:cs typeface="Times New Roman" pitchFamily="18" charset="0"/>
              </a:rPr>
              <a:t>Pop whatever is remained on stack and add to intermediate string</a:t>
            </a:r>
            <a:r>
              <a:rPr lang="en-US" sz="2800" smtClean="0">
                <a:latin typeface="Times New Roman" pitchFamily="18" charset="0"/>
                <a:cs typeface="Times New Roman" pitchFamily="18" charset="0"/>
                <a:sym typeface="Wingdings" pitchFamily="2" charset="2"/>
              </a:rPr>
              <a:t>fedcb-*a+$+</a:t>
            </a:r>
            <a:endParaRPr lang="en-US" sz="2800" smtClean="0">
              <a:latin typeface="Times New Roman" pitchFamily="18" charset="0"/>
              <a:cs typeface="Times New Roman" pitchFamily="18" charset="0"/>
            </a:endParaRPr>
          </a:p>
          <a:p>
            <a:pPr eaLnBrk="1" hangingPunct="1"/>
            <a:r>
              <a:rPr lang="en-US" sz="2800" smtClean="0">
                <a:latin typeface="Times New Roman" pitchFamily="18" charset="0"/>
                <a:cs typeface="Times New Roman" pitchFamily="18" charset="0"/>
              </a:rPr>
              <a:t>After reversing the intermediate string, we get</a:t>
            </a:r>
          </a:p>
          <a:p>
            <a:pPr eaLnBrk="1" hangingPunct="1">
              <a:buFontTx/>
              <a:buNone/>
            </a:pPr>
            <a:r>
              <a:rPr lang="en-US" sz="2400" smtClean="0">
                <a:latin typeface="Times New Roman" pitchFamily="18" charset="0"/>
                <a:cs typeface="Times New Roman" pitchFamily="18" charset="0"/>
              </a:rPr>
              <a:t>	</a:t>
            </a:r>
            <a:r>
              <a:rPr lang="en-US" sz="2800" smtClean="0">
                <a:latin typeface="Times New Roman" pitchFamily="18" charset="0"/>
                <a:cs typeface="Times New Roman" pitchFamily="18" charset="0"/>
              </a:rPr>
              <a:t>+$+a*-bcdef , which is the prefix.</a:t>
            </a:r>
            <a:r>
              <a:rPr lang="en-US" sz="2400" smtClean="0">
                <a:latin typeface="Times New Roman" pitchFamily="18" charset="0"/>
                <a:cs typeface="Times New Roman" pitchFamily="18" charset="0"/>
              </a:rPr>
              <a:t>		</a:t>
            </a:r>
          </a:p>
        </p:txBody>
      </p:sp>
      <p:cxnSp>
        <p:nvCxnSpPr>
          <p:cNvPr id="4" name="Straight Connector 3"/>
          <p:cNvCxnSpPr/>
          <p:nvPr/>
        </p:nvCxnSpPr>
        <p:spPr>
          <a:xfrm>
            <a:off x="533400" y="12176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6748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3400" y="22844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2743200"/>
            <a:ext cx="784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3200400"/>
            <a:ext cx="784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7322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CB2C4B05-B6BB-49F6-91B7-12F7D3CE8701}"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0" name="Slide Number Placeholder 9"/>
          <p:cNvSpPr>
            <a:spLocks noGrp="1"/>
          </p:cNvSpPr>
          <p:nvPr>
            <p:ph type="sldNum" sz="quarter" idx="12"/>
          </p:nvPr>
        </p:nvSpPr>
        <p:spPr/>
        <p:txBody>
          <a:bodyPr/>
          <a:lstStyle/>
          <a:p>
            <a:pPr>
              <a:defRPr/>
            </a:pPr>
            <a:fld id="{DB3E9BD0-0785-46E8-9914-223C37E46FB3}"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Content Placeholder 2"/>
          <p:cNvSpPr>
            <a:spLocks noGrp="1"/>
          </p:cNvSpPr>
          <p:nvPr>
            <p:ph idx="4294967295"/>
          </p:nvPr>
        </p:nvSpPr>
        <p:spPr>
          <a:xfrm>
            <a:off x="0" y="228600"/>
            <a:ext cx="9144000" cy="6629400"/>
          </a:xfrm>
        </p:spPr>
        <p:txBody>
          <a:bodyPr rtlCol="0">
            <a:normAutofit/>
          </a:bodyPr>
          <a:lstStyle/>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Ex2</a:t>
            </a:r>
            <a:r>
              <a:rPr lang="en-US" sz="2800" kern="1200" dirty="0">
                <a:latin typeface="Times New Roman" pitchFamily="18" charset="0"/>
                <a:cs typeface="Times New Roman" pitchFamily="18" charset="0"/>
                <a:sym typeface="Wingdings" pitchFamily="2" charset="2"/>
              </a:rPr>
              <a:t>: </a:t>
            </a:r>
            <a:r>
              <a:rPr lang="en-US" sz="2800" kern="1200" dirty="0" err="1">
                <a:latin typeface="Times New Roman" pitchFamily="18" charset="0"/>
                <a:cs typeface="Times New Roman" pitchFamily="18" charset="0"/>
                <a:sym typeface="Wingdings" pitchFamily="2" charset="2"/>
              </a:rPr>
              <a:t>a$b</a:t>
            </a:r>
            <a:r>
              <a:rPr lang="en-US" sz="2800" kern="1200" dirty="0">
                <a:latin typeface="Times New Roman" pitchFamily="18" charset="0"/>
                <a:cs typeface="Times New Roman" pitchFamily="18" charset="0"/>
                <a:sym typeface="Wingdings" pitchFamily="2" charset="2"/>
              </a:rPr>
              <a:t>*c-</a:t>
            </a:r>
            <a:r>
              <a:rPr lang="en-US" sz="2800" kern="1200" dirty="0" err="1">
                <a:latin typeface="Times New Roman" pitchFamily="18" charset="0"/>
                <a:cs typeface="Times New Roman" pitchFamily="18" charset="0"/>
                <a:sym typeface="Wingdings" pitchFamily="2" charset="2"/>
              </a:rPr>
              <a:t>d+e</a:t>
            </a:r>
            <a:r>
              <a:rPr lang="en-US" sz="2800" kern="1200" dirty="0">
                <a:latin typeface="Times New Roman" pitchFamily="18" charset="0"/>
                <a:cs typeface="Times New Roman" pitchFamily="18" charset="0"/>
                <a:sym typeface="Wingdings" pitchFamily="2" charset="2"/>
              </a:rPr>
              <a:t>/f/(</a:t>
            </a:r>
            <a:r>
              <a:rPr lang="en-US" sz="2800" kern="1200" dirty="0" err="1">
                <a:latin typeface="Times New Roman" pitchFamily="18" charset="0"/>
                <a:cs typeface="Times New Roman" pitchFamily="18" charset="0"/>
                <a:sym typeface="Wingdings" pitchFamily="2" charset="2"/>
              </a:rPr>
              <a:t>g+h</a:t>
            </a:r>
            <a:r>
              <a:rPr lang="en-US" sz="2800" kern="1200" dirty="0">
                <a:latin typeface="Times New Roman" pitchFamily="18" charset="0"/>
                <a:cs typeface="Times New Roman" pitchFamily="18" charset="0"/>
                <a:sym typeface="Wingdings" pitchFamily="2" charset="2"/>
              </a:rPr>
              <a:t>)</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sym typeface="Wingdings" pitchFamily="2" charset="2"/>
              </a:rPr>
              <a:t>Reversed infix expression:  )</a:t>
            </a:r>
            <a:r>
              <a:rPr lang="en-US" sz="2800" kern="1200" dirty="0" err="1">
                <a:latin typeface="Times New Roman" pitchFamily="18" charset="0"/>
                <a:cs typeface="Times New Roman" pitchFamily="18" charset="0"/>
                <a:sym typeface="Wingdings" pitchFamily="2" charset="2"/>
              </a:rPr>
              <a:t>h+g</a:t>
            </a:r>
            <a:r>
              <a:rPr lang="en-US" sz="2800" kern="1200" dirty="0">
                <a:latin typeface="Times New Roman" pitchFamily="18" charset="0"/>
                <a:cs typeface="Times New Roman" pitchFamily="18" charset="0"/>
                <a:sym typeface="Wingdings" pitchFamily="2" charset="2"/>
              </a:rPr>
              <a:t>(/f/</a:t>
            </a:r>
            <a:r>
              <a:rPr lang="en-US" sz="2800" kern="1200" dirty="0" err="1">
                <a:latin typeface="Times New Roman" pitchFamily="18" charset="0"/>
                <a:cs typeface="Times New Roman" pitchFamily="18" charset="0"/>
                <a:sym typeface="Wingdings" pitchFamily="2" charset="2"/>
              </a:rPr>
              <a:t>e+d</a:t>
            </a:r>
            <a:r>
              <a:rPr lang="en-US" sz="2800" kern="1200" dirty="0">
                <a:latin typeface="Times New Roman" pitchFamily="18" charset="0"/>
                <a:cs typeface="Times New Roman" pitchFamily="18" charset="0"/>
                <a:sym typeface="Wingdings" pitchFamily="2" charset="2"/>
              </a:rPr>
              <a:t>-c*</a:t>
            </a:r>
            <a:r>
              <a:rPr lang="en-US" sz="2800" kern="1200" dirty="0" err="1">
                <a:latin typeface="Times New Roman" pitchFamily="18" charset="0"/>
                <a:cs typeface="Times New Roman" pitchFamily="18" charset="0"/>
                <a:sym typeface="Wingdings" pitchFamily="2" charset="2"/>
              </a:rPr>
              <a:t>b$a</a:t>
            </a:r>
            <a:endParaRPr lang="en-US" sz="2800" kern="1200" dirty="0">
              <a:latin typeface="Times New Roman" pitchFamily="18" charset="0"/>
              <a:cs typeface="Times New Roman" pitchFamily="18" charset="0"/>
              <a:sym typeface="Wingdings" pitchFamily="2" charset="2"/>
            </a:endParaRPr>
          </a:p>
          <a:p>
            <a:pPr eaLnBrk="1" fontAlgn="auto" hangingPunct="1">
              <a:lnSpc>
                <a:spcPts val="2700"/>
              </a:lnSpc>
              <a:spcAft>
                <a:spcPts val="0"/>
              </a:spcAft>
              <a:buFontTx/>
              <a:buNone/>
              <a:defRPr/>
            </a:pPr>
            <a:r>
              <a:rPr lang="en-US" sz="2800" u="sng" kern="1200" dirty="0">
                <a:latin typeface="Times New Roman" pitchFamily="18" charset="0"/>
                <a:cs typeface="Times New Roman" pitchFamily="18" charset="0"/>
              </a:rPr>
              <a:t>Steps	</a:t>
            </a:r>
            <a:r>
              <a:rPr lang="en-US" sz="2800" u="sng" kern="1200" dirty="0" smtClean="0">
                <a:latin typeface="Times New Roman" pitchFamily="18" charset="0"/>
                <a:cs typeface="Times New Roman" pitchFamily="18" charset="0"/>
              </a:rPr>
              <a:t>     current </a:t>
            </a:r>
            <a:r>
              <a:rPr lang="en-US" sz="2800" u="sng" kern="1200" dirty="0">
                <a:latin typeface="Times New Roman" pitchFamily="18" charset="0"/>
                <a:cs typeface="Times New Roman" pitchFamily="18" charset="0"/>
              </a:rPr>
              <a:t>symbol	</a:t>
            </a:r>
            <a:r>
              <a:rPr lang="en-US" sz="2800" u="sng" kern="1200" dirty="0" smtClean="0">
                <a:latin typeface="Times New Roman" pitchFamily="18" charset="0"/>
                <a:cs typeface="Times New Roman" pitchFamily="18" charset="0"/>
              </a:rPr>
              <a:t>  intermediate </a:t>
            </a:r>
            <a:r>
              <a:rPr lang="en-US" sz="2800" u="sng" kern="1200" dirty="0" err="1">
                <a:latin typeface="Times New Roman" pitchFamily="18" charset="0"/>
                <a:cs typeface="Times New Roman" pitchFamily="18" charset="0"/>
              </a:rPr>
              <a:t>str</a:t>
            </a:r>
            <a:r>
              <a:rPr lang="en-US" sz="2800" u="sng" kern="1200" dirty="0">
                <a:latin typeface="Times New Roman" pitchFamily="18" charset="0"/>
                <a:cs typeface="Times New Roman" pitchFamily="18" charset="0"/>
              </a:rPr>
              <a:t>	stack</a:t>
            </a:r>
            <a:endParaRPr lang="en-US" sz="2800" u="sng" kern="1200" dirty="0">
              <a:latin typeface="Times New Roman" pitchFamily="18" charset="0"/>
              <a:cs typeface="Times New Roman" pitchFamily="18" charset="0"/>
              <a:sym typeface="Wingdings" pitchFamily="2" charset="2"/>
            </a:endParaRP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1.			)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2.			h		</a:t>
            </a:r>
            <a:r>
              <a:rPr lang="en-US" sz="2800" kern="1200" dirty="0" err="1">
                <a:latin typeface="Times New Roman" pitchFamily="18" charset="0"/>
                <a:cs typeface="Times New Roman" pitchFamily="18" charset="0"/>
              </a:rPr>
              <a:t>h</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3.			+		h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4.			(		hg+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5.			/		hg+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6.			f		</a:t>
            </a:r>
            <a:r>
              <a:rPr lang="en-US" sz="2800" kern="1200" dirty="0" err="1">
                <a:latin typeface="Times New Roman" pitchFamily="18" charset="0"/>
                <a:cs typeface="Times New Roman" pitchFamily="18" charset="0"/>
              </a:rPr>
              <a:t>hg+f</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7.			/		</a:t>
            </a:r>
            <a:r>
              <a:rPr lang="en-US" sz="2800" kern="1200" dirty="0" err="1">
                <a:latin typeface="Times New Roman" pitchFamily="18" charset="0"/>
                <a:cs typeface="Times New Roman" pitchFamily="18" charset="0"/>
              </a:rPr>
              <a:t>hg+f</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8.			e		</a:t>
            </a:r>
            <a:r>
              <a:rPr lang="en-US" sz="2800" kern="1200" dirty="0" err="1">
                <a:latin typeface="Times New Roman" pitchFamily="18" charset="0"/>
                <a:cs typeface="Times New Roman" pitchFamily="18" charset="0"/>
              </a:rPr>
              <a:t>hg+fe</a:t>
            </a:r>
            <a:r>
              <a:rPr lang="en-US" sz="2800" kern="1200" dirty="0">
                <a:latin typeface="Times New Roman" pitchFamily="18" charset="0"/>
                <a:cs typeface="Times New Roman" pitchFamily="18" charset="0"/>
              </a:rPr>
              <a:t>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hg+fe</a:t>
            </a:r>
            <a:r>
              <a:rPr lang="en-US" sz="2800" kern="1200" dirty="0">
                <a:latin typeface="Times New Roman" pitchFamily="18" charset="0"/>
                <a:cs typeface="Times New Roman" pitchFamily="18" charset="0"/>
              </a:rPr>
              <a:t>//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d</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hg+fe</a:t>
            </a:r>
            <a:r>
              <a:rPr lang="en-US" sz="2800" kern="1200" dirty="0">
                <a:latin typeface="Times New Roman" pitchFamily="18" charset="0"/>
                <a:cs typeface="Times New Roman" pitchFamily="18" charset="0"/>
              </a:rPr>
              <a:t>//d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hg+fe</a:t>
            </a:r>
            <a:r>
              <a:rPr lang="en-US" sz="2800" kern="1200" dirty="0">
                <a:latin typeface="Times New Roman" pitchFamily="18" charset="0"/>
                <a:cs typeface="Times New Roman" pitchFamily="18" charset="0"/>
              </a:rPr>
              <a:t>//d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hg+fe</a:t>
            </a:r>
            <a:r>
              <a:rPr lang="en-US" sz="2800" kern="1200" dirty="0">
                <a:latin typeface="Times New Roman" pitchFamily="18" charset="0"/>
                <a:cs typeface="Times New Roman" pitchFamily="18" charset="0"/>
              </a:rPr>
              <a:t>//dc		+-</a:t>
            </a:r>
          </a:p>
        </p:txBody>
      </p:sp>
      <p:cxnSp>
        <p:nvCxnSpPr>
          <p:cNvPr id="4" name="Straight Connector 3"/>
          <p:cNvCxnSpPr/>
          <p:nvPr/>
        </p:nvCxnSpPr>
        <p:spPr>
          <a:xfrm>
            <a:off x="0" y="1905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2286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27432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32004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386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0" y="3582988"/>
            <a:ext cx="7772400" cy="74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484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44958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48768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5334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57912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65E6A85A-971A-4701-9543-E1EB1A8C34A6}"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5" name="Slide Number Placeholder 14"/>
          <p:cNvSpPr>
            <a:spLocks noGrp="1"/>
          </p:cNvSpPr>
          <p:nvPr>
            <p:ph type="sldNum" sz="quarter" idx="12"/>
          </p:nvPr>
        </p:nvSpPr>
        <p:spPr/>
        <p:txBody>
          <a:bodyPr/>
          <a:lstStyle/>
          <a:p>
            <a:pPr>
              <a:defRPr/>
            </a:pPr>
            <a:fld id="{DB3E9BD0-0785-46E8-9914-223C37E46FB3}"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Content Placeholder 2"/>
          <p:cNvSpPr>
            <a:spLocks noGrp="1"/>
          </p:cNvSpPr>
          <p:nvPr>
            <p:ph idx="4294967295"/>
          </p:nvPr>
        </p:nvSpPr>
        <p:spPr>
          <a:xfrm>
            <a:off x="342900" y="228600"/>
            <a:ext cx="8229600" cy="6400800"/>
          </a:xfrm>
        </p:spPr>
        <p:txBody>
          <a:bodyPr/>
          <a:lstStyle/>
          <a:p>
            <a:pPr eaLnBrk="1" hangingPunct="1">
              <a:buFontTx/>
              <a:buNone/>
            </a:pPr>
            <a:r>
              <a:rPr lang="en-US" sz="2800" u="sng" dirty="0" smtClean="0">
                <a:latin typeface="Times New Roman" pitchFamily="18" charset="0"/>
                <a:cs typeface="Times New Roman" pitchFamily="18" charset="0"/>
              </a:rPr>
              <a:t>Steps	current symbol	intermediate </a:t>
            </a:r>
            <a:r>
              <a:rPr lang="en-US" sz="2800" u="sng" dirty="0" err="1" smtClean="0">
                <a:latin typeface="Times New Roman" pitchFamily="18" charset="0"/>
                <a:cs typeface="Times New Roman" pitchFamily="18" charset="0"/>
              </a:rPr>
              <a:t>str</a:t>
            </a:r>
            <a:r>
              <a:rPr lang="en-US" sz="2800" u="sng" dirty="0" smtClean="0">
                <a:latin typeface="Times New Roman" pitchFamily="18" charset="0"/>
                <a:cs typeface="Times New Roman" pitchFamily="18" charset="0"/>
              </a:rPr>
              <a:t>	stack</a:t>
            </a:r>
          </a:p>
          <a:p>
            <a:pPr eaLnBrk="1" hangingPunct="1">
              <a:buFontTx/>
              <a:buNone/>
            </a:pPr>
            <a:r>
              <a:rPr lang="en-US" sz="2800" dirty="0" smtClean="0">
                <a:latin typeface="Times New Roman" pitchFamily="18" charset="0"/>
                <a:cs typeface="Times New Roman" pitchFamily="18" charset="0"/>
              </a:rPr>
              <a:t>13.		*		</a:t>
            </a:r>
            <a:r>
              <a:rPr lang="en-US" sz="2800" dirty="0" err="1" smtClean="0">
                <a:latin typeface="Times New Roman" pitchFamily="18" charset="0"/>
                <a:cs typeface="Times New Roman" pitchFamily="18" charset="0"/>
              </a:rPr>
              <a:t>hg+fe</a:t>
            </a:r>
            <a:r>
              <a:rPr lang="en-US" sz="2800" dirty="0" smtClean="0">
                <a:latin typeface="Times New Roman" pitchFamily="18" charset="0"/>
                <a:cs typeface="Times New Roman" pitchFamily="18" charset="0"/>
              </a:rPr>
              <a:t>//dc		+-*</a:t>
            </a:r>
          </a:p>
          <a:p>
            <a:pPr eaLnBrk="1" hangingPunct="1">
              <a:buFontTx/>
              <a:buNone/>
            </a:pPr>
            <a:r>
              <a:rPr lang="en-US" sz="2800" dirty="0" smtClean="0">
                <a:latin typeface="Times New Roman" pitchFamily="18" charset="0"/>
                <a:cs typeface="Times New Roman" pitchFamily="18" charset="0"/>
              </a:rPr>
              <a:t>14.		b		</a:t>
            </a:r>
            <a:r>
              <a:rPr lang="en-US" sz="2800" dirty="0" err="1" smtClean="0">
                <a:latin typeface="Times New Roman" pitchFamily="18" charset="0"/>
                <a:cs typeface="Times New Roman" pitchFamily="18" charset="0"/>
              </a:rPr>
              <a:t>hg+fe</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dcb</a:t>
            </a:r>
            <a:r>
              <a:rPr lang="en-US" sz="2800" dirty="0" smtClean="0">
                <a:latin typeface="Times New Roman" pitchFamily="18" charset="0"/>
                <a:cs typeface="Times New Roman" pitchFamily="18" charset="0"/>
              </a:rPr>
              <a:t>		+-*</a:t>
            </a:r>
          </a:p>
          <a:p>
            <a:pPr eaLnBrk="1" hangingPunct="1">
              <a:buFontTx/>
              <a:buNone/>
            </a:pPr>
            <a:r>
              <a:rPr lang="en-US" sz="2800" dirty="0" smtClean="0">
                <a:latin typeface="Times New Roman" pitchFamily="18" charset="0"/>
                <a:cs typeface="Times New Roman" pitchFamily="18" charset="0"/>
              </a:rPr>
              <a:t>15.		$		</a:t>
            </a:r>
            <a:r>
              <a:rPr lang="en-US" sz="2800" dirty="0" err="1" smtClean="0">
                <a:latin typeface="Times New Roman" pitchFamily="18" charset="0"/>
                <a:cs typeface="Times New Roman" pitchFamily="18" charset="0"/>
              </a:rPr>
              <a:t>hg+fe</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dcb</a:t>
            </a:r>
            <a:r>
              <a:rPr lang="en-US" sz="2800" dirty="0" smtClean="0">
                <a:latin typeface="Times New Roman" pitchFamily="18" charset="0"/>
                <a:cs typeface="Times New Roman" pitchFamily="18" charset="0"/>
              </a:rPr>
              <a:t>		+-*$</a:t>
            </a:r>
          </a:p>
          <a:p>
            <a:pPr eaLnBrk="1" hangingPunct="1">
              <a:buFontTx/>
              <a:buAutoNum type="arabicPeriod" startAt="16"/>
            </a:pPr>
            <a:r>
              <a:rPr lang="en-US" sz="2800" dirty="0" smtClean="0">
                <a:latin typeface="Times New Roman" pitchFamily="18" charset="0"/>
                <a:cs typeface="Times New Roman" pitchFamily="18" charset="0"/>
              </a:rPr>
              <a:t> 		a		</a:t>
            </a:r>
            <a:r>
              <a:rPr lang="en-US" sz="2800" dirty="0" err="1" smtClean="0">
                <a:latin typeface="Times New Roman" pitchFamily="18" charset="0"/>
                <a:cs typeface="Times New Roman" pitchFamily="18" charset="0"/>
              </a:rPr>
              <a:t>hg+fe</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dcba</a:t>
            </a:r>
            <a:r>
              <a:rPr lang="en-US" sz="2800" dirty="0" smtClean="0">
                <a:latin typeface="Times New Roman" pitchFamily="18" charset="0"/>
                <a:cs typeface="Times New Roman" pitchFamily="18" charset="0"/>
              </a:rPr>
              <a:t>		+-*$</a:t>
            </a:r>
          </a:p>
          <a:p>
            <a:pPr eaLnBrk="1" hangingPunct="1">
              <a:buFontTx/>
              <a:buAutoNum type="arabicPeriod" startAt="16"/>
            </a:pPr>
            <a:r>
              <a:rPr lang="en-US" sz="2800" dirty="0" smtClean="0">
                <a:latin typeface="Times New Roman" pitchFamily="18" charset="0"/>
                <a:cs typeface="Times New Roman" pitchFamily="18" charset="0"/>
              </a:rPr>
              <a:t>End of string</a:t>
            </a:r>
          </a:p>
          <a:p>
            <a:pPr eaLnBrk="1" hangingPunct="1"/>
            <a:endParaRPr lang="en-US" sz="2800"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Pop whatever is remained on stack and add to intermediate </a:t>
            </a:r>
            <a:r>
              <a:rPr lang="en-US" sz="2800" dirty="0" err="1" smtClean="0">
                <a:latin typeface="Times New Roman" pitchFamily="18" charset="0"/>
                <a:cs typeface="Times New Roman" pitchFamily="18" charset="0"/>
              </a:rPr>
              <a:t>string</a:t>
            </a:r>
            <a:r>
              <a:rPr lang="en-US" sz="2800" dirty="0" err="1" smtClean="0">
                <a:latin typeface="Times New Roman" pitchFamily="18" charset="0"/>
                <a:cs typeface="Times New Roman" pitchFamily="18" charset="0"/>
                <a:sym typeface="Wingdings" pitchFamily="2" charset="2"/>
              </a:rPr>
              <a:t>hg+fe</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dcba</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After reversing the intermediate string, we get</a:t>
            </a:r>
          </a:p>
          <a:p>
            <a:pPr eaLnBrk="1" hangingPunct="1">
              <a:buFontTx/>
              <a:buNone/>
            </a:pPr>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abcd</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ef+gh</a:t>
            </a:r>
            <a:r>
              <a:rPr lang="en-US" sz="2800" dirty="0" smtClean="0">
                <a:latin typeface="Times New Roman" pitchFamily="18" charset="0"/>
                <a:cs typeface="Times New Roman" pitchFamily="18" charset="0"/>
              </a:rPr>
              <a:t> , which is the prefix.</a:t>
            </a:r>
            <a:r>
              <a:rPr lang="en-US" sz="2400" dirty="0" smtClean="0">
                <a:latin typeface="Times New Roman" pitchFamily="18" charset="0"/>
                <a:cs typeface="Times New Roman" pitchFamily="18" charset="0"/>
              </a:rPr>
              <a:t>		</a:t>
            </a:r>
          </a:p>
        </p:txBody>
      </p:sp>
      <p:cxnSp>
        <p:nvCxnSpPr>
          <p:cNvPr id="4" name="Straight Connector 3"/>
          <p:cNvCxnSpPr/>
          <p:nvPr/>
        </p:nvCxnSpPr>
        <p:spPr>
          <a:xfrm>
            <a:off x="533400" y="12176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6748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3400" y="228441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2743200"/>
            <a:ext cx="784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3200400"/>
            <a:ext cx="784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D27D6B0E-0DA8-4E88-B1BA-6C7A618BA43D}"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9" name="Slide Number Placeholder 8"/>
          <p:cNvSpPr>
            <a:spLocks noGrp="1"/>
          </p:cNvSpPr>
          <p:nvPr>
            <p:ph type="sldNum" sz="quarter" idx="12"/>
          </p:nvPr>
        </p:nvSpPr>
        <p:spPr/>
        <p:txBody>
          <a:bodyPr/>
          <a:lstStyle/>
          <a:p>
            <a:pPr>
              <a:defRPr/>
            </a:pPr>
            <a:fld id="{DB3E9BD0-0785-46E8-9914-223C37E46FB3}"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Content Placeholder 2"/>
          <p:cNvSpPr>
            <a:spLocks noGrp="1"/>
          </p:cNvSpPr>
          <p:nvPr>
            <p:ph idx="4294967295"/>
          </p:nvPr>
        </p:nvSpPr>
        <p:spPr>
          <a:xfrm>
            <a:off x="0" y="228600"/>
            <a:ext cx="9144000" cy="6629400"/>
          </a:xfrm>
        </p:spPr>
        <p:txBody>
          <a:bodyPr rtlCol="0">
            <a:normAutofit/>
          </a:bodyPr>
          <a:lstStyle/>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Ex3</a:t>
            </a:r>
            <a:r>
              <a:rPr lang="en-US" sz="2800" kern="1200" dirty="0">
                <a:latin typeface="Times New Roman" pitchFamily="18" charset="0"/>
                <a:cs typeface="Times New Roman" pitchFamily="18" charset="0"/>
                <a:sym typeface="Wingdings" pitchFamily="2" charset="2"/>
              </a:rPr>
              <a:t>: a-b/(c*</a:t>
            </a:r>
            <a:r>
              <a:rPr lang="en-US" sz="2800" kern="1200" dirty="0" err="1">
                <a:latin typeface="Times New Roman" pitchFamily="18" charset="0"/>
                <a:cs typeface="Times New Roman" pitchFamily="18" charset="0"/>
                <a:sym typeface="Wingdings" pitchFamily="2" charset="2"/>
              </a:rPr>
              <a:t>d$e</a:t>
            </a:r>
            <a:r>
              <a:rPr lang="en-US" sz="2800" kern="1200" dirty="0">
                <a:latin typeface="Times New Roman" pitchFamily="18" charset="0"/>
                <a:cs typeface="Times New Roman" pitchFamily="18" charset="0"/>
                <a:sym typeface="Wingdings" pitchFamily="2" charset="2"/>
              </a:rPr>
              <a:t>)</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sym typeface="Wingdings" pitchFamily="2" charset="2"/>
              </a:rPr>
              <a:t>Reversed infix expression:  )</a:t>
            </a:r>
            <a:r>
              <a:rPr lang="en-US" sz="2800" kern="1200" dirty="0" err="1">
                <a:latin typeface="Times New Roman" pitchFamily="18" charset="0"/>
                <a:cs typeface="Times New Roman" pitchFamily="18" charset="0"/>
                <a:sym typeface="Wingdings" pitchFamily="2" charset="2"/>
              </a:rPr>
              <a:t>e$d</a:t>
            </a:r>
            <a:r>
              <a:rPr lang="en-US" sz="2800" kern="1200" dirty="0">
                <a:latin typeface="Times New Roman" pitchFamily="18" charset="0"/>
                <a:cs typeface="Times New Roman" pitchFamily="18" charset="0"/>
                <a:sym typeface="Wingdings" pitchFamily="2" charset="2"/>
              </a:rPr>
              <a:t>*c(/b-a</a:t>
            </a:r>
          </a:p>
          <a:p>
            <a:pPr eaLnBrk="1" fontAlgn="auto" hangingPunct="1">
              <a:lnSpc>
                <a:spcPts val="2700"/>
              </a:lnSpc>
              <a:spcAft>
                <a:spcPts val="0"/>
              </a:spcAft>
              <a:buFontTx/>
              <a:buNone/>
              <a:defRPr/>
            </a:pPr>
            <a:r>
              <a:rPr lang="en-US" sz="2800" u="sng" kern="1200" dirty="0">
                <a:latin typeface="Times New Roman" pitchFamily="18" charset="0"/>
                <a:cs typeface="Times New Roman" pitchFamily="18" charset="0"/>
              </a:rPr>
              <a:t>Steps	current symbol	intermediate </a:t>
            </a:r>
            <a:r>
              <a:rPr lang="en-US" sz="2800" u="sng" kern="1200" dirty="0" err="1">
                <a:latin typeface="Times New Roman" pitchFamily="18" charset="0"/>
                <a:cs typeface="Times New Roman" pitchFamily="18" charset="0"/>
              </a:rPr>
              <a:t>str</a:t>
            </a:r>
            <a:r>
              <a:rPr lang="en-US" sz="2800" u="sng" kern="1200" dirty="0">
                <a:latin typeface="Times New Roman" pitchFamily="18" charset="0"/>
                <a:cs typeface="Times New Roman" pitchFamily="18" charset="0"/>
              </a:rPr>
              <a:t>	stack</a:t>
            </a:r>
            <a:endParaRPr lang="en-US" sz="2800" u="sng" kern="1200" dirty="0">
              <a:latin typeface="Times New Roman" pitchFamily="18" charset="0"/>
              <a:cs typeface="Times New Roman" pitchFamily="18" charset="0"/>
              <a:sym typeface="Wingdings" pitchFamily="2" charset="2"/>
            </a:endParaRP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1.			)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2.			e		</a:t>
            </a:r>
            <a:r>
              <a:rPr lang="en-US" sz="2800" kern="1200" dirty="0" err="1">
                <a:latin typeface="Times New Roman" pitchFamily="18" charset="0"/>
                <a:cs typeface="Times New Roman" pitchFamily="18" charset="0"/>
              </a:rPr>
              <a:t>e</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3.			$		e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4.			d		</a:t>
            </a:r>
            <a:r>
              <a:rPr lang="en-US" sz="2800" kern="1200" dirty="0" err="1">
                <a:latin typeface="Times New Roman" pitchFamily="18" charset="0"/>
                <a:cs typeface="Times New Roman" pitchFamily="18" charset="0"/>
              </a:rPr>
              <a:t>ed</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5.			*		</a:t>
            </a:r>
            <a:r>
              <a:rPr lang="en-US" sz="2800" kern="1200" dirty="0" err="1">
                <a:latin typeface="Times New Roman" pitchFamily="18" charset="0"/>
                <a:cs typeface="Times New Roman" pitchFamily="18" charset="0"/>
              </a:rPr>
              <a:t>ed</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6.			c		</a:t>
            </a:r>
            <a:r>
              <a:rPr lang="en-US" sz="2800" kern="1200" dirty="0" err="1">
                <a:latin typeface="Times New Roman" pitchFamily="18" charset="0"/>
                <a:cs typeface="Times New Roman" pitchFamily="18" charset="0"/>
              </a:rPr>
              <a:t>ed$c</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7.			(		</a:t>
            </a:r>
            <a:r>
              <a:rPr lang="en-US" sz="2800" kern="1200" dirty="0" err="1">
                <a:latin typeface="Times New Roman" pitchFamily="18" charset="0"/>
                <a:cs typeface="Times New Roman" pitchFamily="18" charset="0"/>
              </a:rPr>
              <a:t>ed$c</a:t>
            </a:r>
            <a:r>
              <a:rPr lang="en-US" sz="2800" kern="1200" dirty="0">
                <a:latin typeface="Times New Roman" pitchFamily="18" charset="0"/>
                <a:cs typeface="Times New Roman" pitchFamily="18" charset="0"/>
              </a:rPr>
              <a:t>*			</a:t>
            </a:r>
          </a:p>
          <a:p>
            <a:pPr eaLnBrk="1" fontAlgn="auto" hangingPunct="1">
              <a:lnSpc>
                <a:spcPts val="2700"/>
              </a:lnSpc>
              <a:spcAft>
                <a:spcPts val="0"/>
              </a:spcAft>
              <a:buFontTx/>
              <a:buNone/>
              <a:defRPr/>
            </a:pPr>
            <a:r>
              <a:rPr lang="en-US" sz="2800" kern="1200" dirty="0">
                <a:latin typeface="Times New Roman" pitchFamily="18" charset="0"/>
                <a:cs typeface="Times New Roman" pitchFamily="18" charset="0"/>
              </a:rPr>
              <a:t>8.			/		</a:t>
            </a:r>
            <a:r>
              <a:rPr lang="en-US" sz="2800" kern="1200" dirty="0" err="1">
                <a:latin typeface="Times New Roman" pitchFamily="18" charset="0"/>
                <a:cs typeface="Times New Roman" pitchFamily="18" charset="0"/>
              </a:rPr>
              <a:t>ed$c</a:t>
            </a:r>
            <a:r>
              <a:rPr lang="en-US" sz="2800" kern="1200" dirty="0">
                <a:latin typeface="Times New Roman" pitchFamily="18" charset="0"/>
                <a:cs typeface="Times New Roman" pitchFamily="18" charset="0"/>
              </a:rPr>
              <a:t>*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b</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ed$c</a:t>
            </a:r>
            <a:r>
              <a:rPr lang="en-US" sz="2800" kern="1200" dirty="0">
                <a:latin typeface="Times New Roman" pitchFamily="18" charset="0"/>
                <a:cs typeface="Times New Roman" pitchFamily="18" charset="0"/>
              </a:rPr>
              <a:t>*b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ed$c</a:t>
            </a:r>
            <a:r>
              <a:rPr lang="en-US" sz="2800" kern="1200" dirty="0">
                <a:latin typeface="Times New Roman" pitchFamily="18" charset="0"/>
                <a:cs typeface="Times New Roman" pitchFamily="18" charset="0"/>
              </a:rPr>
              <a:t>*b/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a:t>
            </a:r>
            <a:r>
              <a:rPr lang="en-US" sz="2800" kern="1200" dirty="0" smtClean="0">
                <a:latin typeface="Times New Roman" pitchFamily="18" charset="0"/>
                <a:cs typeface="Times New Roman" pitchFamily="18" charset="0"/>
              </a:rPr>
              <a:t>	a</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ed$c</a:t>
            </a:r>
            <a:r>
              <a:rPr lang="en-US" sz="2800" kern="1200" dirty="0">
                <a:latin typeface="Times New Roman" pitchFamily="18" charset="0"/>
                <a:cs typeface="Times New Roman" pitchFamily="18" charset="0"/>
              </a:rPr>
              <a:t>*b/a		-</a:t>
            </a:r>
          </a:p>
          <a:p>
            <a:pPr marL="514350" indent="-514350" eaLnBrk="1" fontAlgn="auto" hangingPunct="1">
              <a:lnSpc>
                <a:spcPts val="2700"/>
              </a:lnSpc>
              <a:spcAft>
                <a:spcPts val="0"/>
              </a:spcAft>
              <a:buFontTx/>
              <a:buAutoNum type="arabicPeriod" startAt="9"/>
              <a:defRPr/>
            </a:pPr>
            <a:r>
              <a:rPr lang="en-US" sz="2800" kern="1200" dirty="0">
                <a:latin typeface="Times New Roman" pitchFamily="18" charset="0"/>
                <a:cs typeface="Times New Roman" pitchFamily="18" charset="0"/>
              </a:rPr>
              <a:t> 		end of string</a:t>
            </a:r>
          </a:p>
        </p:txBody>
      </p:sp>
      <p:cxnSp>
        <p:nvCxnSpPr>
          <p:cNvPr id="4" name="Straight Connector 3"/>
          <p:cNvCxnSpPr/>
          <p:nvPr/>
        </p:nvCxnSpPr>
        <p:spPr>
          <a:xfrm>
            <a:off x="0" y="1905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2286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27432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32004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386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0" y="3582988"/>
            <a:ext cx="7772400" cy="74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484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44958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48768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53340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5791200"/>
            <a:ext cx="777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639231A1-865B-404A-9B5D-013D6AE2BF21}"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5" name="Slide Number Placeholder 14"/>
          <p:cNvSpPr>
            <a:spLocks noGrp="1"/>
          </p:cNvSpPr>
          <p:nvPr>
            <p:ph type="sldNum" sz="quarter" idx="12"/>
          </p:nvPr>
        </p:nvSpPr>
        <p:spPr/>
        <p:txBody>
          <a:bodyPr/>
          <a:lstStyle/>
          <a:p>
            <a:pPr>
              <a:defRPr/>
            </a:pPr>
            <a:fld id="{DB3E9BD0-0785-46E8-9914-223C37E46FB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4294967295"/>
          </p:nvPr>
        </p:nvSpPr>
        <p:spPr>
          <a:xfrm>
            <a:off x="0" y="685800"/>
            <a:ext cx="8763000" cy="6477000"/>
          </a:xfrm>
        </p:spPr>
        <p:txBody>
          <a:bodyPr/>
          <a:lstStyle/>
          <a:p>
            <a:pPr eaLnBrk="1" hangingPunct="1">
              <a:buFontTx/>
              <a:buNone/>
            </a:pPr>
            <a:r>
              <a:rPr lang="en-US" sz="2800" dirty="0" smtClean="0">
                <a:latin typeface="Times New Roman" pitchFamily="18" charset="0"/>
                <a:cs typeface="Times New Roman" pitchFamily="18" charset="0"/>
              </a:rPr>
              <a:t>Pop whatever is remained on stack to intermediate </a:t>
            </a:r>
            <a:r>
              <a:rPr lang="en-US" sz="2800" dirty="0" err="1" smtClean="0">
                <a:latin typeface="Times New Roman" pitchFamily="18" charset="0"/>
                <a:cs typeface="Times New Roman" pitchFamily="18" charset="0"/>
              </a:rPr>
              <a:t>string</a:t>
            </a:r>
            <a:r>
              <a:rPr lang="en-US" sz="2800" dirty="0" err="1" smtClean="0">
                <a:latin typeface="Times New Roman" pitchFamily="18" charset="0"/>
                <a:cs typeface="Times New Roman" pitchFamily="18" charset="0"/>
                <a:sym typeface="Wingdings" pitchFamily="2" charset="2"/>
              </a:rPr>
              <a:t>ed$c</a:t>
            </a:r>
            <a:r>
              <a:rPr lang="en-US" sz="2800" dirty="0" smtClean="0">
                <a:latin typeface="Times New Roman" pitchFamily="18" charset="0"/>
                <a:cs typeface="Times New Roman" pitchFamily="18" charset="0"/>
                <a:sym typeface="Wingdings" pitchFamily="2" charset="2"/>
              </a:rPr>
              <a:t>*b/a-</a:t>
            </a:r>
          </a:p>
          <a:p>
            <a:pPr eaLnBrk="1" hangingPunct="1">
              <a:buFontTx/>
              <a:buNone/>
            </a:pPr>
            <a:r>
              <a:rPr lang="en-US" sz="2800" dirty="0" smtClean="0">
                <a:latin typeface="Times New Roman" pitchFamily="18" charset="0"/>
                <a:cs typeface="Times New Roman" pitchFamily="18" charset="0"/>
              </a:rPr>
              <a:t>After reversing the intermediate string, we get </a:t>
            </a:r>
          </a:p>
          <a:p>
            <a:pPr eaLnBrk="1" hangingPunct="1">
              <a:buFontTx/>
              <a:buNone/>
            </a:pPr>
            <a:r>
              <a:rPr lang="en-US" sz="2800" dirty="0" smtClean="0">
                <a:latin typeface="Times New Roman" pitchFamily="18" charset="0"/>
                <a:cs typeface="Times New Roman" pitchFamily="18" charset="0"/>
              </a:rPr>
              <a:t>	-a/b*</a:t>
            </a:r>
            <a:r>
              <a:rPr lang="en-US" sz="2800" dirty="0" err="1" smtClean="0">
                <a:latin typeface="Times New Roman" pitchFamily="18" charset="0"/>
                <a:cs typeface="Times New Roman" pitchFamily="18" charset="0"/>
              </a:rPr>
              <a:t>c$de</a:t>
            </a:r>
            <a:r>
              <a:rPr lang="en-US" sz="2800" dirty="0" smtClean="0">
                <a:latin typeface="Times New Roman" pitchFamily="18" charset="0"/>
                <a:cs typeface="Times New Roman" pitchFamily="18" charset="0"/>
              </a:rPr>
              <a:t>, which is the prefix expression</a:t>
            </a:r>
          </a:p>
        </p:txBody>
      </p:sp>
      <p:sp>
        <p:nvSpPr>
          <p:cNvPr id="2" name="Date Placeholder 1"/>
          <p:cNvSpPr>
            <a:spLocks noGrp="1"/>
          </p:cNvSpPr>
          <p:nvPr>
            <p:ph type="dt" sz="half" idx="10"/>
          </p:nvPr>
        </p:nvSpPr>
        <p:spPr/>
        <p:txBody>
          <a:bodyPr/>
          <a:lstStyle/>
          <a:p>
            <a:pPr>
              <a:defRPr/>
            </a:pPr>
            <a:fld id="{65AB19B0-9015-4A97-8BBC-CEB2C3EE9F97}"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4294967295"/>
          </p:nvPr>
        </p:nvSpPr>
        <p:spPr>
          <a:xfrm>
            <a:off x="0" y="228600"/>
            <a:ext cx="8229600" cy="6477000"/>
          </a:xfrm>
        </p:spPr>
        <p:txBody>
          <a:bodyPr/>
          <a:lstStyle/>
          <a:p>
            <a:pPr eaLnBrk="1" hangingPunct="1">
              <a:buFontTx/>
              <a:buNone/>
            </a:pPr>
            <a:endParaRPr lang="en-US" sz="2600" u="sng" dirty="0" smtClean="0">
              <a:latin typeface="Times New Roman" pitchFamily="18" charset="0"/>
              <a:cs typeface="Times New Roman" pitchFamily="18" charset="0"/>
            </a:endParaRPr>
          </a:p>
          <a:p>
            <a:pPr eaLnBrk="1" hangingPunct="1">
              <a:buFontTx/>
              <a:buNone/>
            </a:pPr>
            <a:endParaRPr lang="en-US" sz="2600" u="sng" dirty="0">
              <a:latin typeface="Times New Roman" pitchFamily="18" charset="0"/>
              <a:cs typeface="Times New Roman" pitchFamily="18" charset="0"/>
            </a:endParaRPr>
          </a:p>
          <a:p>
            <a:pPr eaLnBrk="1" hangingPunct="1">
              <a:buFontTx/>
              <a:buNone/>
            </a:pPr>
            <a:r>
              <a:rPr lang="en-US" sz="2600" u="sng" dirty="0" smtClean="0">
                <a:latin typeface="Times New Roman" pitchFamily="18" charset="0"/>
                <a:cs typeface="Times New Roman" pitchFamily="18" charset="0"/>
              </a:rPr>
              <a:t>Various operations on stacks</a:t>
            </a:r>
          </a:p>
          <a:p>
            <a:pPr eaLnBrk="1" hangingPunct="1">
              <a:buFontTx/>
              <a:buAutoNum type="arabicPeriod"/>
            </a:pPr>
            <a:r>
              <a:rPr lang="en-US" sz="2600" dirty="0" smtClean="0">
                <a:latin typeface="Times New Roman" pitchFamily="18" charset="0"/>
                <a:cs typeface="Times New Roman" pitchFamily="18" charset="0"/>
              </a:rPr>
              <a:t>Insert an item into the stack.(Push)</a:t>
            </a:r>
          </a:p>
          <a:p>
            <a:pPr eaLnBrk="1" hangingPunct="1">
              <a:buFontTx/>
              <a:buAutoNum type="arabicPeriod"/>
            </a:pPr>
            <a:r>
              <a:rPr lang="en-US" sz="2600" dirty="0" smtClean="0">
                <a:latin typeface="Times New Roman" pitchFamily="18" charset="0"/>
                <a:cs typeface="Times New Roman" pitchFamily="18" charset="0"/>
              </a:rPr>
              <a:t>Delete an item from the stack.(pop)</a:t>
            </a:r>
          </a:p>
          <a:p>
            <a:pPr eaLnBrk="1" hangingPunct="1">
              <a:buFontTx/>
              <a:buAutoNum type="arabicPeriod"/>
            </a:pPr>
            <a:r>
              <a:rPr lang="en-US" sz="2600" dirty="0" smtClean="0">
                <a:latin typeface="Times New Roman" pitchFamily="18" charset="0"/>
                <a:cs typeface="Times New Roman" pitchFamily="18" charset="0"/>
              </a:rPr>
              <a:t>Display the contents of the stack.</a:t>
            </a:r>
          </a:p>
        </p:txBody>
      </p:sp>
      <p:sp>
        <p:nvSpPr>
          <p:cNvPr id="2" name="Date Placeholder 1"/>
          <p:cNvSpPr>
            <a:spLocks noGrp="1"/>
          </p:cNvSpPr>
          <p:nvPr>
            <p:ph type="dt" sz="half" idx="10"/>
          </p:nvPr>
        </p:nvSpPr>
        <p:spPr/>
        <p:txBody>
          <a:bodyPr/>
          <a:lstStyle/>
          <a:p>
            <a:pPr>
              <a:defRPr/>
            </a:pPr>
            <a:fld id="{F0F58FEE-8247-4393-BC07-EE790237A136}"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4" name="Slide Number Placeholder 3"/>
          <p:cNvSpPr>
            <a:spLocks noGrp="1"/>
          </p:cNvSpPr>
          <p:nvPr>
            <p:ph type="sldNum" sz="quarter" idx="12"/>
          </p:nvPr>
        </p:nvSpPr>
        <p:spPr/>
        <p:txBody>
          <a:bodyPr/>
          <a:lstStyle/>
          <a:p>
            <a:pPr>
              <a:defRPr/>
            </a:pPr>
            <a:fld id="{DB3E9BD0-0785-46E8-9914-223C37E46FB3}" type="slidenum">
              <a:rPr lang="en-US" smtClean="0"/>
              <a:pPr>
                <a:defRPr/>
              </a:pPr>
              <a:t>7</a:t>
            </a:fld>
            <a:endParaRPr lang="en-US"/>
          </a:p>
        </p:txBody>
      </p:sp>
    </p:spTree>
    <p:extLst>
      <p:ext uri="{BB962C8B-B14F-4D97-AF65-F5344CB8AC3E}">
        <p14:creationId xmlns:p14="http://schemas.microsoft.com/office/powerpoint/2010/main" val="1214972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p:cNvSpPr>
            <a:spLocks noGrp="1"/>
          </p:cNvSpPr>
          <p:nvPr>
            <p:ph idx="4294967295"/>
          </p:nvPr>
        </p:nvSpPr>
        <p:spPr>
          <a:xfrm>
            <a:off x="0" y="261938"/>
            <a:ext cx="9144000" cy="6400800"/>
          </a:xfrm>
        </p:spPr>
        <p:txBody>
          <a:bodyPr/>
          <a:lstStyle/>
          <a:p>
            <a:pPr eaLnBrk="1" hangingPunct="1">
              <a:buFontTx/>
              <a:buNone/>
            </a:pPr>
            <a:r>
              <a:rPr lang="en-US" sz="2800" u="sng" dirty="0" smtClean="0">
                <a:latin typeface="Times New Roman" pitchFamily="18" charset="0"/>
                <a:cs typeface="Times New Roman" pitchFamily="18" charset="0"/>
              </a:rPr>
              <a:t>An example with pictorial representation of stack</a:t>
            </a:r>
          </a:p>
          <a:p>
            <a:pPr eaLnBrk="1" hangingPunct="1"/>
            <a:r>
              <a:rPr lang="en-US" sz="2800" dirty="0" smtClean="0">
                <a:latin typeface="Times New Roman" pitchFamily="18" charset="0"/>
                <a:cs typeface="Times New Roman" pitchFamily="18" charset="0"/>
              </a:rPr>
              <a:t>Consider a stack S which is initially empty.</a:t>
            </a:r>
          </a:p>
          <a:p>
            <a:pPr eaLnBrk="1" hangingPunct="1"/>
            <a:r>
              <a:rPr lang="en-US" sz="2800" dirty="0" smtClean="0">
                <a:latin typeface="Times New Roman" pitchFamily="18" charset="0"/>
                <a:cs typeface="Times New Roman" pitchFamily="18" charset="0"/>
              </a:rPr>
              <a:t>Let the maximum size of stack be 8.</a:t>
            </a:r>
          </a:p>
          <a:p>
            <a:pPr eaLnBrk="1" hangingPunct="1"/>
            <a:r>
              <a:rPr lang="en-US" sz="2800" dirty="0" smtClean="0">
                <a:latin typeface="Times New Roman" pitchFamily="18" charset="0"/>
                <a:cs typeface="Times New Roman" pitchFamily="18" charset="0"/>
              </a:rPr>
              <a:t>Top points to the top of stack. </a:t>
            </a:r>
          </a:p>
          <a:p>
            <a:pPr eaLnBrk="1" hangingPunct="1"/>
            <a:r>
              <a:rPr lang="en-US" sz="2800" dirty="0" smtClean="0">
                <a:latin typeface="Times New Roman" pitchFamily="18" charset="0"/>
                <a:cs typeface="Times New Roman" pitchFamily="18" charset="0"/>
              </a:rPr>
              <a:t>Stack is empty, it is set to -1 initially.</a:t>
            </a:r>
          </a:p>
          <a:p>
            <a:pPr eaLnBrk="1" hangingPunct="1"/>
            <a:r>
              <a:rPr lang="en-US" sz="2800" dirty="0" smtClean="0">
                <a:latin typeface="Times New Roman" pitchFamily="18" charset="0"/>
                <a:cs typeface="Times New Roman" pitchFamily="18" charset="0"/>
              </a:rPr>
              <a:t>As an item is inserted, top is incremented.</a:t>
            </a:r>
          </a:p>
          <a:p>
            <a:pPr eaLnBrk="1" hangingPunct="1">
              <a:buFontTx/>
              <a:buNone/>
            </a:pPr>
            <a:r>
              <a:rPr lang="en-US" sz="2400" dirty="0" smtClean="0">
                <a:latin typeface="Times New Roman" pitchFamily="18" charset="0"/>
                <a:cs typeface="Times New Roman" pitchFamily="18" charset="0"/>
              </a:rPr>
              <a:t>   </a:t>
            </a:r>
          </a:p>
          <a:p>
            <a:pPr eaLnBrk="1" hangingPunct="1">
              <a:buFontTx/>
              <a:buNone/>
            </a:pPr>
            <a:r>
              <a:rPr lang="en-US" sz="2400" u="sng" dirty="0" smtClean="0">
                <a:latin typeface="Times New Roman" pitchFamily="18" charset="0"/>
                <a:cs typeface="Times New Roman" pitchFamily="18" charset="0"/>
              </a:rPr>
              <a:t/>
            </a:r>
            <a:br>
              <a:rPr lang="en-US" sz="2400" u="sng" dirty="0" smtClean="0">
                <a:latin typeface="Times New Roman" pitchFamily="18" charset="0"/>
                <a:cs typeface="Times New Roman" pitchFamily="18" charset="0"/>
              </a:rPr>
            </a:br>
            <a:endParaRPr lang="en-US" sz="2400" u="sng" dirty="0" smtClean="0">
              <a:latin typeface="Times New Roman" pitchFamily="18" charset="0"/>
              <a:cs typeface="Times New Roman" pitchFamily="18" charset="0"/>
            </a:endParaRPr>
          </a:p>
        </p:txBody>
      </p:sp>
      <p:sp>
        <p:nvSpPr>
          <p:cNvPr id="4" name="Rectangle 3"/>
          <p:cNvSpPr/>
          <p:nvPr/>
        </p:nvSpPr>
        <p:spPr>
          <a:xfrm>
            <a:off x="7620000" y="8382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5"/>
          <p:cNvCxnSpPr/>
          <p:nvPr/>
        </p:nvCxnSpPr>
        <p:spPr>
          <a:xfrm>
            <a:off x="7620000" y="29702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0" y="14462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0" y="2057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0" y="2362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2667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0" y="114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0" name="TextBox 12"/>
          <p:cNvSpPr txBox="1">
            <a:spLocks noChangeArrowheads="1"/>
          </p:cNvSpPr>
          <p:nvPr/>
        </p:nvSpPr>
        <p:spPr bwMode="auto">
          <a:xfrm>
            <a:off x="7385050" y="3276600"/>
            <a:ext cx="844550" cy="369888"/>
          </a:xfrm>
          <a:prstGeom prst="rect">
            <a:avLst/>
          </a:prstGeom>
          <a:noFill/>
          <a:ln w="9525">
            <a:noFill/>
            <a:miter lim="800000"/>
            <a:headEnd/>
            <a:tailEnd/>
          </a:ln>
        </p:spPr>
        <p:txBody>
          <a:bodyPr wrap="none">
            <a:spAutoFit/>
          </a:bodyPr>
          <a:lstStyle/>
          <a:p>
            <a:r>
              <a:rPr lang="en-US">
                <a:latin typeface="Calibri" pitchFamily="34" charset="0"/>
              </a:rPr>
              <a:t>top=-1</a:t>
            </a:r>
          </a:p>
        </p:txBody>
      </p:sp>
      <p:sp>
        <p:nvSpPr>
          <p:cNvPr id="14" name="Rectangle 13"/>
          <p:cNvSpPr/>
          <p:nvPr/>
        </p:nvSpPr>
        <p:spPr>
          <a:xfrm>
            <a:off x="990600" y="38100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7315200" y="38100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5105400" y="38100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895600" y="38100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Connector 17"/>
          <p:cNvCxnSpPr/>
          <p:nvPr/>
        </p:nvCxnSpPr>
        <p:spPr>
          <a:xfrm>
            <a:off x="990600" y="5943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90600" y="4114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90600" y="43418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90600" y="46466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90600" y="49514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06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90600" y="556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2" name="TextBox 24"/>
          <p:cNvSpPr txBox="1">
            <a:spLocks noChangeArrowheads="1"/>
          </p:cNvSpPr>
          <p:nvPr/>
        </p:nvSpPr>
        <p:spPr bwMode="auto">
          <a:xfrm>
            <a:off x="457200" y="5943600"/>
            <a:ext cx="504825" cy="369888"/>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0503" name="TextBox 25"/>
          <p:cNvSpPr txBox="1">
            <a:spLocks noChangeArrowheads="1"/>
          </p:cNvSpPr>
          <p:nvPr/>
        </p:nvSpPr>
        <p:spPr bwMode="auto">
          <a:xfrm flipH="1">
            <a:off x="1295400" y="5943600"/>
            <a:ext cx="501650" cy="369888"/>
          </a:xfrm>
          <a:prstGeom prst="rect">
            <a:avLst/>
          </a:prstGeom>
          <a:noFill/>
          <a:ln w="9525">
            <a:noFill/>
            <a:miter lim="800000"/>
            <a:headEnd/>
            <a:tailEnd/>
          </a:ln>
        </p:spPr>
        <p:txBody>
          <a:bodyPr>
            <a:spAutoFit/>
          </a:bodyPr>
          <a:lstStyle/>
          <a:p>
            <a:r>
              <a:rPr lang="en-US">
                <a:latin typeface="Calibri" pitchFamily="34" charset="0"/>
              </a:rPr>
              <a:t>A</a:t>
            </a:r>
          </a:p>
        </p:txBody>
      </p:sp>
      <p:sp>
        <p:nvSpPr>
          <p:cNvPr id="20504" name="TextBox 26"/>
          <p:cNvSpPr txBox="1">
            <a:spLocks noChangeArrowheads="1"/>
          </p:cNvSpPr>
          <p:nvPr/>
        </p:nvSpPr>
        <p:spPr bwMode="auto">
          <a:xfrm flipH="1">
            <a:off x="1143000" y="6248400"/>
            <a:ext cx="1143000" cy="369888"/>
          </a:xfrm>
          <a:prstGeom prst="rect">
            <a:avLst/>
          </a:prstGeom>
          <a:noFill/>
          <a:ln w="9525">
            <a:noFill/>
            <a:miter lim="800000"/>
            <a:headEnd/>
            <a:tailEnd/>
          </a:ln>
        </p:spPr>
        <p:txBody>
          <a:bodyPr>
            <a:spAutoFit/>
          </a:bodyPr>
          <a:lstStyle/>
          <a:p>
            <a:r>
              <a:rPr lang="en-US">
                <a:latin typeface="Calibri" pitchFamily="34" charset="0"/>
              </a:rPr>
              <a:t>After A</a:t>
            </a:r>
          </a:p>
        </p:txBody>
      </p:sp>
      <p:cxnSp>
        <p:nvCxnSpPr>
          <p:cNvPr id="28" name="Straight Connector 27"/>
          <p:cNvCxnSpPr/>
          <p:nvPr/>
        </p:nvCxnSpPr>
        <p:spPr>
          <a:xfrm>
            <a:off x="2895600" y="5943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95600" y="4114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95600" y="4343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5600" y="46466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49514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956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895600" y="55610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12" name="TextBox 34"/>
          <p:cNvSpPr txBox="1">
            <a:spLocks noChangeArrowheads="1"/>
          </p:cNvSpPr>
          <p:nvPr/>
        </p:nvSpPr>
        <p:spPr bwMode="auto">
          <a:xfrm>
            <a:off x="2390775" y="5562600"/>
            <a:ext cx="504825" cy="369888"/>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0513" name="TextBox 35"/>
          <p:cNvSpPr txBox="1">
            <a:spLocks noChangeArrowheads="1"/>
          </p:cNvSpPr>
          <p:nvPr/>
        </p:nvSpPr>
        <p:spPr bwMode="auto">
          <a:xfrm flipH="1">
            <a:off x="3155950" y="5562600"/>
            <a:ext cx="501650" cy="369888"/>
          </a:xfrm>
          <a:prstGeom prst="rect">
            <a:avLst/>
          </a:prstGeom>
          <a:noFill/>
          <a:ln w="9525">
            <a:noFill/>
            <a:miter lim="800000"/>
            <a:headEnd/>
            <a:tailEnd/>
          </a:ln>
        </p:spPr>
        <p:txBody>
          <a:bodyPr>
            <a:spAutoFit/>
          </a:bodyPr>
          <a:lstStyle/>
          <a:p>
            <a:r>
              <a:rPr lang="en-US">
                <a:latin typeface="Calibri" pitchFamily="34" charset="0"/>
              </a:rPr>
              <a:t>B</a:t>
            </a:r>
          </a:p>
        </p:txBody>
      </p:sp>
      <p:sp>
        <p:nvSpPr>
          <p:cNvPr id="20514" name="TextBox 36"/>
          <p:cNvSpPr txBox="1">
            <a:spLocks noChangeArrowheads="1"/>
          </p:cNvSpPr>
          <p:nvPr/>
        </p:nvSpPr>
        <p:spPr bwMode="auto">
          <a:xfrm flipH="1">
            <a:off x="3155950" y="5954713"/>
            <a:ext cx="50165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0515" name="TextBox 38"/>
          <p:cNvSpPr txBox="1">
            <a:spLocks noChangeArrowheads="1"/>
          </p:cNvSpPr>
          <p:nvPr/>
        </p:nvSpPr>
        <p:spPr bwMode="auto">
          <a:xfrm flipH="1">
            <a:off x="2819400" y="6248400"/>
            <a:ext cx="1143000" cy="369888"/>
          </a:xfrm>
          <a:prstGeom prst="rect">
            <a:avLst/>
          </a:prstGeom>
          <a:noFill/>
          <a:ln w="9525">
            <a:noFill/>
            <a:miter lim="800000"/>
            <a:headEnd/>
            <a:tailEnd/>
          </a:ln>
        </p:spPr>
        <p:txBody>
          <a:bodyPr>
            <a:spAutoFit/>
          </a:bodyPr>
          <a:lstStyle/>
          <a:p>
            <a:r>
              <a:rPr lang="en-US">
                <a:latin typeface="Calibri" pitchFamily="34" charset="0"/>
              </a:rPr>
              <a:t>After B</a:t>
            </a:r>
          </a:p>
        </p:txBody>
      </p:sp>
      <p:cxnSp>
        <p:nvCxnSpPr>
          <p:cNvPr id="40" name="Straight Connector 39"/>
          <p:cNvCxnSpPr/>
          <p:nvPr/>
        </p:nvCxnSpPr>
        <p:spPr>
          <a:xfrm>
            <a:off x="5105400" y="5943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105400" y="5638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054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05400" y="495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105400" y="4648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105400" y="4343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105400" y="4038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23" name="TextBox 46"/>
          <p:cNvSpPr txBox="1">
            <a:spLocks noChangeArrowheads="1"/>
          </p:cNvSpPr>
          <p:nvPr/>
        </p:nvSpPr>
        <p:spPr bwMode="auto">
          <a:xfrm>
            <a:off x="4600575" y="5268913"/>
            <a:ext cx="504825" cy="369887"/>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0524" name="TextBox 47"/>
          <p:cNvSpPr txBox="1">
            <a:spLocks noChangeArrowheads="1"/>
          </p:cNvSpPr>
          <p:nvPr/>
        </p:nvSpPr>
        <p:spPr bwMode="auto">
          <a:xfrm flipH="1">
            <a:off x="5441950" y="5649913"/>
            <a:ext cx="50165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0525" name="TextBox 48"/>
          <p:cNvSpPr txBox="1">
            <a:spLocks noChangeArrowheads="1"/>
          </p:cNvSpPr>
          <p:nvPr/>
        </p:nvSpPr>
        <p:spPr bwMode="auto">
          <a:xfrm flipH="1">
            <a:off x="5441950" y="5954713"/>
            <a:ext cx="50165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0526" name="TextBox 49"/>
          <p:cNvSpPr txBox="1">
            <a:spLocks noChangeArrowheads="1"/>
          </p:cNvSpPr>
          <p:nvPr/>
        </p:nvSpPr>
        <p:spPr bwMode="auto">
          <a:xfrm flipH="1">
            <a:off x="5410200" y="5257800"/>
            <a:ext cx="501650" cy="369888"/>
          </a:xfrm>
          <a:prstGeom prst="rect">
            <a:avLst/>
          </a:prstGeom>
          <a:noFill/>
          <a:ln w="9525">
            <a:noFill/>
            <a:miter lim="800000"/>
            <a:headEnd/>
            <a:tailEnd/>
          </a:ln>
        </p:spPr>
        <p:txBody>
          <a:bodyPr>
            <a:spAutoFit/>
          </a:bodyPr>
          <a:lstStyle/>
          <a:p>
            <a:r>
              <a:rPr lang="en-US">
                <a:latin typeface="Calibri" pitchFamily="34" charset="0"/>
              </a:rPr>
              <a:t>C</a:t>
            </a:r>
          </a:p>
        </p:txBody>
      </p:sp>
      <p:sp>
        <p:nvSpPr>
          <p:cNvPr id="20527" name="TextBox 50"/>
          <p:cNvSpPr txBox="1">
            <a:spLocks noChangeArrowheads="1"/>
          </p:cNvSpPr>
          <p:nvPr/>
        </p:nvSpPr>
        <p:spPr bwMode="auto">
          <a:xfrm flipH="1">
            <a:off x="5105400" y="6248400"/>
            <a:ext cx="1143000" cy="369888"/>
          </a:xfrm>
          <a:prstGeom prst="rect">
            <a:avLst/>
          </a:prstGeom>
          <a:noFill/>
          <a:ln w="9525">
            <a:noFill/>
            <a:miter lim="800000"/>
            <a:headEnd/>
            <a:tailEnd/>
          </a:ln>
        </p:spPr>
        <p:txBody>
          <a:bodyPr>
            <a:spAutoFit/>
          </a:bodyPr>
          <a:lstStyle/>
          <a:p>
            <a:r>
              <a:rPr lang="en-US">
                <a:latin typeface="Calibri" pitchFamily="34" charset="0"/>
              </a:rPr>
              <a:t>After C</a:t>
            </a:r>
          </a:p>
        </p:txBody>
      </p:sp>
      <p:cxnSp>
        <p:nvCxnSpPr>
          <p:cNvPr id="52" name="Straight Connector 51"/>
          <p:cNvCxnSpPr/>
          <p:nvPr/>
        </p:nvCxnSpPr>
        <p:spPr>
          <a:xfrm>
            <a:off x="7315200" y="59420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15200" y="5638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315200" y="53324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315200" y="495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15200" y="4648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315200" y="4343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315200" y="4038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35" name="TextBox 58"/>
          <p:cNvSpPr txBox="1">
            <a:spLocks noChangeArrowheads="1"/>
          </p:cNvSpPr>
          <p:nvPr/>
        </p:nvSpPr>
        <p:spPr bwMode="auto">
          <a:xfrm flipH="1">
            <a:off x="7696200" y="5943600"/>
            <a:ext cx="501650" cy="369888"/>
          </a:xfrm>
          <a:prstGeom prst="rect">
            <a:avLst/>
          </a:prstGeom>
          <a:noFill/>
          <a:ln w="9525">
            <a:noFill/>
            <a:miter lim="800000"/>
            <a:headEnd/>
            <a:tailEnd/>
          </a:ln>
        </p:spPr>
        <p:txBody>
          <a:bodyPr>
            <a:spAutoFit/>
          </a:bodyPr>
          <a:lstStyle/>
          <a:p>
            <a:r>
              <a:rPr lang="en-US">
                <a:latin typeface="Calibri" pitchFamily="34" charset="0"/>
              </a:rPr>
              <a:t>A</a:t>
            </a:r>
          </a:p>
        </p:txBody>
      </p:sp>
      <p:sp>
        <p:nvSpPr>
          <p:cNvPr id="20536" name="TextBox 59"/>
          <p:cNvSpPr txBox="1">
            <a:spLocks noChangeArrowheads="1"/>
          </p:cNvSpPr>
          <p:nvPr/>
        </p:nvSpPr>
        <p:spPr bwMode="auto">
          <a:xfrm flipH="1">
            <a:off x="7696200" y="5649913"/>
            <a:ext cx="50165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0537" name="TextBox 60"/>
          <p:cNvSpPr txBox="1">
            <a:spLocks noChangeArrowheads="1"/>
          </p:cNvSpPr>
          <p:nvPr/>
        </p:nvSpPr>
        <p:spPr bwMode="auto">
          <a:xfrm flipH="1">
            <a:off x="7696200" y="5345113"/>
            <a:ext cx="501650" cy="369887"/>
          </a:xfrm>
          <a:prstGeom prst="rect">
            <a:avLst/>
          </a:prstGeom>
          <a:noFill/>
          <a:ln w="9525">
            <a:noFill/>
            <a:miter lim="800000"/>
            <a:headEnd/>
            <a:tailEnd/>
          </a:ln>
        </p:spPr>
        <p:txBody>
          <a:bodyPr>
            <a:spAutoFit/>
          </a:bodyPr>
          <a:lstStyle/>
          <a:p>
            <a:r>
              <a:rPr lang="en-US">
                <a:latin typeface="Calibri" pitchFamily="34" charset="0"/>
              </a:rPr>
              <a:t>C</a:t>
            </a:r>
          </a:p>
        </p:txBody>
      </p:sp>
      <p:sp>
        <p:nvSpPr>
          <p:cNvPr id="20538" name="TextBox 61"/>
          <p:cNvSpPr txBox="1">
            <a:spLocks noChangeArrowheads="1"/>
          </p:cNvSpPr>
          <p:nvPr/>
        </p:nvSpPr>
        <p:spPr bwMode="auto">
          <a:xfrm flipH="1">
            <a:off x="7696200" y="4953000"/>
            <a:ext cx="50165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0539" name="TextBox 62"/>
          <p:cNvSpPr txBox="1">
            <a:spLocks noChangeArrowheads="1"/>
          </p:cNvSpPr>
          <p:nvPr/>
        </p:nvSpPr>
        <p:spPr bwMode="auto">
          <a:xfrm>
            <a:off x="6810375" y="4953000"/>
            <a:ext cx="504825" cy="369888"/>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0540" name="TextBox 63"/>
          <p:cNvSpPr txBox="1">
            <a:spLocks noChangeArrowheads="1"/>
          </p:cNvSpPr>
          <p:nvPr/>
        </p:nvSpPr>
        <p:spPr bwMode="auto">
          <a:xfrm flipH="1">
            <a:off x="7315200" y="6248400"/>
            <a:ext cx="1143000" cy="369888"/>
          </a:xfrm>
          <a:prstGeom prst="rect">
            <a:avLst/>
          </a:prstGeom>
          <a:noFill/>
          <a:ln w="9525">
            <a:noFill/>
            <a:miter lim="800000"/>
            <a:headEnd/>
            <a:tailEnd/>
          </a:ln>
        </p:spPr>
        <p:txBody>
          <a:bodyPr>
            <a:spAutoFit/>
          </a:bodyPr>
          <a:lstStyle/>
          <a:p>
            <a:r>
              <a:rPr lang="en-US">
                <a:latin typeface="Calibri" pitchFamily="34" charset="0"/>
              </a:rPr>
              <a:t>After D</a:t>
            </a:r>
          </a:p>
        </p:txBody>
      </p:sp>
      <p:sp>
        <p:nvSpPr>
          <p:cNvPr id="2" name="Date Placeholder 1"/>
          <p:cNvSpPr>
            <a:spLocks noGrp="1"/>
          </p:cNvSpPr>
          <p:nvPr>
            <p:ph type="dt" sz="half" idx="10"/>
          </p:nvPr>
        </p:nvSpPr>
        <p:spPr/>
        <p:txBody>
          <a:bodyPr/>
          <a:lstStyle/>
          <a:p>
            <a:pPr>
              <a:defRPr/>
            </a:pPr>
            <a:fld id="{7625A1AF-5803-4482-A533-B89AD911D4F0}"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5" name="Slide Number Placeholder 4"/>
          <p:cNvSpPr>
            <a:spLocks noGrp="1"/>
          </p:cNvSpPr>
          <p:nvPr>
            <p:ph type="sldNum" sz="quarter" idx="12"/>
          </p:nvPr>
        </p:nvSpPr>
        <p:spPr/>
        <p:txBody>
          <a:bodyPr/>
          <a:lstStyle/>
          <a:p>
            <a:pPr>
              <a:defRPr/>
            </a:pPr>
            <a:fld id="{DB3E9BD0-0785-46E8-9914-223C37E46FB3}"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4294967295"/>
          </p:nvPr>
        </p:nvSpPr>
        <p:spPr>
          <a:xfrm>
            <a:off x="0" y="228600"/>
            <a:ext cx="9144000" cy="6400800"/>
          </a:xfrm>
        </p:spPr>
        <p:txBody>
          <a:bodyPr/>
          <a:lstStyle/>
          <a:p>
            <a:pPr eaLnBrk="1" hangingPunct="1"/>
            <a:endParaRPr lang="en-US" sz="2800"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Pop removes the top item from stack and returns it.</a:t>
            </a:r>
          </a:p>
          <a:p>
            <a:pPr eaLnBrk="1" hangingPunct="1"/>
            <a:r>
              <a:rPr lang="en-US" sz="2800" dirty="0" smtClean="0">
                <a:latin typeface="Times New Roman" pitchFamily="18" charset="0"/>
                <a:cs typeface="Times New Roman" pitchFamily="18" charset="0"/>
              </a:rPr>
              <a:t>After the item is removed, top is decremented.</a:t>
            </a:r>
          </a:p>
          <a:p>
            <a:pPr eaLnBrk="1" hangingPunct="1">
              <a:buFontTx/>
              <a:buNone/>
            </a:pPr>
            <a:r>
              <a:rPr lang="en-US" sz="2400" dirty="0" smtClean="0">
                <a:latin typeface="Times New Roman" pitchFamily="18" charset="0"/>
                <a:cs typeface="Times New Roman" pitchFamily="18" charset="0"/>
              </a:rPr>
              <a:t>	</a:t>
            </a:r>
          </a:p>
          <a:p>
            <a:pPr eaLnBrk="1" hangingPunct="1">
              <a:buFontTx/>
              <a:buNone/>
            </a:pPr>
            <a:r>
              <a:rPr lang="en-US" sz="2400" dirty="0" smtClean="0">
                <a:latin typeface="Times New Roman" pitchFamily="18" charset="0"/>
                <a:cs typeface="Times New Roman" pitchFamily="18" charset="0"/>
              </a:rPr>
              <a:t>	</a:t>
            </a:r>
          </a:p>
          <a:p>
            <a:pPr eaLnBrk="1" hangingPunct="1">
              <a:buFontTx/>
              <a:buNone/>
            </a:pPr>
            <a:r>
              <a:rPr lang="en-US" sz="2400" dirty="0" smtClean="0">
                <a:latin typeface="Times New Roman" pitchFamily="18" charset="0"/>
                <a:cs typeface="Times New Roman" pitchFamily="18" charset="0"/>
              </a:rPr>
              <a:t> </a:t>
            </a:r>
          </a:p>
        </p:txBody>
      </p:sp>
      <p:sp>
        <p:nvSpPr>
          <p:cNvPr id="4" name="Rectangle 3"/>
          <p:cNvSpPr/>
          <p:nvPr/>
        </p:nvSpPr>
        <p:spPr>
          <a:xfrm>
            <a:off x="1066800" y="21336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1066800" y="4267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26654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971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3276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66800" y="3581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3962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2438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38" name="TextBox 11"/>
          <p:cNvSpPr txBox="1">
            <a:spLocks noChangeArrowheads="1"/>
          </p:cNvSpPr>
          <p:nvPr/>
        </p:nvSpPr>
        <p:spPr bwMode="auto">
          <a:xfrm flipH="1">
            <a:off x="1371600" y="4278313"/>
            <a:ext cx="50165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2539" name="TextBox 12"/>
          <p:cNvSpPr txBox="1">
            <a:spLocks noChangeArrowheads="1"/>
          </p:cNvSpPr>
          <p:nvPr/>
        </p:nvSpPr>
        <p:spPr bwMode="auto">
          <a:xfrm>
            <a:off x="533400" y="3581400"/>
            <a:ext cx="504825" cy="369888"/>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2540" name="TextBox 13"/>
          <p:cNvSpPr txBox="1">
            <a:spLocks noChangeArrowheads="1"/>
          </p:cNvSpPr>
          <p:nvPr/>
        </p:nvSpPr>
        <p:spPr bwMode="auto">
          <a:xfrm flipH="1">
            <a:off x="1371600" y="3962400"/>
            <a:ext cx="501650" cy="369888"/>
          </a:xfrm>
          <a:prstGeom prst="rect">
            <a:avLst/>
          </a:prstGeom>
          <a:noFill/>
          <a:ln w="9525">
            <a:noFill/>
            <a:miter lim="800000"/>
            <a:headEnd/>
            <a:tailEnd/>
          </a:ln>
        </p:spPr>
        <p:txBody>
          <a:bodyPr>
            <a:spAutoFit/>
          </a:bodyPr>
          <a:lstStyle/>
          <a:p>
            <a:r>
              <a:rPr lang="en-US">
                <a:latin typeface="Calibri" pitchFamily="34" charset="0"/>
              </a:rPr>
              <a:t>B</a:t>
            </a:r>
          </a:p>
        </p:txBody>
      </p:sp>
      <p:sp>
        <p:nvSpPr>
          <p:cNvPr id="22541" name="TextBox 14"/>
          <p:cNvSpPr txBox="1">
            <a:spLocks noChangeArrowheads="1"/>
          </p:cNvSpPr>
          <p:nvPr/>
        </p:nvSpPr>
        <p:spPr bwMode="auto">
          <a:xfrm flipH="1">
            <a:off x="1371600" y="3581400"/>
            <a:ext cx="501650" cy="369888"/>
          </a:xfrm>
          <a:prstGeom prst="rect">
            <a:avLst/>
          </a:prstGeom>
          <a:noFill/>
          <a:ln w="9525">
            <a:noFill/>
            <a:miter lim="800000"/>
            <a:headEnd/>
            <a:tailEnd/>
          </a:ln>
        </p:spPr>
        <p:txBody>
          <a:bodyPr>
            <a:spAutoFit/>
          </a:bodyPr>
          <a:lstStyle/>
          <a:p>
            <a:r>
              <a:rPr lang="en-US">
                <a:latin typeface="Calibri" pitchFamily="34" charset="0"/>
              </a:rPr>
              <a:t>C</a:t>
            </a:r>
          </a:p>
        </p:txBody>
      </p:sp>
      <p:sp>
        <p:nvSpPr>
          <p:cNvPr id="22542" name="TextBox 15"/>
          <p:cNvSpPr txBox="1">
            <a:spLocks noChangeArrowheads="1"/>
          </p:cNvSpPr>
          <p:nvPr/>
        </p:nvSpPr>
        <p:spPr bwMode="auto">
          <a:xfrm flipH="1">
            <a:off x="762000" y="4572000"/>
            <a:ext cx="1524000" cy="369888"/>
          </a:xfrm>
          <a:prstGeom prst="rect">
            <a:avLst/>
          </a:prstGeom>
          <a:noFill/>
          <a:ln w="9525">
            <a:noFill/>
            <a:miter lim="800000"/>
            <a:headEnd/>
            <a:tailEnd/>
          </a:ln>
        </p:spPr>
        <p:txBody>
          <a:bodyPr>
            <a:spAutoFit/>
          </a:bodyPr>
          <a:lstStyle/>
          <a:p>
            <a:r>
              <a:rPr lang="en-US">
                <a:latin typeface="Calibri" pitchFamily="34" charset="0"/>
              </a:rPr>
              <a:t>After 1</a:t>
            </a:r>
            <a:r>
              <a:rPr lang="en-US" baseline="30000">
                <a:latin typeface="Calibri" pitchFamily="34" charset="0"/>
              </a:rPr>
              <a:t>st</a:t>
            </a:r>
            <a:r>
              <a:rPr lang="en-US">
                <a:latin typeface="Calibri" pitchFamily="34" charset="0"/>
              </a:rPr>
              <a:t> pop</a:t>
            </a:r>
          </a:p>
        </p:txBody>
      </p:sp>
      <p:sp>
        <p:nvSpPr>
          <p:cNvPr id="17" name="Rectangle 16"/>
          <p:cNvSpPr/>
          <p:nvPr/>
        </p:nvSpPr>
        <p:spPr>
          <a:xfrm>
            <a:off x="3657600" y="21336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3657600" y="4267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39608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600" y="3657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57600" y="33512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3048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57600" y="2667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57600" y="24368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1" name="TextBox 24"/>
          <p:cNvSpPr txBox="1">
            <a:spLocks noChangeArrowheads="1"/>
          </p:cNvSpPr>
          <p:nvPr/>
        </p:nvSpPr>
        <p:spPr bwMode="auto">
          <a:xfrm flipH="1">
            <a:off x="3962400" y="3962400"/>
            <a:ext cx="501650" cy="369888"/>
          </a:xfrm>
          <a:prstGeom prst="rect">
            <a:avLst/>
          </a:prstGeom>
          <a:noFill/>
          <a:ln w="9525">
            <a:noFill/>
            <a:miter lim="800000"/>
            <a:headEnd/>
            <a:tailEnd/>
          </a:ln>
        </p:spPr>
        <p:txBody>
          <a:bodyPr>
            <a:spAutoFit/>
          </a:bodyPr>
          <a:lstStyle/>
          <a:p>
            <a:r>
              <a:rPr lang="en-US">
                <a:latin typeface="Calibri" pitchFamily="34" charset="0"/>
              </a:rPr>
              <a:t>B</a:t>
            </a:r>
          </a:p>
        </p:txBody>
      </p:sp>
      <p:sp>
        <p:nvSpPr>
          <p:cNvPr id="22552" name="TextBox 25"/>
          <p:cNvSpPr txBox="1">
            <a:spLocks noChangeArrowheads="1"/>
          </p:cNvSpPr>
          <p:nvPr/>
        </p:nvSpPr>
        <p:spPr bwMode="auto">
          <a:xfrm flipH="1">
            <a:off x="3962400" y="4267200"/>
            <a:ext cx="501650" cy="369888"/>
          </a:xfrm>
          <a:prstGeom prst="rect">
            <a:avLst/>
          </a:prstGeom>
          <a:noFill/>
          <a:ln w="9525">
            <a:noFill/>
            <a:miter lim="800000"/>
            <a:headEnd/>
            <a:tailEnd/>
          </a:ln>
        </p:spPr>
        <p:txBody>
          <a:bodyPr>
            <a:spAutoFit/>
          </a:bodyPr>
          <a:lstStyle/>
          <a:p>
            <a:r>
              <a:rPr lang="en-US">
                <a:latin typeface="Calibri" pitchFamily="34" charset="0"/>
              </a:rPr>
              <a:t>A</a:t>
            </a:r>
          </a:p>
        </p:txBody>
      </p:sp>
      <p:sp>
        <p:nvSpPr>
          <p:cNvPr id="22553" name="TextBox 26"/>
          <p:cNvSpPr txBox="1">
            <a:spLocks noChangeArrowheads="1"/>
          </p:cNvSpPr>
          <p:nvPr/>
        </p:nvSpPr>
        <p:spPr bwMode="auto">
          <a:xfrm flipH="1">
            <a:off x="3352800" y="4572000"/>
            <a:ext cx="1600200" cy="369888"/>
          </a:xfrm>
          <a:prstGeom prst="rect">
            <a:avLst/>
          </a:prstGeom>
          <a:noFill/>
          <a:ln w="9525">
            <a:noFill/>
            <a:miter lim="800000"/>
            <a:headEnd/>
            <a:tailEnd/>
          </a:ln>
        </p:spPr>
        <p:txBody>
          <a:bodyPr>
            <a:spAutoFit/>
          </a:bodyPr>
          <a:lstStyle/>
          <a:p>
            <a:r>
              <a:rPr lang="en-US">
                <a:latin typeface="Calibri" pitchFamily="34" charset="0"/>
              </a:rPr>
              <a:t>After 2</a:t>
            </a:r>
            <a:r>
              <a:rPr lang="en-US" baseline="30000">
                <a:latin typeface="Calibri" pitchFamily="34" charset="0"/>
              </a:rPr>
              <a:t>nd</a:t>
            </a:r>
            <a:r>
              <a:rPr lang="en-US">
                <a:latin typeface="Calibri" pitchFamily="34" charset="0"/>
              </a:rPr>
              <a:t>  pop</a:t>
            </a:r>
          </a:p>
        </p:txBody>
      </p:sp>
      <p:sp>
        <p:nvSpPr>
          <p:cNvPr id="22554" name="TextBox 27"/>
          <p:cNvSpPr txBox="1">
            <a:spLocks noChangeArrowheads="1"/>
          </p:cNvSpPr>
          <p:nvPr/>
        </p:nvSpPr>
        <p:spPr bwMode="auto">
          <a:xfrm>
            <a:off x="3152775" y="3973513"/>
            <a:ext cx="504825" cy="369887"/>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9" name="Rectangle 28"/>
          <p:cNvSpPr/>
          <p:nvPr/>
        </p:nvSpPr>
        <p:spPr>
          <a:xfrm>
            <a:off x="6019800" y="2133600"/>
            <a:ext cx="1066800" cy="243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4267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39624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19800" y="3657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19800" y="3352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19800" y="30464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19800" y="2667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2436813"/>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63" name="TextBox 36"/>
          <p:cNvSpPr txBox="1">
            <a:spLocks noChangeArrowheads="1"/>
          </p:cNvSpPr>
          <p:nvPr/>
        </p:nvSpPr>
        <p:spPr bwMode="auto">
          <a:xfrm flipH="1">
            <a:off x="6356350" y="4267200"/>
            <a:ext cx="501650" cy="369888"/>
          </a:xfrm>
          <a:prstGeom prst="rect">
            <a:avLst/>
          </a:prstGeom>
          <a:noFill/>
          <a:ln w="9525">
            <a:noFill/>
            <a:miter lim="800000"/>
            <a:headEnd/>
            <a:tailEnd/>
          </a:ln>
        </p:spPr>
        <p:txBody>
          <a:bodyPr>
            <a:spAutoFit/>
          </a:bodyPr>
          <a:lstStyle/>
          <a:p>
            <a:r>
              <a:rPr lang="en-US">
                <a:latin typeface="Calibri" pitchFamily="34" charset="0"/>
              </a:rPr>
              <a:t>A</a:t>
            </a:r>
          </a:p>
        </p:txBody>
      </p:sp>
      <p:sp>
        <p:nvSpPr>
          <p:cNvPr id="22564" name="TextBox 37"/>
          <p:cNvSpPr txBox="1">
            <a:spLocks noChangeArrowheads="1"/>
          </p:cNvSpPr>
          <p:nvPr/>
        </p:nvSpPr>
        <p:spPr bwMode="auto">
          <a:xfrm flipH="1">
            <a:off x="6356350" y="3962400"/>
            <a:ext cx="501650" cy="369888"/>
          </a:xfrm>
          <a:prstGeom prst="rect">
            <a:avLst/>
          </a:prstGeom>
          <a:noFill/>
          <a:ln w="9525">
            <a:noFill/>
            <a:miter lim="800000"/>
            <a:headEnd/>
            <a:tailEnd/>
          </a:ln>
        </p:spPr>
        <p:txBody>
          <a:bodyPr>
            <a:spAutoFit/>
          </a:bodyPr>
          <a:lstStyle/>
          <a:p>
            <a:r>
              <a:rPr lang="en-US">
                <a:latin typeface="Calibri" pitchFamily="34" charset="0"/>
              </a:rPr>
              <a:t>B</a:t>
            </a:r>
          </a:p>
        </p:txBody>
      </p:sp>
      <p:sp>
        <p:nvSpPr>
          <p:cNvPr id="22565" name="TextBox 38"/>
          <p:cNvSpPr txBox="1">
            <a:spLocks noChangeArrowheads="1"/>
          </p:cNvSpPr>
          <p:nvPr/>
        </p:nvSpPr>
        <p:spPr bwMode="auto">
          <a:xfrm flipH="1">
            <a:off x="6356350" y="3657600"/>
            <a:ext cx="501650" cy="369888"/>
          </a:xfrm>
          <a:prstGeom prst="rect">
            <a:avLst/>
          </a:prstGeom>
          <a:noFill/>
          <a:ln w="9525">
            <a:noFill/>
            <a:miter lim="800000"/>
            <a:headEnd/>
            <a:tailEnd/>
          </a:ln>
        </p:spPr>
        <p:txBody>
          <a:bodyPr>
            <a:spAutoFit/>
          </a:bodyPr>
          <a:lstStyle/>
          <a:p>
            <a:r>
              <a:rPr lang="en-US">
                <a:latin typeface="Calibri" pitchFamily="34" charset="0"/>
              </a:rPr>
              <a:t>K</a:t>
            </a:r>
          </a:p>
        </p:txBody>
      </p:sp>
      <p:sp>
        <p:nvSpPr>
          <p:cNvPr id="22566" name="TextBox 39"/>
          <p:cNvSpPr txBox="1">
            <a:spLocks noChangeArrowheads="1"/>
          </p:cNvSpPr>
          <p:nvPr/>
        </p:nvSpPr>
        <p:spPr bwMode="auto">
          <a:xfrm flipH="1">
            <a:off x="6356350" y="3276600"/>
            <a:ext cx="501650" cy="369888"/>
          </a:xfrm>
          <a:prstGeom prst="rect">
            <a:avLst/>
          </a:prstGeom>
          <a:noFill/>
          <a:ln w="9525">
            <a:noFill/>
            <a:miter lim="800000"/>
            <a:headEnd/>
            <a:tailEnd/>
          </a:ln>
        </p:spPr>
        <p:txBody>
          <a:bodyPr>
            <a:spAutoFit/>
          </a:bodyPr>
          <a:lstStyle/>
          <a:p>
            <a:r>
              <a:rPr lang="en-US">
                <a:latin typeface="Calibri" pitchFamily="34" charset="0"/>
              </a:rPr>
              <a:t>L</a:t>
            </a:r>
          </a:p>
        </p:txBody>
      </p:sp>
      <p:sp>
        <p:nvSpPr>
          <p:cNvPr id="22567" name="TextBox 40"/>
          <p:cNvSpPr txBox="1">
            <a:spLocks noChangeArrowheads="1"/>
          </p:cNvSpPr>
          <p:nvPr/>
        </p:nvSpPr>
        <p:spPr bwMode="auto">
          <a:xfrm>
            <a:off x="5486400" y="3352800"/>
            <a:ext cx="504825" cy="369888"/>
          </a:xfrm>
          <a:prstGeom prst="rect">
            <a:avLst/>
          </a:prstGeom>
          <a:noFill/>
          <a:ln w="9525">
            <a:noFill/>
            <a:miter lim="800000"/>
            <a:headEnd/>
            <a:tailEnd/>
          </a:ln>
        </p:spPr>
        <p:txBody>
          <a:bodyPr wrap="none">
            <a:spAutoFit/>
          </a:bodyPr>
          <a:lstStyle/>
          <a:p>
            <a:r>
              <a:rPr lang="en-US">
                <a:latin typeface="Calibri" pitchFamily="34" charset="0"/>
              </a:rPr>
              <a:t>top</a:t>
            </a:r>
          </a:p>
        </p:txBody>
      </p:sp>
      <p:sp>
        <p:nvSpPr>
          <p:cNvPr id="22568" name="TextBox 41"/>
          <p:cNvSpPr txBox="1">
            <a:spLocks noChangeArrowheads="1"/>
          </p:cNvSpPr>
          <p:nvPr/>
        </p:nvSpPr>
        <p:spPr bwMode="auto">
          <a:xfrm flipH="1">
            <a:off x="5562600" y="4572000"/>
            <a:ext cx="2743200" cy="369888"/>
          </a:xfrm>
          <a:prstGeom prst="rect">
            <a:avLst/>
          </a:prstGeom>
          <a:noFill/>
          <a:ln w="9525">
            <a:noFill/>
            <a:miter lim="800000"/>
            <a:headEnd/>
            <a:tailEnd/>
          </a:ln>
        </p:spPr>
        <p:txBody>
          <a:bodyPr>
            <a:spAutoFit/>
          </a:bodyPr>
          <a:lstStyle/>
          <a:p>
            <a:r>
              <a:rPr lang="en-US">
                <a:latin typeface="Calibri" pitchFamily="34" charset="0"/>
              </a:rPr>
              <a:t>After inserting K and L</a:t>
            </a:r>
          </a:p>
        </p:txBody>
      </p:sp>
      <p:sp>
        <p:nvSpPr>
          <p:cNvPr id="2" name="Date Placeholder 1"/>
          <p:cNvSpPr>
            <a:spLocks noGrp="1"/>
          </p:cNvSpPr>
          <p:nvPr>
            <p:ph type="dt" sz="half" idx="10"/>
          </p:nvPr>
        </p:nvSpPr>
        <p:spPr/>
        <p:txBody>
          <a:bodyPr/>
          <a:lstStyle/>
          <a:p>
            <a:pPr>
              <a:defRPr/>
            </a:pPr>
            <a:fld id="{823DD65C-5795-4C67-A7EE-257E87E1BBF2}" type="datetime1">
              <a:rPr lang="en-US" smtClean="0"/>
              <a:t>9/6/2013</a:t>
            </a:fld>
            <a:endParaRPr lang="en-US"/>
          </a:p>
        </p:txBody>
      </p:sp>
      <p:sp>
        <p:nvSpPr>
          <p:cNvPr id="3" name="Footer Placeholder 2"/>
          <p:cNvSpPr>
            <a:spLocks noGrp="1"/>
          </p:cNvSpPr>
          <p:nvPr>
            <p:ph type="ftr" sz="quarter" idx="11"/>
          </p:nvPr>
        </p:nvSpPr>
        <p:spPr/>
        <p:txBody>
          <a:bodyPr/>
          <a:lstStyle/>
          <a:p>
            <a:pPr>
              <a:defRPr/>
            </a:pPr>
            <a:r>
              <a:rPr lang="en-US" smtClean="0"/>
              <a:t>Smitha N Pai</a:t>
            </a:r>
            <a:endParaRPr lang="en-US"/>
          </a:p>
        </p:txBody>
      </p:sp>
      <p:sp>
        <p:nvSpPr>
          <p:cNvPr id="12" name="Slide Number Placeholder 11"/>
          <p:cNvSpPr>
            <a:spLocks noGrp="1"/>
          </p:cNvSpPr>
          <p:nvPr>
            <p:ph type="sldNum" sz="quarter" idx="12"/>
          </p:nvPr>
        </p:nvSpPr>
        <p:spPr/>
        <p:txBody>
          <a:bodyPr/>
          <a:lstStyle/>
          <a:p>
            <a:pPr>
              <a:defRPr/>
            </a:pPr>
            <a:fld id="{DB3E9BD0-0785-46E8-9914-223C37E46FB3}"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476</TotalTime>
  <Words>2596</Words>
  <Application>Microsoft Office PowerPoint</Application>
  <PresentationFormat>On-screen Show (4:3)</PresentationFormat>
  <Paragraphs>986</Paragraphs>
  <Slides>65</Slides>
  <Notes>60</Notes>
  <HiddenSlides>3</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Clarity</vt:lpstr>
      <vt:lpstr>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for palindrome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Admin</cp:lastModifiedBy>
  <cp:revision>56</cp:revision>
  <dcterms:created xsi:type="dcterms:W3CDTF">2006-08-16T00:00:00Z</dcterms:created>
  <dcterms:modified xsi:type="dcterms:W3CDTF">2013-09-06T09:13:30Z</dcterms:modified>
</cp:coreProperties>
</file>