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B0B55C-B37D-427B-B5B4-1578779D5707}" type="datetimeFigureOut">
              <a:rPr lang="en-US" smtClean="0"/>
              <a:t>1/13/2014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AA70B7-C4E5-4F1D-8DC2-2265B65BBC01}" type="slidenum">
              <a:rPr lang="en-US" smtClean="0"/>
              <a:t>‹#›</a:t>
            </a:fld>
            <a:endParaRPr lang="en-US"/>
          </a:p>
        </p:txBody>
      </p:sp>
    </p:spTree>
    <p:extLst>
      <p:ext uri="{BB962C8B-B14F-4D97-AF65-F5344CB8AC3E}">
        <p14:creationId xmlns:p14="http://schemas.microsoft.com/office/powerpoint/2010/main" val="77224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AA70B7-C4E5-4F1D-8DC2-2265B65BBC01}"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Scripting_language" TargetMode="External"/><Relationship Id="rId2" Type="http://schemas.openxmlformats.org/officeDocument/2006/relationships/hyperlink" Target="http://en.wikipedia.org/wiki/Virtual_machine" TargetMode="External"/><Relationship Id="rId1" Type="http://schemas.openxmlformats.org/officeDocument/2006/relationships/slideLayout" Target="../slideLayouts/slideLayout2.xml"/><Relationship Id="rId5" Type="http://schemas.openxmlformats.org/officeDocument/2006/relationships/hyperlink" Target="http://en.wikipedia.org/wiki/Java_bytecode" TargetMode="External"/><Relationship Id="rId4" Type="http://schemas.openxmlformats.org/officeDocument/2006/relationships/hyperlink" Target="http://en.wikipedia.org/wiki/Intermediate_language"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Opcode" TargetMode="External"/><Relationship Id="rId7" Type="http://schemas.openxmlformats.org/officeDocument/2006/relationships/hyperlink" Target="http://en.wikipedia.org/wiki/Virtual_machine" TargetMode="External"/><Relationship Id="rId2" Type="http://schemas.openxmlformats.org/officeDocument/2006/relationships/hyperlink" Target="http://en.wikipedia.org/wiki/Byte" TargetMode="External"/><Relationship Id="rId1" Type="http://schemas.openxmlformats.org/officeDocument/2006/relationships/slideLayout" Target="../slideLayouts/slideLayout2.xml"/><Relationship Id="rId6" Type="http://schemas.openxmlformats.org/officeDocument/2006/relationships/hyperlink" Target="http://en.wikipedia.org/wiki/Operating_system" TargetMode="External"/><Relationship Id="rId5" Type="http://schemas.openxmlformats.org/officeDocument/2006/relationships/hyperlink" Target="http://en.wikipedia.org/wiki/Interpreter_(computer_software)" TargetMode="External"/><Relationship Id="rId4" Type="http://schemas.openxmlformats.org/officeDocument/2006/relationships/hyperlink" Target="http://en.wikipedia.org/wiki/Programming_langu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Run_time_(computing)" TargetMode="External"/><Relationship Id="rId2" Type="http://schemas.openxmlformats.org/officeDocument/2006/relationships/hyperlink" Target="http://en.wikipedia.org/wiki/Just-in-time_compil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Computer_program" TargetMode="External"/><Relationship Id="rId2" Type="http://schemas.openxmlformats.org/officeDocument/2006/relationships/hyperlink" Target="http://en.wikipedia.org/wiki/Comput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Bytecode" TargetMode="External"/><Relationship Id="rId2" Type="http://schemas.openxmlformats.org/officeDocument/2006/relationships/hyperlink" Target="http://en.wikipedia.org/wiki/Source_code" TargetMode="External"/><Relationship Id="rId1" Type="http://schemas.openxmlformats.org/officeDocument/2006/relationships/slideLayout" Target="../slideLayouts/slideLayout2.xml"/><Relationship Id="rId4" Type="http://schemas.openxmlformats.org/officeDocument/2006/relationships/hyperlink" Target="http://en.wikipedia.org/wiki/Virtual_machin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differencebetween.net/miscellaneous/difference-between-judgment-and-order/" TargetMode="External"/><Relationship Id="rId2" Type="http://schemas.openxmlformats.org/officeDocument/2006/relationships/hyperlink" Target="http://www.differencebetween.net/language/difference-between-a-want-and-a-need/" TargetMode="External"/><Relationship Id="rId1" Type="http://schemas.openxmlformats.org/officeDocument/2006/relationships/slideLayout" Target="../slideLayouts/slideLayout2.xml"/><Relationship Id="rId5" Type="http://schemas.openxmlformats.org/officeDocument/2006/relationships/hyperlink" Target="http://www.differencebetween.net/business/difference-between-urgent-and-important/" TargetMode="External"/><Relationship Id="rId4" Type="http://schemas.openxmlformats.org/officeDocument/2006/relationships/hyperlink" Target="http://www.differencebetween.net/technology/difference-between-jre-and-sdk/"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www.differencebetween.net/technology/internet/difference-between-google-and-igoog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enefitof.net/benefits-of-run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Ada_(programming_languag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Operating_system" TargetMode="External"/><Relationship Id="rId2" Type="http://schemas.openxmlformats.org/officeDocument/2006/relationships/hyperlink" Target="http://en.wikipedia.org/wiki/Write_once,_run_anywhere" TargetMode="External"/><Relationship Id="rId1" Type="http://schemas.openxmlformats.org/officeDocument/2006/relationships/slideLayout" Target="../slideLayouts/slideLayout2.xml"/><Relationship Id="rId4" Type="http://schemas.openxmlformats.org/officeDocument/2006/relationships/hyperlink" Target="http://en.wikipedia.org/wiki/Class_(file_format)"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Garbage_collection_(computer_scie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emory_management_unit" TargetMode="External"/><Relationship Id="rId2" Type="http://schemas.openxmlformats.org/officeDocument/2006/relationships/hyperlink" Target="http://en.wikipedia.org/wiki/Memory_prote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Computer" TargetMode="External"/><Relationship Id="rId2" Type="http://schemas.openxmlformats.org/officeDocument/2006/relationships/hyperlink" Target="http://en.wikipedia.org/wiki/Softw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Interpreter_(computing)" TargetMode="External"/><Relationship Id="rId2" Type="http://schemas.openxmlformats.org/officeDocument/2006/relationships/hyperlink" Target="http://en.wikipedia.org/wiki/Instruction_set" TargetMode="External"/><Relationship Id="rId1" Type="http://schemas.openxmlformats.org/officeDocument/2006/relationships/slideLayout" Target="../slideLayouts/slideLayout2.xml"/><Relationship Id="rId4" Type="http://schemas.openxmlformats.org/officeDocument/2006/relationships/hyperlink" Target="http://en.wikipedia.org/wiki/Machine_langu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r>
              <a:rPr lang="en-US" b="1" dirty="0" smtClean="0"/>
              <a:t>Java Virtual Machine</a:t>
            </a:r>
            <a:r>
              <a:rPr lang="en-US" dirty="0" smtClean="0"/>
              <a:t> (</a:t>
            </a:r>
            <a:r>
              <a:rPr lang="en-US" b="1" dirty="0" smtClean="0"/>
              <a:t>JVM</a:t>
            </a:r>
            <a:r>
              <a:rPr lang="en-US" dirty="0" smtClean="0"/>
              <a:t>) enables a set of computer software programs and data structures to use a </a:t>
            </a:r>
            <a:r>
              <a:rPr lang="en-US" dirty="0" smtClean="0">
                <a:hlinkClick r:id="rId2" action="ppaction://hlinkfile" tooltip="Virtual machine"/>
              </a:rPr>
              <a:t>virtual machine</a:t>
            </a:r>
            <a:r>
              <a:rPr lang="en-US" dirty="0" smtClean="0"/>
              <a:t> model for the execution of other computer programs and </a:t>
            </a:r>
            <a:r>
              <a:rPr lang="en-US" dirty="0" smtClean="0">
                <a:hlinkClick r:id="rId3" action="ppaction://hlinkfile" tooltip="Scripting language"/>
              </a:rPr>
              <a:t>scripts</a:t>
            </a:r>
            <a:r>
              <a:rPr lang="en-US" dirty="0" smtClean="0"/>
              <a:t>. The model used by a JVM accepts a form of computer </a:t>
            </a:r>
            <a:r>
              <a:rPr lang="en-US" dirty="0" smtClean="0">
                <a:hlinkClick r:id="rId4" action="ppaction://hlinkfile" tooltip="Intermediate language"/>
              </a:rPr>
              <a:t>intermediate language</a:t>
            </a:r>
            <a:r>
              <a:rPr lang="en-US" dirty="0" smtClean="0"/>
              <a:t> commonly referred to as </a:t>
            </a:r>
            <a:r>
              <a:rPr lang="en-US" dirty="0" smtClean="0">
                <a:hlinkClick r:id="rId5" action="ppaction://hlinkfile" tooltip="Java bytecode"/>
              </a:rPr>
              <a:t>Java </a:t>
            </a:r>
            <a:r>
              <a:rPr lang="en-US" dirty="0" err="1" smtClean="0">
                <a:hlinkClick r:id="rId5" action="ppaction://hlinkfile" tooltip="Java bytecode"/>
              </a:rPr>
              <a:t>bytecode</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name </a:t>
            </a:r>
            <a:r>
              <a:rPr lang="en-US" dirty="0" err="1" smtClean="0"/>
              <a:t>bytecode</a:t>
            </a:r>
            <a:r>
              <a:rPr lang="en-US" dirty="0" smtClean="0"/>
              <a:t> stems from instruction sets which have one-</a:t>
            </a:r>
            <a:r>
              <a:rPr lang="en-US" dirty="0" smtClean="0">
                <a:hlinkClick r:id="rId2" action="ppaction://hlinkfile" tooltip="Byte"/>
              </a:rPr>
              <a:t>byte</a:t>
            </a:r>
            <a:r>
              <a:rPr lang="en-US" dirty="0" smtClean="0"/>
              <a:t> </a:t>
            </a:r>
            <a:r>
              <a:rPr lang="en-US" dirty="0" err="1" smtClean="0">
                <a:hlinkClick r:id="rId3" action="ppaction://hlinkfile" tooltip="Opcode"/>
              </a:rPr>
              <a:t>opcodes</a:t>
            </a:r>
            <a:r>
              <a:rPr lang="en-US" dirty="0" smtClean="0"/>
              <a:t> followed by optional parameters. Intermediate representations such as </a:t>
            </a:r>
            <a:r>
              <a:rPr lang="en-US" dirty="0" err="1" smtClean="0"/>
              <a:t>bytecode</a:t>
            </a:r>
            <a:r>
              <a:rPr lang="en-US" dirty="0" smtClean="0"/>
              <a:t> may be output by </a:t>
            </a:r>
            <a:r>
              <a:rPr lang="en-US" dirty="0" smtClean="0">
                <a:hlinkClick r:id="rId4" action="ppaction://hlinkfile" tooltip="Programming language"/>
              </a:rPr>
              <a:t>programming language</a:t>
            </a:r>
            <a:r>
              <a:rPr lang="en-US" dirty="0" smtClean="0"/>
              <a:t> implementations to ease </a:t>
            </a:r>
            <a:r>
              <a:rPr lang="en-US" dirty="0" smtClean="0">
                <a:hlinkClick r:id="rId5" action="ppaction://hlinkfile" tooltip="Interpreter (computer software)"/>
              </a:rPr>
              <a:t>interpretation</a:t>
            </a:r>
            <a:r>
              <a:rPr lang="en-US" dirty="0" smtClean="0"/>
              <a:t>, or it may be used to reduce hardware and </a:t>
            </a:r>
            <a:r>
              <a:rPr lang="en-US" dirty="0" smtClean="0">
                <a:hlinkClick r:id="rId6" action="ppaction://hlinkfile" tooltip="Operating system"/>
              </a:rPr>
              <a:t>operating system</a:t>
            </a:r>
            <a:r>
              <a:rPr lang="en-US" dirty="0" smtClean="0"/>
              <a:t> dependence by allowing the same code to run on different platforms. </a:t>
            </a:r>
            <a:r>
              <a:rPr lang="en-US" dirty="0" err="1" smtClean="0"/>
              <a:t>Bytecode</a:t>
            </a:r>
            <a:r>
              <a:rPr lang="en-US" dirty="0" smtClean="0"/>
              <a:t> may often be either directly executed on a </a:t>
            </a:r>
            <a:r>
              <a:rPr lang="en-US" dirty="0" smtClean="0">
                <a:hlinkClick r:id="rId7" action="ppaction://hlinkfile" tooltip="Virtual machine"/>
              </a:rPr>
              <a:t>virtual machine</a:t>
            </a:r>
            <a:r>
              <a:rPr lang="en-US" dirty="0" smtClean="0"/>
              <a:t> (i.e. interpreter), or it may be further compiled into machine code for better performance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 </a:t>
            </a:r>
            <a:r>
              <a:rPr lang="en-US" dirty="0" err="1" smtClean="0"/>
              <a:t>bytecode</a:t>
            </a:r>
            <a:r>
              <a:rPr lang="en-US" dirty="0" smtClean="0"/>
              <a:t> program may be executed by parsing and </a:t>
            </a:r>
            <a:r>
              <a:rPr lang="en-US" i="1" dirty="0" smtClean="0"/>
              <a:t>directly</a:t>
            </a:r>
            <a:r>
              <a:rPr lang="en-US" dirty="0" smtClean="0"/>
              <a:t> executing the instructions, one at a time. This kind of </a:t>
            </a:r>
            <a:r>
              <a:rPr lang="en-US" i="1" dirty="0" err="1" smtClean="0"/>
              <a:t>bytecode</a:t>
            </a:r>
            <a:r>
              <a:rPr lang="en-US" i="1" dirty="0" smtClean="0"/>
              <a:t> interpreter</a:t>
            </a:r>
            <a:r>
              <a:rPr lang="en-US" dirty="0" smtClean="0"/>
              <a:t> is very portable. Some systems, called dynamic translators, or "</a:t>
            </a:r>
            <a:r>
              <a:rPr lang="en-US" dirty="0" smtClean="0">
                <a:hlinkClick r:id="rId2" action="ppaction://hlinkfile" tooltip="Just-in-time compilation"/>
              </a:rPr>
              <a:t>just-in-time</a:t>
            </a:r>
            <a:r>
              <a:rPr lang="en-US" dirty="0" smtClean="0"/>
              <a:t>" (JIT) compilers, translate </a:t>
            </a:r>
            <a:r>
              <a:rPr lang="en-US" dirty="0" err="1" smtClean="0"/>
              <a:t>bytecode</a:t>
            </a:r>
            <a:r>
              <a:rPr lang="en-US" dirty="0" smtClean="0"/>
              <a:t> into machine language as necessary at </a:t>
            </a:r>
            <a:r>
              <a:rPr lang="en-US" dirty="0" smtClean="0">
                <a:hlinkClick r:id="rId3" action="ppaction://hlinkfile" tooltip="Run time (computing)"/>
              </a:rPr>
              <a:t>runtime</a:t>
            </a:r>
            <a:r>
              <a:rPr lang="en-US" dirty="0" smtClean="0"/>
              <a:t>: this makes the virtual machine </a:t>
            </a:r>
            <a:r>
              <a:rPr lang="en-US" dirty="0" err="1" smtClean="0"/>
              <a:t>unportable</a:t>
            </a:r>
            <a:r>
              <a:rPr lang="en-US" dirty="0" smtClean="0"/>
              <a:t>, but doesn't lose the portability of the </a:t>
            </a:r>
            <a:r>
              <a:rPr lang="en-US" dirty="0" err="1" smtClean="0"/>
              <a:t>bytecode</a:t>
            </a:r>
            <a:r>
              <a:rPr lang="en-US" dirty="0" smtClean="0"/>
              <a:t> itself.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a:t>
            </a:r>
            <a:r>
              <a:rPr lang="en-US" dirty="0" smtClean="0">
                <a:hlinkClick r:id="rId2" action="ppaction://hlinkfile" tooltip="Computing"/>
              </a:rPr>
              <a:t>computing</a:t>
            </a:r>
            <a:r>
              <a:rPr lang="en-US" dirty="0" smtClean="0"/>
              <a:t>, </a:t>
            </a:r>
            <a:r>
              <a:rPr lang="en-US" b="1" dirty="0" smtClean="0"/>
              <a:t>just-in-time compilation</a:t>
            </a:r>
            <a:r>
              <a:rPr lang="en-US" dirty="0" smtClean="0"/>
              <a:t> (</a:t>
            </a:r>
            <a:r>
              <a:rPr lang="en-US" b="1" dirty="0" smtClean="0"/>
              <a:t>JIT</a:t>
            </a:r>
            <a:r>
              <a:rPr lang="en-US" dirty="0" smtClean="0"/>
              <a:t>), also known as </a:t>
            </a:r>
            <a:r>
              <a:rPr lang="en-US" b="1" dirty="0" smtClean="0"/>
              <a:t>dynamic translation</a:t>
            </a:r>
            <a:r>
              <a:rPr lang="en-US" dirty="0" smtClean="0"/>
              <a:t>, is a method to improve the runtime performance of </a:t>
            </a:r>
            <a:r>
              <a:rPr lang="en-US" dirty="0" smtClean="0">
                <a:hlinkClick r:id="rId3" action="ppaction://hlinkfile" tooltip="Computer program"/>
              </a:rPr>
              <a:t>computer programs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144000" cy="6858000"/>
          </a:xfrm>
        </p:spPr>
        <p:txBody>
          <a:bodyPr>
            <a:normAutofit/>
          </a:bodyPr>
          <a:lstStyle/>
          <a:p>
            <a:r>
              <a:rPr lang="en-US" dirty="0" smtClean="0"/>
              <a:t>Interpreted code is translated from a high-level language to a machine code continuously during every execution, whereas statically compiled code is translated into machine code before execution, and only requires this translation once.</a:t>
            </a:r>
          </a:p>
          <a:p>
            <a:r>
              <a:rPr lang="en-US" dirty="0" smtClean="0"/>
              <a:t>JIT compilers represent a hybrid approach, with translation occurring continuously, as with interpreters, but with caching of translated code to minimize performance degradation. It also offers other advantages over statically compiled code at development time, such as handling of late-bound data types and the ability to enforce security guarantees.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In a </a:t>
            </a:r>
            <a:r>
              <a:rPr lang="en-US" dirty="0" err="1" smtClean="0"/>
              <a:t>bytecode</a:t>
            </a:r>
            <a:r>
              <a:rPr lang="en-US" dirty="0" smtClean="0"/>
              <a:t>-compiled system, </a:t>
            </a:r>
            <a:r>
              <a:rPr lang="en-US" dirty="0" smtClean="0">
                <a:hlinkClick r:id="rId2" action="ppaction://hlinkfile" tooltip="Source code"/>
              </a:rPr>
              <a:t>source code</a:t>
            </a:r>
            <a:r>
              <a:rPr lang="en-US" dirty="0" smtClean="0"/>
              <a:t> is translated to an intermediate representation known as </a:t>
            </a:r>
            <a:r>
              <a:rPr lang="en-US" dirty="0" err="1" smtClean="0">
                <a:hlinkClick r:id="rId3" action="ppaction://hlinkfile" tooltip="Bytecode"/>
              </a:rPr>
              <a:t>bytecode</a:t>
            </a:r>
            <a:r>
              <a:rPr lang="en-US" dirty="0" smtClean="0"/>
              <a:t>. </a:t>
            </a:r>
            <a:r>
              <a:rPr lang="en-US" dirty="0" err="1" smtClean="0"/>
              <a:t>Bytecode</a:t>
            </a:r>
            <a:r>
              <a:rPr lang="en-US" dirty="0" smtClean="0"/>
              <a:t> is not the machine code for any particular computer, and may be portable among computer architectures. The </a:t>
            </a:r>
            <a:r>
              <a:rPr lang="en-US" dirty="0" err="1" smtClean="0"/>
              <a:t>bytecode</a:t>
            </a:r>
            <a:r>
              <a:rPr lang="en-US" dirty="0" smtClean="0"/>
              <a:t> may then be interpreted by, or run on, a </a:t>
            </a:r>
            <a:r>
              <a:rPr lang="en-US" dirty="0" smtClean="0">
                <a:hlinkClick r:id="rId4" action="ppaction://hlinkfile" tooltip="Virtual machine"/>
              </a:rPr>
              <a:t>virtual machine</a:t>
            </a:r>
            <a:r>
              <a:rPr lang="en-US" dirty="0" smtClean="0"/>
              <a:t>. A just-in-time compiler can be used as a way to speed up execution of </a:t>
            </a:r>
            <a:r>
              <a:rPr lang="en-US" dirty="0" err="1" smtClean="0"/>
              <a:t>bytecode</a:t>
            </a:r>
            <a:r>
              <a:rPr lang="en-US" dirty="0" smtClean="0"/>
              <a:t>. At the time the </a:t>
            </a:r>
            <a:r>
              <a:rPr lang="en-US" dirty="0" err="1" smtClean="0"/>
              <a:t>bytecode</a:t>
            </a:r>
            <a:r>
              <a:rPr lang="en-US" dirty="0" smtClean="0"/>
              <a:t> is run, the just-in-time compiler will compile some or all of it to native machine code for better performance.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A common goal of using JIT techniques is to reach or surpass the performance of static compilation, while maintaining the advantages of </a:t>
            </a:r>
            <a:r>
              <a:rPr lang="en-US" dirty="0" err="1" smtClean="0"/>
              <a:t>bytecode</a:t>
            </a:r>
            <a:r>
              <a:rPr lang="en-US" dirty="0" smtClean="0"/>
              <a:t> interpretation: Much of the "heavy lifting" of parsing the original source code and performing basic optimization is often handled at compile time, prior to deployment: compilation from </a:t>
            </a:r>
            <a:r>
              <a:rPr lang="en-US" dirty="0" err="1" smtClean="0"/>
              <a:t>bytecode</a:t>
            </a:r>
            <a:r>
              <a:rPr lang="en-US" dirty="0" smtClean="0"/>
              <a:t> to machine code is much faster than compiling from source. The deployed </a:t>
            </a:r>
            <a:r>
              <a:rPr lang="en-US" dirty="0" err="1" smtClean="0"/>
              <a:t>bytecode</a:t>
            </a:r>
            <a:r>
              <a:rPr lang="en-US" dirty="0" smtClean="0"/>
              <a:t> is portable, unlike native code. Since the runtime has control over the compilation, like interpreted </a:t>
            </a:r>
            <a:r>
              <a:rPr lang="en-US" dirty="0" err="1" smtClean="0"/>
              <a:t>bytecode</a:t>
            </a:r>
            <a:r>
              <a:rPr lang="en-US" dirty="0" smtClean="0"/>
              <a:t>, it can run in a secure sandbox. Compilers from </a:t>
            </a:r>
            <a:r>
              <a:rPr lang="en-US" dirty="0" err="1" smtClean="0"/>
              <a:t>bytecode</a:t>
            </a:r>
            <a:r>
              <a:rPr lang="en-US" dirty="0" smtClean="0"/>
              <a:t> to machine code are easier to write, because the portable </a:t>
            </a:r>
            <a:r>
              <a:rPr lang="en-US" dirty="0" err="1" smtClean="0"/>
              <a:t>bytecode</a:t>
            </a:r>
            <a:r>
              <a:rPr lang="en-US" dirty="0" smtClean="0"/>
              <a:t> compiler has already done much of the work.</a:t>
            </a:r>
            <a:endParaRPr lang="en-US" smtClean="0"/>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228600"/>
            <a:ext cx="9144000" cy="6858000"/>
          </a:xfrm>
        </p:spPr>
        <p:txBody>
          <a:bodyPr>
            <a:normAutofit fontScale="70000" lnSpcReduction="20000"/>
          </a:bodyPr>
          <a:lstStyle/>
          <a:p>
            <a:r>
              <a:rPr lang="en-US" dirty="0" smtClean="0"/>
              <a:t>JDK = Java Development Kit - if you want to develop or just compile Java</a:t>
            </a:r>
            <a:br>
              <a:rPr lang="en-US" dirty="0" smtClean="0"/>
            </a:br>
            <a:r>
              <a:rPr lang="en-US" dirty="0" smtClean="0"/>
              <a:t>programs (*.java -&gt; *.class -&gt; *.jar)</a:t>
            </a:r>
            <a:br>
              <a:rPr lang="en-US" dirty="0" smtClean="0"/>
            </a:br>
            <a:r>
              <a:rPr lang="en-US" dirty="0" smtClean="0"/>
              <a:t>JRE = Java Runtime Environment - if you want to execute a Java program</a:t>
            </a:r>
            <a:br>
              <a:rPr lang="en-US" dirty="0" smtClean="0"/>
            </a:br>
            <a:r>
              <a:rPr lang="en-US" dirty="0" smtClean="0"/>
              <a:t/>
            </a:r>
            <a:br>
              <a:rPr lang="en-US" dirty="0" smtClean="0"/>
            </a:br>
            <a:r>
              <a:rPr lang="en-US" dirty="0" smtClean="0"/>
              <a:t>Just my simple descriptions:</a:t>
            </a:r>
            <a:br>
              <a:rPr lang="en-US" dirty="0" smtClean="0"/>
            </a:br>
            <a:r>
              <a:rPr lang="en-US" dirty="0" smtClean="0"/>
              <a:t>J2SE = Java 2 Standard Edition - (JDK+JRE) - for common purposes for example</a:t>
            </a:r>
            <a:br>
              <a:rPr lang="en-US" dirty="0" smtClean="0"/>
            </a:br>
            <a:r>
              <a:rPr lang="en-US" dirty="0" smtClean="0"/>
              <a:t>on PCs</a:t>
            </a:r>
            <a:br>
              <a:rPr lang="en-US" dirty="0" smtClean="0"/>
            </a:br>
            <a:r>
              <a:rPr lang="en-US" dirty="0" smtClean="0"/>
              <a:t>J2EE = Java 2 Enterprise Edition - AFAIK framework and methodology to</a:t>
            </a:r>
            <a:br>
              <a:rPr lang="en-US" dirty="0" smtClean="0"/>
            </a:br>
            <a:r>
              <a:rPr lang="en-US" dirty="0" smtClean="0"/>
              <a:t>produce applications in 3-layer technology (robust applications)</a:t>
            </a:r>
            <a:br>
              <a:rPr lang="en-US" dirty="0" smtClean="0"/>
            </a:br>
            <a:r>
              <a:rPr lang="en-US" dirty="0" smtClean="0"/>
              <a:t>J2ME = Java 2 Micro Edition - (JDK+JRE) - for small devices (cellular</a:t>
            </a:r>
            <a:br>
              <a:rPr lang="en-US" dirty="0" smtClean="0"/>
            </a:br>
            <a:r>
              <a:rPr lang="en-US" dirty="0" smtClean="0"/>
              <a:t>phones, palmtops etc.)</a:t>
            </a:r>
            <a:br>
              <a:rPr lang="en-US" dirty="0" smtClean="0"/>
            </a:br>
            <a:r>
              <a:rPr lang="en-US" dirty="0" smtClean="0"/>
              <a:t/>
            </a:r>
            <a:br>
              <a:rPr lang="en-US" dirty="0" smtClean="0"/>
            </a:br>
            <a:r>
              <a:rPr lang="en-US" dirty="0" smtClean="0"/>
              <a:t>SDK = Software Development Kit.</a:t>
            </a:r>
            <a:br>
              <a:rPr lang="en-US" dirty="0" smtClean="0"/>
            </a:br>
            <a:r>
              <a:rPr lang="en-US" dirty="0" smtClean="0"/>
              <a:t>It follows some fundamental </a:t>
            </a:r>
            <a:r>
              <a:rPr lang="en-US" dirty="0" err="1" smtClean="0"/>
              <a:t>infos</a:t>
            </a:r>
            <a:r>
              <a:rPr lang="en-US" dirty="0" smtClean="0"/>
              <a:t> from Sun's website:</a:t>
            </a:r>
            <a:br>
              <a:rPr lang="en-US" dirty="0" smtClean="0"/>
            </a:br>
            <a:r>
              <a:rPr lang="en-US" dirty="0" smtClean="0"/>
              <a:t>--------------------------</a:t>
            </a:r>
            <a:br>
              <a:rPr lang="en-US" dirty="0" smtClean="0"/>
            </a:br>
            <a:r>
              <a:rPr lang="en-US" dirty="0" smtClean="0"/>
              <a:t>J2SE</a:t>
            </a:r>
            <a:br>
              <a:rPr lang="en-US" dirty="0" smtClean="0"/>
            </a:br>
            <a:r>
              <a:rPr lang="en-US" dirty="0" smtClean="0"/>
              <a:t>--------------------------</a:t>
            </a:r>
            <a:br>
              <a:rPr lang="en-US" dirty="0" smtClean="0"/>
            </a:br>
            <a:r>
              <a:rPr lang="en-US" dirty="0" smtClean="0"/>
              <a:t> The premier solution for rapidly developing and deploying mission-critical,</a:t>
            </a:r>
            <a:br>
              <a:rPr lang="en-US" dirty="0" smtClean="0"/>
            </a:br>
            <a:r>
              <a:rPr lang="en-US" dirty="0" smtClean="0"/>
              <a:t>enterprise applications, J2SETM provides the essential compiler, tools,</a:t>
            </a:r>
            <a:br>
              <a:rPr lang="en-US" dirty="0" smtClean="0"/>
            </a:br>
            <a:r>
              <a:rPr lang="en-US" dirty="0" smtClean="0"/>
              <a:t>runtimes, and APIs for writing, deploying, and running applets and</a:t>
            </a:r>
            <a:br>
              <a:rPr lang="en-US" dirty="0" smtClean="0"/>
            </a:br>
            <a:r>
              <a:rPr lang="en-US" dirty="0" smtClean="0"/>
              <a:t>applications in the Java programming language.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
            </a:r>
            <a:br>
              <a:rPr lang="en-US" dirty="0" smtClean="0"/>
            </a:br>
            <a:r>
              <a:rPr lang="en-US" dirty="0" smtClean="0"/>
              <a:t/>
            </a:r>
            <a:br>
              <a:rPr lang="en-US" dirty="0" smtClean="0"/>
            </a:br>
            <a:r>
              <a:rPr lang="en-US" dirty="0" smtClean="0"/>
              <a:t>--------------------------</a:t>
            </a:r>
            <a:br>
              <a:rPr lang="en-US" dirty="0" smtClean="0"/>
            </a:br>
            <a:r>
              <a:rPr lang="en-US" dirty="0" smtClean="0"/>
              <a:t>J2EE</a:t>
            </a:r>
            <a:br>
              <a:rPr lang="en-US" dirty="0" smtClean="0"/>
            </a:br>
            <a:r>
              <a:rPr lang="en-US" dirty="0" smtClean="0"/>
              <a:t>--------------------------</a:t>
            </a:r>
            <a:br>
              <a:rPr lang="en-US" dirty="0" smtClean="0"/>
            </a:br>
            <a:r>
              <a:rPr lang="en-US" dirty="0" smtClean="0"/>
              <a:t> J2EETM technology and its component based model simplifies enterprise</a:t>
            </a:r>
            <a:br>
              <a:rPr lang="en-US" dirty="0" smtClean="0"/>
            </a:br>
            <a:r>
              <a:rPr lang="en-US" dirty="0" smtClean="0"/>
              <a:t>development and deployment. The J2EE platform manages the infrastructure and</a:t>
            </a:r>
            <a:br>
              <a:rPr lang="en-US" dirty="0" smtClean="0"/>
            </a:br>
            <a:r>
              <a:rPr lang="en-US" dirty="0" smtClean="0"/>
              <a:t>supports the Web services to enable development of secure, robust and</a:t>
            </a:r>
            <a:br>
              <a:rPr lang="en-US" dirty="0" smtClean="0"/>
            </a:br>
            <a:r>
              <a:rPr lang="en-US" dirty="0" smtClean="0"/>
              <a:t>interoperable business applications. The J2EE platform is the foundation</a:t>
            </a:r>
            <a:br>
              <a:rPr lang="en-US" dirty="0" smtClean="0"/>
            </a:br>
            <a:r>
              <a:rPr lang="en-US" dirty="0" smtClean="0"/>
              <a:t>technology of the Sun ONE platform and Sun's Web services strategy.</a:t>
            </a:r>
            <a:br>
              <a:rPr lang="en-US" dirty="0" smtClean="0"/>
            </a:br>
            <a:r>
              <a:rPr lang="en-US" dirty="0" smtClean="0"/>
              <a:t/>
            </a:r>
            <a:br>
              <a:rPr lang="en-US" dirty="0" smtClean="0"/>
            </a:br>
            <a:r>
              <a:rPr lang="en-US" dirty="0" smtClean="0"/>
              <a:t>--------------------------</a:t>
            </a:r>
            <a:br>
              <a:rPr lang="en-US" dirty="0" smtClean="0"/>
            </a:br>
            <a:r>
              <a:rPr lang="en-US" dirty="0" smtClean="0"/>
              <a:t>J2ME</a:t>
            </a:r>
            <a:br>
              <a:rPr lang="en-US" dirty="0" smtClean="0"/>
            </a:br>
            <a:r>
              <a:rPr lang="en-US" dirty="0" smtClean="0"/>
              <a:t>--------------------------</a:t>
            </a:r>
            <a:br>
              <a:rPr lang="en-US" dirty="0" smtClean="0"/>
            </a:br>
            <a:r>
              <a:rPr lang="en-US" dirty="0" smtClean="0"/>
              <a:t>A highly optimized Java runtime environment, J2METM technology specifically</a:t>
            </a:r>
            <a:br>
              <a:rPr lang="en-US" dirty="0" smtClean="0"/>
            </a:br>
            <a:r>
              <a:rPr lang="en-US" dirty="0" smtClean="0"/>
              <a:t>addresses the vast consumer space, which covers the range of extremely tiny</a:t>
            </a:r>
            <a:br>
              <a:rPr lang="en-US" dirty="0" smtClean="0"/>
            </a:br>
            <a:r>
              <a:rPr lang="en-US" dirty="0" smtClean="0"/>
              <a:t>commodities such as smart cards or a pager all the way up to the set-top</a:t>
            </a:r>
            <a:br>
              <a:rPr lang="en-US" dirty="0" smtClean="0"/>
            </a:br>
            <a:r>
              <a:rPr lang="en-US" dirty="0" smtClean="0"/>
              <a:t>box, an appliance almost as powerful as a computer.</a:t>
            </a:r>
            <a:br>
              <a:rPr lang="en-US" dirty="0" smtClean="0"/>
            </a:br>
            <a:r>
              <a:rPr lang="en-US" dirty="0" smtClean="0"/>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1. A JRE software package is needed to use Java applications while a JDK software package is needed to create Java applications</a:t>
            </a:r>
            <a:br>
              <a:rPr lang="en-US" dirty="0" smtClean="0"/>
            </a:br>
            <a:r>
              <a:rPr lang="en-US" dirty="0" smtClean="0"/>
              <a:t>2. A JDK software package contains everything in a JRE package along with the development tools</a:t>
            </a:r>
            <a:br>
              <a:rPr lang="en-US" dirty="0" smtClean="0"/>
            </a:br>
            <a:r>
              <a:rPr lang="en-US" dirty="0" smtClean="0"/>
              <a:t>3. JREs are available for a much wider platform range compared to JDK</a:t>
            </a:r>
            <a:br>
              <a:rPr lang="en-US" dirty="0" smtClean="0"/>
            </a:br>
            <a:r>
              <a:rPr lang="en-US" dirty="0" smtClean="0"/>
              <a:t>4. The JDK is meant for programmers and software developers while the JRE is for the common everyday user</a:t>
            </a:r>
            <a:br>
              <a:rPr lang="en-US" dirty="0" smtClean="0"/>
            </a:br>
            <a:r>
              <a:rPr lang="en-US" dirty="0" smtClean="0"/>
              <a:t/>
            </a:r>
            <a:br>
              <a:rPr lang="en-US" dirty="0" smtClean="0"/>
            </a:b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1. An SDK is a set of development tools that allow applications to be created for certain software packages or platforms; the JDK is the most widely used SDK and is an extension of the SDK responsible for writing and running Java programs.</a:t>
            </a:r>
          </a:p>
          <a:p>
            <a:r>
              <a:rPr lang="en-US" dirty="0" smtClean="0"/>
              <a:t>2. An SDK includes sample code and technical notes or other supporting documentation; the JDK includes components that are a selection of programming tools.</a:t>
            </a:r>
          </a:p>
          <a:p>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JVM, JRE, SDK,BYTECODE</a:t>
            </a:r>
            <a:endParaRPr lang="en-IN" dirty="0">
              <a:solidFill>
                <a:srgbClr val="FF0000"/>
              </a:solidFill>
            </a:endParaRPr>
          </a:p>
        </p:txBody>
      </p:sp>
      <p:sp>
        <p:nvSpPr>
          <p:cNvPr id="3" name="Subtitle 2"/>
          <p:cNvSpPr>
            <a:spLocks noGrp="1"/>
          </p:cNvSpPr>
          <p:nvPr>
            <p:ph type="subTitle" idx="1"/>
          </p:nvPr>
        </p:nvSpPr>
        <p:spPr/>
        <p:txBody>
          <a:bodyPr/>
          <a:lstStyle/>
          <a:p>
            <a:r>
              <a:rPr lang="en-US" dirty="0" err="1" smtClean="0"/>
              <a:t>Smitha</a:t>
            </a:r>
            <a:r>
              <a:rPr lang="en-US" dirty="0" smtClean="0"/>
              <a:t> N </a:t>
            </a:r>
            <a:r>
              <a:rPr lang="en-US" smtClean="0"/>
              <a:t>Pai</a:t>
            </a:r>
            <a:endParaRPr lang="en-IN"/>
          </a:p>
        </p:txBody>
      </p:sp>
    </p:spTree>
    <p:extLst>
      <p:ext uri="{BB962C8B-B14F-4D97-AF65-F5344CB8AC3E}">
        <p14:creationId xmlns:p14="http://schemas.microsoft.com/office/powerpoint/2010/main" val="461194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Java is a software platform that allows a unified code base for creating and deploying applications across a wide range of operating systems. Prior to Java, you would </a:t>
            </a:r>
            <a:r>
              <a:rPr lang="en-US" dirty="0" smtClean="0">
                <a:hlinkClick r:id="rId2" tooltip="Want vs Need"/>
              </a:rPr>
              <a:t>need </a:t>
            </a:r>
            <a:r>
              <a:rPr lang="en-US" dirty="0" smtClean="0"/>
              <a:t>to recompile, and even edit your code, in </a:t>
            </a:r>
            <a:r>
              <a:rPr lang="en-US" dirty="0" smtClean="0">
                <a:hlinkClick r:id="rId3" tooltip="Order vs Judgement"/>
              </a:rPr>
              <a:t>order </a:t>
            </a:r>
            <a:r>
              <a:rPr lang="en-US" dirty="0" smtClean="0"/>
              <a:t>to make it run on another operating system. With Java, you can write a program once, and be sure that it will run on a wide range of operating systems, provided there is a JVM, or Java Virtual Machine, that executes the Java application, and acts as a middle man between the application and the operating system. The JVM is packaged along with a collection of software, and referred to as a JRE, or Java Runtime Environment.</a:t>
            </a:r>
          </a:p>
          <a:p>
            <a:r>
              <a:rPr lang="en-US" dirty="0" smtClean="0"/>
              <a:t>The </a:t>
            </a:r>
            <a:r>
              <a:rPr lang="en-US" dirty="0" smtClean="0">
                <a:hlinkClick r:id="rId4" tooltip="jre vs sdk"/>
              </a:rPr>
              <a:t>JRE </a:t>
            </a:r>
            <a:r>
              <a:rPr lang="en-US" dirty="0" smtClean="0"/>
              <a:t>not only contains the JVM, which is the most </a:t>
            </a:r>
            <a:r>
              <a:rPr lang="en-US" dirty="0" smtClean="0">
                <a:hlinkClick r:id="rId5" tooltip="Important vs Urgent"/>
              </a:rPr>
              <a:t>important </a:t>
            </a:r>
            <a:r>
              <a:rPr lang="en-US" dirty="0" smtClean="0"/>
              <a:t>software in the package, but extra software as well, that extends the functionalities of Java. This includes AWT, Swing, and a lot of other libraries that can be used by Java applications.</a:t>
            </a:r>
          </a:p>
          <a:p>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You can find a JRE for any operating system, including those for </a:t>
            </a:r>
            <a:r>
              <a:rPr lang="en-US" dirty="0" err="1" smtClean="0"/>
              <a:t>smartphones</a:t>
            </a:r>
            <a:r>
              <a:rPr lang="en-US" dirty="0" smtClean="0"/>
              <a:t>, like Windows Mobile and </a:t>
            </a:r>
            <a:r>
              <a:rPr lang="en-US" dirty="0" smtClean="0">
                <a:hlinkClick r:id="rId2" tooltip="googel vs igoogle"/>
              </a:rPr>
              <a:t>Google </a:t>
            </a:r>
            <a:r>
              <a:rPr lang="en-US" dirty="0" smtClean="0"/>
              <a:t>Android, and even standard mobile phones. There are different specifications for computers and mobile phones though, as they do not share the same hardware, and computer applications often do not run on mobile phones</a:t>
            </a:r>
            <a:br>
              <a:rPr lang="en-US" dirty="0" smtClean="0"/>
            </a:br>
            <a:r>
              <a:rPr lang="en-US" dirty="0" smtClean="0"/>
              <a:t/>
            </a:r>
            <a:br>
              <a:rPr lang="en-US" dirty="0" smtClean="0"/>
            </a:b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1. Java is a software platform, while JRE is a software package.</a:t>
            </a:r>
          </a:p>
          <a:p>
            <a:r>
              <a:rPr lang="en-US" dirty="0" smtClean="0"/>
              <a:t>2. JRE contains the necessary software for </a:t>
            </a:r>
            <a:r>
              <a:rPr lang="en-US" dirty="0" smtClean="0">
                <a:hlinkClick r:id="rId2" tooltip="Benefits Of Running"/>
              </a:rPr>
              <a:t>running </a:t>
            </a:r>
            <a:r>
              <a:rPr lang="en-US" dirty="0" smtClean="0"/>
              <a:t>Java applications.</a:t>
            </a:r>
          </a:p>
          <a:p>
            <a:r>
              <a:rPr lang="en-US" dirty="0" smtClean="0"/>
              <a:t>3. Java is the same, regardless of the operating system, while the JRE differs.</a:t>
            </a: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 JVM can also implement programming languages other than Java. For example, </a:t>
            </a:r>
            <a:r>
              <a:rPr lang="en-US" dirty="0" err="1" smtClean="0">
                <a:hlinkClick r:id="rId3" action="ppaction://hlinkfile" tooltip="Ada (programming language)"/>
              </a:rPr>
              <a:t>Ada</a:t>
            </a:r>
            <a:r>
              <a:rPr lang="en-US" dirty="0" smtClean="0"/>
              <a:t> source code can be compiled to Java </a:t>
            </a:r>
            <a:r>
              <a:rPr lang="en-US" dirty="0" err="1" smtClean="0"/>
              <a:t>bytecode</a:t>
            </a:r>
            <a:r>
              <a:rPr lang="en-US" dirty="0" smtClean="0"/>
              <a:t>, which may then be executed by a JVM. JVMs can also be released by other companies besides Sun (the developer of Java) — JVMs using the "Java" trademark may be developed by other companies as long as they adhere to the JVM specification published by Sun and to related contractual obligations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Java was conceived with the concept of WORA: "</a:t>
            </a:r>
            <a:r>
              <a:rPr lang="en-US" dirty="0" smtClean="0">
                <a:hlinkClick r:id="rId2" action="ppaction://hlinkfile" tooltip="Write once, run anywhere"/>
              </a:rPr>
              <a:t>write once, run anywhere</a:t>
            </a:r>
            <a:r>
              <a:rPr lang="en-US" dirty="0" smtClean="0"/>
              <a:t>". This is done using the Java Virtual Machine. The JVM is the environment in which java programs execute. It is software that is implemented on non-virtual hardware and on standard </a:t>
            </a:r>
            <a:r>
              <a:rPr lang="en-US" dirty="0" smtClean="0">
                <a:hlinkClick r:id="rId3" action="ppaction://hlinkfile" tooltip="Operating system"/>
              </a:rPr>
              <a:t>operating systems</a:t>
            </a:r>
            <a:endParaRPr lang="en-US" dirty="0" smtClean="0"/>
          </a:p>
          <a:p>
            <a:r>
              <a:rPr lang="en-US" dirty="0" smtClean="0"/>
              <a:t>Programs intended to run on a JVM must be compiled into a standardized portable binary format, which typically comes in the form of </a:t>
            </a:r>
            <a:r>
              <a:rPr lang="en-US" dirty="0" smtClean="0">
                <a:hlinkClick r:id="rId4" action="ppaction://hlinkfile" tooltip="Class (file format)"/>
              </a:rPr>
              <a:t>.class</a:t>
            </a:r>
            <a:r>
              <a:rPr lang="en-US" dirty="0" smtClean="0"/>
              <a:t> files.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JVM, which is the instance of the 'JRE' (</a:t>
            </a:r>
            <a:r>
              <a:rPr lang="en-US" i="1" dirty="0" smtClean="0"/>
              <a:t>Java Runtime Environment</a:t>
            </a:r>
            <a:r>
              <a:rPr lang="en-US" dirty="0" smtClean="0"/>
              <a:t>), comes into action when a Java program is executed. When execution is complete, this instance is </a:t>
            </a:r>
            <a:r>
              <a:rPr lang="en-US" dirty="0" smtClean="0">
                <a:hlinkClick r:id="rId2" action="ppaction://hlinkfile" tooltip="Garbage collection (computer science)"/>
              </a:rPr>
              <a:t>garbage collected</a:t>
            </a:r>
            <a:r>
              <a:rPr lang="en-US" dirty="0" smtClean="0"/>
              <a:t>. JIT is the part of the JVM that is used to speed up the execution time. JIT compiles parts of the </a:t>
            </a:r>
            <a:r>
              <a:rPr lang="en-US" dirty="0" err="1" smtClean="0"/>
              <a:t>bytecode</a:t>
            </a:r>
            <a:r>
              <a:rPr lang="en-US" dirty="0" smtClean="0"/>
              <a:t> that have similar functionality at the same time, and hence reduces the amount of time needed for compiling.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JVM </a:t>
            </a:r>
            <a:r>
              <a:rPr lang="en-US" i="1" dirty="0" smtClean="0"/>
              <a:t>verifies</a:t>
            </a:r>
            <a:r>
              <a:rPr lang="en-US" dirty="0" smtClean="0"/>
              <a:t> all </a:t>
            </a:r>
            <a:r>
              <a:rPr lang="en-US" dirty="0" err="1" smtClean="0"/>
              <a:t>bytecode</a:t>
            </a:r>
            <a:r>
              <a:rPr lang="en-US" dirty="0" smtClean="0"/>
              <a:t> before it is executed. This verification consists primarily of three types of checks:</a:t>
            </a:r>
          </a:p>
          <a:p>
            <a:r>
              <a:rPr lang="en-US" dirty="0" smtClean="0"/>
              <a:t>Branches are always to valid locations </a:t>
            </a:r>
          </a:p>
          <a:p>
            <a:r>
              <a:rPr lang="en-US" dirty="0" smtClean="0"/>
              <a:t>Data is always initialized and references are always type-safe </a:t>
            </a:r>
          </a:p>
          <a:p>
            <a:r>
              <a:rPr lang="en-US" dirty="0" smtClean="0"/>
              <a:t>Access to "private" or "package private" data and methods is rigidly controlled.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Code verification also ensures that arbitrary bit patterns cannot get used as an address. </a:t>
            </a:r>
            <a:r>
              <a:rPr lang="en-US" dirty="0" smtClean="0">
                <a:hlinkClick r:id="rId2" action="ppaction://hlinkfile" tooltip="Memory protection"/>
              </a:rPr>
              <a:t>Memory protection</a:t>
            </a:r>
            <a:r>
              <a:rPr lang="en-US" dirty="0" smtClean="0"/>
              <a:t> is achieved without the need for a </a:t>
            </a:r>
            <a:r>
              <a:rPr lang="en-US" dirty="0" smtClean="0">
                <a:hlinkClick r:id="rId3" action="ppaction://hlinkfile" tooltip="Memory management unit"/>
              </a:rPr>
              <a:t>memory management unit</a:t>
            </a:r>
            <a:r>
              <a:rPr lang="en-US" dirty="0" smtClean="0"/>
              <a:t> (MMU).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r>
              <a:rPr lang="en-US" b="1" dirty="0" smtClean="0"/>
              <a:t>virtual machine</a:t>
            </a:r>
            <a:r>
              <a:rPr lang="en-US" dirty="0" smtClean="0"/>
              <a:t> (</a:t>
            </a:r>
            <a:r>
              <a:rPr lang="en-US" b="1" dirty="0" smtClean="0"/>
              <a:t>VM</a:t>
            </a:r>
            <a:r>
              <a:rPr lang="en-US" dirty="0" smtClean="0"/>
              <a:t>) is a </a:t>
            </a:r>
            <a:r>
              <a:rPr lang="en-US" dirty="0" smtClean="0">
                <a:hlinkClick r:id="rId2" action="ppaction://hlinkfile" tooltip="Software"/>
              </a:rPr>
              <a:t>software</a:t>
            </a:r>
            <a:r>
              <a:rPr lang="en-US" dirty="0" smtClean="0"/>
              <a:t> implementation of a </a:t>
            </a:r>
            <a:r>
              <a:rPr lang="en-US" dirty="0" smtClean="0">
                <a:hlinkClick r:id="rId3" action="ppaction://hlinkfile" tooltip="Computer"/>
              </a:rPr>
              <a:t>programmable machine</a:t>
            </a:r>
            <a:r>
              <a:rPr lang="en-US" dirty="0" smtClean="0"/>
              <a:t>, where the software implementation is constrained within another computer at a higher or lower level of symbolic abstraction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t>Bytecode</a:t>
            </a:r>
            <a:r>
              <a:rPr lang="en-US" dirty="0" smtClean="0"/>
              <a:t> is a term which has been used to denote various forms of </a:t>
            </a:r>
            <a:r>
              <a:rPr lang="en-US" dirty="0" smtClean="0">
                <a:hlinkClick r:id="rId2" action="ppaction://hlinkfile" tooltip="Instruction set"/>
              </a:rPr>
              <a:t>instruction sets</a:t>
            </a:r>
            <a:r>
              <a:rPr lang="en-US" dirty="0" smtClean="0"/>
              <a:t> designed for efficient execution by a software </a:t>
            </a:r>
            <a:r>
              <a:rPr lang="en-US" dirty="0" smtClean="0">
                <a:hlinkClick r:id="rId3" action="ppaction://hlinkfile" tooltip="Interpreter (computing)"/>
              </a:rPr>
              <a:t>interpreter</a:t>
            </a:r>
            <a:r>
              <a:rPr lang="en-US" dirty="0" smtClean="0"/>
              <a:t> as well as being suitable for further compilation into </a:t>
            </a:r>
            <a:r>
              <a:rPr lang="en-US" dirty="0" smtClean="0">
                <a:hlinkClick r:id="rId4" action="ppaction://hlinkfile" tooltip="Machine language"/>
              </a:rPr>
              <a:t>machine code</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1331</Words>
  <Application>Microsoft Office PowerPoint</Application>
  <PresentationFormat>On-screen Show (4:3)</PresentationFormat>
  <Paragraphs>36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JVM, JRE, SDK,BYTECODE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Admin</cp:lastModifiedBy>
  <cp:revision>8</cp:revision>
  <dcterms:created xsi:type="dcterms:W3CDTF">2006-08-16T00:00:00Z</dcterms:created>
  <dcterms:modified xsi:type="dcterms:W3CDTF">2014-01-13T03:46:43Z</dcterms:modified>
</cp:coreProperties>
</file>