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EF92-5D66-4374-8B84-F94EC887680E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8F7B-D887-4A96-BA72-5CB115A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Type wrappers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20773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types, rather than objects</a:t>
            </a:r>
            <a:r>
              <a:rPr lang="en-US" dirty="0" smtClean="0"/>
              <a:t>, are </a:t>
            </a:r>
            <a:r>
              <a:rPr lang="en-US" dirty="0"/>
              <a:t>used for these quantities for the sake of performance.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objects for these values </a:t>
            </a:r>
            <a:r>
              <a:rPr lang="en-US" dirty="0" smtClean="0"/>
              <a:t>would add </a:t>
            </a:r>
            <a:r>
              <a:rPr lang="en-US" dirty="0"/>
              <a:t>an unacceptable overhead to even the simplest of calculations.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primitive </a:t>
            </a:r>
            <a:r>
              <a:rPr lang="en-US" dirty="0" smtClean="0"/>
              <a:t>types are </a:t>
            </a:r>
            <a:r>
              <a:rPr lang="en-US" dirty="0"/>
              <a:t>not part of the object hierarchy, and they do not inherit </a:t>
            </a:r>
            <a:r>
              <a:rPr lang="en-US" b="1" dirty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times </a:t>
            </a:r>
            <a:r>
              <a:rPr lang="en-US" dirty="0" smtClean="0"/>
              <a:t>when you </a:t>
            </a:r>
            <a:r>
              <a:rPr lang="en-US" dirty="0"/>
              <a:t>will need an object representation. </a:t>
            </a:r>
            <a:r>
              <a:rPr lang="en-US" dirty="0" smtClean="0"/>
              <a:t>(you </a:t>
            </a:r>
            <a:r>
              <a:rPr lang="en-US" dirty="0"/>
              <a:t>can’t pass a primitive type </a:t>
            </a:r>
            <a:r>
              <a:rPr lang="en-US" dirty="0" smtClean="0"/>
              <a:t>by reference </a:t>
            </a:r>
            <a:r>
              <a:rPr lang="en-US" dirty="0"/>
              <a:t>to a method</a:t>
            </a:r>
            <a:r>
              <a:rPr lang="en-US" dirty="0" smtClean="0"/>
              <a:t>.)</a:t>
            </a:r>
          </a:p>
          <a:p>
            <a:r>
              <a:rPr lang="en-US" dirty="0"/>
              <a:t>Java provides </a:t>
            </a:r>
            <a:r>
              <a:rPr lang="en-US" i="1" dirty="0"/>
              <a:t>type wrappers, </a:t>
            </a:r>
            <a:r>
              <a:rPr lang="en-US" dirty="0"/>
              <a:t>which are </a:t>
            </a:r>
            <a:r>
              <a:rPr lang="en-US" dirty="0" smtClean="0"/>
              <a:t>classes that </a:t>
            </a:r>
            <a:r>
              <a:rPr lang="en-US" dirty="0"/>
              <a:t>encapsulate a primitive type within an object.</a:t>
            </a:r>
          </a:p>
        </p:txBody>
      </p:sp>
    </p:spTree>
    <p:extLst>
      <p:ext uri="{BB962C8B-B14F-4D97-AF65-F5344CB8AC3E}">
        <p14:creationId xmlns:p14="http://schemas.microsoft.com/office/powerpoint/2010/main" val="7540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type wrappers are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Integer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These classes offer a wide array of methods that allow you to fully integrate the </a:t>
            </a:r>
            <a:r>
              <a:rPr lang="en-US" dirty="0" smtClean="0"/>
              <a:t>primitive types </a:t>
            </a:r>
            <a:r>
              <a:rPr lang="en-US" dirty="0"/>
              <a:t>into Java’s object hierarchy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Character</a:t>
            </a:r>
            <a:endParaRPr lang="en-US" b="1" dirty="0"/>
          </a:p>
          <a:p>
            <a:r>
              <a:rPr lang="en-US" b="1" dirty="0"/>
              <a:t>Character </a:t>
            </a:r>
            <a:r>
              <a:rPr lang="en-US" dirty="0"/>
              <a:t>is a wrapper around a </a:t>
            </a:r>
            <a:r>
              <a:rPr lang="en-US" b="1" dirty="0"/>
              <a:t>char</a:t>
            </a:r>
            <a:r>
              <a:rPr lang="en-US" dirty="0"/>
              <a:t>. The constructor for </a:t>
            </a:r>
            <a:r>
              <a:rPr lang="en-US" b="1" dirty="0"/>
              <a:t>Character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 smtClean="0"/>
              <a:t>                Character(char </a:t>
            </a:r>
            <a:r>
              <a:rPr lang="en-US" i="1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ch</a:t>
            </a:r>
            <a:r>
              <a:rPr lang="en-US" i="1" dirty="0"/>
              <a:t> </a:t>
            </a:r>
            <a:r>
              <a:rPr lang="en-US" dirty="0"/>
              <a:t>specifies the character that will be wrapped by the </a:t>
            </a:r>
            <a:r>
              <a:rPr lang="en-US" b="1" dirty="0"/>
              <a:t>Character </a:t>
            </a:r>
            <a:r>
              <a:rPr lang="en-US" dirty="0"/>
              <a:t>object being created.</a:t>
            </a:r>
          </a:p>
          <a:p>
            <a:r>
              <a:rPr lang="en-US" dirty="0"/>
              <a:t>To obtain the </a:t>
            </a:r>
            <a:r>
              <a:rPr lang="en-US" b="1" dirty="0"/>
              <a:t>char </a:t>
            </a:r>
            <a:r>
              <a:rPr lang="en-US" dirty="0"/>
              <a:t>value contained in a </a:t>
            </a:r>
            <a:r>
              <a:rPr lang="en-US" b="1" dirty="0"/>
              <a:t>Character </a:t>
            </a:r>
            <a:r>
              <a:rPr lang="en-US" dirty="0"/>
              <a:t>object, call </a:t>
            </a:r>
            <a:r>
              <a:rPr lang="en-US" b="1" dirty="0" err="1"/>
              <a:t>charValue</a:t>
            </a:r>
            <a:r>
              <a:rPr lang="en-US" b="1" dirty="0"/>
              <a:t>( )</a:t>
            </a:r>
            <a:r>
              <a:rPr lang="en-US" dirty="0"/>
              <a:t>, shown here: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char </a:t>
            </a:r>
            <a:r>
              <a:rPr lang="en-US" dirty="0" err="1"/>
              <a:t>charValue</a:t>
            </a:r>
            <a:r>
              <a:rPr lang="en-US" dirty="0"/>
              <a:t>( )</a:t>
            </a:r>
          </a:p>
          <a:p>
            <a:r>
              <a:rPr lang="en-US" dirty="0"/>
              <a:t>It returns the encapsulated character.</a:t>
            </a:r>
          </a:p>
        </p:txBody>
      </p:sp>
    </p:spTree>
    <p:extLst>
      <p:ext uri="{BB962C8B-B14F-4D97-AF65-F5344CB8AC3E}">
        <p14:creationId xmlns:p14="http://schemas.microsoft.com/office/powerpoint/2010/main" val="3505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Boolean</a:t>
            </a:r>
            <a:endParaRPr lang="en-US" b="1" dirty="0"/>
          </a:p>
          <a:p>
            <a:r>
              <a:rPr lang="en-US" b="1" dirty="0"/>
              <a:t>Boolean </a:t>
            </a:r>
            <a:r>
              <a:rPr lang="en-US" dirty="0"/>
              <a:t>is a wrapper around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values. It defines these constructors:</a:t>
            </a:r>
          </a:p>
          <a:p>
            <a:pPr marL="0" indent="0">
              <a:buNone/>
            </a:pPr>
            <a:r>
              <a:rPr lang="en-US" dirty="0" smtClean="0"/>
              <a:t>	Boolean(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i="1" dirty="0" err="1"/>
              <a:t>boolValue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Boolean(String </a:t>
            </a:r>
            <a:r>
              <a:rPr lang="en-US" i="1" dirty="0" err="1"/>
              <a:t>boolString</a:t>
            </a:r>
            <a:r>
              <a:rPr lang="en-US" dirty="0"/>
              <a:t>)</a:t>
            </a:r>
          </a:p>
          <a:p>
            <a:r>
              <a:rPr lang="en-US" dirty="0"/>
              <a:t>In the first version, </a:t>
            </a:r>
            <a:r>
              <a:rPr lang="en-US" i="1" dirty="0" err="1"/>
              <a:t>boolValue</a:t>
            </a:r>
            <a:r>
              <a:rPr lang="en-US" i="1" dirty="0"/>
              <a:t> </a:t>
            </a:r>
            <a:r>
              <a:rPr lang="en-US" dirty="0"/>
              <a:t>must be either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  <a:r>
              <a:rPr lang="en-US" dirty="0"/>
              <a:t>. In the second version, if </a:t>
            </a:r>
            <a:r>
              <a:rPr lang="en-US" i="1" dirty="0" err="1" smtClean="0"/>
              <a:t>boolString</a:t>
            </a:r>
            <a:r>
              <a:rPr lang="en-US" i="1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the string “true” (in uppercase or lowercase), then the new </a:t>
            </a:r>
            <a:r>
              <a:rPr lang="en-US" b="1" dirty="0"/>
              <a:t>Boolean </a:t>
            </a:r>
            <a:r>
              <a:rPr lang="en-US" dirty="0"/>
              <a:t>object will </a:t>
            </a:r>
            <a:r>
              <a:rPr lang="en-US" dirty="0" smtClean="0"/>
              <a:t>be true</a:t>
            </a:r>
            <a:r>
              <a:rPr lang="en-US" dirty="0"/>
              <a:t>. Otherwise, it will be false.</a:t>
            </a:r>
          </a:p>
          <a:p>
            <a:r>
              <a:rPr lang="en-US" dirty="0"/>
              <a:t>To obtain a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value from a </a:t>
            </a:r>
            <a:r>
              <a:rPr lang="en-US" b="1" dirty="0"/>
              <a:t>Boolean </a:t>
            </a:r>
            <a:r>
              <a:rPr lang="en-US" dirty="0"/>
              <a:t>object, use </a:t>
            </a:r>
            <a:r>
              <a:rPr lang="en-US" b="1" dirty="0" err="1"/>
              <a:t>booleanValue</a:t>
            </a:r>
            <a:r>
              <a:rPr lang="en-US" b="1" dirty="0"/>
              <a:t>( )</a:t>
            </a:r>
            <a:r>
              <a:rPr lang="en-US" dirty="0"/>
              <a:t>, shown here: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booleanValue</a:t>
            </a:r>
            <a:r>
              <a:rPr lang="en-US" dirty="0"/>
              <a:t>( )</a:t>
            </a:r>
          </a:p>
          <a:p>
            <a:r>
              <a:rPr lang="en-US" dirty="0"/>
              <a:t>It returns the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equivalent of the invoking object.</a:t>
            </a:r>
          </a:p>
        </p:txBody>
      </p:sp>
    </p:spTree>
    <p:extLst>
      <p:ext uri="{BB962C8B-B14F-4D97-AF65-F5344CB8AC3E}">
        <p14:creationId xmlns:p14="http://schemas.microsoft.com/office/powerpoint/2010/main" val="828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    The </a:t>
            </a:r>
            <a:r>
              <a:rPr lang="en-US" b="1" dirty="0"/>
              <a:t>Numeric Type Wrappers</a:t>
            </a:r>
          </a:p>
          <a:p>
            <a:r>
              <a:rPr lang="en-US" dirty="0"/>
              <a:t>By far, the most commonly used type wrappers are those that represent numeric values.</a:t>
            </a:r>
          </a:p>
          <a:p>
            <a:r>
              <a:rPr lang="en-US" dirty="0"/>
              <a:t>These are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Integer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and </a:t>
            </a:r>
            <a:r>
              <a:rPr lang="en-US" b="1" dirty="0"/>
              <a:t>Double</a:t>
            </a:r>
            <a:r>
              <a:rPr lang="en-US" dirty="0"/>
              <a:t>. All of the numeric type </a:t>
            </a:r>
            <a:r>
              <a:rPr lang="en-US" dirty="0" smtClean="0"/>
              <a:t>wrappers inherit </a:t>
            </a:r>
            <a:r>
              <a:rPr lang="en-US" dirty="0"/>
              <a:t>the abstract class </a:t>
            </a:r>
            <a:r>
              <a:rPr lang="en-US" b="1" dirty="0"/>
              <a:t>Number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Number </a:t>
            </a:r>
            <a:r>
              <a:rPr lang="en-US" dirty="0"/>
              <a:t>declares methods that return the value of </a:t>
            </a:r>
            <a:r>
              <a:rPr lang="en-US" dirty="0" smtClean="0"/>
              <a:t>an object </a:t>
            </a:r>
            <a:r>
              <a:rPr lang="en-US" dirty="0"/>
              <a:t>in each of the different number formats. These methods are shown here:</a:t>
            </a:r>
          </a:p>
          <a:p>
            <a:pPr marL="0" indent="0">
              <a:buNone/>
            </a:pPr>
            <a:r>
              <a:rPr lang="en-US" dirty="0" smtClean="0"/>
              <a:t>	byte </a:t>
            </a:r>
            <a:r>
              <a:rPr lang="en-US" dirty="0" err="1"/>
              <a:t>byteValue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/>
              <a:t>doubleValue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 smtClean="0"/>
              <a:t>	float </a:t>
            </a:r>
            <a:r>
              <a:rPr lang="en-US" dirty="0" err="1"/>
              <a:t>floatValue</a:t>
            </a:r>
            <a:r>
              <a:rPr lang="en-US" dirty="0"/>
              <a:t>(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r>
              <a:rPr lang="en-US" dirty="0" smtClean="0"/>
              <a:t>	long </a:t>
            </a:r>
            <a:r>
              <a:rPr lang="en-US" dirty="0" err="1" smtClean="0"/>
              <a:t>longValue</a:t>
            </a:r>
            <a:r>
              <a:rPr lang="en-US" dirty="0" smtClean="0"/>
              <a:t>( )</a:t>
            </a:r>
          </a:p>
          <a:p>
            <a:pPr marL="0" indent="0">
              <a:buNone/>
            </a:pPr>
            <a:r>
              <a:rPr lang="en-US" dirty="0" smtClean="0"/>
              <a:t>	short </a:t>
            </a:r>
            <a:r>
              <a:rPr lang="en-US" dirty="0" err="1" smtClean="0"/>
              <a:t>shortValue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For example, </a:t>
            </a:r>
            <a:r>
              <a:rPr lang="en-US" b="1" dirty="0" err="1" smtClean="0"/>
              <a:t>doubleValue</a:t>
            </a:r>
            <a:r>
              <a:rPr lang="en-US" b="1" dirty="0" smtClean="0"/>
              <a:t>( ) </a:t>
            </a:r>
            <a:r>
              <a:rPr lang="en-US" dirty="0" smtClean="0"/>
              <a:t>returns the value of an object as a 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b="1" dirty="0" err="1" smtClean="0"/>
              <a:t>floatValue</a:t>
            </a:r>
            <a:r>
              <a:rPr lang="en-US" b="1" dirty="0" smtClean="0"/>
              <a:t>( ) </a:t>
            </a:r>
            <a:r>
              <a:rPr lang="en-US" dirty="0" smtClean="0"/>
              <a:t>returns the value as a </a:t>
            </a:r>
            <a:r>
              <a:rPr lang="en-US" b="1" dirty="0" smtClean="0"/>
              <a:t>float</a:t>
            </a:r>
            <a:r>
              <a:rPr lang="en-US" dirty="0" smtClean="0"/>
              <a:t>, and so on. These methods are implemented by each of the numeric type wrappers.</a:t>
            </a:r>
          </a:p>
          <a:p>
            <a:r>
              <a:rPr lang="en-US" dirty="0"/>
              <a:t>All of the numeric type wrappers define constructors that allow an object to be </a:t>
            </a:r>
            <a:r>
              <a:rPr lang="en-US" dirty="0" smtClean="0"/>
              <a:t>constructed from </a:t>
            </a:r>
            <a:r>
              <a:rPr lang="en-US" dirty="0"/>
              <a:t>a given value, or a string representation of that value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constructors: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Integer(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Integer(String </a:t>
            </a:r>
            <a:r>
              <a:rPr lang="en-US" i="1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does not contain a valid numeric value, then a </a:t>
            </a:r>
            <a:r>
              <a:rPr lang="en-US" b="1" dirty="0" err="1"/>
              <a:t>NumberFormatException</a:t>
            </a:r>
            <a:r>
              <a:rPr lang="en-US" b="1" dirty="0"/>
              <a:t> </a:t>
            </a:r>
            <a:r>
              <a:rPr lang="en-US" dirty="0"/>
              <a:t>is thrown.</a:t>
            </a:r>
          </a:p>
          <a:p>
            <a:r>
              <a:rPr lang="en-US" dirty="0"/>
              <a:t>All of the type wrappers override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. It returns the human-readable form of </a:t>
            </a:r>
            <a:r>
              <a:rPr lang="en-US" dirty="0" smtClean="0"/>
              <a:t>the value </a:t>
            </a:r>
            <a:r>
              <a:rPr lang="en-US" dirty="0"/>
              <a:t>contained within the wrapper. This allows you to output the value by passing a </a:t>
            </a:r>
            <a:r>
              <a:rPr lang="en-US" dirty="0" smtClean="0"/>
              <a:t>type wrapper </a:t>
            </a:r>
            <a:r>
              <a:rPr lang="en-US" dirty="0"/>
              <a:t>object to </a:t>
            </a:r>
            <a:r>
              <a:rPr lang="en-US" b="1" dirty="0" err="1"/>
              <a:t>println</a:t>
            </a:r>
            <a:r>
              <a:rPr lang="en-US" b="1" dirty="0"/>
              <a:t>( )</a:t>
            </a:r>
            <a:r>
              <a:rPr lang="en-US" dirty="0"/>
              <a:t>, for example, without having to convert it into its primitive type.</a:t>
            </a:r>
          </a:p>
        </p:txBody>
      </p:sp>
    </p:spTree>
    <p:extLst>
      <p:ext uri="{BB962C8B-B14F-4D97-AF65-F5344CB8AC3E}">
        <p14:creationId xmlns:p14="http://schemas.microsoft.com/office/powerpoint/2010/main" val="83268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// </a:t>
            </a:r>
            <a:r>
              <a:rPr lang="en-US" dirty="0"/>
              <a:t>Demonstrate a type wrapper.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Wrap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Integer </a:t>
            </a:r>
            <a:r>
              <a:rPr lang="en-US" dirty="0" err="1"/>
              <a:t>iOb</a:t>
            </a:r>
            <a:r>
              <a:rPr lang="en-US" dirty="0"/>
              <a:t> = new Integer(100);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</a:t>
            </a:r>
            <a:r>
              <a:rPr lang="en-US" dirty="0" err="1"/>
              <a:t>iOb.intValue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(i </a:t>
            </a:r>
            <a:r>
              <a:rPr lang="en-US" dirty="0"/>
              <a:t>+ " " + </a:t>
            </a:r>
            <a:r>
              <a:rPr lang="en-US" dirty="0" err="1"/>
              <a:t>iOb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// </a:t>
            </a:r>
            <a:r>
              <a:rPr lang="en-US" dirty="0"/>
              <a:t>displays 100 100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The process of encapsulating a value within an object is called </a:t>
            </a:r>
            <a:r>
              <a:rPr lang="en-US" i="1" dirty="0"/>
              <a:t>boxing. </a:t>
            </a:r>
            <a:r>
              <a:rPr lang="en-US" dirty="0"/>
              <a:t>Thus, in the program</a:t>
            </a:r>
            <a:r>
              <a:rPr lang="en-US" dirty="0" smtClean="0"/>
              <a:t>, 4th </a:t>
            </a:r>
            <a:r>
              <a:rPr lang="en-US" dirty="0"/>
              <a:t>line boxes the value 100 into an </a:t>
            </a:r>
            <a:r>
              <a:rPr lang="en-US" b="1" dirty="0" smtClean="0"/>
              <a:t>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process of extracting a value from a type wrapper is called </a:t>
            </a:r>
            <a:r>
              <a:rPr lang="en-US" i="1" dirty="0"/>
              <a:t>unboxing</a:t>
            </a:r>
            <a:r>
              <a:rPr lang="en-US" dirty="0"/>
              <a:t>. For example, </a:t>
            </a:r>
            <a:r>
              <a:rPr lang="en-US" dirty="0" smtClean="0"/>
              <a:t>the program </a:t>
            </a:r>
            <a:r>
              <a:rPr lang="en-US" dirty="0"/>
              <a:t>unboxes the value in </a:t>
            </a:r>
            <a:r>
              <a:rPr lang="en-US" b="1" dirty="0" err="1"/>
              <a:t>iOb</a:t>
            </a:r>
            <a:r>
              <a:rPr lang="en-US" b="1" dirty="0"/>
              <a:t> </a:t>
            </a:r>
            <a:r>
              <a:rPr lang="en-US" dirty="0"/>
              <a:t>with this statement</a:t>
            </a:r>
            <a:r>
              <a:rPr lang="en-US" dirty="0" smtClean="0"/>
              <a:t>: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</a:t>
            </a:r>
            <a:r>
              <a:rPr lang="en-US" dirty="0" err="1"/>
              <a:t>iOb.intValue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i="1" dirty="0" err="1"/>
              <a:t>Autoboxing</a:t>
            </a:r>
            <a:r>
              <a:rPr lang="en-US" dirty="0"/>
              <a:t> is the process by which a primitive type is automatically encapsulated (boxed</a:t>
            </a:r>
            <a:r>
              <a:rPr lang="en-US" dirty="0" smtClean="0"/>
              <a:t>) into </a:t>
            </a:r>
            <a:r>
              <a:rPr lang="en-US" dirty="0"/>
              <a:t>its equivalent type wrapper whenever an object of that type is needed. There is no </a:t>
            </a:r>
            <a:r>
              <a:rPr lang="en-US" dirty="0" smtClean="0"/>
              <a:t>need to </a:t>
            </a:r>
            <a:r>
              <a:rPr lang="en-US" dirty="0"/>
              <a:t>explicitly construct an object. 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Auto-unboxing</a:t>
            </a:r>
            <a:r>
              <a:rPr lang="en-US" dirty="0" smtClean="0"/>
              <a:t> </a:t>
            </a:r>
            <a:r>
              <a:rPr lang="en-US" dirty="0"/>
              <a:t>is the process by which the value of a </a:t>
            </a:r>
            <a:r>
              <a:rPr lang="en-US" dirty="0" smtClean="0"/>
              <a:t>boxed object </a:t>
            </a:r>
            <a:r>
              <a:rPr lang="en-US" dirty="0"/>
              <a:t>is automatically extracted (unboxed) from a type wrapper when its value is needed</a:t>
            </a:r>
            <a:r>
              <a:rPr lang="en-US" dirty="0" smtClean="0"/>
              <a:t>. There </a:t>
            </a:r>
            <a:r>
              <a:rPr lang="en-US" dirty="0"/>
              <a:t>is no need to call a method such as </a:t>
            </a:r>
            <a:r>
              <a:rPr lang="en-US" dirty="0" smtClean="0"/>
              <a:t>   </a:t>
            </a:r>
            <a:r>
              <a:rPr lang="en-US" dirty="0" err="1" smtClean="0"/>
              <a:t>intValue</a:t>
            </a:r>
            <a:r>
              <a:rPr lang="en-US" dirty="0"/>
              <a:t>( )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or    </a:t>
            </a:r>
            <a:r>
              <a:rPr lang="en-US" dirty="0" err="1" smtClean="0"/>
              <a:t>doubleValue</a:t>
            </a:r>
            <a:r>
              <a:rPr lang="en-US" dirty="0"/>
              <a:t>( ).</a:t>
            </a:r>
          </a:p>
        </p:txBody>
      </p:sp>
    </p:spTree>
    <p:extLst>
      <p:ext uri="{BB962C8B-B14F-4D97-AF65-F5344CB8AC3E}">
        <p14:creationId xmlns:p14="http://schemas.microsoft.com/office/powerpoint/2010/main" val="33280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409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Type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wrappers</dc:title>
  <dc:creator>faculty</dc:creator>
  <cp:lastModifiedBy>faculty</cp:lastModifiedBy>
  <cp:revision>4</cp:revision>
  <dcterms:created xsi:type="dcterms:W3CDTF">2012-02-13T23:57:47Z</dcterms:created>
  <dcterms:modified xsi:type="dcterms:W3CDTF">2012-02-14T00:31:54Z</dcterms:modified>
</cp:coreProperties>
</file>