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67" r:id="rId3"/>
    <p:sldId id="264" r:id="rId4"/>
    <p:sldId id="258" r:id="rId5"/>
    <p:sldId id="279" r:id="rId6"/>
    <p:sldId id="269" r:id="rId7"/>
    <p:sldId id="271" r:id="rId8"/>
    <p:sldId id="272" r:id="rId9"/>
    <p:sldId id="274" r:id="rId10"/>
    <p:sldId id="275" r:id="rId11"/>
    <p:sldId id="276" r:id="rId12"/>
    <p:sldId id="281" r:id="rId13"/>
    <p:sldId id="282" r:id="rId14"/>
    <p:sldId id="283" r:id="rId15"/>
    <p:sldId id="284" r:id="rId16"/>
    <p:sldId id="286" r:id="rId17"/>
    <p:sldId id="287" r:id="rId18"/>
    <p:sldId id="289" r:id="rId19"/>
    <p:sldId id="290" r:id="rId20"/>
    <p:sldId id="291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733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2AC2-84BB-4B1A-8CD4-8995FA3E5745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48C3F-B42F-42E6-9EAF-2113717F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48C3F-B42F-42E6-9EAF-2113717F129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4DD2821-80E5-4682-BD6C-C994AC7DA07A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61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AA68B96-5A39-4DB8-BCD3-78AD857EC80D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78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A5AC89-7350-4058-AA71-DB77D80E958C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818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2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881C1DD-8B37-4CC0-9FB5-29FA13B70C22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227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3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C2F804-F498-4D69-A15B-5E5D7C7BEADF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330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30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4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763374-9510-4537-B865-DE0F811FB9AA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2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5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0C5CFF-E5A4-4F4B-A22F-1481D9B59388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534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534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6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50DF7C-329F-4FAB-BF97-592B2706A172}" type="slidenum">
              <a:rPr lang="en-US" sz="120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7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F61D13-7201-4278-96FA-742B32679FF1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739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8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E20C5DA-82B8-4B6F-8FAB-27B5A937608A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842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48C3F-B42F-42E6-9EAF-2113717F129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89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333BC6-FADF-429A-A92D-7F020646AEA6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94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0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5C2472-5485-42CB-BA7A-EAC3A2286A6A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046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1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3B8102-5242-4447-A583-C00E95EDD98C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149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2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B4B87A0-15EA-4FCA-8F23-D37AA29B64DC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251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3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B016860-B22B-4A1E-936C-CE4FAA5A85A4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4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354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4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9A25A81-7289-4FC5-8B30-C375D848C1A5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456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5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F25AF87-422D-4B24-93DD-27811D691630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558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558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6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08170F1-6A3A-4F3C-8F97-60EB742CC98B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661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7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7BD2BF-442C-43B9-AE6B-2A55A5C90538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763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763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198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6047B8-D0BC-4CF3-9001-6EF98DDFFC77}" type="slidenum">
              <a:rPr lang="en-US" sz="1200">
                <a:latin typeface="Times New Roman" pitchFamily="18" charset="0"/>
              </a:rPr>
              <a:pPr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866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866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48C3F-B42F-42E6-9EAF-2113717F129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Alex Milenkovich</a:t>
            </a:r>
          </a:p>
        </p:txBody>
      </p:sp>
      <p:sp>
        <p:nvSpPr>
          <p:cNvPr id="205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11AE421-E5C5-47C1-A22A-DA29A5781919}" type="slidenum">
              <a:rPr lang="en-US" sz="1200">
                <a:latin typeface="Times New Roman" pitchFamily="18" charset="0"/>
              </a:rPr>
              <a:pPr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582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582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8C36D4A-1B3C-4DF3-9643-1970EB1E9518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350AE76-782D-4325-BA04-65FEC2DEE00D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EC5F5D2-FFEA-46B9-BC69-23BCF752C6E0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38AAA9B-A282-4834-8414-E65A8DB0466E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87FB50E-370B-4001-953A-D5E32DA547C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DD7E5AA-58FC-492D-967C-2460773B50F1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68000 family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68000 Status Register</a:t>
            </a:r>
          </a:p>
        </p:txBody>
      </p:sp>
      <p:pic>
        <p:nvPicPr>
          <p:cNvPr id="13315" name="Picture 5" descr="C:\WINDOWS\Desktop\Fig2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7620000" cy="4953000"/>
          </a:xfrm>
          <a:noFill/>
        </p:spPr>
      </p:pic>
    </p:spTree>
    <p:extLst>
      <p:ext uri="{BB962C8B-B14F-4D97-AF65-F5344CB8AC3E}">
        <p14:creationId xmlns:p14="http://schemas.microsoft.com/office/powerpoint/2010/main" val="15950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X-bit is identical to Carry bit and used only when a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byte/word/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longword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extended beyond 8,16 or 32 bits. 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addition,subtraction,negation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shifting,X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-bit reflects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status of carry bit.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bit is provided as C bit will be used as a multipurpose test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flag.(to transfer information between subroutines).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C-bit is set following a return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subroutine,it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denotes an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error occurred in sub-routine.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bit is provided exclusively for arithmetic operations that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generates a true carry out.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Instrns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like CMP,MOVE,AND,MUL,TST,CLR and DIV affect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status of the carry bit but have no effect on X-bit 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Addressing Modes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 </a:t>
            </a:r>
            <a:r>
              <a:rPr lang="en-US" dirty="0" smtClean="0"/>
              <a:t>language(RTL)</a:t>
            </a:r>
            <a:endParaRPr lang="en-US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Unambiguous notation to describe information manipulation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Registers are denoted by their names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D0-D7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A0-A7)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Square brackets mean “the contents of”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 number noted by a prefix (%-binary, $-hex)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Backward arrow indicates a transfer of information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158875" y="4727575"/>
            <a:ext cx="7432675" cy="1233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  <a:tab pos="1993900" algn="r"/>
                <a:tab pos="2633663" algn="l"/>
                <a:tab pos="3824288" algn="r"/>
                <a:tab pos="40624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[D4]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 50		Put 50 into register D4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ahoma" pitchFamily="34" charset="0"/>
                <a:sym typeface="Symbol" pitchFamily="18" charset="2"/>
              </a:rPr>
              <a:t>[D4]  $1234		Put $1234 into register D4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latin typeface="Tahoma" pitchFamily="34" charset="0"/>
                <a:sym typeface="Symbol" pitchFamily="18" charset="2"/>
              </a:rPr>
              <a:t>[D3]  $FE 1234 	Put $FE 1234 into register D3</a:t>
            </a:r>
          </a:p>
        </p:txBody>
      </p:sp>
    </p:spTree>
    <p:extLst>
      <p:ext uri="{BB962C8B-B14F-4D97-AF65-F5344CB8AC3E}">
        <p14:creationId xmlns:p14="http://schemas.microsoft.com/office/powerpoint/2010/main" val="26002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7696200" cy="3081338"/>
          </a:xfrm>
          <a:noFill/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135063" y="5176838"/>
            <a:ext cx="67754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762000" eaLnBrk="0" hangingPunct="0"/>
            <a:r>
              <a:rPr kumimoji="1" lang="en-US" sz="1600" b="1">
                <a:latin typeface="Courier New" pitchFamily="49" charset="0"/>
              </a:rPr>
              <a:t>ADD &lt;source&gt;,&lt;destination&gt;</a:t>
            </a:r>
          </a:p>
          <a:p>
            <a:pPr defTabSz="762000" eaLnBrk="0" hangingPunct="0"/>
            <a:r>
              <a:rPr kumimoji="1" lang="en-US" sz="1600" b="1">
                <a:latin typeface="Courier New" pitchFamily="49" charset="0"/>
              </a:rPr>
              <a:t>	[destination] </a:t>
            </a:r>
            <a:r>
              <a:rPr kumimoji="1" lang="en-US" sz="1600" b="1">
                <a:latin typeface="Courier New" pitchFamily="49" charset="0"/>
                <a:sym typeface="Symbol" pitchFamily="18" charset="2"/>
              </a:rPr>
              <a:t> [source] + [destination]</a:t>
            </a:r>
          </a:p>
          <a:p>
            <a:pPr defTabSz="762000" eaLnBrk="0" hangingPunct="0"/>
            <a:endParaRPr kumimoji="1" lang="en-US" sz="1600" b="1">
              <a:latin typeface="Courier New" pitchFamily="49" charset="0"/>
              <a:sym typeface="Symbol" pitchFamily="18" charset="2"/>
            </a:endParaRPr>
          </a:p>
          <a:p>
            <a:pPr defTabSz="762000" eaLnBrk="0" hangingPunct="0"/>
            <a:r>
              <a:rPr kumimoji="1" lang="en-US" sz="1600" b="1">
                <a:latin typeface="Courier New" pitchFamily="49" charset="0"/>
              </a:rPr>
              <a:t>MOVE &lt;source&gt;,&lt;destination&gt;</a:t>
            </a:r>
          </a:p>
          <a:p>
            <a:pPr defTabSz="762000" eaLnBrk="0" hangingPunct="0"/>
            <a:r>
              <a:rPr kumimoji="1" lang="en-US" sz="1600" b="1">
                <a:latin typeface="Courier New" pitchFamily="49" charset="0"/>
              </a:rPr>
              <a:t>	[destination] </a:t>
            </a:r>
            <a:r>
              <a:rPr kumimoji="1" lang="en-US" sz="1600" b="1">
                <a:latin typeface="Courier New" pitchFamily="49" charset="0"/>
                <a:sym typeface="Symbol" pitchFamily="18" charset="2"/>
              </a:rPr>
              <a:t> [source]</a:t>
            </a:r>
          </a:p>
        </p:txBody>
      </p:sp>
    </p:spTree>
    <p:extLst>
      <p:ext uri="{BB962C8B-B14F-4D97-AF65-F5344CB8AC3E}">
        <p14:creationId xmlns:p14="http://schemas.microsoft.com/office/powerpoint/2010/main" val="1440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1.Immediate Addressing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operand will be part of the instruction.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MOVE.B #25,D2;move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precedes the immediate operand and indicates to the assembler that the following value is to be used with the immediate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addresing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mode.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2.Absolute Addressing/Direct Addressing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contains the operand’s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MOV.L  D3,$1234 ; [M($1234)]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[D3(16:31)]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                     [M($1236)][D3(0:15)]</a:t>
            </a: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MOV.W $1234,D3;  [D3(0:15)][M($1234)]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3.Register Direct Addressing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-s/c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dstn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Operands are internal registers.</a:t>
            </a:r>
          </a:p>
          <a:p>
            <a:pP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Ex:MOVE.L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D0,D3; [D3]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[D0]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MOVE.W D0,D3; [D3(0:15)][D0(0:15)]</a:t>
            </a:r>
          </a:p>
          <a:p>
            <a:pPr>
              <a:buFont typeface="Arial" charset="0"/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4.Address Register Indirect Addressing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an operand is in a register.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-reg. is called a pointer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is one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reg.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Ex: MOVE.L (A0),D3 ;  [D3] [M([A0])]</a:t>
            </a:r>
          </a:p>
          <a:p>
            <a:pPr>
              <a:buFont typeface="Arial" charset="0"/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5.Addr </a:t>
            </a:r>
            <a:r>
              <a:rPr lang="en-US" sz="2400" b="1" i="1" u="sng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Reg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Indirect with </a:t>
            </a:r>
            <a:r>
              <a:rPr lang="en-US" sz="2400" b="1" i="1" u="sng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PostIncrement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Addressing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-E.A is generated as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indirect,except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that contents of </a:t>
            </a:r>
          </a:p>
          <a:p>
            <a:pP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incremented by 1,2,4 after the execution of the </a:t>
            </a:r>
          </a:p>
          <a:p>
            <a:pP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Ex: MOVE.L (A0)+,D3  ; [D3][M(A0)]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                       [A0][A0]+ 4</a:t>
            </a:r>
          </a:p>
          <a:p>
            <a:pPr algn="ctr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i="1" u="sng" smtClean="0">
                <a:latin typeface="Times New Roman" pitchFamily="18" charset="0"/>
                <a:cs typeface="Times New Roman" pitchFamily="18" charset="0"/>
              </a:rPr>
              <a:t>6.Addr Reg Indirect with Predecrement Addressing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Specifed addr. reg. is decremented before the exe of instrn.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Ex:MOVE.L –(A0),D3  ; [A0]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[A0]-4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                       [D3][M([A0])]</a:t>
            </a:r>
          </a:p>
          <a:p>
            <a:pPr>
              <a:buFont typeface="Arial" charset="0"/>
              <a:buNone/>
            </a:pPr>
            <a:r>
              <a:rPr lang="en-US" sz="2400" b="1" i="1" u="sng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7.Register Indirect with Displacement Addressing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E.A is calculated by adding the contents of addr reg to 16-bit displacement word forming part of instrn.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Ex: MOVE.L  12(A4),D3  ; [D3][M(12+[A4])]</a:t>
            </a:r>
          </a:p>
          <a:p>
            <a:pPr>
              <a:buFont typeface="Arial" charset="0"/>
              <a:buNone/>
            </a:pPr>
            <a:r>
              <a:rPr lang="en-US" sz="2400" b="1" i="1" u="sng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8.Reg Indirect with Index Addressing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-E.A is sum of contents of addr reg,general reg and displacement.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Ex: MOVE.L  9(A1,D0.W),D3; [D3][M(9+[A1]+[D0(0:15)])] </a:t>
            </a:r>
          </a:p>
          <a:p>
            <a:pPr>
              <a:buFont typeface="Arial" charset="0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DBE721-E8D9-4693-82FB-6CCEE38566DD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68000 Family Instruction Set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8164513" cy="3349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Groups </a:t>
            </a:r>
            <a:r>
              <a:rPr lang="en-US" sz="2800" dirty="0" smtClean="0"/>
              <a:t>of instructions: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movement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Arithmetic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Logical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Shift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Bit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Program Control</a:t>
            </a:r>
          </a:p>
          <a:p>
            <a:pPr eaLnBrk="1" hangingPunct="1">
              <a:lnSpc>
                <a:spcPct val="90000"/>
              </a:lnSpc>
            </a:pPr>
            <a:endParaRPr lang="en-US" sz="2800" b="1" i="1" dirty="0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FA414B1-FBE8-49F9-8F5B-8A7167912FC7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Data Movement Operations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330325"/>
            <a:ext cx="7924800" cy="819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Copy information from source to destination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92125" y="2057401"/>
            <a:ext cx="82454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MOVE/MOVEA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 to CCR	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</a:rPr>
              <a:t>MOVE &lt;</a:t>
            </a:r>
            <a:r>
              <a:rPr lang="en-US" sz="2000" dirty="0" err="1">
                <a:latin typeface="Courier New" pitchFamily="49" charset="0"/>
              </a:rPr>
              <a:t>ea</a:t>
            </a:r>
            <a:r>
              <a:rPr lang="en-US" sz="2000" dirty="0">
                <a:latin typeface="Courier New" pitchFamily="49" charset="0"/>
              </a:rPr>
              <a:t>&gt;,CCR – word instruction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 to/from SR 	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</a:rPr>
              <a:t>MOVE &lt;</a:t>
            </a:r>
            <a:r>
              <a:rPr lang="en-US" sz="2000" dirty="0" err="1">
                <a:latin typeface="Courier New" pitchFamily="49" charset="0"/>
              </a:rPr>
              <a:t>ea</a:t>
            </a:r>
            <a:r>
              <a:rPr lang="en-US" sz="2000" dirty="0">
                <a:latin typeface="Courier New" pitchFamily="49" charset="0"/>
              </a:rPr>
              <a:t>&gt;,SR – in supervisor mode only;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MOVE #$2700,SR – sets the 68K in supervisor mode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 USP		</a:t>
            </a:r>
            <a:r>
              <a:rPr lang="en-US" sz="2000" dirty="0">
                <a:latin typeface="Courier New" pitchFamily="49" charset="0"/>
              </a:rPr>
              <a:t>– to/from User Stack Pointer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MOVE.L USP,A3   - transfer the USP to A3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MOVEQ		</a:t>
            </a:r>
            <a:r>
              <a:rPr lang="en-US" sz="2000" dirty="0">
                <a:latin typeface="Courier New" pitchFamily="49" charset="0"/>
              </a:rPr>
              <a:t>– Move Quick(8b #value to 32b </a:t>
            </a:r>
            <a:r>
              <a:rPr lang="en-US" sz="2000" dirty="0" err="1">
                <a:latin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</a:rPr>
              <a:t>) 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MOVEM		</a:t>
            </a:r>
            <a:r>
              <a:rPr lang="en-US" sz="2000" dirty="0">
                <a:latin typeface="Courier New" pitchFamily="49" charset="0"/>
              </a:rPr>
              <a:t>– to/from multiple registers (W/L)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e.g., 	MOVEM.L D0-D5/A0-A5, -(A7)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MOVEM.L (A7)+,D0-D5/A0-A5</a:t>
            </a:r>
            <a:endParaRPr lang="en-US" sz="2000" dirty="0"/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MOVEP	</a:t>
            </a:r>
            <a:r>
              <a:rPr lang="en-US" sz="2000" dirty="0">
                <a:latin typeface="Courier New" pitchFamily="49" charset="0"/>
              </a:rPr>
              <a:t>– Move Peripheral </a:t>
            </a:r>
          </a:p>
        </p:txBody>
      </p:sp>
    </p:spTree>
    <p:extLst>
      <p:ext uri="{BB962C8B-B14F-4D97-AF65-F5344CB8AC3E}">
        <p14:creationId xmlns:p14="http://schemas.microsoft.com/office/powerpoint/2010/main" val="538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Introduced by Motorola in 1979.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Macintosh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systems, gaming applications and embedded applications like laser printers.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68000 and its family are used in networking and telecom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equipments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television set-top boxes, laboratory and medical instruments, and even handheld calculators.</a:t>
            </a:r>
          </a:p>
        </p:txBody>
      </p:sp>
    </p:spTree>
    <p:extLst>
      <p:ext uri="{BB962C8B-B14F-4D97-AF65-F5344CB8AC3E}">
        <p14:creationId xmlns:p14="http://schemas.microsoft.com/office/powerpoint/2010/main" val="15401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725D1F-2D64-474B-A466-CAC74CAC49B2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7373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515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Data Movement Operations, LEA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127125"/>
            <a:ext cx="7924800" cy="1208088"/>
          </a:xfrm>
        </p:spPr>
        <p:txBody>
          <a:bodyPr/>
          <a:lstStyle/>
          <a:p>
            <a:pPr eaLnBrk="1" hangingPunct="1"/>
            <a:r>
              <a:rPr lang="en-US" sz="2000" smtClean="0"/>
              <a:t>Calculates an effective address and loads it into an address register – </a:t>
            </a:r>
            <a:r>
              <a:rPr lang="en-US" sz="2000" smtClean="0">
                <a:latin typeface="Courier New" pitchFamily="49" charset="0"/>
              </a:rPr>
              <a:t>LEA &lt;ea&gt;,An</a:t>
            </a:r>
            <a:endParaRPr lang="en-US" sz="2000" smtClean="0"/>
          </a:p>
          <a:p>
            <a:pPr eaLnBrk="1" hangingPunct="1"/>
            <a:r>
              <a:rPr lang="en-US" sz="2000" smtClean="0"/>
              <a:t>Can be used only with 32-bit operands</a:t>
            </a:r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738188" y="2335213"/>
            <a:ext cx="7940675" cy="192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594100" algn="l"/>
                <a:tab pos="6508750" algn="l"/>
              </a:tabLst>
            </a:pPr>
            <a:r>
              <a:rPr lang="en-US" sz="2000" b="1" dirty="0"/>
              <a:t>Assembly language</a:t>
            </a:r>
            <a:r>
              <a:rPr lang="en-US" sz="2000" dirty="0"/>
              <a:t>	</a:t>
            </a:r>
            <a:r>
              <a:rPr lang="en-US" sz="2000" b="1" dirty="0"/>
              <a:t>RTL</a:t>
            </a:r>
            <a:r>
              <a:rPr lang="en-US" sz="2000" dirty="0"/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594100" algn="l"/>
                <a:tab pos="6508750" algn="l"/>
              </a:tabLst>
            </a:pPr>
            <a:r>
              <a:rPr lang="en-US" sz="2000" dirty="0">
                <a:latin typeface="Courier New" pitchFamily="49" charset="0"/>
              </a:rPr>
              <a:t>LEA $0010FFFF,A5	[A5] </a:t>
            </a:r>
            <a:r>
              <a:rPr lang="en-US" sz="2000" dirty="0">
                <a:latin typeface="Symbol" pitchFamily="18" charset="2"/>
              </a:rPr>
              <a:t>¬</a:t>
            </a:r>
            <a:r>
              <a:rPr lang="en-US" sz="2000" dirty="0">
                <a:latin typeface="Courier New" pitchFamily="49" charset="0"/>
              </a:rPr>
              <a:t> $0010FFFF</a:t>
            </a:r>
            <a:r>
              <a:rPr lang="en-US" sz="2000" dirty="0"/>
              <a:t>	</a:t>
            </a:r>
            <a:br>
              <a:rPr lang="en-US" sz="2000" dirty="0"/>
            </a:br>
            <a:r>
              <a:rPr lang="en-US" sz="1800" i="1" dirty="0"/>
              <a:t>Load the address $0010 FFFF into register A5.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594100" algn="l"/>
                <a:tab pos="6508750" algn="l"/>
              </a:tabLst>
            </a:pPr>
            <a:r>
              <a:rPr lang="en-US" sz="2000" dirty="0">
                <a:latin typeface="Courier New" pitchFamily="49" charset="0"/>
              </a:rPr>
              <a:t>LEA $12(A0,D4.L),A5	[A5] </a:t>
            </a:r>
            <a:r>
              <a:rPr lang="en-US" sz="2000" dirty="0">
                <a:latin typeface="Symbol" pitchFamily="18" charset="2"/>
              </a:rPr>
              <a:t>¬</a:t>
            </a:r>
            <a:r>
              <a:rPr lang="en-US" sz="2000" dirty="0">
                <a:latin typeface="Courier New" pitchFamily="49" charset="0"/>
              </a:rPr>
              <a:t> $12 + [A0] + [D4]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i="1" dirty="0"/>
              <a:t>Load contents of A0 plus contents of D4 plus $12 into A5.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594100" algn="l"/>
                <a:tab pos="650875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E1218E-701D-4A4D-959E-D164460B9848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7782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 Movement Operations, cont’d</a:t>
            </a:r>
          </a:p>
        </p:txBody>
      </p:sp>
      <p:sp>
        <p:nvSpPr>
          <p:cNvPr id="77829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PEA: Push Effective Address</a:t>
            </a:r>
          </a:p>
          <a:p>
            <a:pPr lvl="1" eaLnBrk="1" hangingPunct="1"/>
            <a:r>
              <a:rPr lang="en-US" smtClean="0"/>
              <a:t>Calculates an effective address and pushes it onto the stack pointed at by A7 – PEA &lt;ea&gt;</a:t>
            </a:r>
          </a:p>
          <a:p>
            <a:pPr lvl="1" eaLnBrk="1" hangingPunct="1"/>
            <a:r>
              <a:rPr lang="en-US" smtClean="0"/>
              <a:t>Can be used only with 32-bit operands</a:t>
            </a:r>
          </a:p>
          <a:p>
            <a:pPr eaLnBrk="1" hangingPunct="1"/>
            <a:r>
              <a:rPr lang="en-US" smtClean="0"/>
              <a:t>EXG (EXG Xi,Xj)</a:t>
            </a:r>
          </a:p>
          <a:p>
            <a:pPr lvl="1" eaLnBrk="1" hangingPunct="1"/>
            <a:r>
              <a:rPr lang="en-US" smtClean="0"/>
              <a:t>Exchanges the entire 32-bit contents of two registers</a:t>
            </a:r>
          </a:p>
          <a:p>
            <a:pPr eaLnBrk="1" hangingPunct="1"/>
            <a:r>
              <a:rPr lang="en-US" smtClean="0"/>
              <a:t>SWAP (SWAP Di)</a:t>
            </a:r>
          </a:p>
          <a:p>
            <a:pPr lvl="1" eaLnBrk="1" hangingPunct="1"/>
            <a:r>
              <a:rPr lang="en-US" smtClean="0"/>
              <a:t>Exchanges the upper- and lower-order words of a DATA register</a:t>
            </a:r>
          </a:p>
          <a:p>
            <a:pPr eaLnBrk="1" hangingPunct="1"/>
            <a:endParaRPr lang="en-US" smtClean="0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263775" y="5553075"/>
            <a:ext cx="79248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219200" y="6042025"/>
            <a:ext cx="79248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DC38BFC-2AE2-4F0A-BCD3-374E5DD28CC7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Arithmetic Operations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Float-point operations not directly supported</a:t>
            </a:r>
          </a:p>
          <a:p>
            <a:pPr eaLnBrk="1" hangingPunct="1"/>
            <a:r>
              <a:rPr lang="en-US" sz="2400" dirty="0" smtClean="0"/>
              <a:t>Except for division, multiplication, and if destination is Ai, all act on 8-, 16-, and 32-bit values</a:t>
            </a:r>
          </a:p>
          <a:p>
            <a:pPr eaLnBrk="1" hangingPunct="1"/>
            <a:r>
              <a:rPr lang="en-US" sz="2400" dirty="0" smtClean="0"/>
              <a:t>ADD/ADDA (no </a:t>
            </a:r>
            <a:r>
              <a:rPr lang="en-US" sz="2400" dirty="0" err="1" smtClean="0"/>
              <a:t>mem</a:t>
            </a:r>
            <a:r>
              <a:rPr lang="en-US" sz="2400" dirty="0" smtClean="0"/>
              <a:t>-to-</a:t>
            </a:r>
            <a:r>
              <a:rPr lang="en-US" sz="2400" dirty="0" err="1" smtClean="0"/>
              <a:t>mem</a:t>
            </a:r>
            <a:r>
              <a:rPr lang="en-US" sz="2400" dirty="0" smtClean="0"/>
              <a:t> additions, if destination </a:t>
            </a:r>
            <a:r>
              <a:rPr lang="en-US" sz="2400" dirty="0" smtClean="0"/>
              <a:t>of the result in Ai register, </a:t>
            </a:r>
            <a:r>
              <a:rPr lang="en-US" sz="2400" dirty="0" smtClean="0"/>
              <a:t>use ADDA)</a:t>
            </a:r>
          </a:p>
          <a:p>
            <a:pPr eaLnBrk="1" hangingPunct="1"/>
            <a:r>
              <a:rPr lang="en-US" sz="2400" dirty="0" smtClean="0"/>
              <a:t>ADDQ </a:t>
            </a:r>
            <a:r>
              <a:rPr lang="en-US" sz="2400" dirty="0" smtClean="0">
                <a:sym typeface="Wingdings" pitchFamily="2" charset="2"/>
              </a:rPr>
              <a:t> add quick</a:t>
            </a:r>
            <a:r>
              <a:rPr lang="en-US" sz="2400" dirty="0" smtClean="0"/>
              <a:t>(adds </a:t>
            </a:r>
            <a:r>
              <a:rPr lang="en-US" sz="2400" dirty="0" smtClean="0"/>
              <a:t>a small 3-bit </a:t>
            </a:r>
            <a:r>
              <a:rPr lang="en-US" sz="2400" dirty="0" smtClean="0"/>
              <a:t>literal(constant) </a:t>
            </a:r>
            <a:r>
              <a:rPr lang="en-US" sz="2400" dirty="0" smtClean="0"/>
              <a:t>quickly)</a:t>
            </a:r>
          </a:p>
          <a:p>
            <a:pPr eaLnBrk="1" hangingPunct="1"/>
            <a:r>
              <a:rPr lang="en-US" sz="2400" dirty="0" smtClean="0"/>
              <a:t>ADDI</a:t>
            </a:r>
            <a:r>
              <a:rPr lang="en-US" sz="2400" dirty="0" smtClean="0">
                <a:sym typeface="Wingdings" pitchFamily="2" charset="2"/>
              </a:rPr>
              <a:t> Add Immediate</a:t>
            </a:r>
            <a:r>
              <a:rPr lang="en-US" sz="2400" dirty="0" smtClean="0"/>
              <a:t> </a:t>
            </a:r>
            <a:r>
              <a:rPr lang="en-US" sz="2400" dirty="0" smtClean="0"/>
              <a:t>(adds a literal value to the destination)</a:t>
            </a:r>
          </a:p>
          <a:p>
            <a:pPr eaLnBrk="1" hangingPunct="1"/>
            <a:r>
              <a:rPr lang="en-US" sz="2400" dirty="0" smtClean="0"/>
              <a:t>ADDX</a:t>
            </a:r>
            <a:r>
              <a:rPr lang="en-US" sz="2400" dirty="0" smtClean="0">
                <a:sym typeface="Wingdings" pitchFamily="2" charset="2"/>
              </a:rPr>
              <a:t> Add extended</a:t>
            </a:r>
            <a:r>
              <a:rPr lang="en-US" sz="2400" dirty="0" smtClean="0"/>
              <a:t> </a:t>
            </a:r>
            <a:r>
              <a:rPr lang="en-US" sz="2400" dirty="0" smtClean="0"/>
              <a:t>(adds also the contents of 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loc</a:t>
            </a:r>
            <a:r>
              <a:rPr lang="en-US" sz="2400" dirty="0" smtClean="0"/>
              <a:t> to the content of </a:t>
            </a:r>
            <a:r>
              <a:rPr lang="en-US" sz="2400" dirty="0" err="1" smtClean="0"/>
              <a:t>dest</a:t>
            </a:r>
            <a:r>
              <a:rPr lang="en-US" sz="2400" dirty="0" smtClean="0"/>
              <a:t> plus X </a:t>
            </a:r>
            <a:r>
              <a:rPr lang="en-US" sz="2400" dirty="0" smtClean="0"/>
              <a:t>bit </a:t>
            </a:r>
            <a:r>
              <a:rPr lang="en-US" sz="2400" dirty="0" smtClean="0"/>
              <a:t>of </a:t>
            </a:r>
            <a:r>
              <a:rPr lang="en-US" sz="2400" dirty="0" smtClean="0"/>
              <a:t>the </a:t>
            </a:r>
            <a:r>
              <a:rPr lang="en-US" sz="2400" dirty="0" smtClean="0"/>
              <a:t>CCR)</a:t>
            </a:r>
          </a:p>
          <a:p>
            <a:pPr eaLnBrk="1" hangingPunct="1"/>
            <a:r>
              <a:rPr lang="en-US" sz="2400" dirty="0" smtClean="0"/>
              <a:t>CLR </a:t>
            </a:r>
            <a:r>
              <a:rPr lang="en-US" sz="2400" dirty="0" smtClean="0"/>
              <a:t>(clear specified data register or memory location)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28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3CDDF4-0788-4845-9A15-4EC7C6F0DA74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Integer Arithmetic Operations, cont’d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smtClean="0"/>
              <a:t>DIVU/DIVS – unsigned/2’s-complement numbers</a:t>
            </a:r>
          </a:p>
          <a:p>
            <a:pPr lvl="1" eaLnBrk="1" hangingPunct="1"/>
            <a:r>
              <a:rPr lang="en-US" sz="1800" smtClean="0"/>
              <a:t>DIVU &lt;ea&gt;,Dn	or	DIVS &lt;ea&gt;,Dn</a:t>
            </a:r>
          </a:p>
          <a:p>
            <a:pPr lvl="1" eaLnBrk="1" hangingPunct="1"/>
            <a:r>
              <a:rPr lang="en-US" sz="1800" smtClean="0"/>
              <a:t>32-bit longword in Dn is divided by the 16-bit word at &lt;ea&gt;</a:t>
            </a:r>
          </a:p>
          <a:p>
            <a:pPr lvl="1" eaLnBrk="1" hangingPunct="1"/>
            <a:r>
              <a:rPr lang="en-US" sz="1800" smtClean="0"/>
              <a:t>16-bit quotient is deposited in the lower-order word of Dn</a:t>
            </a:r>
          </a:p>
          <a:p>
            <a:pPr lvl="1" eaLnBrk="1" hangingPunct="1"/>
            <a:r>
              <a:rPr lang="en-US" sz="1800" smtClean="0"/>
              <a:t>The remainder is stored in the upper-order word of Dn</a:t>
            </a:r>
          </a:p>
          <a:p>
            <a:pPr eaLnBrk="1" hangingPunct="1"/>
            <a:r>
              <a:rPr lang="en-US" sz="2000" smtClean="0"/>
              <a:t>MULU/MULS – unsigned/2’s-complement numbers</a:t>
            </a:r>
          </a:p>
          <a:p>
            <a:pPr lvl="1" eaLnBrk="1" hangingPunct="1"/>
            <a:r>
              <a:rPr lang="en-US" sz="1800" smtClean="0"/>
              <a:t>Low-order 16-bit word in Dn is multiplied by the 16-bit word at &lt;ea&gt;</a:t>
            </a:r>
          </a:p>
          <a:p>
            <a:pPr lvl="1" eaLnBrk="1" hangingPunct="1"/>
            <a:r>
              <a:rPr lang="en-US" sz="1800" smtClean="0"/>
              <a:t>32-bit product is deposited in Dn</a:t>
            </a:r>
          </a:p>
          <a:p>
            <a:pPr eaLnBrk="1" hangingPunct="1"/>
            <a:r>
              <a:rPr lang="en-US" sz="2000" smtClean="0"/>
              <a:t>SUB, SUBA, SUBQ, SUBI, SUBX</a:t>
            </a:r>
          </a:p>
          <a:p>
            <a:pPr eaLnBrk="1" hangingPunct="1"/>
            <a:r>
              <a:rPr lang="en-US" sz="2000" smtClean="0"/>
              <a:t>NEG – forms the 2’s complement of an operand</a:t>
            </a:r>
            <a:br>
              <a:rPr lang="en-US" sz="2000" smtClean="0"/>
            </a:br>
            <a:r>
              <a:rPr lang="en-US" sz="2000" smtClean="0"/>
              <a:t>		NEG &lt;ea&gt;</a:t>
            </a:r>
          </a:p>
          <a:p>
            <a:pPr eaLnBrk="1" hangingPunct="1"/>
            <a:r>
              <a:rPr lang="en-US" sz="2000" smtClean="0"/>
              <a:t>NEGX – Negate with Extend, used for multi-prec. arith.</a:t>
            </a:r>
          </a:p>
          <a:p>
            <a:pPr eaLnBrk="1" hangingPunct="1"/>
            <a:r>
              <a:rPr lang="en-US" sz="2000" smtClean="0"/>
              <a:t>EXT – Sign Extend</a:t>
            </a:r>
            <a:br>
              <a:rPr lang="en-US" sz="2000" smtClean="0"/>
            </a:br>
            <a:r>
              <a:rPr lang="en-US" sz="2000" smtClean="0"/>
              <a:t>EXT.W Dn		copies bit 7 to bits 8-15</a:t>
            </a:r>
            <a:br>
              <a:rPr lang="en-US" sz="2000" smtClean="0"/>
            </a:br>
            <a:r>
              <a:rPr lang="en-US" sz="2000" smtClean="0"/>
              <a:t>EXT.L Dn		copies bit 15 to bits 16-31</a:t>
            </a:r>
          </a:p>
        </p:txBody>
      </p:sp>
    </p:spTree>
    <p:extLst>
      <p:ext uri="{BB962C8B-B14F-4D97-AF65-F5344CB8AC3E}">
        <p14:creationId xmlns:p14="http://schemas.microsoft.com/office/powerpoint/2010/main" val="25800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2AD540-34D7-438E-B8AC-C08CD45D4F6F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BCD Arithmetic Operations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Only 3 instructions support BCD</a:t>
            </a:r>
          </a:p>
          <a:p>
            <a:pPr lvl="1" eaLnBrk="1" hangingPunct="1"/>
            <a:r>
              <a:rPr lang="en-US" sz="2400" smtClean="0"/>
              <a:t>ABCD Di,Dj	or	ABCD –(Ai),-(Aj)</a:t>
            </a:r>
            <a:br>
              <a:rPr lang="en-US" sz="2400" smtClean="0"/>
            </a:br>
            <a:r>
              <a:rPr lang="en-US" sz="2400" smtClean="0"/>
              <a:t>Add BCD with extend – adds two packed BCD digits together with X bit from the CCR</a:t>
            </a:r>
          </a:p>
          <a:p>
            <a:pPr lvl="1" eaLnBrk="1" hangingPunct="1"/>
            <a:r>
              <a:rPr lang="en-US" sz="2400" smtClean="0"/>
              <a:t>SBCD – similar</a:t>
            </a:r>
            <a:br>
              <a:rPr lang="en-US" sz="2400" smtClean="0"/>
            </a:br>
            <a:r>
              <a:rPr lang="en-US" sz="2400" smtClean="0"/>
              <a:t>[destination]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[destination]-[source]-[X]</a:t>
            </a:r>
          </a:p>
          <a:p>
            <a:pPr lvl="1" eaLnBrk="1" hangingPunct="1"/>
            <a:r>
              <a:rPr lang="en-US" sz="2400" smtClean="0"/>
              <a:t>NBCD &lt;ea&gt;</a:t>
            </a:r>
            <a:br>
              <a:rPr lang="en-US" sz="2400" smtClean="0"/>
            </a:br>
            <a:r>
              <a:rPr lang="en-US" sz="2400" smtClean="0"/>
              <a:t>subtracts the specified operand from zero together with X bit and forms the 10’s complement of the operand if X =0, or 9’s complement if X =1</a:t>
            </a:r>
          </a:p>
          <a:p>
            <a:pPr eaLnBrk="1" hangingPunct="1"/>
            <a:r>
              <a:rPr lang="en-US" sz="2800" smtClean="0"/>
              <a:t>Involve X because they are intended to be used in operations on a string of BCD digits</a:t>
            </a:r>
          </a:p>
        </p:txBody>
      </p:sp>
    </p:spTree>
    <p:extLst>
      <p:ext uri="{BB962C8B-B14F-4D97-AF65-F5344CB8AC3E}">
        <p14:creationId xmlns:p14="http://schemas.microsoft.com/office/powerpoint/2010/main" val="17005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A8D6C1-1B38-47F9-8FF6-3A4B62F0DEF6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Operations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AND, OR, EOR, and NOT</a:t>
            </a:r>
          </a:p>
          <a:p>
            <a:pPr eaLnBrk="1" hangingPunct="1"/>
            <a:r>
              <a:rPr lang="en-US" smtClean="0"/>
              <a:t>Immediate operand versions: ANDI, ORI, EORI</a:t>
            </a:r>
          </a:p>
          <a:p>
            <a:pPr eaLnBrk="1" hangingPunct="1"/>
            <a:r>
              <a:rPr lang="en-US" smtClean="0"/>
              <a:t>AND a bit with 0 – mask</a:t>
            </a:r>
          </a:p>
          <a:p>
            <a:pPr eaLnBrk="1" hangingPunct="1"/>
            <a:r>
              <a:rPr lang="en-US" smtClean="0"/>
              <a:t>OR a bit with 1 – set </a:t>
            </a:r>
          </a:p>
          <a:p>
            <a:pPr eaLnBrk="1" hangingPunct="1"/>
            <a:r>
              <a:rPr lang="en-US" smtClean="0"/>
              <a:t>EOR a bit with 1 – toggle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Logical operations affect the CCR in the same way as MOVE instructions</a:t>
            </a:r>
          </a:p>
        </p:txBody>
      </p:sp>
    </p:spTree>
    <p:extLst>
      <p:ext uri="{BB962C8B-B14F-4D97-AF65-F5344CB8AC3E}">
        <p14:creationId xmlns:p14="http://schemas.microsoft.com/office/powerpoint/2010/main" val="5267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D90FAF-0619-48EB-9F0A-05073D56AA9F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42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Shift Operations</a:t>
            </a:r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785813" y="1446213"/>
            <a:ext cx="81438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Logical Shift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/>
              <a:t>LSL – Logical Shift Left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/>
              <a:t>LSR – Logical Shift Right</a:t>
            </a:r>
          </a:p>
        </p:txBody>
      </p:sp>
      <p:graphicFrame>
        <p:nvGraphicFramePr>
          <p:cNvPr id="82950" name="Object 4"/>
          <p:cNvGraphicFramePr>
            <a:graphicFrameLocks noChangeAspect="1"/>
          </p:cNvGraphicFramePr>
          <p:nvPr/>
        </p:nvGraphicFramePr>
        <p:xfrm>
          <a:off x="579438" y="2770188"/>
          <a:ext cx="8043862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8043770" imgH="3494529" progId="Photoshop.Image.5">
                  <p:embed/>
                </p:oleObj>
              </mc:Choice>
              <mc:Fallback>
                <p:oleObj name="Image" r:id="rId4" imgW="8043770" imgH="3494529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770188"/>
                        <a:ext cx="8043862" cy="349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8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5F514EC-4FA8-47D2-BDA3-4009AF79EA1D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8397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2186750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6000" dirty="0"/>
              <a:t>Arithmetic Shift</a:t>
            </a:r>
            <a:br>
              <a:rPr lang="en-US" sz="6000" dirty="0"/>
            </a:br>
            <a:r>
              <a:rPr lang="en-US" sz="5400" dirty="0"/>
              <a:t>ASL – Arithmetic Shift Left</a:t>
            </a:r>
            <a:br>
              <a:rPr lang="en-US" sz="5400" dirty="0"/>
            </a:br>
            <a:r>
              <a:rPr lang="en-US" sz="5400" dirty="0"/>
              <a:t>ASR – Arithmetic Shift Right</a:t>
            </a:r>
            <a:br>
              <a:rPr lang="en-US" sz="5400" dirty="0"/>
            </a:br>
            <a:endParaRPr lang="en-US" dirty="0" smtClean="0"/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436563" y="685800"/>
            <a:ext cx="8143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/>
          </a:p>
        </p:txBody>
      </p:sp>
      <p:pic>
        <p:nvPicPr>
          <p:cNvPr id="83974" name="Picture 4" descr="w5_2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890838"/>
            <a:ext cx="82423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220B8FC-90C3-4062-B228-957AB463192B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436563" y="1212850"/>
            <a:ext cx="814387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Rotate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/>
              <a:t>ROL – Rotate Left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/>
              <a:t>ROR – Rotate Right</a:t>
            </a:r>
          </a:p>
        </p:txBody>
      </p:sp>
      <p:graphicFrame>
        <p:nvGraphicFramePr>
          <p:cNvPr id="84998" name="Object 4"/>
          <p:cNvGraphicFramePr>
            <a:graphicFrameLocks noChangeAspect="1"/>
          </p:cNvGraphicFramePr>
          <p:nvPr/>
        </p:nvGraphicFramePr>
        <p:xfrm>
          <a:off x="677863" y="2874963"/>
          <a:ext cx="7789862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4" imgW="7789622" imgH="2732086" progId="Photoshop.Image.5">
                  <p:embed/>
                </p:oleObj>
              </mc:Choice>
              <mc:Fallback>
                <p:oleObj name="Image" r:id="rId4" imgW="7789622" imgH="2732086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874963"/>
                        <a:ext cx="7789862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733D9A-7C57-4253-AFDE-7A15CDF42295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860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6021" name="Rectangle 3"/>
          <p:cNvSpPr>
            <a:spLocks noChangeArrowheads="1"/>
          </p:cNvSpPr>
          <p:nvPr/>
        </p:nvSpPr>
        <p:spPr bwMode="auto">
          <a:xfrm>
            <a:off x="436563" y="1212850"/>
            <a:ext cx="814387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Rotate Through Extend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ROXL – Rotate Left Through Extend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ROXR – Rotate Right Through Extend</a:t>
            </a:r>
          </a:p>
        </p:txBody>
      </p:sp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663575" y="2871788"/>
          <a:ext cx="7789863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4" imgW="7789622" imgH="2681257" progId="Photoshop.Image.5">
                  <p:embed/>
                </p:oleObj>
              </mc:Choice>
              <mc:Fallback>
                <p:oleObj name="Image" r:id="rId4" imgW="7789622" imgH="268125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871788"/>
                        <a:ext cx="7789863" cy="268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6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EQU:- The equate directive links or binds a name to a value, making programs much easier to read.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STK_FRAME EQU 128</a:t>
            </a:r>
          </a:p>
          <a:p>
            <a:r>
              <a:rPr lang="en-US" dirty="0" smtClean="0"/>
              <a:t>DC:- Define a constant.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permits the programmer to specify a constant that will be loaded into memory before the program executed.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Qualified by .B, .W,or .L to specify constants of 8-bits, 16-bits, or 32-bits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number(constant) without a prefix is treated as a decimal value.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$ indicates hexadecimal value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% indicates binary value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DC.B  10,66</a:t>
            </a:r>
          </a:p>
          <a:p>
            <a:pPr marL="0" indent="0">
              <a:buNone/>
            </a:pPr>
            <a:r>
              <a:rPr lang="en-US" dirty="0" smtClean="0"/>
              <a:t>	DC.L  </a:t>
            </a:r>
            <a:r>
              <a:rPr lang="en-US" dirty="0"/>
              <a:t>$0A1234</a:t>
            </a:r>
            <a:endParaRPr lang="en-IN" dirty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188FB69-5AC5-4C7A-A7A8-177148F3D13A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of the Shift Instructions</a:t>
            </a: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660400" y="1724025"/>
            <a:ext cx="78835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 eaLnBrk="0" hangingPunct="0"/>
            <a:r>
              <a:rPr lang="en-US" sz="1600" b="1" dirty="0">
                <a:latin typeface="Arial" charset="0"/>
              </a:rPr>
              <a:t>		                        After                CCR            After             CCR</a:t>
            </a:r>
          </a:p>
          <a:p>
            <a:pPr defTabSz="762000" eaLnBrk="0" hangingPunct="0"/>
            <a:r>
              <a:rPr lang="en-US" sz="1600" b="1" dirty="0">
                <a:latin typeface="Arial" charset="0"/>
              </a:rPr>
              <a:t>                   Initial Value        First Shift	       </a:t>
            </a:r>
            <a:r>
              <a:rPr lang="en-US" sz="1600" b="1" dirty="0">
                <a:latin typeface="Courier New" pitchFamily="49" charset="0"/>
              </a:rPr>
              <a:t>XNZVC  </a:t>
            </a:r>
            <a:r>
              <a:rPr lang="en-US" sz="1600" b="1" dirty="0">
                <a:latin typeface="Arial" charset="0"/>
              </a:rPr>
              <a:t>Second Shift  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XNZVC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ASL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11010110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10101100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ASL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11111100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01010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11111000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11011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dirty="0">
                <a:latin typeface="Courier New" pitchFamily="49" charset="0"/>
              </a:rPr>
              <a:t>					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ASR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11110101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11111010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ASR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00111111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00000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00011111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10001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dirty="0">
                <a:latin typeface="Courier New" pitchFamily="49" charset="0"/>
              </a:rPr>
              <a:t>					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LSL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11010110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10101100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LSL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11111100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01000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11111000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dirty="0">
                <a:latin typeface="Courier New" pitchFamily="49" charset="0"/>
              </a:rPr>
              <a:t>					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LSR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01110101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10001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00111010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10001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LSR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00111111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00000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00011111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10001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dirty="0">
                <a:latin typeface="Courier New" pitchFamily="49" charset="0"/>
              </a:rPr>
              <a:t>					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ROL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11010111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10101111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ROL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11111100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?1000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11111001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dirty="0">
                <a:latin typeface="Courier New" pitchFamily="49" charset="0"/>
              </a:rPr>
              <a:t>					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ROR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11101011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11110101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11111010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r>
              <a:rPr lang="en-US" sz="1600" b="1" dirty="0">
                <a:latin typeface="Courier New" pitchFamily="49" charset="0"/>
              </a:rPr>
              <a:t>ROR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01111110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00111111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?0000</a:t>
            </a: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b="1" dirty="0">
                <a:latin typeface="Courier New" pitchFamily="49" charset="0"/>
              </a:rPr>
              <a:t>10011111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b="1" dirty="0">
                <a:latin typeface="Courier New" pitchFamily="49" charset="0"/>
              </a:rPr>
              <a:t>?1001</a:t>
            </a:r>
            <a:r>
              <a:rPr lang="en-US" sz="1600" dirty="0">
                <a:latin typeface="Courier New" pitchFamily="49" charset="0"/>
              </a:rPr>
              <a:t>	</a:t>
            </a:r>
          </a:p>
          <a:p>
            <a:pPr algn="ctr" defTabSz="762000" eaLnBrk="0" hangingPunct="0"/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3022A8-813F-4653-9C9C-5F86C15505F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Forms of Shift Operations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9488" y="1304925"/>
            <a:ext cx="8164512" cy="52927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Mode 1 </a:t>
            </a:r>
            <a:br>
              <a:rPr lang="en-US" sz="2800" dirty="0" smtClean="0"/>
            </a:br>
            <a:r>
              <a:rPr lang="en-US" dirty="0" smtClean="0">
                <a:latin typeface="Courier New" pitchFamily="49" charset="0"/>
              </a:rPr>
              <a:t>ASL </a:t>
            </a:r>
            <a:r>
              <a:rPr lang="en-US" dirty="0" err="1" smtClean="0">
                <a:latin typeface="Courier New" pitchFamily="49" charset="0"/>
              </a:rPr>
              <a:t>Dx,Dy</a:t>
            </a:r>
            <a:r>
              <a:rPr lang="en-US" sz="2800" dirty="0" smtClean="0"/>
              <a:t> 		</a:t>
            </a:r>
            <a:r>
              <a:rPr lang="en-US" sz="2400" dirty="0" smtClean="0"/>
              <a:t>Shift </a:t>
            </a:r>
            <a:r>
              <a:rPr lang="en-US" sz="2400" dirty="0" err="1" smtClean="0">
                <a:latin typeface="Courier New" pitchFamily="49" charset="0"/>
              </a:rPr>
              <a:t>Dy</a:t>
            </a:r>
            <a:r>
              <a:rPr lang="en-US" sz="2400" dirty="0" smtClean="0"/>
              <a:t> by </a:t>
            </a:r>
            <a:r>
              <a:rPr lang="en-US" sz="2400" dirty="0" err="1" smtClean="0">
                <a:latin typeface="Courier New" pitchFamily="49" charset="0"/>
              </a:rPr>
              <a:t>Dx</a:t>
            </a:r>
            <a:r>
              <a:rPr lang="en-US" sz="2400" dirty="0" smtClean="0"/>
              <a:t> bits </a:t>
            </a:r>
          </a:p>
          <a:p>
            <a:pPr eaLnBrk="1" hangingPunct="1"/>
            <a:r>
              <a:rPr lang="en-US" sz="2800" dirty="0" smtClean="0"/>
              <a:t>Mode 2 </a:t>
            </a:r>
            <a:br>
              <a:rPr lang="en-US" sz="2800" dirty="0" smtClean="0"/>
            </a:br>
            <a:r>
              <a:rPr lang="en-US" dirty="0" smtClean="0">
                <a:latin typeface="Courier New" pitchFamily="49" charset="0"/>
              </a:rPr>
              <a:t>ASL #&lt;data&gt;,</a:t>
            </a:r>
            <a:r>
              <a:rPr lang="en-US" dirty="0" err="1" smtClean="0">
                <a:latin typeface="Courier New" pitchFamily="49" charset="0"/>
              </a:rPr>
              <a:t>Dy</a:t>
            </a:r>
            <a:r>
              <a:rPr lang="en-US" sz="2800" dirty="0" smtClean="0"/>
              <a:t> 	</a:t>
            </a:r>
            <a:r>
              <a:rPr lang="en-US" sz="2400" dirty="0" smtClean="0"/>
              <a:t>Shift </a:t>
            </a:r>
            <a:r>
              <a:rPr lang="en-US" sz="2400" dirty="0" err="1" smtClean="0"/>
              <a:t>Dy</a:t>
            </a:r>
            <a:r>
              <a:rPr lang="en-US" sz="2400" dirty="0" smtClean="0"/>
              <a:t> by </a:t>
            </a:r>
            <a:r>
              <a:rPr lang="en-US" sz="2400" dirty="0" smtClean="0">
                <a:latin typeface="Courier New" pitchFamily="49" charset="0"/>
              </a:rPr>
              <a:t>#data</a:t>
            </a:r>
            <a:r>
              <a:rPr lang="en-US" sz="2400" dirty="0" smtClean="0"/>
              <a:t> bits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Mode 3 </a:t>
            </a:r>
            <a:br>
              <a:rPr lang="en-US" sz="2800" dirty="0" smtClean="0"/>
            </a:br>
            <a:r>
              <a:rPr lang="en-US" dirty="0" smtClean="0">
                <a:latin typeface="Courier New" pitchFamily="49" charset="0"/>
              </a:rPr>
              <a:t>ASL &lt;</a:t>
            </a:r>
            <a:r>
              <a:rPr lang="en-US" dirty="0" err="1" smtClean="0">
                <a:latin typeface="Courier New" pitchFamily="49" charset="0"/>
              </a:rPr>
              <a:t>ea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sz="2800" dirty="0" smtClean="0"/>
              <a:t> 		</a:t>
            </a:r>
            <a:r>
              <a:rPr lang="en-US" sz="2400" dirty="0" smtClean="0"/>
              <a:t>Shift the contents </a:t>
            </a:r>
            <a:br>
              <a:rPr lang="en-US" sz="2400" dirty="0" smtClean="0"/>
            </a:br>
            <a:r>
              <a:rPr lang="en-US" sz="2400" dirty="0" smtClean="0"/>
              <a:t>				at the effective address </a:t>
            </a:r>
            <a:br>
              <a:rPr lang="en-US" sz="2400" dirty="0" smtClean="0"/>
            </a:br>
            <a:r>
              <a:rPr lang="en-US" sz="2400" dirty="0" smtClean="0"/>
              <a:t>				by one place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1187450" y="5421313"/>
            <a:ext cx="6872288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All three modes apply to all eight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59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1CA62C-7101-4E98-841C-5A9687E41A28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Manipulation Operations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/>
            <a:r>
              <a:rPr lang="en-US" sz="2800" smtClean="0"/>
              <a:t>Act on a single bit of an operand: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sz="2400" smtClean="0"/>
              <a:t>The </a:t>
            </a:r>
            <a:r>
              <a:rPr lang="en-US" sz="2400" b="1" smtClean="0"/>
              <a:t>complement </a:t>
            </a:r>
            <a:r>
              <a:rPr lang="en-US" sz="2400" smtClean="0"/>
              <a:t>of the selected bit is moved to the Z bit (Z set if specified bit is zero)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en-US" sz="2400" smtClean="0"/>
              <a:t>The bit is either unchanged, set, cleared, or toggled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NVCX bits are not affected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May be applied to a bit within byte or longword 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BTST – Bit Test only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BSET – Bit Test and Set </a:t>
            </a:r>
            <a:r>
              <a:rPr lang="en-US" sz="2400" smtClean="0"/>
              <a:t>(specified bit set)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BCLR – Bit Test and Clear </a:t>
            </a:r>
            <a:r>
              <a:rPr lang="en-US" sz="2400" smtClean="0"/>
              <a:t>(specified bit cleared)</a:t>
            </a:r>
          </a:p>
          <a:p>
            <a:pPr marL="457200" indent="-457200" eaLnBrk="1" hangingPunct="1">
              <a:buFont typeface="Wingdings" pitchFamily="2" charset="2"/>
              <a:buChar char="v"/>
            </a:pPr>
            <a:r>
              <a:rPr lang="en-US" sz="2800" smtClean="0"/>
              <a:t>BCHG – Bit Test and Change </a:t>
            </a:r>
            <a:r>
              <a:rPr lang="en-US" sz="2400" smtClean="0"/>
              <a:t>(specified bit toggled)</a:t>
            </a:r>
          </a:p>
        </p:txBody>
      </p:sp>
    </p:spTree>
    <p:extLst>
      <p:ext uri="{BB962C8B-B14F-4D97-AF65-F5344CB8AC3E}">
        <p14:creationId xmlns:p14="http://schemas.microsoft.com/office/powerpoint/2010/main" val="1111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1A29FA-AAA8-45F5-B5C2-E869CF1AF5B4}" type="slidenum">
              <a:rPr lang="en-US" sz="1400"/>
              <a:pPr eaLnBrk="1" hangingPunct="1"/>
              <a:t>33</a:t>
            </a:fld>
            <a:endParaRPr lang="en-US" sz="1400"/>
          </a:p>
        </p:txBody>
      </p:sp>
      <p:grpSp>
        <p:nvGrpSpPr>
          <p:cNvPr id="90116" name="Group 2"/>
          <p:cNvGrpSpPr>
            <a:grpSpLocks/>
          </p:cNvGrpSpPr>
          <p:nvPr/>
        </p:nvGrpSpPr>
        <p:grpSpPr bwMode="auto">
          <a:xfrm>
            <a:off x="2887663" y="3575050"/>
            <a:ext cx="5472112" cy="1997075"/>
            <a:chOff x="1819" y="1424"/>
            <a:chExt cx="3447" cy="1258"/>
          </a:xfrm>
        </p:grpSpPr>
        <p:sp>
          <p:nvSpPr>
            <p:cNvPr id="90124" name="Line 3"/>
            <p:cNvSpPr>
              <a:spLocks noChangeShapeType="1"/>
            </p:cNvSpPr>
            <p:nvPr/>
          </p:nvSpPr>
          <p:spPr bwMode="auto">
            <a:xfrm flipV="1">
              <a:off x="1819" y="1424"/>
              <a:ext cx="0" cy="76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5" name="Line 4"/>
            <p:cNvSpPr>
              <a:spLocks noChangeShapeType="1"/>
            </p:cNvSpPr>
            <p:nvPr/>
          </p:nvSpPr>
          <p:spPr bwMode="auto">
            <a:xfrm flipV="1">
              <a:off x="4552" y="1454"/>
              <a:ext cx="0" cy="82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6" name="Line 5"/>
            <p:cNvSpPr>
              <a:spLocks noChangeShapeType="1"/>
            </p:cNvSpPr>
            <p:nvPr/>
          </p:nvSpPr>
          <p:spPr bwMode="auto">
            <a:xfrm>
              <a:off x="1819" y="2185"/>
              <a:ext cx="272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7" name="Text Box 6"/>
            <p:cNvSpPr txBox="1">
              <a:spLocks noChangeArrowheads="1"/>
            </p:cNvSpPr>
            <p:nvPr/>
          </p:nvSpPr>
          <p:spPr bwMode="auto">
            <a:xfrm>
              <a:off x="3840" y="2272"/>
              <a:ext cx="1426" cy="41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Effective address of </a:t>
              </a:r>
              <a:br>
                <a:rPr lang="en-US" sz="1800">
                  <a:latin typeface="Arial" charset="0"/>
                </a:rPr>
              </a:br>
              <a:r>
                <a:rPr lang="en-US" sz="1800">
                  <a:latin typeface="Arial" charset="0"/>
                </a:rPr>
                <a:t>the operand</a:t>
              </a:r>
            </a:p>
          </p:txBody>
        </p:sp>
      </p:grpSp>
      <p:sp>
        <p:nvSpPr>
          <p:cNvPr id="90117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Bit Manipulation Operations, cont’d</a:t>
            </a:r>
          </a:p>
        </p:txBody>
      </p:sp>
      <p:sp>
        <p:nvSpPr>
          <p:cNvPr id="9011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979488" y="1304925"/>
            <a:ext cx="8164512" cy="5292725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All 4 have the same assembly language forms: </a:t>
            </a:r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800" dirty="0" smtClean="0"/>
              <a:t>BTST </a:t>
            </a:r>
            <a:r>
              <a:rPr lang="en-US" sz="2800" dirty="0" err="1" smtClean="0"/>
              <a:t>Dn</a:t>
            </a:r>
            <a:r>
              <a:rPr lang="en-US" sz="2800" dirty="0" smtClean="0"/>
              <a:t>, &lt;</a:t>
            </a:r>
            <a:r>
              <a:rPr lang="en-US" sz="2800" dirty="0" err="1" smtClean="0"/>
              <a:t>ea</a:t>
            </a:r>
            <a:r>
              <a:rPr lang="en-US" sz="2800" dirty="0" smtClean="0"/>
              <a:t>&gt;	or	BTST #&lt;data&gt;,&lt;</a:t>
            </a:r>
            <a:r>
              <a:rPr lang="en-US" sz="2800" dirty="0" err="1" smtClean="0"/>
              <a:t>ea</a:t>
            </a:r>
            <a:r>
              <a:rPr lang="en-US" sz="2800" dirty="0" smtClean="0"/>
              <a:t>&gt;</a:t>
            </a:r>
          </a:p>
        </p:txBody>
      </p:sp>
      <p:grpSp>
        <p:nvGrpSpPr>
          <p:cNvPr id="90119" name="Group 9"/>
          <p:cNvGrpSpPr>
            <a:grpSpLocks/>
          </p:cNvGrpSpPr>
          <p:nvPr/>
        </p:nvGrpSpPr>
        <p:grpSpPr bwMode="auto">
          <a:xfrm>
            <a:off x="1871663" y="3578225"/>
            <a:ext cx="5938837" cy="1095375"/>
            <a:chOff x="1179" y="1426"/>
            <a:chExt cx="3741" cy="690"/>
          </a:xfrm>
        </p:grpSpPr>
        <p:sp>
          <p:nvSpPr>
            <p:cNvPr id="90120" name="Line 10"/>
            <p:cNvSpPr>
              <a:spLocks noChangeShapeType="1"/>
            </p:cNvSpPr>
            <p:nvPr/>
          </p:nvSpPr>
          <p:spPr bwMode="auto">
            <a:xfrm flipV="1">
              <a:off x="1179" y="1435"/>
              <a:ext cx="0" cy="22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1" name="Line 11"/>
            <p:cNvSpPr>
              <a:spLocks noChangeShapeType="1"/>
            </p:cNvSpPr>
            <p:nvPr/>
          </p:nvSpPr>
          <p:spPr bwMode="auto">
            <a:xfrm flipV="1">
              <a:off x="3894" y="1426"/>
              <a:ext cx="0" cy="45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2" name="Line 12"/>
            <p:cNvSpPr>
              <a:spLocks noChangeShapeType="1"/>
            </p:cNvSpPr>
            <p:nvPr/>
          </p:nvSpPr>
          <p:spPr bwMode="auto">
            <a:xfrm>
              <a:off x="1179" y="1637"/>
              <a:ext cx="2725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23" name="Text Box 13"/>
            <p:cNvSpPr txBox="1">
              <a:spLocks noChangeArrowheads="1"/>
            </p:cNvSpPr>
            <p:nvPr/>
          </p:nvSpPr>
          <p:spPr bwMode="auto">
            <a:xfrm>
              <a:off x="2870" y="1879"/>
              <a:ext cx="205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Location of the bit to be tested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8D3D38-5F46-4545-A92D-11371894ED2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Control Operations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Examine bits in CCR and chose between two courses of 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CCR bits are either: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Updated after certain instruction have been executed,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Explicitly updated (bit test, compare, or test instructions)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Compare instructions: CMP, CMPA, CMPI, CMPM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Subtract the contents of one register (or mem. location) from another register (or mem. location)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Update NZVC bits of the CCR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 bit of the CCR is unaffected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result of subtraction is ignored</a:t>
            </a:r>
          </a:p>
        </p:txBody>
      </p:sp>
    </p:spTree>
    <p:extLst>
      <p:ext uri="{BB962C8B-B14F-4D97-AF65-F5344CB8AC3E}">
        <p14:creationId xmlns:p14="http://schemas.microsoft.com/office/powerpoint/2010/main" val="36438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9FE7F47-3526-4303-9CD7-F55E11A04FE4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Program Control Operations, cont’d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CMP: CMP &lt;ea1&gt;,&lt;ea2&gt;</a:t>
            </a:r>
            <a:br>
              <a:rPr lang="en-US" sz="2400" smtClean="0"/>
            </a:br>
            <a:r>
              <a:rPr lang="en-US" sz="2400" smtClean="0"/>
              <a:t>[&lt;ea2&gt;]-[&lt;ea1&gt;]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CMPI: CMP #&lt;data&gt;,&lt;ea&gt;</a:t>
            </a:r>
            <a:br>
              <a:rPr lang="en-US" sz="2400" smtClean="0"/>
            </a:br>
            <a:r>
              <a:rPr lang="en-US" sz="2400" smtClean="0"/>
              <a:t>comparison with a literal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CMPA: CMP &lt;ea&gt;,An</a:t>
            </a:r>
            <a:br>
              <a:rPr lang="en-US" sz="2400" smtClean="0"/>
            </a:br>
            <a:r>
              <a:rPr lang="en-US" sz="2400" smtClean="0"/>
              <a:t>used for addresses, operates only on word and longword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CMPM: CMP (Ai)+,(Aj)+</a:t>
            </a:r>
            <a:br>
              <a:rPr lang="en-US" sz="2400" smtClean="0"/>
            </a:br>
            <a:r>
              <a:rPr lang="en-US" sz="2400" smtClean="0"/>
              <a:t>compares memory with memory, one of few that works only with operands located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TST: TST &lt;ea&gt;</a:t>
            </a:r>
            <a:br>
              <a:rPr lang="en-US" sz="2400" smtClean="0"/>
            </a:br>
            <a:r>
              <a:rPr lang="en-US" sz="2400" smtClean="0"/>
              <a:t>zero is subtracted from specified operand;</a:t>
            </a:r>
            <a:br>
              <a:rPr lang="en-US" sz="2400" smtClean="0"/>
            </a:br>
            <a:r>
              <a:rPr lang="en-US" sz="2400" smtClean="0"/>
              <a:t>N and Z are set accordingly, V and C are cleared, X is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Except CMPA, all take byte, word, or longword operands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155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33174ED-BA00-4B4E-B1B3-5906193AB110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Program Control Operations, cont’d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Branch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Branch Conditionally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Branch Unconditionally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Test Condition, Decrement, and Branch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BRANCH CONDITIONALLY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	Bcc &lt;label&gt;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cc stands for one of 14 logical conditions (Table 2.4)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Automatically calculated displacement can be d8 or d16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Displacement is 2’s complement signed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8-bit displacement can be forced by adding .S 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ZNCV bits are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17572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6C061C-072C-45AA-A19F-B16506FB450F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9421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Program Control Operations, cont’d</a:t>
            </a:r>
          </a:p>
        </p:txBody>
      </p:sp>
      <p:sp>
        <p:nvSpPr>
          <p:cNvPr id="9421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BRANCH UNCONDITIONALLY</a:t>
            </a:r>
          </a:p>
          <a:p>
            <a:pPr eaLnBrk="1" hangingPunct="1"/>
            <a:r>
              <a:rPr lang="en-US" sz="2000" smtClean="0"/>
              <a:t>	BRA &lt;label&gt;	or	JMP	(An)</a:t>
            </a:r>
            <a:br>
              <a:rPr lang="en-US" sz="2000" smtClean="0"/>
            </a:br>
            <a:r>
              <a:rPr lang="en-US" sz="2000" smtClean="0"/>
              <a:t>				JMP	d16(An) </a:t>
            </a:r>
            <a:br>
              <a:rPr lang="en-US" sz="2000" smtClean="0"/>
            </a:br>
            <a:r>
              <a:rPr lang="en-US" sz="2000" smtClean="0"/>
              <a:t>				JMP	d8(An,Xi)</a:t>
            </a:r>
            <a:br>
              <a:rPr lang="en-US" sz="2000" smtClean="0"/>
            </a:br>
            <a:r>
              <a:rPr lang="en-US" sz="2000" smtClean="0"/>
              <a:t>				JMP	Absolute_address</a:t>
            </a:r>
            <a:br>
              <a:rPr lang="en-US" sz="2000" smtClean="0"/>
            </a:br>
            <a:r>
              <a:rPr lang="en-US" sz="2000" smtClean="0"/>
              <a:t>				JMP	d16(PC)</a:t>
            </a:r>
            <a:br>
              <a:rPr lang="en-US" sz="2000" smtClean="0"/>
            </a:br>
            <a:r>
              <a:rPr lang="en-US" sz="2000" smtClean="0"/>
              <a:t>				JMP	d8(PC,Xi)</a:t>
            </a:r>
          </a:p>
          <a:p>
            <a:pPr eaLnBrk="1" hangingPunct="1"/>
            <a:r>
              <a:rPr lang="en-US" sz="2000" smtClean="0"/>
              <a:t>TEST CONDITION, DECREMENT, and BRANCH</a:t>
            </a:r>
          </a:p>
          <a:p>
            <a:pPr eaLnBrk="1" hangingPunct="1"/>
            <a:r>
              <a:rPr lang="en-US" sz="2000" smtClean="0"/>
              <a:t>	DBcc Dn,&lt;label&gt;		(16 bit displacement only)</a:t>
            </a:r>
          </a:p>
        </p:txBody>
      </p:sp>
      <p:grpSp>
        <p:nvGrpSpPr>
          <p:cNvPr id="94214" name="Group 4"/>
          <p:cNvGrpSpPr>
            <a:grpSpLocks/>
          </p:cNvGrpSpPr>
          <p:nvPr/>
        </p:nvGrpSpPr>
        <p:grpSpPr bwMode="auto">
          <a:xfrm>
            <a:off x="1247775" y="4265613"/>
            <a:ext cx="7269163" cy="530225"/>
            <a:chOff x="786" y="2687"/>
            <a:chExt cx="4579" cy="334"/>
          </a:xfrm>
        </p:grpSpPr>
        <p:sp>
          <p:nvSpPr>
            <p:cNvPr id="94223" name="Line 5"/>
            <p:cNvSpPr>
              <a:spLocks noChangeShapeType="1"/>
            </p:cNvSpPr>
            <p:nvPr/>
          </p:nvSpPr>
          <p:spPr bwMode="auto">
            <a:xfrm flipV="1">
              <a:off x="786" y="2687"/>
              <a:ext cx="0" cy="20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4" name="Line 6"/>
            <p:cNvSpPr>
              <a:spLocks noChangeShapeType="1"/>
            </p:cNvSpPr>
            <p:nvPr/>
          </p:nvSpPr>
          <p:spPr bwMode="auto">
            <a:xfrm>
              <a:off x="786" y="2871"/>
              <a:ext cx="142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5" name="Text Box 7"/>
            <p:cNvSpPr txBox="1">
              <a:spLocks noChangeArrowheads="1"/>
            </p:cNvSpPr>
            <p:nvPr/>
          </p:nvSpPr>
          <p:spPr bwMode="auto">
            <a:xfrm>
              <a:off x="2203" y="2784"/>
              <a:ext cx="316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Arial" charset="0"/>
                </a:rPr>
                <a:t>One of 14 values from Table 2.4, plus </a:t>
              </a:r>
              <a:r>
                <a:rPr lang="en-US" sz="1800" b="1">
                  <a:latin typeface="Arial" charset="0"/>
                </a:rPr>
                <a:t>T</a:t>
              </a:r>
              <a:r>
                <a:rPr lang="en-US" sz="1800">
                  <a:latin typeface="Arial" charset="0"/>
                </a:rPr>
                <a:t>, plus </a:t>
              </a:r>
              <a:r>
                <a:rPr lang="en-US" sz="1800" b="1">
                  <a:latin typeface="Arial" charset="0"/>
                </a:rPr>
                <a:t>F</a:t>
              </a:r>
              <a:r>
                <a:rPr lang="en-US" sz="1800">
                  <a:latin typeface="Arial" charset="0"/>
                </a:rPr>
                <a:t> </a:t>
              </a:r>
            </a:p>
          </p:txBody>
        </p:sp>
      </p:grpSp>
      <p:grpSp>
        <p:nvGrpSpPr>
          <p:cNvPr id="94215" name="Group 8"/>
          <p:cNvGrpSpPr>
            <a:grpSpLocks/>
          </p:cNvGrpSpPr>
          <p:nvPr/>
        </p:nvGrpSpPr>
        <p:grpSpPr bwMode="auto">
          <a:xfrm>
            <a:off x="2613025" y="4297363"/>
            <a:ext cx="4884738" cy="1066800"/>
            <a:chOff x="1646" y="2707"/>
            <a:chExt cx="3077" cy="672"/>
          </a:xfrm>
        </p:grpSpPr>
        <p:sp>
          <p:nvSpPr>
            <p:cNvPr id="94220" name="Line 9"/>
            <p:cNvSpPr>
              <a:spLocks noChangeShapeType="1"/>
            </p:cNvSpPr>
            <p:nvPr/>
          </p:nvSpPr>
          <p:spPr bwMode="auto">
            <a:xfrm flipV="1">
              <a:off x="1646" y="2707"/>
              <a:ext cx="0" cy="56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1" name="Line 10"/>
            <p:cNvSpPr>
              <a:spLocks noChangeShapeType="1"/>
            </p:cNvSpPr>
            <p:nvPr/>
          </p:nvSpPr>
          <p:spPr bwMode="auto">
            <a:xfrm flipV="1">
              <a:off x="1647" y="3256"/>
              <a:ext cx="557" cy="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2" name="Text Box 11"/>
            <p:cNvSpPr txBox="1">
              <a:spLocks noChangeArrowheads="1"/>
            </p:cNvSpPr>
            <p:nvPr/>
          </p:nvSpPr>
          <p:spPr bwMode="auto">
            <a:xfrm>
              <a:off x="2193" y="3142"/>
              <a:ext cx="253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Arial" charset="0"/>
                </a:rPr>
                <a:t>If test is TRUE, branch is NOT taken !</a:t>
              </a:r>
            </a:p>
          </p:txBody>
        </p:sp>
      </p:grpSp>
      <p:grpSp>
        <p:nvGrpSpPr>
          <p:cNvPr id="94216" name="Group 12"/>
          <p:cNvGrpSpPr>
            <a:grpSpLocks/>
          </p:cNvGrpSpPr>
          <p:nvPr/>
        </p:nvGrpSpPr>
        <p:grpSpPr bwMode="auto">
          <a:xfrm>
            <a:off x="1757363" y="4267200"/>
            <a:ext cx="7138987" cy="2124075"/>
            <a:chOff x="1107" y="2688"/>
            <a:chExt cx="4497" cy="1338"/>
          </a:xfrm>
        </p:grpSpPr>
        <p:sp>
          <p:nvSpPr>
            <p:cNvPr id="94217" name="Line 13"/>
            <p:cNvSpPr>
              <a:spLocks noChangeShapeType="1"/>
            </p:cNvSpPr>
            <p:nvPr/>
          </p:nvSpPr>
          <p:spPr bwMode="auto">
            <a:xfrm flipV="1">
              <a:off x="1107" y="2688"/>
              <a:ext cx="0" cy="95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18" name="Line 14"/>
            <p:cNvSpPr>
              <a:spLocks noChangeShapeType="1"/>
            </p:cNvSpPr>
            <p:nvPr/>
          </p:nvSpPr>
          <p:spPr bwMode="auto">
            <a:xfrm flipV="1">
              <a:off x="1125" y="3621"/>
              <a:ext cx="1088" cy="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19" name="Text Box 15"/>
            <p:cNvSpPr txBox="1">
              <a:spLocks noChangeArrowheads="1"/>
            </p:cNvSpPr>
            <p:nvPr/>
          </p:nvSpPr>
          <p:spPr bwMode="auto">
            <a:xfrm>
              <a:off x="2202" y="3443"/>
              <a:ext cx="3402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>
                  <a:latin typeface="Arial" charset="0"/>
                </a:rPr>
                <a:t>If cc is NOT TRUE, Dn is decremented by 1;</a:t>
              </a:r>
              <a:br>
                <a:rPr lang="en-US" sz="1800">
                  <a:latin typeface="Arial" charset="0"/>
                </a:rPr>
              </a:br>
              <a:r>
                <a:rPr lang="en-US" sz="1800">
                  <a:latin typeface="Arial" charset="0"/>
                </a:rPr>
                <a:t>If Dn is now equal to –1 next instruction is executed</a:t>
              </a:r>
              <a:br>
                <a:rPr lang="en-US" sz="1800">
                  <a:latin typeface="Arial" charset="0"/>
                </a:rPr>
              </a:br>
              <a:r>
                <a:rPr lang="en-US" sz="1800">
                  <a:latin typeface="Arial" charset="0"/>
                </a:rPr>
                <a:t>	if not, branch to &lt;label is taken&gt;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CPE/EE 421/521 Microcomputers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726816-A5EE-423C-99E6-B3B0EE808735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05800" cy="5913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Miscellaneous Instructions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57300"/>
            <a:ext cx="8505825" cy="508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Scc</a:t>
            </a:r>
            <a:r>
              <a:rPr lang="en-US" sz="2800" dirty="0" smtClean="0"/>
              <a:t>: Set byte conditionally</a:t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</a:rPr>
              <a:t>Scc</a:t>
            </a:r>
            <a:r>
              <a:rPr lang="en-US" sz="2800" dirty="0" smtClean="0">
                <a:latin typeface="Courier New" pitchFamily="49" charset="0"/>
              </a:rPr>
              <a:t> &lt;</a:t>
            </a:r>
            <a:r>
              <a:rPr lang="en-US" sz="2800" dirty="0" err="1" smtClean="0">
                <a:latin typeface="Courier New" pitchFamily="49" charset="0"/>
              </a:rPr>
              <a:t>ea</a:t>
            </a:r>
            <a:r>
              <a:rPr lang="en-US" sz="2800" dirty="0" smtClean="0">
                <a:latin typeface="Courier New" pitchFamily="49" charset="0"/>
              </a:rPr>
              <a:t>&gt;</a:t>
            </a:r>
            <a:r>
              <a:rPr lang="en-US" sz="2800" dirty="0" smtClean="0"/>
              <a:t>		(</a:t>
            </a:r>
            <a:r>
              <a:rPr lang="en-US" sz="2800" dirty="0" smtClean="0">
                <a:latin typeface="Courier New" pitchFamily="49" charset="0"/>
              </a:rPr>
              <a:t>cc</a:t>
            </a:r>
            <a:r>
              <a:rPr lang="en-US" sz="2800" dirty="0" smtClean="0"/>
              <a:t> same as in </a:t>
            </a:r>
            <a:r>
              <a:rPr lang="en-US" sz="2800" dirty="0" err="1" smtClean="0">
                <a:latin typeface="Courier New" pitchFamily="49" charset="0"/>
              </a:rPr>
              <a:t>DBcc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400" dirty="0" smtClean="0"/>
              <a:t>If the condition is TRUE, all the bits of the byte specified by &lt;</a:t>
            </a:r>
            <a:r>
              <a:rPr lang="en-US" sz="2400" dirty="0" err="1" smtClean="0"/>
              <a:t>ea</a:t>
            </a:r>
            <a:r>
              <a:rPr lang="en-US" sz="2400" dirty="0" smtClean="0"/>
              <a:t>&gt; are SET, if the condition is FALSE, bits are CLEARED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NOP</a:t>
            </a:r>
            <a:r>
              <a:rPr lang="en-US" sz="2800" dirty="0" smtClean="0"/>
              <a:t>: No Operation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RTS</a:t>
            </a:r>
            <a:r>
              <a:rPr lang="en-US" sz="2800" dirty="0" smtClean="0"/>
              <a:t>: Return from Subroutine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STOP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>
                <a:latin typeface="Courier New" pitchFamily="49" charset="0"/>
              </a:rPr>
              <a:t>STOP #n</a:t>
            </a:r>
            <a:r>
              <a:rPr lang="en-US" sz="2800" dirty="0" smtClean="0"/>
              <a:t>		</a:t>
            </a:r>
            <a:br>
              <a:rPr lang="en-US" sz="2800" dirty="0" smtClean="0"/>
            </a:br>
            <a:r>
              <a:rPr lang="en-US" sz="2400" dirty="0" smtClean="0"/>
              <a:t>Stop and load n into Status Register; n is 16-bit number; </a:t>
            </a:r>
            <a:br>
              <a:rPr lang="en-US" sz="2400" dirty="0" smtClean="0"/>
            </a:br>
            <a:r>
              <a:rPr lang="en-US" sz="2400" dirty="0" smtClean="0"/>
              <a:t>Privileged instruction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DS:- Define storage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Reserve storage locations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Assembly language form is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Label     DS.&lt;size&gt;   &lt;operand&gt;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DS is qualified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by the size parameters .B, .W, or  .L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Similar to DC but no information is stored in memory</a:t>
            </a:r>
          </a:p>
          <a:p>
            <a:pPr marL="667512" lvl="2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Eg</a:t>
            </a:r>
            <a:r>
              <a:rPr lang="en-US" dirty="0" smtClean="0">
                <a:solidFill>
                  <a:srgbClr val="002060"/>
                </a:solidFill>
              </a:rPr>
              <a:t>: list1   DS.B 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4</a:t>
            </a:r>
          </a:p>
          <a:p>
            <a:pPr marL="667512" lvl="2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	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 pointer  DS.L  16</a:t>
            </a:r>
          </a:p>
          <a:p>
            <a:pPr marL="667512" lvl="2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  Table  DS.W  256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 ORG:- Origin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Value of the location counter that keeps track of where the next item is to be located in the target processors memory.</a:t>
            </a:r>
          </a:p>
          <a:p>
            <a:pPr marL="667512" lvl="2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Eg</a:t>
            </a:r>
            <a:r>
              <a:rPr lang="en-US" dirty="0" smtClean="0">
                <a:solidFill>
                  <a:srgbClr val="002060"/>
                </a:solidFill>
              </a:rPr>
              <a:t>: ORG 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001000</a:t>
            </a:r>
            <a:endParaRPr lang="en-US" dirty="0" smtClean="0"/>
          </a:p>
          <a:p>
            <a:r>
              <a:rPr lang="en-US" dirty="0" smtClean="0"/>
              <a:t> END:- end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End of a program</a:t>
            </a:r>
          </a:p>
          <a:p>
            <a:pPr lvl="2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Memory Organization</a:t>
            </a:r>
          </a:p>
        </p:txBody>
      </p:sp>
      <p:pic>
        <p:nvPicPr>
          <p:cNvPr id="11267" name="Picture 4" descr="C:\WINDOWS\Desktop\Fig2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52600"/>
            <a:ext cx="7086600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3037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68000 architecture</a:t>
            </a:r>
          </a:p>
        </p:txBody>
      </p:sp>
      <p:pic>
        <p:nvPicPr>
          <p:cNvPr id="8195" name="Content Placeholder 4" descr="D:\Courses\CPE 421\Notes\Figures\Figure2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838200"/>
            <a:ext cx="8001000" cy="5791200"/>
          </a:xfrm>
          <a:noFill/>
        </p:spPr>
      </p:pic>
    </p:spTree>
    <p:extLst>
      <p:ext uri="{BB962C8B-B14F-4D97-AF65-F5344CB8AC3E}">
        <p14:creationId xmlns:p14="http://schemas.microsoft.com/office/powerpoint/2010/main" val="6964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Registers are divided into 3 groups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a)Data    b)Address     c)Special purpose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32 bit registers  and can carry out 32-bit operations on data or address.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68000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interfaced to external systems by a 16-bit 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bus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,forcing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 32-bit accesses to be implemented as 2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consecutive accesses.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bus is only 24-bits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wide,hence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A24-A31 has no effect.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written as 6 hex characters instead of 8)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general purpose data registers(D0-D7) 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general in the sense that any operation in Di is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permitted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Ex:ADD.B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D0,D1  (D1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D1+D0)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reg,A0-A7 and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pointer register.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 operations on bits 0 -7 of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permitted.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A7 is a special-purpose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acts 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stack pointer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68000 runs in 2 modes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a)Supervisor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mode:OS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runs in this mode.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b)User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Mode:Pgms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controlled by OS runs in this mode.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mode has its own A7 ,SSP and USP.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user corrupts his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USP,the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entire system will not crash as we will have a separate SSP for OS.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special purpose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a) Program Counter(PC)     b)Status Register(SR)  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Program Counter(PC)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:32 bits wide and contain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be executed.(only 24 bits useful)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-enables look-ahead.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Status Register(SR): divided into 2 logical fields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a)System Bytes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8 MSB bits that controls operating mode.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bits:T,S,I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Cant be modified by programmer running in user mode.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b)Condition Code </a:t>
            </a:r>
            <a:r>
              <a:rPr lang="en-US" sz="2400" i="1" u="sng" dirty="0" err="1" smtClean="0">
                <a:latin typeface="Times New Roman" pitchFamily="18" charset="0"/>
                <a:cs typeface="Times New Roman" pitchFamily="18" charset="0"/>
              </a:rPr>
              <a:t>Register: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LSB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indicates outcome of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arithmetic and logical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instrns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operation ADD.B D0,D1 if [D0]=$12345678 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[D1]=$13579B57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1011</TotalTime>
  <Words>1708</Words>
  <Application>Microsoft Office PowerPoint</Application>
  <PresentationFormat>On-screen Show (4:3)</PresentationFormat>
  <Paragraphs>390</Paragraphs>
  <Slides>38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Flow</vt:lpstr>
      <vt:lpstr>Adobe Photoshop Image</vt:lpstr>
      <vt:lpstr>The 68000 family</vt:lpstr>
      <vt:lpstr>PowerPoint Presentation</vt:lpstr>
      <vt:lpstr> ASSEMBLER DIRECTIVES</vt:lpstr>
      <vt:lpstr>PowerPoint Presentation</vt:lpstr>
      <vt:lpstr>Memory Organization</vt:lpstr>
      <vt:lpstr>68000 architecture</vt:lpstr>
      <vt:lpstr>PowerPoint Presentation</vt:lpstr>
      <vt:lpstr>PowerPoint Presentation</vt:lpstr>
      <vt:lpstr>PowerPoint Presentation</vt:lpstr>
      <vt:lpstr>68000 Status Register</vt:lpstr>
      <vt:lpstr>PowerPoint Presentation</vt:lpstr>
      <vt:lpstr>Addressing Modes</vt:lpstr>
      <vt:lpstr>Register Transfer language(RTL)</vt:lpstr>
      <vt:lpstr>PowerPoint Presentation</vt:lpstr>
      <vt:lpstr>PowerPoint Presentation</vt:lpstr>
      <vt:lpstr>PowerPoint Presentation</vt:lpstr>
      <vt:lpstr>PowerPoint Presentation</vt:lpstr>
      <vt:lpstr>The 68000 Family Instruction Set</vt:lpstr>
      <vt:lpstr>Data Movement Operations</vt:lpstr>
      <vt:lpstr>Data Movement Operations, LEA</vt:lpstr>
      <vt:lpstr>Data Movement Operations, cont’d</vt:lpstr>
      <vt:lpstr>Integer Arithmetic Operations</vt:lpstr>
      <vt:lpstr>Integer Arithmetic Operations, cont’d</vt:lpstr>
      <vt:lpstr>BCD Arithmetic Operations</vt:lpstr>
      <vt:lpstr>Logical Operations</vt:lpstr>
      <vt:lpstr>Shift Operations</vt:lpstr>
      <vt:lpstr>Arithmetic Shift ASL – Arithmetic Shift Left ASR – Arithmetic Shift Right </vt:lpstr>
      <vt:lpstr>PowerPoint Presentation</vt:lpstr>
      <vt:lpstr>PowerPoint Presentation</vt:lpstr>
      <vt:lpstr>Effect of the Shift Instructions</vt:lpstr>
      <vt:lpstr>Forms of Shift Operations</vt:lpstr>
      <vt:lpstr>Bit Manipulation Operations</vt:lpstr>
      <vt:lpstr>Bit Manipulation Operations, cont’d</vt:lpstr>
      <vt:lpstr>Program Control Operations</vt:lpstr>
      <vt:lpstr>Program Control Operations, cont’d</vt:lpstr>
      <vt:lpstr>Program Control Operations, cont’d</vt:lpstr>
      <vt:lpstr>Program Control Operations, cont’d</vt:lpstr>
      <vt:lpstr>Miscellaneous 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68000 family</dc:title>
  <dc:creator/>
  <cp:lastModifiedBy>test</cp:lastModifiedBy>
  <cp:revision>53</cp:revision>
  <dcterms:created xsi:type="dcterms:W3CDTF">2006-08-16T00:00:00Z</dcterms:created>
  <dcterms:modified xsi:type="dcterms:W3CDTF">2012-05-02T09:10:57Z</dcterms:modified>
</cp:coreProperties>
</file>