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256" r:id="rId2"/>
    <p:sldId id="257" r:id="rId3"/>
    <p:sldId id="284" r:id="rId4"/>
    <p:sldId id="286" r:id="rId5"/>
    <p:sldId id="288" r:id="rId6"/>
    <p:sldId id="290" r:id="rId7"/>
    <p:sldId id="259" r:id="rId8"/>
    <p:sldId id="260" r:id="rId9"/>
    <p:sldId id="292" r:id="rId10"/>
    <p:sldId id="294" r:id="rId11"/>
    <p:sldId id="296" r:id="rId12"/>
    <p:sldId id="298" r:id="rId13"/>
    <p:sldId id="300" r:id="rId14"/>
    <p:sldId id="302" r:id="rId15"/>
    <p:sldId id="304" r:id="rId16"/>
    <p:sldId id="306" r:id="rId17"/>
    <p:sldId id="308" r:id="rId18"/>
    <p:sldId id="310" r:id="rId19"/>
    <p:sldId id="311" r:id="rId20"/>
    <p:sldId id="312" r:id="rId21"/>
    <p:sldId id="313" r:id="rId22"/>
    <p:sldId id="323" r:id="rId23"/>
    <p:sldId id="324" r:id="rId24"/>
    <p:sldId id="315" r:id="rId25"/>
    <p:sldId id="316" r:id="rId26"/>
    <p:sldId id="317" r:id="rId27"/>
    <p:sldId id="318" r:id="rId28"/>
    <p:sldId id="319" r:id="rId29"/>
    <p:sldId id="32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529" autoAdjust="0"/>
  </p:normalViewPr>
  <p:slideViewPr>
    <p:cSldViewPr>
      <p:cViewPr varScale="1">
        <p:scale>
          <a:sx n="84" d="100"/>
          <a:sy n="84" d="100"/>
        </p:scale>
        <p:origin x="-9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432C3-F22D-4D5F-AD5F-2E6484044B6B}" type="datetimeFigureOut">
              <a:rPr lang="en-US" smtClean="0"/>
              <a:t>5/12/2013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ACB13-443C-49BA-B513-EAA085DAAC71}" type="slidenum">
              <a:rPr lang="en-US" smtClean="0"/>
              <a:t>‹#›</a:t>
            </a:fld>
            <a:endParaRPr lang="en-US"/>
          </a:p>
        </p:txBody>
      </p:sp>
    </p:spTree>
    <p:extLst>
      <p:ext uri="{BB962C8B-B14F-4D97-AF65-F5344CB8AC3E}">
        <p14:creationId xmlns:p14="http://schemas.microsoft.com/office/powerpoint/2010/main" val="367317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1ACB13-443C-49BA-B513-EAA085DAAC71}"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81ACB13-443C-49BA-B513-EAA085DAAC71}" type="slidenum">
              <a:rPr lang="en-US" smtClean="0"/>
              <a:t>14</a:t>
            </a:fld>
            <a:endParaRPr lang="en-US"/>
          </a:p>
        </p:txBody>
      </p:sp>
    </p:spTree>
    <p:extLst>
      <p:ext uri="{BB962C8B-B14F-4D97-AF65-F5344CB8AC3E}">
        <p14:creationId xmlns:p14="http://schemas.microsoft.com/office/powerpoint/2010/main" val="144296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5/12/2013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5/12/2013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a:bodyPr>
          <a:lstStyle/>
          <a:p>
            <a:r>
              <a:rPr lang="en-US" sz="7200" dirty="0" smtClean="0"/>
              <a:t>Intel 80386 MP</a:t>
            </a:r>
            <a:endParaRPr 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85800" y="381000"/>
            <a:ext cx="7924800"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u="sng" dirty="0">
                <a:solidFill>
                  <a:srgbClr val="3333CC"/>
                </a:solidFill>
                <a:latin typeface="TimesNewRomanPSMT" charset="0"/>
              </a:rPr>
              <a:t>•</a:t>
            </a:r>
            <a:r>
              <a:rPr lang="en-US" sz="2400" i="1" u="sng" dirty="0">
                <a:solidFill>
                  <a:srgbClr val="3333CC"/>
                </a:solidFill>
                <a:latin typeface="TimesNewRomanPS-BoldItalicMT" charset="0"/>
              </a:rPr>
              <a:t>Memory Addressing in Real Mode</a:t>
            </a:r>
            <a:r>
              <a:rPr lang="en-US" sz="2400" dirty="0">
                <a:solidFill>
                  <a:srgbClr val="3333CC"/>
                </a:solidFill>
                <a:latin typeface="TimesNewRomanPSMT" charset="0"/>
              </a:rPr>
              <a:t>:</a:t>
            </a:r>
            <a:r>
              <a:rPr lang="en-US" sz="2400" dirty="0">
                <a:latin typeface="TimesNewRomanPSMT" charset="0"/>
              </a:rPr>
              <a:t> In the real mode, the 80386 can address at the </a:t>
            </a:r>
            <a:r>
              <a:rPr lang="en-US" sz="2400" dirty="0" smtClean="0">
                <a:latin typeface="TimesNewRomanPSMT" charset="0"/>
              </a:rPr>
              <a:t>most 1 Mbytes </a:t>
            </a:r>
            <a:r>
              <a:rPr lang="en-US" sz="2400" dirty="0">
                <a:latin typeface="TimesNewRomanPSMT" charset="0"/>
              </a:rPr>
              <a:t>of physical memory using address lines A0-A19.</a:t>
            </a:r>
          </a:p>
          <a:p>
            <a:pPr eaLnBrk="1" hangingPunct="1">
              <a:spcBef>
                <a:spcPct val="50000"/>
              </a:spcBef>
            </a:pPr>
            <a:r>
              <a:rPr lang="en-US" sz="2400" dirty="0">
                <a:latin typeface="TimesNewRomanPSMT" charset="0"/>
              </a:rPr>
              <a:t>•Paging unit is disabled in real addressing mode, and hence the real addresses are the same as the physical addresses.</a:t>
            </a:r>
          </a:p>
          <a:p>
            <a:pPr eaLnBrk="1" hangingPunct="1">
              <a:spcBef>
                <a:spcPct val="50000"/>
              </a:spcBef>
            </a:pPr>
            <a:r>
              <a:rPr lang="en-US" sz="2400" dirty="0">
                <a:latin typeface="TimesNewRomanPSMT" charset="0"/>
              </a:rPr>
              <a:t>•To form a physical memory address, appropriate segment registers contents (16-bits) are shifted left by four positions and then added to the 16-bit offset address formed using one of the addressing modes, in the same way as in the 80386 real address mode.</a:t>
            </a:r>
          </a:p>
          <a:p>
            <a:pPr eaLnBrk="1" hangingPunct="1">
              <a:spcBef>
                <a:spcPct val="50000"/>
              </a:spcBef>
            </a:pPr>
            <a:r>
              <a:rPr lang="en-US" sz="2400" dirty="0">
                <a:latin typeface="TimesNewRomanPSMT" charset="0"/>
              </a:rPr>
              <a:t>•The segment in 80386 real mode can be read, write or executed, i.e. no protection is available</a:t>
            </a:r>
            <a:r>
              <a:rPr lang="en-US" sz="2400" dirty="0" smtClean="0">
                <a:latin typeface="TimesNewRomanPSMT" charset="0"/>
              </a:rPr>
              <a:t>.</a:t>
            </a:r>
          </a:p>
          <a:p>
            <a:pPr eaLnBrk="1" hangingPunct="1">
              <a:spcBef>
                <a:spcPct val="50000"/>
              </a:spcBef>
            </a:pPr>
            <a:r>
              <a:rPr lang="en-US" sz="2400" dirty="0">
                <a:latin typeface="TimesNewRomanPSMT" charset="0"/>
              </a:rPr>
              <a:t>•The interrupt vector table of 80386 has been allocated 1Kbyte space starting from 00000H to 003FFH.</a:t>
            </a:r>
          </a:p>
          <a:p>
            <a:pPr eaLnBrk="1" hangingPunct="1">
              <a:spcBef>
                <a:spcPct val="50000"/>
              </a:spcBef>
            </a:pPr>
            <a:endParaRPr lang="en-US" sz="2400" dirty="0">
              <a:latin typeface="TimesNewRomanPSMT" charset="0"/>
            </a:endParaRPr>
          </a:p>
          <a:p>
            <a:pPr eaLnBrk="1" hangingPunct="1">
              <a:spcBef>
                <a:spcPct val="50000"/>
              </a:spcBef>
            </a:pPr>
            <a:endParaRPr lang="en-US" sz="2400" dirty="0"/>
          </a:p>
        </p:txBody>
      </p:sp>
    </p:spTree>
    <p:extLst>
      <p:ext uri="{BB962C8B-B14F-4D97-AF65-F5344CB8AC3E}">
        <p14:creationId xmlns:p14="http://schemas.microsoft.com/office/powerpoint/2010/main" val="2021584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0" y="152400"/>
            <a:ext cx="7543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u="sng" dirty="0" smtClean="0">
                <a:solidFill>
                  <a:srgbClr val="3333CC"/>
                </a:solidFill>
                <a:latin typeface="TimesNewRomanPSMT" charset="0"/>
              </a:rPr>
              <a:t>Protected </a:t>
            </a:r>
            <a:r>
              <a:rPr lang="en-US" sz="2400" u="sng" dirty="0">
                <a:solidFill>
                  <a:srgbClr val="3333CC"/>
                </a:solidFill>
                <a:latin typeface="TimesNewRomanPSMT" charset="0"/>
              </a:rPr>
              <a:t>Mode of 80386:</a:t>
            </a:r>
          </a:p>
          <a:p>
            <a:pPr eaLnBrk="1" hangingPunct="1">
              <a:spcBef>
                <a:spcPct val="50000"/>
              </a:spcBef>
            </a:pPr>
            <a:r>
              <a:rPr lang="en-US" sz="2400" dirty="0">
                <a:latin typeface="TimesNewRomanPSMT" charset="0"/>
              </a:rPr>
              <a:t>•All the capabilities of 80386 are available for utilization in its protected mode of operation.</a:t>
            </a:r>
          </a:p>
          <a:p>
            <a:pPr eaLnBrk="1" hangingPunct="1">
              <a:spcBef>
                <a:spcPct val="50000"/>
              </a:spcBef>
            </a:pPr>
            <a:r>
              <a:rPr lang="en-US" sz="2400" dirty="0">
                <a:latin typeface="TimesNewRomanPSMT" charset="0"/>
              </a:rPr>
              <a:t>•The 80386 in protected mode support all the software written for 80286 and 8086 to be executed under the control of memory management and protection abilities of 80386.</a:t>
            </a:r>
          </a:p>
          <a:p>
            <a:pPr eaLnBrk="1" hangingPunct="1">
              <a:spcBef>
                <a:spcPct val="50000"/>
              </a:spcBef>
            </a:pPr>
            <a:r>
              <a:rPr lang="en-US" sz="2400" dirty="0">
                <a:latin typeface="TimesNewRomanPSMT" charset="0"/>
              </a:rPr>
              <a:t>•The protected mode allows the use of additional instruction, addressing modes and capabilities of 80386.</a:t>
            </a:r>
          </a:p>
          <a:p>
            <a:pPr eaLnBrk="1" hangingPunct="1">
              <a:spcBef>
                <a:spcPct val="50000"/>
              </a:spcBef>
            </a:pPr>
            <a:endParaRPr lang="en-US" sz="2400" dirty="0"/>
          </a:p>
        </p:txBody>
      </p:sp>
    </p:spTree>
    <p:extLst>
      <p:ext uri="{BB962C8B-B14F-4D97-AF65-F5344CB8AC3E}">
        <p14:creationId xmlns:p14="http://schemas.microsoft.com/office/powerpoint/2010/main" val="4240211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304800"/>
            <a:ext cx="74676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000" u="sng" dirty="0">
                <a:solidFill>
                  <a:srgbClr val="3333CC"/>
                </a:solidFill>
                <a:latin typeface="TimesNewRomanPS-BoldItalicMT" charset="0"/>
              </a:rPr>
              <a:t>ADDRESSING IN PROTECTED MODE</a:t>
            </a:r>
            <a:r>
              <a:rPr lang="en-US" sz="2400" dirty="0">
                <a:latin typeface="TimesNewRomanPSMT" charset="0"/>
              </a:rPr>
              <a:t>: In this mode, the contents of segment registers are used as selectors to address descriptors which contain the segment limit, base address and access rights byte of the segment.</a:t>
            </a:r>
          </a:p>
          <a:p>
            <a:pPr eaLnBrk="1" hangingPunct="1">
              <a:spcBef>
                <a:spcPct val="50000"/>
              </a:spcBef>
            </a:pPr>
            <a:r>
              <a:rPr lang="en-US" sz="2400" dirty="0">
                <a:latin typeface="TimesNewRomanPSMT" charset="0"/>
              </a:rPr>
              <a:t>•The effective address (offset) is added with segment base address to calculate linear address. This linear address </a:t>
            </a:r>
            <a:r>
              <a:rPr lang="en-US" sz="2400" dirty="0" smtClean="0">
                <a:latin typeface="TimesNewRomanPSMT" charset="0"/>
              </a:rPr>
              <a:t>is </a:t>
            </a:r>
            <a:r>
              <a:rPr lang="en-US" sz="2400" dirty="0">
                <a:latin typeface="TimesNewRomanPSMT" charset="0"/>
              </a:rPr>
              <a:t>further used as physical address, if the paging unit is disabled, otherwise the paging unit converts the linear address into physical address.</a:t>
            </a:r>
          </a:p>
          <a:p>
            <a:pPr eaLnBrk="1" hangingPunct="1">
              <a:spcBef>
                <a:spcPct val="50000"/>
              </a:spcBef>
            </a:pPr>
            <a:r>
              <a:rPr lang="en-US" sz="2400" dirty="0">
                <a:latin typeface="TimesNewRomanPSMT" charset="0"/>
              </a:rPr>
              <a:t>•The paging unit is a memory management unit enabled only in protected mode. The paging mechanism allows handling of large segments of memory in terms of pages of 4Kbyte size.</a:t>
            </a:r>
          </a:p>
        </p:txBody>
      </p:sp>
    </p:spTree>
    <p:extLst>
      <p:ext uri="{BB962C8B-B14F-4D97-AF65-F5344CB8AC3E}">
        <p14:creationId xmlns:p14="http://schemas.microsoft.com/office/powerpoint/2010/main" val="3874739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457200"/>
            <a:ext cx="78486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a:latin typeface="TimesNewRomanPSMT" charset="0"/>
              </a:rPr>
              <a:t>•</a:t>
            </a:r>
            <a:r>
              <a:rPr lang="en-US" sz="2400">
                <a:latin typeface="TimesNewRomanPSMT" charset="0"/>
              </a:rPr>
              <a:t>The paging unit operates under the control of segmentation unit. The paging unit if enabled converts linear addresses into physical address, in protected mode.</a:t>
            </a:r>
          </a:p>
          <a:p>
            <a:pPr eaLnBrk="1" hangingPunct="1">
              <a:spcBef>
                <a:spcPct val="50000"/>
              </a:spcBef>
            </a:pPr>
            <a:r>
              <a:rPr lang="en-US" sz="2400" u="sng">
                <a:solidFill>
                  <a:srgbClr val="3333CC"/>
                </a:solidFill>
                <a:latin typeface="TimesNewRomanPSMT" charset="0"/>
              </a:rPr>
              <a:t>Segmentation:</a:t>
            </a:r>
          </a:p>
          <a:p>
            <a:pPr eaLnBrk="1" hangingPunct="1">
              <a:spcBef>
                <a:spcPct val="50000"/>
              </a:spcBef>
            </a:pPr>
            <a:r>
              <a:rPr lang="en-US" sz="2400" b="0">
                <a:solidFill>
                  <a:srgbClr val="3333CC"/>
                </a:solidFill>
                <a:latin typeface="TimesNewRomanPSMT" charset="0"/>
              </a:rPr>
              <a:t>    •</a:t>
            </a:r>
            <a:r>
              <a:rPr lang="en-US" sz="2400" u="sng">
                <a:solidFill>
                  <a:srgbClr val="3333CC"/>
                </a:solidFill>
                <a:latin typeface="TimesNewRomanPS-BoldItalicMT" charset="0"/>
              </a:rPr>
              <a:t>Descriptor tables</a:t>
            </a:r>
            <a:r>
              <a:rPr lang="en-US" sz="2400" b="0">
                <a:solidFill>
                  <a:srgbClr val="3333CC"/>
                </a:solidFill>
                <a:latin typeface="TimesNewRomanPSMT" charset="0"/>
              </a:rPr>
              <a:t>:</a:t>
            </a:r>
            <a:r>
              <a:rPr lang="en-US" sz="2400" b="0">
                <a:latin typeface="TimesNewRomanPSMT" charset="0"/>
              </a:rPr>
              <a:t> </a:t>
            </a:r>
            <a:r>
              <a:rPr lang="en-US" sz="2400">
                <a:latin typeface="TimesNewRomanPSMT" charset="0"/>
              </a:rPr>
              <a:t>These descriptor tables and registers are manipulated by the operating system to ensure the correct operation of the processor, and hence the correct execution of the program.</a:t>
            </a:r>
          </a:p>
          <a:p>
            <a:pPr eaLnBrk="1" hangingPunct="1">
              <a:spcBef>
                <a:spcPct val="50000"/>
              </a:spcBef>
            </a:pPr>
            <a:r>
              <a:rPr lang="en-US" sz="2400">
                <a:latin typeface="TimesNewRomanPSMT" charset="0"/>
              </a:rPr>
              <a:t>•Three types of the 80386 descriptor tables are listed as follows:</a:t>
            </a:r>
          </a:p>
          <a:p>
            <a:pPr eaLnBrk="1" hangingPunct="1">
              <a:spcBef>
                <a:spcPct val="50000"/>
              </a:spcBef>
            </a:pPr>
            <a:r>
              <a:rPr lang="en-US" sz="2400" b="0">
                <a:latin typeface="TimesNewRomanPSMT" charset="0"/>
              </a:rPr>
              <a:t>•GLOBAL DESCRIPTOR TABLE ( GDT )</a:t>
            </a:r>
          </a:p>
          <a:p>
            <a:pPr eaLnBrk="1" hangingPunct="1">
              <a:spcBef>
                <a:spcPct val="50000"/>
              </a:spcBef>
            </a:pPr>
            <a:r>
              <a:rPr lang="en-US" sz="2400" b="0">
                <a:latin typeface="TimesNewRomanPSMT" charset="0"/>
              </a:rPr>
              <a:t>•LOCAL DESCRIPTOR TABLE ( LDT )</a:t>
            </a:r>
          </a:p>
          <a:p>
            <a:pPr eaLnBrk="1" hangingPunct="1">
              <a:spcBef>
                <a:spcPct val="50000"/>
              </a:spcBef>
            </a:pPr>
            <a:r>
              <a:rPr lang="en-US" sz="2400" b="0">
                <a:latin typeface="TimesNewRomanPSMT" charset="0"/>
              </a:rPr>
              <a:t>•INTERRUPT DESCRIPTOR TABLE ( IDT )</a:t>
            </a:r>
          </a:p>
        </p:txBody>
      </p:sp>
    </p:spTree>
    <p:extLst>
      <p:ext uri="{BB962C8B-B14F-4D97-AF65-F5344CB8AC3E}">
        <p14:creationId xmlns:p14="http://schemas.microsoft.com/office/powerpoint/2010/main" val="337942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381000"/>
            <a:ext cx="7696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u="sng" dirty="0">
                <a:solidFill>
                  <a:srgbClr val="3333CC"/>
                </a:solidFill>
                <a:latin typeface="TimesNewRomanPSMT" charset="0"/>
              </a:rPr>
              <a:t>•</a:t>
            </a:r>
            <a:r>
              <a:rPr lang="en-US" sz="2400" u="sng" dirty="0">
                <a:solidFill>
                  <a:srgbClr val="3333CC"/>
                </a:solidFill>
                <a:latin typeface="TimesNewRomanPS-BoldItalicMT" charset="0"/>
              </a:rPr>
              <a:t>Descriptors</a:t>
            </a:r>
            <a:r>
              <a:rPr lang="en-US" sz="2400" b="0" dirty="0">
                <a:solidFill>
                  <a:srgbClr val="3333CC"/>
                </a:solidFill>
                <a:latin typeface="TimesNewRomanPSMT" charset="0"/>
              </a:rPr>
              <a:t>:</a:t>
            </a:r>
            <a:r>
              <a:rPr lang="en-US" sz="2400" b="0" dirty="0">
                <a:latin typeface="TimesNewRomanPSMT" charset="0"/>
              </a:rPr>
              <a:t> </a:t>
            </a:r>
            <a:r>
              <a:rPr lang="en-US" sz="2400" dirty="0">
                <a:latin typeface="TimesNewRomanPSMT" charset="0"/>
              </a:rPr>
              <a:t>The 80386 descriptors have a 20-bit segment limit and 32-bit segment address. The descriptor of 80386 are 8-byte quantities access right or attribute bits along with the base and limit of the segments.</a:t>
            </a:r>
          </a:p>
          <a:p>
            <a:pPr eaLnBrk="1" hangingPunct="1">
              <a:spcBef>
                <a:spcPct val="50000"/>
              </a:spcBef>
            </a:pPr>
            <a:endParaRPr lang="en-US" sz="2400" dirty="0"/>
          </a:p>
        </p:txBody>
      </p:sp>
    </p:spTree>
    <p:extLst>
      <p:ext uri="{BB962C8B-B14F-4D97-AF65-F5344CB8AC3E}">
        <p14:creationId xmlns:p14="http://schemas.microsoft.com/office/powerpoint/2010/main" val="469510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3400" y="685800"/>
            <a:ext cx="8001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800" u="sng" dirty="0">
                <a:solidFill>
                  <a:srgbClr val="3333CC"/>
                </a:solidFill>
                <a:latin typeface="TimesNewRomanPSMT" charset="0"/>
              </a:rPr>
              <a:t>Paging:</a:t>
            </a:r>
          </a:p>
          <a:p>
            <a:pPr eaLnBrk="1" hangingPunct="1">
              <a:spcBef>
                <a:spcPct val="50000"/>
              </a:spcBef>
            </a:pPr>
            <a:r>
              <a:rPr lang="en-US" sz="2400" b="0" dirty="0">
                <a:latin typeface="TimesNewRomanPSMT" charset="0"/>
              </a:rPr>
              <a:t>•</a:t>
            </a:r>
            <a:r>
              <a:rPr lang="en-US" sz="2400" u="sng" dirty="0">
                <a:solidFill>
                  <a:srgbClr val="3333CC"/>
                </a:solidFill>
                <a:latin typeface="TimesNewRomanPS-BoldItalicMT" charset="0"/>
              </a:rPr>
              <a:t>Paging Operation</a:t>
            </a:r>
            <a:r>
              <a:rPr lang="en-US" sz="2400" b="0" dirty="0">
                <a:latin typeface="TimesNewRomanPSMT" charset="0"/>
              </a:rPr>
              <a:t>: Paging is one of the memory   management techniques used for virtual memory multitasking operating system.</a:t>
            </a:r>
          </a:p>
          <a:p>
            <a:pPr eaLnBrk="1" hangingPunct="1">
              <a:spcBef>
                <a:spcPct val="50000"/>
              </a:spcBef>
            </a:pPr>
            <a:r>
              <a:rPr lang="en-US" sz="2400" b="0" dirty="0">
                <a:latin typeface="TimesNewRomanPSMT" charset="0"/>
              </a:rPr>
              <a:t>•</a:t>
            </a:r>
            <a:r>
              <a:rPr lang="en-US" sz="2400" b="0" dirty="0">
                <a:solidFill>
                  <a:srgbClr val="FF0000"/>
                </a:solidFill>
                <a:latin typeface="TimesNewRomanPSMT" charset="0"/>
              </a:rPr>
              <a:t>The segmentation scheme may divide the physical memory into a variable size segments but the paging divides the memory into a fixed size pages.</a:t>
            </a:r>
          </a:p>
          <a:p>
            <a:pPr eaLnBrk="1" hangingPunct="1">
              <a:spcBef>
                <a:spcPct val="50000"/>
              </a:spcBef>
            </a:pPr>
            <a:r>
              <a:rPr lang="en-US" sz="2400" b="0" dirty="0">
                <a:latin typeface="TimesNewRomanPSMT" charset="0"/>
              </a:rPr>
              <a:t>•The segments are supposed to be the logical segments of the program, but the pages do not have any logical relation with the program.</a:t>
            </a:r>
          </a:p>
          <a:p>
            <a:pPr eaLnBrk="1" hangingPunct="1">
              <a:spcBef>
                <a:spcPct val="50000"/>
              </a:spcBef>
            </a:pPr>
            <a:r>
              <a:rPr lang="en-US" sz="2400" b="0" dirty="0">
                <a:latin typeface="TimesNewRomanPSMT" charset="0"/>
              </a:rPr>
              <a:t>•The pages are just fixed size portions of the program module or data.</a:t>
            </a:r>
          </a:p>
        </p:txBody>
      </p:sp>
    </p:spTree>
    <p:extLst>
      <p:ext uri="{BB962C8B-B14F-4D97-AF65-F5344CB8AC3E}">
        <p14:creationId xmlns:p14="http://schemas.microsoft.com/office/powerpoint/2010/main" val="2804352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90600" y="152400"/>
            <a:ext cx="71628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dirty="0">
                <a:latin typeface="TimesNewRomanPSMT" charset="0"/>
              </a:rPr>
              <a:t>•The </a:t>
            </a:r>
            <a:r>
              <a:rPr lang="en-US" sz="2400" dirty="0">
                <a:solidFill>
                  <a:srgbClr val="FF0000"/>
                </a:solidFill>
                <a:latin typeface="TimesNewRomanPSMT" charset="0"/>
              </a:rPr>
              <a:t>advantage</a:t>
            </a:r>
            <a:r>
              <a:rPr lang="en-US" sz="2400" dirty="0">
                <a:latin typeface="TimesNewRomanPSMT" charset="0"/>
              </a:rPr>
              <a:t> of paging scheme is that the complete segment of a task need not be in the physical memory at any time.</a:t>
            </a:r>
          </a:p>
          <a:p>
            <a:pPr eaLnBrk="1" hangingPunct="1">
              <a:spcBef>
                <a:spcPct val="50000"/>
              </a:spcBef>
            </a:pPr>
            <a:r>
              <a:rPr lang="en-US" sz="2400" dirty="0">
                <a:latin typeface="TimesNewRomanPSMT" charset="0"/>
              </a:rPr>
              <a:t>•Only a few pages of the segments, which are required currently for the execution need to be available in the physical memory. Thus the memory requirement of the task is substantially reduced, relinquishing the available memory for other tasks.</a:t>
            </a:r>
          </a:p>
          <a:p>
            <a:pPr eaLnBrk="1" hangingPunct="1">
              <a:spcBef>
                <a:spcPct val="50000"/>
              </a:spcBef>
            </a:pPr>
            <a:r>
              <a:rPr lang="en-US" sz="2400" dirty="0">
                <a:latin typeface="TimesNewRomanPSMT" charset="0"/>
              </a:rPr>
              <a:t>•Whenever the other pages of task are required for execution, they may be fetched from the secondary storage.</a:t>
            </a:r>
          </a:p>
          <a:p>
            <a:pPr eaLnBrk="1" hangingPunct="1">
              <a:spcBef>
                <a:spcPct val="50000"/>
              </a:spcBef>
            </a:pPr>
            <a:r>
              <a:rPr lang="en-US" sz="2400" dirty="0">
                <a:latin typeface="TimesNewRomanPSMT" charset="0"/>
              </a:rPr>
              <a:t>•The previous page which are executed, need not be available in the memory, and hence the space occupied by them may be relinquished for other tasks.</a:t>
            </a:r>
          </a:p>
        </p:txBody>
      </p:sp>
    </p:spTree>
    <p:extLst>
      <p:ext uri="{BB962C8B-B14F-4D97-AF65-F5344CB8AC3E}">
        <p14:creationId xmlns:p14="http://schemas.microsoft.com/office/powerpoint/2010/main" val="2497892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838200" y="685800"/>
            <a:ext cx="78486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a:latin typeface="TimesNewRomanPSMT" charset="0"/>
              </a:rPr>
              <a:t>•</a:t>
            </a:r>
            <a:r>
              <a:rPr lang="en-US" sz="2400">
                <a:latin typeface="TimesNewRomanPSMT" charset="0"/>
              </a:rPr>
              <a:t>Thus paging mechanism provides an effective technique to manage the physical memory for multitasking systems.</a:t>
            </a:r>
          </a:p>
          <a:p>
            <a:pPr eaLnBrk="1" hangingPunct="1">
              <a:spcBef>
                <a:spcPct val="50000"/>
              </a:spcBef>
            </a:pPr>
            <a:r>
              <a:rPr lang="en-US" sz="2400">
                <a:solidFill>
                  <a:srgbClr val="3333CC"/>
                </a:solidFill>
                <a:latin typeface="TimesNewRomanPSMT" charset="0"/>
              </a:rPr>
              <a:t>•</a:t>
            </a:r>
            <a:r>
              <a:rPr lang="en-US" sz="2400" u="sng">
                <a:solidFill>
                  <a:srgbClr val="3333CC"/>
                </a:solidFill>
                <a:latin typeface="TimesNewRomanPS-BoldItalicMT" charset="0"/>
              </a:rPr>
              <a:t>Paging Unit</a:t>
            </a:r>
            <a:r>
              <a:rPr lang="en-US" sz="2400">
                <a:latin typeface="TimesNewRomanPSMT" charset="0"/>
              </a:rPr>
              <a:t>: The paging unit of 80386 uses a two level table mechanism to convert a linear address provided by segmentation unit into physical addresses.</a:t>
            </a:r>
          </a:p>
          <a:p>
            <a:pPr eaLnBrk="1" hangingPunct="1">
              <a:spcBef>
                <a:spcPct val="50000"/>
              </a:spcBef>
              <a:buFont typeface="Wingdings" pitchFamily="2" charset="2"/>
              <a:buNone/>
            </a:pPr>
            <a:r>
              <a:rPr lang="en-US" sz="2400">
                <a:latin typeface="TimesNewRomanPSMT" charset="0"/>
              </a:rPr>
              <a:t>           The paging unit converts the complete map of a task into pages, each of size 4K. The task is further handled in terms of its page, rather than segments.</a:t>
            </a:r>
          </a:p>
          <a:p>
            <a:pPr eaLnBrk="1" hangingPunct="1">
              <a:spcBef>
                <a:spcPct val="50000"/>
              </a:spcBef>
            </a:pPr>
            <a:r>
              <a:rPr lang="en-US" sz="2400">
                <a:latin typeface="TimesNewRomanPSMT" charset="0"/>
              </a:rPr>
              <a:t>            The paging unit handles every task in terms of three components namely page directory, page tables and page itself.</a:t>
            </a:r>
          </a:p>
          <a:p>
            <a:pPr eaLnBrk="1" hangingPunct="1">
              <a:spcBef>
                <a:spcPct val="50000"/>
              </a:spcBef>
            </a:pPr>
            <a:endParaRPr lang="en-US" sz="2400"/>
          </a:p>
        </p:txBody>
      </p:sp>
    </p:spTree>
    <p:extLst>
      <p:ext uri="{BB962C8B-B14F-4D97-AF65-F5344CB8AC3E}">
        <p14:creationId xmlns:p14="http://schemas.microsoft.com/office/powerpoint/2010/main" val="3886796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838200"/>
            <a:ext cx="76200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u="sng">
                <a:solidFill>
                  <a:srgbClr val="3333CC"/>
                </a:solidFill>
                <a:latin typeface="TimesNewRomanPSMT" charset="0"/>
              </a:rPr>
              <a:t>•</a:t>
            </a:r>
            <a:r>
              <a:rPr lang="en-US" sz="2400" u="sng">
                <a:solidFill>
                  <a:srgbClr val="3333CC"/>
                </a:solidFill>
                <a:latin typeface="TimesNewRomanPS-BoldItalicMT" charset="0"/>
              </a:rPr>
              <a:t>Paging Descriptor Base Register</a:t>
            </a:r>
            <a:r>
              <a:rPr lang="en-US" sz="2400">
                <a:latin typeface="TimesNewRomanPSMT" charset="0"/>
              </a:rPr>
              <a:t>: The control register CR2 is used to store the 32-bit linear address at which the previous page fault was detected.</a:t>
            </a:r>
          </a:p>
          <a:p>
            <a:pPr eaLnBrk="1" hangingPunct="1">
              <a:spcBef>
                <a:spcPct val="50000"/>
              </a:spcBef>
            </a:pPr>
            <a:r>
              <a:rPr lang="en-US" sz="2400">
                <a:latin typeface="TimesNewRomanPSMT" charset="0"/>
              </a:rPr>
              <a:t>          The CR3 is used as page directory physical base address register, to store the physical starting address of the page directory.</a:t>
            </a:r>
          </a:p>
          <a:p>
            <a:pPr eaLnBrk="1" hangingPunct="1">
              <a:spcBef>
                <a:spcPct val="50000"/>
              </a:spcBef>
            </a:pPr>
            <a:r>
              <a:rPr lang="en-US" sz="2400">
                <a:latin typeface="TimesNewRomanPSMT" charset="0"/>
              </a:rPr>
              <a:t>          The lower 12 bit of the CR3 are always zero to ensure the page size aligned directory. A move operation to CR3 automatically loads the page table entry caches and a task switch operation, to load CR0 suitably.</a:t>
            </a:r>
          </a:p>
          <a:p>
            <a:pPr eaLnBrk="1" hangingPunct="1">
              <a:spcBef>
                <a:spcPct val="50000"/>
              </a:spcBef>
            </a:pPr>
            <a:endParaRPr lang="en-US" sz="2400"/>
          </a:p>
        </p:txBody>
      </p:sp>
    </p:spTree>
    <p:extLst>
      <p:ext uri="{BB962C8B-B14F-4D97-AF65-F5344CB8AC3E}">
        <p14:creationId xmlns:p14="http://schemas.microsoft.com/office/powerpoint/2010/main" val="3555812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066800" y="304800"/>
            <a:ext cx="78486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u="sng">
                <a:solidFill>
                  <a:srgbClr val="3333CC"/>
                </a:solidFill>
                <a:latin typeface="TimesNewRomanPSMT" charset="0"/>
              </a:rPr>
              <a:t>•</a:t>
            </a:r>
            <a:r>
              <a:rPr lang="en-US" sz="2400" u="sng">
                <a:solidFill>
                  <a:srgbClr val="3333CC"/>
                </a:solidFill>
                <a:latin typeface="TimesNewRomanPS-BoldItalicMT" charset="0"/>
              </a:rPr>
              <a:t>Page Directory</a:t>
            </a:r>
            <a:r>
              <a:rPr lang="en-US" sz="2400" i="1" u="sng">
                <a:latin typeface="TimesNewRomanPS-BoldItalicMT" charset="0"/>
              </a:rPr>
              <a:t> </a:t>
            </a:r>
            <a:r>
              <a:rPr lang="en-US" sz="2400" u="sng">
                <a:latin typeface="TimesNewRomanPSMT" charset="0"/>
              </a:rPr>
              <a:t>:</a:t>
            </a:r>
            <a:r>
              <a:rPr lang="en-US" sz="2400">
                <a:latin typeface="TimesNewRomanPSMT" charset="0"/>
              </a:rPr>
              <a:t> This is at the most 4Kbytes in size. Each directory entry is of 4 bytes,thus a total of 1024 entries are allowed in a directory.The upper 10 bits of the linear address are used as an index to the corresponding page directory entry. The page directory entries point to page tables.</a:t>
            </a:r>
          </a:p>
          <a:p>
            <a:pPr eaLnBrk="1" hangingPunct="1">
              <a:spcBef>
                <a:spcPct val="50000"/>
              </a:spcBef>
            </a:pPr>
            <a:r>
              <a:rPr lang="en-US" sz="2400" u="sng">
                <a:solidFill>
                  <a:srgbClr val="3333CC"/>
                </a:solidFill>
                <a:latin typeface="TimesNewRomanPSMT" charset="0"/>
              </a:rPr>
              <a:t>•</a:t>
            </a:r>
            <a:r>
              <a:rPr lang="en-US" sz="2400" u="sng">
                <a:solidFill>
                  <a:srgbClr val="3333CC"/>
                </a:solidFill>
                <a:latin typeface="TimesNewRomanPS-BoldItalicMT" charset="0"/>
              </a:rPr>
              <a:t>Page Tables</a:t>
            </a:r>
            <a:r>
              <a:rPr lang="en-US" sz="2400" u="sng">
                <a:solidFill>
                  <a:srgbClr val="3333CC"/>
                </a:solidFill>
                <a:latin typeface="TimesNewRomanPSMT" charset="0"/>
              </a:rPr>
              <a:t>:</a:t>
            </a:r>
            <a:r>
              <a:rPr lang="en-US" sz="2400">
                <a:latin typeface="TimesNewRomanPSMT" charset="0"/>
              </a:rPr>
              <a:t> Each page table is of 4Kbytes in size and many contain a maximum of 1024 entries. The page table entries contain the starting address of the page and the statistical information about the page.</a:t>
            </a:r>
          </a:p>
          <a:p>
            <a:pPr eaLnBrk="1" hangingPunct="1">
              <a:spcBef>
                <a:spcPct val="50000"/>
              </a:spcBef>
            </a:pPr>
            <a:r>
              <a:rPr lang="en-US" sz="2400">
                <a:latin typeface="TimesNewRomanPSMT" charset="0"/>
              </a:rPr>
              <a:t>•The upper 20 bit page frame address is combined with the lower 12 bit of the linear address. The address bits A12- A21 are used to select the 1024 page table entries. The page table can be shared between the tasks.</a:t>
            </a:r>
          </a:p>
        </p:txBody>
      </p:sp>
    </p:spTree>
    <p:extLst>
      <p:ext uri="{BB962C8B-B14F-4D97-AF65-F5344CB8AC3E}">
        <p14:creationId xmlns:p14="http://schemas.microsoft.com/office/powerpoint/2010/main" val="583359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80386 (32-bit microprocessor)</a:t>
            </a:r>
            <a:endParaRPr lang="en-US" dirty="0"/>
          </a:p>
        </p:txBody>
      </p:sp>
      <p:sp>
        <p:nvSpPr>
          <p:cNvPr id="3" name="Content Placeholder 2"/>
          <p:cNvSpPr>
            <a:spLocks noGrp="1"/>
          </p:cNvSpPr>
          <p:nvPr>
            <p:ph sz="quarter" idx="1"/>
          </p:nvPr>
        </p:nvSpPr>
        <p:spPr/>
        <p:txBody>
          <a:bodyPr>
            <a:normAutofit/>
          </a:bodyPr>
          <a:lstStyle/>
          <a:p>
            <a:r>
              <a:rPr lang="en-US" dirty="0" smtClean="0"/>
              <a:t>Designed to overcome the limits of its predecessor while maintaining the software compatibility with the 8086 &amp; earlier processors</a:t>
            </a:r>
          </a:p>
          <a:p>
            <a:pPr>
              <a:buNone/>
            </a:pPr>
            <a:r>
              <a:rPr lang="en-US" dirty="0" smtClean="0"/>
              <a:t>• Features:</a:t>
            </a:r>
          </a:p>
          <a:p>
            <a:pPr>
              <a:buNone/>
            </a:pPr>
            <a:r>
              <a:rPr lang="en-US" dirty="0" smtClean="0"/>
              <a:t>	– 32 bit ALU</a:t>
            </a:r>
          </a:p>
          <a:p>
            <a:pPr>
              <a:buNone/>
            </a:pPr>
            <a:r>
              <a:rPr lang="en-US" dirty="0" smtClean="0"/>
              <a:t>	– Segments can be as large as 4Gbytes</a:t>
            </a:r>
          </a:p>
          <a:p>
            <a:pPr>
              <a:buNone/>
            </a:pPr>
            <a:r>
              <a:rPr lang="en-US" dirty="0" smtClean="0"/>
              <a:t>	– Total no. of segments possible: 16, 384</a:t>
            </a:r>
          </a:p>
          <a:p>
            <a:pPr>
              <a:buNone/>
            </a:pPr>
            <a:r>
              <a:rPr lang="en-US" dirty="0" smtClean="0"/>
              <a:t>	– Virtual address space is 16,384 X 4 = 64Tbytes of physical memory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228600"/>
            <a:ext cx="7086600"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a:latin typeface="TimesNewRomanPSMT" charset="0"/>
              </a:rPr>
              <a:t>•</a:t>
            </a:r>
            <a:r>
              <a:rPr lang="en-US" sz="2400">
                <a:latin typeface="TimesNewRomanPSMT" charset="0"/>
              </a:rPr>
              <a:t>The P bit of the above entries indicate, if the entry can be used in address translation.</a:t>
            </a:r>
          </a:p>
          <a:p>
            <a:pPr eaLnBrk="1" hangingPunct="1">
              <a:spcBef>
                <a:spcPct val="50000"/>
              </a:spcBef>
            </a:pPr>
            <a:r>
              <a:rPr lang="en-US" sz="2400">
                <a:latin typeface="TimesNewRomanPSMT" charset="0"/>
              </a:rPr>
              <a:t>•If P=1, the entry can be used in address translation, otherwise it cannot be used.</a:t>
            </a:r>
          </a:p>
          <a:p>
            <a:pPr eaLnBrk="1" hangingPunct="1">
              <a:spcBef>
                <a:spcPct val="50000"/>
              </a:spcBef>
            </a:pPr>
            <a:r>
              <a:rPr lang="en-US" sz="2400">
                <a:latin typeface="TimesNewRomanPSMT" charset="0"/>
              </a:rPr>
              <a:t>•The P bit of the currently executed page is always high.</a:t>
            </a:r>
          </a:p>
          <a:p>
            <a:pPr eaLnBrk="1" hangingPunct="1">
              <a:spcBef>
                <a:spcPct val="50000"/>
              </a:spcBef>
            </a:pPr>
            <a:r>
              <a:rPr lang="en-US" sz="2400">
                <a:latin typeface="TimesNewRomanPSMT" charset="0"/>
              </a:rPr>
              <a:t>•The accessed bit A is set by 80386 before any access to the page. If A=1, the page is accessed, else unaccessed.</a:t>
            </a:r>
          </a:p>
          <a:p>
            <a:pPr eaLnBrk="1" hangingPunct="1">
              <a:spcBef>
                <a:spcPct val="50000"/>
              </a:spcBef>
            </a:pPr>
            <a:r>
              <a:rPr lang="en-US" sz="2400">
                <a:latin typeface="TimesNewRomanPSMT" charset="0"/>
              </a:rPr>
              <a:t>•The D bit ( Dirty bit) is set before a write operation to the page is carried out. The D-bit is undefined for page director entries.</a:t>
            </a:r>
          </a:p>
          <a:p>
            <a:pPr eaLnBrk="1" hangingPunct="1">
              <a:spcBef>
                <a:spcPct val="50000"/>
              </a:spcBef>
            </a:pPr>
            <a:r>
              <a:rPr lang="en-US" sz="2400">
                <a:latin typeface="TimesNewRomanPSMT" charset="0"/>
              </a:rPr>
              <a:t>•The OS reserved bits are defined by the operating system software.</a:t>
            </a:r>
          </a:p>
        </p:txBody>
      </p:sp>
    </p:spTree>
    <p:extLst>
      <p:ext uri="{BB962C8B-B14F-4D97-AF65-F5344CB8AC3E}">
        <p14:creationId xmlns:p14="http://schemas.microsoft.com/office/powerpoint/2010/main" val="3318157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304800"/>
            <a:ext cx="81534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a:latin typeface="TimesNewRomanPSMT" charset="0"/>
              </a:rPr>
              <a:t>•The User / Supervisor (U/S) bit and read/write bit are used to provide protection. These bits are decoded to provide protection under the 4 level protection model.</a:t>
            </a:r>
          </a:p>
          <a:p>
            <a:pPr eaLnBrk="1" hangingPunct="1">
              <a:spcBef>
                <a:spcPct val="50000"/>
              </a:spcBef>
            </a:pPr>
            <a:r>
              <a:rPr lang="en-US" sz="2400">
                <a:latin typeface="TimesNewRomanPSMT" charset="0"/>
              </a:rPr>
              <a:t>•The level 0 is supposed to have the highest privilege, while the level 3 is supposed to have the least privilege.</a:t>
            </a:r>
          </a:p>
          <a:p>
            <a:pPr eaLnBrk="1" hangingPunct="1">
              <a:spcBef>
                <a:spcPct val="50000"/>
              </a:spcBef>
            </a:pPr>
            <a:r>
              <a:rPr lang="en-US" sz="2400">
                <a:latin typeface="TimesNewRomanPSMT" charset="0"/>
              </a:rPr>
              <a:t>•This protection provide by the paging unit is transparent to the segmentation unit.</a:t>
            </a:r>
          </a:p>
          <a:p>
            <a:pPr eaLnBrk="1" hangingPunct="1">
              <a:spcBef>
                <a:spcPct val="50000"/>
              </a:spcBef>
            </a:pPr>
            <a:endParaRPr lang="en-US" sz="2400"/>
          </a:p>
        </p:txBody>
      </p:sp>
    </p:spTree>
    <p:extLst>
      <p:ext uri="{BB962C8B-B14F-4D97-AF65-F5344CB8AC3E}">
        <p14:creationId xmlns:p14="http://schemas.microsoft.com/office/powerpoint/2010/main" val="2719831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Paging (cont..)</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1752600"/>
            <a:ext cx="8458200" cy="2414587"/>
          </a:xfrm>
          <a:prstGeom prst="rect">
            <a:avLst/>
          </a:prstGeom>
          <a:noFill/>
          <a:ln w="9525">
            <a:noFill/>
            <a:miter lim="800000"/>
            <a:headEnd/>
            <a:tailEnd/>
          </a:ln>
          <a:effectLst/>
        </p:spPr>
      </p:pic>
      <p:sp>
        <p:nvSpPr>
          <p:cNvPr id="5" name="Rectangle 4"/>
          <p:cNvSpPr/>
          <p:nvPr/>
        </p:nvSpPr>
        <p:spPr>
          <a:xfrm>
            <a:off x="3282320" y="4191000"/>
            <a:ext cx="4185280" cy="738664"/>
          </a:xfrm>
          <a:prstGeom prst="rect">
            <a:avLst/>
          </a:prstGeom>
        </p:spPr>
        <p:txBody>
          <a:bodyPr wrap="square">
            <a:spAutoFit/>
          </a:bodyPr>
          <a:lstStyle/>
          <a:p>
            <a:endParaRPr lang="en-US" dirty="0" smtClean="0"/>
          </a:p>
          <a:p>
            <a:r>
              <a:rPr lang="en-US" sz="2400" dirty="0" smtClean="0"/>
              <a:t>PAGE TABLE ENTRY</a:t>
            </a:r>
            <a:endParaRPr lang="en-US" sz="2400" dirty="0"/>
          </a:p>
        </p:txBody>
      </p:sp>
    </p:spTree>
    <p:extLst>
      <p:ext uri="{BB962C8B-B14F-4D97-AF65-F5344CB8AC3E}">
        <p14:creationId xmlns:p14="http://schemas.microsoft.com/office/powerpoint/2010/main" val="425321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Paging (cont..)</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228600" y="1676400"/>
            <a:ext cx="8458199" cy="4038600"/>
          </a:xfrm>
          <a:prstGeom prst="rect">
            <a:avLst/>
          </a:prstGeom>
          <a:noFill/>
          <a:ln w="9525">
            <a:noFill/>
            <a:miter lim="800000"/>
            <a:headEnd/>
            <a:tailEnd/>
          </a:ln>
          <a:effectLst/>
        </p:spPr>
      </p:pic>
    </p:spTree>
    <p:extLst>
      <p:ext uri="{BB962C8B-B14F-4D97-AF65-F5344CB8AC3E}">
        <p14:creationId xmlns:p14="http://schemas.microsoft.com/office/powerpoint/2010/main" val="409164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77240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Text Box 3"/>
          <p:cNvSpPr txBox="1">
            <a:spLocks noChangeArrowheads="1"/>
          </p:cNvSpPr>
          <p:nvPr/>
        </p:nvSpPr>
        <p:spPr bwMode="auto">
          <a:xfrm>
            <a:off x="2209800" y="5334000"/>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a:latin typeface="TimesNewRomanPS-BoldMT" charset="0"/>
              </a:rPr>
              <a:t>Virtual 8086 Mode</a:t>
            </a:r>
            <a:endParaRPr lang="en-US" sz="2400" b="0">
              <a:latin typeface="TimesNewRomanPS-BoldMT" charset="0"/>
            </a:endParaRPr>
          </a:p>
          <a:p>
            <a:pPr eaLnBrk="1" hangingPunct="1">
              <a:spcBef>
                <a:spcPct val="50000"/>
              </a:spcBef>
            </a:pPr>
            <a:endParaRPr lang="en-US" sz="2400" b="0"/>
          </a:p>
        </p:txBody>
      </p:sp>
    </p:spTree>
    <p:extLst>
      <p:ext uri="{BB962C8B-B14F-4D97-AF65-F5344CB8AC3E}">
        <p14:creationId xmlns:p14="http://schemas.microsoft.com/office/powerpoint/2010/main" val="1160870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228600"/>
            <a:ext cx="8001000" cy="648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a:latin typeface="TimesNewRomanPSMT" charset="0"/>
              </a:rPr>
              <a:t>•</a:t>
            </a:r>
            <a:r>
              <a:rPr lang="en-US" sz="2400">
                <a:latin typeface="TimesNewRomanPSMT" charset="0"/>
              </a:rPr>
              <a:t>In its protected mode of operation, 80386DX provides a virtual 8086 operating environment to execute the 8086 programs.</a:t>
            </a:r>
          </a:p>
          <a:p>
            <a:pPr eaLnBrk="1" hangingPunct="1">
              <a:spcBef>
                <a:spcPct val="50000"/>
              </a:spcBef>
            </a:pPr>
            <a:r>
              <a:rPr lang="en-US" sz="2400">
                <a:latin typeface="TimesNewRomanPSMT" charset="0"/>
              </a:rPr>
              <a:t>•The real mode can also used to execute the 8086 programs along with the capabilities of 80386, like protection and a few additional instructions.</a:t>
            </a:r>
          </a:p>
          <a:p>
            <a:pPr eaLnBrk="1" hangingPunct="1">
              <a:spcBef>
                <a:spcPct val="50000"/>
              </a:spcBef>
            </a:pPr>
            <a:r>
              <a:rPr lang="en-US" sz="2400">
                <a:latin typeface="TimesNewRomanPSMT" charset="0"/>
              </a:rPr>
              <a:t>•Once the 80386 enters the protected mode from the real mode, it cannot return back to the real mode without a reset operation.</a:t>
            </a:r>
          </a:p>
          <a:p>
            <a:pPr eaLnBrk="1" hangingPunct="1">
              <a:spcBef>
                <a:spcPct val="50000"/>
              </a:spcBef>
            </a:pPr>
            <a:r>
              <a:rPr lang="en-US" sz="2400">
                <a:latin typeface="TimesNewRomanPSMT" charset="0"/>
              </a:rPr>
              <a:t>•Thus, the virtual 8086 mode of operation of 80386, offers an advantage of executing 8086 programs while in protected mode.</a:t>
            </a:r>
          </a:p>
          <a:p>
            <a:pPr eaLnBrk="1" hangingPunct="1">
              <a:spcBef>
                <a:spcPct val="50000"/>
              </a:spcBef>
            </a:pPr>
            <a:r>
              <a:rPr lang="en-US" sz="2400">
                <a:latin typeface="TimesNewRomanPSMT" charset="0"/>
              </a:rPr>
              <a:t>•The address forming mechanism in virtual 8086 mode is exactly identical with that of 8086 real mode.</a:t>
            </a:r>
          </a:p>
          <a:p>
            <a:pPr eaLnBrk="1" hangingPunct="1">
              <a:spcBef>
                <a:spcPct val="50000"/>
              </a:spcBef>
            </a:pPr>
            <a:endParaRPr lang="en-US" sz="2400"/>
          </a:p>
        </p:txBody>
      </p:sp>
    </p:spTree>
    <p:extLst>
      <p:ext uri="{BB962C8B-B14F-4D97-AF65-F5344CB8AC3E}">
        <p14:creationId xmlns:p14="http://schemas.microsoft.com/office/powerpoint/2010/main" val="58285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57200" y="381000"/>
            <a:ext cx="8305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b="0">
                <a:latin typeface="TimesNewRomanPSMT" charset="0"/>
              </a:rPr>
              <a:t>•</a:t>
            </a:r>
            <a:r>
              <a:rPr lang="en-US" sz="2400">
                <a:latin typeface="TimesNewRomanPSMT" charset="0"/>
              </a:rPr>
              <a:t>In virtual mode, 8086 can address 1Mbytes of physical memory that may be anywhere in the 4Gbytes address space of the protected mode of 80386.</a:t>
            </a:r>
          </a:p>
          <a:p>
            <a:pPr eaLnBrk="1" hangingPunct="1">
              <a:spcBef>
                <a:spcPct val="50000"/>
              </a:spcBef>
            </a:pPr>
            <a:r>
              <a:rPr lang="en-US" sz="2400">
                <a:latin typeface="TimesNewRomanPSMT" charset="0"/>
              </a:rPr>
              <a:t>•Like 80386 real mode, the addresses in virtual 8086 mode lie within 1Mbytes of memory.</a:t>
            </a:r>
          </a:p>
          <a:p>
            <a:pPr eaLnBrk="1" hangingPunct="1">
              <a:spcBef>
                <a:spcPct val="50000"/>
              </a:spcBef>
            </a:pPr>
            <a:r>
              <a:rPr lang="en-US" sz="2400">
                <a:latin typeface="TimesNewRomanPSMT" charset="0"/>
              </a:rPr>
              <a:t>•In virtual mode, the paging mechanism and protection capabilities are available at the service of the programmers.</a:t>
            </a:r>
          </a:p>
          <a:p>
            <a:pPr eaLnBrk="1" hangingPunct="1">
              <a:spcBef>
                <a:spcPct val="50000"/>
              </a:spcBef>
            </a:pPr>
            <a:r>
              <a:rPr lang="en-US" sz="2400">
                <a:latin typeface="TimesNewRomanPSMT" charset="0"/>
              </a:rPr>
              <a:t>•The 80386 supports multiprogramming, hence more than one programmer may be use the CPU at a time.</a:t>
            </a:r>
          </a:p>
          <a:p>
            <a:pPr eaLnBrk="1" hangingPunct="1">
              <a:spcBef>
                <a:spcPct val="50000"/>
              </a:spcBef>
            </a:pPr>
            <a:endParaRPr lang="en-US" sz="2400"/>
          </a:p>
        </p:txBody>
      </p:sp>
    </p:spTree>
    <p:extLst>
      <p:ext uri="{BB962C8B-B14F-4D97-AF65-F5344CB8AC3E}">
        <p14:creationId xmlns:p14="http://schemas.microsoft.com/office/powerpoint/2010/main" val="624884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80386 instruction set</a:t>
            </a:r>
            <a:endParaRPr lang="en-IN" dirty="0"/>
          </a:p>
        </p:txBody>
      </p:sp>
      <p:sp>
        <p:nvSpPr>
          <p:cNvPr id="3" name="Content Placeholder 2"/>
          <p:cNvSpPr>
            <a:spLocks noGrp="1"/>
          </p:cNvSpPr>
          <p:nvPr>
            <p:ph sz="quarter" idx="1"/>
          </p:nvPr>
        </p:nvSpPr>
        <p:spPr/>
        <p:txBody>
          <a:bodyPr/>
          <a:lstStyle/>
          <a:p>
            <a:pPr marL="0" indent="0">
              <a:buNone/>
            </a:pPr>
            <a:r>
              <a:rPr lang="en-US" b="1" u="sng" dirty="0" smtClean="0"/>
              <a:t>Bit scan and test instructions</a:t>
            </a:r>
          </a:p>
          <a:p>
            <a:r>
              <a:rPr lang="en-US" dirty="0" smtClean="0"/>
              <a:t>BSF </a:t>
            </a:r>
            <a:r>
              <a:rPr lang="en-US" dirty="0" smtClean="0">
                <a:sym typeface="Wingdings" pitchFamily="2" charset="2"/>
              </a:rPr>
              <a:t> bit scan to the left until nonzero bit is found</a:t>
            </a:r>
          </a:p>
          <a:p>
            <a:r>
              <a:rPr lang="en-US" dirty="0" smtClean="0">
                <a:sym typeface="Wingdings" pitchFamily="2" charset="2"/>
              </a:rPr>
              <a:t>BSR  </a:t>
            </a:r>
            <a:r>
              <a:rPr lang="en-US" dirty="0">
                <a:sym typeface="Wingdings" pitchFamily="2" charset="2"/>
              </a:rPr>
              <a:t>bit scan to the </a:t>
            </a:r>
            <a:r>
              <a:rPr lang="en-US" dirty="0" smtClean="0">
                <a:sym typeface="Wingdings" pitchFamily="2" charset="2"/>
              </a:rPr>
              <a:t>right </a:t>
            </a:r>
            <a:r>
              <a:rPr lang="en-US" dirty="0">
                <a:sym typeface="Wingdings" pitchFamily="2" charset="2"/>
              </a:rPr>
              <a:t>until nonzero bit is </a:t>
            </a:r>
            <a:r>
              <a:rPr lang="en-US" dirty="0" smtClean="0">
                <a:sym typeface="Wingdings" pitchFamily="2" charset="2"/>
              </a:rPr>
              <a:t>found</a:t>
            </a:r>
          </a:p>
          <a:p>
            <a:r>
              <a:rPr lang="en-US" dirty="0" smtClean="0">
                <a:sym typeface="Wingdings" pitchFamily="2" charset="2"/>
              </a:rPr>
              <a:t>BT  bit test and put specified bit in carry flag</a:t>
            </a:r>
          </a:p>
          <a:p>
            <a:r>
              <a:rPr lang="en-US" dirty="0" smtClean="0">
                <a:sym typeface="Wingdings" pitchFamily="2" charset="2"/>
              </a:rPr>
              <a:t>BTC  bit test and complement</a:t>
            </a:r>
          </a:p>
          <a:p>
            <a:r>
              <a:rPr lang="en-US" dirty="0" smtClean="0">
                <a:sym typeface="Wingdings" pitchFamily="2" charset="2"/>
              </a:rPr>
              <a:t>BTR  bit test and reset</a:t>
            </a:r>
          </a:p>
          <a:p>
            <a:r>
              <a:rPr lang="en-US" dirty="0" smtClean="0">
                <a:sym typeface="Wingdings" pitchFamily="2" charset="2"/>
              </a:rPr>
              <a:t>BTS  bit test and set</a:t>
            </a:r>
          </a:p>
          <a:p>
            <a:pPr marL="0" indent="0">
              <a:buNone/>
            </a:pPr>
            <a:endParaRPr lang="en-IN" dirty="0"/>
          </a:p>
        </p:txBody>
      </p:sp>
    </p:spTree>
    <p:extLst>
      <p:ext uri="{BB962C8B-B14F-4D97-AF65-F5344CB8AC3E}">
        <p14:creationId xmlns:p14="http://schemas.microsoft.com/office/powerpoint/2010/main" val="3039742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a:bodyPr>
          <a:lstStyle/>
          <a:p>
            <a:pPr marL="0" indent="0">
              <a:buNone/>
            </a:pPr>
            <a:r>
              <a:rPr lang="en-US" b="1" u="sng" dirty="0" smtClean="0"/>
              <a:t>Data Type conversions</a:t>
            </a:r>
            <a:endParaRPr lang="en-US" dirty="0" smtClean="0"/>
          </a:p>
          <a:p>
            <a:r>
              <a:rPr lang="en-US" dirty="0" smtClean="0"/>
              <a:t>CDQ </a:t>
            </a:r>
            <a:r>
              <a:rPr lang="en-US" dirty="0">
                <a:sym typeface="Wingdings" pitchFamily="2" charset="2"/>
              </a:rPr>
              <a:t> convert </a:t>
            </a:r>
            <a:r>
              <a:rPr lang="en-US" dirty="0" smtClean="0"/>
              <a:t>signed double word in EAX to </a:t>
            </a:r>
            <a:r>
              <a:rPr lang="en-US" dirty="0" err="1" smtClean="0"/>
              <a:t>quadword</a:t>
            </a:r>
            <a:r>
              <a:rPr lang="en-US" dirty="0" smtClean="0"/>
              <a:t> in EDX:EAX</a:t>
            </a:r>
          </a:p>
          <a:p>
            <a:r>
              <a:rPr lang="en-US" dirty="0" smtClean="0"/>
              <a:t>CWDE </a:t>
            </a:r>
            <a:r>
              <a:rPr lang="en-US" dirty="0" smtClean="0">
                <a:sym typeface="Wingdings" pitchFamily="2" charset="2"/>
              </a:rPr>
              <a:t> </a:t>
            </a:r>
            <a:r>
              <a:rPr lang="en-US" dirty="0">
                <a:sym typeface="Wingdings" pitchFamily="2" charset="2"/>
              </a:rPr>
              <a:t>convert </a:t>
            </a:r>
            <a:r>
              <a:rPr lang="en-US" dirty="0"/>
              <a:t>signed </a:t>
            </a:r>
            <a:r>
              <a:rPr lang="en-US" dirty="0" smtClean="0"/>
              <a:t>word </a:t>
            </a:r>
            <a:r>
              <a:rPr lang="en-US" dirty="0"/>
              <a:t>in </a:t>
            </a:r>
            <a:r>
              <a:rPr lang="en-US" dirty="0" smtClean="0"/>
              <a:t>AX to double word in entered EAX</a:t>
            </a:r>
          </a:p>
          <a:p>
            <a:pPr marL="0" indent="0">
              <a:buNone/>
            </a:pPr>
            <a:r>
              <a:rPr lang="en-US" b="1" u="sng" dirty="0" smtClean="0"/>
              <a:t>Segment Load instruction</a:t>
            </a:r>
            <a:r>
              <a:rPr lang="en-US" dirty="0" smtClean="0"/>
              <a:t> </a:t>
            </a:r>
          </a:p>
          <a:p>
            <a:r>
              <a:rPr lang="en-US" dirty="0" smtClean="0"/>
              <a:t>LFS </a:t>
            </a:r>
            <a:r>
              <a:rPr lang="en-US" dirty="0" smtClean="0">
                <a:sym typeface="Wingdings" pitchFamily="2" charset="2"/>
              </a:rPr>
              <a:t> load FS segment register and specified base register with values from specified memory locations.</a:t>
            </a:r>
          </a:p>
          <a:p>
            <a:r>
              <a:rPr lang="en-US" dirty="0" smtClean="0">
                <a:sym typeface="Wingdings" pitchFamily="2" charset="2"/>
              </a:rPr>
              <a:t>LGS  </a:t>
            </a:r>
            <a:r>
              <a:rPr lang="en-US" dirty="0">
                <a:sym typeface="Wingdings" pitchFamily="2" charset="2"/>
              </a:rPr>
              <a:t>load </a:t>
            </a:r>
            <a:r>
              <a:rPr lang="en-US" dirty="0" smtClean="0">
                <a:sym typeface="Wingdings" pitchFamily="2" charset="2"/>
              </a:rPr>
              <a:t>GS </a:t>
            </a:r>
            <a:r>
              <a:rPr lang="en-US" dirty="0">
                <a:sym typeface="Wingdings" pitchFamily="2" charset="2"/>
              </a:rPr>
              <a:t>segment register and specified </a:t>
            </a:r>
            <a:r>
              <a:rPr lang="en-US" dirty="0" smtClean="0">
                <a:sym typeface="Wingdings" pitchFamily="2" charset="2"/>
              </a:rPr>
              <a:t>register from specified memory </a:t>
            </a:r>
            <a:r>
              <a:rPr lang="en-US" dirty="0">
                <a:sym typeface="Wingdings" pitchFamily="2" charset="2"/>
              </a:rPr>
              <a:t>locations</a:t>
            </a:r>
            <a:r>
              <a:rPr lang="en-US" dirty="0" smtClean="0">
                <a:sym typeface="Wingdings" pitchFamily="2" charset="2"/>
              </a:rPr>
              <a:t>.</a:t>
            </a:r>
          </a:p>
          <a:p>
            <a:r>
              <a:rPr lang="en-US" dirty="0" smtClean="0">
                <a:sym typeface="Wingdings" pitchFamily="2" charset="2"/>
              </a:rPr>
              <a:t>LSS Load SS segment register and specified register from specified memory locations</a:t>
            </a:r>
            <a:endParaRPr lang="en-IN" dirty="0"/>
          </a:p>
        </p:txBody>
      </p:sp>
    </p:spTree>
    <p:extLst>
      <p:ext uri="{BB962C8B-B14F-4D97-AF65-F5344CB8AC3E}">
        <p14:creationId xmlns:p14="http://schemas.microsoft.com/office/powerpoint/2010/main" val="249372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lnSpcReduction="10000"/>
          </a:bodyPr>
          <a:lstStyle/>
          <a:p>
            <a:pPr marL="0" indent="0">
              <a:buNone/>
            </a:pPr>
            <a:r>
              <a:rPr lang="en-US" b="1" u="sng" dirty="0" smtClean="0"/>
              <a:t>Move and expand instructions</a:t>
            </a:r>
          </a:p>
          <a:p>
            <a:r>
              <a:rPr lang="en-US" dirty="0" smtClean="0"/>
              <a:t>MOVSX </a:t>
            </a:r>
            <a:r>
              <a:rPr lang="en-US" dirty="0" smtClean="0">
                <a:sym typeface="Wingdings" pitchFamily="2" charset="2"/>
              </a:rPr>
              <a:t> move and sign extend to fill destination register</a:t>
            </a:r>
          </a:p>
          <a:p>
            <a:r>
              <a:rPr lang="en-US" dirty="0" smtClean="0">
                <a:sym typeface="Wingdings" pitchFamily="2" charset="2"/>
              </a:rPr>
              <a:t>MOVZX  </a:t>
            </a:r>
            <a:r>
              <a:rPr lang="en-US" dirty="0">
                <a:sym typeface="Wingdings" pitchFamily="2" charset="2"/>
              </a:rPr>
              <a:t>move and </a:t>
            </a:r>
            <a:r>
              <a:rPr lang="en-US" dirty="0" smtClean="0">
                <a:sym typeface="Wingdings" pitchFamily="2" charset="2"/>
              </a:rPr>
              <a:t>zero </a:t>
            </a:r>
            <a:r>
              <a:rPr lang="en-US" dirty="0">
                <a:sym typeface="Wingdings" pitchFamily="2" charset="2"/>
              </a:rPr>
              <a:t>extend to fill destination </a:t>
            </a:r>
            <a:r>
              <a:rPr lang="en-US" dirty="0" smtClean="0">
                <a:sym typeface="Wingdings" pitchFamily="2" charset="2"/>
              </a:rPr>
              <a:t>register</a:t>
            </a:r>
          </a:p>
          <a:p>
            <a:pPr marL="0" indent="0">
              <a:buNone/>
            </a:pPr>
            <a:endParaRPr lang="en-US" dirty="0">
              <a:sym typeface="Wingdings" pitchFamily="2" charset="2"/>
            </a:endParaRPr>
          </a:p>
          <a:p>
            <a:pPr marL="0" indent="0">
              <a:buNone/>
            </a:pPr>
            <a:r>
              <a:rPr lang="en-US" b="1" u="sng" dirty="0" smtClean="0">
                <a:sym typeface="Wingdings" pitchFamily="2" charset="2"/>
              </a:rPr>
              <a:t>Set memory flag word instruction</a:t>
            </a:r>
          </a:p>
          <a:p>
            <a:r>
              <a:rPr lang="en-US" dirty="0" smtClean="0">
                <a:sym typeface="Wingdings" pitchFamily="2" charset="2"/>
              </a:rPr>
              <a:t>SET</a:t>
            </a:r>
            <a:r>
              <a:rPr lang="en-US" baseline="-25000" dirty="0" smtClean="0">
                <a:sym typeface="Wingdings" pitchFamily="2" charset="2"/>
              </a:rPr>
              <a:t>XX</a:t>
            </a:r>
            <a:r>
              <a:rPr lang="en-US" dirty="0" smtClean="0">
                <a:sym typeface="Wingdings" pitchFamily="2" charset="2"/>
              </a:rPr>
              <a:t>  set all bits in specified byte if condition xx is met. xx here can be any condition from conditional jump mnemonics.</a:t>
            </a:r>
          </a:p>
          <a:p>
            <a:pPr marL="0" indent="0">
              <a:buNone/>
            </a:pPr>
            <a:r>
              <a:rPr lang="en-US" b="1" u="sng" dirty="0" smtClean="0"/>
              <a:t>Shift between words</a:t>
            </a:r>
          </a:p>
          <a:p>
            <a:r>
              <a:rPr lang="en-US" dirty="0" smtClean="0"/>
              <a:t>SHLD </a:t>
            </a:r>
            <a:r>
              <a:rPr lang="en-US" dirty="0" smtClean="0">
                <a:sym typeface="Wingdings" pitchFamily="2" charset="2"/>
              </a:rPr>
              <a:t> shift specified number of bits left from one operand into another</a:t>
            </a:r>
          </a:p>
          <a:p>
            <a:r>
              <a:rPr lang="en-US" dirty="0" smtClean="0">
                <a:sym typeface="Wingdings" pitchFamily="2" charset="2"/>
              </a:rPr>
              <a:t>SHRD  </a:t>
            </a:r>
            <a:r>
              <a:rPr lang="en-US" dirty="0">
                <a:sym typeface="Wingdings" pitchFamily="2" charset="2"/>
              </a:rPr>
              <a:t>shift specified number of bits </a:t>
            </a:r>
            <a:r>
              <a:rPr lang="en-US" dirty="0" smtClean="0">
                <a:sym typeface="Wingdings" pitchFamily="2" charset="2"/>
              </a:rPr>
              <a:t>right </a:t>
            </a:r>
            <a:r>
              <a:rPr lang="en-US" dirty="0">
                <a:sym typeface="Wingdings" pitchFamily="2" charset="2"/>
              </a:rPr>
              <a:t>from one operand into another</a:t>
            </a:r>
          </a:p>
          <a:p>
            <a:endParaRPr lang="en-IN" dirty="0"/>
          </a:p>
        </p:txBody>
      </p:sp>
    </p:spTree>
    <p:extLst>
      <p:ext uri="{BB962C8B-B14F-4D97-AF65-F5344CB8AC3E}">
        <p14:creationId xmlns:p14="http://schemas.microsoft.com/office/powerpoint/2010/main" val="411726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228600"/>
            <a:ext cx="8382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a:t>  </a:t>
            </a:r>
            <a:r>
              <a:rPr lang="en-US" sz="2400" u="sng">
                <a:solidFill>
                  <a:srgbClr val="3333CC"/>
                </a:solidFill>
              </a:rPr>
              <a:t>FEATURES OF 80386</a:t>
            </a:r>
            <a:r>
              <a:rPr lang="en-US" sz="2400">
                <a:solidFill>
                  <a:srgbClr val="3333CC"/>
                </a:solidFill>
              </a:rPr>
              <a:t>:</a:t>
            </a:r>
          </a:p>
          <a:p>
            <a:pPr eaLnBrk="1" hangingPunct="1">
              <a:spcBef>
                <a:spcPct val="50000"/>
              </a:spcBef>
            </a:pPr>
            <a:r>
              <a:rPr lang="en-US" sz="2400"/>
              <a:t>Two versions of 80386 are commonly available:</a:t>
            </a:r>
          </a:p>
          <a:p>
            <a:pPr eaLnBrk="1" hangingPunct="1">
              <a:spcBef>
                <a:spcPct val="50000"/>
              </a:spcBef>
            </a:pPr>
            <a:r>
              <a:rPr lang="en-US" sz="2400"/>
              <a:t>                           1) 80386DX</a:t>
            </a:r>
          </a:p>
          <a:p>
            <a:pPr eaLnBrk="1" hangingPunct="1">
              <a:spcBef>
                <a:spcPct val="50000"/>
              </a:spcBef>
            </a:pPr>
            <a:r>
              <a:rPr lang="en-US" sz="2400"/>
              <a:t>                            2)80386SX</a:t>
            </a:r>
          </a:p>
          <a:p>
            <a:pPr eaLnBrk="1" hangingPunct="1">
              <a:spcBef>
                <a:spcPct val="50000"/>
              </a:spcBef>
            </a:pPr>
            <a:r>
              <a:rPr lang="en-US" sz="2400"/>
              <a:t>       80386DX                                           80386SX</a:t>
            </a:r>
          </a:p>
        </p:txBody>
      </p:sp>
      <p:sp>
        <p:nvSpPr>
          <p:cNvPr id="3075" name="Text Box 6"/>
          <p:cNvSpPr txBox="1">
            <a:spLocks noChangeArrowheads="1"/>
          </p:cNvSpPr>
          <p:nvPr/>
        </p:nvSpPr>
        <p:spPr bwMode="auto">
          <a:xfrm>
            <a:off x="609600" y="2895600"/>
            <a:ext cx="7848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buFontTx/>
              <a:buAutoNum type="arabicParenR"/>
            </a:pPr>
            <a:r>
              <a:rPr lang="en-US" sz="2400"/>
              <a:t>32 bit address bus                        1)  24 bit address bus 32bit data bus                              16 bit data bus</a:t>
            </a:r>
          </a:p>
          <a:p>
            <a:pPr eaLnBrk="1" hangingPunct="1">
              <a:spcBef>
                <a:spcPct val="50000"/>
              </a:spcBef>
              <a:buFontTx/>
              <a:buAutoNum type="arabicParenR"/>
            </a:pPr>
            <a:r>
              <a:rPr lang="en-US" sz="2400"/>
              <a:t>Packaged in 132 pin ceramic        2)  100 pin flat</a:t>
            </a:r>
          </a:p>
          <a:p>
            <a:pPr eaLnBrk="1" hangingPunct="1">
              <a:spcBef>
                <a:spcPct val="50000"/>
              </a:spcBef>
            </a:pPr>
            <a:r>
              <a:rPr lang="en-US" sz="2400"/>
              <a:t>         pin grid array(PGA)                        package</a:t>
            </a:r>
          </a:p>
          <a:p>
            <a:pPr eaLnBrk="1" hangingPunct="1">
              <a:spcBef>
                <a:spcPct val="50000"/>
              </a:spcBef>
            </a:pPr>
            <a:r>
              <a:rPr lang="en-US" sz="2400" b="0"/>
              <a:t>3</a:t>
            </a:r>
            <a:r>
              <a:rPr lang="en-US" sz="2400"/>
              <a:t>) Address 4GB of memory                 3) 16 MB of   </a:t>
            </a:r>
          </a:p>
          <a:p>
            <a:pPr eaLnBrk="1" hangingPunct="1">
              <a:spcBef>
                <a:spcPct val="50000"/>
              </a:spcBef>
            </a:pPr>
            <a:r>
              <a:rPr lang="en-US" sz="2400"/>
              <a:t>                                                                      memory</a:t>
            </a:r>
          </a:p>
          <a:p>
            <a:pPr eaLnBrk="1" hangingPunct="1">
              <a:spcBef>
                <a:spcPct val="50000"/>
              </a:spcBef>
            </a:pPr>
            <a:endParaRPr lang="en-US" sz="2400"/>
          </a:p>
        </p:txBody>
      </p:sp>
    </p:spTree>
    <p:extLst>
      <p:ext uri="{BB962C8B-B14F-4D97-AF65-F5344CB8AC3E}">
        <p14:creationId xmlns:p14="http://schemas.microsoft.com/office/powerpoint/2010/main" val="18773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00200" y="381000"/>
            <a:ext cx="7086600" cy="685800"/>
          </a:xfrm>
        </p:spPr>
        <p:txBody>
          <a:bodyPr>
            <a:normAutofit fontScale="90000"/>
          </a:bodyPr>
          <a:lstStyle/>
          <a:p>
            <a:pPr eaLnBrk="1" hangingPunct="1"/>
            <a:r>
              <a:rPr lang="en-US" sz="2800" b="1" u="sng" smtClean="0">
                <a:solidFill>
                  <a:srgbClr val="3333CC"/>
                </a:solidFill>
                <a:latin typeface="TimesNewRomanPS-BoldMT" charset="0"/>
              </a:rPr>
              <a:t>Architecture of 80386</a:t>
            </a:r>
            <a:r>
              <a:rPr lang="en-US" sz="2800" u="sng" smtClean="0">
                <a:latin typeface="TimesNewRomanPS-BoldMT" charset="0"/>
              </a:rPr>
              <a:t/>
            </a:r>
            <a:br>
              <a:rPr lang="en-US" sz="2800" u="sng" smtClean="0">
                <a:latin typeface="TimesNewRomanPS-BoldMT" charset="0"/>
              </a:rPr>
            </a:br>
            <a:endParaRPr lang="en-US" sz="2800" u="sng" smtClean="0">
              <a:latin typeface="TimesNewRomanPS-BoldMT" charset="0"/>
            </a:endParaRPr>
          </a:p>
        </p:txBody>
      </p:sp>
      <p:sp>
        <p:nvSpPr>
          <p:cNvPr id="5123" name="Rectangle 3"/>
          <p:cNvSpPr>
            <a:spLocks noGrp="1" noChangeArrowheads="1"/>
          </p:cNvSpPr>
          <p:nvPr>
            <p:ph type="body" idx="1"/>
          </p:nvPr>
        </p:nvSpPr>
        <p:spPr>
          <a:xfrm>
            <a:off x="1066800" y="1143000"/>
            <a:ext cx="7467600" cy="5334000"/>
          </a:xfrm>
        </p:spPr>
        <p:txBody>
          <a:bodyPr/>
          <a:lstStyle/>
          <a:p>
            <a:pPr eaLnBrk="1" hangingPunct="1">
              <a:lnSpc>
                <a:spcPct val="90000"/>
              </a:lnSpc>
            </a:pPr>
            <a:r>
              <a:rPr lang="en-US" sz="2400" b="1" smtClean="0">
                <a:latin typeface="TimesNewRomanPSMT" charset="0"/>
              </a:rPr>
              <a:t>The Internal Architecture of 80386 is divided into 3 sections.</a:t>
            </a:r>
          </a:p>
          <a:p>
            <a:pPr eaLnBrk="1" hangingPunct="1">
              <a:lnSpc>
                <a:spcPct val="90000"/>
              </a:lnSpc>
            </a:pPr>
            <a:r>
              <a:rPr lang="en-US" sz="2400" b="1" smtClean="0">
                <a:latin typeface="TimesNewRomanPSMT" charset="0"/>
              </a:rPr>
              <a:t>Central processing unit(CPU)</a:t>
            </a:r>
          </a:p>
          <a:p>
            <a:pPr eaLnBrk="1" hangingPunct="1">
              <a:lnSpc>
                <a:spcPct val="90000"/>
              </a:lnSpc>
            </a:pPr>
            <a:r>
              <a:rPr lang="en-US" sz="2400" b="1" smtClean="0">
                <a:latin typeface="TimesNewRomanPSMT" charset="0"/>
              </a:rPr>
              <a:t>Memory management unit(MMU)</a:t>
            </a:r>
          </a:p>
          <a:p>
            <a:pPr eaLnBrk="1" hangingPunct="1">
              <a:lnSpc>
                <a:spcPct val="90000"/>
              </a:lnSpc>
            </a:pPr>
            <a:r>
              <a:rPr lang="en-US" sz="2400" b="1" smtClean="0">
                <a:latin typeface="TimesNewRomanPSMT" charset="0"/>
              </a:rPr>
              <a:t>Bus interface unit(BIU)</a:t>
            </a:r>
          </a:p>
          <a:p>
            <a:pPr eaLnBrk="1" hangingPunct="1">
              <a:lnSpc>
                <a:spcPct val="90000"/>
              </a:lnSpc>
            </a:pPr>
            <a:r>
              <a:rPr lang="en-US" sz="2400" b="1" smtClean="0">
                <a:latin typeface="TimesNewRomanPSMT" charset="0"/>
              </a:rPr>
              <a:t>Central processing unit is further divided into Execution unit(EU) and Instruction unit(IU)</a:t>
            </a:r>
          </a:p>
          <a:p>
            <a:pPr eaLnBrk="1" hangingPunct="1">
              <a:lnSpc>
                <a:spcPct val="90000"/>
              </a:lnSpc>
            </a:pPr>
            <a:r>
              <a:rPr lang="en-US" sz="2400" b="1" smtClean="0">
                <a:latin typeface="TimesNewRomanPSMT" charset="0"/>
              </a:rPr>
              <a:t>Execution unit has 8 General purpose and 8 Special purpose registers which are either used for handling data or calculating offset addresses.</a:t>
            </a:r>
          </a:p>
          <a:p>
            <a:pPr eaLnBrk="1" hangingPunct="1">
              <a:lnSpc>
                <a:spcPct val="90000"/>
              </a:lnSpc>
            </a:pPr>
            <a:endParaRPr lang="en-US" sz="2400" b="1" smtClean="0"/>
          </a:p>
        </p:txBody>
      </p:sp>
      <p:sp>
        <p:nvSpPr>
          <p:cNvPr id="5124" name="Line 5"/>
          <p:cNvSpPr>
            <a:spLocks noChangeShapeType="1"/>
          </p:cNvSpPr>
          <p:nvPr/>
        </p:nvSpPr>
        <p:spPr bwMode="auto">
          <a:xfrm>
            <a:off x="6324600" y="2743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327275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304800"/>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dirty="0">
                <a:latin typeface="TimesNewRomanPSMT" charset="0"/>
              </a:rPr>
              <a:t>•The </a:t>
            </a:r>
            <a:r>
              <a:rPr lang="en-US" sz="2400" dirty="0">
                <a:latin typeface="TimesNewRomanPS-BoldMT" charset="0"/>
              </a:rPr>
              <a:t>Instruction unit </a:t>
            </a:r>
            <a:r>
              <a:rPr lang="en-US" sz="2400" dirty="0">
                <a:latin typeface="TimesNewRomanPSMT" charset="0"/>
              </a:rPr>
              <a:t>decodes the </a:t>
            </a:r>
            <a:r>
              <a:rPr lang="en-US" sz="2400" dirty="0" err="1">
                <a:latin typeface="TimesNewRomanPSMT" charset="0"/>
              </a:rPr>
              <a:t>opcode</a:t>
            </a:r>
            <a:r>
              <a:rPr lang="en-US" sz="2400" dirty="0">
                <a:latin typeface="TimesNewRomanPSMT" charset="0"/>
              </a:rPr>
              <a:t> bytes received from the 16-byte instruction code queue and arranges them in a 3- instruction decoded instruction queue.</a:t>
            </a:r>
          </a:p>
          <a:p>
            <a:pPr eaLnBrk="1" hangingPunct="1">
              <a:spcBef>
                <a:spcPct val="50000"/>
              </a:spcBef>
            </a:pPr>
            <a:r>
              <a:rPr lang="en-US" sz="2400" dirty="0" smtClean="0">
                <a:latin typeface="TimesNewRomanPSMT" charset="0"/>
              </a:rPr>
              <a:t>• </a:t>
            </a:r>
            <a:r>
              <a:rPr lang="en-US" sz="2400" dirty="0">
                <a:latin typeface="TimesNewRomanPSMT" charset="0"/>
              </a:rPr>
              <a:t>The multiply / divide logic implements the bit-shift-rotate algorithms to complete the operations in minimum time.</a:t>
            </a:r>
          </a:p>
          <a:p>
            <a:pPr eaLnBrk="1" hangingPunct="1">
              <a:spcBef>
                <a:spcPct val="50000"/>
              </a:spcBef>
            </a:pPr>
            <a:r>
              <a:rPr lang="en-US" sz="2400" dirty="0">
                <a:latin typeface="TimesNewRomanPSMT" charset="0"/>
              </a:rPr>
              <a:t>•Even 32- bit multiplications can be executed within one microsecond by the multiply / divide logic.</a:t>
            </a:r>
          </a:p>
          <a:p>
            <a:pPr eaLnBrk="1" hangingPunct="1">
              <a:spcBef>
                <a:spcPct val="50000"/>
              </a:spcBef>
            </a:pPr>
            <a:endParaRPr lang="en-US" sz="2400" dirty="0"/>
          </a:p>
        </p:txBody>
      </p:sp>
    </p:spTree>
    <p:extLst>
      <p:ext uri="{BB962C8B-B14F-4D97-AF65-F5344CB8AC3E}">
        <p14:creationId xmlns:p14="http://schemas.microsoft.com/office/powerpoint/2010/main" val="2565163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609600" y="0"/>
            <a:ext cx="8153400"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dirty="0">
                <a:latin typeface="TimesNewRomanPSMT" charset="0"/>
              </a:rPr>
              <a:t>•The Memory management unit consists of</a:t>
            </a:r>
          </a:p>
          <a:p>
            <a:pPr lvl="3" eaLnBrk="1" hangingPunct="1">
              <a:spcBef>
                <a:spcPct val="50000"/>
              </a:spcBef>
              <a:buFont typeface="Wingdings" pitchFamily="2" charset="2"/>
              <a:buChar char="Ø"/>
            </a:pPr>
            <a:r>
              <a:rPr lang="en-US" sz="2400" dirty="0">
                <a:latin typeface="TimesNewRomanPSMT" charset="0"/>
              </a:rPr>
              <a:t> Segmentation unit and  </a:t>
            </a:r>
          </a:p>
          <a:p>
            <a:pPr lvl="3" eaLnBrk="1" hangingPunct="1">
              <a:spcBef>
                <a:spcPct val="50000"/>
              </a:spcBef>
              <a:buFont typeface="Wingdings" pitchFamily="2" charset="2"/>
              <a:buChar char="Ø"/>
            </a:pPr>
            <a:r>
              <a:rPr lang="en-US" sz="2400" dirty="0">
                <a:latin typeface="TimesNewRomanPSMT" charset="0"/>
              </a:rPr>
              <a:t> Paging unit.</a:t>
            </a:r>
          </a:p>
          <a:p>
            <a:pPr eaLnBrk="1" hangingPunct="1">
              <a:spcBef>
                <a:spcPct val="50000"/>
              </a:spcBef>
            </a:pPr>
            <a:r>
              <a:rPr lang="en-US" sz="2400" dirty="0">
                <a:latin typeface="TimesNewRomanPSMT" charset="0"/>
              </a:rPr>
              <a:t>•Segmentation unit allows the use of two address components, viz. segment and offset for </a:t>
            </a:r>
            <a:r>
              <a:rPr lang="en-US" sz="2400" dirty="0" err="1">
                <a:latin typeface="TimesNewRomanPSMT" charset="0"/>
              </a:rPr>
              <a:t>relocability</a:t>
            </a:r>
            <a:r>
              <a:rPr lang="en-US" sz="2400" dirty="0">
                <a:latin typeface="TimesNewRomanPSMT" charset="0"/>
              </a:rPr>
              <a:t> and sharing of code and data.</a:t>
            </a:r>
          </a:p>
          <a:p>
            <a:pPr eaLnBrk="1" hangingPunct="1">
              <a:spcBef>
                <a:spcPct val="50000"/>
              </a:spcBef>
            </a:pPr>
            <a:r>
              <a:rPr lang="en-US" sz="2400" dirty="0">
                <a:latin typeface="TimesNewRomanPSMT" charset="0"/>
              </a:rPr>
              <a:t>•Segmentation unit allows segments of size 4Gbytes at max.</a:t>
            </a:r>
          </a:p>
          <a:p>
            <a:pPr eaLnBrk="1" hangingPunct="1">
              <a:spcBef>
                <a:spcPct val="50000"/>
              </a:spcBef>
            </a:pPr>
            <a:r>
              <a:rPr lang="en-US" sz="2400" dirty="0">
                <a:latin typeface="TimesNewRomanPSMT" charset="0"/>
              </a:rPr>
              <a:t>•The Paging unit organizes the physical memory in terms of pages of 4kbytes size each.</a:t>
            </a:r>
          </a:p>
          <a:p>
            <a:pPr eaLnBrk="1" hangingPunct="1">
              <a:spcBef>
                <a:spcPct val="50000"/>
              </a:spcBef>
            </a:pPr>
            <a:r>
              <a:rPr lang="en-US" sz="2400" dirty="0">
                <a:latin typeface="TimesNewRomanPSMT" charset="0"/>
              </a:rPr>
              <a:t>•Paging unit works under the control of the segmentation unit, i.e. each segment is further divided into pages. The virtual memory is also organizes in terms of segments and pages by the memory management unit.</a:t>
            </a:r>
          </a:p>
        </p:txBody>
      </p:sp>
    </p:spTree>
    <p:extLst>
      <p:ext uri="{BB962C8B-B14F-4D97-AF65-F5344CB8AC3E}">
        <p14:creationId xmlns:p14="http://schemas.microsoft.com/office/powerpoint/2010/main" val="40932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operating mode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The 80386 has eight 32 - bit general purpose registers which</a:t>
            </a:r>
          </a:p>
          <a:p>
            <a:pPr>
              <a:buNone/>
            </a:pPr>
            <a:r>
              <a:rPr lang="en-US" dirty="0" smtClean="0"/>
              <a:t>may be used as either 8 bit or 16 bit registers.</a:t>
            </a:r>
          </a:p>
          <a:p>
            <a:r>
              <a:rPr lang="en-US" dirty="0" smtClean="0"/>
              <a:t> A 32 - bit register known as an extended register, is</a:t>
            </a:r>
          </a:p>
          <a:p>
            <a:pPr>
              <a:buNone/>
            </a:pPr>
            <a:r>
              <a:rPr lang="en-US" dirty="0" smtClean="0"/>
              <a:t>represented by the register name with prefix E.</a:t>
            </a:r>
          </a:p>
          <a:p>
            <a:r>
              <a:rPr lang="en-US" dirty="0" smtClean="0"/>
              <a:t> Example : A 32 bit register corresponding to AX is EAX, similarly BX is EBX etc.</a:t>
            </a:r>
          </a:p>
          <a:p>
            <a:r>
              <a:rPr lang="en-US" dirty="0" smtClean="0"/>
              <a:t> The 16 bit registers BP, SP, SI and DI in 8086 are now available with their extended size of 32 bit and are names as EBP,ESP,ESI and EDI.</a:t>
            </a:r>
          </a:p>
          <a:p>
            <a:r>
              <a:rPr lang="en-US" dirty="0" smtClean="0"/>
              <a:t> AX represents the lower 16 bit of the 32 bit register EAX.</a:t>
            </a:r>
          </a:p>
          <a:p>
            <a:r>
              <a:rPr lang="en-US" dirty="0" smtClean="0"/>
              <a:t> BP, SP, SI, DI represents the lower 16 bit of their 32 bit counterparts, and can be used as independent 16 bit registers.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operating mode (cont..)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 The six segment registers available in 80386 are CS, SS, DS,</a:t>
            </a:r>
          </a:p>
          <a:p>
            <a:pPr>
              <a:buNone/>
            </a:pPr>
            <a:r>
              <a:rPr lang="en-US" dirty="0" smtClean="0"/>
              <a:t>ES, FS and GS.</a:t>
            </a:r>
          </a:p>
          <a:p>
            <a:r>
              <a:rPr lang="en-US" dirty="0" smtClean="0"/>
              <a:t> The CS and SS are the code and the stack segment registers</a:t>
            </a:r>
          </a:p>
          <a:p>
            <a:pPr>
              <a:buNone/>
            </a:pPr>
            <a:r>
              <a:rPr lang="en-US" dirty="0" smtClean="0"/>
              <a:t>respectively, while DS, ES, FS, GS are 4 data segment registers.</a:t>
            </a:r>
          </a:p>
          <a:p>
            <a:r>
              <a:rPr lang="en-US" dirty="0" smtClean="0"/>
              <a:t>A 16 bit instruction pointer IP is available along with 32 bit</a:t>
            </a:r>
          </a:p>
          <a:p>
            <a:pPr>
              <a:buNone/>
            </a:pPr>
            <a:r>
              <a:rPr lang="en-US" dirty="0" smtClean="0"/>
              <a:t>counterpart EIP.</a:t>
            </a:r>
          </a:p>
          <a:p>
            <a:r>
              <a:rPr lang="en-US" b="1" i="1" dirty="0" smtClean="0"/>
              <a:t>System Address Registers: Four special registers are defined to </a:t>
            </a:r>
            <a:r>
              <a:rPr lang="en-US" dirty="0" smtClean="0"/>
              <a:t>refer to the descriptor tables supported by 80386.</a:t>
            </a:r>
          </a:p>
          <a:p>
            <a:r>
              <a:rPr lang="en-US" dirty="0" smtClean="0"/>
              <a:t>The 80386 supports four types of descriptor table, viz. global descriptor table (GDT), interrupt descriptor table (IDT), local descriptor table (LDT) and task state segment descriptor (TSS).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304800"/>
            <a:ext cx="8382000" cy="702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eaLnBrk="0" fontAlgn="base" hangingPunct="0">
              <a:spcBef>
                <a:spcPct val="0"/>
              </a:spcBef>
              <a:spcAft>
                <a:spcPct val="0"/>
              </a:spcAft>
              <a:defRPr sz="1400" b="1">
                <a:solidFill>
                  <a:schemeClr val="tx1"/>
                </a:solidFill>
                <a:latin typeface="Times New Roman" pitchFamily="18" charset="0"/>
              </a:defRPr>
            </a:lvl6pPr>
            <a:lvl7pPr marL="2971800" indent="-228600" eaLnBrk="0" fontAlgn="base" hangingPunct="0">
              <a:spcBef>
                <a:spcPct val="0"/>
              </a:spcBef>
              <a:spcAft>
                <a:spcPct val="0"/>
              </a:spcAft>
              <a:defRPr sz="1400" b="1">
                <a:solidFill>
                  <a:schemeClr val="tx1"/>
                </a:solidFill>
                <a:latin typeface="Times New Roman" pitchFamily="18" charset="0"/>
              </a:defRPr>
            </a:lvl7pPr>
            <a:lvl8pPr marL="3429000" indent="-228600" eaLnBrk="0" fontAlgn="base" hangingPunct="0">
              <a:spcBef>
                <a:spcPct val="0"/>
              </a:spcBef>
              <a:spcAft>
                <a:spcPct val="0"/>
              </a:spcAft>
              <a:defRPr sz="1400" b="1">
                <a:solidFill>
                  <a:schemeClr val="tx1"/>
                </a:solidFill>
                <a:latin typeface="Times New Roman" pitchFamily="18" charset="0"/>
              </a:defRPr>
            </a:lvl8pPr>
            <a:lvl9pPr marL="3886200" indent="-228600" eaLnBrk="0" fontAlgn="base" hangingPunct="0">
              <a:spcBef>
                <a:spcPct val="0"/>
              </a:spcBef>
              <a:spcAft>
                <a:spcPct val="0"/>
              </a:spcAft>
              <a:defRPr sz="1400" b="1">
                <a:solidFill>
                  <a:schemeClr val="tx1"/>
                </a:solidFill>
                <a:latin typeface="Times New Roman" pitchFamily="18" charset="0"/>
              </a:defRPr>
            </a:lvl9pPr>
          </a:lstStyle>
          <a:p>
            <a:pPr eaLnBrk="1" hangingPunct="1">
              <a:spcBef>
                <a:spcPct val="50000"/>
              </a:spcBef>
            </a:pPr>
            <a:r>
              <a:rPr lang="en-US" sz="2400">
                <a:latin typeface="TimesNewRomanPSMT" charset="0"/>
              </a:rPr>
              <a:t>•</a:t>
            </a:r>
            <a:r>
              <a:rPr lang="en-US" sz="2400" i="1">
                <a:solidFill>
                  <a:srgbClr val="3333CC"/>
                </a:solidFill>
                <a:latin typeface="TimesNewRomanPS-BoldItalicMT" charset="0"/>
              </a:rPr>
              <a:t>Segment Descriptor Registers</a:t>
            </a:r>
            <a:r>
              <a:rPr lang="en-US" sz="2400">
                <a:latin typeface="TimesNewRomanPSMT" charset="0"/>
              </a:rPr>
              <a:t>: This registers are not available for programmers, rather they are internally used to store the descriptor information, like attributes, limit and base addresses of segments. </a:t>
            </a:r>
          </a:p>
          <a:p>
            <a:pPr eaLnBrk="1" hangingPunct="1">
              <a:spcBef>
                <a:spcPct val="50000"/>
              </a:spcBef>
            </a:pPr>
            <a:r>
              <a:rPr lang="en-US" sz="2400">
                <a:latin typeface="TimesNewRomanPSMT" charset="0"/>
              </a:rPr>
              <a:t>•</a:t>
            </a:r>
            <a:r>
              <a:rPr lang="en-US" sz="2400">
                <a:solidFill>
                  <a:srgbClr val="3333CC"/>
                </a:solidFill>
                <a:latin typeface="TimesNewRomanPSMT" charset="0"/>
              </a:rPr>
              <a:t>The six segment registers</a:t>
            </a:r>
            <a:r>
              <a:rPr lang="en-US" sz="2400">
                <a:latin typeface="TimesNewRomanPSMT" charset="0"/>
              </a:rPr>
              <a:t> have corresponding six 73 bit descriptor registers. Each of them contains 32 bit base address, 32 bit base limit and 9 bit attributes. These are automatically loaded when the corresponding segments are loaded with selectors.</a:t>
            </a:r>
          </a:p>
          <a:p>
            <a:pPr eaLnBrk="1" hangingPunct="1">
              <a:spcBef>
                <a:spcPct val="50000"/>
              </a:spcBef>
            </a:pPr>
            <a:r>
              <a:rPr lang="en-US" sz="2400">
                <a:latin typeface="TimesNewRomanPSMT" charset="0"/>
              </a:rPr>
              <a:t>•</a:t>
            </a:r>
            <a:r>
              <a:rPr lang="en-US" sz="2400" i="1">
                <a:solidFill>
                  <a:srgbClr val="3333CC"/>
                </a:solidFill>
                <a:latin typeface="TimesNewRomanPS-BoldItalicMT" charset="0"/>
              </a:rPr>
              <a:t>Control Registers</a:t>
            </a:r>
            <a:r>
              <a:rPr lang="en-US" sz="2400">
                <a:solidFill>
                  <a:srgbClr val="3333CC"/>
                </a:solidFill>
                <a:latin typeface="TimesNewRomanPSMT" charset="0"/>
              </a:rPr>
              <a:t>:</a:t>
            </a:r>
            <a:r>
              <a:rPr lang="en-US" sz="2400">
                <a:latin typeface="TimesNewRomanPSMT" charset="0"/>
              </a:rPr>
              <a:t> The 80386 has three 32 bit control registers CR0, CR2 and CR3 to hold global machine status independent of the executed task. Load and store instructions are available to access these registers.</a:t>
            </a:r>
          </a:p>
          <a:p>
            <a:pPr eaLnBrk="1" hangingPunct="1">
              <a:spcBef>
                <a:spcPct val="50000"/>
              </a:spcBef>
            </a:pPr>
            <a:r>
              <a:rPr lang="en-US" sz="2400">
                <a:latin typeface="TimesNewRomanPSMT" charset="0"/>
              </a:rPr>
              <a:t>•</a:t>
            </a:r>
            <a:r>
              <a:rPr lang="en-US" sz="2400" i="1">
                <a:solidFill>
                  <a:srgbClr val="3333CC"/>
                </a:solidFill>
                <a:latin typeface="TimesNewRomanPS-BoldItalicMT" charset="0"/>
              </a:rPr>
              <a:t>System Address Registers</a:t>
            </a:r>
            <a:r>
              <a:rPr lang="en-US" sz="2400">
                <a:solidFill>
                  <a:srgbClr val="3333CC"/>
                </a:solidFill>
                <a:latin typeface="TimesNewRomanPSMT" charset="0"/>
              </a:rPr>
              <a:t>:</a:t>
            </a:r>
            <a:r>
              <a:rPr lang="en-US" sz="2400">
                <a:latin typeface="TimesNewRomanPSMT" charset="0"/>
              </a:rPr>
              <a:t> Four special registers are defined to refer to the descriptor tables supported by 80386.</a:t>
            </a:r>
          </a:p>
          <a:p>
            <a:pPr eaLnBrk="1" hangingPunct="1">
              <a:spcBef>
                <a:spcPct val="50000"/>
              </a:spcBef>
            </a:pPr>
            <a:endParaRPr lang="en-US" sz="2400"/>
          </a:p>
        </p:txBody>
      </p:sp>
    </p:spTree>
    <p:extLst>
      <p:ext uri="{BB962C8B-B14F-4D97-AF65-F5344CB8AC3E}">
        <p14:creationId xmlns:p14="http://schemas.microsoft.com/office/powerpoint/2010/main" val="463135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1856</TotalTime>
  <Words>2380</Words>
  <Application>Microsoft Office PowerPoint</Application>
  <PresentationFormat>On-screen Show (4:3)</PresentationFormat>
  <Paragraphs>145</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Intel 80386 MP</vt:lpstr>
      <vt:lpstr>80386 (32-bit microprocessor)</vt:lpstr>
      <vt:lpstr>PowerPoint Presentation</vt:lpstr>
      <vt:lpstr>Architecture of 80386 </vt:lpstr>
      <vt:lpstr>PowerPoint Presentation</vt:lpstr>
      <vt:lpstr>PowerPoint Presentation</vt:lpstr>
      <vt:lpstr>Real operating mode</vt:lpstr>
      <vt:lpstr>Real operating mode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Paging (cont..)</vt:lpstr>
      <vt:lpstr>Paging (cont..)</vt:lpstr>
      <vt:lpstr>PowerPoint Presentation</vt:lpstr>
      <vt:lpstr>PowerPoint Presentation</vt:lpstr>
      <vt:lpstr>PowerPoint Presentation</vt:lpstr>
      <vt:lpstr>80386 instruction set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80386 MP</dc:title>
  <dc:creator/>
  <cp:lastModifiedBy>HONEY</cp:lastModifiedBy>
  <cp:revision>60</cp:revision>
  <dcterms:created xsi:type="dcterms:W3CDTF">2006-08-16T00:00:00Z</dcterms:created>
  <dcterms:modified xsi:type="dcterms:W3CDTF">2013-05-12T16:58:26Z</dcterms:modified>
</cp:coreProperties>
</file>