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67" r:id="rId3"/>
    <p:sldId id="279" r:id="rId4"/>
    <p:sldId id="269" r:id="rId5"/>
    <p:sldId id="271" r:id="rId6"/>
    <p:sldId id="272" r:id="rId7"/>
    <p:sldId id="274" r:id="rId8"/>
    <p:sldId id="275" r:id="rId9"/>
    <p:sldId id="276" r:id="rId10"/>
    <p:sldId id="281" r:id="rId11"/>
    <p:sldId id="282" r:id="rId12"/>
    <p:sldId id="284" r:id="rId13"/>
    <p:sldId id="286" r:id="rId14"/>
    <p:sldId id="287" r:id="rId15"/>
    <p:sldId id="31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22AC2-84BB-4B1A-8CD4-8995FA3E5745}" type="datetimeFigureOut">
              <a:rPr lang="en-US" smtClean="0"/>
              <a:t>4/25/2014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448C3F-B42F-42E6-9EAF-2113717F1298}" type="slidenum">
              <a:rPr lang="en-US" smtClean="0"/>
              <a:t>‹#›</a:t>
            </a:fld>
            <a:endParaRPr lang="en-US"/>
          </a:p>
        </p:txBody>
      </p:sp>
    </p:spTree>
    <p:extLst>
      <p:ext uri="{BB962C8B-B14F-4D97-AF65-F5344CB8AC3E}">
        <p14:creationId xmlns:p14="http://schemas.microsoft.com/office/powerpoint/2010/main" val="51421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448C3F-B42F-42E6-9EAF-2113717F1298}"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28C36D4A-1B3C-4DF3-9643-1970EB1E9518}" type="slidenum">
              <a:rPr lang="en-US" smtClean="0"/>
              <a:pPr eaLnBrk="1" hangingPunct="1"/>
              <a:t>10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3350AE76-782D-4325-BA04-65FEC2DEE00D}" type="slidenum">
              <a:rPr lang="en-US" smtClean="0"/>
              <a:pPr eaLnBrk="1" hangingPunct="1"/>
              <a:t>11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138AAA9B-A282-4834-8414-E65A8DB0466E}" type="slidenum">
              <a:rPr lang="en-US" smtClean="0"/>
              <a:pPr eaLnBrk="1" hangingPunct="1"/>
              <a:t>12</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487FB50E-370B-4001-953A-D5E32DA547C3}" type="slidenum">
              <a:rPr lang="en-US" smtClean="0"/>
              <a:pPr eaLnBrk="1" hangingPunct="1"/>
              <a:t>13</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BDD7E5AA-58FC-492D-967C-2460773B50F1}" type="slidenum">
              <a:rPr lang="en-US" smtClean="0"/>
              <a:pPr eaLnBrk="1" hangingPunct="1"/>
              <a:t>14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4/25/2014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4/25/2014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68000 family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ctrTitle"/>
          </p:nvPr>
        </p:nvSpPr>
        <p:spPr/>
        <p:txBody>
          <a:bodyPr/>
          <a:lstStyle/>
          <a:p>
            <a:r>
              <a:rPr lang="en-US" smtClean="0"/>
              <a:t>Addressing Modes</a:t>
            </a:r>
          </a:p>
        </p:txBody>
      </p:sp>
      <p:sp>
        <p:nvSpPr>
          <p:cNvPr id="5" name="Subtitle 4"/>
          <p:cNvSpPr>
            <a:spLocks noGrp="1"/>
          </p:cNvSpPr>
          <p:nvPr>
            <p:ph type="subTitle" idx="1"/>
          </p:nvPr>
        </p:nvSpPr>
        <p:spPr/>
        <p:txBody>
          <a:bodyPr/>
          <a:lstStyle/>
          <a:p>
            <a:pPr>
              <a:defRPr/>
            </a:pPr>
            <a:endParaRPr lang="en-US"/>
          </a:p>
        </p:txBody>
      </p:sp>
    </p:spTree>
    <p:extLst>
      <p:ext uri="{BB962C8B-B14F-4D97-AF65-F5344CB8AC3E}">
        <p14:creationId xmlns:p14="http://schemas.microsoft.com/office/powerpoint/2010/main" val="4272140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Register Transfer language(RTL)</a:t>
            </a:r>
          </a:p>
        </p:txBody>
      </p:sp>
      <p:sp>
        <p:nvSpPr>
          <p:cNvPr id="4" name="Rectangle 5"/>
          <p:cNvSpPr>
            <a:spLocks noGrp="1" noChangeArrowheads="1"/>
          </p:cNvSpPr>
          <p:nvPr>
            <p:ph idx="1"/>
          </p:nvPr>
        </p:nvSpPr>
        <p:spPr/>
        <p:txBody>
          <a:bodyPr/>
          <a:lstStyle/>
          <a:p>
            <a:pPr>
              <a:defRPr/>
            </a:pPr>
            <a:r>
              <a:rPr lang="en-US" sz="2400" dirty="0">
                <a:latin typeface="Times New Roman" pitchFamily="18" charset="0"/>
                <a:cs typeface="Times New Roman" pitchFamily="18" charset="0"/>
              </a:rPr>
              <a:t>Unambiguous notation to describe information manipulation</a:t>
            </a:r>
          </a:p>
          <a:p>
            <a:pPr>
              <a:defRPr/>
            </a:pPr>
            <a:r>
              <a:rPr lang="en-US" sz="2400" dirty="0">
                <a:latin typeface="Times New Roman" pitchFamily="18" charset="0"/>
                <a:cs typeface="Times New Roman" pitchFamily="18" charset="0"/>
              </a:rPr>
              <a:t>Registers are denoted by their names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D0-D7</a:t>
            </a:r>
            <a:r>
              <a:rPr lang="en-US" sz="2400" dirty="0">
                <a:latin typeface="Times New Roman" pitchFamily="18" charset="0"/>
                <a:cs typeface="Times New Roman" pitchFamily="18" charset="0"/>
              </a:rPr>
              <a:t>, A0-A7)</a:t>
            </a:r>
          </a:p>
          <a:p>
            <a:pPr>
              <a:defRPr/>
            </a:pPr>
            <a:r>
              <a:rPr lang="en-US" sz="2400" dirty="0">
                <a:latin typeface="Times New Roman" pitchFamily="18" charset="0"/>
                <a:cs typeface="Times New Roman" pitchFamily="18" charset="0"/>
              </a:rPr>
              <a:t>Square brackets mean “the contents of”</a:t>
            </a:r>
          </a:p>
          <a:p>
            <a:pPr>
              <a:defRPr/>
            </a:pPr>
            <a:r>
              <a:rPr lang="en-US" sz="2400" dirty="0">
                <a:latin typeface="Times New Roman" pitchFamily="18" charset="0"/>
                <a:cs typeface="Times New Roman" pitchFamily="18" charset="0"/>
              </a:rPr>
              <a:t>Base number noted by a prefix (%-binary, $-hex)</a:t>
            </a:r>
          </a:p>
          <a:p>
            <a:pPr>
              <a:defRPr/>
            </a:pPr>
            <a:r>
              <a:rPr lang="en-US" sz="2400" dirty="0">
                <a:latin typeface="Times New Roman" pitchFamily="18" charset="0"/>
                <a:cs typeface="Times New Roman" pitchFamily="18" charset="0"/>
              </a:rPr>
              <a:t>Backward arrow indicates a transfer of information (</a:t>
            </a:r>
            <a:r>
              <a:rPr lang="en-US" sz="2400"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buFont typeface="Arial" charset="0"/>
              <a:buNone/>
              <a:defRPr/>
            </a:pPr>
            <a:endParaRPr lang="en-US" sz="2400" dirty="0">
              <a:latin typeface="Times New Roman" pitchFamily="18" charset="0"/>
              <a:cs typeface="Times New Roman" pitchFamily="18" charset="0"/>
            </a:endParaRPr>
          </a:p>
          <a:p>
            <a:pPr marL="0" indent="0">
              <a:buFont typeface="Arial" charset="0"/>
              <a:buNone/>
              <a:defRPr/>
            </a:pPr>
            <a:r>
              <a:rPr lang="en-US" sz="2400" dirty="0">
                <a:latin typeface="Times New Roman" pitchFamily="18" charset="0"/>
                <a:cs typeface="Times New Roman" pitchFamily="18" charset="0"/>
              </a:rPr>
              <a:t>	</a:t>
            </a:r>
            <a:endParaRPr lang="en-US" sz="2400" dirty="0">
              <a:latin typeface="Times New Roman" pitchFamily="18" charset="0"/>
              <a:cs typeface="Times New Roman" pitchFamily="18" charset="0"/>
              <a:sym typeface="Symbol" pitchFamily="18" charset="2"/>
            </a:endParaRPr>
          </a:p>
        </p:txBody>
      </p:sp>
      <p:sp>
        <p:nvSpPr>
          <p:cNvPr id="16388" name="Text Box 6"/>
          <p:cNvSpPr txBox="1">
            <a:spLocks noChangeArrowheads="1"/>
          </p:cNvSpPr>
          <p:nvPr/>
        </p:nvSpPr>
        <p:spPr bwMode="auto">
          <a:xfrm>
            <a:off x="1158875" y="4727575"/>
            <a:ext cx="7432675" cy="1233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tabLst>
                <a:tab pos="908050" algn="l"/>
                <a:tab pos="1993900" algn="r"/>
                <a:tab pos="2633663" algn="l"/>
                <a:tab pos="3824288" algn="r"/>
                <a:tab pos="4062413" algn="l"/>
              </a:tabLst>
              <a:defRPr>
                <a:solidFill>
                  <a:schemeClr val="tx1"/>
                </a:solidFill>
                <a:latin typeface="Calibri" pitchFamily="34" charset="0"/>
                <a:cs typeface="Arial" charset="0"/>
              </a:defRPr>
            </a:lvl1pPr>
            <a:lvl2pPr marL="742950" indent="-285750" eaLnBrk="0" hangingPunct="0">
              <a:tabLst>
                <a:tab pos="908050" algn="l"/>
                <a:tab pos="1993900" algn="r"/>
                <a:tab pos="2633663" algn="l"/>
                <a:tab pos="3824288" algn="r"/>
                <a:tab pos="4062413" algn="l"/>
              </a:tabLst>
              <a:defRPr>
                <a:solidFill>
                  <a:schemeClr val="tx1"/>
                </a:solidFill>
                <a:latin typeface="Calibri" pitchFamily="34" charset="0"/>
                <a:cs typeface="Arial" charset="0"/>
              </a:defRPr>
            </a:lvl2pPr>
            <a:lvl3pPr marL="1143000" indent="-228600" eaLnBrk="0" hangingPunct="0">
              <a:tabLst>
                <a:tab pos="908050" algn="l"/>
                <a:tab pos="1993900" algn="r"/>
                <a:tab pos="2633663" algn="l"/>
                <a:tab pos="3824288" algn="r"/>
                <a:tab pos="4062413" algn="l"/>
              </a:tabLst>
              <a:defRPr>
                <a:solidFill>
                  <a:schemeClr val="tx1"/>
                </a:solidFill>
                <a:latin typeface="Calibri" pitchFamily="34" charset="0"/>
                <a:cs typeface="Arial" charset="0"/>
              </a:defRPr>
            </a:lvl3pPr>
            <a:lvl4pPr marL="1600200" indent="-228600" eaLnBrk="0" hangingPunct="0">
              <a:tabLst>
                <a:tab pos="908050" algn="l"/>
                <a:tab pos="1993900" algn="r"/>
                <a:tab pos="2633663" algn="l"/>
                <a:tab pos="3824288" algn="r"/>
                <a:tab pos="4062413" algn="l"/>
              </a:tabLst>
              <a:defRPr>
                <a:solidFill>
                  <a:schemeClr val="tx1"/>
                </a:solidFill>
                <a:latin typeface="Calibri" pitchFamily="34" charset="0"/>
                <a:cs typeface="Arial" charset="0"/>
              </a:defRPr>
            </a:lvl4pPr>
            <a:lvl5pPr marL="2057400" indent="-228600" eaLnBrk="0" hangingPunct="0">
              <a:tabLst>
                <a:tab pos="908050" algn="l"/>
                <a:tab pos="1993900" algn="r"/>
                <a:tab pos="2633663" algn="l"/>
                <a:tab pos="3824288" algn="r"/>
                <a:tab pos="4062413" algn="l"/>
              </a:tabLst>
              <a:defRPr>
                <a:solidFill>
                  <a:schemeClr val="tx1"/>
                </a:solidFill>
                <a:latin typeface="Calibri" pitchFamily="34" charset="0"/>
                <a:cs typeface="Arial" charset="0"/>
              </a:defRPr>
            </a:lvl5pPr>
            <a:lvl6pPr marL="2514600" indent="-228600" eaLnBrk="0" fontAlgn="base" hangingPunct="0">
              <a:spcBef>
                <a:spcPct val="0"/>
              </a:spcBef>
              <a:spcAft>
                <a:spcPct val="0"/>
              </a:spcAft>
              <a:tabLst>
                <a:tab pos="908050" algn="l"/>
                <a:tab pos="1993900" algn="r"/>
                <a:tab pos="2633663" algn="l"/>
                <a:tab pos="3824288" algn="r"/>
                <a:tab pos="4062413" algn="l"/>
              </a:tabLst>
              <a:defRPr>
                <a:solidFill>
                  <a:schemeClr val="tx1"/>
                </a:solidFill>
                <a:latin typeface="Calibri" pitchFamily="34" charset="0"/>
                <a:cs typeface="Arial" charset="0"/>
              </a:defRPr>
            </a:lvl6pPr>
            <a:lvl7pPr marL="2971800" indent="-228600" eaLnBrk="0" fontAlgn="base" hangingPunct="0">
              <a:spcBef>
                <a:spcPct val="0"/>
              </a:spcBef>
              <a:spcAft>
                <a:spcPct val="0"/>
              </a:spcAft>
              <a:tabLst>
                <a:tab pos="908050" algn="l"/>
                <a:tab pos="1993900" algn="r"/>
                <a:tab pos="2633663" algn="l"/>
                <a:tab pos="3824288" algn="r"/>
                <a:tab pos="4062413" algn="l"/>
              </a:tabLst>
              <a:defRPr>
                <a:solidFill>
                  <a:schemeClr val="tx1"/>
                </a:solidFill>
                <a:latin typeface="Calibri" pitchFamily="34" charset="0"/>
                <a:cs typeface="Arial" charset="0"/>
              </a:defRPr>
            </a:lvl7pPr>
            <a:lvl8pPr marL="3429000" indent="-228600" eaLnBrk="0" fontAlgn="base" hangingPunct="0">
              <a:spcBef>
                <a:spcPct val="0"/>
              </a:spcBef>
              <a:spcAft>
                <a:spcPct val="0"/>
              </a:spcAft>
              <a:tabLst>
                <a:tab pos="908050" algn="l"/>
                <a:tab pos="1993900" algn="r"/>
                <a:tab pos="2633663" algn="l"/>
                <a:tab pos="3824288" algn="r"/>
                <a:tab pos="4062413" algn="l"/>
              </a:tabLst>
              <a:defRPr>
                <a:solidFill>
                  <a:schemeClr val="tx1"/>
                </a:solidFill>
                <a:latin typeface="Calibri" pitchFamily="34" charset="0"/>
                <a:cs typeface="Arial" charset="0"/>
              </a:defRPr>
            </a:lvl8pPr>
            <a:lvl9pPr marL="3886200" indent="-228600" eaLnBrk="0" fontAlgn="base" hangingPunct="0">
              <a:spcBef>
                <a:spcPct val="0"/>
              </a:spcBef>
              <a:spcAft>
                <a:spcPct val="0"/>
              </a:spcAft>
              <a:tabLst>
                <a:tab pos="908050" algn="l"/>
                <a:tab pos="1993900" algn="r"/>
                <a:tab pos="2633663" algn="l"/>
                <a:tab pos="3824288" algn="r"/>
                <a:tab pos="4062413" algn="l"/>
              </a:tabLst>
              <a:defRPr>
                <a:solidFill>
                  <a:schemeClr val="tx1"/>
                </a:solidFill>
                <a:latin typeface="Calibri" pitchFamily="34" charset="0"/>
                <a:cs typeface="Arial" charset="0"/>
              </a:defRPr>
            </a:lvl9pPr>
          </a:lstStyle>
          <a:p>
            <a:pPr eaLnBrk="1" hangingPunct="1">
              <a:lnSpc>
                <a:spcPct val="90000"/>
              </a:lnSpc>
              <a:spcBef>
                <a:spcPct val="20000"/>
              </a:spcBef>
              <a:buClr>
                <a:schemeClr val="folHlink"/>
              </a:buClr>
              <a:buSzPct val="60000"/>
              <a:buFont typeface="Wingdings" pitchFamily="2" charset="2"/>
              <a:buNone/>
            </a:pPr>
            <a:r>
              <a:rPr lang="en-US" sz="2400">
                <a:latin typeface="Tahoma" pitchFamily="34" charset="0"/>
              </a:rPr>
              <a:t>[D4] </a:t>
            </a:r>
            <a:r>
              <a:rPr lang="en-US" sz="2400">
                <a:latin typeface="Tahoma" pitchFamily="34" charset="0"/>
                <a:sym typeface="Symbol" pitchFamily="18" charset="2"/>
              </a:rPr>
              <a:t> 50		Put 50 into register D4</a:t>
            </a:r>
          </a:p>
          <a:p>
            <a:pPr eaLnBrk="1" hangingPunct="1">
              <a:lnSpc>
                <a:spcPct val="90000"/>
              </a:lnSpc>
              <a:spcBef>
                <a:spcPct val="20000"/>
              </a:spcBef>
              <a:buClr>
                <a:schemeClr val="folHlink"/>
              </a:buClr>
              <a:buSzPct val="60000"/>
              <a:buFont typeface="Wingdings" pitchFamily="2" charset="2"/>
              <a:buNone/>
            </a:pPr>
            <a:r>
              <a:rPr lang="en-US" sz="2400">
                <a:latin typeface="Tahoma" pitchFamily="34" charset="0"/>
                <a:sym typeface="Symbol" pitchFamily="18" charset="2"/>
              </a:rPr>
              <a:t>[D4]  $1234		Put $1234 into register D4</a:t>
            </a:r>
          </a:p>
          <a:p>
            <a:pPr eaLnBrk="1" hangingPunct="1">
              <a:lnSpc>
                <a:spcPct val="90000"/>
              </a:lnSpc>
              <a:spcBef>
                <a:spcPct val="20000"/>
              </a:spcBef>
              <a:buClr>
                <a:schemeClr val="folHlink"/>
              </a:buClr>
              <a:buSzPct val="60000"/>
              <a:buFont typeface="Wingdings" pitchFamily="2" charset="2"/>
              <a:buNone/>
            </a:pPr>
            <a:r>
              <a:rPr lang="en-US" sz="2400">
                <a:latin typeface="Tahoma" pitchFamily="34" charset="0"/>
                <a:sym typeface="Symbol" pitchFamily="18" charset="2"/>
              </a:rPr>
              <a:t>[D3]  $FE 1234 	Put $FE 1234 into register D3</a:t>
            </a:r>
          </a:p>
        </p:txBody>
      </p:sp>
    </p:spTree>
    <p:extLst>
      <p:ext uri="{BB962C8B-B14F-4D97-AF65-F5344CB8AC3E}">
        <p14:creationId xmlns:p14="http://schemas.microsoft.com/office/powerpoint/2010/main" val="2600292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533400"/>
            <a:ext cx="8229600" cy="5592763"/>
          </a:xfrm>
        </p:spPr>
        <p:txBody>
          <a:bodyPr/>
          <a:lstStyle/>
          <a:p>
            <a:pPr>
              <a:buFont typeface="Arial" charset="0"/>
              <a:buNone/>
            </a:pPr>
            <a:r>
              <a:rPr lang="en-US" sz="2400" b="1" i="1" u="sng" dirty="0" smtClean="0">
                <a:latin typeface="Times New Roman" pitchFamily="18" charset="0"/>
                <a:cs typeface="Times New Roman" pitchFamily="18" charset="0"/>
              </a:rPr>
              <a:t>1.Immediate Addressing</a:t>
            </a:r>
          </a:p>
          <a:p>
            <a:pPr>
              <a:buFont typeface="Arial" charset="0"/>
              <a:buNone/>
            </a:pPr>
            <a:r>
              <a:rPr lang="en-US" sz="2400" dirty="0" smtClean="0">
                <a:latin typeface="Times New Roman" pitchFamily="18" charset="0"/>
                <a:cs typeface="Times New Roman" pitchFamily="18" charset="0"/>
              </a:rPr>
              <a:t>  The operand will be part of the instruction.</a:t>
            </a:r>
          </a:p>
          <a:p>
            <a:pPr>
              <a:buFont typeface="Arial" charset="0"/>
              <a:buNone/>
            </a:pPr>
            <a:r>
              <a:rPr lang="en-US" sz="2400" dirty="0" smtClean="0">
                <a:latin typeface="Times New Roman" pitchFamily="18" charset="0"/>
                <a:cs typeface="Times New Roman" pitchFamily="18" charset="0"/>
              </a:rPr>
              <a:t>Ex: MOVE.B #25,D2;move 25 to D2.</a:t>
            </a:r>
          </a:p>
          <a:p>
            <a:pPr>
              <a:buFont typeface="Arial" charset="0"/>
              <a:buNone/>
            </a:pP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sym typeface="Wingdings" pitchFamily="2" charset="2"/>
              </a:rPr>
              <a:t>precedes the immediate operand and indicates to the assembler that the following value is to be used with the immediate </a:t>
            </a:r>
            <a:r>
              <a:rPr lang="en-US" sz="2400" dirty="0" err="1" smtClean="0">
                <a:latin typeface="Times New Roman" pitchFamily="18" charset="0"/>
                <a:cs typeface="Times New Roman" pitchFamily="18" charset="0"/>
                <a:sym typeface="Wingdings" pitchFamily="2" charset="2"/>
              </a:rPr>
              <a:t>addresing</a:t>
            </a:r>
            <a:r>
              <a:rPr lang="en-US" sz="2400" dirty="0" smtClean="0">
                <a:latin typeface="Times New Roman" pitchFamily="18" charset="0"/>
                <a:cs typeface="Times New Roman" pitchFamily="18" charset="0"/>
                <a:sym typeface="Wingdings" pitchFamily="2" charset="2"/>
              </a:rPr>
              <a:t> mode. </a:t>
            </a:r>
            <a:endParaRPr lang="en-US" sz="2400" dirty="0" smtClean="0">
              <a:latin typeface="Times New Roman" pitchFamily="18" charset="0"/>
              <a:cs typeface="Times New Roman" pitchFamily="18" charset="0"/>
            </a:endParaRPr>
          </a:p>
          <a:p>
            <a:pPr>
              <a:buFont typeface="Arial" charset="0"/>
              <a:buNone/>
            </a:pPr>
            <a:r>
              <a:rPr lang="en-US" sz="2400" b="1" i="1" u="sng" dirty="0" smtClean="0">
                <a:latin typeface="Times New Roman" pitchFamily="18" charset="0"/>
                <a:cs typeface="Times New Roman" pitchFamily="18" charset="0"/>
              </a:rPr>
              <a:t>2.Absolute Addressing/Direct Addressing</a:t>
            </a:r>
          </a:p>
          <a:p>
            <a:pPr>
              <a:buFont typeface="Arial" charse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Instrn</a:t>
            </a:r>
            <a:r>
              <a:rPr lang="en-US" sz="2400" dirty="0" smtClean="0">
                <a:latin typeface="Times New Roman" pitchFamily="18" charset="0"/>
                <a:cs typeface="Times New Roman" pitchFamily="18" charset="0"/>
              </a:rPr>
              <a:t> contains the operand’s address.</a:t>
            </a:r>
          </a:p>
          <a:p>
            <a:pPr>
              <a:buFont typeface="Arial" charset="0"/>
              <a:buNone/>
            </a:pPr>
            <a:r>
              <a:rPr lang="en-US" sz="2400" dirty="0" smtClean="0">
                <a:latin typeface="Times New Roman" pitchFamily="18" charset="0"/>
                <a:cs typeface="Times New Roman" pitchFamily="18" charset="0"/>
              </a:rPr>
              <a:t>Ex: </a:t>
            </a:r>
            <a:r>
              <a:rPr lang="en-US" sz="2400" dirty="0" smtClean="0">
                <a:latin typeface="Times New Roman" pitchFamily="18" charset="0"/>
                <a:cs typeface="Times New Roman" pitchFamily="18" charset="0"/>
              </a:rPr>
              <a:t>MOVE.L  </a:t>
            </a:r>
            <a:r>
              <a:rPr lang="en-US" sz="2400" dirty="0" smtClean="0">
                <a:latin typeface="Times New Roman" pitchFamily="18" charset="0"/>
                <a:cs typeface="Times New Roman" pitchFamily="18" charset="0"/>
              </a:rPr>
              <a:t>D3,$1234 ; [M($1234)]</a:t>
            </a:r>
            <a:r>
              <a:rPr lang="en-US" sz="2400" dirty="0" smtClean="0">
                <a:latin typeface="Times New Roman" pitchFamily="18" charset="0"/>
                <a:cs typeface="Times New Roman" pitchFamily="18" charset="0"/>
                <a:sym typeface="Wingdings" pitchFamily="2" charset="2"/>
              </a:rPr>
              <a:t>[D3(16:31)]</a:t>
            </a:r>
          </a:p>
          <a:p>
            <a:pPr>
              <a:buFont typeface="Arial" charset="0"/>
              <a:buNone/>
            </a:pPr>
            <a:r>
              <a:rPr lang="en-US" sz="2400" dirty="0" smtClean="0">
                <a:latin typeface="Times New Roman" pitchFamily="18" charset="0"/>
                <a:cs typeface="Times New Roman" pitchFamily="18" charset="0"/>
                <a:sym typeface="Wingdings" pitchFamily="2" charset="2"/>
              </a:rPr>
              <a:t>                                         [M($1236)][D3(0:15)]</a:t>
            </a:r>
          </a:p>
          <a:p>
            <a:pPr>
              <a:buFont typeface="Arial" charset="0"/>
              <a:buNone/>
            </a:pPr>
            <a:endParaRPr lang="en-US" sz="2400" dirty="0" smtClean="0">
              <a:latin typeface="Times New Roman" pitchFamily="18" charset="0"/>
              <a:cs typeface="Times New Roman" pitchFamily="18" charset="0"/>
              <a:sym typeface="Wingdings" pitchFamily="2" charset="2"/>
            </a:endParaRPr>
          </a:p>
          <a:p>
            <a:pPr>
              <a:buFont typeface="Arial" charset="0"/>
              <a:buNone/>
            </a:pPr>
            <a:r>
              <a:rPr lang="en-US" sz="2400" dirty="0" smtClean="0">
                <a:latin typeface="Times New Roman" pitchFamily="18" charset="0"/>
                <a:cs typeface="Times New Roman" pitchFamily="18" charset="0"/>
                <a:sym typeface="Wingdings" pitchFamily="2" charset="2"/>
              </a:rPr>
              <a:t>         MOV.W $1234,D3;  [D3(0:15)][M($1234)]      </a:t>
            </a:r>
            <a:endParaRPr lang="en-US" sz="2400" dirty="0" smtClean="0">
              <a:latin typeface="Times New Roman" pitchFamily="18" charset="0"/>
              <a:cs typeface="Times New Roman" pitchFamily="18" charset="0"/>
            </a:endParaRPr>
          </a:p>
          <a:p>
            <a:pPr>
              <a:buFont typeface="Arial" charset="0"/>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87497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228600"/>
            <a:ext cx="8229600" cy="6400800"/>
          </a:xfrm>
        </p:spPr>
        <p:txBody>
          <a:bodyPr/>
          <a:lstStyle/>
          <a:p>
            <a:pPr>
              <a:buFont typeface="Arial" charset="0"/>
              <a:buNone/>
            </a:pPr>
            <a:r>
              <a:rPr lang="en-US" sz="2400" b="1" i="1" u="sng" dirty="0" smtClean="0">
                <a:latin typeface="Times New Roman" pitchFamily="18" charset="0"/>
                <a:cs typeface="Times New Roman" pitchFamily="18" charset="0"/>
              </a:rPr>
              <a:t>3.Register Direct Addressing</a:t>
            </a:r>
          </a:p>
          <a:p>
            <a:pPr>
              <a:buFont typeface="Arial" charset="0"/>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 or </a:t>
            </a:r>
            <a:r>
              <a:rPr lang="en-US" sz="2400" dirty="0" err="1" smtClean="0">
                <a:latin typeface="Times New Roman" pitchFamily="18" charset="0"/>
                <a:cs typeface="Times New Roman" pitchFamily="18" charset="0"/>
              </a:rPr>
              <a:t>dstn</a:t>
            </a:r>
            <a:r>
              <a:rPr lang="en-US" sz="2400" dirty="0" smtClean="0">
                <a:latin typeface="Times New Roman" pitchFamily="18" charset="0"/>
                <a:cs typeface="Times New Roman" pitchFamily="18" charset="0"/>
              </a:rPr>
              <a:t>. Operands are internal registers.</a:t>
            </a:r>
          </a:p>
          <a:p>
            <a:pPr>
              <a:buFont typeface="Arial" charset="0"/>
              <a:buNone/>
            </a:pPr>
            <a:r>
              <a:rPr lang="en-US" sz="2400" dirty="0" err="1" smtClean="0">
                <a:latin typeface="Times New Roman" pitchFamily="18" charset="0"/>
                <a:cs typeface="Times New Roman" pitchFamily="18" charset="0"/>
              </a:rPr>
              <a:t>Ex:MOVE.L</a:t>
            </a:r>
            <a:r>
              <a:rPr lang="en-US" sz="2400" dirty="0" smtClean="0">
                <a:latin typeface="Times New Roman" pitchFamily="18" charset="0"/>
                <a:cs typeface="Times New Roman" pitchFamily="18" charset="0"/>
              </a:rPr>
              <a:t> D0,D3; [D3]</a:t>
            </a:r>
            <a:r>
              <a:rPr lang="en-US" sz="2400" dirty="0" smtClean="0">
                <a:latin typeface="Times New Roman" pitchFamily="18" charset="0"/>
                <a:cs typeface="Times New Roman" pitchFamily="18" charset="0"/>
                <a:sym typeface="Wingdings" pitchFamily="2" charset="2"/>
              </a:rPr>
              <a:t>[D0]</a:t>
            </a:r>
          </a:p>
          <a:p>
            <a:pPr>
              <a:buFont typeface="Arial" charset="0"/>
              <a:buNone/>
            </a:pPr>
            <a:r>
              <a:rPr lang="en-US" sz="2400" dirty="0" smtClean="0">
                <a:latin typeface="Times New Roman" pitchFamily="18" charset="0"/>
                <a:cs typeface="Times New Roman" pitchFamily="18" charset="0"/>
                <a:sym typeface="Wingdings" pitchFamily="2" charset="2"/>
              </a:rPr>
              <a:t>     MOVE.W D0,D3; [D3(0:15)][D0(0:15)]</a:t>
            </a:r>
          </a:p>
          <a:p>
            <a:pPr>
              <a:buFont typeface="Arial" charset="0"/>
              <a:buNone/>
            </a:pPr>
            <a:r>
              <a:rPr lang="en-US" sz="2400" b="1" i="1" u="sng" dirty="0" smtClean="0">
                <a:latin typeface="Times New Roman" pitchFamily="18" charset="0"/>
                <a:cs typeface="Times New Roman" pitchFamily="18" charset="0"/>
                <a:sym typeface="Wingdings" pitchFamily="2" charset="2"/>
              </a:rPr>
              <a:t>4.Address Register Indirect Addressing</a:t>
            </a:r>
          </a:p>
          <a:p>
            <a:pPr>
              <a:buFont typeface="Arial" charset="0"/>
              <a:buNone/>
            </a:pPr>
            <a:r>
              <a:rPr lang="en-US" sz="2400" dirty="0" smtClean="0">
                <a:latin typeface="Times New Roman" pitchFamily="18" charset="0"/>
                <a:cs typeface="Times New Roman" pitchFamily="18" charset="0"/>
                <a:sym typeface="Wingdings" pitchFamily="2" charset="2"/>
              </a:rPr>
              <a:t>-</a:t>
            </a:r>
            <a:r>
              <a:rPr lang="en-US" sz="2400" dirty="0" err="1" smtClean="0">
                <a:latin typeface="Times New Roman" pitchFamily="18" charset="0"/>
                <a:cs typeface="Times New Roman" pitchFamily="18" charset="0"/>
                <a:sym typeface="Wingdings" pitchFamily="2" charset="2"/>
              </a:rPr>
              <a:t>Addr</a:t>
            </a:r>
            <a:r>
              <a:rPr lang="en-US" sz="2400" dirty="0" smtClean="0">
                <a:latin typeface="Times New Roman" pitchFamily="18" charset="0"/>
                <a:cs typeface="Times New Roman" pitchFamily="18" charset="0"/>
                <a:sym typeface="Wingdings" pitchFamily="2" charset="2"/>
              </a:rPr>
              <a:t> of an operand is in a register.</a:t>
            </a:r>
          </a:p>
          <a:p>
            <a:pPr>
              <a:buFont typeface="Arial" charset="0"/>
              <a:buNone/>
            </a:pPr>
            <a:r>
              <a:rPr lang="en-US" sz="2400" dirty="0" smtClean="0">
                <a:latin typeface="Times New Roman" pitchFamily="18" charset="0"/>
                <a:cs typeface="Times New Roman" pitchFamily="18" charset="0"/>
                <a:sym typeface="Wingdings" pitchFamily="2" charset="2"/>
              </a:rPr>
              <a:t>-reg. is called a pointer </a:t>
            </a:r>
            <a:r>
              <a:rPr lang="en-US" sz="2400" dirty="0" err="1" smtClean="0">
                <a:latin typeface="Times New Roman" pitchFamily="18" charset="0"/>
                <a:cs typeface="Times New Roman" pitchFamily="18" charset="0"/>
                <a:sym typeface="Wingdings" pitchFamily="2" charset="2"/>
              </a:rPr>
              <a:t>reg</a:t>
            </a:r>
            <a:r>
              <a:rPr lang="en-US" sz="2400" dirty="0" smtClean="0">
                <a:latin typeface="Times New Roman" pitchFamily="18" charset="0"/>
                <a:cs typeface="Times New Roman" pitchFamily="18" charset="0"/>
                <a:sym typeface="Wingdings" pitchFamily="2" charset="2"/>
              </a:rPr>
              <a:t> and is one of </a:t>
            </a:r>
            <a:r>
              <a:rPr lang="en-US" sz="2400" dirty="0" err="1" smtClean="0">
                <a:latin typeface="Times New Roman" pitchFamily="18" charset="0"/>
                <a:cs typeface="Times New Roman" pitchFamily="18" charset="0"/>
                <a:sym typeface="Wingdings" pitchFamily="2" charset="2"/>
              </a:rPr>
              <a:t>addr</a:t>
            </a:r>
            <a:r>
              <a:rPr lang="en-US" sz="2400" dirty="0" smtClean="0">
                <a:latin typeface="Times New Roman" pitchFamily="18" charset="0"/>
                <a:cs typeface="Times New Roman" pitchFamily="18" charset="0"/>
                <a:sym typeface="Wingdings" pitchFamily="2" charset="2"/>
              </a:rPr>
              <a:t> reg.</a:t>
            </a:r>
          </a:p>
          <a:p>
            <a:pPr>
              <a:buFont typeface="Arial" charset="0"/>
              <a:buNone/>
            </a:pPr>
            <a:r>
              <a:rPr lang="en-US" sz="2400" dirty="0" smtClean="0">
                <a:latin typeface="Times New Roman" pitchFamily="18" charset="0"/>
                <a:cs typeface="Times New Roman" pitchFamily="18" charset="0"/>
                <a:sym typeface="Wingdings" pitchFamily="2" charset="2"/>
              </a:rPr>
              <a:t>Ex: MOVE.L (A0),D3 ;  [D3] [M([A0])]</a:t>
            </a:r>
          </a:p>
          <a:p>
            <a:pPr>
              <a:buFont typeface="Arial" charset="0"/>
              <a:buNone/>
            </a:pPr>
            <a:r>
              <a:rPr lang="en-US" sz="2400" b="1" i="1" u="sng" dirty="0" smtClean="0">
                <a:latin typeface="Times New Roman" pitchFamily="18" charset="0"/>
                <a:cs typeface="Times New Roman" pitchFamily="18" charset="0"/>
                <a:sym typeface="Wingdings" pitchFamily="2" charset="2"/>
              </a:rPr>
              <a:t>5.Addr </a:t>
            </a:r>
            <a:r>
              <a:rPr lang="en-US" sz="2400" b="1" i="1" u="sng" dirty="0" err="1" smtClean="0">
                <a:latin typeface="Times New Roman" pitchFamily="18" charset="0"/>
                <a:cs typeface="Times New Roman" pitchFamily="18" charset="0"/>
                <a:sym typeface="Wingdings" pitchFamily="2" charset="2"/>
              </a:rPr>
              <a:t>Reg</a:t>
            </a:r>
            <a:r>
              <a:rPr lang="en-US" sz="2400" b="1" i="1" u="sng" dirty="0" smtClean="0">
                <a:latin typeface="Times New Roman" pitchFamily="18" charset="0"/>
                <a:cs typeface="Times New Roman" pitchFamily="18" charset="0"/>
                <a:sym typeface="Wingdings" pitchFamily="2" charset="2"/>
              </a:rPr>
              <a:t> Indirect with </a:t>
            </a:r>
            <a:r>
              <a:rPr lang="en-US" sz="2400" b="1" i="1" u="sng" dirty="0" err="1" smtClean="0">
                <a:latin typeface="Times New Roman" pitchFamily="18" charset="0"/>
                <a:cs typeface="Times New Roman" pitchFamily="18" charset="0"/>
                <a:sym typeface="Wingdings" pitchFamily="2" charset="2"/>
              </a:rPr>
              <a:t>PostIncrement</a:t>
            </a:r>
            <a:r>
              <a:rPr lang="en-US" sz="2400" b="1" i="1" u="sng" dirty="0" smtClean="0">
                <a:latin typeface="Times New Roman" pitchFamily="18" charset="0"/>
                <a:cs typeface="Times New Roman" pitchFamily="18" charset="0"/>
                <a:sym typeface="Wingdings" pitchFamily="2" charset="2"/>
              </a:rPr>
              <a:t> Addressing</a:t>
            </a:r>
          </a:p>
          <a:p>
            <a:pPr>
              <a:buFont typeface="Arial" charset="0"/>
              <a:buNone/>
            </a:pPr>
            <a:r>
              <a:rPr lang="en-US" sz="2400" dirty="0" smtClean="0">
                <a:latin typeface="Times New Roman" pitchFamily="18" charset="0"/>
                <a:cs typeface="Times New Roman" pitchFamily="18" charset="0"/>
                <a:sym typeface="Wingdings" pitchFamily="2" charset="2"/>
              </a:rPr>
              <a:t>-E.A is generated as in the </a:t>
            </a:r>
            <a:r>
              <a:rPr lang="en-US" sz="2400" dirty="0" err="1" smtClean="0">
                <a:latin typeface="Times New Roman" pitchFamily="18" charset="0"/>
                <a:cs typeface="Times New Roman" pitchFamily="18" charset="0"/>
                <a:sym typeface="Wingdings" pitchFamily="2" charset="2"/>
              </a:rPr>
              <a:t>reg</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indirect,except</a:t>
            </a:r>
            <a:r>
              <a:rPr lang="en-US" sz="2400" dirty="0" smtClean="0">
                <a:latin typeface="Times New Roman" pitchFamily="18" charset="0"/>
                <a:cs typeface="Times New Roman" pitchFamily="18" charset="0"/>
                <a:sym typeface="Wingdings" pitchFamily="2" charset="2"/>
              </a:rPr>
              <a:t> that contents of </a:t>
            </a:r>
          </a:p>
          <a:p>
            <a:pPr>
              <a:buFont typeface="Arial" charset="0"/>
              <a:buNone/>
            </a:pPr>
            <a:r>
              <a:rPr lang="en-US" sz="2400" dirty="0" err="1" smtClean="0">
                <a:latin typeface="Times New Roman" pitchFamily="18" charset="0"/>
                <a:cs typeface="Times New Roman" pitchFamily="18" charset="0"/>
                <a:sym typeface="Wingdings" pitchFamily="2" charset="2"/>
              </a:rPr>
              <a:t>addr</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Reg</a:t>
            </a:r>
            <a:r>
              <a:rPr lang="en-US" sz="2400" dirty="0" smtClean="0">
                <a:latin typeface="Times New Roman" pitchFamily="18" charset="0"/>
                <a:cs typeface="Times New Roman" pitchFamily="18" charset="0"/>
                <a:sym typeface="Wingdings" pitchFamily="2" charset="2"/>
              </a:rPr>
              <a:t> is incremented by 1,2or4 after the execution of the </a:t>
            </a:r>
          </a:p>
          <a:p>
            <a:pPr>
              <a:buFont typeface="Arial" charset="0"/>
              <a:buNone/>
            </a:pPr>
            <a:r>
              <a:rPr lang="en-US" sz="2400" dirty="0" err="1" smtClean="0">
                <a:latin typeface="Times New Roman" pitchFamily="18" charset="0"/>
                <a:cs typeface="Times New Roman" pitchFamily="18" charset="0"/>
                <a:sym typeface="Wingdings" pitchFamily="2" charset="2"/>
              </a:rPr>
              <a:t>instrn</a:t>
            </a:r>
            <a:r>
              <a:rPr lang="en-US" sz="2400" dirty="0" smtClean="0">
                <a:latin typeface="Times New Roman" pitchFamily="18" charset="0"/>
                <a:cs typeface="Times New Roman" pitchFamily="18" charset="0"/>
                <a:sym typeface="Wingdings" pitchFamily="2" charset="2"/>
              </a:rPr>
              <a:t>. </a:t>
            </a:r>
          </a:p>
          <a:p>
            <a:pPr>
              <a:buFont typeface="Arial" charset="0"/>
              <a:buNone/>
            </a:pPr>
            <a:r>
              <a:rPr lang="en-US" sz="2400" dirty="0" smtClean="0">
                <a:latin typeface="Times New Roman" pitchFamily="18" charset="0"/>
                <a:cs typeface="Times New Roman" pitchFamily="18" charset="0"/>
                <a:sym typeface="Wingdings" pitchFamily="2" charset="2"/>
              </a:rPr>
              <a:t>Ex: MOVE.L (A0)+,D3  ; [D3][M(A0)]</a:t>
            </a:r>
          </a:p>
          <a:p>
            <a:pPr>
              <a:buFont typeface="Arial" charset="0"/>
              <a:buNone/>
            </a:pPr>
            <a:r>
              <a:rPr lang="en-US" sz="2400" dirty="0" smtClean="0">
                <a:latin typeface="Times New Roman" pitchFamily="18" charset="0"/>
                <a:cs typeface="Times New Roman" pitchFamily="18" charset="0"/>
                <a:sym typeface="Wingdings" pitchFamily="2" charset="2"/>
              </a:rPr>
              <a:t>                                           [A0][A0]+ 4</a:t>
            </a:r>
          </a:p>
          <a:p>
            <a:pPr algn="ctr">
              <a:buFont typeface="Arial" charset="0"/>
              <a:buNone/>
            </a:pPr>
            <a:endParaRPr lang="en-US" sz="2400" dirty="0" smtClean="0">
              <a:latin typeface="Times New Roman" pitchFamily="18" charset="0"/>
              <a:cs typeface="Times New Roman" pitchFamily="18" charset="0"/>
              <a:sym typeface="Wingdings" pitchFamily="2" charset="2"/>
            </a:endParaRPr>
          </a:p>
          <a:p>
            <a:pPr>
              <a:buFont typeface="Arial" charset="0"/>
              <a:buNone/>
            </a:pPr>
            <a:endParaRPr lang="en-US" sz="2400" dirty="0" smtClean="0">
              <a:latin typeface="Times New Roman" pitchFamily="18" charset="0"/>
              <a:cs typeface="Times New Roman" pitchFamily="18" charset="0"/>
              <a:sym typeface="Wingdings" pitchFamily="2" charset="2"/>
            </a:endParaRPr>
          </a:p>
          <a:p>
            <a:pPr>
              <a:buFont typeface="Arial" charset="0"/>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930177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533400"/>
            <a:ext cx="8229600" cy="5592763"/>
          </a:xfrm>
        </p:spPr>
        <p:txBody>
          <a:bodyPr/>
          <a:lstStyle/>
          <a:p>
            <a:pPr>
              <a:buFont typeface="Arial" charset="0"/>
              <a:buNone/>
            </a:pPr>
            <a:r>
              <a:rPr lang="en-US" sz="2400" b="1" i="1" u="sng" smtClean="0">
                <a:latin typeface="Times New Roman" pitchFamily="18" charset="0"/>
                <a:cs typeface="Times New Roman" pitchFamily="18" charset="0"/>
              </a:rPr>
              <a:t>6.Addr Reg Indirect with Predecrement Addressing</a:t>
            </a:r>
          </a:p>
          <a:p>
            <a:pPr>
              <a:buFont typeface="Arial" charset="0"/>
              <a:buNone/>
            </a:pPr>
            <a:r>
              <a:rPr lang="en-US" sz="2400" smtClean="0">
                <a:latin typeface="Times New Roman" pitchFamily="18" charset="0"/>
                <a:cs typeface="Times New Roman" pitchFamily="18" charset="0"/>
              </a:rPr>
              <a:t>Specifed addr. reg. is decremented before the exe of instrn.</a:t>
            </a:r>
          </a:p>
          <a:p>
            <a:pPr>
              <a:buFont typeface="Arial" charset="0"/>
              <a:buNone/>
            </a:pPr>
            <a:r>
              <a:rPr lang="en-US" sz="2400" smtClean="0">
                <a:latin typeface="Times New Roman" pitchFamily="18" charset="0"/>
                <a:cs typeface="Times New Roman" pitchFamily="18" charset="0"/>
              </a:rPr>
              <a:t>Ex:MOVE.L –(A0),D3  ; [A0]</a:t>
            </a:r>
            <a:r>
              <a:rPr lang="en-US" sz="2400" smtClean="0">
                <a:latin typeface="Times New Roman" pitchFamily="18" charset="0"/>
                <a:cs typeface="Times New Roman" pitchFamily="18" charset="0"/>
                <a:sym typeface="Wingdings" pitchFamily="2" charset="2"/>
              </a:rPr>
              <a:t>[A0]-4</a:t>
            </a:r>
          </a:p>
          <a:p>
            <a:pPr>
              <a:buFont typeface="Arial" charset="0"/>
              <a:buNone/>
            </a:pPr>
            <a:r>
              <a:rPr lang="en-US" sz="2400" smtClean="0">
                <a:latin typeface="Times New Roman" pitchFamily="18" charset="0"/>
                <a:cs typeface="Times New Roman" pitchFamily="18" charset="0"/>
                <a:sym typeface="Wingdings" pitchFamily="2" charset="2"/>
              </a:rPr>
              <a:t>                                          [D3][M([A0])]</a:t>
            </a:r>
          </a:p>
          <a:p>
            <a:pPr>
              <a:buFont typeface="Arial" charset="0"/>
              <a:buNone/>
            </a:pPr>
            <a:r>
              <a:rPr lang="en-US" sz="2400" b="1" i="1" u="sng" smtClean="0">
                <a:latin typeface="Times New Roman" pitchFamily="18" charset="0"/>
                <a:cs typeface="Times New Roman" pitchFamily="18" charset="0"/>
                <a:sym typeface="Wingdings" pitchFamily="2" charset="2"/>
              </a:rPr>
              <a:t>7.Register Indirect with Displacement Addressing</a:t>
            </a:r>
          </a:p>
          <a:p>
            <a:pPr>
              <a:buFont typeface="Arial" charset="0"/>
              <a:buNone/>
            </a:pPr>
            <a:r>
              <a:rPr lang="en-US" sz="2400" smtClean="0">
                <a:latin typeface="Times New Roman" pitchFamily="18" charset="0"/>
                <a:cs typeface="Times New Roman" pitchFamily="18" charset="0"/>
                <a:sym typeface="Wingdings" pitchFamily="2" charset="2"/>
              </a:rPr>
              <a:t>E.A is calculated by adding the contents of addr reg to 16-bit displacement word forming part of instrn.</a:t>
            </a:r>
          </a:p>
          <a:p>
            <a:pPr>
              <a:buFont typeface="Arial" charset="0"/>
              <a:buNone/>
            </a:pPr>
            <a:r>
              <a:rPr lang="en-US" sz="2400" smtClean="0">
                <a:latin typeface="Times New Roman" pitchFamily="18" charset="0"/>
                <a:cs typeface="Times New Roman" pitchFamily="18" charset="0"/>
                <a:sym typeface="Wingdings" pitchFamily="2" charset="2"/>
              </a:rPr>
              <a:t>Ex: MOVE.L  12(A4),D3  ; [D3][M(12+[A4])]</a:t>
            </a:r>
          </a:p>
          <a:p>
            <a:pPr>
              <a:buFont typeface="Arial" charset="0"/>
              <a:buNone/>
            </a:pPr>
            <a:r>
              <a:rPr lang="en-US" sz="2400" b="1" i="1" u="sng" smtClean="0">
                <a:latin typeface="Times New Roman" pitchFamily="18" charset="0"/>
                <a:cs typeface="Times New Roman" pitchFamily="18" charset="0"/>
                <a:sym typeface="Wingdings" pitchFamily="2" charset="2"/>
              </a:rPr>
              <a:t>8.Reg Indirect with Index Addressing</a:t>
            </a:r>
          </a:p>
          <a:p>
            <a:pPr>
              <a:buFont typeface="Arial" charset="0"/>
              <a:buNone/>
            </a:pPr>
            <a:r>
              <a:rPr lang="en-US" sz="2400" smtClean="0">
                <a:latin typeface="Times New Roman" pitchFamily="18" charset="0"/>
                <a:cs typeface="Times New Roman" pitchFamily="18" charset="0"/>
                <a:sym typeface="Wingdings" pitchFamily="2" charset="2"/>
              </a:rPr>
              <a:t>-E.A is sum of contents of addr reg,general reg and displacement.</a:t>
            </a:r>
          </a:p>
          <a:p>
            <a:pPr>
              <a:buFont typeface="Arial" charset="0"/>
              <a:buNone/>
            </a:pPr>
            <a:r>
              <a:rPr lang="en-US" sz="2400" smtClean="0">
                <a:latin typeface="Times New Roman" pitchFamily="18" charset="0"/>
                <a:cs typeface="Times New Roman" pitchFamily="18" charset="0"/>
                <a:sym typeface="Wingdings" pitchFamily="2" charset="2"/>
              </a:rPr>
              <a:t>Ex: MOVE.L  9(A1,D0.W),D3; [D3][M(9+[A1]+[D0(0:15)])] </a:t>
            </a:r>
          </a:p>
          <a:p>
            <a:pPr>
              <a:buFont typeface="Arial" charset="0"/>
              <a:buNone/>
            </a:pPr>
            <a:endParaRPr lang="en-US" sz="2400" smtClean="0">
              <a:latin typeface="Times New Roman" pitchFamily="18" charset="0"/>
              <a:cs typeface="Times New Roman" pitchFamily="18" charset="0"/>
            </a:endParaRPr>
          </a:p>
        </p:txBody>
      </p:sp>
    </p:spTree>
    <p:extLst>
      <p:ext uri="{BB962C8B-B14F-4D97-AF65-F5344CB8AC3E}">
        <p14:creationId xmlns:p14="http://schemas.microsoft.com/office/powerpoint/2010/main" val="1032757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marL="0" indent="0">
              <a:buNone/>
            </a:pPr>
            <a:r>
              <a:rPr lang="en-US" b="1" u="sng" dirty="0" smtClean="0"/>
              <a:t>9. Program counter Relative Addressing mode</a:t>
            </a:r>
          </a:p>
          <a:p>
            <a:pPr marL="0" indent="0">
              <a:buNone/>
            </a:pPr>
            <a:r>
              <a:rPr lang="en-US" dirty="0"/>
              <a:t>	</a:t>
            </a:r>
            <a:r>
              <a:rPr lang="en-US" dirty="0" smtClean="0"/>
              <a:t>S</a:t>
            </a:r>
            <a:r>
              <a:rPr lang="en-US" dirty="0" smtClean="0">
                <a:sym typeface="Wingdings" pitchFamily="2" charset="2"/>
              </a:rPr>
              <a:t>imilar to register indirect addressing, except that the address of an operand is specified with respect to the contents of the PC rather than with respect to the contents of an address register.</a:t>
            </a:r>
          </a:p>
          <a:p>
            <a:pPr marL="0" indent="0">
              <a:buNone/>
            </a:pPr>
            <a:r>
              <a:rPr lang="en-US" dirty="0" smtClean="0">
                <a:sym typeface="Wingdings" pitchFamily="2" charset="2"/>
              </a:rPr>
              <a:t>PC </a:t>
            </a:r>
            <a:r>
              <a:rPr lang="en-US" smtClean="0">
                <a:sym typeface="Wingdings" pitchFamily="2" charset="2"/>
              </a:rPr>
              <a:t>with displacement: </a:t>
            </a:r>
            <a:r>
              <a:rPr lang="en-US" dirty="0" smtClean="0">
                <a:sym typeface="Wingdings" pitchFamily="2" charset="2"/>
              </a:rPr>
              <a:t>EA=[PC]+d16</a:t>
            </a:r>
          </a:p>
          <a:p>
            <a:pPr marL="0" indent="0">
              <a:buNone/>
            </a:pPr>
            <a:r>
              <a:rPr lang="en-US" dirty="0" smtClean="0"/>
              <a:t>Ex:  MOVE.B    TABLE(PC),D2</a:t>
            </a:r>
          </a:p>
          <a:p>
            <a:pPr marL="0" indent="0">
              <a:buNone/>
            </a:pPr>
            <a:r>
              <a:rPr lang="en-US" dirty="0"/>
              <a:t>	</a:t>
            </a:r>
            <a:r>
              <a:rPr lang="en-US" dirty="0" smtClean="0"/>
              <a:t>------</a:t>
            </a:r>
          </a:p>
          <a:p>
            <a:pPr marL="0" indent="0">
              <a:buNone/>
            </a:pPr>
            <a:r>
              <a:rPr lang="en-US" dirty="0"/>
              <a:t>	</a:t>
            </a:r>
            <a:r>
              <a:rPr lang="en-US" dirty="0" smtClean="0"/>
              <a:t>------</a:t>
            </a:r>
          </a:p>
          <a:p>
            <a:pPr marL="0" indent="0">
              <a:buNone/>
            </a:pPr>
            <a:r>
              <a:rPr lang="en-US" dirty="0" smtClean="0"/>
              <a:t>       TABLE DC.B   value1</a:t>
            </a:r>
          </a:p>
          <a:p>
            <a:pPr marL="0" indent="0">
              <a:buNone/>
            </a:pPr>
            <a:r>
              <a:rPr lang="en-US" dirty="0" smtClean="0"/>
              <a:t>        TABLE DC.B   value2</a:t>
            </a:r>
            <a:r>
              <a:rPr lang="en-US" dirty="0"/>
              <a:t>	</a:t>
            </a:r>
          </a:p>
        </p:txBody>
      </p:sp>
    </p:spTree>
    <p:extLst>
      <p:ext uri="{BB962C8B-B14F-4D97-AF65-F5344CB8AC3E}">
        <p14:creationId xmlns:p14="http://schemas.microsoft.com/office/powerpoint/2010/main" val="732417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457200" y="1143000"/>
            <a:ext cx="8229600" cy="4983163"/>
          </a:xfrm>
        </p:spPr>
        <p:txBody>
          <a:bodyPr/>
          <a:lstStyle/>
          <a:p>
            <a:pPr marL="0" indent="0" algn="ctr" eaLnBrk="1" hangingPunct="1">
              <a:lnSpc>
                <a:spcPct val="150000"/>
              </a:lnSpc>
              <a:buNone/>
            </a:pPr>
            <a:r>
              <a:rPr lang="en-US" sz="2400" dirty="0" smtClean="0">
                <a:latin typeface="Times New Roman" pitchFamily="18" charset="0"/>
                <a:cs typeface="Times New Roman" pitchFamily="18" charset="0"/>
              </a:rPr>
              <a:t>INTRODUCTION</a:t>
            </a:r>
          </a:p>
          <a:p>
            <a:pPr eaLnBrk="1" hangingPunct="1">
              <a:lnSpc>
                <a:spcPct val="150000"/>
              </a:lnSpc>
            </a:pPr>
            <a:r>
              <a:rPr lang="en-US" sz="2400" dirty="0" smtClean="0">
                <a:latin typeface="Times New Roman" pitchFamily="18" charset="0"/>
                <a:cs typeface="Times New Roman" pitchFamily="18" charset="0"/>
              </a:rPr>
              <a:t>Introduced by Motorola in 1979.</a:t>
            </a:r>
          </a:p>
          <a:p>
            <a:pPr>
              <a:lnSpc>
                <a:spcPct val="150000"/>
              </a:lnSpc>
            </a:pPr>
            <a:r>
              <a:rPr lang="en-US" sz="2400" dirty="0" smtClean="0">
                <a:latin typeface="Times New Roman" pitchFamily="18" charset="0"/>
                <a:cs typeface="Times New Roman" pitchFamily="18" charset="0"/>
              </a:rPr>
              <a:t>Used in </a:t>
            </a:r>
            <a:r>
              <a:rPr lang="en-US" sz="2400" dirty="0">
                <a:latin typeface="Times New Roman" pitchFamily="18" charset="0"/>
                <a:cs typeface="Times New Roman" pitchFamily="18" charset="0"/>
              </a:rPr>
              <a:t>Macintosh </a:t>
            </a:r>
            <a:r>
              <a:rPr lang="en-US" sz="2400" dirty="0" smtClean="0">
                <a:latin typeface="Times New Roman" pitchFamily="18" charset="0"/>
                <a:cs typeface="Times New Roman" pitchFamily="18" charset="0"/>
              </a:rPr>
              <a:t>systems, gaming applications and embedded applications like laser printers.</a:t>
            </a:r>
          </a:p>
          <a:p>
            <a:pPr eaLnBrk="1" hangingPunct="1">
              <a:lnSpc>
                <a:spcPct val="150000"/>
              </a:lnSpc>
            </a:pPr>
            <a:r>
              <a:rPr lang="en-US" sz="2400" dirty="0" smtClean="0">
                <a:latin typeface="Times New Roman" pitchFamily="18" charset="0"/>
                <a:cs typeface="Times New Roman" pitchFamily="18" charset="0"/>
              </a:rPr>
              <a:t> 68000 and its family are used in networking and telecom </a:t>
            </a:r>
            <a:r>
              <a:rPr lang="en-US" sz="2400" dirty="0" err="1" smtClean="0">
                <a:latin typeface="Times New Roman" pitchFamily="18" charset="0"/>
                <a:cs typeface="Times New Roman" pitchFamily="18" charset="0"/>
              </a:rPr>
              <a:t>equipments</a:t>
            </a:r>
            <a:r>
              <a:rPr lang="en-US" sz="2400" dirty="0" smtClean="0">
                <a:latin typeface="Times New Roman" pitchFamily="18" charset="0"/>
                <a:cs typeface="Times New Roman" pitchFamily="18" charset="0"/>
              </a:rPr>
              <a:t>, television set-top boxes, laboratory and medical instruments, and even handheld calculators.</a:t>
            </a:r>
          </a:p>
        </p:txBody>
      </p:sp>
    </p:spTree>
    <p:extLst>
      <p:ext uri="{BB962C8B-B14F-4D97-AF65-F5344CB8AC3E}">
        <p14:creationId xmlns:p14="http://schemas.microsoft.com/office/powerpoint/2010/main" val="1540198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704088"/>
            <a:ext cx="8229600" cy="819912"/>
          </a:xfrm>
        </p:spPr>
        <p:txBody>
          <a:bodyPr/>
          <a:lstStyle/>
          <a:p>
            <a:r>
              <a:rPr lang="en-US" sz="3200" dirty="0" smtClean="0">
                <a:latin typeface="Times New Roman" pitchFamily="18" charset="0"/>
                <a:cs typeface="Times New Roman" pitchFamily="18" charset="0"/>
              </a:rPr>
              <a:t>Memory Organization</a:t>
            </a:r>
          </a:p>
        </p:txBody>
      </p:sp>
      <p:pic>
        <p:nvPicPr>
          <p:cNvPr id="11267" name="Picture 4" descr="C:\WINDOWS\Desktop\Fig2_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752600"/>
            <a:ext cx="7086600" cy="4572000"/>
          </a:xfrm>
          <a:noFill/>
        </p:spPr>
      </p:pic>
    </p:spTree>
    <p:extLst>
      <p:ext uri="{BB962C8B-B14F-4D97-AF65-F5344CB8AC3E}">
        <p14:creationId xmlns:p14="http://schemas.microsoft.com/office/powerpoint/2010/main" val="3037987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487362"/>
          </a:xfrm>
        </p:spPr>
        <p:txBody>
          <a:bodyPr/>
          <a:lstStyle/>
          <a:p>
            <a:pPr eaLnBrk="1" hangingPunct="1"/>
            <a:r>
              <a:rPr lang="en-US" sz="2400" smtClean="0">
                <a:latin typeface="Times New Roman" pitchFamily="18" charset="0"/>
                <a:cs typeface="Times New Roman" pitchFamily="18" charset="0"/>
              </a:rPr>
              <a:t>68000 architecture</a:t>
            </a:r>
          </a:p>
        </p:txBody>
      </p:sp>
      <p:pic>
        <p:nvPicPr>
          <p:cNvPr id="8195" name="Content Placeholder 4" descr="D:\Courses\CPE 421\Notes\Figures\Figure2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838200"/>
            <a:ext cx="8001000" cy="5791200"/>
          </a:xfrm>
          <a:noFill/>
        </p:spPr>
      </p:pic>
    </p:spTree>
    <p:extLst>
      <p:ext uri="{BB962C8B-B14F-4D97-AF65-F5344CB8AC3E}">
        <p14:creationId xmlns:p14="http://schemas.microsoft.com/office/powerpoint/2010/main" val="696410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lstStyle/>
          <a:p>
            <a:pPr>
              <a:buFont typeface="Arial" pitchFamily="34" charset="0"/>
              <a:buChar char="•"/>
              <a:defRPr/>
            </a:pPr>
            <a:r>
              <a:rPr lang="en-US" sz="2400" dirty="0" smtClean="0">
                <a:latin typeface="Times New Roman" pitchFamily="18" charset="0"/>
                <a:cs typeface="Times New Roman" pitchFamily="18" charset="0"/>
              </a:rPr>
              <a:t>Registers are divided into 3 groups</a:t>
            </a:r>
          </a:p>
          <a:p>
            <a:pPr marL="0" indent="0">
              <a:buFont typeface="Arial" charset="0"/>
              <a:buNone/>
              <a:defRPr/>
            </a:pPr>
            <a:r>
              <a:rPr lang="en-US" sz="2400" dirty="0" smtClean="0">
                <a:latin typeface="Times New Roman" pitchFamily="18" charset="0"/>
                <a:cs typeface="Times New Roman" pitchFamily="18" charset="0"/>
              </a:rPr>
              <a:t>a)Data    b)Address     c)Special purpose</a:t>
            </a:r>
          </a:p>
          <a:p>
            <a:pPr>
              <a:buFont typeface="Arial" pitchFamily="34" charset="0"/>
              <a:buChar char="•"/>
              <a:defRPr/>
            </a:pPr>
            <a:r>
              <a:rPr lang="en-US" sz="2400" dirty="0" smtClean="0">
                <a:latin typeface="Times New Roman" pitchFamily="18" charset="0"/>
                <a:cs typeface="Times New Roman" pitchFamily="18" charset="0"/>
              </a:rPr>
              <a:t>32 bit registers  and can carry out 32-bit operations on data or address.</a:t>
            </a:r>
          </a:p>
          <a:p>
            <a:pPr>
              <a:buFont typeface="Arial" pitchFamily="34" charset="0"/>
              <a:buChar char="•"/>
              <a:defRPr/>
            </a:pPr>
            <a:r>
              <a:rPr lang="en-US" sz="2400" dirty="0" smtClean="0">
                <a:latin typeface="Times New Roman" pitchFamily="18" charset="0"/>
                <a:cs typeface="Times New Roman" pitchFamily="18" charset="0"/>
              </a:rPr>
              <a:t>But 68000 is </a:t>
            </a:r>
            <a:r>
              <a:rPr lang="en-US" sz="2400" i="1" dirty="0" smtClean="0">
                <a:latin typeface="Times New Roman" pitchFamily="18" charset="0"/>
                <a:cs typeface="Times New Roman" pitchFamily="18" charset="0"/>
              </a:rPr>
              <a:t>interfaced to external systems by a 16-bit data</a:t>
            </a:r>
          </a:p>
          <a:p>
            <a:pPr marL="0" indent="0">
              <a:buFont typeface="Arial" charset="0"/>
              <a:buNone/>
              <a:defRPr/>
            </a:pPr>
            <a:r>
              <a:rPr lang="en-US" sz="2400" i="1"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bus</a:t>
            </a:r>
            <a:r>
              <a:rPr lang="en-US" sz="2400" dirty="0" err="1" smtClean="0">
                <a:latin typeface="Times New Roman" pitchFamily="18" charset="0"/>
                <a:cs typeface="Times New Roman" pitchFamily="18" charset="0"/>
              </a:rPr>
              <a:t>,forcing</a:t>
            </a:r>
            <a:r>
              <a:rPr lang="en-US" sz="2400" dirty="0" smtClean="0">
                <a:latin typeface="Times New Roman" pitchFamily="18" charset="0"/>
                <a:cs typeface="Times New Roman" pitchFamily="18" charset="0"/>
              </a:rPr>
              <a:t> all 32-bit accesses to be implemented as 2 </a:t>
            </a:r>
          </a:p>
          <a:p>
            <a:pPr marL="0" indent="0">
              <a:buFont typeface="Arial" charset="0"/>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consecutive accesses.</a:t>
            </a:r>
          </a:p>
          <a:p>
            <a:pPr>
              <a:buFont typeface="Arial" pitchFamily="34" charset="0"/>
              <a:buChar char="•"/>
              <a:defRPr/>
            </a:pPr>
            <a:r>
              <a:rPr lang="en-US" sz="2400" dirty="0" err="1" smtClean="0">
                <a:latin typeface="Times New Roman" pitchFamily="18" charset="0"/>
                <a:cs typeface="Times New Roman" pitchFamily="18" charset="0"/>
              </a:rPr>
              <a:t>Addr</a:t>
            </a:r>
            <a:r>
              <a:rPr lang="en-US" sz="2400" dirty="0" smtClean="0">
                <a:latin typeface="Times New Roman" pitchFamily="18" charset="0"/>
                <a:cs typeface="Times New Roman" pitchFamily="18" charset="0"/>
              </a:rPr>
              <a:t> bus is only 24-bits </a:t>
            </a:r>
            <a:r>
              <a:rPr lang="en-US" sz="2400" dirty="0" err="1" smtClean="0">
                <a:latin typeface="Times New Roman" pitchFamily="18" charset="0"/>
                <a:cs typeface="Times New Roman" pitchFamily="18" charset="0"/>
              </a:rPr>
              <a:t>wide,hence</a:t>
            </a:r>
            <a:r>
              <a:rPr lang="en-US" sz="2400" dirty="0" smtClean="0">
                <a:latin typeface="Times New Roman" pitchFamily="18" charset="0"/>
                <a:cs typeface="Times New Roman" pitchFamily="18" charset="0"/>
              </a:rPr>
              <a:t> A24-A31 has no effect.</a:t>
            </a:r>
          </a:p>
          <a:p>
            <a:pPr marL="0" indent="0">
              <a:buFont typeface="Arial" charset="0"/>
              <a:buNone/>
              <a:defRP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addr</a:t>
            </a:r>
            <a:r>
              <a:rPr lang="en-US" sz="2400" dirty="0" smtClean="0">
                <a:latin typeface="Times New Roman" pitchFamily="18" charset="0"/>
                <a:cs typeface="Times New Roman" pitchFamily="18" charset="0"/>
              </a:rPr>
              <a:t> are written as 6 hex characters instead of 8)</a:t>
            </a:r>
          </a:p>
          <a:p>
            <a:pPr>
              <a:buFont typeface="Arial" pitchFamily="34" charset="0"/>
              <a:buChar char="•"/>
              <a:defRPr/>
            </a:pPr>
            <a:r>
              <a:rPr lang="en-US" sz="2400" dirty="0" smtClean="0">
                <a:latin typeface="Times New Roman" pitchFamily="18" charset="0"/>
                <a:cs typeface="Times New Roman" pitchFamily="18" charset="0"/>
              </a:rPr>
              <a:t>8 general purpose data registers(D0-D7) .</a:t>
            </a:r>
          </a:p>
          <a:p>
            <a:pPr marL="0" indent="0">
              <a:buFont typeface="Arial" charset="0"/>
              <a:buNone/>
              <a:defRPr/>
            </a:pP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reg</a:t>
            </a:r>
            <a:r>
              <a:rPr lang="en-US" sz="2400" dirty="0" smtClean="0">
                <a:latin typeface="Times New Roman" pitchFamily="18" charset="0"/>
                <a:cs typeface="Times New Roman" pitchFamily="18" charset="0"/>
              </a:rPr>
              <a:t> are general in the sense that any operation in Di is </a:t>
            </a:r>
          </a:p>
          <a:p>
            <a:pPr marL="0" indent="0">
              <a:buFont typeface="Arial" charset="0"/>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permitted to </a:t>
            </a:r>
            <a:r>
              <a:rPr lang="en-US" sz="2400" dirty="0" err="1" smtClean="0">
                <a:latin typeface="Times New Roman" pitchFamily="18" charset="0"/>
                <a:cs typeface="Times New Roman" pitchFamily="18" charset="0"/>
              </a:rPr>
              <a:t>Dj</a:t>
            </a:r>
            <a:r>
              <a:rPr lang="en-US" sz="2400" dirty="0" smtClean="0">
                <a:latin typeface="Times New Roman" pitchFamily="18" charset="0"/>
                <a:cs typeface="Times New Roman" pitchFamily="18" charset="0"/>
              </a:rPr>
              <a:t>.</a:t>
            </a:r>
          </a:p>
          <a:p>
            <a:pPr marL="0" indent="0">
              <a:buFont typeface="Arial" charset="0"/>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Ex:ADD.B</a:t>
            </a:r>
            <a:r>
              <a:rPr lang="en-US" sz="2400" dirty="0" smtClean="0">
                <a:latin typeface="Times New Roman" pitchFamily="18" charset="0"/>
                <a:cs typeface="Times New Roman" pitchFamily="18" charset="0"/>
              </a:rPr>
              <a:t> D0,D1  (D1</a:t>
            </a:r>
            <a:r>
              <a:rPr lang="en-US" sz="2400" dirty="0" smtClean="0">
                <a:latin typeface="Times New Roman" pitchFamily="18" charset="0"/>
                <a:cs typeface="Times New Roman" pitchFamily="18" charset="0"/>
                <a:sym typeface="Wingdings" pitchFamily="2" charset="2"/>
              </a:rPr>
              <a:t>D1+D0)</a:t>
            </a:r>
            <a:endParaRPr lang="en-US" sz="2400" dirty="0" smtClean="0">
              <a:latin typeface="Times New Roman" pitchFamily="18" charset="0"/>
              <a:cs typeface="Times New Roman" pitchFamily="18" charset="0"/>
            </a:endParaRPr>
          </a:p>
          <a:p>
            <a:pPr>
              <a:buFont typeface="Arial" pitchFamily="34" charset="0"/>
              <a:buChar char="•"/>
              <a:defRPr/>
            </a:pPr>
            <a:endParaRPr lang="en-US" sz="2400" dirty="0" smtClean="0">
              <a:latin typeface="Times New Roman" pitchFamily="18" charset="0"/>
              <a:cs typeface="Times New Roman" pitchFamily="18" charset="0"/>
            </a:endParaRPr>
          </a:p>
          <a:p>
            <a:pPr>
              <a:buFont typeface="Arial" pitchFamily="34" charset="0"/>
              <a:buChar char="•"/>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429238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lnSpcReduction="10000"/>
          </a:bodyPr>
          <a:lstStyle/>
          <a:p>
            <a:pPr>
              <a:defRPr/>
            </a:pPr>
            <a:r>
              <a:rPr lang="en-US" sz="2400" dirty="0" smtClean="0">
                <a:latin typeface="Times New Roman" pitchFamily="18" charset="0"/>
                <a:cs typeface="Times New Roman" pitchFamily="18" charset="0"/>
              </a:rPr>
              <a:t>8 </a:t>
            </a:r>
            <a:r>
              <a:rPr lang="en-US" sz="2400" dirty="0" err="1" smtClean="0">
                <a:latin typeface="Times New Roman" pitchFamily="18" charset="0"/>
                <a:cs typeface="Times New Roman" pitchFamily="18" charset="0"/>
              </a:rPr>
              <a:t>addr</a:t>
            </a:r>
            <a:r>
              <a:rPr lang="en-US" sz="2400" dirty="0" smtClean="0">
                <a:latin typeface="Times New Roman" pitchFamily="18" charset="0"/>
                <a:cs typeface="Times New Roman" pitchFamily="18" charset="0"/>
              </a:rPr>
              <a:t> reg,A0-A7 and each </a:t>
            </a:r>
            <a:r>
              <a:rPr lang="en-US" sz="2400" dirty="0" err="1" smtClean="0">
                <a:latin typeface="Times New Roman" pitchFamily="18" charset="0"/>
                <a:cs typeface="Times New Roman" pitchFamily="18" charset="0"/>
              </a:rPr>
              <a:t>reg</a:t>
            </a:r>
            <a:r>
              <a:rPr lang="en-US" sz="2400" dirty="0" smtClean="0">
                <a:latin typeface="Times New Roman" pitchFamily="18" charset="0"/>
                <a:cs typeface="Times New Roman" pitchFamily="18" charset="0"/>
              </a:rPr>
              <a:t> is a pointer register.</a:t>
            </a:r>
          </a:p>
          <a:p>
            <a:pPr>
              <a:defRPr/>
            </a:pPr>
            <a:r>
              <a:rPr lang="en-US" sz="2400" dirty="0" smtClean="0">
                <a:latin typeface="Times New Roman" pitchFamily="18" charset="0"/>
                <a:cs typeface="Times New Roman" pitchFamily="18" charset="0"/>
              </a:rPr>
              <a:t>Byte operations on bits 0 -7 of an </a:t>
            </a:r>
            <a:r>
              <a:rPr lang="en-US" sz="2400" dirty="0" err="1" smtClean="0">
                <a:latin typeface="Times New Roman" pitchFamily="18" charset="0"/>
                <a:cs typeface="Times New Roman" pitchFamily="18" charset="0"/>
              </a:rPr>
              <a:t>addr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reg</a:t>
            </a:r>
            <a:r>
              <a:rPr lang="en-US" sz="2400" dirty="0" smtClean="0">
                <a:latin typeface="Times New Roman" pitchFamily="18" charset="0"/>
                <a:cs typeface="Times New Roman" pitchFamily="18" charset="0"/>
              </a:rPr>
              <a:t> is not permitted.</a:t>
            </a:r>
          </a:p>
          <a:p>
            <a:pPr>
              <a:defRPr/>
            </a:pPr>
            <a:r>
              <a:rPr lang="en-US" sz="2400" dirty="0" smtClean="0">
                <a:latin typeface="Times New Roman" pitchFamily="18" charset="0"/>
                <a:cs typeface="Times New Roman" pitchFamily="18" charset="0"/>
              </a:rPr>
              <a:t>A7 is a special-purpose </a:t>
            </a:r>
            <a:r>
              <a:rPr lang="en-US" sz="2400" dirty="0" err="1" smtClean="0">
                <a:latin typeface="Times New Roman" pitchFamily="18" charset="0"/>
                <a:cs typeface="Times New Roman" pitchFamily="18" charset="0"/>
              </a:rPr>
              <a:t>addr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reg</a:t>
            </a:r>
            <a:r>
              <a:rPr lang="en-US" sz="2400" dirty="0" smtClean="0">
                <a:latin typeface="Times New Roman" pitchFamily="18" charset="0"/>
                <a:cs typeface="Times New Roman" pitchFamily="18" charset="0"/>
              </a:rPr>
              <a:t> which acts as </a:t>
            </a:r>
            <a:r>
              <a:rPr lang="en-US" sz="2400" i="1" dirty="0" smtClean="0">
                <a:latin typeface="Times New Roman" pitchFamily="18" charset="0"/>
                <a:cs typeface="Times New Roman" pitchFamily="18" charset="0"/>
              </a:rPr>
              <a:t>stack pointer</a:t>
            </a:r>
            <a:r>
              <a:rPr lang="en-US" sz="2400" dirty="0" smtClean="0">
                <a:latin typeface="Times New Roman" pitchFamily="18" charset="0"/>
                <a:cs typeface="Times New Roman" pitchFamily="18" charset="0"/>
              </a:rPr>
              <a:t>.</a:t>
            </a:r>
          </a:p>
          <a:p>
            <a:pPr>
              <a:defRPr/>
            </a:pPr>
            <a:r>
              <a:rPr lang="en-US" sz="2400" dirty="0" smtClean="0">
                <a:latin typeface="Times New Roman" pitchFamily="18" charset="0"/>
                <a:cs typeface="Times New Roman" pitchFamily="18" charset="0"/>
              </a:rPr>
              <a:t>68000 runs in 2 modes</a:t>
            </a:r>
          </a:p>
          <a:p>
            <a:pPr marL="0" indent="0">
              <a:buFont typeface="Arial" charset="0"/>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a)Supervisor </a:t>
            </a:r>
            <a:r>
              <a:rPr lang="en-US" sz="2400" dirty="0" err="1" smtClean="0">
                <a:latin typeface="Times New Roman" pitchFamily="18" charset="0"/>
                <a:cs typeface="Times New Roman" pitchFamily="18" charset="0"/>
              </a:rPr>
              <a:t>mode:OS</a:t>
            </a:r>
            <a:r>
              <a:rPr lang="en-US" sz="2400" dirty="0" smtClean="0">
                <a:latin typeface="Times New Roman" pitchFamily="18" charset="0"/>
                <a:cs typeface="Times New Roman" pitchFamily="18" charset="0"/>
              </a:rPr>
              <a:t> runs in this mode.</a:t>
            </a:r>
          </a:p>
          <a:p>
            <a:pPr marL="0" indent="0">
              <a:buFont typeface="Arial" charset="0"/>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b)User </a:t>
            </a:r>
            <a:r>
              <a:rPr lang="en-US" sz="2400" dirty="0" err="1" smtClean="0">
                <a:latin typeface="Times New Roman" pitchFamily="18" charset="0"/>
                <a:cs typeface="Times New Roman" pitchFamily="18" charset="0"/>
              </a:rPr>
              <a:t>Mode:Pgms</a:t>
            </a:r>
            <a:r>
              <a:rPr lang="en-US" sz="2400" dirty="0" smtClean="0">
                <a:latin typeface="Times New Roman" pitchFamily="18" charset="0"/>
                <a:cs typeface="Times New Roman" pitchFamily="18" charset="0"/>
              </a:rPr>
              <a:t> controlled by OS runs in this mode.</a:t>
            </a:r>
          </a:p>
          <a:p>
            <a:pPr>
              <a:buFontTx/>
              <a:buChar char="-"/>
              <a:defRPr/>
            </a:pPr>
            <a:r>
              <a:rPr lang="en-US" sz="2400" dirty="0" smtClean="0">
                <a:latin typeface="Times New Roman" pitchFamily="18" charset="0"/>
                <a:cs typeface="Times New Roman" pitchFamily="18" charset="0"/>
              </a:rPr>
              <a:t>Each mode has its own A7 ,SSP and USP.</a:t>
            </a:r>
          </a:p>
          <a:p>
            <a:pPr>
              <a:buFontTx/>
              <a:buChar char="-"/>
              <a:defRPr/>
            </a:pPr>
            <a:r>
              <a:rPr lang="en-US" sz="2400" dirty="0" smtClean="0">
                <a:latin typeface="Times New Roman" pitchFamily="18" charset="0"/>
                <a:cs typeface="Times New Roman" pitchFamily="18" charset="0"/>
              </a:rPr>
              <a:t>If a user corrupts his </a:t>
            </a:r>
            <a:r>
              <a:rPr lang="en-US" sz="2400" dirty="0" err="1" smtClean="0">
                <a:latin typeface="Times New Roman" pitchFamily="18" charset="0"/>
                <a:cs typeface="Times New Roman" pitchFamily="18" charset="0"/>
              </a:rPr>
              <a:t>USP,the</a:t>
            </a:r>
            <a:r>
              <a:rPr lang="en-US" sz="2400" dirty="0" smtClean="0">
                <a:latin typeface="Times New Roman" pitchFamily="18" charset="0"/>
                <a:cs typeface="Times New Roman" pitchFamily="18" charset="0"/>
              </a:rPr>
              <a:t> entire system will not crash as we will have a separate SSP for OS.</a:t>
            </a:r>
          </a:p>
          <a:p>
            <a:pPr>
              <a:buFontTx/>
              <a:buChar char="-"/>
              <a:defRPr/>
            </a:pPr>
            <a:r>
              <a:rPr lang="en-US" sz="2400" dirty="0" smtClean="0">
                <a:latin typeface="Times New Roman" pitchFamily="18" charset="0"/>
                <a:cs typeface="Times New Roman" pitchFamily="18" charset="0"/>
              </a:rPr>
              <a:t>2 special purpose </a:t>
            </a:r>
            <a:r>
              <a:rPr lang="en-US" sz="2400" dirty="0" err="1" smtClean="0">
                <a:latin typeface="Times New Roman" pitchFamily="18" charset="0"/>
                <a:cs typeface="Times New Roman" pitchFamily="18" charset="0"/>
              </a:rPr>
              <a:t>reg</a:t>
            </a:r>
            <a:endParaRPr lang="en-US" sz="2400" dirty="0" smtClean="0">
              <a:latin typeface="Times New Roman" pitchFamily="18" charset="0"/>
              <a:cs typeface="Times New Roman" pitchFamily="18" charset="0"/>
            </a:endParaRPr>
          </a:p>
          <a:p>
            <a:pPr marL="0" indent="0">
              <a:buFont typeface="Arial" charset="0"/>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 Program Counter(PC)     b)Status Register(SR)  </a:t>
            </a:r>
          </a:p>
          <a:p>
            <a:pPr>
              <a:buFontTx/>
              <a:buChar char="-"/>
              <a:defRPr/>
            </a:pPr>
            <a:r>
              <a:rPr lang="en-US" sz="2400" dirty="0" smtClean="0">
                <a:latin typeface="Times New Roman" pitchFamily="18" charset="0"/>
                <a:cs typeface="Times New Roman" pitchFamily="18" charset="0"/>
              </a:rPr>
              <a:t>           </a:t>
            </a:r>
          </a:p>
          <a:p>
            <a:pPr>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200752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marL="0" indent="0">
              <a:buFont typeface="Arial" charset="0"/>
              <a:buNone/>
              <a:defRPr/>
            </a:pPr>
            <a:r>
              <a:rPr lang="en-US" sz="2400" i="1" u="sng" dirty="0" smtClean="0">
                <a:latin typeface="Times New Roman" pitchFamily="18" charset="0"/>
                <a:cs typeface="Times New Roman" pitchFamily="18" charset="0"/>
              </a:rPr>
              <a:t>Program Counter(PC)</a:t>
            </a:r>
            <a:r>
              <a:rPr lang="en-US" sz="2400" dirty="0" smtClean="0">
                <a:latin typeface="Times New Roman" pitchFamily="18" charset="0"/>
                <a:cs typeface="Times New Roman" pitchFamily="18" charset="0"/>
              </a:rPr>
              <a:t>:32 bits wide and contain the </a:t>
            </a:r>
            <a:r>
              <a:rPr lang="en-US" sz="2400" dirty="0" err="1" smtClean="0">
                <a:latin typeface="Times New Roman" pitchFamily="18" charset="0"/>
                <a:cs typeface="Times New Roman" pitchFamily="18" charset="0"/>
              </a:rPr>
              <a:t>addr</a:t>
            </a:r>
            <a:r>
              <a:rPr lang="en-US" sz="2400" dirty="0" smtClean="0">
                <a:latin typeface="Times New Roman" pitchFamily="18" charset="0"/>
                <a:cs typeface="Times New Roman" pitchFamily="18" charset="0"/>
              </a:rPr>
              <a:t> of the </a:t>
            </a:r>
          </a:p>
          <a:p>
            <a:pPr marL="0" indent="0">
              <a:buFont typeface="Arial" charset="0"/>
              <a:buNone/>
              <a:defRPr/>
            </a:pPr>
            <a:r>
              <a:rPr lang="en-US" sz="2400" dirty="0" smtClean="0">
                <a:latin typeface="Times New Roman" pitchFamily="18" charset="0"/>
                <a:cs typeface="Times New Roman" pitchFamily="18" charset="0"/>
              </a:rPr>
              <a:t>next </a:t>
            </a:r>
            <a:r>
              <a:rPr lang="en-US" sz="2400" dirty="0" err="1" smtClean="0">
                <a:latin typeface="Times New Roman" pitchFamily="18" charset="0"/>
                <a:cs typeface="Times New Roman" pitchFamily="18" charset="0"/>
              </a:rPr>
              <a:t>instrn</a:t>
            </a:r>
            <a:r>
              <a:rPr lang="en-US" sz="2400" dirty="0" smtClean="0">
                <a:latin typeface="Times New Roman" pitchFamily="18" charset="0"/>
                <a:cs typeface="Times New Roman" pitchFamily="18" charset="0"/>
              </a:rPr>
              <a:t> to be executed.(only 24 bits useful)</a:t>
            </a:r>
          </a:p>
          <a:p>
            <a:pPr marL="0" indent="0">
              <a:buFont typeface="Arial" charset="0"/>
              <a:buNone/>
              <a:defRPr/>
            </a:pPr>
            <a:r>
              <a:rPr lang="en-US" sz="2400" dirty="0" smtClean="0">
                <a:latin typeface="Times New Roman" pitchFamily="18" charset="0"/>
                <a:cs typeface="Times New Roman" pitchFamily="18" charset="0"/>
              </a:rPr>
              <a:t>-enables look-ahead.</a:t>
            </a:r>
          </a:p>
          <a:p>
            <a:pPr marL="0" indent="0">
              <a:buFont typeface="Arial" charset="0"/>
              <a:buNone/>
              <a:defRPr/>
            </a:pPr>
            <a:r>
              <a:rPr lang="en-US" sz="2400" dirty="0" smtClean="0">
                <a:latin typeface="Times New Roman" pitchFamily="18" charset="0"/>
                <a:cs typeface="Times New Roman" pitchFamily="18" charset="0"/>
              </a:rPr>
              <a:t>Status Register(SR): divided into 2 logical fields</a:t>
            </a:r>
          </a:p>
          <a:p>
            <a:pPr marL="0" indent="0">
              <a:buFont typeface="Arial" charset="0"/>
              <a:buNone/>
              <a:defRPr/>
            </a:pPr>
            <a:r>
              <a:rPr lang="en-US" sz="2400" i="1" u="sng" dirty="0" smtClean="0">
                <a:latin typeface="Times New Roman" pitchFamily="18" charset="0"/>
                <a:cs typeface="Times New Roman" pitchFamily="18" charset="0"/>
              </a:rPr>
              <a:t>a)System Bytes</a:t>
            </a:r>
            <a:r>
              <a:rPr lang="en-US" sz="2400" dirty="0" smtClean="0">
                <a:latin typeface="Times New Roman" pitchFamily="18" charset="0"/>
                <a:cs typeface="Times New Roman" pitchFamily="18" charset="0"/>
              </a:rPr>
              <a:t>: 8 MSB bits that controls operating mode.</a:t>
            </a:r>
          </a:p>
          <a:p>
            <a:pPr>
              <a:buFontTx/>
              <a:buChar char="-"/>
              <a:defRPr/>
            </a:pPr>
            <a:r>
              <a:rPr lang="en-US" sz="2400" dirty="0" smtClean="0">
                <a:latin typeface="Times New Roman" pitchFamily="18" charset="0"/>
                <a:cs typeface="Times New Roman" pitchFamily="18" charset="0"/>
              </a:rPr>
              <a:t>5 bits:T,S,I</a:t>
            </a:r>
            <a:r>
              <a:rPr lang="en-US" sz="2400" baseline="-25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,I</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and I</a:t>
            </a:r>
            <a:r>
              <a:rPr lang="en-US" sz="2400" baseline="-25000" dirty="0" smtClean="0">
                <a:latin typeface="Times New Roman" pitchFamily="18" charset="0"/>
                <a:cs typeface="Times New Roman" pitchFamily="18" charset="0"/>
              </a:rPr>
              <a:t>2</a:t>
            </a:r>
          </a:p>
          <a:p>
            <a:pPr>
              <a:buFontTx/>
              <a:buChar char="-"/>
              <a:defRPr/>
            </a:pPr>
            <a:r>
              <a:rPr lang="en-US" sz="2400" dirty="0" smtClean="0">
                <a:latin typeface="Times New Roman" pitchFamily="18" charset="0"/>
                <a:cs typeface="Times New Roman" pitchFamily="18" charset="0"/>
              </a:rPr>
              <a:t>Cant be modified by programmer running in user mode.</a:t>
            </a:r>
            <a:endParaRPr lang="en-US" sz="2400" baseline="-25000" dirty="0" smtClean="0">
              <a:latin typeface="Times New Roman" pitchFamily="18" charset="0"/>
              <a:cs typeface="Times New Roman" pitchFamily="18" charset="0"/>
            </a:endParaRPr>
          </a:p>
          <a:p>
            <a:pPr marL="0" indent="0">
              <a:buFont typeface="Arial" charset="0"/>
              <a:buNone/>
              <a:defRPr/>
            </a:pPr>
            <a:r>
              <a:rPr lang="en-US" sz="2400" i="1" u="sng" dirty="0" smtClean="0">
                <a:latin typeface="Times New Roman" pitchFamily="18" charset="0"/>
                <a:cs typeface="Times New Roman" pitchFamily="18" charset="0"/>
              </a:rPr>
              <a:t>b)Condition Code </a:t>
            </a:r>
            <a:r>
              <a:rPr lang="en-US" sz="2400" i="1" u="sng" dirty="0" err="1" smtClean="0">
                <a:latin typeface="Times New Roman" pitchFamily="18" charset="0"/>
                <a:cs typeface="Times New Roman" pitchFamily="18" charset="0"/>
              </a:rPr>
              <a:t>Register:</a:t>
            </a:r>
            <a:r>
              <a:rPr lang="en-US" sz="2400" dirty="0" err="1" smtClean="0">
                <a:latin typeface="Times New Roman" pitchFamily="18" charset="0"/>
                <a:cs typeface="Times New Roman" pitchFamily="18" charset="0"/>
              </a:rPr>
              <a:t>LSB</a:t>
            </a:r>
            <a:r>
              <a:rPr lang="en-US" sz="2400" dirty="0" smtClean="0">
                <a:latin typeface="Times New Roman" pitchFamily="18" charset="0"/>
                <a:cs typeface="Times New Roman" pitchFamily="18" charset="0"/>
              </a:rPr>
              <a:t> which indicates outcome of </a:t>
            </a:r>
          </a:p>
          <a:p>
            <a:pPr marL="0" indent="0">
              <a:buFont typeface="Arial" charset="0"/>
              <a:buNone/>
              <a:defRPr/>
            </a:pPr>
            <a:r>
              <a:rPr lang="en-US" sz="2400" dirty="0" smtClean="0">
                <a:latin typeface="Times New Roman" pitchFamily="18" charset="0"/>
                <a:cs typeface="Times New Roman" pitchFamily="18" charset="0"/>
              </a:rPr>
              <a:t>arithmetic and logical </a:t>
            </a:r>
            <a:r>
              <a:rPr lang="en-US" sz="2400" dirty="0" err="1" smtClean="0">
                <a:latin typeface="Times New Roman" pitchFamily="18" charset="0"/>
                <a:cs typeface="Times New Roman" pitchFamily="18" charset="0"/>
              </a:rPr>
              <a:t>instrns</a:t>
            </a:r>
            <a:r>
              <a:rPr lang="en-US" sz="2400" dirty="0" smtClean="0">
                <a:latin typeface="Times New Roman" pitchFamily="18" charset="0"/>
                <a:cs typeface="Times New Roman" pitchFamily="18" charset="0"/>
              </a:rPr>
              <a:t>.</a:t>
            </a:r>
          </a:p>
          <a:p>
            <a:pPr marL="0" indent="0">
              <a:buFont typeface="Arial" charset="0"/>
              <a:buNone/>
              <a:defRPr/>
            </a:pPr>
            <a:r>
              <a:rPr lang="en-US" sz="2400" dirty="0" smtClean="0">
                <a:latin typeface="Times New Roman" pitchFamily="18" charset="0"/>
                <a:cs typeface="Times New Roman" pitchFamily="18" charset="0"/>
              </a:rPr>
              <a:t>Consider the operation ADD.B D0,D1 if [D0]=$12345678 ,</a:t>
            </a:r>
          </a:p>
          <a:p>
            <a:pPr marL="0" indent="0">
              <a:buFont typeface="Arial" charset="0"/>
              <a:buNone/>
              <a:defRPr/>
            </a:pPr>
            <a:r>
              <a:rPr lang="en-US" sz="2400" dirty="0" smtClean="0">
                <a:latin typeface="Times New Roman" pitchFamily="18" charset="0"/>
                <a:cs typeface="Times New Roman" pitchFamily="18" charset="0"/>
              </a:rPr>
              <a:t>[D1]=$13579B57</a:t>
            </a:r>
            <a:endParaRPr lang="en-US" sz="2400" dirty="0">
              <a:latin typeface="Times New Roman" pitchFamily="18" charset="0"/>
              <a:cs typeface="Times New Roman" pitchFamily="18" charset="0"/>
            </a:endParaRPr>
          </a:p>
          <a:p>
            <a:pPr marL="0" indent="0">
              <a:buFont typeface="Arial" charset="0"/>
              <a:buNone/>
              <a:defRPr/>
            </a:pPr>
            <a:endParaRPr lang="en-US" sz="2400" dirty="0">
              <a:latin typeface="Times New Roman" pitchFamily="18" charset="0"/>
              <a:cs typeface="Times New Roman" pitchFamily="18" charset="0"/>
            </a:endParaRPr>
          </a:p>
          <a:p>
            <a:pPr marL="0" indent="0">
              <a:buFont typeface="Arial" charset="0"/>
              <a:buNone/>
              <a:defRPr/>
            </a:pPr>
            <a:endParaRPr lang="en-US" sz="2400" dirty="0">
              <a:latin typeface="Times New Roman" pitchFamily="18" charset="0"/>
              <a:cs typeface="Times New Roman" pitchFamily="18" charset="0"/>
            </a:endParaRPr>
          </a:p>
          <a:p>
            <a:pPr marL="0" indent="0">
              <a:buFont typeface="Arial" charset="0"/>
              <a:buNone/>
              <a:defRPr/>
            </a:pPr>
            <a:endParaRPr lang="en-US" sz="2400" dirty="0" smtClean="0">
              <a:latin typeface="Times New Roman" pitchFamily="18" charset="0"/>
              <a:cs typeface="Times New Roman" pitchFamily="18" charset="0"/>
            </a:endParaRPr>
          </a:p>
          <a:p>
            <a:pPr marL="0" indent="0">
              <a:buFont typeface="Arial" charset="0"/>
              <a:buNone/>
              <a:defRPr/>
            </a:pPr>
            <a:endParaRPr lang="en-US" sz="2400" dirty="0" smtClean="0">
              <a:latin typeface="Times New Roman" pitchFamily="18" charset="0"/>
              <a:cs typeface="Times New Roman" pitchFamily="18" charset="0"/>
            </a:endParaRPr>
          </a:p>
          <a:p>
            <a:pPr marL="0" indent="0">
              <a:buFont typeface="Arial" charset="0"/>
              <a:buNone/>
              <a:defRPr/>
            </a:pPr>
            <a:endParaRPr lang="en-US" sz="2400" dirty="0" smtClean="0">
              <a:latin typeface="Times New Roman" pitchFamily="18" charset="0"/>
              <a:cs typeface="Times New Roman" pitchFamily="18" charset="0"/>
            </a:endParaRPr>
          </a:p>
          <a:p>
            <a:pPr marL="0" indent="0">
              <a:buFont typeface="Arial" charset="0"/>
              <a:buNone/>
              <a:defRPr/>
            </a:pPr>
            <a:endParaRPr lang="en-US" sz="2400" dirty="0" smtClean="0">
              <a:latin typeface="Times New Roman" pitchFamily="18" charset="0"/>
              <a:cs typeface="Times New Roman" pitchFamily="18" charset="0"/>
            </a:endParaRPr>
          </a:p>
          <a:p>
            <a:pPr marL="0" indent="0">
              <a:buFont typeface="Arial" charset="0"/>
              <a:buNone/>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48218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704088"/>
            <a:ext cx="8229600" cy="743712"/>
          </a:xfrm>
        </p:spPr>
        <p:txBody>
          <a:bodyPr/>
          <a:lstStyle/>
          <a:p>
            <a:r>
              <a:rPr lang="en-US" sz="3200" dirty="0" smtClean="0">
                <a:latin typeface="Times New Roman" pitchFamily="18" charset="0"/>
                <a:cs typeface="Times New Roman" pitchFamily="18" charset="0"/>
              </a:rPr>
              <a:t>68000 Status Register</a:t>
            </a:r>
          </a:p>
        </p:txBody>
      </p:sp>
      <p:pic>
        <p:nvPicPr>
          <p:cNvPr id="13315" name="Picture 5" descr="C:\WINDOWS\Desktop\Fig2_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00200"/>
            <a:ext cx="7620000" cy="4953000"/>
          </a:xfrm>
          <a:noFill/>
        </p:spPr>
      </p:pic>
    </p:spTree>
    <p:extLst>
      <p:ext uri="{BB962C8B-B14F-4D97-AF65-F5344CB8AC3E}">
        <p14:creationId xmlns:p14="http://schemas.microsoft.com/office/powerpoint/2010/main" val="1595002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lstStyle/>
          <a:p>
            <a:pPr>
              <a:defRPr/>
            </a:pPr>
            <a:r>
              <a:rPr lang="en-US" sz="2400" dirty="0" smtClean="0">
                <a:latin typeface="Times New Roman" pitchFamily="18" charset="0"/>
                <a:cs typeface="Times New Roman" pitchFamily="18" charset="0"/>
              </a:rPr>
              <a:t>X-bit is identical to Carry bit and used only when a </a:t>
            </a:r>
          </a:p>
          <a:p>
            <a:pPr marL="0" indent="0">
              <a:buFont typeface="Arial" charset="0"/>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byte/word/</a:t>
            </a:r>
            <a:r>
              <a:rPr lang="en-US" sz="2400" dirty="0" err="1" smtClean="0">
                <a:latin typeface="Times New Roman" pitchFamily="18" charset="0"/>
                <a:cs typeface="Times New Roman" pitchFamily="18" charset="0"/>
              </a:rPr>
              <a:t>longword</a:t>
            </a:r>
            <a:r>
              <a:rPr lang="en-US" sz="2400" dirty="0" smtClean="0">
                <a:latin typeface="Times New Roman" pitchFamily="18" charset="0"/>
                <a:cs typeface="Times New Roman" pitchFamily="18" charset="0"/>
              </a:rPr>
              <a:t> is extended beyond 8,16 or 32 bits. </a:t>
            </a:r>
          </a:p>
          <a:p>
            <a:pPr>
              <a:defRPr/>
            </a:pPr>
            <a:r>
              <a:rPr lang="en-US" sz="2400" dirty="0" smtClean="0">
                <a:latin typeface="Times New Roman" pitchFamily="18" charset="0"/>
                <a:cs typeface="Times New Roman" pitchFamily="18" charset="0"/>
              </a:rPr>
              <a:t>During </a:t>
            </a:r>
            <a:r>
              <a:rPr lang="en-US" sz="2400" dirty="0" err="1" smtClean="0">
                <a:latin typeface="Times New Roman" pitchFamily="18" charset="0"/>
                <a:cs typeface="Times New Roman" pitchFamily="18" charset="0"/>
              </a:rPr>
              <a:t>addition,subtraction,negation</a:t>
            </a:r>
            <a:r>
              <a:rPr lang="en-US" sz="2400" dirty="0" smtClean="0">
                <a:latin typeface="Times New Roman" pitchFamily="18" charset="0"/>
                <a:cs typeface="Times New Roman" pitchFamily="18" charset="0"/>
              </a:rPr>
              <a:t> or </a:t>
            </a:r>
            <a:r>
              <a:rPr lang="en-US" sz="2400" dirty="0" err="1" smtClean="0">
                <a:latin typeface="Times New Roman" pitchFamily="18" charset="0"/>
                <a:cs typeface="Times New Roman" pitchFamily="18" charset="0"/>
              </a:rPr>
              <a:t>shifting,X</a:t>
            </a:r>
            <a:r>
              <a:rPr lang="en-US" sz="2400" dirty="0" smtClean="0">
                <a:latin typeface="Times New Roman" pitchFamily="18" charset="0"/>
                <a:cs typeface="Times New Roman" pitchFamily="18" charset="0"/>
              </a:rPr>
              <a:t>-bit reflects </a:t>
            </a:r>
          </a:p>
          <a:p>
            <a:pPr marL="0" indent="0">
              <a:buFont typeface="Arial" charset="0"/>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the status of carry bit.</a:t>
            </a:r>
          </a:p>
          <a:p>
            <a:pPr>
              <a:buFont typeface="Arial" pitchFamily="34" charset="0"/>
              <a:buChar char="•"/>
              <a:defRPr/>
            </a:pPr>
            <a:r>
              <a:rPr lang="en-US" sz="2400" dirty="0" smtClean="0">
                <a:latin typeface="Times New Roman" pitchFamily="18" charset="0"/>
                <a:cs typeface="Times New Roman" pitchFamily="18" charset="0"/>
              </a:rPr>
              <a:t>X bit is provided as C bit will be used as a multipurpose test </a:t>
            </a:r>
          </a:p>
          <a:p>
            <a:pPr marL="0" indent="0">
              <a:buFont typeface="Arial" charset="0"/>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flag.(to transfer information between subroutines).</a:t>
            </a:r>
          </a:p>
          <a:p>
            <a:pPr>
              <a:buFont typeface="Arial" pitchFamily="34" charset="0"/>
              <a:buChar char="•"/>
              <a:defRPr/>
            </a:pPr>
            <a:r>
              <a:rPr lang="en-US" sz="2400" dirty="0" smtClean="0">
                <a:latin typeface="Times New Roman" pitchFamily="18" charset="0"/>
                <a:cs typeface="Times New Roman" pitchFamily="18" charset="0"/>
              </a:rPr>
              <a:t>If C-bit is set following a return from </a:t>
            </a:r>
            <a:r>
              <a:rPr lang="en-US" sz="2400" dirty="0" err="1" smtClean="0">
                <a:latin typeface="Times New Roman" pitchFamily="18" charset="0"/>
                <a:cs typeface="Times New Roman" pitchFamily="18" charset="0"/>
              </a:rPr>
              <a:t>subroutine,it</a:t>
            </a:r>
            <a:r>
              <a:rPr lang="en-US" sz="2400" dirty="0" smtClean="0">
                <a:latin typeface="Times New Roman" pitchFamily="18" charset="0"/>
                <a:cs typeface="Times New Roman" pitchFamily="18" charset="0"/>
              </a:rPr>
              <a:t> denotes an </a:t>
            </a:r>
          </a:p>
          <a:p>
            <a:pPr marL="0" indent="0">
              <a:buFont typeface="Arial" charset="0"/>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error occurred in sub-routine.</a:t>
            </a:r>
          </a:p>
          <a:p>
            <a:pPr>
              <a:buFont typeface="Arial" pitchFamily="34" charset="0"/>
              <a:buChar char="•"/>
              <a:defRPr/>
            </a:pPr>
            <a:r>
              <a:rPr lang="en-US" sz="2400" dirty="0" smtClean="0">
                <a:latin typeface="Times New Roman" pitchFamily="18" charset="0"/>
                <a:cs typeface="Times New Roman" pitchFamily="18" charset="0"/>
              </a:rPr>
              <a:t>X bit is provided exclusively for arithmetic operations that </a:t>
            </a:r>
          </a:p>
          <a:p>
            <a:pPr marL="0" indent="0">
              <a:buFont typeface="Arial" charset="0"/>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generates a true carry out.</a:t>
            </a:r>
          </a:p>
          <a:p>
            <a:pPr>
              <a:buFont typeface="Arial" pitchFamily="34" charset="0"/>
              <a:buChar char="•"/>
              <a:defRPr/>
            </a:pPr>
            <a:r>
              <a:rPr lang="en-US" sz="2400" dirty="0" err="1" smtClean="0">
                <a:latin typeface="Times New Roman" pitchFamily="18" charset="0"/>
                <a:cs typeface="Times New Roman" pitchFamily="18" charset="0"/>
              </a:rPr>
              <a:t>Instrns</a:t>
            </a:r>
            <a:r>
              <a:rPr lang="en-US" sz="2400" dirty="0" smtClean="0">
                <a:latin typeface="Times New Roman" pitchFamily="18" charset="0"/>
                <a:cs typeface="Times New Roman" pitchFamily="18" charset="0"/>
              </a:rPr>
              <a:t> like CMP,MOVE,AND,MUL,TST,CLR and DIV affect </a:t>
            </a:r>
          </a:p>
          <a:p>
            <a:pPr marL="0" indent="0">
              <a:buFont typeface="Arial" charset="0"/>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the status of the carry bit but have no effect on X-bit </a:t>
            </a:r>
          </a:p>
          <a:p>
            <a:pPr marL="0" indent="0">
              <a:buFont typeface="Arial" charset="0"/>
              <a:buNone/>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936050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2568</TotalTime>
  <Words>855</Words>
  <Application>Microsoft Office PowerPoint</Application>
  <PresentationFormat>On-screen Show (4:3)</PresentationFormat>
  <Paragraphs>120</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The 68000 family</vt:lpstr>
      <vt:lpstr>PowerPoint Presentation</vt:lpstr>
      <vt:lpstr>Memory Organization</vt:lpstr>
      <vt:lpstr>68000 architecture</vt:lpstr>
      <vt:lpstr>PowerPoint Presentation</vt:lpstr>
      <vt:lpstr>PowerPoint Presentation</vt:lpstr>
      <vt:lpstr>PowerPoint Presentation</vt:lpstr>
      <vt:lpstr>68000 Status Register</vt:lpstr>
      <vt:lpstr>PowerPoint Presentation</vt:lpstr>
      <vt:lpstr>Addressing Modes</vt:lpstr>
      <vt:lpstr>Register Transfer language(RTL)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68000 family</dc:title>
  <dc:creator>ACER</dc:creator>
  <cp:lastModifiedBy>ACER</cp:lastModifiedBy>
  <cp:revision>68</cp:revision>
  <dcterms:created xsi:type="dcterms:W3CDTF">2006-08-16T00:00:00Z</dcterms:created>
  <dcterms:modified xsi:type="dcterms:W3CDTF">2014-04-25T05:28:33Z</dcterms:modified>
</cp:coreProperties>
</file>