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86" r:id="rId9"/>
    <p:sldId id="284" r:id="rId10"/>
    <p:sldId id="277" r:id="rId11"/>
    <p:sldId id="280" r:id="rId12"/>
    <p:sldId id="282" r:id="rId13"/>
    <p:sldId id="268" r:id="rId14"/>
    <p:sldId id="269" r:id="rId15"/>
    <p:sldId id="270" r:id="rId16"/>
    <p:sldId id="271" r:id="rId17"/>
    <p:sldId id="272" r:id="rId18"/>
    <p:sldId id="275"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5B47D5-DC0D-412F-B2A5-8098AFFBF9CE}" type="datetimeFigureOut">
              <a:rPr lang="en-US"/>
              <a:pPr>
                <a:defRPr/>
              </a:pPr>
              <a:t>4/29/2014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EAC7B2-2CE9-4148-96C2-C689AACCC26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DADDBB-6671-4404-AECF-54C323878A4F}" type="datetimeFigureOut">
              <a:rPr lang="en-US"/>
              <a:pPr>
                <a:defRPr/>
              </a:pPr>
              <a:t>4/29/2014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066BED-9A06-4E8A-962A-4932B0E1F91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F4B72F-742D-4579-928E-4540576DA71B}" type="datetimeFigureOut">
              <a:rPr lang="en-US"/>
              <a:pPr>
                <a:defRPr/>
              </a:pPr>
              <a:t>4/29/2014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4B00ED-3F80-4A5D-818F-7E836B3FD11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7BCF29-22CC-4DAB-96D2-FE819872729C}" type="datetimeFigureOut">
              <a:rPr lang="en-US"/>
              <a:pPr>
                <a:defRPr/>
              </a:pPr>
              <a:t>4/29/2014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2F0DC5-E24B-4FD2-87D6-E6ED12978C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9D151E3-ACF7-4C69-9B16-FED38B528010}" type="datetimeFigureOut">
              <a:rPr lang="en-US"/>
              <a:pPr>
                <a:defRPr/>
              </a:pPr>
              <a:t>4/29/2014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3BE965-D016-431D-8D19-F4F112CBFC6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5FE50F8-5F86-4BAC-B052-137077287498}" type="datetimeFigureOut">
              <a:rPr lang="en-US"/>
              <a:pPr>
                <a:defRPr/>
              </a:pPr>
              <a:t>4/29/2014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759AF6-4748-4C62-AE01-8D489AF426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1E52B4F-2AC6-4BBA-9661-EBB1BC1D86A8}" type="datetimeFigureOut">
              <a:rPr lang="en-US"/>
              <a:pPr>
                <a:defRPr/>
              </a:pPr>
              <a:t>4/29/2014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AA77159-8A73-4925-8FE4-9DC7793F10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357FC26-578B-486A-8CEB-CDAECBBD10A2}" type="datetimeFigureOut">
              <a:rPr lang="en-US"/>
              <a:pPr>
                <a:defRPr/>
              </a:pPr>
              <a:t>4/29/2014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F55679C-6A15-4636-B1C9-B4EC0AE19A4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083B84-A1C9-48D6-A59F-52F6F4BA8DB6}" type="datetimeFigureOut">
              <a:rPr lang="en-US"/>
              <a:pPr>
                <a:defRPr/>
              </a:pPr>
              <a:t>4/29/2014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0399D95-5A7C-42E8-92A3-8EC91C7BC3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7A2662-5DEC-4C07-AC94-D5EBCE2EAB8D}" type="datetimeFigureOut">
              <a:rPr lang="en-US"/>
              <a:pPr>
                <a:defRPr/>
              </a:pPr>
              <a:t>4/29/2014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F2B39C-9CC5-4813-99B0-8AB2E585155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F670B9-7CB4-455D-89EC-547C90703CD7}" type="datetimeFigureOut">
              <a:rPr lang="en-US"/>
              <a:pPr>
                <a:defRPr/>
              </a:pPr>
              <a:t>4/29/2014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C44993E-B138-4B17-8320-F0A7181C4FD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D01F024-1889-46CD-B168-69528E817C49}" type="datetimeFigureOut">
              <a:rPr lang="en-US"/>
              <a:pPr>
                <a:defRPr/>
              </a:pPr>
              <a:t>4/29/2014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2EC1D5A-7144-4748-906C-297A80228B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smtClean="0"/>
              <a:t>80486 Processor</a:t>
            </a:r>
          </a:p>
        </p:txBody>
      </p:sp>
      <p:sp>
        <p:nvSpPr>
          <p:cNvPr id="14338" name="Content Placeholder 2"/>
          <p:cNvSpPr>
            <a:spLocks noGrp="1"/>
          </p:cNvSpPr>
          <p:nvPr>
            <p:ph idx="1"/>
          </p:nvPr>
        </p:nvSpPr>
        <p:spPr/>
        <p:txBody>
          <a:bodyPr/>
          <a:lstStyle/>
          <a:p>
            <a:r>
              <a:rPr lang="en-US" sz="2400" dirty="0" smtClean="0"/>
              <a:t>80486 math co-processor is the first processor to have built-in math coprocessor. </a:t>
            </a:r>
          </a:p>
          <a:p>
            <a:r>
              <a:rPr lang="en-US" sz="2400" dirty="0" smtClean="0"/>
              <a:t>This being integrated on the chip allows it to execute math instructions 3 times faster.</a:t>
            </a:r>
          </a:p>
          <a:p>
            <a:r>
              <a:rPr lang="en-US" sz="2400" dirty="0" smtClean="0"/>
              <a:t>It has 8kb code data internal cache. </a:t>
            </a:r>
          </a:p>
          <a:p>
            <a:r>
              <a:rPr lang="en-US" sz="2400" dirty="0" smtClean="0"/>
              <a:t>It has five stage instructions pipeline scheme that allows it to execute instructions much faster than 386. </a:t>
            </a:r>
          </a:p>
          <a:p>
            <a:r>
              <a:rPr lang="en-US" sz="2400" dirty="0" smtClean="0"/>
              <a:t>It is 168 pin chip.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Pentium processor</a:t>
            </a:r>
            <a:endParaRPr lang="en-US" dirty="0"/>
          </a:p>
        </p:txBody>
      </p:sp>
      <p:sp>
        <p:nvSpPr>
          <p:cNvPr id="3" name="Content Placeholder 2"/>
          <p:cNvSpPr>
            <a:spLocks noGrp="1"/>
          </p:cNvSpPr>
          <p:nvPr>
            <p:ph idx="1"/>
          </p:nvPr>
        </p:nvSpPr>
        <p:spPr>
          <a:xfrm>
            <a:off x="457200" y="1219200"/>
            <a:ext cx="8229600" cy="5638800"/>
          </a:xfrm>
        </p:spPr>
        <p:txBody>
          <a:bodyPr/>
          <a:lstStyle/>
          <a:p>
            <a:r>
              <a:rPr lang="en-US" sz="2800" dirty="0" smtClean="0"/>
              <a:t>486 has 5-stage pipeline</a:t>
            </a:r>
          </a:p>
          <a:p>
            <a:pPr marL="514350" indent="-514350">
              <a:buFont typeface="+mj-lt"/>
              <a:buAutoNum type="arabicPeriod"/>
            </a:pPr>
            <a:r>
              <a:rPr lang="en-US" sz="2800" dirty="0" smtClean="0"/>
              <a:t>Fetch</a:t>
            </a:r>
          </a:p>
          <a:p>
            <a:pPr marL="514350" indent="-514350">
              <a:buFont typeface="+mj-lt"/>
              <a:buAutoNum type="arabicPeriod"/>
            </a:pPr>
            <a:r>
              <a:rPr lang="en-US" sz="2800" dirty="0" smtClean="0"/>
              <a:t>Decode1</a:t>
            </a:r>
          </a:p>
          <a:p>
            <a:pPr marL="514350" indent="-514350">
              <a:buFont typeface="+mj-lt"/>
              <a:buAutoNum type="arabicPeriod"/>
            </a:pPr>
            <a:r>
              <a:rPr lang="en-US" sz="2800" dirty="0" smtClean="0"/>
              <a:t> decode2</a:t>
            </a:r>
          </a:p>
          <a:p>
            <a:pPr marL="514350" indent="-514350">
              <a:buFont typeface="+mj-lt"/>
              <a:buAutoNum type="arabicPeriod"/>
            </a:pPr>
            <a:r>
              <a:rPr lang="en-US" sz="2800" dirty="0" smtClean="0"/>
              <a:t>Data fetch from, or store to, the memory. (ALU)</a:t>
            </a:r>
          </a:p>
          <a:p>
            <a:pPr marL="514350" indent="-514350">
              <a:buFont typeface="+mj-lt"/>
              <a:buAutoNum type="arabicPeriod"/>
            </a:pPr>
            <a:r>
              <a:rPr lang="en-US" sz="2800" dirty="0" smtClean="0"/>
              <a:t>Write the result, back to the destination register</a:t>
            </a:r>
          </a:p>
          <a:p>
            <a:r>
              <a:rPr lang="en-US" sz="2800" dirty="0"/>
              <a:t>In Pentium, there are two pipelines provided for integer operation, after the decode stage</a:t>
            </a:r>
            <a:r>
              <a:rPr lang="en-US" sz="2800" dirty="0" smtClean="0"/>
              <a:t>.</a:t>
            </a:r>
          </a:p>
          <a:p>
            <a:r>
              <a:rPr lang="en-US" sz="2800" dirty="0"/>
              <a:t>Floating point has 8-stage pipeline  </a:t>
            </a:r>
          </a:p>
          <a:p>
            <a:pPr marL="0" indent="0">
              <a:buNone/>
            </a:pPr>
            <a:endParaRPr lang="en-US" dirty="0" smtClean="0"/>
          </a:p>
        </p:txBody>
      </p:sp>
    </p:spTree>
    <p:extLst>
      <p:ext uri="{BB962C8B-B14F-4D97-AF65-F5344CB8AC3E}">
        <p14:creationId xmlns:p14="http://schemas.microsoft.com/office/powerpoint/2010/main" val="3040744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879"/>
            <a:ext cx="8041440" cy="1442674"/>
          </a:xfrm>
        </p:spPr>
        <p:txBody>
          <a:bodyPr/>
          <a:lstStyle/>
          <a:p>
            <a:r>
              <a:rPr lang="en-US" dirty="0" smtClean="0"/>
              <a:t>Two-integer Pipelines</a:t>
            </a:r>
            <a:endParaRPr lang="en-IN" dirty="0"/>
          </a:p>
        </p:txBody>
      </p:sp>
      <p:sp>
        <p:nvSpPr>
          <p:cNvPr id="16" name="Rounded Rectangle 15"/>
          <p:cNvSpPr/>
          <p:nvPr/>
        </p:nvSpPr>
        <p:spPr>
          <a:xfrm>
            <a:off x="3635896" y="1196752"/>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Fetch </a:t>
            </a:r>
            <a:r>
              <a:rPr lang="en-US" dirty="0" err="1" smtClean="0"/>
              <a:t>Instructio</a:t>
            </a:r>
            <a:r>
              <a:rPr lang="en-IN" dirty="0" smtClean="0"/>
              <a:t>n</a:t>
            </a:r>
          </a:p>
        </p:txBody>
      </p:sp>
      <p:sp>
        <p:nvSpPr>
          <p:cNvPr id="19" name="Rounded Rectangle 4"/>
          <p:cNvSpPr/>
          <p:nvPr/>
        </p:nvSpPr>
        <p:spPr>
          <a:xfrm rot="4351541">
            <a:off x="2420766" y="4157209"/>
            <a:ext cx="2803921" cy="669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endParaRPr lang="en-IN" sz="4200" kern="1200"/>
          </a:p>
        </p:txBody>
      </p:sp>
      <p:sp>
        <p:nvSpPr>
          <p:cNvPr id="20" name="Rounded Rectangle 19"/>
          <p:cNvSpPr/>
          <p:nvPr/>
        </p:nvSpPr>
        <p:spPr>
          <a:xfrm>
            <a:off x="3627011" y="2274617"/>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Decode</a:t>
            </a:r>
          </a:p>
          <a:p>
            <a:pPr lvl="0" algn="ctr"/>
            <a:r>
              <a:rPr lang="en-US" dirty="0" err="1" smtClean="0"/>
              <a:t>Instructio</a:t>
            </a:r>
            <a:r>
              <a:rPr lang="en-IN" dirty="0" smtClean="0"/>
              <a:t>n</a:t>
            </a:r>
          </a:p>
        </p:txBody>
      </p:sp>
      <p:sp>
        <p:nvSpPr>
          <p:cNvPr id="21" name="Rounded Rectangle 20"/>
          <p:cNvSpPr/>
          <p:nvPr/>
        </p:nvSpPr>
        <p:spPr>
          <a:xfrm>
            <a:off x="2690907" y="3429000"/>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Generate Memory </a:t>
            </a:r>
            <a:r>
              <a:rPr lang="en-US" dirty="0" err="1" smtClean="0"/>
              <a:t>Addr</a:t>
            </a:r>
            <a:endParaRPr lang="en-US" dirty="0" smtClean="0"/>
          </a:p>
        </p:txBody>
      </p:sp>
      <p:sp>
        <p:nvSpPr>
          <p:cNvPr id="23" name="Rounded Rectangle 22"/>
          <p:cNvSpPr/>
          <p:nvPr/>
        </p:nvSpPr>
        <p:spPr>
          <a:xfrm>
            <a:off x="4715515" y="3429000"/>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Generate Memory </a:t>
            </a:r>
            <a:r>
              <a:rPr lang="en-US" dirty="0" err="1" smtClean="0"/>
              <a:t>Addr</a:t>
            </a:r>
            <a:endParaRPr lang="en-US" dirty="0" smtClean="0"/>
          </a:p>
        </p:txBody>
      </p:sp>
      <p:sp>
        <p:nvSpPr>
          <p:cNvPr id="24" name="Rounded Rectangle 23"/>
          <p:cNvSpPr/>
          <p:nvPr/>
        </p:nvSpPr>
        <p:spPr>
          <a:xfrm>
            <a:off x="2691300" y="4511406"/>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Do Memory or ALU Operation</a:t>
            </a:r>
          </a:p>
        </p:txBody>
      </p:sp>
      <p:sp>
        <p:nvSpPr>
          <p:cNvPr id="25" name="Rounded Rectangle 24"/>
          <p:cNvSpPr/>
          <p:nvPr/>
        </p:nvSpPr>
        <p:spPr>
          <a:xfrm>
            <a:off x="4715515" y="4511406"/>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Generate Memory </a:t>
            </a:r>
            <a:r>
              <a:rPr lang="en-US" dirty="0" err="1" smtClean="0"/>
              <a:t>Addr</a:t>
            </a:r>
            <a:endParaRPr lang="en-US" dirty="0" smtClean="0"/>
          </a:p>
        </p:txBody>
      </p:sp>
      <p:sp>
        <p:nvSpPr>
          <p:cNvPr id="26" name="Rounded Rectangle 25"/>
          <p:cNvSpPr/>
          <p:nvPr/>
        </p:nvSpPr>
        <p:spPr>
          <a:xfrm>
            <a:off x="2690907" y="5533843"/>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Write result to register</a:t>
            </a:r>
          </a:p>
        </p:txBody>
      </p:sp>
      <p:sp>
        <p:nvSpPr>
          <p:cNvPr id="29" name="Rounded Rectangle 28"/>
          <p:cNvSpPr/>
          <p:nvPr/>
        </p:nvSpPr>
        <p:spPr>
          <a:xfrm>
            <a:off x="4715515" y="5533843"/>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Write result to register</a:t>
            </a:r>
          </a:p>
        </p:txBody>
      </p:sp>
      <p:cxnSp>
        <p:nvCxnSpPr>
          <p:cNvPr id="31" name="Straight Arrow Connector 30"/>
          <p:cNvCxnSpPr/>
          <p:nvPr/>
        </p:nvCxnSpPr>
        <p:spPr>
          <a:xfrm flipH="1">
            <a:off x="4572000" y="1821960"/>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822726" y="3005629"/>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08104" y="4055933"/>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495325" y="5109269"/>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632002" y="5109269"/>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029200" y="2279160"/>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599322" y="4055933"/>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292080" y="2973527"/>
            <a:ext cx="3894" cy="455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22978" y="1412776"/>
            <a:ext cx="265526" cy="369332"/>
          </a:xfrm>
          <a:prstGeom prst="rect">
            <a:avLst/>
          </a:prstGeom>
          <a:noFill/>
        </p:spPr>
        <p:txBody>
          <a:bodyPr wrap="square" rtlCol="0">
            <a:spAutoFit/>
          </a:bodyPr>
          <a:lstStyle/>
          <a:p>
            <a:r>
              <a:rPr lang="en-US" dirty="0"/>
              <a:t>F</a:t>
            </a:r>
            <a:endParaRPr lang="en-IN" dirty="0"/>
          </a:p>
        </p:txBody>
      </p:sp>
      <p:sp>
        <p:nvSpPr>
          <p:cNvPr id="41" name="TextBox 40"/>
          <p:cNvSpPr txBox="1"/>
          <p:nvPr/>
        </p:nvSpPr>
        <p:spPr>
          <a:xfrm>
            <a:off x="3230248" y="2555612"/>
            <a:ext cx="549664" cy="369332"/>
          </a:xfrm>
          <a:prstGeom prst="rect">
            <a:avLst/>
          </a:prstGeom>
          <a:noFill/>
        </p:spPr>
        <p:txBody>
          <a:bodyPr wrap="square" rtlCol="0">
            <a:spAutoFit/>
          </a:bodyPr>
          <a:lstStyle/>
          <a:p>
            <a:r>
              <a:rPr lang="en-US" dirty="0" smtClean="0"/>
              <a:t>D1</a:t>
            </a:r>
            <a:endParaRPr lang="en-IN" dirty="0"/>
          </a:p>
        </p:txBody>
      </p:sp>
      <p:sp>
        <p:nvSpPr>
          <p:cNvPr id="42" name="TextBox 41"/>
          <p:cNvSpPr txBox="1"/>
          <p:nvPr/>
        </p:nvSpPr>
        <p:spPr>
          <a:xfrm>
            <a:off x="2141636" y="3640378"/>
            <a:ext cx="549664" cy="369332"/>
          </a:xfrm>
          <a:prstGeom prst="rect">
            <a:avLst/>
          </a:prstGeom>
          <a:noFill/>
        </p:spPr>
        <p:txBody>
          <a:bodyPr wrap="square" rtlCol="0">
            <a:spAutoFit/>
          </a:bodyPr>
          <a:lstStyle/>
          <a:p>
            <a:r>
              <a:rPr lang="en-US" dirty="0" smtClean="0"/>
              <a:t>D2</a:t>
            </a:r>
            <a:endParaRPr lang="en-IN" dirty="0"/>
          </a:p>
        </p:txBody>
      </p:sp>
      <p:sp>
        <p:nvSpPr>
          <p:cNvPr id="43" name="TextBox 42"/>
          <p:cNvSpPr txBox="1"/>
          <p:nvPr/>
        </p:nvSpPr>
        <p:spPr>
          <a:xfrm>
            <a:off x="6587723" y="3640378"/>
            <a:ext cx="549664" cy="369332"/>
          </a:xfrm>
          <a:prstGeom prst="rect">
            <a:avLst/>
          </a:prstGeom>
          <a:noFill/>
        </p:spPr>
        <p:txBody>
          <a:bodyPr wrap="square" rtlCol="0">
            <a:spAutoFit/>
          </a:bodyPr>
          <a:lstStyle/>
          <a:p>
            <a:r>
              <a:rPr lang="en-US" dirty="0" smtClean="0"/>
              <a:t>D2</a:t>
            </a:r>
            <a:endParaRPr lang="en-IN" dirty="0"/>
          </a:p>
        </p:txBody>
      </p:sp>
      <p:sp>
        <p:nvSpPr>
          <p:cNvPr id="44" name="TextBox 43"/>
          <p:cNvSpPr txBox="1"/>
          <p:nvPr/>
        </p:nvSpPr>
        <p:spPr>
          <a:xfrm>
            <a:off x="2294036" y="4722784"/>
            <a:ext cx="549664" cy="369332"/>
          </a:xfrm>
          <a:prstGeom prst="rect">
            <a:avLst/>
          </a:prstGeom>
          <a:noFill/>
        </p:spPr>
        <p:txBody>
          <a:bodyPr wrap="square" rtlCol="0">
            <a:spAutoFit/>
          </a:bodyPr>
          <a:lstStyle/>
          <a:p>
            <a:r>
              <a:rPr lang="en-US" dirty="0" smtClean="0"/>
              <a:t>E</a:t>
            </a:r>
            <a:endParaRPr lang="en-IN" dirty="0"/>
          </a:p>
        </p:txBody>
      </p:sp>
      <p:sp>
        <p:nvSpPr>
          <p:cNvPr id="45" name="TextBox 44"/>
          <p:cNvSpPr txBox="1"/>
          <p:nvPr/>
        </p:nvSpPr>
        <p:spPr>
          <a:xfrm>
            <a:off x="6587723" y="4722784"/>
            <a:ext cx="549664" cy="369332"/>
          </a:xfrm>
          <a:prstGeom prst="rect">
            <a:avLst/>
          </a:prstGeom>
          <a:noFill/>
        </p:spPr>
        <p:txBody>
          <a:bodyPr wrap="square" rtlCol="0">
            <a:spAutoFit/>
          </a:bodyPr>
          <a:lstStyle/>
          <a:p>
            <a:r>
              <a:rPr lang="en-US" dirty="0" smtClean="0"/>
              <a:t>E</a:t>
            </a:r>
            <a:endParaRPr lang="en-IN" dirty="0"/>
          </a:p>
        </p:txBody>
      </p:sp>
      <p:sp>
        <p:nvSpPr>
          <p:cNvPr id="46" name="TextBox 45"/>
          <p:cNvSpPr txBox="1"/>
          <p:nvPr/>
        </p:nvSpPr>
        <p:spPr>
          <a:xfrm>
            <a:off x="2150128" y="5745221"/>
            <a:ext cx="549664" cy="369332"/>
          </a:xfrm>
          <a:prstGeom prst="rect">
            <a:avLst/>
          </a:prstGeom>
          <a:noFill/>
        </p:spPr>
        <p:txBody>
          <a:bodyPr wrap="square" rtlCol="0">
            <a:spAutoFit/>
          </a:bodyPr>
          <a:lstStyle/>
          <a:p>
            <a:r>
              <a:rPr lang="en-US" dirty="0" smtClean="0"/>
              <a:t>WB</a:t>
            </a:r>
            <a:endParaRPr lang="en-IN" dirty="0"/>
          </a:p>
        </p:txBody>
      </p:sp>
      <p:sp>
        <p:nvSpPr>
          <p:cNvPr id="47" name="TextBox 46"/>
          <p:cNvSpPr txBox="1"/>
          <p:nvPr/>
        </p:nvSpPr>
        <p:spPr>
          <a:xfrm>
            <a:off x="6587723" y="5745221"/>
            <a:ext cx="549664" cy="369332"/>
          </a:xfrm>
          <a:prstGeom prst="rect">
            <a:avLst/>
          </a:prstGeom>
          <a:noFill/>
        </p:spPr>
        <p:txBody>
          <a:bodyPr wrap="square" rtlCol="0">
            <a:spAutoFit/>
          </a:bodyPr>
          <a:lstStyle/>
          <a:p>
            <a:r>
              <a:rPr lang="en-US" dirty="0" smtClean="0"/>
              <a:t>WB</a:t>
            </a:r>
            <a:endParaRPr lang="en-IN" dirty="0"/>
          </a:p>
        </p:txBody>
      </p:sp>
      <p:sp>
        <p:nvSpPr>
          <p:cNvPr id="48" name="TextBox 47"/>
          <p:cNvSpPr txBox="1"/>
          <p:nvPr/>
        </p:nvSpPr>
        <p:spPr>
          <a:xfrm>
            <a:off x="5949254" y="1202040"/>
            <a:ext cx="2943225" cy="1754326"/>
          </a:xfrm>
          <a:prstGeom prst="rect">
            <a:avLst/>
          </a:prstGeom>
          <a:noFill/>
        </p:spPr>
        <p:txBody>
          <a:bodyPr wrap="square" rtlCol="0">
            <a:spAutoFit/>
          </a:bodyPr>
          <a:lstStyle/>
          <a:p>
            <a:r>
              <a:rPr lang="en-US" b="1" dirty="0" smtClean="0"/>
              <a:t>F</a:t>
            </a:r>
            <a:r>
              <a:rPr lang="en-US" dirty="0" smtClean="0"/>
              <a:t>- instruction Fetch Stage</a:t>
            </a:r>
          </a:p>
          <a:p>
            <a:r>
              <a:rPr lang="en-US" b="1" dirty="0" smtClean="0"/>
              <a:t>D1</a:t>
            </a:r>
            <a:r>
              <a:rPr lang="en-US" dirty="0" smtClean="0"/>
              <a:t>-Decode Stage 1</a:t>
            </a:r>
          </a:p>
          <a:p>
            <a:r>
              <a:rPr lang="en-US" b="1" dirty="0" smtClean="0"/>
              <a:t>D2</a:t>
            </a:r>
            <a:r>
              <a:rPr lang="en-US" dirty="0" smtClean="0"/>
              <a:t>-Decode Stage 2</a:t>
            </a:r>
          </a:p>
          <a:p>
            <a:r>
              <a:rPr lang="en-US" b="1" dirty="0" smtClean="0"/>
              <a:t>E</a:t>
            </a:r>
            <a:r>
              <a:rPr lang="en-US" dirty="0" smtClean="0"/>
              <a:t>-</a:t>
            </a:r>
            <a:r>
              <a:rPr lang="en-US" dirty="0" err="1" smtClean="0"/>
              <a:t>Exucute</a:t>
            </a:r>
            <a:r>
              <a:rPr lang="en-US" dirty="0" smtClean="0"/>
              <a:t> memory or ALU</a:t>
            </a:r>
          </a:p>
          <a:p>
            <a:r>
              <a:rPr lang="en-US" b="1" dirty="0" smtClean="0"/>
              <a:t>WB</a:t>
            </a:r>
            <a:r>
              <a:rPr lang="en-US" dirty="0" smtClean="0"/>
              <a:t>-Write back to destination</a:t>
            </a:r>
            <a:endParaRPr lang="en-IN" dirty="0"/>
          </a:p>
        </p:txBody>
      </p:sp>
      <p:sp>
        <p:nvSpPr>
          <p:cNvPr id="49" name="TextBox 48"/>
          <p:cNvSpPr txBox="1"/>
          <p:nvPr/>
        </p:nvSpPr>
        <p:spPr>
          <a:xfrm>
            <a:off x="3115101" y="6325931"/>
            <a:ext cx="864096" cy="369332"/>
          </a:xfrm>
          <a:prstGeom prst="rect">
            <a:avLst/>
          </a:prstGeom>
          <a:noFill/>
        </p:spPr>
        <p:txBody>
          <a:bodyPr wrap="square" rtlCol="0">
            <a:spAutoFit/>
          </a:bodyPr>
          <a:lstStyle/>
          <a:p>
            <a:r>
              <a:rPr lang="en-US" dirty="0" smtClean="0"/>
              <a:t>U-Pipe</a:t>
            </a:r>
            <a:endParaRPr lang="en-IN" dirty="0"/>
          </a:p>
        </p:txBody>
      </p:sp>
      <p:sp>
        <p:nvSpPr>
          <p:cNvPr id="50" name="TextBox 49"/>
          <p:cNvSpPr txBox="1"/>
          <p:nvPr/>
        </p:nvSpPr>
        <p:spPr>
          <a:xfrm>
            <a:off x="5219571" y="6326546"/>
            <a:ext cx="864096" cy="369332"/>
          </a:xfrm>
          <a:prstGeom prst="rect">
            <a:avLst/>
          </a:prstGeom>
          <a:noFill/>
        </p:spPr>
        <p:txBody>
          <a:bodyPr wrap="square" rtlCol="0">
            <a:spAutoFit/>
          </a:bodyPr>
          <a:lstStyle/>
          <a:p>
            <a:r>
              <a:rPr lang="en-US" dirty="0"/>
              <a:t>V</a:t>
            </a:r>
            <a:r>
              <a:rPr lang="en-US" dirty="0" smtClean="0"/>
              <a:t>-Pipe</a:t>
            </a:r>
            <a:endParaRPr lang="en-IN" dirty="0"/>
          </a:p>
        </p:txBody>
      </p:sp>
    </p:spTree>
    <p:extLst>
      <p:ext uri="{BB962C8B-B14F-4D97-AF65-F5344CB8AC3E}">
        <p14:creationId xmlns:p14="http://schemas.microsoft.com/office/powerpoint/2010/main" val="1958064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Handling</a:t>
            </a:r>
            <a:endParaRPr lang="en-IN" dirty="0"/>
          </a:p>
        </p:txBody>
      </p:sp>
      <p:sp>
        <p:nvSpPr>
          <p:cNvPr id="3" name="Content Placeholder 2"/>
          <p:cNvSpPr>
            <a:spLocks noGrp="1"/>
          </p:cNvSpPr>
          <p:nvPr>
            <p:ph idx="1"/>
          </p:nvPr>
        </p:nvSpPr>
        <p:spPr/>
        <p:txBody>
          <a:bodyPr/>
          <a:lstStyle/>
          <a:p>
            <a:r>
              <a:rPr lang="en-US" dirty="0" smtClean="0"/>
              <a:t>Static Predictions – based on instructions.</a:t>
            </a:r>
          </a:p>
          <a:p>
            <a:r>
              <a:rPr lang="en-US" dirty="0" smtClean="0"/>
              <a:t>Conditional Branch, branch address above the contents of EIP, it is not taken ; backward jump is taken.</a:t>
            </a:r>
          </a:p>
          <a:p>
            <a:r>
              <a:rPr lang="en-US" dirty="0" smtClean="0"/>
              <a:t>Loop – is always taken since the no of times the branch will be executed is high i.e. except for the last iteration.</a:t>
            </a:r>
            <a:endParaRPr lang="en-IN" dirty="0"/>
          </a:p>
        </p:txBody>
      </p:sp>
    </p:spTree>
    <p:extLst>
      <p:ext uri="{BB962C8B-B14F-4D97-AF65-F5344CB8AC3E}">
        <p14:creationId xmlns:p14="http://schemas.microsoft.com/office/powerpoint/2010/main" val="2509657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The 4MB page and Flat memory</a:t>
            </a:r>
          </a:p>
        </p:txBody>
      </p:sp>
      <p:sp>
        <p:nvSpPr>
          <p:cNvPr id="3" name="Content Placeholder 2"/>
          <p:cNvSpPr>
            <a:spLocks noGrp="1"/>
          </p:cNvSpPr>
          <p:nvPr>
            <p:ph idx="1"/>
          </p:nvPr>
        </p:nvSpPr>
        <p:spPr>
          <a:xfrm>
            <a:off x="457200" y="1066800"/>
            <a:ext cx="8229600" cy="5059363"/>
          </a:xfrm>
        </p:spPr>
        <p:txBody>
          <a:bodyPr/>
          <a:lstStyle/>
          <a:p>
            <a:pPr marL="0" indent="0">
              <a:buNone/>
            </a:pPr>
            <a:endParaRPr lang="en-US" sz="2400" dirty="0" smtClean="0"/>
          </a:p>
          <a:p>
            <a:r>
              <a:rPr lang="en-US" sz="2400" dirty="0" smtClean="0"/>
              <a:t>The </a:t>
            </a:r>
            <a:r>
              <a:rPr lang="en-US" sz="2400" dirty="0" err="1" smtClean="0"/>
              <a:t>pentium</a:t>
            </a:r>
            <a:r>
              <a:rPr lang="en-US" sz="2400" dirty="0" smtClean="0"/>
              <a:t> supports the segmented paged model. But the size of the each page is 4mb rather than 4kb as in 386. </a:t>
            </a:r>
          </a:p>
          <a:p>
            <a:r>
              <a:rPr lang="en-US" sz="2400" dirty="0" smtClean="0"/>
              <a:t>In large programs, with systems having large physical memory, it becomes more efficient from operational point of view to have large pages, so that page swap overhead is reduced. </a:t>
            </a:r>
          </a:p>
          <a:p>
            <a:r>
              <a:rPr lang="en-US" sz="2400" dirty="0" smtClean="0"/>
              <a:t>Also it shrinks the page management tables. </a:t>
            </a:r>
          </a:p>
          <a:p>
            <a:r>
              <a:rPr lang="en-US" sz="2400" dirty="0" smtClean="0"/>
              <a:t>In flat memory model we specify the base address of all segments as 0. so that memory looks like one segment of size 4gb. </a:t>
            </a:r>
          </a:p>
          <a:p>
            <a:endParaRPr lang="en-US" sz="2400" dirty="0"/>
          </a:p>
        </p:txBody>
      </p:sp>
    </p:spTree>
    <p:extLst>
      <p:ext uri="{BB962C8B-B14F-4D97-AF65-F5344CB8AC3E}">
        <p14:creationId xmlns:p14="http://schemas.microsoft.com/office/powerpoint/2010/main" val="2901427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Advanced Programmable Interrupt Controller(APIC)</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400" dirty="0" smtClean="0"/>
              <a:t>Advanced programmable interrupt is in the processor chip in contrast to 8086 which has priority interrupt controller external to processor. </a:t>
            </a:r>
          </a:p>
          <a:p>
            <a:r>
              <a:rPr lang="en-US" sz="2400" dirty="0" smtClean="0"/>
              <a:t>They can be programmed to respond to any I/O interrupts or even to external interrupt signals from 8259A</a:t>
            </a:r>
          </a:p>
          <a:p>
            <a:r>
              <a:rPr lang="en-US" sz="2400" dirty="0" smtClean="0"/>
              <a:t>In multiprocessor systems, they can communicate with other processors and perform inter-processor interrupt communications. </a:t>
            </a:r>
          </a:p>
          <a:p>
            <a:pPr marL="0" indent="0">
              <a:buNone/>
            </a:pPr>
            <a:r>
              <a:rPr lang="en-US" sz="2400" dirty="0"/>
              <a:t> </a:t>
            </a:r>
            <a:r>
              <a:rPr lang="en-US" sz="2400" dirty="0" smtClean="0"/>
              <a:t>                          </a:t>
            </a:r>
            <a:r>
              <a:rPr lang="en-US" sz="2400" b="1" dirty="0" smtClean="0"/>
              <a:t>   </a:t>
            </a:r>
            <a:endParaRPr lang="en-US" sz="2400" b="1" dirty="0"/>
          </a:p>
        </p:txBody>
      </p:sp>
    </p:spTree>
    <p:extLst>
      <p:ext uri="{BB962C8B-B14F-4D97-AF65-F5344CB8AC3E}">
        <p14:creationId xmlns:p14="http://schemas.microsoft.com/office/powerpoint/2010/main" val="1949556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a:buNone/>
            </a:pPr>
            <a:r>
              <a:rPr lang="en-US" sz="2400" b="1" dirty="0"/>
              <a:t>Multimedia Extension Technology </a:t>
            </a:r>
          </a:p>
          <a:p>
            <a:pPr marL="0" indent="0">
              <a:buNone/>
            </a:pPr>
            <a:r>
              <a:rPr lang="en-US" sz="2400" dirty="0"/>
              <a:t>This technology requires a large amount of data processing. Example of such processing is image processing, where several pixels need to be processed to produce the result. </a:t>
            </a:r>
          </a:p>
          <a:p>
            <a:pPr marL="0" indent="0">
              <a:buNone/>
            </a:pPr>
            <a:r>
              <a:rPr lang="en-US" sz="2400" dirty="0"/>
              <a:t>For such type of processing we have to use the concept of SIMD(single instruction, multiple data) and this concept was first introduced in Pentium processor. </a:t>
            </a:r>
            <a:endParaRPr lang="en-US" sz="2400" dirty="0" smtClean="0"/>
          </a:p>
          <a:p>
            <a:r>
              <a:rPr lang="en-US" sz="2400" dirty="0" smtClean="0"/>
              <a:t>We have several MMX(Multimedia Extension) registers for this purpose. Sometimes floating point registers are also used for this process. </a:t>
            </a:r>
          </a:p>
          <a:p>
            <a:r>
              <a:rPr lang="en-US" sz="2400" dirty="0" smtClean="0"/>
              <a:t>The length of MMX data in </a:t>
            </a:r>
            <a:r>
              <a:rPr lang="en-US" sz="2400" dirty="0" err="1" smtClean="0"/>
              <a:t>pentium</a:t>
            </a:r>
            <a:r>
              <a:rPr lang="en-US" sz="2400" dirty="0" smtClean="0"/>
              <a:t> is 64-bits. </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1766822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Model Specific Registers(MSRs) and Machine check(MC) exception</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sz="2400" dirty="0" smtClean="0"/>
              <a:t>In </a:t>
            </a:r>
            <a:r>
              <a:rPr lang="en-US" sz="2400" dirty="0" err="1" smtClean="0"/>
              <a:t>pentium</a:t>
            </a:r>
            <a:r>
              <a:rPr lang="en-US" sz="2400" dirty="0" smtClean="0"/>
              <a:t> processors the special registers were introduced called as MSR’s to indicate any h/w operation errors. </a:t>
            </a:r>
          </a:p>
          <a:p>
            <a:r>
              <a:rPr lang="en-US" sz="2400" dirty="0" smtClean="0"/>
              <a:t>The error types are indicated in these registers and recovery can be guided by these indications which provides a way for system management. </a:t>
            </a:r>
          </a:p>
          <a:p>
            <a:r>
              <a:rPr lang="en-US" sz="2400" dirty="0" smtClean="0"/>
              <a:t>The example of these errors can be</a:t>
            </a:r>
          </a:p>
          <a:p>
            <a:r>
              <a:rPr lang="en-US" sz="2400" dirty="0" smtClean="0"/>
              <a:t>When the bus memory or I/O operation cannot be completed </a:t>
            </a:r>
          </a:p>
          <a:p>
            <a:r>
              <a:rPr lang="en-US" sz="2400" dirty="0" smtClean="0"/>
              <a:t>During reset some of the h/w routines cannot be loaded. </a:t>
            </a:r>
          </a:p>
          <a:p>
            <a:r>
              <a:rPr lang="en-US" sz="2400" dirty="0" smtClean="0"/>
              <a:t>When a resource is held indefinitely by some agent , other devices are waiting for that , some kind of dead lock occurs. </a:t>
            </a:r>
            <a:endParaRPr lang="en-US" sz="2400" dirty="0"/>
          </a:p>
        </p:txBody>
      </p:sp>
    </p:spTree>
    <p:extLst>
      <p:ext uri="{BB962C8B-B14F-4D97-AF65-F5344CB8AC3E}">
        <p14:creationId xmlns:p14="http://schemas.microsoft.com/office/powerpoint/2010/main" val="477399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endParaRPr lang="en-US"/>
          </a:p>
        </p:txBody>
      </p:sp>
      <p:sp>
        <p:nvSpPr>
          <p:cNvPr id="3" name="Content Placeholder 2"/>
          <p:cNvSpPr>
            <a:spLocks noGrp="1"/>
          </p:cNvSpPr>
          <p:nvPr>
            <p:ph idx="1"/>
          </p:nvPr>
        </p:nvSpPr>
        <p:spPr>
          <a:xfrm>
            <a:off x="457200" y="990600"/>
            <a:ext cx="8229600" cy="5135563"/>
          </a:xfrm>
        </p:spPr>
        <p:txBody>
          <a:bodyPr/>
          <a:lstStyle/>
          <a:p>
            <a:pPr marL="0" indent="0">
              <a:buNone/>
            </a:pPr>
            <a:r>
              <a:rPr lang="en-US" b="1" dirty="0" smtClean="0"/>
              <a:t>The INIT pin and Built-in-Self Test(BIST)</a:t>
            </a:r>
          </a:p>
          <a:p>
            <a:pPr marL="0" indent="0">
              <a:buNone/>
            </a:pPr>
            <a:endParaRPr lang="en-US" dirty="0" smtClean="0"/>
          </a:p>
          <a:p>
            <a:r>
              <a:rPr lang="en-US" sz="2400" dirty="0" smtClean="0"/>
              <a:t>At the time of power-on this pin is made 1 and reset pin is made 0. the 1 on INIT pin will make the BIST program to execute and check the large part of the processor at least 70%(circuits). The test result will be </a:t>
            </a:r>
            <a:r>
              <a:rPr lang="en-US" sz="2400" dirty="0" err="1" smtClean="0"/>
              <a:t>eax</a:t>
            </a:r>
            <a:r>
              <a:rPr lang="en-US" sz="2400" dirty="0" smtClean="0"/>
              <a:t> register. If its contents are 0 it indicates circuit are perfect and the processor is ready for operation. </a:t>
            </a:r>
          </a:p>
          <a:p>
            <a:r>
              <a:rPr lang="en-US" sz="2400" dirty="0" smtClean="0"/>
              <a:t>If any other value in </a:t>
            </a:r>
            <a:r>
              <a:rPr lang="en-US" sz="2400" dirty="0" err="1" smtClean="0"/>
              <a:t>eax</a:t>
            </a:r>
            <a:r>
              <a:rPr lang="en-US" sz="2400" dirty="0" smtClean="0"/>
              <a:t> register , it indicates that processor circuit is damaged. </a:t>
            </a:r>
          </a:p>
          <a:p>
            <a:r>
              <a:rPr lang="en-US" sz="2400" dirty="0"/>
              <a:t>Result in EAX </a:t>
            </a:r>
            <a:r>
              <a:rPr lang="en-US" sz="2400" dirty="0" err="1"/>
              <a:t>reg</a:t>
            </a:r>
            <a:r>
              <a:rPr lang="en-US" sz="2400" dirty="0"/>
              <a:t> : 0 -&gt; no errors.</a:t>
            </a:r>
          </a:p>
          <a:p>
            <a:pPr marL="0" indent="0">
              <a:buNone/>
            </a:pPr>
            <a:r>
              <a:rPr lang="en-US" sz="2400" dirty="0"/>
              <a:t>	Any other value -&gt; processor faulty.</a:t>
            </a:r>
            <a:endParaRPr lang="en-IN" sz="2400" dirty="0"/>
          </a:p>
          <a:p>
            <a:endParaRPr lang="en-US" sz="2400" dirty="0"/>
          </a:p>
        </p:txBody>
      </p:sp>
    </p:spTree>
    <p:extLst>
      <p:ext uri="{BB962C8B-B14F-4D97-AF65-F5344CB8AC3E}">
        <p14:creationId xmlns:p14="http://schemas.microsoft.com/office/powerpoint/2010/main" val="2297218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Management Mode(SMM)</a:t>
            </a:r>
            <a:endParaRPr lang="en-IN" dirty="0"/>
          </a:p>
        </p:txBody>
      </p:sp>
      <p:sp>
        <p:nvSpPr>
          <p:cNvPr id="3" name="Content Placeholder 2"/>
          <p:cNvSpPr>
            <a:spLocks noGrp="1"/>
          </p:cNvSpPr>
          <p:nvPr>
            <p:ph idx="1"/>
          </p:nvPr>
        </p:nvSpPr>
        <p:spPr/>
        <p:txBody>
          <a:bodyPr/>
          <a:lstStyle/>
          <a:p>
            <a:r>
              <a:rPr lang="en-US" sz="2800" dirty="0" smtClean="0"/>
              <a:t>Pentium provides a system management mode, intended for high-level functions such as power management and security</a:t>
            </a:r>
          </a:p>
          <a:p>
            <a:r>
              <a:rPr lang="en-US" sz="2800" dirty="0"/>
              <a:t>This mode is entered into when an interrupt is generated at a special pin in the </a:t>
            </a:r>
            <a:r>
              <a:rPr lang="en-US" sz="2800" dirty="0" err="1"/>
              <a:t>pentium</a:t>
            </a:r>
            <a:r>
              <a:rPr lang="en-US" sz="2800" dirty="0"/>
              <a:t> processor,</a:t>
            </a:r>
          </a:p>
          <a:p>
            <a:r>
              <a:rPr lang="en-US" sz="2800" dirty="0"/>
              <a:t>Executes CS:EIP; CS=3000H, EIP=8000H.</a:t>
            </a:r>
          </a:p>
          <a:p>
            <a:r>
              <a:rPr lang="en-US" sz="2800" dirty="0"/>
              <a:t>All register conditions stored in SMM dump record prior to entry and the restored when returning to interrupted environment. It can create sleep mode and other power saving modes.</a:t>
            </a:r>
            <a:endParaRPr lang="en-IN" sz="2800" dirty="0"/>
          </a:p>
          <a:p>
            <a:endParaRPr lang="en-IN" dirty="0"/>
          </a:p>
        </p:txBody>
      </p:sp>
    </p:spTree>
    <p:extLst>
      <p:ext uri="{BB962C8B-B14F-4D97-AF65-F5344CB8AC3E}">
        <p14:creationId xmlns:p14="http://schemas.microsoft.com/office/powerpoint/2010/main" val="1424885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274638"/>
            <a:ext cx="8229600" cy="792162"/>
          </a:xfrm>
        </p:spPr>
        <p:txBody>
          <a:bodyPr/>
          <a:lstStyle/>
          <a:p>
            <a:r>
              <a:rPr lang="en-US" sz="3200" smtClean="0"/>
              <a:t>Signals of 80486</a:t>
            </a:r>
          </a:p>
        </p:txBody>
      </p:sp>
      <p:sp>
        <p:nvSpPr>
          <p:cNvPr id="3" name="Content Placeholder 2"/>
          <p:cNvSpPr>
            <a:spLocks noGrp="1"/>
          </p:cNvSpPr>
          <p:nvPr>
            <p:ph idx="1"/>
          </p:nvPr>
        </p:nvSpPr>
        <p:spPr>
          <a:xfrm>
            <a:off x="457200" y="914400"/>
            <a:ext cx="8229600" cy="5211763"/>
          </a:xfrm>
        </p:spPr>
        <p:txBody>
          <a:bodyPr rtlCol="0">
            <a:normAutofit fontScale="92500"/>
          </a:bodyPr>
          <a:lstStyle/>
          <a:p>
            <a:pPr fontAlgn="auto">
              <a:spcAft>
                <a:spcPts val="0"/>
              </a:spcAft>
              <a:buFont typeface="Arial" pitchFamily="34" charset="0"/>
              <a:buChar char="•"/>
              <a:defRPr/>
            </a:pPr>
            <a:r>
              <a:rPr lang="en-US" sz="2400" b="1" dirty="0">
                <a:solidFill>
                  <a:srgbClr val="FF0000"/>
                </a:solidFill>
              </a:rPr>
              <a:t>Address Bus : A31- A2 These are the address lines of the microprocessor, and are used for selecting memory I/O devices.  However, for memory/IO addressing we also need another set of signals known as byte enable signals BE0 – BE3.  These active-low byte enable signals (BE0# - BE3#) indicate which byte of the 32-bit data bus is active during the read or write cycle.  </a:t>
            </a:r>
            <a:endParaRPr lang="en-US" sz="2400" b="1" dirty="0" smtClean="0">
              <a:solidFill>
                <a:srgbClr val="FF0000"/>
              </a:solidFill>
            </a:endParaRPr>
          </a:p>
          <a:p>
            <a:pPr fontAlgn="auto">
              <a:spcAft>
                <a:spcPts val="0"/>
              </a:spcAft>
              <a:buFont typeface="Arial" pitchFamily="34" charset="0"/>
              <a:buChar char="•"/>
              <a:defRPr/>
            </a:pPr>
            <a:r>
              <a:rPr lang="en-US" sz="2400" b="1" dirty="0">
                <a:solidFill>
                  <a:srgbClr val="FF0000"/>
                </a:solidFill>
              </a:rPr>
              <a:t>Data Bus : D0-D31 This is bi-directional data bus with D0 as the least and D31 as the most significant data bit.</a:t>
            </a:r>
            <a:endParaRPr lang="en-US" sz="2400" dirty="0">
              <a:solidFill>
                <a:srgbClr val="FF0000"/>
              </a:solidFill>
            </a:endParaRPr>
          </a:p>
          <a:p>
            <a:pPr fontAlgn="auto">
              <a:spcAft>
                <a:spcPts val="0"/>
              </a:spcAft>
              <a:buFont typeface="Arial" pitchFamily="34" charset="0"/>
              <a:buChar char="•"/>
              <a:defRPr/>
            </a:pPr>
            <a:r>
              <a:rPr lang="en-US" sz="2400" b="1" dirty="0"/>
              <a:t>Data Parity Group: The pins of this group of signals are extremely important, because they are used to detect the parity during the memory read and write operations.</a:t>
            </a:r>
            <a:endParaRPr lang="en-US" sz="2400" dirty="0"/>
          </a:p>
          <a:p>
            <a:pPr fontAlgn="auto">
              <a:spcAft>
                <a:spcPts val="0"/>
              </a:spcAft>
              <a:buFont typeface="Arial" pitchFamily="34" charset="0"/>
              <a:buChar char="•"/>
              <a:defRPr/>
            </a:pPr>
            <a:r>
              <a:rPr lang="en-US" sz="2400" b="1" dirty="0"/>
              <a:t>DP0-Dp3: These four data parity input/output pins are used for representing the individual parity of 4bytes (32bits) of the data bus.</a:t>
            </a:r>
            <a:endParaRPr lang="en-US" sz="2400" dirty="0"/>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228600"/>
            <a:ext cx="8229600" cy="5897563"/>
          </a:xfrm>
        </p:spPr>
        <p:txBody>
          <a:bodyPr/>
          <a:lstStyle/>
          <a:p>
            <a:r>
              <a:rPr lang="en-US" sz="2400" dirty="0" err="1" smtClean="0"/>
              <a:t>Pchk</a:t>
            </a:r>
            <a:r>
              <a:rPr lang="en-US" sz="2400" dirty="0" smtClean="0"/>
              <a:t>#:the 486 checks the parities of the data bytes read and signals on the DP0-DP3, if error is found, 486 asserts the </a:t>
            </a:r>
            <a:r>
              <a:rPr lang="en-US" sz="2400" dirty="0" err="1" smtClean="0"/>
              <a:t>Pchk</a:t>
            </a:r>
            <a:r>
              <a:rPr lang="en-US" sz="2400" dirty="0" smtClean="0"/>
              <a:t> signal.</a:t>
            </a:r>
          </a:p>
          <a:p>
            <a:r>
              <a:rPr lang="en-US" sz="2400" dirty="0" smtClean="0"/>
              <a:t>Bus cycle signals</a:t>
            </a:r>
          </a:p>
          <a:p>
            <a:r>
              <a:rPr lang="en-US" sz="2400" b="1" dirty="0" smtClean="0">
                <a:solidFill>
                  <a:srgbClr val="FF0000"/>
                </a:solidFill>
              </a:rPr>
              <a:t>M/IO#: This output pin differentiates between memory and I/O operations.</a:t>
            </a:r>
            <a:endParaRPr lang="en-US" sz="2400" dirty="0" smtClean="0">
              <a:solidFill>
                <a:srgbClr val="FF0000"/>
              </a:solidFill>
            </a:endParaRPr>
          </a:p>
          <a:p>
            <a:r>
              <a:rPr lang="en-US" sz="2400" b="1" dirty="0" smtClean="0">
                <a:solidFill>
                  <a:srgbClr val="FF0000"/>
                </a:solidFill>
              </a:rPr>
              <a:t>D/C#: This output pin differentiates between data/control operations.</a:t>
            </a:r>
            <a:endParaRPr lang="en-US" sz="2400" dirty="0" smtClean="0">
              <a:solidFill>
                <a:srgbClr val="FF0000"/>
              </a:solidFill>
            </a:endParaRPr>
          </a:p>
          <a:p>
            <a:r>
              <a:rPr lang="en-US" sz="2400" b="1" dirty="0" smtClean="0">
                <a:solidFill>
                  <a:srgbClr val="FF0000"/>
                </a:solidFill>
              </a:rPr>
              <a:t>W/R#: This output pin differentiates between read and write bus cycle.</a:t>
            </a:r>
            <a:endParaRPr lang="en-US" sz="2400" dirty="0" smtClean="0">
              <a:solidFill>
                <a:srgbClr val="FF0000"/>
              </a:solidFill>
            </a:endParaRPr>
          </a:p>
          <a:p>
            <a:r>
              <a:rPr lang="en-US" sz="2400" b="1" dirty="0" smtClean="0"/>
              <a:t>PLOCK#: This pseudo lock pin  indicates that the current operation may require more than one bus cycle for its completion.  The bus is to be locked until then.</a:t>
            </a:r>
            <a:endParaRPr lang="en-US" sz="2400" dirty="0" smtClean="0"/>
          </a:p>
          <a:p>
            <a:r>
              <a:rPr lang="en-US" sz="2400" b="1" dirty="0" smtClean="0">
                <a:solidFill>
                  <a:srgbClr val="FF0000"/>
                </a:solidFill>
              </a:rPr>
              <a:t>LOCK# : This output pin indicates that the current bus cycle is locked.</a:t>
            </a:r>
            <a:endParaRPr lang="en-US" sz="2400" dirty="0" smtClean="0">
              <a:solidFill>
                <a:srgbClr val="FF0000"/>
              </a:solidFill>
            </a:endParaRPr>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rtlCol="0">
            <a:normAutofit/>
          </a:bodyPr>
          <a:lstStyle/>
          <a:p>
            <a:pPr fontAlgn="auto">
              <a:spcAft>
                <a:spcPts val="0"/>
              </a:spcAft>
              <a:buFont typeface="Arial" pitchFamily="34" charset="0"/>
              <a:buChar char="•"/>
              <a:defRPr/>
            </a:pPr>
            <a:r>
              <a:rPr lang="en-US" sz="2000" dirty="0" smtClean="0"/>
              <a:t>Bus control signals</a:t>
            </a:r>
          </a:p>
          <a:p>
            <a:pPr fontAlgn="auto">
              <a:spcAft>
                <a:spcPts val="0"/>
              </a:spcAft>
              <a:buFont typeface="Arial" pitchFamily="34" charset="0"/>
              <a:buChar char="•"/>
              <a:defRPr/>
            </a:pPr>
            <a:r>
              <a:rPr lang="en-US" sz="2000" b="1" dirty="0">
                <a:solidFill>
                  <a:srgbClr val="FF0000"/>
                </a:solidFill>
              </a:rPr>
              <a:t>ADS# : The address status output pin indicates that a valid bus cycle definition and addresses are currently available on the corresponding pins.</a:t>
            </a:r>
            <a:endParaRPr lang="en-US" sz="2000" dirty="0">
              <a:solidFill>
                <a:srgbClr val="FF0000"/>
              </a:solidFill>
            </a:endParaRPr>
          </a:p>
          <a:p>
            <a:pPr fontAlgn="auto">
              <a:spcAft>
                <a:spcPts val="0"/>
              </a:spcAft>
              <a:buFont typeface="Arial" pitchFamily="34" charset="0"/>
              <a:buChar char="•"/>
              <a:defRPr/>
            </a:pPr>
            <a:r>
              <a:rPr lang="en-US" sz="2000" b="1" dirty="0"/>
              <a:t>RDY# : This input pin acts as a ready signal for the current non-burst cycle</a:t>
            </a:r>
            <a:r>
              <a:rPr lang="en-US" sz="2000" b="1" dirty="0" smtClean="0"/>
              <a:t>.</a:t>
            </a:r>
          </a:p>
          <a:p>
            <a:pPr fontAlgn="auto">
              <a:spcAft>
                <a:spcPts val="0"/>
              </a:spcAft>
              <a:buFont typeface="Arial" pitchFamily="34" charset="0"/>
              <a:buChar char="•"/>
              <a:defRPr/>
            </a:pPr>
            <a:r>
              <a:rPr lang="en-US" sz="2000" b="1" dirty="0" smtClean="0"/>
              <a:t>Bus Arbitration signals</a:t>
            </a:r>
          </a:p>
          <a:p>
            <a:pPr fontAlgn="auto">
              <a:spcAft>
                <a:spcPts val="0"/>
              </a:spcAft>
              <a:buFont typeface="Arial" pitchFamily="34" charset="0"/>
              <a:buChar char="•"/>
              <a:defRPr/>
            </a:pPr>
            <a:r>
              <a:rPr lang="en-US" sz="2000" b="1" dirty="0">
                <a:solidFill>
                  <a:srgbClr val="FF0000"/>
                </a:solidFill>
              </a:rPr>
              <a:t>BREQ : This active high output indicates that the 80486 has generated a bus request.</a:t>
            </a:r>
            <a:endParaRPr lang="en-US" sz="2000" dirty="0">
              <a:solidFill>
                <a:srgbClr val="FF0000"/>
              </a:solidFill>
            </a:endParaRPr>
          </a:p>
          <a:p>
            <a:pPr fontAlgn="auto">
              <a:spcAft>
                <a:spcPts val="0"/>
              </a:spcAft>
              <a:buFont typeface="Arial" pitchFamily="34" charset="0"/>
              <a:buChar char="•"/>
              <a:defRPr/>
            </a:pPr>
            <a:r>
              <a:rPr lang="en-US" sz="2000" b="1" dirty="0">
                <a:solidFill>
                  <a:srgbClr val="FF0000"/>
                </a:solidFill>
              </a:rPr>
              <a:t>HOLD : This pin acts a </a:t>
            </a:r>
            <a:r>
              <a:rPr lang="en-US" sz="2000" b="1" dirty="0" smtClean="0">
                <a:solidFill>
                  <a:srgbClr val="FF0000"/>
                </a:solidFill>
              </a:rPr>
              <a:t> </a:t>
            </a:r>
            <a:r>
              <a:rPr lang="en-US" sz="2000" b="1" dirty="0">
                <a:solidFill>
                  <a:srgbClr val="FF0000"/>
                </a:solidFill>
              </a:rPr>
              <a:t>local bus hold input, to be activated by another bus master like DMA controller, to enable to gain the control of the system bus.</a:t>
            </a:r>
            <a:endParaRPr lang="en-US" sz="2000" dirty="0">
              <a:solidFill>
                <a:srgbClr val="FF0000"/>
              </a:solidFill>
            </a:endParaRPr>
          </a:p>
          <a:p>
            <a:pPr fontAlgn="auto">
              <a:spcAft>
                <a:spcPts val="0"/>
              </a:spcAft>
              <a:buFont typeface="Arial" pitchFamily="34" charset="0"/>
              <a:buChar char="•"/>
              <a:defRPr/>
            </a:pPr>
            <a:r>
              <a:rPr lang="en-US" sz="2000" b="1" dirty="0">
                <a:solidFill>
                  <a:srgbClr val="FF0000"/>
                </a:solidFill>
              </a:rPr>
              <a:t>HLDA : This is an output that acknowledges the receipt of a valid HOLD request.</a:t>
            </a:r>
            <a:endParaRPr lang="en-US" sz="2000" dirty="0">
              <a:solidFill>
                <a:srgbClr val="FF0000"/>
              </a:solidFill>
            </a:endParaRPr>
          </a:p>
          <a:p>
            <a:pPr fontAlgn="auto">
              <a:spcAft>
                <a:spcPts val="0"/>
              </a:spcAft>
              <a:buFont typeface="Arial" pitchFamily="34" charset="0"/>
              <a:buChar char="•"/>
              <a:defRPr/>
            </a:pPr>
            <a:r>
              <a:rPr lang="en-US" sz="2000" b="1" dirty="0"/>
              <a:t>BOFF#: When a CPU requests the access of the bus, and if the bus is granted to it, then the current bus master which is currently in charge of the bus will be asked to back off or release the bus.</a:t>
            </a:r>
            <a:endParaRPr lang="en-US" sz="2000" dirty="0"/>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rtlCol="0">
            <a:normAutofit/>
          </a:bodyPr>
          <a:lstStyle/>
          <a:p>
            <a:pPr fontAlgn="auto">
              <a:spcAft>
                <a:spcPts val="0"/>
              </a:spcAft>
              <a:buFont typeface="Arial" pitchFamily="34" charset="0"/>
              <a:buChar char="•"/>
              <a:defRPr/>
            </a:pPr>
            <a:r>
              <a:rPr lang="en-US" sz="2400" dirty="0" smtClean="0"/>
              <a:t>Burst Control signals</a:t>
            </a:r>
          </a:p>
          <a:p>
            <a:pPr fontAlgn="auto">
              <a:spcAft>
                <a:spcPts val="0"/>
              </a:spcAft>
              <a:buFont typeface="Arial" pitchFamily="34" charset="0"/>
              <a:buChar char="•"/>
              <a:defRPr/>
            </a:pPr>
            <a:r>
              <a:rPr lang="en-US" sz="2400" dirty="0" smtClean="0"/>
              <a:t>These signals are BRDY#, BLAST# are used to control burst mode memory reads and writes. To start the burst mode 486 sends out the first address and asserts the BLAST# signals. When the DRAM controller has the first data it asserts BRDY# signal. Since successive data has to be read, only lower address bits has to be changed. </a:t>
            </a:r>
          </a:p>
          <a:p>
            <a:pPr fontAlgn="auto">
              <a:spcAft>
                <a:spcPts val="0"/>
              </a:spcAft>
              <a:buFont typeface="Arial" pitchFamily="34" charset="0"/>
              <a:buChar char="•"/>
              <a:defRPr/>
            </a:pPr>
            <a:r>
              <a:rPr lang="en-US" sz="2400" dirty="0" smtClean="0"/>
              <a:t>Bus Size Control</a:t>
            </a:r>
          </a:p>
          <a:p>
            <a:pPr fontAlgn="auto">
              <a:spcAft>
                <a:spcPts val="0"/>
              </a:spcAft>
              <a:buFont typeface="Arial" pitchFamily="34" charset="0"/>
              <a:buChar char="•"/>
              <a:defRPr/>
            </a:pPr>
            <a:r>
              <a:rPr lang="en-US" sz="2400" dirty="0"/>
              <a:t>BS8# and </a:t>
            </a:r>
            <a:r>
              <a:rPr lang="en-US" sz="2400" dirty="0">
                <a:solidFill>
                  <a:srgbClr val="FF0000"/>
                </a:solidFill>
              </a:rPr>
              <a:t>BS16#</a:t>
            </a:r>
            <a:r>
              <a:rPr lang="en-US" sz="2400" dirty="0"/>
              <a:t> : The bus size-8 and bus size-16 inputs are used for the dynamic bus sizing feature of 80486.  These two pins enable 80486 to be interfaced with 8-bit or 16-bit devices though the CPU has a bus width of 32-bits.</a:t>
            </a:r>
          </a:p>
          <a:p>
            <a:pPr fontAlgn="auto">
              <a:spcAft>
                <a:spcPts val="0"/>
              </a:spcAft>
              <a:buFont typeface="Arial" pitchFamily="34" charset="0"/>
              <a:buChar char="•"/>
              <a:defRPr/>
            </a:pPr>
            <a:endParaRPr lang="en-US" sz="2400" dirty="0" smtClean="0"/>
          </a:p>
          <a:p>
            <a:pPr fontAlgn="auto">
              <a:spcAft>
                <a:spcPts val="0"/>
              </a:spcAft>
              <a:buFont typeface="Arial" pitchFamily="34" charset="0"/>
              <a:buChar char="•"/>
              <a:defRPr/>
            </a:pPr>
            <a:endParaRPr lang="en-US" sz="2400" dirty="0" smtClean="0"/>
          </a:p>
          <a:p>
            <a:pPr marL="0" indent="0" fontAlgn="auto">
              <a:spcAft>
                <a:spcPts val="0"/>
              </a:spcAft>
              <a:buFont typeface="Arial" pitchFamily="34" charset="0"/>
              <a:buNone/>
              <a:defRPr/>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228600"/>
            <a:ext cx="8229600" cy="5897563"/>
          </a:xfrm>
        </p:spPr>
        <p:txBody>
          <a:bodyPr/>
          <a:lstStyle/>
          <a:p>
            <a:r>
              <a:rPr lang="en-US" sz="2400" dirty="0" smtClean="0"/>
              <a:t>Interrupt Signals: </a:t>
            </a:r>
          </a:p>
          <a:p>
            <a:r>
              <a:rPr lang="en-US" sz="2400" dirty="0" smtClean="0">
                <a:solidFill>
                  <a:srgbClr val="FF0000"/>
                </a:solidFill>
              </a:rPr>
              <a:t>RESET : This input pin reset the processor, if its goes high</a:t>
            </a:r>
          </a:p>
          <a:p>
            <a:r>
              <a:rPr lang="en-US" sz="2400" dirty="0" smtClean="0">
                <a:solidFill>
                  <a:srgbClr val="FF0000"/>
                </a:solidFill>
              </a:rPr>
              <a:t>INTR : This is a </a:t>
            </a:r>
            <a:r>
              <a:rPr lang="en-US" sz="2400" dirty="0" err="1" smtClean="0">
                <a:solidFill>
                  <a:srgbClr val="FF0000"/>
                </a:solidFill>
              </a:rPr>
              <a:t>maskable</a:t>
            </a:r>
            <a:r>
              <a:rPr lang="en-US" sz="2400" dirty="0" smtClean="0">
                <a:solidFill>
                  <a:srgbClr val="FF0000"/>
                </a:solidFill>
              </a:rPr>
              <a:t> interrupt input that is controlled by the IF in the flag register</a:t>
            </a:r>
          </a:p>
          <a:p>
            <a:r>
              <a:rPr lang="en-US" sz="2400" dirty="0" smtClean="0">
                <a:solidFill>
                  <a:srgbClr val="FF0000"/>
                </a:solidFill>
              </a:rPr>
              <a:t>NMI : This is a non-</a:t>
            </a:r>
            <a:r>
              <a:rPr lang="en-US" sz="2400" dirty="0" err="1" smtClean="0">
                <a:solidFill>
                  <a:srgbClr val="FF0000"/>
                </a:solidFill>
              </a:rPr>
              <a:t>maskable</a:t>
            </a:r>
            <a:r>
              <a:rPr lang="en-US" sz="2400" dirty="0" smtClean="0">
                <a:solidFill>
                  <a:srgbClr val="FF0000"/>
                </a:solidFill>
              </a:rPr>
              <a:t> interrupt input, of type 2.</a:t>
            </a:r>
          </a:p>
          <a:p>
            <a:r>
              <a:rPr lang="en-US" sz="2400" dirty="0" smtClean="0"/>
              <a:t>Cache Invalidation signals</a:t>
            </a:r>
          </a:p>
          <a:p>
            <a:r>
              <a:rPr lang="en-US" sz="2400" dirty="0" smtClean="0"/>
              <a:t>AHOLD: The address holds request input pin enables other bus masters to use the 80486 system bus during a cache invalidation cycle.</a:t>
            </a:r>
          </a:p>
          <a:p>
            <a:r>
              <a:rPr lang="en-US" sz="2400" dirty="0" smtClean="0"/>
              <a:t>EADS#: The external address input signal indicates that a valid address for external bus cycle is available on the address bus.</a:t>
            </a:r>
          </a:p>
          <a:p>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rtlCol="0">
            <a:normAutofit/>
          </a:bodyPr>
          <a:lstStyle/>
          <a:p>
            <a:pPr fontAlgn="auto">
              <a:spcAft>
                <a:spcPts val="0"/>
              </a:spcAft>
              <a:buFont typeface="Arial" pitchFamily="34" charset="0"/>
              <a:buChar char="•"/>
              <a:defRPr/>
            </a:pPr>
            <a:r>
              <a:rPr lang="en-US" sz="2400" dirty="0" smtClean="0"/>
              <a:t>Cache Control signals </a:t>
            </a:r>
          </a:p>
          <a:p>
            <a:pPr fontAlgn="auto">
              <a:spcAft>
                <a:spcPts val="0"/>
              </a:spcAft>
              <a:buFont typeface="Arial" pitchFamily="34" charset="0"/>
              <a:buChar char="•"/>
              <a:defRPr/>
            </a:pPr>
            <a:r>
              <a:rPr lang="en-US" sz="2400" dirty="0"/>
              <a:t>KEN# : The cache enable input pin is used to determine whether the current cycle is cacheable or not.</a:t>
            </a:r>
          </a:p>
          <a:p>
            <a:pPr fontAlgn="auto">
              <a:spcAft>
                <a:spcPts val="0"/>
              </a:spcAft>
              <a:buFont typeface="Arial" pitchFamily="34" charset="0"/>
              <a:buChar char="•"/>
              <a:defRPr/>
            </a:pPr>
            <a:r>
              <a:rPr lang="en-US" sz="2400" dirty="0"/>
              <a:t>FLUSH#: The cache flush input, if activated, clears the cache contents and validity bits</a:t>
            </a:r>
            <a:r>
              <a:rPr lang="en-US" sz="2400" dirty="0" smtClean="0"/>
              <a:t>.</a:t>
            </a:r>
          </a:p>
          <a:p>
            <a:pPr fontAlgn="auto">
              <a:spcAft>
                <a:spcPts val="0"/>
              </a:spcAft>
              <a:buFont typeface="Arial" pitchFamily="34" charset="0"/>
              <a:buChar char="•"/>
              <a:defRPr/>
            </a:pPr>
            <a:r>
              <a:rPr lang="en-US" sz="2400" dirty="0" smtClean="0"/>
              <a:t>Page caching control</a:t>
            </a:r>
          </a:p>
          <a:p>
            <a:pPr fontAlgn="auto">
              <a:spcAft>
                <a:spcPts val="0"/>
              </a:spcAft>
              <a:buFont typeface="Arial" pitchFamily="34" charset="0"/>
              <a:buChar char="•"/>
              <a:defRPr/>
            </a:pPr>
            <a:r>
              <a:rPr lang="en-US" sz="2400" dirty="0"/>
              <a:t>PCD, PWT : The page cache disables and page write-through output pins reflect the status of the corresponding bits in page table or page directory entry</a:t>
            </a:r>
            <a:r>
              <a:rPr lang="en-US" sz="2400" dirty="0" smtClean="0"/>
              <a:t>.</a:t>
            </a:r>
          </a:p>
          <a:p>
            <a:pPr fontAlgn="auto">
              <a:spcAft>
                <a:spcPts val="0"/>
              </a:spcAft>
              <a:buFont typeface="Arial" pitchFamily="34" charset="0"/>
              <a:buChar char="•"/>
              <a:defRPr/>
            </a:pPr>
            <a:r>
              <a:rPr lang="en-US" sz="2400" dirty="0" smtClean="0"/>
              <a:t>Numeric Error Reporting</a:t>
            </a:r>
          </a:p>
          <a:p>
            <a:pPr fontAlgn="auto">
              <a:spcAft>
                <a:spcPts val="0"/>
              </a:spcAft>
              <a:buFont typeface="Arial" pitchFamily="34" charset="0"/>
              <a:buChar char="•"/>
              <a:defRPr/>
            </a:pPr>
            <a:r>
              <a:rPr lang="en-US" sz="2400" dirty="0"/>
              <a:t>FERR : The FERR output pin is activated if the floating point unit reports any error.</a:t>
            </a:r>
          </a:p>
          <a:p>
            <a:pPr fontAlgn="auto">
              <a:spcAft>
                <a:spcPts val="0"/>
              </a:spcAft>
              <a:buFont typeface="Arial" pitchFamily="34" charset="0"/>
              <a:buChar char="•"/>
              <a:defRPr/>
            </a:pPr>
            <a:r>
              <a:rPr lang="en-US" sz="2400" dirty="0"/>
              <a:t>IGNNE: If ignore numeric processor extension input pin is activated, the 80486 ignores the numeric processor errors and continues </a:t>
            </a:r>
            <a:r>
              <a:rPr lang="en-US" sz="2400" dirty="0" smtClean="0"/>
              <a:t>with processing of data.</a:t>
            </a:r>
            <a:endParaRPr lang="en-US" sz="2400" dirty="0"/>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endParaRPr lang="en-US" sz="2400" dirty="0"/>
          </a:p>
          <a:p>
            <a:pPr fontAlgn="auto">
              <a:spcAft>
                <a:spcPts val="0"/>
              </a:spcAft>
              <a:buFont typeface="Arial" pitchFamily="34" charset="0"/>
              <a:buChar char="•"/>
              <a:defRPr/>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80586\Chip-80586-1993.jpg"/>
          <p:cNvPicPr>
            <a:picLocks noChangeAspect="1" noChangeArrowheads="1"/>
          </p:cNvPicPr>
          <p:nvPr/>
        </p:nvPicPr>
        <p:blipFill rotWithShape="1">
          <a:blip r:embed="rId2">
            <a:extLst>
              <a:ext uri="{28A0092B-C50C-407E-A947-70E740481C1C}">
                <a14:useLocalDpi xmlns:a14="http://schemas.microsoft.com/office/drawing/2010/main" val="0"/>
              </a:ext>
            </a:extLst>
          </a:blip>
          <a:srcRect l="41288"/>
          <a:stretch/>
        </p:blipFill>
        <p:spPr bwMode="auto">
          <a:xfrm rot="246968">
            <a:off x="2064512" y="687220"/>
            <a:ext cx="2485425" cy="24521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rot="396161">
            <a:off x="2325199" y="3008445"/>
            <a:ext cx="6480048" cy="2301240"/>
          </a:xfrm>
        </p:spPr>
        <p:txBody>
          <a:bodyPr/>
          <a:lstStyle/>
          <a:p>
            <a:r>
              <a:rPr lang="en-US" sz="8800" dirty="0" smtClean="0"/>
              <a:t>Pentium</a:t>
            </a:r>
            <a:r>
              <a:rPr lang="en-US" dirty="0" smtClean="0"/>
              <a:t> processors</a:t>
            </a:r>
            <a:endParaRPr lang="en-IN" dirty="0"/>
          </a:p>
        </p:txBody>
      </p:sp>
    </p:spTree>
    <p:extLst>
      <p:ext uri="{BB962C8B-B14F-4D97-AF65-F5344CB8AC3E}">
        <p14:creationId xmlns:p14="http://schemas.microsoft.com/office/powerpoint/2010/main" val="653829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new?</a:t>
            </a:r>
            <a:endParaRPr lang="en-IN" dirty="0"/>
          </a:p>
        </p:txBody>
      </p:sp>
      <p:sp>
        <p:nvSpPr>
          <p:cNvPr id="3" name="Content Placeholder 2"/>
          <p:cNvSpPr>
            <a:spLocks noGrp="1"/>
          </p:cNvSpPr>
          <p:nvPr>
            <p:ph idx="1"/>
          </p:nvPr>
        </p:nvSpPr>
        <p:spPr/>
        <p:txBody>
          <a:bodyPr>
            <a:normAutofit lnSpcReduction="10000"/>
          </a:bodyPr>
          <a:lstStyle/>
          <a:p>
            <a:r>
              <a:rPr lang="en-US" dirty="0" smtClean="0"/>
              <a:t>Two integer pipeline units are provided so that two instructions can be handled in parallel in the pipelines, providing superscalar performance, that is capability to complete more than one instruction in one clock cycle.</a:t>
            </a:r>
          </a:p>
          <a:p>
            <a:pPr marL="0" indent="0">
              <a:buNone/>
            </a:pPr>
            <a:endParaRPr lang="en-US" dirty="0" smtClean="0"/>
          </a:p>
          <a:p>
            <a:r>
              <a:rPr lang="en-US" dirty="0" smtClean="0"/>
              <a:t>Internal data paths of 128 and 256 bits are used to handle multiple data items of 32 bit size simultaneously for processing.</a:t>
            </a:r>
            <a:endParaRPr lang="en-IN" dirty="0"/>
          </a:p>
        </p:txBody>
      </p:sp>
    </p:spTree>
    <p:extLst>
      <p:ext uri="{BB962C8B-B14F-4D97-AF65-F5344CB8AC3E}">
        <p14:creationId xmlns:p14="http://schemas.microsoft.com/office/powerpoint/2010/main" val="763180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1592</Words>
  <Application>Microsoft Office PowerPoint</Application>
  <PresentationFormat>On-screen Show (4:3)</PresentationFormat>
  <Paragraphs>124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80486 Processor</vt:lpstr>
      <vt:lpstr>Signals of 80486</vt:lpstr>
      <vt:lpstr>PowerPoint Presentation</vt:lpstr>
      <vt:lpstr>PowerPoint Presentation</vt:lpstr>
      <vt:lpstr>PowerPoint Presentation</vt:lpstr>
      <vt:lpstr>PowerPoint Presentation</vt:lpstr>
      <vt:lpstr>PowerPoint Presentation</vt:lpstr>
      <vt:lpstr>Pentium processors</vt:lpstr>
      <vt:lpstr>What was new?</vt:lpstr>
      <vt:lpstr>Pentium processor</vt:lpstr>
      <vt:lpstr>Two-integer Pipelines</vt:lpstr>
      <vt:lpstr>Branch Handling</vt:lpstr>
      <vt:lpstr>The 4MB page and Flat memory</vt:lpstr>
      <vt:lpstr>Advanced Programmable Interrupt Controller(APIC)</vt:lpstr>
      <vt:lpstr>PowerPoint Presentation</vt:lpstr>
      <vt:lpstr>Model Specific Registers(MSRs) and Machine check(MC) exception</vt:lpstr>
      <vt:lpstr>PowerPoint Presentation</vt:lpstr>
      <vt:lpstr>System Management Mode(SMM)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ACER</cp:lastModifiedBy>
  <cp:revision>93</cp:revision>
  <dcterms:created xsi:type="dcterms:W3CDTF">2012-04-11T09:41:23Z</dcterms:created>
  <dcterms:modified xsi:type="dcterms:W3CDTF">2014-04-29T09:50:14Z</dcterms:modified>
</cp:coreProperties>
</file>