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75" r:id="rId5"/>
    <p:sldId id="261" r:id="rId6"/>
    <p:sldId id="262" r:id="rId7"/>
    <p:sldId id="263" r:id="rId8"/>
    <p:sldId id="264" r:id="rId9"/>
    <p:sldId id="272" r:id="rId10"/>
    <p:sldId id="268" r:id="rId11"/>
    <p:sldId id="273" r:id="rId12"/>
    <p:sldId id="287" r:id="rId13"/>
    <p:sldId id="276" r:id="rId14"/>
    <p:sldId id="283" r:id="rId15"/>
    <p:sldId id="284" r:id="rId16"/>
    <p:sldId id="285" r:id="rId17"/>
    <p:sldId id="286" r:id="rId18"/>
    <p:sldId id="277" r:id="rId19"/>
    <p:sldId id="279" r:id="rId20"/>
    <p:sldId id="290" r:id="rId21"/>
    <p:sldId id="311" r:id="rId22"/>
    <p:sldId id="323" r:id="rId23"/>
    <p:sldId id="324" r:id="rId24"/>
    <p:sldId id="282" r:id="rId25"/>
    <p:sldId id="288" r:id="rId26"/>
    <p:sldId id="292" r:id="rId27"/>
    <p:sldId id="302" r:id="rId28"/>
    <p:sldId id="305" r:id="rId29"/>
    <p:sldId id="300" r:id="rId30"/>
    <p:sldId id="295" r:id="rId31"/>
    <p:sldId id="313" r:id="rId32"/>
    <p:sldId id="314" r:id="rId33"/>
    <p:sldId id="307" r:id="rId34"/>
    <p:sldId id="308" r:id="rId35"/>
    <p:sldId id="296" r:id="rId36"/>
    <p:sldId id="297" r:id="rId37"/>
    <p:sldId id="298" r:id="rId38"/>
    <p:sldId id="299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44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and using procedures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 program/procedure</a:t>
            </a:r>
          </a:p>
          <a:p>
            <a:r>
              <a:rPr lang="en-US" dirty="0" smtClean="0"/>
              <a:t>Procedure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single procedure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nested procedure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recursive procedure</a:t>
            </a:r>
          </a:p>
          <a:p>
            <a:r>
              <a:rPr lang="en-US" dirty="0" smtClean="0"/>
              <a:t>CALL and RET instructions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705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"/>
            <a:ext cx="81534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579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8086 stack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Advantages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Section of memory to Store return address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save the contents of registers for the calling program while a procedure executes.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 Hold data or addresses that will be acted upon by a procedure.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Stack segment register:- </a:t>
            </a:r>
            <a:r>
              <a:rPr lang="en-US" dirty="0" smtClean="0"/>
              <a:t>hold the upper 16-bits of the starting address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Stack pointer:- </a:t>
            </a:r>
            <a:r>
              <a:rPr lang="en-US" dirty="0" smtClean="0"/>
              <a:t>hold the offset of the last word written on the stack. 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51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Label-directive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give a name to the current value in the location counter</a:t>
            </a:r>
          </a:p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/>
              <a:t>STACK_SEG   </a:t>
            </a:r>
            <a:r>
              <a:rPr lang="en-US" dirty="0">
                <a:solidFill>
                  <a:srgbClr val="FF0000"/>
                </a:solidFill>
              </a:rPr>
              <a:t>SEGMENT   STACK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DW 100 </a:t>
            </a:r>
            <a:r>
              <a:rPr lang="en-US" dirty="0"/>
              <a:t>DUP(0) ; </a:t>
            </a:r>
            <a:r>
              <a:rPr lang="en-US" dirty="0">
                <a:solidFill>
                  <a:srgbClr val="C00000"/>
                </a:solidFill>
              </a:rPr>
              <a:t>set aside </a:t>
            </a:r>
            <a:r>
              <a:rPr lang="en-US" dirty="0" smtClean="0">
                <a:solidFill>
                  <a:srgbClr val="C00000"/>
                </a:solidFill>
              </a:rPr>
              <a:t>100 </a:t>
            </a:r>
            <a:r>
              <a:rPr lang="en-US" dirty="0">
                <a:solidFill>
                  <a:srgbClr val="C00000"/>
                </a:solidFill>
              </a:rPr>
              <a:t>words for stack</a:t>
            </a:r>
          </a:p>
          <a:p>
            <a:pPr marL="0" indent="0">
              <a:buNone/>
            </a:pPr>
            <a:r>
              <a:rPr lang="en-US" dirty="0"/>
              <a:t>STACK_TOP  </a:t>
            </a:r>
            <a:r>
              <a:rPr lang="en-US" dirty="0">
                <a:solidFill>
                  <a:srgbClr val="FF0000"/>
                </a:solidFill>
              </a:rPr>
              <a:t>LABEL   WORD </a:t>
            </a:r>
            <a:r>
              <a:rPr lang="en-US" dirty="0"/>
              <a:t>; </a:t>
            </a:r>
            <a:r>
              <a:rPr lang="en-US" dirty="0">
                <a:solidFill>
                  <a:srgbClr val="C00000"/>
                </a:solidFill>
              </a:rPr>
              <a:t>give name to next </a:t>
            </a:r>
            <a:r>
              <a:rPr lang="en-US" dirty="0" smtClean="0">
                <a:solidFill>
                  <a:srgbClr val="C00000"/>
                </a:solidFill>
              </a:rPr>
              <a:t>						; location </a:t>
            </a:r>
            <a:r>
              <a:rPr lang="en-US" dirty="0">
                <a:solidFill>
                  <a:srgbClr val="C00000"/>
                </a:solidFill>
              </a:rPr>
              <a:t>after last</a:t>
            </a:r>
          </a:p>
          <a:p>
            <a:pPr marL="0" indent="0">
              <a:buNone/>
            </a:pPr>
            <a:r>
              <a:rPr lang="en-US" dirty="0"/>
              <a:t>STACK_SEG   </a:t>
            </a:r>
            <a:r>
              <a:rPr lang="en-US" dirty="0">
                <a:solidFill>
                  <a:srgbClr val="FF0000"/>
                </a:solidFill>
              </a:rPr>
              <a:t>ENDS</a:t>
            </a:r>
            <a:r>
              <a:rPr lang="en-US" dirty="0"/>
              <a:t>	          ; </a:t>
            </a:r>
            <a:r>
              <a:rPr lang="en-US" dirty="0">
                <a:solidFill>
                  <a:srgbClr val="C00000"/>
                </a:solidFill>
              </a:rPr>
              <a:t>word in stack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268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Initialization of stack segment register and stack pointer register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STACK_SEG   SEGMENT   STACK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 DW 40 DUP(0) ; </a:t>
            </a:r>
            <a:r>
              <a:rPr lang="en-US" dirty="0" smtClean="0">
                <a:solidFill>
                  <a:srgbClr val="C00000"/>
                </a:solidFill>
              </a:rPr>
              <a:t>set aside 40 words for stack</a:t>
            </a:r>
          </a:p>
          <a:p>
            <a:pPr marL="0" indent="0">
              <a:buNone/>
            </a:pPr>
            <a:r>
              <a:rPr lang="en-US" dirty="0" smtClean="0"/>
              <a:t>STACK_TOP  LABEL   WORD ; </a:t>
            </a:r>
            <a:r>
              <a:rPr lang="en-US" dirty="0" smtClean="0">
                <a:solidFill>
                  <a:srgbClr val="C00000"/>
                </a:solidFill>
              </a:rPr>
              <a:t>give name to next location after last</a:t>
            </a:r>
          </a:p>
          <a:p>
            <a:pPr marL="0" indent="0">
              <a:buNone/>
            </a:pPr>
            <a:r>
              <a:rPr lang="en-US" dirty="0" smtClean="0"/>
              <a:t>STACK_SEG   ENDS	          ; </a:t>
            </a:r>
            <a:r>
              <a:rPr lang="en-US" dirty="0" smtClean="0">
                <a:solidFill>
                  <a:srgbClr val="C00000"/>
                </a:solidFill>
              </a:rPr>
              <a:t>word in stack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CODE  SEGMENT</a:t>
            </a:r>
          </a:p>
          <a:p>
            <a:pPr marL="0" indent="0">
              <a:buNone/>
            </a:pPr>
            <a:r>
              <a:rPr lang="en-US" dirty="0" smtClean="0"/>
              <a:t>ASSUME: CS:CODE,  SS: STACK_SEG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MOV   AX, STACK_SEG </a:t>
            </a:r>
            <a:r>
              <a:rPr lang="en-US" dirty="0" smtClean="0">
                <a:solidFill>
                  <a:srgbClr val="C00000"/>
                </a:solidFill>
              </a:rPr>
              <a:t>;initialize </a:t>
            </a:r>
            <a:r>
              <a:rPr lang="en-US" dirty="0" err="1" smtClean="0">
                <a:solidFill>
                  <a:srgbClr val="C00000"/>
                </a:solidFill>
              </a:rPr>
              <a:t>ss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register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	MOV   SS,  AX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LEA   SP,  STACK_TOP</a:t>
            </a:r>
            <a:r>
              <a:rPr lang="en-US" dirty="0" smtClean="0">
                <a:solidFill>
                  <a:srgbClr val="C00000"/>
                </a:solidFill>
              </a:rPr>
              <a:t> ;initialize </a:t>
            </a:r>
            <a:r>
              <a:rPr lang="en-US" dirty="0" err="1" smtClean="0">
                <a:solidFill>
                  <a:srgbClr val="C00000"/>
                </a:solidFill>
              </a:rPr>
              <a:t>sp</a:t>
            </a:r>
            <a:r>
              <a:rPr lang="en-US" dirty="0" smtClean="0">
                <a:solidFill>
                  <a:srgbClr val="C00000"/>
                </a:solidFill>
              </a:rPr>
              <a:t> continue with program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:</a:t>
            </a:r>
          </a:p>
          <a:p>
            <a:pPr marL="0" indent="0">
              <a:buNone/>
            </a:pPr>
            <a:r>
              <a:rPr lang="en-US" dirty="0" smtClean="0"/>
              <a:t>CODE ENDS</a:t>
            </a:r>
          </a:p>
          <a:p>
            <a:pPr marL="0" indent="0">
              <a:buNone/>
            </a:pPr>
            <a:r>
              <a:rPr lang="en-US" dirty="0" smtClean="0"/>
              <a:t>END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34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8077200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72000"/>
            <a:ext cx="80772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491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0"/>
            <a:ext cx="81534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274002"/>
            <a:ext cx="2209800" cy="688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14800"/>
            <a:ext cx="50292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209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PUSHF: push flags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Push flag register on the stack</a:t>
            </a:r>
          </a:p>
          <a:p>
            <a:r>
              <a:rPr lang="en-US" dirty="0" smtClean="0"/>
              <a:t>Syntax: </a:t>
            </a:r>
            <a:r>
              <a:rPr lang="en-US" dirty="0" smtClean="0">
                <a:solidFill>
                  <a:srgbClr val="C00000"/>
                </a:solidFill>
              </a:rPr>
              <a:t>PUSHF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Sp</a:t>
            </a:r>
            <a:r>
              <a:rPr lang="en-US" dirty="0" smtClean="0"/>
              <a:t>)</a:t>
            </a:r>
            <a:r>
              <a:rPr lang="en-US" dirty="0" smtClean="0">
                <a:sym typeface="Wingdings" pitchFamily="2" charset="2"/>
              </a:rPr>
              <a:t> (</a:t>
            </a:r>
            <a:r>
              <a:rPr lang="en-US" dirty="0" err="1" smtClean="0">
                <a:sym typeface="Wingdings" pitchFamily="2" charset="2"/>
              </a:rPr>
              <a:t>sp</a:t>
            </a:r>
            <a:r>
              <a:rPr lang="en-US" dirty="0" smtClean="0">
                <a:sym typeface="Wingdings" pitchFamily="2" charset="2"/>
              </a:rPr>
              <a:t>)-2</a:t>
            </a:r>
          </a:p>
          <a:p>
            <a:r>
              <a:rPr lang="en-US" dirty="0" smtClean="0">
                <a:sym typeface="Wingdings" pitchFamily="2" charset="2"/>
              </a:rPr>
              <a:t>No flags are affected</a:t>
            </a:r>
            <a:endParaRPr lang="en-US" dirty="0" smtClean="0"/>
          </a:p>
          <a:p>
            <a:pPr marL="0" indent="0">
              <a:buNone/>
            </a:pP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59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POPF : pop flags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 word from top of stack to flag register</a:t>
            </a:r>
          </a:p>
          <a:p>
            <a:r>
              <a:rPr lang="en-US" dirty="0" smtClean="0"/>
              <a:t>Syntax: </a:t>
            </a:r>
            <a:r>
              <a:rPr lang="en-US" dirty="0" smtClean="0">
                <a:solidFill>
                  <a:srgbClr val="C00000"/>
                </a:solidFill>
              </a:rPr>
              <a:t>POPF</a:t>
            </a:r>
          </a:p>
          <a:p>
            <a:r>
              <a:rPr lang="en-US" dirty="0" smtClean="0"/>
              <a:t>(SP)</a:t>
            </a:r>
            <a:r>
              <a:rPr lang="en-US" dirty="0" smtClean="0">
                <a:sym typeface="Wingdings" pitchFamily="2" charset="2"/>
              </a:rPr>
              <a:t> (SP)+2</a:t>
            </a:r>
          </a:p>
          <a:p>
            <a:r>
              <a:rPr lang="en-US" dirty="0" smtClean="0">
                <a:sym typeface="Wingdings" pitchFamily="2" charset="2"/>
              </a:rPr>
              <a:t>Flags are affected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205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Passing parameters to and from procedure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registers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dedicated memory locations accessed  by 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With pointers passed in register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With the stack</a:t>
            </a:r>
          </a:p>
          <a:p>
            <a:pPr marL="0" indent="0">
              <a:buNone/>
            </a:pPr>
            <a:r>
              <a:rPr lang="en-US" u="sng" dirty="0" smtClean="0">
                <a:solidFill>
                  <a:srgbClr val="C00000"/>
                </a:solidFill>
              </a:rPr>
              <a:t>Syntax for procedure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343400"/>
            <a:ext cx="657225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04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Consider the example to convert a packed BCD  0100 0101 1001 0110(4596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)to binary.  (0001 0001 1111 0100 or 11F4h)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07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CALL- Call a procedure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Used to transfer execution to a sub program or procedure.</a:t>
            </a:r>
          </a:p>
          <a:p>
            <a:r>
              <a:rPr lang="en-US" dirty="0" smtClean="0"/>
              <a:t>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Near call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Far call</a:t>
            </a:r>
          </a:p>
          <a:p>
            <a:r>
              <a:rPr lang="en-US" dirty="0" smtClean="0"/>
              <a:t>Near call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call to a procedure which is in the same code segment as the call instruction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Decrement the </a:t>
            </a:r>
            <a:r>
              <a:rPr lang="en-US" dirty="0" err="1" smtClean="0"/>
              <a:t>sp</a:t>
            </a:r>
            <a:r>
              <a:rPr lang="en-US" dirty="0" smtClean="0"/>
              <a:t> by 2 and copies the offset of the next instruction after the CALL onto the stack.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488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Steps to convert packed BCD number(17) to its binary equivalent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 nibbles</a:t>
            </a:r>
          </a:p>
          <a:p>
            <a:r>
              <a:rPr lang="en-US" dirty="0" smtClean="0"/>
              <a:t>Save lower nibble (don’t need to multiply by 1)</a:t>
            </a:r>
          </a:p>
          <a:p>
            <a:r>
              <a:rPr lang="en-US" dirty="0" smtClean="0"/>
              <a:t>Multiply upper nibble by 0Ah</a:t>
            </a:r>
          </a:p>
          <a:p>
            <a:r>
              <a:rPr lang="en-US" dirty="0" smtClean="0"/>
              <a:t>Add lower nibble to result of multiplication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807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1.Passing parameters in registers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values we need to pass to procedure are copied from memory  to registers and this registers are used inside the procedure.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Here,BCD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to binary conversion is written as a procedure and hence the BCD value to be converted is moved to AL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reg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and AL is used inside the procedure.</a:t>
            </a:r>
          </a:p>
          <a:p>
            <a:pPr marL="0" indent="0"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4648200" cy="6248400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Font typeface="Arial" charset="0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segment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bcd_input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17h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bin_value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?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ends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2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stack_s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segment stack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dw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100 dup(0)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2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stack_top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label word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2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stack_s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ends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code segment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assume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cs:code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,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ds:data,</a:t>
            </a:r>
            <a:r>
              <a:rPr lang="en-US" sz="2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ss:stack_s</a:t>
            </a: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buFont typeface="Arial" charset="0"/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start:mov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ax,data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buFont typeface="Arial" charset="0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mov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ds,ax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buFont typeface="Arial" charset="0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mov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ax,stack_s</a:t>
            </a: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buFont typeface="Arial" charset="0"/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mov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ss,ax</a:t>
            </a: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5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457200"/>
            <a:ext cx="3962400" cy="6172200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Font typeface="Arial" charset="0"/>
              <a:buNone/>
            </a:pPr>
            <a:r>
              <a:rPr lang="en-US" sz="2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mov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sp,offset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stack_top</a:t>
            </a: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buFont typeface="Arial" charset="0"/>
              <a:buNone/>
            </a:pP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mov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al,bcd_input</a:t>
            </a:r>
            <a:endParaRPr lang="en-US" sz="2400" b="1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buFont typeface="Arial" charset="0"/>
              <a:buNone/>
            </a:pPr>
            <a:r>
              <a:rPr lang="en-US" sz="2400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call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bcd_bin</a:t>
            </a:r>
            <a:endParaRPr lang="en-US" sz="2400" b="1" i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buFont typeface="Arial" charset="0"/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mov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bin_value,al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buFont typeface="Arial" charset="0"/>
              <a:buNone/>
            </a:pPr>
            <a:r>
              <a:rPr lang="en-US" sz="24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bcd_bin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proc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near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pushf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buFont typeface="Arial" charset="0"/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; push AX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push BX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push CX</a:t>
            </a:r>
          </a:p>
          <a:p>
            <a:pPr marL="0" indent="0">
              <a:buNone/>
              <a:defRPr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mov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al,bcd_input</a:t>
            </a:r>
            <a:endParaRPr lang="en-US" sz="24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buFont typeface="Arial" charset="0"/>
              <a:buNone/>
            </a:pP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mov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bl,al</a:t>
            </a:r>
            <a:endParaRPr lang="en-US" sz="2400" b="1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buFont typeface="Arial" charset="0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bl,0Fh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al,0F0h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mov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cl,04h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al,cl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buFont typeface="Arial" charset="0"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82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4038600" cy="5668963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mov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bh,0Ah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mul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bh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buFont typeface="Arial" charset="0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al,bl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buFont typeface="Arial" charset="0"/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;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mov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bin_value,al</a:t>
            </a:r>
            <a:endParaRPr lang="en-US" sz="24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buFont typeface="Arial" charset="0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pop CX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pop BX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; pop AX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popf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buFont typeface="Arial" charset="0"/>
              <a:buNone/>
            </a:pPr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ret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24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bcd_bin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endp</a:t>
            </a:r>
            <a:endParaRPr lang="en-US" sz="2400" b="1" i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buFont typeface="Arial" charset="0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code ends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end start </a:t>
            </a:r>
          </a:p>
          <a:p>
            <a:pPr marL="0" indent="0" eaLnBrk="1" hangingPunct="1">
              <a:buFont typeface="Arial" charset="0"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72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2.Passing Parameters In General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Instead of moving values to a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reg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,the values are directly accessed inside procedure.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Changes to be made are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1.The variable itself is used inside in procedure(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mov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al,bcd_input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2.The result is written  to a variable(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mov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bin_value,al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08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 Passing parameters using pointer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Make use of pointers to pass data values inside procedure.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Offset of data values are moved to SI and DI and these pointers are used inside the procedure.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MOV   SI,  OFFSET BCD_INPUT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MOV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D</a:t>
            </a:r>
            <a:r>
              <a:rPr lang="en-US" dirty="0" smtClean="0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,  OFFSET </a:t>
            </a:r>
            <a:r>
              <a:rPr lang="en-US" dirty="0" smtClean="0">
                <a:solidFill>
                  <a:srgbClr val="C00000"/>
                </a:solidFill>
              </a:rPr>
              <a:t>BIN_VALUE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CALL</a:t>
            </a:r>
            <a:r>
              <a:rPr lang="en-US" dirty="0" smtClean="0">
                <a:solidFill>
                  <a:srgbClr val="C00000"/>
                </a:solidFill>
              </a:rPr>
              <a:t> BCD_BIN</a:t>
            </a:r>
          </a:p>
          <a:p>
            <a:pPr marL="0" indent="0"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variable itself is used inside in procedure(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mov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al,[SI])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2.The result is written  to a variable(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mov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[DI],al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51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/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4.Passing Parameters Using Stack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371600"/>
            <a:ext cx="4040188" cy="4953000"/>
          </a:xfrm>
        </p:spPr>
        <p:txBody>
          <a:bodyPr rtlCol="0">
            <a:normAutofit lnSpcReduction="10000"/>
          </a:bodyPr>
          <a:lstStyle/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mov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al,bcd_input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push ax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   moving AL value on    	;to the stack.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call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bcd_bin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pop ax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mov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bin_value,al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bcd_bin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proc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near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pushf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;push ax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push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bx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push cx</a:t>
            </a:r>
          </a:p>
        </p:txBody>
      </p:sp>
      <p:sp>
        <p:nvSpPr>
          <p:cNvPr id="3076" name="Content Placeholder 7"/>
          <p:cNvSpPr>
            <a:spLocks noGrp="1"/>
          </p:cNvSpPr>
          <p:nvPr>
            <p:ph sz="quarter" idx="4"/>
          </p:nvPr>
        </p:nvSpPr>
        <p:spPr>
          <a:xfrm>
            <a:off x="4645025" y="1219200"/>
            <a:ext cx="4041775" cy="541020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push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bp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mov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bp,sp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</a:pP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mov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ax,[bp+10]</a:t>
            </a:r>
          </a:p>
          <a:p>
            <a:pPr marL="0" indent="0">
              <a:buFont typeface="Arial" charset="0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………</a:t>
            </a:r>
          </a:p>
          <a:p>
            <a:pPr marL="0" indent="0">
              <a:buFont typeface="Arial" charset="0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…….</a:t>
            </a:r>
          </a:p>
          <a:p>
            <a:pPr marL="0" indent="0">
              <a:buFont typeface="Arial" charset="0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al,bl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</a:pP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mov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smtClean="0">
                <a:latin typeface="Times New Roman" pitchFamily="18" charset="0"/>
                <a:cs typeface="Times New Roman" pitchFamily="18" charset="0"/>
              </a:rPr>
              <a:t>[bp+10],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ax</a:t>
            </a:r>
          </a:p>
          <a:p>
            <a:pPr marL="0" indent="0">
              <a:buFont typeface="Arial" charset="0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pop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bp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pop cx</a:t>
            </a:r>
          </a:p>
          <a:p>
            <a:pPr marL="0" indent="0">
              <a:buFont typeface="Arial" charset="0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pop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bx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pop ax</a:t>
            </a:r>
          </a:p>
          <a:p>
            <a:pPr marL="0" indent="0">
              <a:buFont typeface="Arial" charset="0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ret</a:t>
            </a:r>
          </a:p>
          <a:p>
            <a:pPr marL="0" indent="0">
              <a:buFont typeface="Arial" charset="0"/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05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i="1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5400" i="1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5400" i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5400" i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5400" i="1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5400" i="1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5400" i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5400" i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5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5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5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5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5400" dirty="0" smtClean="0">
                <a:latin typeface="Times New Roman" pitchFamily="18" charset="0"/>
                <a:cs typeface="Times New Roman" pitchFamily="18" charset="0"/>
              </a:rPr>
            </a:b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/>
          <a:lstStyle/>
          <a:p>
            <a:r>
              <a:rPr lang="en-US" sz="2800" i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Stack Overflow: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stack fills up and overflows the memory space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alloted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for it.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Advantages of procedure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endParaRPr lang="en-IN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334000"/>
            <a:ext cx="761999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7" y="2362200"/>
            <a:ext cx="7772401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726928" y="4667682"/>
            <a:ext cx="46070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disadvantages</a:t>
            </a:r>
            <a:r>
              <a:rPr lang="en-US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of procedure</a:t>
            </a:r>
            <a:endParaRPr lang="en-IN" sz="2800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46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8470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Writing </a:t>
            </a:r>
            <a:r>
              <a:rPr lang="en-US" sz="3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and debugging programs containing </a:t>
            </a:r>
            <a:r>
              <a:rPr lang="en-US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procedures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Module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breakpoints</a:t>
            </a:r>
          </a:p>
          <a:p>
            <a:pPr marL="0" indent="0">
              <a:buFont typeface="Arial" charset="0"/>
              <a:buNone/>
            </a:pPr>
            <a:r>
              <a:rPr lang="en-US" sz="2800" i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Re-entrant procedures:</a:t>
            </a: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Procedures that can be interrupted, used and re-entered  without losing or writing over anything.</a:t>
            </a: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be re-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entrant,a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procedure must</a:t>
            </a: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a)Push the flags and all registers used in the procedure</a:t>
            </a: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b)Proc.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Pgm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should use only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reg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or stack to pass parameters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336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procedure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of calling the same function again and again until some condition satisfied.</a:t>
            </a:r>
          </a:p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factorial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156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FAR call</a:t>
            </a:r>
            <a:endParaRPr lang="en-IN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Call to procedure which is in different segment from the one that contains the CALL instruction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Decrement the </a:t>
            </a:r>
            <a:r>
              <a:rPr lang="en-US" dirty="0" err="1" smtClean="0"/>
              <a:t>sp</a:t>
            </a:r>
            <a:r>
              <a:rPr lang="en-US" dirty="0" smtClean="0"/>
              <a:t> by 2 and copies the contents of the CS register to the stack</a:t>
            </a:r>
          </a:p>
        </p:txBody>
      </p:sp>
    </p:spTree>
    <p:extLst>
      <p:ext uri="{BB962C8B-B14F-4D97-AF65-F5344CB8AC3E}">
        <p14:creationId xmlns:p14="http://schemas.microsoft.com/office/powerpoint/2010/main" val="102083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Writing  and Calling Far Procedure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code segment</a:t>
            </a:r>
          </a:p>
          <a:p>
            <a:pPr marL="0" indent="0">
              <a:buFont typeface="Arial" charset="0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assume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cs:code,ds:data,ss:stack_seg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……</a:t>
            </a:r>
          </a:p>
          <a:p>
            <a:pPr marL="0" indent="0">
              <a:buFont typeface="Arial" charset="0"/>
              <a:buNone/>
            </a:pPr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call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mul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..</a:t>
            </a:r>
          </a:p>
          <a:p>
            <a:pPr marL="0" indent="0">
              <a:buFont typeface="Arial" charset="0"/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code ends</a:t>
            </a:r>
          </a:p>
          <a:p>
            <a:pPr marL="0" indent="0">
              <a:buFont typeface="Arial" charset="0"/>
              <a:buNone/>
            </a:pP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procedures segment</a:t>
            </a:r>
          </a:p>
          <a:p>
            <a:pPr marL="0" indent="0">
              <a:buFont typeface="Arial" charset="0"/>
              <a:buNone/>
            </a:pPr>
            <a:r>
              <a:rPr lang="en-US" sz="2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mul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proc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far</a:t>
            </a:r>
          </a:p>
          <a:p>
            <a:pPr marL="0" indent="0">
              <a:buFont typeface="Arial" charset="0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assume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cs:procedures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..</a:t>
            </a:r>
          </a:p>
          <a:p>
            <a:pPr marL="0" indent="0">
              <a:buFont typeface="Arial" charset="0"/>
              <a:buNone/>
            </a:pPr>
            <a:r>
              <a:rPr lang="en-US" sz="2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mul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endp</a:t>
            </a: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</a:pP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procedures end</a:t>
            </a:r>
          </a:p>
        </p:txBody>
      </p:sp>
    </p:spTree>
    <p:extLst>
      <p:ext uri="{BB962C8B-B14F-4D97-AF65-F5344CB8AC3E}">
        <p14:creationId xmlns:p14="http://schemas.microsoft.com/office/powerpoint/2010/main" val="298571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Factorial of a </a:t>
            </a:r>
            <a:r>
              <a:rPr lang="en-US" dirty="0" smtClean="0"/>
              <a:t>number using Far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357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stackseg</a:t>
            </a:r>
            <a:r>
              <a:rPr lang="en-US" dirty="0">
                <a:solidFill>
                  <a:srgbClr val="FF0000"/>
                </a:solidFill>
              </a:rPr>
              <a:t> segment stack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dw</a:t>
            </a:r>
            <a:r>
              <a:rPr lang="en-US" dirty="0">
                <a:solidFill>
                  <a:srgbClr val="FF0000"/>
                </a:solidFill>
              </a:rPr>
              <a:t> 40 dup(0)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tos</a:t>
            </a:r>
            <a:r>
              <a:rPr lang="en-US" dirty="0">
                <a:solidFill>
                  <a:srgbClr val="FF0000"/>
                </a:solidFill>
              </a:rPr>
              <a:t> label word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stackseg</a:t>
            </a:r>
            <a:r>
              <a:rPr lang="en-US" dirty="0">
                <a:solidFill>
                  <a:srgbClr val="FF0000"/>
                </a:solidFill>
              </a:rPr>
              <a:t> ends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rgbClr val="002060"/>
                </a:solidFill>
              </a:rPr>
              <a:t>dataseg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segment public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2060"/>
                </a:solidFill>
              </a:rPr>
              <a:t>num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db</a:t>
            </a:r>
            <a:r>
              <a:rPr lang="en-US" dirty="0">
                <a:solidFill>
                  <a:srgbClr val="002060"/>
                </a:solidFill>
              </a:rPr>
              <a:t> 5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res </a:t>
            </a:r>
            <a:r>
              <a:rPr lang="en-US" dirty="0" err="1">
                <a:solidFill>
                  <a:srgbClr val="002060"/>
                </a:solidFill>
              </a:rPr>
              <a:t>dw</a:t>
            </a:r>
            <a:r>
              <a:rPr lang="en-US" dirty="0">
                <a:solidFill>
                  <a:srgbClr val="002060"/>
                </a:solidFill>
              </a:rPr>
              <a:t> ?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2060"/>
                </a:solidFill>
              </a:rPr>
              <a:t>dataseg</a:t>
            </a:r>
            <a:r>
              <a:rPr lang="en-US" dirty="0">
                <a:solidFill>
                  <a:srgbClr val="002060"/>
                </a:solidFill>
              </a:rPr>
              <a:t> ends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procedures </a:t>
            </a:r>
            <a:r>
              <a:rPr lang="en-US" dirty="0">
                <a:solidFill>
                  <a:srgbClr val="00B050"/>
                </a:solidFill>
              </a:rPr>
              <a:t>segment public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</a:rPr>
              <a:t>extrn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fact:far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procedures ends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595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codeseg</a:t>
            </a:r>
            <a:r>
              <a:rPr lang="en-US" dirty="0"/>
              <a:t> segment public</a:t>
            </a:r>
          </a:p>
          <a:p>
            <a:pPr marL="0" indent="0">
              <a:buNone/>
            </a:pPr>
            <a:r>
              <a:rPr lang="en-US" dirty="0"/>
              <a:t>assume </a:t>
            </a:r>
            <a:r>
              <a:rPr lang="en-US" dirty="0" err="1"/>
              <a:t>cs:codeseg,ds:dataseg,ss:stackseg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start:mov</a:t>
            </a:r>
            <a:r>
              <a:rPr lang="en-US" dirty="0"/>
              <a:t> </a:t>
            </a:r>
            <a:r>
              <a:rPr lang="en-US" dirty="0" err="1"/>
              <a:t>ax,dataseg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ds,ax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ax,stackseg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ss,ax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lea </a:t>
            </a:r>
            <a:r>
              <a:rPr lang="en-US" dirty="0" err="1"/>
              <a:t>sp,tos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mov</a:t>
            </a:r>
            <a:r>
              <a:rPr lang="en-US" dirty="0"/>
              <a:t> al,1</a:t>
            </a:r>
          </a:p>
          <a:p>
            <a:pPr marL="0" indent="0">
              <a:buNone/>
            </a:pPr>
            <a:r>
              <a:rPr lang="en-US" dirty="0" err="1"/>
              <a:t>mov</a:t>
            </a:r>
            <a:r>
              <a:rPr lang="en-US" dirty="0"/>
              <a:t> ah,00</a:t>
            </a:r>
          </a:p>
          <a:p>
            <a:pPr marL="0" indent="0">
              <a:buNone/>
            </a:pPr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cl,num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call fact</a:t>
            </a:r>
          </a:p>
          <a:p>
            <a:pPr marL="0" indent="0">
              <a:buNone/>
            </a:pPr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res,ax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mov</a:t>
            </a:r>
            <a:r>
              <a:rPr lang="en-US" dirty="0"/>
              <a:t> ax,4c00h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21h</a:t>
            </a:r>
          </a:p>
          <a:p>
            <a:pPr marL="0" indent="0">
              <a:buNone/>
            </a:pPr>
            <a:r>
              <a:rPr lang="en-US" dirty="0" err="1"/>
              <a:t>codeseg</a:t>
            </a:r>
            <a:r>
              <a:rPr lang="en-US" dirty="0"/>
              <a:t> ends</a:t>
            </a:r>
          </a:p>
          <a:p>
            <a:pPr marL="0" indent="0">
              <a:buNone/>
            </a:pPr>
            <a:r>
              <a:rPr lang="en-US" dirty="0"/>
              <a:t>end start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46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/>
            </a:r>
            <a:br>
              <a:rPr lang="en-IN" dirty="0" smtClean="0">
                <a:solidFill>
                  <a:srgbClr val="FF0000"/>
                </a:solidFill>
              </a:rPr>
            </a:br>
            <a:r>
              <a:rPr lang="en-IN" dirty="0" smtClean="0">
                <a:solidFill>
                  <a:srgbClr val="FF0000"/>
                </a:solidFill>
              </a:rPr>
              <a:t>; </a:t>
            </a:r>
            <a:r>
              <a:rPr lang="en-IN" dirty="0">
                <a:solidFill>
                  <a:srgbClr val="FF0000"/>
                </a:solidFill>
              </a:rPr>
              <a:t>procedure which is called from other program</a:t>
            </a:r>
            <a:br>
              <a:rPr lang="en-IN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fact</a:t>
            </a:r>
          </a:p>
          <a:p>
            <a:pPr marL="0" indent="0">
              <a:buNone/>
            </a:pPr>
            <a:r>
              <a:rPr lang="en-US" dirty="0"/>
              <a:t>procedures segment public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fact </a:t>
            </a:r>
            <a:r>
              <a:rPr lang="en-US" dirty="0" err="1">
                <a:solidFill>
                  <a:srgbClr val="FF0000"/>
                </a:solidFill>
              </a:rPr>
              <a:t>proc</a:t>
            </a:r>
            <a:r>
              <a:rPr lang="en-US" dirty="0">
                <a:solidFill>
                  <a:srgbClr val="FF0000"/>
                </a:solidFill>
              </a:rPr>
              <a:t> far</a:t>
            </a:r>
          </a:p>
          <a:p>
            <a:pPr marL="0" indent="0">
              <a:buNone/>
            </a:pPr>
            <a:r>
              <a:rPr lang="en-US" dirty="0"/>
              <a:t>assume </a:t>
            </a:r>
            <a:r>
              <a:rPr lang="en-US" dirty="0" err="1"/>
              <a:t>cs:procedures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cmp</a:t>
            </a:r>
            <a:r>
              <a:rPr lang="en-US" dirty="0"/>
              <a:t> cl,00h</a:t>
            </a:r>
          </a:p>
          <a:p>
            <a:pPr marL="0" indent="0">
              <a:buNone/>
            </a:pPr>
            <a:r>
              <a:rPr lang="en-US" dirty="0" err="1"/>
              <a:t>jne</a:t>
            </a:r>
            <a:r>
              <a:rPr lang="en-US" dirty="0"/>
              <a:t> l1</a:t>
            </a:r>
          </a:p>
          <a:p>
            <a:pPr marL="0" indent="0">
              <a:buNone/>
            </a:pPr>
            <a:r>
              <a:rPr lang="en-US" dirty="0" err="1"/>
              <a:t>mov</a:t>
            </a:r>
            <a:r>
              <a:rPr lang="en-US" dirty="0"/>
              <a:t> ah,00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ret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l1:</a:t>
            </a:r>
          </a:p>
          <a:p>
            <a:pPr marL="0" indent="0">
              <a:buNone/>
            </a:pPr>
            <a:r>
              <a:rPr lang="en-US" dirty="0" err="1"/>
              <a:t>cmp</a:t>
            </a:r>
            <a:r>
              <a:rPr lang="en-US" dirty="0"/>
              <a:t> cl,01h</a:t>
            </a:r>
          </a:p>
          <a:p>
            <a:pPr marL="0" indent="0">
              <a:buNone/>
            </a:pPr>
            <a:r>
              <a:rPr lang="en-US" dirty="0" err="1"/>
              <a:t>jne</a:t>
            </a:r>
            <a:r>
              <a:rPr lang="en-US" dirty="0"/>
              <a:t> l2</a:t>
            </a:r>
          </a:p>
          <a:p>
            <a:pPr marL="0" indent="0">
              <a:buNone/>
            </a:pPr>
            <a:r>
              <a:rPr lang="en-US" dirty="0" err="1"/>
              <a:t>mov</a:t>
            </a:r>
            <a:r>
              <a:rPr lang="en-US" dirty="0"/>
              <a:t> ah,00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ret</a:t>
            </a:r>
          </a:p>
          <a:p>
            <a:pPr marL="0" indent="0">
              <a:buNone/>
            </a:pPr>
            <a:r>
              <a:rPr lang="en-US" dirty="0"/>
              <a:t>l2:</a:t>
            </a:r>
          </a:p>
          <a:p>
            <a:pPr marL="0" indent="0">
              <a:buNone/>
            </a:pPr>
            <a:r>
              <a:rPr lang="en-US" dirty="0" err="1"/>
              <a:t>mul</a:t>
            </a:r>
            <a:r>
              <a:rPr lang="en-US" dirty="0"/>
              <a:t> cl</a:t>
            </a:r>
          </a:p>
          <a:p>
            <a:pPr marL="0" indent="0">
              <a:buNone/>
            </a:pPr>
            <a:r>
              <a:rPr lang="en-US" dirty="0" err="1"/>
              <a:t>dec</a:t>
            </a:r>
            <a:r>
              <a:rPr lang="en-US" dirty="0"/>
              <a:t> cl</a:t>
            </a:r>
          </a:p>
          <a:p>
            <a:pPr marL="0" indent="0">
              <a:buNone/>
            </a:pPr>
            <a:r>
              <a:rPr lang="en-US" dirty="0" err="1"/>
              <a:t>cmp</a:t>
            </a:r>
            <a:r>
              <a:rPr lang="en-US" dirty="0"/>
              <a:t> cl,01h</a:t>
            </a:r>
          </a:p>
          <a:p>
            <a:pPr marL="0" indent="0">
              <a:buNone/>
            </a:pPr>
            <a:r>
              <a:rPr lang="en-US" dirty="0" err="1"/>
              <a:t>jnz</a:t>
            </a:r>
            <a:r>
              <a:rPr lang="en-US" dirty="0"/>
              <a:t> l2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ret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fact </a:t>
            </a:r>
            <a:r>
              <a:rPr lang="en-US" dirty="0" err="1">
                <a:solidFill>
                  <a:srgbClr val="FF0000"/>
                </a:solidFill>
              </a:rPr>
              <a:t>endp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procedures ends</a:t>
            </a:r>
          </a:p>
          <a:p>
            <a:pPr marL="0" indent="0">
              <a:buNone/>
            </a:pPr>
            <a:r>
              <a:rPr lang="en-US" dirty="0"/>
              <a:t>end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20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04800"/>
            <a:ext cx="4038600" cy="6324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;eg-2 mainline </a:t>
            </a:r>
            <a:r>
              <a:rPr lang="en-IN" dirty="0">
                <a:solidFill>
                  <a:srgbClr val="FF0000"/>
                </a:solidFill>
              </a:rPr>
              <a:t>program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data segment public</a:t>
            </a:r>
          </a:p>
          <a:p>
            <a:pPr marL="0" indent="0">
              <a:buNone/>
            </a:pPr>
            <a:r>
              <a:rPr lang="en-IN" dirty="0"/>
              <a:t>dividend </a:t>
            </a:r>
            <a:r>
              <a:rPr lang="en-IN" dirty="0" err="1"/>
              <a:t>dw</a:t>
            </a:r>
            <a:r>
              <a:rPr lang="en-IN" dirty="0"/>
              <a:t> 000ch, 000ch</a:t>
            </a:r>
          </a:p>
          <a:p>
            <a:pPr marL="0" indent="0">
              <a:buNone/>
            </a:pPr>
            <a:r>
              <a:rPr lang="en-IN" dirty="0"/>
              <a:t>divisor </a:t>
            </a:r>
            <a:r>
              <a:rPr lang="en-IN" dirty="0" err="1"/>
              <a:t>dw</a:t>
            </a:r>
            <a:r>
              <a:rPr lang="en-IN" dirty="0"/>
              <a:t> 002h</a:t>
            </a:r>
          </a:p>
          <a:p>
            <a:pPr marL="0" indent="0">
              <a:buNone/>
            </a:pPr>
            <a:r>
              <a:rPr lang="en-IN" dirty="0"/>
              <a:t>quo </a:t>
            </a:r>
            <a:r>
              <a:rPr lang="en-IN" dirty="0" err="1"/>
              <a:t>dw</a:t>
            </a:r>
            <a:r>
              <a:rPr lang="en-IN" dirty="0"/>
              <a:t> 2 dup(0)</a:t>
            </a:r>
          </a:p>
          <a:p>
            <a:pPr marL="0" indent="0">
              <a:buNone/>
            </a:pPr>
            <a:r>
              <a:rPr lang="en-IN" dirty="0"/>
              <a:t>rem </a:t>
            </a:r>
            <a:r>
              <a:rPr lang="en-IN" dirty="0" err="1"/>
              <a:t>dw</a:t>
            </a:r>
            <a:r>
              <a:rPr lang="en-IN" dirty="0"/>
              <a:t> 0</a:t>
            </a:r>
          </a:p>
          <a:p>
            <a:pPr marL="0" indent="0">
              <a:buNone/>
            </a:pPr>
            <a:r>
              <a:rPr lang="en-IN" dirty="0"/>
              <a:t>data ends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stack segment</a:t>
            </a:r>
          </a:p>
          <a:p>
            <a:pPr marL="0" indent="0">
              <a:buNone/>
            </a:pPr>
            <a:r>
              <a:rPr lang="en-IN" dirty="0" err="1"/>
              <a:t>dw</a:t>
            </a:r>
            <a:r>
              <a:rPr lang="en-IN" dirty="0"/>
              <a:t> 40 dup(0)</a:t>
            </a:r>
          </a:p>
          <a:p>
            <a:pPr marL="0" indent="0">
              <a:buNone/>
            </a:pPr>
            <a:r>
              <a:rPr lang="en-IN" dirty="0"/>
              <a:t>top label word</a:t>
            </a:r>
          </a:p>
          <a:p>
            <a:pPr marL="0" indent="0">
              <a:buNone/>
            </a:pPr>
            <a:r>
              <a:rPr lang="en-IN" dirty="0"/>
              <a:t>stack ends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public divisor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code1 segment public</a:t>
            </a:r>
          </a:p>
          <a:p>
            <a:pPr marL="0" indent="0">
              <a:buNone/>
            </a:pPr>
            <a:r>
              <a:rPr lang="en-IN" dirty="0" err="1"/>
              <a:t>extrn</a:t>
            </a:r>
            <a:r>
              <a:rPr lang="en-IN" dirty="0"/>
              <a:t> divide : far</a:t>
            </a:r>
          </a:p>
          <a:p>
            <a:pPr marL="0" indent="0">
              <a:buNone/>
            </a:pPr>
            <a:r>
              <a:rPr lang="en-IN" dirty="0"/>
              <a:t>code1 ends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8600"/>
            <a:ext cx="4038600" cy="6477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code segment </a:t>
            </a:r>
          </a:p>
          <a:p>
            <a:pPr marL="0" indent="0">
              <a:buNone/>
            </a:pPr>
            <a:r>
              <a:rPr lang="en-IN" dirty="0"/>
              <a:t>assume </a:t>
            </a:r>
            <a:r>
              <a:rPr lang="en-IN" dirty="0" err="1"/>
              <a:t>cs:code</a:t>
            </a:r>
            <a:r>
              <a:rPr lang="en-IN" dirty="0"/>
              <a:t>, </a:t>
            </a:r>
            <a:r>
              <a:rPr lang="en-IN" dirty="0" err="1"/>
              <a:t>ds:data</a:t>
            </a:r>
            <a:r>
              <a:rPr lang="en-IN" dirty="0"/>
              <a:t>, </a:t>
            </a:r>
            <a:r>
              <a:rPr lang="en-IN" dirty="0" err="1"/>
              <a:t>ss:stack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start: </a:t>
            </a:r>
            <a:r>
              <a:rPr lang="en-IN" dirty="0" err="1"/>
              <a:t>mov</a:t>
            </a:r>
            <a:r>
              <a:rPr lang="en-IN" dirty="0"/>
              <a:t> </a:t>
            </a:r>
            <a:r>
              <a:rPr lang="en-IN" dirty="0" err="1"/>
              <a:t>ax</a:t>
            </a:r>
            <a:r>
              <a:rPr lang="en-IN" dirty="0"/>
              <a:t>, data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err="1"/>
              <a:t>mov</a:t>
            </a:r>
            <a:r>
              <a:rPr lang="en-IN" dirty="0"/>
              <a:t> ds, </a:t>
            </a:r>
            <a:r>
              <a:rPr lang="en-IN" dirty="0" err="1"/>
              <a:t>ax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err="1"/>
              <a:t>mov</a:t>
            </a:r>
            <a:r>
              <a:rPr lang="en-IN" dirty="0"/>
              <a:t> </a:t>
            </a:r>
            <a:r>
              <a:rPr lang="en-IN" dirty="0" err="1"/>
              <a:t>ax</a:t>
            </a:r>
            <a:r>
              <a:rPr lang="en-IN" dirty="0"/>
              <a:t>, stack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err="1"/>
              <a:t>mov</a:t>
            </a:r>
            <a:r>
              <a:rPr lang="en-IN" dirty="0"/>
              <a:t> </a:t>
            </a:r>
            <a:r>
              <a:rPr lang="en-IN" dirty="0" err="1"/>
              <a:t>ss</a:t>
            </a:r>
            <a:r>
              <a:rPr lang="en-IN" dirty="0"/>
              <a:t>, </a:t>
            </a:r>
            <a:r>
              <a:rPr lang="en-IN" dirty="0" err="1"/>
              <a:t>ax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err="1"/>
              <a:t>mov</a:t>
            </a:r>
            <a:r>
              <a:rPr lang="en-IN" dirty="0"/>
              <a:t> </a:t>
            </a:r>
            <a:r>
              <a:rPr lang="en-IN" dirty="0" err="1"/>
              <a:t>sp</a:t>
            </a:r>
            <a:r>
              <a:rPr lang="en-IN" dirty="0"/>
              <a:t>, offset top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err="1"/>
              <a:t>mov</a:t>
            </a:r>
            <a:r>
              <a:rPr lang="en-IN" dirty="0"/>
              <a:t> </a:t>
            </a:r>
            <a:r>
              <a:rPr lang="en-IN" dirty="0" err="1"/>
              <a:t>ax</a:t>
            </a:r>
            <a:r>
              <a:rPr lang="en-IN" dirty="0"/>
              <a:t>, dividend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err="1"/>
              <a:t>mov</a:t>
            </a:r>
            <a:r>
              <a:rPr lang="en-IN" dirty="0"/>
              <a:t> dx, dividend+2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err="1"/>
              <a:t>mov</a:t>
            </a:r>
            <a:r>
              <a:rPr lang="en-IN" dirty="0"/>
              <a:t> cx, divisor</a:t>
            </a:r>
          </a:p>
          <a:p>
            <a:pPr marL="0" indent="0">
              <a:buNone/>
            </a:pPr>
            <a:r>
              <a:rPr lang="en-IN" dirty="0"/>
              <a:t>       call divide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err="1"/>
              <a:t>jnc</a:t>
            </a:r>
            <a:r>
              <a:rPr lang="en-IN" dirty="0"/>
              <a:t> l1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err="1"/>
              <a:t>jmp</a:t>
            </a:r>
            <a:r>
              <a:rPr lang="en-IN" dirty="0"/>
              <a:t> exit</a:t>
            </a:r>
          </a:p>
          <a:p>
            <a:pPr marL="0" indent="0">
              <a:buNone/>
            </a:pPr>
            <a:r>
              <a:rPr lang="en-IN" dirty="0"/>
              <a:t>      </a:t>
            </a:r>
          </a:p>
          <a:p>
            <a:pPr marL="0" indent="0">
              <a:buNone/>
            </a:pPr>
            <a:r>
              <a:rPr lang="en-IN" dirty="0"/>
              <a:t>       l1: 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err="1"/>
              <a:t>mov</a:t>
            </a:r>
            <a:r>
              <a:rPr lang="en-IN" dirty="0"/>
              <a:t> quo, </a:t>
            </a:r>
            <a:r>
              <a:rPr lang="en-IN" dirty="0" err="1"/>
              <a:t>ax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err="1"/>
              <a:t>mov</a:t>
            </a:r>
            <a:r>
              <a:rPr lang="en-IN" dirty="0"/>
              <a:t> quo+2,dx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err="1"/>
              <a:t>mov</a:t>
            </a:r>
            <a:r>
              <a:rPr lang="en-IN" dirty="0"/>
              <a:t> rem, cx</a:t>
            </a:r>
          </a:p>
          <a:p>
            <a:pPr marL="0" indent="0">
              <a:buNone/>
            </a:pPr>
            <a:r>
              <a:rPr lang="en-IN" dirty="0"/>
              <a:t>       exit: </a:t>
            </a:r>
            <a:r>
              <a:rPr lang="en-IN" dirty="0" err="1"/>
              <a:t>mov</a:t>
            </a:r>
            <a:r>
              <a:rPr lang="en-IN" dirty="0"/>
              <a:t> ah, 4ch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err="1"/>
              <a:t>int</a:t>
            </a:r>
            <a:r>
              <a:rPr lang="en-IN" dirty="0"/>
              <a:t> 21h</a:t>
            </a:r>
          </a:p>
          <a:p>
            <a:pPr marL="0" indent="0">
              <a:buNone/>
            </a:pPr>
            <a:r>
              <a:rPr lang="en-IN" dirty="0"/>
              <a:t>       code ends</a:t>
            </a:r>
          </a:p>
          <a:p>
            <a:pPr marL="0" indent="0">
              <a:buNone/>
            </a:pPr>
            <a:r>
              <a:rPr lang="en-IN" dirty="0"/>
              <a:t>       end start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451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685800"/>
            <a:ext cx="4038600" cy="566912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; procedure which is called from other program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data segment public</a:t>
            </a:r>
          </a:p>
          <a:p>
            <a:pPr marL="0" indent="0">
              <a:buNone/>
            </a:pPr>
            <a:r>
              <a:rPr lang="en-IN" dirty="0" err="1"/>
              <a:t>extrn</a:t>
            </a:r>
            <a:r>
              <a:rPr lang="en-IN" dirty="0"/>
              <a:t> divisor: word</a:t>
            </a:r>
          </a:p>
          <a:p>
            <a:pPr marL="0" indent="0">
              <a:buNone/>
            </a:pPr>
            <a:r>
              <a:rPr lang="en-IN" dirty="0"/>
              <a:t>data ends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public divide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code1 segment public</a:t>
            </a:r>
          </a:p>
          <a:p>
            <a:pPr marL="0" indent="0">
              <a:buNone/>
            </a:pPr>
            <a:r>
              <a:rPr lang="en-IN" dirty="0"/>
              <a:t>assume cs:code1</a:t>
            </a:r>
          </a:p>
          <a:p>
            <a:pPr marL="0" indent="0">
              <a:buNone/>
            </a:pPr>
            <a:r>
              <a:rPr lang="en-IN" dirty="0"/>
              <a:t>divide </a:t>
            </a:r>
            <a:r>
              <a:rPr lang="en-IN" dirty="0" err="1"/>
              <a:t>proc</a:t>
            </a:r>
            <a:r>
              <a:rPr lang="en-IN" dirty="0"/>
              <a:t> far</a:t>
            </a:r>
          </a:p>
          <a:p>
            <a:pPr marL="0" indent="0">
              <a:buNone/>
            </a:pPr>
            <a:r>
              <a:rPr lang="en-IN" dirty="0" err="1"/>
              <a:t>start:cmp</a:t>
            </a:r>
            <a:r>
              <a:rPr lang="en-IN" dirty="0"/>
              <a:t> divisor,0</a:t>
            </a:r>
          </a:p>
          <a:p>
            <a:pPr marL="0" indent="0">
              <a:buNone/>
            </a:pPr>
            <a:r>
              <a:rPr lang="en-IN" dirty="0"/>
              <a:t>je exit</a:t>
            </a:r>
          </a:p>
          <a:p>
            <a:pPr marL="0" indent="0">
              <a:buNone/>
            </a:pPr>
            <a:r>
              <a:rPr lang="en-IN" dirty="0" err="1"/>
              <a:t>mov</a:t>
            </a:r>
            <a:r>
              <a:rPr lang="en-IN" dirty="0"/>
              <a:t> </a:t>
            </a:r>
            <a:r>
              <a:rPr lang="en-IN" dirty="0" err="1"/>
              <a:t>bx</a:t>
            </a:r>
            <a:r>
              <a:rPr lang="en-IN" dirty="0"/>
              <a:t>, </a:t>
            </a:r>
            <a:r>
              <a:rPr lang="en-IN" dirty="0" err="1"/>
              <a:t>ax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mov</a:t>
            </a:r>
            <a:r>
              <a:rPr lang="en-IN" dirty="0"/>
              <a:t> </a:t>
            </a:r>
            <a:r>
              <a:rPr lang="en-IN" dirty="0" err="1"/>
              <a:t>ax</a:t>
            </a:r>
            <a:r>
              <a:rPr lang="en-IN" dirty="0"/>
              <a:t>, dx</a:t>
            </a:r>
          </a:p>
          <a:p>
            <a:pPr marL="0" indent="0">
              <a:buNone/>
            </a:pPr>
            <a:r>
              <a:rPr lang="en-IN" dirty="0" err="1"/>
              <a:t>mov</a:t>
            </a:r>
            <a:r>
              <a:rPr lang="en-IN" dirty="0"/>
              <a:t> dx,0000</a:t>
            </a:r>
          </a:p>
          <a:p>
            <a:pPr marL="0" indent="0">
              <a:buNone/>
            </a:pPr>
            <a:r>
              <a:rPr lang="en-IN" dirty="0"/>
              <a:t>div cx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85800"/>
            <a:ext cx="4038600" cy="566912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err="1"/>
              <a:t>mov</a:t>
            </a:r>
            <a:r>
              <a:rPr lang="en-IN" dirty="0"/>
              <a:t> </a:t>
            </a:r>
            <a:r>
              <a:rPr lang="en-IN" dirty="0" err="1"/>
              <a:t>bp</a:t>
            </a:r>
            <a:r>
              <a:rPr lang="en-IN" dirty="0"/>
              <a:t>, </a:t>
            </a:r>
            <a:r>
              <a:rPr lang="en-IN" dirty="0" err="1"/>
              <a:t>ax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mov</a:t>
            </a:r>
            <a:r>
              <a:rPr lang="en-IN" dirty="0"/>
              <a:t> </a:t>
            </a:r>
            <a:r>
              <a:rPr lang="en-IN" dirty="0" err="1"/>
              <a:t>ax</a:t>
            </a:r>
            <a:r>
              <a:rPr lang="en-IN" dirty="0"/>
              <a:t>, </a:t>
            </a:r>
            <a:r>
              <a:rPr lang="en-IN" dirty="0" err="1"/>
              <a:t>bx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div cx</a:t>
            </a:r>
          </a:p>
          <a:p>
            <a:pPr marL="0" indent="0">
              <a:buNone/>
            </a:pPr>
            <a:r>
              <a:rPr lang="en-IN" dirty="0" err="1"/>
              <a:t>mov</a:t>
            </a:r>
            <a:r>
              <a:rPr lang="en-IN" dirty="0"/>
              <a:t> cx, dx</a:t>
            </a:r>
          </a:p>
          <a:p>
            <a:pPr marL="0" indent="0">
              <a:buNone/>
            </a:pPr>
            <a:r>
              <a:rPr lang="en-IN" dirty="0" err="1"/>
              <a:t>mov</a:t>
            </a:r>
            <a:r>
              <a:rPr lang="en-IN" dirty="0"/>
              <a:t> dx, </a:t>
            </a:r>
            <a:r>
              <a:rPr lang="en-IN" dirty="0" err="1"/>
              <a:t>bp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clc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jmp</a:t>
            </a:r>
            <a:r>
              <a:rPr lang="en-IN" dirty="0"/>
              <a:t> exit1</a:t>
            </a:r>
          </a:p>
          <a:p>
            <a:pPr marL="0" indent="0">
              <a:buNone/>
            </a:pPr>
            <a:r>
              <a:rPr lang="en-IN" dirty="0"/>
              <a:t>exit: </a:t>
            </a:r>
            <a:r>
              <a:rPr lang="en-IN" dirty="0" err="1"/>
              <a:t>stc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exit1:  ret</a:t>
            </a:r>
          </a:p>
          <a:p>
            <a:pPr marL="0" indent="0">
              <a:buNone/>
            </a:pPr>
            <a:r>
              <a:rPr lang="en-IN" dirty="0"/>
              <a:t>; </a:t>
            </a:r>
            <a:r>
              <a:rPr lang="en-IN" dirty="0" err="1"/>
              <a:t>mov</a:t>
            </a:r>
            <a:r>
              <a:rPr lang="en-IN" dirty="0"/>
              <a:t> ah, 4ch</a:t>
            </a:r>
          </a:p>
          <a:p>
            <a:pPr marL="0" indent="0">
              <a:buNone/>
            </a:pPr>
            <a:r>
              <a:rPr lang="en-IN" dirty="0"/>
              <a:t>;</a:t>
            </a:r>
            <a:r>
              <a:rPr lang="en-IN" dirty="0" err="1"/>
              <a:t>int</a:t>
            </a:r>
            <a:r>
              <a:rPr lang="en-IN" dirty="0"/>
              <a:t> 21h</a:t>
            </a:r>
          </a:p>
          <a:p>
            <a:pPr marL="0" indent="0">
              <a:buNone/>
            </a:pPr>
            <a:r>
              <a:rPr lang="en-IN" dirty="0"/>
              <a:t>code1 ends</a:t>
            </a:r>
          </a:p>
          <a:p>
            <a:pPr marL="0" indent="0">
              <a:buNone/>
            </a:pPr>
            <a:r>
              <a:rPr lang="en-IN" dirty="0"/>
              <a:t>end start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970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sz="32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Writing and Using Assembler Macros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Two ways to repeat a set of instructions</a:t>
            </a:r>
          </a:p>
          <a:p>
            <a:pPr marL="0" indent="0">
              <a:buFont typeface="Arial" charset="0"/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a.Procedures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b.Macros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b="1" i="1" u="sng" dirty="0" err="1" smtClean="0">
                <a:latin typeface="Times New Roman" pitchFamily="18" charset="0"/>
                <a:cs typeface="Times New Roman" pitchFamily="18" charset="0"/>
              </a:rPr>
              <a:t>a.Procedures</a:t>
            </a:r>
            <a:endParaRPr lang="en-US" sz="2800" b="1" i="1" u="sng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u="sng" dirty="0" err="1" smtClean="0">
                <a:latin typeface="Times New Roman" pitchFamily="18" charset="0"/>
                <a:cs typeface="Times New Roman" pitchFamily="18" charset="0"/>
              </a:rPr>
              <a:t>Adv: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machine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code for a group of instructions  in the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proc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only have to put in memory once.</a:t>
            </a:r>
          </a:p>
          <a:p>
            <a:pPr marL="0" indent="0">
              <a:buFont typeface="Arial" charset="0"/>
              <a:buNone/>
            </a:pPr>
            <a:r>
              <a:rPr lang="en-US" sz="2800" u="sng" dirty="0" err="1" smtClean="0">
                <a:latin typeface="Times New Roman" pitchFamily="18" charset="0"/>
                <a:cs typeface="Times New Roman" pitchFamily="18" charset="0"/>
              </a:rPr>
              <a:t>Disadv</a:t>
            </a: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Font typeface="Arial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1.Need of a stack</a:t>
            </a:r>
          </a:p>
          <a:p>
            <a:pPr marL="0" indent="0">
              <a:buFont typeface="Arial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2.Overhead time required to call the proc. and return to the calling program.</a:t>
            </a:r>
          </a:p>
          <a:p>
            <a:pPr marL="0" indent="0">
              <a:buFont typeface="Arial" charset="0"/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18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When repeated group of instructions is too short or not appropriate to be written as a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proc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.,then we use macro.</a:t>
            </a:r>
          </a:p>
          <a:p>
            <a:r>
              <a:rPr lang="en-US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Macro is a group of instructions we bracket and give a name at the start of the program.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Each time we call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macro,the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assembler will insert the set of instructions in place of call.(called as expanding macro)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Assembler will generate the machine codes for the set of instructions each time macro is called.</a:t>
            </a: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58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>
            <a:normAutofit fontScale="92500" lnSpcReduction="10000"/>
          </a:bodyPr>
          <a:lstStyle/>
          <a:p>
            <a:pPr marL="0" indent="0">
              <a:buFont typeface="Arial" charset="0"/>
              <a:buNone/>
            </a:pPr>
            <a:r>
              <a:rPr lang="en-US" sz="2800" u="sng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Adv: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avoids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overhead time in calling and returning from procedure.</a:t>
            </a:r>
          </a:p>
          <a:p>
            <a:pPr marL="0" indent="0">
              <a:buFont typeface="Arial" charset="0"/>
              <a:buNone/>
            </a:pPr>
            <a:r>
              <a:rPr lang="en-US" sz="2800" u="sng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Disadv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:each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time in-line code is generated and hence it use more memory.</a:t>
            </a:r>
          </a:p>
          <a:p>
            <a:pPr marL="0" indent="0">
              <a:buFont typeface="Arial" charset="0"/>
              <a:buNone/>
            </a:pPr>
            <a:r>
              <a:rPr lang="en-US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Syntax: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macroname</a:t>
            </a: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MACRO</a:t>
            </a:r>
          </a:p>
          <a:p>
            <a:pPr marL="0" indent="0">
              <a:buFont typeface="Arial" charset="0"/>
              <a:buNone/>
            </a:pP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  …………..</a:t>
            </a:r>
          </a:p>
          <a:p>
            <a:pPr marL="0" indent="0">
              <a:buFont typeface="Arial" charset="0"/>
              <a:buNone/>
            </a:pP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   ENDM</a:t>
            </a:r>
          </a:p>
          <a:p>
            <a:pPr marL="0" indent="0">
              <a:buFont typeface="Arial" charset="0"/>
              <a:buNone/>
            </a:pPr>
            <a:r>
              <a:rPr lang="en-US" sz="2800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passing parameters to macro</a:t>
            </a:r>
          </a:p>
          <a:p>
            <a:pPr marL="0" indent="0">
              <a:buFont typeface="Arial" charset="0"/>
              <a:buNone/>
            </a:pPr>
            <a:r>
              <a:rPr lang="en-US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pPr marL="0" indent="0">
              <a:buFont typeface="Arial" charset="0"/>
              <a:buNone/>
            </a:pPr>
            <a:r>
              <a:rPr lang="en-US" sz="28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Macroname</a:t>
            </a: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MACRO parameters</a:t>
            </a:r>
          </a:p>
          <a:p>
            <a:pPr marL="0" indent="0">
              <a:buFont typeface="Arial" charset="0"/>
              <a:buNone/>
            </a:pP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….</a:t>
            </a:r>
          </a:p>
          <a:p>
            <a:pPr marL="0" indent="0">
              <a:buFont typeface="Arial" charset="0"/>
              <a:buNone/>
            </a:pP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ENDM </a:t>
            </a:r>
          </a:p>
        </p:txBody>
      </p:sp>
    </p:spTree>
    <p:extLst>
      <p:ext uri="{BB962C8B-B14F-4D97-AF65-F5344CB8AC3E}">
        <p14:creationId xmlns:p14="http://schemas.microsoft.com/office/powerpoint/2010/main" val="345280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rmAutofit fontScale="55000" lnSpcReduction="20000"/>
          </a:bodyPr>
          <a:lstStyle/>
          <a:p>
            <a:pPr marL="0" indent="0">
              <a:buFont typeface="Arial" charset="0"/>
              <a:buNone/>
            </a:pPr>
            <a:r>
              <a:rPr lang="en-US" sz="2400" u="sng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marL="0" indent="0">
              <a:buFont typeface="Arial" charset="0"/>
              <a:buNone/>
            </a:pP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Breath_rate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proc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 FAR</a:t>
            </a:r>
          </a:p>
          <a:p>
            <a:pPr marL="0" indent="0">
              <a:buFont typeface="Arial" charset="0"/>
              <a:buNone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Assume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cs:procedures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ds:patient_parameters</a:t>
            </a:r>
            <a:endParaRPr lang="en-US" sz="3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</a:pP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Push_all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; macro call</a:t>
            </a:r>
          </a:p>
          <a:p>
            <a:pPr marL="0" indent="0">
              <a:buFont typeface="Arial" charset="0"/>
              <a:buNone/>
            </a:pP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Mov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ax,patient_parameters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;initialize data</a:t>
            </a:r>
          </a:p>
          <a:p>
            <a:pPr marL="0" indent="0">
              <a:buFont typeface="Arial" charset="0"/>
              <a:buNone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Move DS,AX  </a:t>
            </a:r>
            <a:r>
              <a:rPr lang="en-US" sz="3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;segment register</a:t>
            </a:r>
          </a:p>
          <a:p>
            <a:pPr marL="0" indent="0">
              <a:buFont typeface="Arial" charset="0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</a:pPr>
            <a:r>
              <a:rPr lang="en-US" sz="32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Push_all</a:t>
            </a:r>
            <a:r>
              <a:rPr lang="en-US" sz="32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MACRO</a:t>
            </a:r>
          </a:p>
          <a:p>
            <a:pPr marL="0" indent="0">
              <a:buFont typeface="Arial" charset="0"/>
              <a:buNone/>
            </a:pPr>
            <a:r>
              <a:rPr lang="en-US" sz="32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2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Pushf</a:t>
            </a:r>
            <a:endParaRPr lang="en-US" sz="3200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</a:pPr>
            <a:r>
              <a:rPr lang="en-US" sz="32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	Push ax</a:t>
            </a:r>
          </a:p>
          <a:p>
            <a:pPr marL="0" indent="0">
              <a:buFont typeface="Arial" charset="0"/>
              <a:buNone/>
            </a:pPr>
            <a:r>
              <a:rPr lang="en-US" sz="32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	Push </a:t>
            </a:r>
            <a:r>
              <a:rPr lang="en-US" sz="32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bx</a:t>
            </a:r>
            <a:endParaRPr lang="en-US" sz="3200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</a:pPr>
            <a:r>
              <a:rPr lang="en-US" sz="32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	Push cx</a:t>
            </a:r>
          </a:p>
          <a:p>
            <a:pPr marL="0" indent="0">
              <a:buFont typeface="Arial" charset="0"/>
              <a:buNone/>
            </a:pPr>
            <a:r>
              <a:rPr lang="en-US" sz="32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	Push </a:t>
            </a:r>
            <a:r>
              <a:rPr lang="en-US" sz="32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bp</a:t>
            </a:r>
            <a:endParaRPr lang="en-US" sz="3200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</a:pPr>
            <a:r>
              <a:rPr lang="en-US" sz="32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	Push </a:t>
            </a:r>
            <a:r>
              <a:rPr lang="en-US" sz="32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si</a:t>
            </a:r>
            <a:endParaRPr lang="en-US" sz="3200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</a:pPr>
            <a:r>
              <a:rPr lang="en-US" sz="32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	Push di</a:t>
            </a:r>
          </a:p>
          <a:p>
            <a:pPr marL="0" indent="0">
              <a:buFont typeface="Arial" charset="0"/>
              <a:buNone/>
            </a:pPr>
            <a:r>
              <a:rPr lang="en-US" sz="32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	Push ds</a:t>
            </a:r>
          </a:p>
          <a:p>
            <a:pPr marL="0" indent="0">
              <a:buFont typeface="Arial" charset="0"/>
              <a:buNone/>
            </a:pPr>
            <a:r>
              <a:rPr lang="en-US" sz="32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	Push </a:t>
            </a:r>
            <a:r>
              <a:rPr lang="en-US" sz="32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es</a:t>
            </a:r>
            <a:endParaRPr lang="en-US" sz="3200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</a:pPr>
            <a:r>
              <a:rPr lang="en-US" sz="32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	Push </a:t>
            </a:r>
            <a:r>
              <a:rPr lang="en-US" sz="32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ss</a:t>
            </a:r>
            <a:endParaRPr lang="en-US" sz="3200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</a:pPr>
            <a:r>
              <a:rPr lang="en-US" sz="32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ENDM</a:t>
            </a:r>
          </a:p>
          <a:p>
            <a:pPr marL="0" indent="0">
              <a:buFont typeface="Arial" charset="0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Font typeface="Arial" charset="0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1918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1219200" y="0"/>
            <a:ext cx="7239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en-US" sz="44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685800" y="1524000"/>
            <a:ext cx="815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2800"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15365" name="Rectangle 7"/>
          <p:cNvSpPr>
            <a:spLocks noChangeArrowheads="1"/>
          </p:cNvSpPr>
          <p:nvPr/>
        </p:nvSpPr>
        <p:spPr bwMode="auto">
          <a:xfrm>
            <a:off x="593725" y="2486025"/>
            <a:ext cx="27955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 err="1">
                <a:latin typeface="Arial" charset="0"/>
                <a:cs typeface="Angsana New" pitchFamily="18" charset="-34"/>
              </a:rPr>
              <a:t>Intrasegment</a:t>
            </a:r>
            <a:endParaRPr lang="en-US" sz="2000" b="1" dirty="0">
              <a:latin typeface="Arial" charset="0"/>
              <a:cs typeface="Angsana New" pitchFamily="18" charset="-34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Arial" charset="0"/>
                <a:cs typeface="Angsana New" pitchFamily="18" charset="-34"/>
              </a:rPr>
              <a:t>(CS does not change)</a:t>
            </a:r>
          </a:p>
        </p:txBody>
      </p:sp>
      <p:sp>
        <p:nvSpPr>
          <p:cNvPr id="15366" name="Rectangle 8"/>
          <p:cNvSpPr>
            <a:spLocks noChangeArrowheads="1"/>
          </p:cNvSpPr>
          <p:nvPr/>
        </p:nvSpPr>
        <p:spPr bwMode="auto">
          <a:xfrm>
            <a:off x="3794125" y="2562225"/>
            <a:ext cx="4465638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latin typeface="Arial" charset="0"/>
                <a:cs typeface="Angsana New" pitchFamily="18" charset="-34"/>
              </a:rPr>
              <a:t>Direct --  </a:t>
            </a:r>
            <a:r>
              <a:rPr lang="en-US" b="1" u="sng" dirty="0">
                <a:latin typeface="Arial" charset="0"/>
                <a:cs typeface="Angsana New" pitchFamily="18" charset="-34"/>
              </a:rPr>
              <a:t>IP relative </a:t>
            </a:r>
            <a:r>
              <a:rPr lang="en-US" b="1" dirty="0">
                <a:latin typeface="Arial" charset="0"/>
                <a:cs typeface="Angsana New" pitchFamily="18" charset="-34"/>
              </a:rPr>
              <a:t>displacement</a:t>
            </a:r>
          </a:p>
          <a:p>
            <a:pPr>
              <a:lnSpc>
                <a:spcPct val="90000"/>
              </a:lnSpc>
            </a:pPr>
            <a:r>
              <a:rPr lang="en-US" b="1" dirty="0">
                <a:latin typeface="Arial" charset="0"/>
                <a:cs typeface="Angsana New" pitchFamily="18" charset="-34"/>
              </a:rPr>
              <a:t>               new IP = old IP + displacement</a:t>
            </a:r>
          </a:p>
        </p:txBody>
      </p:sp>
      <p:sp>
        <p:nvSpPr>
          <p:cNvPr id="15367" name="Rectangle 9"/>
          <p:cNvSpPr>
            <a:spLocks noChangeArrowheads="1"/>
          </p:cNvSpPr>
          <p:nvPr/>
        </p:nvSpPr>
        <p:spPr bwMode="auto">
          <a:xfrm>
            <a:off x="3794125" y="3095625"/>
            <a:ext cx="45402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latin typeface="Arial" charset="0"/>
                <a:cs typeface="Angsana New" pitchFamily="18" charset="-34"/>
              </a:rPr>
              <a:t>               Allows program relocation with</a:t>
            </a:r>
          </a:p>
          <a:p>
            <a:pPr>
              <a:lnSpc>
                <a:spcPct val="90000"/>
              </a:lnSpc>
            </a:pPr>
            <a:r>
              <a:rPr lang="en-US" b="1" dirty="0">
                <a:latin typeface="Arial" charset="0"/>
                <a:cs typeface="Angsana New" pitchFamily="18" charset="-34"/>
              </a:rPr>
              <a:t>               no change in code.</a:t>
            </a:r>
          </a:p>
        </p:txBody>
      </p:sp>
      <p:sp>
        <p:nvSpPr>
          <p:cNvPr id="15368" name="Rectangle 10"/>
          <p:cNvSpPr>
            <a:spLocks noChangeArrowheads="1"/>
          </p:cNvSpPr>
          <p:nvPr/>
        </p:nvSpPr>
        <p:spPr bwMode="auto">
          <a:xfrm>
            <a:off x="3794125" y="3705225"/>
            <a:ext cx="4935538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latin typeface="Arial" charset="0"/>
                <a:cs typeface="Angsana New" pitchFamily="18" charset="-34"/>
              </a:rPr>
              <a:t>Indirect -- new IP is in memory or a register.</a:t>
            </a:r>
          </a:p>
          <a:p>
            <a:pPr>
              <a:lnSpc>
                <a:spcPct val="90000"/>
              </a:lnSpc>
            </a:pPr>
            <a:r>
              <a:rPr lang="en-US" b="1" dirty="0">
                <a:latin typeface="Arial" charset="0"/>
                <a:cs typeface="Angsana New" pitchFamily="18" charset="-34"/>
              </a:rPr>
              <a:t>                  </a:t>
            </a:r>
          </a:p>
        </p:txBody>
      </p:sp>
      <p:sp>
        <p:nvSpPr>
          <p:cNvPr id="15369" name="Rectangle 11"/>
          <p:cNvSpPr>
            <a:spLocks noChangeArrowheads="1"/>
          </p:cNvSpPr>
          <p:nvPr/>
        </p:nvSpPr>
        <p:spPr bwMode="auto">
          <a:xfrm>
            <a:off x="517525" y="4543425"/>
            <a:ext cx="77057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>
                <a:latin typeface="Arial" charset="0"/>
                <a:cs typeface="Angsana New" pitchFamily="18" charset="-34"/>
              </a:rPr>
              <a:t>Intersegment</a:t>
            </a:r>
            <a:r>
              <a:rPr lang="en-US" b="1">
                <a:latin typeface="Arial" charset="0"/>
                <a:cs typeface="Angsana New" pitchFamily="18" charset="-34"/>
              </a:rPr>
              <a:t>		        Direct -- new CS and IP are encoded in</a:t>
            </a:r>
          </a:p>
          <a:p>
            <a:pPr>
              <a:lnSpc>
                <a:spcPct val="90000"/>
              </a:lnSpc>
            </a:pPr>
            <a:r>
              <a:rPr lang="en-US" sz="2000" b="1">
                <a:latin typeface="Arial" charset="0"/>
                <a:cs typeface="Angsana New" pitchFamily="18" charset="-34"/>
              </a:rPr>
              <a:t>(CS changes</a:t>
            </a:r>
            <a:r>
              <a:rPr lang="en-US" b="1">
                <a:latin typeface="Arial" charset="0"/>
                <a:cs typeface="Angsana New" pitchFamily="18" charset="-34"/>
              </a:rPr>
              <a:t>)                                                                   the instruction.</a:t>
            </a:r>
          </a:p>
        </p:txBody>
      </p:sp>
      <p:sp>
        <p:nvSpPr>
          <p:cNvPr id="15370" name="Rectangle 12"/>
          <p:cNvSpPr>
            <a:spLocks noChangeArrowheads="1"/>
          </p:cNvSpPr>
          <p:nvPr/>
        </p:nvSpPr>
        <p:spPr bwMode="auto">
          <a:xfrm>
            <a:off x="3794125" y="5305425"/>
            <a:ext cx="4576125" cy="591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latin typeface="Arial" charset="0"/>
                <a:cs typeface="Angsana New" pitchFamily="18" charset="-34"/>
              </a:rPr>
              <a:t>Indirect -- new CS and IP are in memory.</a:t>
            </a:r>
          </a:p>
          <a:p>
            <a:pPr>
              <a:lnSpc>
                <a:spcPct val="90000"/>
              </a:lnSpc>
            </a:pPr>
            <a:r>
              <a:rPr lang="en-US" b="1" dirty="0">
                <a:latin typeface="Arial" charset="0"/>
                <a:cs typeface="Angsana New" pitchFamily="18" charset="-34"/>
              </a:rPr>
              <a:t>                 </a:t>
            </a:r>
          </a:p>
        </p:txBody>
      </p:sp>
      <p:sp>
        <p:nvSpPr>
          <p:cNvPr id="15371" name="Text Box 13"/>
          <p:cNvSpPr txBox="1">
            <a:spLocks noChangeArrowheads="1"/>
          </p:cNvSpPr>
          <p:nvPr/>
        </p:nvSpPr>
        <p:spPr bwMode="auto">
          <a:xfrm>
            <a:off x="914400" y="2057400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ct val="89000"/>
              </a:lnSpc>
            </a:pPr>
            <a:r>
              <a:rPr lang="en-US" dirty="0">
                <a:solidFill>
                  <a:srgbClr val="000000"/>
                </a:solidFill>
                <a:latin typeface="Arial Black" pitchFamily="34" charset="0"/>
                <a:cs typeface="Angsana New" pitchFamily="18" charset="-34"/>
              </a:rPr>
              <a:t>NEAR</a:t>
            </a:r>
            <a:r>
              <a:rPr lang="en-US" sz="2400" baseline="-25000" dirty="0">
                <a:solidFill>
                  <a:srgbClr val="000000"/>
                </a:solidFill>
                <a:latin typeface="Arial Black" pitchFamily="34" charset="0"/>
                <a:cs typeface="Angsana New" pitchFamily="18" charset="-34"/>
              </a:rPr>
              <a:t>                                             </a:t>
            </a:r>
            <a:r>
              <a:rPr lang="en-US" dirty="0">
                <a:solidFill>
                  <a:srgbClr val="000000"/>
                </a:solidFill>
                <a:latin typeface="Arial Black" pitchFamily="34" charset="0"/>
                <a:cs typeface="Angsana New" pitchFamily="18" charset="-34"/>
              </a:rPr>
              <a:t>JUMPS and CALLS</a:t>
            </a:r>
          </a:p>
        </p:txBody>
      </p:sp>
      <p:sp>
        <p:nvSpPr>
          <p:cNvPr id="15372" name="Text Box 14"/>
          <p:cNvSpPr txBox="1">
            <a:spLocks noChangeArrowheads="1"/>
          </p:cNvSpPr>
          <p:nvPr/>
        </p:nvSpPr>
        <p:spPr bwMode="auto">
          <a:xfrm>
            <a:off x="838200" y="4154488"/>
            <a:ext cx="747713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ct val="89000"/>
              </a:lnSpc>
            </a:pPr>
            <a:r>
              <a:rPr lang="en-US" sz="2000">
                <a:solidFill>
                  <a:srgbClr val="000000"/>
                </a:solidFill>
                <a:latin typeface="Arial Black" pitchFamily="34" charset="0"/>
                <a:cs typeface="Angsana New" pitchFamily="18" charset="-34"/>
              </a:rPr>
              <a:t>FAR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Hindu College, Amritsar.</a:t>
            </a:r>
          </a:p>
        </p:txBody>
      </p:sp>
    </p:spTree>
    <p:extLst>
      <p:ext uri="{BB962C8B-B14F-4D97-AF65-F5344CB8AC3E}">
        <p14:creationId xmlns:p14="http://schemas.microsoft.com/office/powerpoint/2010/main" val="206676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Direct within-segment near call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Syntax: CALL DST</a:t>
            </a:r>
          </a:p>
          <a:p>
            <a:r>
              <a:rPr lang="en-US" dirty="0" smtClean="0"/>
              <a:t>IP</a:t>
            </a:r>
            <a:r>
              <a:rPr lang="en-US" dirty="0" smtClean="0">
                <a:sym typeface="Wingdings" pitchFamily="2" charset="2"/>
              </a:rPr>
              <a:t> (IP)+16-bit displacement</a:t>
            </a:r>
          </a:p>
          <a:p>
            <a:r>
              <a:rPr lang="en-US" dirty="0" smtClean="0">
                <a:sym typeface="Wingdings" pitchFamily="2" charset="2"/>
              </a:rPr>
              <a:t>Example: CALL </a:t>
            </a:r>
            <a:r>
              <a:rPr lang="en-US" dirty="0" err="1" smtClean="0">
                <a:sym typeface="Wingdings" pitchFamily="2" charset="2"/>
              </a:rPr>
              <a:t>multo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539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Indirect within-segment near call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Syntax: CALL DST</a:t>
            </a:r>
          </a:p>
          <a:p>
            <a:r>
              <a:rPr lang="en-US" dirty="0" smtClean="0"/>
              <a:t>IP</a:t>
            </a:r>
            <a:r>
              <a:rPr lang="en-US" dirty="0" smtClean="0">
                <a:sym typeface="Wingdings" pitchFamily="2" charset="2"/>
              </a:rPr>
              <a:t> (EA)</a:t>
            </a:r>
          </a:p>
          <a:p>
            <a:r>
              <a:rPr lang="en-US" dirty="0" smtClean="0">
                <a:sym typeface="Wingdings" pitchFamily="2" charset="2"/>
              </a:rPr>
              <a:t>EXAMPLE: CALL BX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	</a:t>
            </a:r>
            <a:r>
              <a:rPr lang="en-US" dirty="0" smtClean="0">
                <a:sym typeface="Wingdings" pitchFamily="2" charset="2"/>
              </a:rPr>
              <a:t>- BX contains the offset of the first instruction’ </a:t>
            </a:r>
            <a:r>
              <a:rPr lang="en-US" dirty="0">
                <a:sym typeface="Wingdings" pitchFamily="2" charset="2"/>
              </a:rPr>
              <a:t>s procedure</a:t>
            </a:r>
            <a:endParaRPr lang="en-US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	</a:t>
            </a:r>
            <a:r>
              <a:rPr lang="en-US" dirty="0" smtClean="0">
                <a:sym typeface="Wingdings" pitchFamily="2" charset="2"/>
              </a:rPr>
              <a:t>- IP  is replaced with a 16-bit value from a specified register or memory location.</a:t>
            </a:r>
          </a:p>
          <a:p>
            <a:pPr marL="0" indent="0">
              <a:buNone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473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inter-segment FAR call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Syntax: CALL DST</a:t>
            </a:r>
          </a:p>
          <a:p>
            <a:r>
              <a:rPr lang="en-US" dirty="0" smtClean="0"/>
              <a:t>IP</a:t>
            </a:r>
            <a:r>
              <a:rPr lang="en-US" dirty="0" smtClean="0">
                <a:sym typeface="Wingdings" pitchFamily="2" charset="2"/>
              </a:rPr>
              <a:t> 16-bit displacement</a:t>
            </a:r>
          </a:p>
          <a:p>
            <a:r>
              <a:rPr lang="en-US" dirty="0" smtClean="0">
                <a:sym typeface="Wingdings" pitchFamily="2" charset="2"/>
              </a:rPr>
              <a:t>CS segment address </a:t>
            </a:r>
          </a:p>
          <a:p>
            <a:r>
              <a:rPr lang="en-US" dirty="0" smtClean="0">
                <a:sym typeface="Wingdings" pitchFamily="2" charset="2"/>
              </a:rPr>
              <a:t>A direct call to another segment</a:t>
            </a:r>
          </a:p>
          <a:p>
            <a:r>
              <a:rPr lang="en-US" dirty="0" smtClean="0">
                <a:sym typeface="Wingdings" pitchFamily="2" charset="2"/>
              </a:rPr>
              <a:t>Example: CALL smart-divide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573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Indirect inter-segment far call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Syntax: CALL DST</a:t>
            </a:r>
          </a:p>
          <a:p>
            <a:r>
              <a:rPr lang="en-US" dirty="0" smtClean="0"/>
              <a:t>IP</a:t>
            </a:r>
            <a:r>
              <a:rPr lang="en-US" dirty="0" smtClean="0">
                <a:sym typeface="Wingdings" pitchFamily="2" charset="2"/>
              </a:rPr>
              <a:t> (EA)</a:t>
            </a:r>
          </a:p>
          <a:p>
            <a:r>
              <a:rPr lang="en-US" dirty="0" smtClean="0">
                <a:sym typeface="Wingdings" pitchFamily="2" charset="2"/>
              </a:rPr>
              <a:t>CS (EA+2)</a:t>
            </a:r>
          </a:p>
          <a:p>
            <a:r>
              <a:rPr lang="en-US" dirty="0" smtClean="0">
                <a:sym typeface="Wingdings" pitchFamily="2" charset="2"/>
              </a:rPr>
              <a:t>Example: CALL </a:t>
            </a:r>
            <a:r>
              <a:rPr lang="en-US" dirty="0" err="1" smtClean="0">
                <a:sym typeface="Wingdings" pitchFamily="2" charset="2"/>
              </a:rPr>
              <a:t>dword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ptr</a:t>
            </a:r>
            <a:r>
              <a:rPr lang="en-US" dirty="0" smtClean="0">
                <a:sym typeface="Wingdings" pitchFamily="2" charset="2"/>
              </a:rPr>
              <a:t>[</a:t>
            </a:r>
            <a:r>
              <a:rPr lang="en-US" dirty="0" err="1" smtClean="0">
                <a:sym typeface="Wingdings" pitchFamily="2" charset="2"/>
              </a:rPr>
              <a:t>bx</a:t>
            </a:r>
            <a:r>
              <a:rPr lang="en-US" dirty="0" smtClean="0">
                <a:sym typeface="Wingdings" pitchFamily="2" charset="2"/>
              </a:rPr>
              <a:t>]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	</a:t>
            </a:r>
            <a:r>
              <a:rPr lang="en-US" dirty="0" smtClean="0">
                <a:sym typeface="Wingdings" pitchFamily="2" charset="2"/>
              </a:rPr>
              <a:t>- new values for CS and IP are fetched from 4 memory location in DS.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	</a:t>
            </a:r>
            <a:r>
              <a:rPr lang="en-US" dirty="0" smtClean="0">
                <a:sym typeface="Wingdings" pitchFamily="2" charset="2"/>
              </a:rPr>
              <a:t>- the new values for CS is fetched from [</a:t>
            </a:r>
            <a:r>
              <a:rPr lang="en-US" dirty="0" err="1" smtClean="0">
                <a:sym typeface="Wingdings" pitchFamily="2" charset="2"/>
              </a:rPr>
              <a:t>bx</a:t>
            </a:r>
            <a:r>
              <a:rPr lang="en-US" dirty="0" smtClean="0">
                <a:sym typeface="Wingdings" pitchFamily="2" charset="2"/>
              </a:rPr>
              <a:t>] and [bx+1] and the new IP is fetched from [bx+2] and [bx+3].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622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RET-return execution from procedure to calling 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 of the procedure returns execution to the next instruction in the mainline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213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5429</TotalTime>
  <Words>1466</Words>
  <Application>Microsoft Office PowerPoint</Application>
  <PresentationFormat>On-screen Show (4:3)</PresentationFormat>
  <Paragraphs>397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Flow</vt:lpstr>
      <vt:lpstr>Writing and using procedures</vt:lpstr>
      <vt:lpstr>CALL- Call a procedure</vt:lpstr>
      <vt:lpstr>PowerPoint Presentation</vt:lpstr>
      <vt:lpstr>PowerPoint Presentation</vt:lpstr>
      <vt:lpstr>Direct within-segment near call</vt:lpstr>
      <vt:lpstr>Indirect within-segment near call</vt:lpstr>
      <vt:lpstr>Direct inter-segment FAR call</vt:lpstr>
      <vt:lpstr>Indirect inter-segment far call</vt:lpstr>
      <vt:lpstr>RET-return execution from procedure to calling program</vt:lpstr>
      <vt:lpstr>PowerPoint Presentation</vt:lpstr>
      <vt:lpstr>The 8086 stack</vt:lpstr>
      <vt:lpstr>Label-directive</vt:lpstr>
      <vt:lpstr>Initialization of stack segment register and stack pointer register</vt:lpstr>
      <vt:lpstr>Instruction set</vt:lpstr>
      <vt:lpstr>PowerPoint Presentation</vt:lpstr>
      <vt:lpstr>PUSHF: push flags</vt:lpstr>
      <vt:lpstr>POPF : pop flags</vt:lpstr>
      <vt:lpstr>Passing parameters to and from procedure</vt:lpstr>
      <vt:lpstr>PowerPoint Presentation</vt:lpstr>
      <vt:lpstr>Steps to convert packed BCD number(17) to its binary equivalent</vt:lpstr>
      <vt:lpstr>PowerPoint Presentation</vt:lpstr>
      <vt:lpstr>PowerPoint Presentation</vt:lpstr>
      <vt:lpstr>PowerPoint Presentation</vt:lpstr>
      <vt:lpstr>2.Passing Parameters In General Memory</vt:lpstr>
      <vt:lpstr>3. Passing parameters using pointer</vt:lpstr>
      <vt:lpstr>4.Passing Parameters Using Stack</vt:lpstr>
      <vt:lpstr>         </vt:lpstr>
      <vt:lpstr>  Writing and debugging programs containing procedures</vt:lpstr>
      <vt:lpstr>Recursive procedure</vt:lpstr>
      <vt:lpstr>Writing  and Calling Far Procedure</vt:lpstr>
      <vt:lpstr>Factorial of a number using Far procedure</vt:lpstr>
      <vt:lpstr> ; procedure which is called from other program </vt:lpstr>
      <vt:lpstr>PowerPoint Presentation</vt:lpstr>
      <vt:lpstr>PowerPoint Presentation</vt:lpstr>
      <vt:lpstr>Writing and Using Assembler Macros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and using procedures</dc:title>
  <dc:creator>D.CENITTA</dc:creator>
  <cp:lastModifiedBy>ACER</cp:lastModifiedBy>
  <cp:revision>123</cp:revision>
  <dcterms:created xsi:type="dcterms:W3CDTF">2006-08-16T00:00:00Z</dcterms:created>
  <dcterms:modified xsi:type="dcterms:W3CDTF">2014-04-03T09:36:53Z</dcterms:modified>
</cp:coreProperties>
</file>