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95" r:id="rId3"/>
    <p:sldId id="313" r:id="rId4"/>
    <p:sldId id="314" r:id="rId5"/>
    <p:sldId id="297" r:id="rId6"/>
    <p:sldId id="298" r:id="rId7"/>
    <p:sldId id="299" r:id="rId8"/>
    <p:sldId id="315" r:id="rId9"/>
    <p:sldId id="318" r:id="rId10"/>
    <p:sldId id="319" r:id="rId11"/>
    <p:sldId id="320" r:id="rId12"/>
    <p:sldId id="3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Factorial of a number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data segment</a:t>
            </a:r>
          </a:p>
          <a:p>
            <a:pPr marL="0" indent="0">
              <a:buNone/>
            </a:pPr>
            <a:r>
              <a:rPr lang="en-IN" dirty="0"/>
              <a:t>x1 </a:t>
            </a:r>
            <a:r>
              <a:rPr lang="en-IN" dirty="0" err="1"/>
              <a:t>db</a:t>
            </a:r>
            <a:r>
              <a:rPr lang="en-IN" dirty="0"/>
              <a:t> 4</a:t>
            </a:r>
          </a:p>
          <a:p>
            <a:pPr marL="0" indent="0">
              <a:buNone/>
            </a:pPr>
            <a:r>
              <a:rPr lang="en-IN" dirty="0"/>
              <a:t>fact </a:t>
            </a:r>
            <a:r>
              <a:rPr lang="en-IN" dirty="0" err="1"/>
              <a:t>dw</a:t>
            </a:r>
            <a:r>
              <a:rPr lang="en-IN" dirty="0"/>
              <a:t> ?</a:t>
            </a:r>
          </a:p>
          <a:p>
            <a:pPr marL="0" indent="0">
              <a:buNone/>
            </a:pPr>
            <a:r>
              <a:rPr lang="en-IN" dirty="0"/>
              <a:t>data ends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code segment</a:t>
            </a:r>
          </a:p>
          <a:p>
            <a:pPr marL="0" indent="0">
              <a:buNone/>
            </a:pPr>
            <a:r>
              <a:rPr lang="en-IN" dirty="0"/>
              <a:t>assume </a:t>
            </a:r>
            <a:r>
              <a:rPr lang="en-IN" dirty="0" err="1"/>
              <a:t>cs:code</a:t>
            </a:r>
            <a:r>
              <a:rPr lang="en-IN" dirty="0"/>
              <a:t>, </a:t>
            </a:r>
            <a:r>
              <a:rPr lang="en-IN" dirty="0" err="1"/>
              <a:t>ds:data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start: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ax,data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ds,ax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ax,0001h</a:t>
            </a:r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cl,x1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call facto</a:t>
            </a:r>
          </a:p>
          <a:p>
            <a:pPr marL="0" indent="0">
              <a:buNone/>
            </a:pPr>
            <a:r>
              <a:rPr lang="en-IN" dirty="0" err="1"/>
              <a:t>jmp</a:t>
            </a:r>
            <a:r>
              <a:rPr lang="en-IN" dirty="0"/>
              <a:t> exit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facto </a:t>
            </a:r>
            <a:r>
              <a:rPr lang="en-IN" dirty="0" err="1">
                <a:solidFill>
                  <a:srgbClr val="FF0000"/>
                </a:solidFill>
              </a:rPr>
              <a:t>proc</a:t>
            </a:r>
            <a:r>
              <a:rPr lang="en-IN" dirty="0">
                <a:solidFill>
                  <a:srgbClr val="FF0000"/>
                </a:solidFill>
              </a:rPr>
              <a:t> near</a:t>
            </a:r>
          </a:p>
          <a:p>
            <a:pPr marL="0" indent="0">
              <a:buNone/>
            </a:pPr>
            <a:r>
              <a:rPr lang="en-IN" dirty="0" err="1"/>
              <a:t>mul</a:t>
            </a:r>
            <a:r>
              <a:rPr lang="en-IN" dirty="0"/>
              <a:t> cl</a:t>
            </a:r>
          </a:p>
          <a:p>
            <a:pPr marL="0" indent="0">
              <a:buNone/>
            </a:pPr>
            <a:r>
              <a:rPr lang="en-IN" dirty="0" err="1"/>
              <a:t>dec</a:t>
            </a:r>
            <a:r>
              <a:rPr lang="en-IN" dirty="0"/>
              <a:t> cl</a:t>
            </a:r>
          </a:p>
          <a:p>
            <a:pPr marL="0" indent="0">
              <a:buNone/>
            </a:pPr>
            <a:r>
              <a:rPr lang="en-IN" dirty="0" err="1"/>
              <a:t>cmp</a:t>
            </a:r>
            <a:r>
              <a:rPr lang="en-IN" dirty="0"/>
              <a:t> cl,01h</a:t>
            </a:r>
          </a:p>
          <a:p>
            <a:pPr marL="0" indent="0">
              <a:buNone/>
            </a:pPr>
            <a:r>
              <a:rPr lang="en-IN" dirty="0" err="1"/>
              <a:t>jz</a:t>
            </a:r>
            <a:r>
              <a:rPr lang="en-IN" dirty="0"/>
              <a:t> label1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call </a:t>
            </a:r>
            <a:r>
              <a:rPr lang="en-IN" dirty="0">
                <a:solidFill>
                  <a:srgbClr val="FF0000"/>
                </a:solidFill>
              </a:rPr>
              <a:t>facto</a:t>
            </a:r>
          </a:p>
          <a:p>
            <a:pPr marL="0" indent="0">
              <a:buNone/>
            </a:pPr>
            <a:r>
              <a:rPr lang="en-IN" dirty="0"/>
              <a:t>label1: </a:t>
            </a:r>
            <a:r>
              <a:rPr lang="en-IN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facto </a:t>
            </a:r>
            <a:r>
              <a:rPr lang="en-IN" dirty="0" err="1">
                <a:solidFill>
                  <a:srgbClr val="FF0000"/>
                </a:solidFill>
              </a:rPr>
              <a:t>endp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exit: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fact,ax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ah,4ch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pPr marL="0" indent="0">
              <a:buNone/>
            </a:pPr>
            <a:r>
              <a:rPr lang="en-IN" dirty="0"/>
              <a:t>code ends</a:t>
            </a:r>
          </a:p>
          <a:p>
            <a:pPr marL="0" indent="0">
              <a:buNone/>
            </a:pPr>
            <a:r>
              <a:rPr lang="en-IN" dirty="0"/>
              <a:t>end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05799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45676"/>
            <a:ext cx="1447800" cy="6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7473"/>
            <a:ext cx="80772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1238"/>
            <a:ext cx="800100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4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516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 smtClean="0"/>
              <a:t>str1  </a:t>
            </a:r>
            <a:r>
              <a:rPr lang="en-IN" sz="7200" dirty="0" err="1"/>
              <a:t>db</a:t>
            </a:r>
            <a:r>
              <a:rPr lang="en-IN" sz="7200" dirty="0"/>
              <a:t> "Enter string:$"</a:t>
            </a:r>
          </a:p>
          <a:p>
            <a:pPr marL="0" indent="0">
              <a:buNone/>
            </a:pPr>
            <a:r>
              <a:rPr lang="en-IN" sz="7200" dirty="0"/>
              <a:t>str11 </a:t>
            </a:r>
            <a:r>
              <a:rPr lang="en-IN" sz="7200" dirty="0" err="1"/>
              <a:t>db</a:t>
            </a:r>
            <a:r>
              <a:rPr lang="en-IN" sz="7200" dirty="0"/>
              <a:t> 15,?,13 dup(0)</a:t>
            </a:r>
          </a:p>
          <a:p>
            <a:pPr marL="0" indent="0">
              <a:buNone/>
            </a:pPr>
            <a:r>
              <a:rPr lang="en-IN" sz="7200" dirty="0"/>
              <a:t>res </a:t>
            </a:r>
            <a:r>
              <a:rPr lang="en-IN" sz="7200" dirty="0" err="1"/>
              <a:t>db</a:t>
            </a:r>
            <a:r>
              <a:rPr lang="en-IN" sz="7200" dirty="0"/>
              <a:t> ?</a:t>
            </a:r>
          </a:p>
          <a:p>
            <a:pPr marL="0" indent="0">
              <a:buNone/>
            </a:pPr>
            <a:r>
              <a:rPr lang="en-IN" sz="7200" dirty="0"/>
              <a:t>data ends</a:t>
            </a:r>
          </a:p>
          <a:p>
            <a:pPr marL="0" indent="0">
              <a:buNone/>
            </a:pPr>
            <a:r>
              <a:rPr lang="en-IN" sz="7200" dirty="0"/>
              <a:t>code segment</a:t>
            </a:r>
          </a:p>
          <a:p>
            <a:pPr marL="0" indent="0">
              <a:buNone/>
            </a:pPr>
            <a:r>
              <a:rPr lang="en-IN" sz="7200" dirty="0"/>
              <a:t>assume </a:t>
            </a:r>
            <a:r>
              <a:rPr lang="en-IN" sz="7200" dirty="0" err="1"/>
              <a:t>cs:code,ds:data,es:data</a:t>
            </a:r>
            <a:endParaRPr lang="en-IN" sz="7200" dirty="0"/>
          </a:p>
          <a:p>
            <a:pPr marL="0" indent="0">
              <a:buNone/>
            </a:pPr>
            <a:r>
              <a:rPr lang="en-IN" sz="7200" dirty="0" smtClean="0"/>
              <a:t>start: </a:t>
            </a:r>
            <a:r>
              <a:rPr lang="en-IN" sz="7200" dirty="0" err="1" smtClean="0"/>
              <a:t>mov</a:t>
            </a:r>
            <a:r>
              <a:rPr lang="en-IN" sz="7200" dirty="0" smtClean="0"/>
              <a:t> </a:t>
            </a:r>
            <a:r>
              <a:rPr lang="en-IN" sz="7200" dirty="0" err="1"/>
              <a:t>ax,data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</a:t>
            </a:r>
            <a:r>
              <a:rPr lang="en-IN" sz="7200" dirty="0" err="1"/>
              <a:t>mov</a:t>
            </a:r>
            <a:r>
              <a:rPr lang="en-IN" sz="7200" dirty="0"/>
              <a:t> </a:t>
            </a:r>
            <a:r>
              <a:rPr lang="en-IN" sz="7200" dirty="0" err="1"/>
              <a:t>ds,ax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</a:t>
            </a:r>
            <a:r>
              <a:rPr lang="en-IN" sz="7200" dirty="0" err="1"/>
              <a:t>mov</a:t>
            </a:r>
            <a:r>
              <a:rPr lang="en-IN" sz="7200" dirty="0"/>
              <a:t> </a:t>
            </a:r>
            <a:r>
              <a:rPr lang="en-IN" sz="7200" dirty="0" err="1"/>
              <a:t>es,ax</a:t>
            </a:r>
            <a:endParaRPr lang="en-IN" sz="7200" dirty="0"/>
          </a:p>
          <a:p>
            <a:pPr marL="0" indent="0">
              <a:buNone/>
            </a:pPr>
            <a:r>
              <a:rPr lang="en-IN" sz="7200" dirty="0" smtClean="0"/>
              <a:t>     </a:t>
            </a:r>
            <a:r>
              <a:rPr lang="en-IN" sz="7200" dirty="0" err="1">
                <a:solidFill>
                  <a:srgbClr val="FF0000"/>
                </a:solidFill>
              </a:rPr>
              <a:t>mov</a:t>
            </a:r>
            <a:r>
              <a:rPr lang="en-IN" sz="7200" dirty="0">
                <a:solidFill>
                  <a:srgbClr val="FF0000"/>
                </a:solidFill>
              </a:rPr>
              <a:t> </a:t>
            </a:r>
            <a:r>
              <a:rPr lang="en-IN" sz="7200" dirty="0" err="1">
                <a:solidFill>
                  <a:srgbClr val="FF0000"/>
                </a:solidFill>
              </a:rPr>
              <a:t>dx,offset</a:t>
            </a:r>
            <a:r>
              <a:rPr lang="en-IN" sz="7200" dirty="0">
                <a:solidFill>
                  <a:srgbClr val="FF0000"/>
                </a:solidFill>
              </a:rPr>
              <a:t> str1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FF0000"/>
                </a:solidFill>
              </a:rPr>
              <a:t>     </a:t>
            </a:r>
            <a:r>
              <a:rPr lang="en-IN" sz="7200" dirty="0" err="1">
                <a:solidFill>
                  <a:srgbClr val="FF0000"/>
                </a:solidFill>
              </a:rPr>
              <a:t>mov</a:t>
            </a:r>
            <a:r>
              <a:rPr lang="en-IN" sz="7200" dirty="0">
                <a:solidFill>
                  <a:srgbClr val="FF0000"/>
                </a:solidFill>
              </a:rPr>
              <a:t> ah, 09h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FF0000"/>
                </a:solidFill>
              </a:rPr>
              <a:t>     </a:t>
            </a:r>
            <a:r>
              <a:rPr lang="en-IN" sz="7200" dirty="0" err="1">
                <a:solidFill>
                  <a:srgbClr val="FF0000"/>
                </a:solidFill>
              </a:rPr>
              <a:t>int</a:t>
            </a:r>
            <a:r>
              <a:rPr lang="en-IN" sz="7200" dirty="0">
                <a:solidFill>
                  <a:srgbClr val="FF0000"/>
                </a:solidFill>
              </a:rPr>
              <a:t> 21h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>
                <a:solidFill>
                  <a:srgbClr val="0070C0"/>
                </a:solidFill>
              </a:rPr>
              <a:t> </a:t>
            </a:r>
            <a:r>
              <a:rPr lang="en-IN" sz="7200" dirty="0" err="1">
                <a:solidFill>
                  <a:srgbClr val="0070C0"/>
                </a:solidFill>
              </a:rPr>
              <a:t>mov</a:t>
            </a:r>
            <a:r>
              <a:rPr lang="en-IN" sz="7200" dirty="0">
                <a:solidFill>
                  <a:srgbClr val="0070C0"/>
                </a:solidFill>
              </a:rPr>
              <a:t> </a:t>
            </a:r>
            <a:r>
              <a:rPr lang="en-IN" sz="7200" dirty="0" err="1">
                <a:solidFill>
                  <a:srgbClr val="0070C0"/>
                </a:solidFill>
              </a:rPr>
              <a:t>dx,offset</a:t>
            </a:r>
            <a:r>
              <a:rPr lang="en-IN" sz="7200" dirty="0">
                <a:solidFill>
                  <a:srgbClr val="0070C0"/>
                </a:solidFill>
              </a:rPr>
              <a:t> str11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70C0"/>
                </a:solidFill>
              </a:rPr>
              <a:t>     </a:t>
            </a:r>
            <a:r>
              <a:rPr lang="en-IN" sz="7200" dirty="0" err="1">
                <a:solidFill>
                  <a:srgbClr val="0070C0"/>
                </a:solidFill>
              </a:rPr>
              <a:t>mov</a:t>
            </a:r>
            <a:r>
              <a:rPr lang="en-IN" sz="7200" dirty="0">
                <a:solidFill>
                  <a:srgbClr val="0070C0"/>
                </a:solidFill>
              </a:rPr>
              <a:t> ah,0Ah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70C0"/>
                </a:solidFill>
              </a:rPr>
              <a:t>     </a:t>
            </a:r>
            <a:r>
              <a:rPr lang="en-IN" sz="7200" dirty="0" err="1">
                <a:solidFill>
                  <a:srgbClr val="0070C0"/>
                </a:solidFill>
              </a:rPr>
              <a:t>int</a:t>
            </a:r>
            <a:r>
              <a:rPr lang="en-IN" sz="7200" dirty="0">
                <a:solidFill>
                  <a:srgbClr val="0070C0"/>
                </a:solidFill>
              </a:rPr>
              <a:t> </a:t>
            </a:r>
            <a:r>
              <a:rPr lang="en-IN" sz="7200" dirty="0" smtClean="0">
                <a:solidFill>
                  <a:srgbClr val="0070C0"/>
                </a:solidFill>
              </a:rPr>
              <a:t>21h</a:t>
            </a:r>
          </a:p>
          <a:p>
            <a:pPr marL="0" indent="0">
              <a:buNone/>
            </a:pPr>
            <a:r>
              <a:rPr lang="en-IN" sz="7200" dirty="0"/>
              <a:t>lea si,str11</a:t>
            </a:r>
          </a:p>
          <a:p>
            <a:pPr marL="0" indent="0">
              <a:buNone/>
            </a:pPr>
            <a:r>
              <a:rPr lang="en-IN" sz="7200" dirty="0"/>
              <a:t>       </a:t>
            </a:r>
            <a:r>
              <a:rPr lang="en-IN" sz="7200" dirty="0" err="1"/>
              <a:t>mov</a:t>
            </a:r>
            <a:r>
              <a:rPr lang="en-IN" sz="7200" dirty="0"/>
              <a:t> ah,'$'</a:t>
            </a:r>
          </a:p>
          <a:p>
            <a:pPr marL="0" indent="0">
              <a:buNone/>
            </a:pPr>
            <a:r>
              <a:rPr lang="en-IN" sz="7200" dirty="0"/>
              <a:t>     </a:t>
            </a:r>
            <a:r>
              <a:rPr lang="en-IN" sz="7200" dirty="0" err="1"/>
              <a:t>mov</a:t>
            </a:r>
            <a:r>
              <a:rPr lang="en-IN" sz="7200" dirty="0"/>
              <a:t> al,' '</a:t>
            </a:r>
          </a:p>
          <a:p>
            <a:pPr marL="0" indent="0">
              <a:buNone/>
            </a:pPr>
            <a:r>
              <a:rPr lang="en-IN" sz="7200" dirty="0"/>
              <a:t>     </a:t>
            </a:r>
            <a:r>
              <a:rPr lang="en-IN" sz="7200" dirty="0" err="1"/>
              <a:t>mov</a:t>
            </a:r>
            <a:r>
              <a:rPr lang="en-IN" sz="7200" dirty="0"/>
              <a:t> bl,01h</a:t>
            </a:r>
          </a:p>
          <a:p>
            <a:pPr marL="0" indent="0">
              <a:buNone/>
            </a:pPr>
            <a:endParaRPr lang="en-IN" sz="7200" dirty="0"/>
          </a:p>
          <a:p>
            <a:pPr marL="0" indent="0">
              <a:buNone/>
            </a:pPr>
            <a:r>
              <a:rPr lang="en-IN" sz="4200" dirty="0"/>
              <a:t>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do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cmp</a:t>
            </a:r>
            <a:r>
              <a:rPr lang="en-IN" sz="1800" dirty="0"/>
              <a:t> [</a:t>
            </a:r>
            <a:r>
              <a:rPr lang="en-IN" sz="1800" dirty="0" err="1"/>
              <a:t>si</a:t>
            </a:r>
            <a:r>
              <a:rPr lang="en-IN" sz="1800" dirty="0"/>
              <a:t>],ah</a:t>
            </a:r>
          </a:p>
          <a:p>
            <a:pPr marL="0" indent="0">
              <a:buNone/>
            </a:pPr>
            <a:r>
              <a:rPr lang="en-IN" sz="1800" dirty="0"/>
              <a:t>     je down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cmp</a:t>
            </a:r>
            <a:r>
              <a:rPr lang="en-IN" sz="1800" dirty="0"/>
              <a:t> [</a:t>
            </a:r>
            <a:r>
              <a:rPr lang="en-IN" sz="1800" dirty="0" err="1"/>
              <a:t>si</a:t>
            </a:r>
            <a:r>
              <a:rPr lang="en-IN" sz="1800" dirty="0"/>
              <a:t>],al</a:t>
            </a:r>
          </a:p>
          <a:p>
            <a:pPr marL="0" indent="0">
              <a:buNone/>
            </a:pPr>
            <a:r>
              <a:rPr lang="en-IN" sz="1800" dirty="0"/>
              <a:t>     je go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inc</a:t>
            </a:r>
            <a:r>
              <a:rPr lang="en-IN" sz="1800" dirty="0"/>
              <a:t> </a:t>
            </a:r>
            <a:r>
              <a:rPr lang="en-IN" sz="1800" dirty="0" err="1"/>
              <a:t>si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 err="1"/>
              <a:t>jmp</a:t>
            </a:r>
            <a:r>
              <a:rPr lang="en-IN" sz="1800" dirty="0"/>
              <a:t> do</a:t>
            </a:r>
          </a:p>
          <a:p>
            <a:pPr marL="0" indent="0">
              <a:buNone/>
            </a:pPr>
            <a:r>
              <a:rPr lang="en-IN" sz="1800" dirty="0"/>
              <a:t> down: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jmp</a:t>
            </a:r>
            <a:r>
              <a:rPr lang="en-IN" sz="1800" dirty="0"/>
              <a:t> xx</a:t>
            </a:r>
          </a:p>
          <a:p>
            <a:pPr marL="0" indent="0">
              <a:buNone/>
            </a:pPr>
            <a:r>
              <a:rPr lang="en-IN" sz="1800" dirty="0" smtClean="0"/>
              <a:t>go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inc</a:t>
            </a:r>
            <a:r>
              <a:rPr lang="en-IN" sz="1800" dirty="0"/>
              <a:t> </a:t>
            </a:r>
            <a:r>
              <a:rPr lang="en-IN" sz="1800" dirty="0" err="1"/>
              <a:t>bl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inc</a:t>
            </a:r>
            <a:r>
              <a:rPr lang="en-IN" sz="1800" dirty="0"/>
              <a:t> </a:t>
            </a:r>
            <a:r>
              <a:rPr lang="en-IN" sz="1800" dirty="0" err="1"/>
              <a:t>si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jmp</a:t>
            </a:r>
            <a:r>
              <a:rPr lang="en-IN" sz="1800" dirty="0"/>
              <a:t> </a:t>
            </a:r>
            <a:r>
              <a:rPr lang="en-IN" sz="1800" dirty="0" smtClean="0"/>
              <a:t>do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xx:    </a:t>
            </a:r>
            <a:r>
              <a:rPr lang="en-IN" sz="1800" dirty="0" err="1"/>
              <a:t>mov</a:t>
            </a:r>
            <a:r>
              <a:rPr lang="en-IN" sz="1800" dirty="0"/>
              <a:t> </a:t>
            </a:r>
            <a:r>
              <a:rPr lang="en-IN" sz="1800" dirty="0" err="1"/>
              <a:t>res,bl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>
                <a:solidFill>
                  <a:srgbClr val="00B050"/>
                </a:solidFill>
              </a:rPr>
              <a:t> </a:t>
            </a:r>
            <a:r>
              <a:rPr lang="en-IN" sz="1800" dirty="0" err="1">
                <a:solidFill>
                  <a:srgbClr val="00B050"/>
                </a:solidFill>
              </a:rPr>
              <a:t>mov</a:t>
            </a:r>
            <a:r>
              <a:rPr lang="en-IN" sz="1800" dirty="0">
                <a:solidFill>
                  <a:srgbClr val="00B050"/>
                </a:solidFill>
              </a:rPr>
              <a:t> ah,4ch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B050"/>
                </a:solidFill>
              </a:rPr>
              <a:t>       </a:t>
            </a:r>
            <a:r>
              <a:rPr lang="en-IN" sz="1800" dirty="0" err="1">
                <a:solidFill>
                  <a:srgbClr val="00B050"/>
                </a:solidFill>
              </a:rPr>
              <a:t>int</a:t>
            </a:r>
            <a:r>
              <a:rPr lang="en-IN" sz="1800" dirty="0">
                <a:solidFill>
                  <a:srgbClr val="00B050"/>
                </a:solidFill>
              </a:rPr>
              <a:t> 21h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732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Writing  and Calling Far Procedure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 segment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cs:code,ds:data,ss:stack_seg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 ends</a:t>
            </a:r>
          </a:p>
          <a:p>
            <a:pPr marL="0" indent="0">
              <a:buFont typeface="Arial" charset="0"/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procedures segment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far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cs:procedures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endp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procedures end</a:t>
            </a:r>
          </a:p>
        </p:txBody>
      </p:sp>
    </p:spTree>
    <p:extLst>
      <p:ext uri="{BB962C8B-B14F-4D97-AF65-F5344CB8AC3E}">
        <p14:creationId xmlns:p14="http://schemas.microsoft.com/office/powerpoint/2010/main" val="29857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Factorial of a </a:t>
            </a:r>
            <a:r>
              <a:rPr lang="en-US" dirty="0" smtClean="0"/>
              <a:t>number using Far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3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stackseg</a:t>
            </a:r>
            <a:r>
              <a:rPr lang="en-US" dirty="0">
                <a:solidFill>
                  <a:srgbClr val="FF0000"/>
                </a:solidFill>
              </a:rPr>
              <a:t> segment stack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dw</a:t>
            </a:r>
            <a:r>
              <a:rPr lang="en-US" dirty="0">
                <a:solidFill>
                  <a:srgbClr val="FF0000"/>
                </a:solidFill>
              </a:rPr>
              <a:t> 40 dup(0)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tos</a:t>
            </a:r>
            <a:r>
              <a:rPr lang="en-US" dirty="0">
                <a:solidFill>
                  <a:srgbClr val="FF0000"/>
                </a:solidFill>
              </a:rPr>
              <a:t> label word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stackseg</a:t>
            </a:r>
            <a:r>
              <a:rPr lang="en-US" dirty="0">
                <a:solidFill>
                  <a:srgbClr val="FF0000"/>
                </a:solidFill>
              </a:rPr>
              <a:t> ends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dataseg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segment public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db</a:t>
            </a:r>
            <a:r>
              <a:rPr lang="en-US" dirty="0">
                <a:solidFill>
                  <a:srgbClr val="002060"/>
                </a:solidFill>
              </a:rPr>
              <a:t> 5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res </a:t>
            </a:r>
            <a:r>
              <a:rPr lang="en-US" dirty="0" err="1">
                <a:solidFill>
                  <a:srgbClr val="002060"/>
                </a:solidFill>
              </a:rPr>
              <a:t>dw</a:t>
            </a:r>
            <a:r>
              <a:rPr lang="en-US" dirty="0">
                <a:solidFill>
                  <a:srgbClr val="002060"/>
                </a:solidFill>
              </a:rPr>
              <a:t> 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dataseg</a:t>
            </a:r>
            <a:r>
              <a:rPr lang="en-US" dirty="0">
                <a:solidFill>
                  <a:srgbClr val="002060"/>
                </a:solidFill>
              </a:rPr>
              <a:t> ends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procedures </a:t>
            </a:r>
            <a:r>
              <a:rPr lang="en-US" dirty="0">
                <a:solidFill>
                  <a:srgbClr val="00B050"/>
                </a:solidFill>
              </a:rPr>
              <a:t>segment public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extrn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fact:far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procedures 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segment public</a:t>
            </a:r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cs:codeseg,ds:dataseg,ss:stackseg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start:mov</a:t>
            </a:r>
            <a:r>
              <a:rPr lang="en-US" dirty="0"/>
              <a:t> </a:t>
            </a:r>
            <a:r>
              <a:rPr lang="en-US" dirty="0" err="1"/>
              <a:t>ax,dataseg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ds,ax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ax,stackseg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ss,ax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 </a:t>
            </a:r>
            <a:r>
              <a:rPr lang="en-US" dirty="0" err="1"/>
              <a:t>sp,tos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al,1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cl,num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call fact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res,ax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ax,4c00h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ends</a:t>
            </a:r>
          </a:p>
          <a:p>
            <a:pPr marL="0" indent="0">
              <a:buNone/>
            </a:pPr>
            <a:r>
              <a:rPr lang="en-US" dirty="0"/>
              <a:t>end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; </a:t>
            </a:r>
            <a:r>
              <a:rPr lang="en-IN" dirty="0">
                <a:solidFill>
                  <a:srgbClr val="FF0000"/>
                </a:solidFill>
              </a:rPr>
              <a:t>procedure which is called from other program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fact</a:t>
            </a:r>
          </a:p>
          <a:p>
            <a:pPr marL="0" indent="0">
              <a:buNone/>
            </a:pPr>
            <a:r>
              <a:rPr lang="en-US" dirty="0"/>
              <a:t>procedures segment public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fact 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far</a:t>
            </a:r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cs:procedures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cl,00h</a:t>
            </a:r>
          </a:p>
          <a:p>
            <a:pPr marL="0" indent="0">
              <a:buNone/>
            </a:pPr>
            <a:r>
              <a:rPr lang="en-US" dirty="0" err="1"/>
              <a:t>jne</a:t>
            </a:r>
            <a:r>
              <a:rPr lang="en-US" dirty="0"/>
              <a:t> l1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l1:</a:t>
            </a:r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cl,01h</a:t>
            </a:r>
          </a:p>
          <a:p>
            <a:pPr marL="0" indent="0">
              <a:buNone/>
            </a:pPr>
            <a:r>
              <a:rPr lang="en-US" dirty="0" err="1"/>
              <a:t>jne</a:t>
            </a:r>
            <a:r>
              <a:rPr lang="en-US" dirty="0"/>
              <a:t> l2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/>
              <a:t>l2:</a:t>
            </a:r>
          </a:p>
          <a:p>
            <a:pPr marL="0" indent="0">
              <a:buNone/>
            </a:pPr>
            <a:r>
              <a:rPr lang="en-US" dirty="0" err="1"/>
              <a:t>mul</a:t>
            </a:r>
            <a:r>
              <a:rPr lang="en-US" dirty="0"/>
              <a:t> cl</a:t>
            </a:r>
          </a:p>
          <a:p>
            <a:pPr marL="0" indent="0">
              <a:buNone/>
            </a:pPr>
            <a:r>
              <a:rPr lang="en-US" dirty="0" err="1"/>
              <a:t>dec</a:t>
            </a:r>
            <a:r>
              <a:rPr lang="en-US" dirty="0"/>
              <a:t> cl</a:t>
            </a:r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cl,01h</a:t>
            </a:r>
          </a:p>
          <a:p>
            <a:pPr marL="0" indent="0">
              <a:buNone/>
            </a:pPr>
            <a:r>
              <a:rPr lang="en-US" dirty="0" err="1"/>
              <a:t>jnz</a:t>
            </a:r>
            <a:r>
              <a:rPr lang="en-US" dirty="0"/>
              <a:t> l2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fact </a:t>
            </a:r>
            <a:r>
              <a:rPr lang="en-US" dirty="0" err="1">
                <a:solidFill>
                  <a:srgbClr val="FF0000"/>
                </a:solidFill>
              </a:rPr>
              <a:t>endp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procedures ends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MACRO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repeated group of instructions is too short or not appropriate to be written as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.,then we use macro.</a:t>
            </a:r>
          </a:p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Macro is a group of instructions we bracket and give a name at the start of the program.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time we call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macro,the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assembler will insert the set of instructions in place of call.(called as expanding macro)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Assembler will generate the machine codes for the set of instructions each time macro is called.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macroname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…………..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ENDM</a:t>
            </a:r>
          </a:p>
          <a:p>
            <a:pPr marL="0" indent="0">
              <a:buFont typeface="Arial" charset="0"/>
              <a:buNone/>
            </a:pPr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passing parameters to macro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Font typeface="Arial" charset="0"/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Macroname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MACRO parameters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ENDM </a:t>
            </a:r>
          </a:p>
        </p:txBody>
      </p:sp>
    </p:spTree>
    <p:extLst>
      <p:ext uri="{BB962C8B-B14F-4D97-AF65-F5344CB8AC3E}">
        <p14:creationId xmlns:p14="http://schemas.microsoft.com/office/powerpoint/2010/main" val="3452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sz="24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Breath_rate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FAR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cs:procedures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ds:patient_parameters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Push_all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 macro call</a:t>
            </a: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ax,patient_parameters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;initialize data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Move DS,AX 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;segment register</a:t>
            </a:r>
          </a:p>
          <a:p>
            <a:pPr marL="0" indent="0"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Push_all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MACRO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Pushf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ax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cx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di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ds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ENDM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1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057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6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1"/>
            <a:ext cx="807720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3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5495</TotalTime>
  <Words>452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Factorial of a number</vt:lpstr>
      <vt:lpstr>Writing  and Calling Far Procedure</vt:lpstr>
      <vt:lpstr>Factorial of a number using Far procedure</vt:lpstr>
      <vt:lpstr> ; procedure which is called from other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and using procedures</dc:title>
  <dc:creator>D.CENITTA</dc:creator>
  <cp:lastModifiedBy>ACER</cp:lastModifiedBy>
  <cp:revision>125</cp:revision>
  <dcterms:created xsi:type="dcterms:W3CDTF">2006-08-16T00:00:00Z</dcterms:created>
  <dcterms:modified xsi:type="dcterms:W3CDTF">2014-02-18T11:17:08Z</dcterms:modified>
</cp:coreProperties>
</file>