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1" r:id="rId6"/>
    <p:sldId id="260" r:id="rId7"/>
    <p:sldId id="279" r:id="rId8"/>
    <p:sldId id="262" r:id="rId9"/>
    <p:sldId id="280" r:id="rId10"/>
    <p:sldId id="281" r:id="rId11"/>
    <p:sldId id="282" r:id="rId12"/>
    <p:sldId id="283" r:id="rId13"/>
    <p:sldId id="284" r:id="rId14"/>
    <p:sldId id="285" r:id="rId15"/>
    <p:sldId id="293" r:id="rId16"/>
    <p:sldId id="292" r:id="rId17"/>
    <p:sldId id="286" r:id="rId18"/>
    <p:sldId id="287" r:id="rId19"/>
    <p:sldId id="288" r:id="rId20"/>
    <p:sldId id="289" r:id="rId21"/>
    <p:sldId id="290" r:id="rId22"/>
    <p:sldId id="291" r:id="rId23"/>
    <p:sldId id="274" r:id="rId24"/>
    <p:sldId id="275" r:id="rId25"/>
    <p:sldId id="276" r:id="rId26"/>
    <p:sldId id="277" r:id="rId27"/>
    <p:sldId id="27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C7F9E-D23D-4CB1-9EED-82B6CD92D64C}" type="datetimeFigureOut">
              <a:rPr lang="en-US" smtClean="0"/>
              <a:pPr/>
              <a:t>11/17/2014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B790D-CB9A-4240-93A6-51CD0A096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52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B7235-EED7-4853-867A-E57EEA8CA18F}" type="datetime1">
              <a:rPr lang="en-US" smtClean="0"/>
              <a:pPr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P. C. S. Swamy, MIT, Manipal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75EE-AD5E-4BEF-9B39-CD625977B823}" type="datetime1">
              <a:rPr lang="en-US" smtClean="0"/>
              <a:pPr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P. C. S. Swamy, MIT, Manipal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88EA-D85C-47D0-A96A-C5FFB72E3A9F}" type="datetime1">
              <a:rPr lang="en-US" smtClean="0"/>
              <a:pPr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P. C. S. Swamy, MIT, Manipal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1C9C-6243-4E02-A412-4EEC59358BAD}" type="datetime1">
              <a:rPr lang="en-US" smtClean="0"/>
              <a:pPr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P. C. S. Swamy, MIT, Manipal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3F39-F8E7-4BB7-ADF4-B26BCDB0C356}" type="datetime1">
              <a:rPr lang="en-US" smtClean="0"/>
              <a:pPr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P. C. S. Swamy, MIT, Manipal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9C810-9690-48E5-9414-545E0ADE680D}" type="datetime1">
              <a:rPr lang="en-US" smtClean="0"/>
              <a:pPr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P. C. S. Swamy, MIT, Manipal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5603F-A831-49D8-B6AC-37A21661BB04}" type="datetime1">
              <a:rPr lang="en-US" smtClean="0"/>
              <a:pPr/>
              <a:t>11/17/2014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P. C. S. Swamy, MIT, Manipal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EF0C-CE7C-43D0-A692-04D7482EDEC5}" type="datetime1">
              <a:rPr lang="en-US" smtClean="0"/>
              <a:pPr/>
              <a:t>11/17/2014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P. C. S. Swamy, MIT, Manipal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FBB6-53FE-419B-8171-AE76F4F8C524}" type="datetime1">
              <a:rPr lang="en-US" smtClean="0"/>
              <a:pPr/>
              <a:t>11/17/2014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P. C. S. Swamy, MIT, Manipal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6AF6-F9BA-488A-AFD3-3C647CEA5A31}" type="datetime1">
              <a:rPr lang="en-US" smtClean="0"/>
              <a:pPr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P. C. S. Swamy, MIT, Manipal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A938-61D8-466D-9B33-C6A307CB9FC8}" type="datetime1">
              <a:rPr lang="en-US" smtClean="0"/>
              <a:pPr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P. C. S. Swamy, MIT, Manipal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A3DEE-8DE7-450F-A283-42EF97FDD1C9}" type="datetime1">
              <a:rPr lang="en-US" smtClean="0"/>
              <a:pPr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P. C. S. Swamy, MIT, Manipal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581400"/>
            <a:ext cx="7772400" cy="1470025"/>
          </a:xfrm>
        </p:spPr>
        <p:txBody>
          <a:bodyPr/>
          <a:lstStyle/>
          <a:p>
            <a:r>
              <a:rPr lang="en-US" dirty="0" smtClean="0"/>
              <a:t>Computer Animation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D:\CLASS MATERIAL\CG\for slides\madagascar-2-movie_nompa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0"/>
            <a:ext cx="3581400" cy="3033426"/>
          </a:xfrm>
          <a:prstGeom prst="rect">
            <a:avLst/>
          </a:prstGeom>
          <a:noFill/>
        </p:spPr>
      </p:pic>
      <p:pic>
        <p:nvPicPr>
          <p:cNvPr id="1027" name="Picture 3" descr="D:\CLASS MATERIAL\CG\for slides\200px-Animhorse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429000"/>
            <a:ext cx="1905000" cy="1428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Animation techniques.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Squash and stretch</a:t>
            </a:r>
            <a:r>
              <a:rPr lang="en-US" dirty="0" smtClean="0"/>
              <a:t>: </a:t>
            </a:r>
            <a:r>
              <a:rPr lang="en-US" dirty="0"/>
              <a:t>Indicates physical properties of an object by distortions of shape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866900" y="2806462"/>
            <a:ext cx="5410200" cy="3068875"/>
            <a:chOff x="1828800" y="1982550"/>
            <a:chExt cx="5410200" cy="3068875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828800" y="1982550"/>
              <a:ext cx="5410200" cy="2867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3071813" y="4405313"/>
              <a:ext cx="792162" cy="287337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 rot="20649302">
              <a:off x="5484813" y="3716338"/>
              <a:ext cx="274637" cy="763587"/>
            </a:xfrm>
            <a:prstGeom prst="ellipse">
              <a:avLst/>
            </a:prstGeom>
            <a:solidFill>
              <a:srgbClr val="0000FF">
                <a:alpha val="50195"/>
              </a:srgbClr>
            </a:solidFill>
            <a:ln w="38100" algn="ctr">
              <a:solidFill>
                <a:srgbClr val="00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2959100" y="4654550"/>
              <a:ext cx="10795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2000">
                  <a:solidFill>
                    <a:srgbClr val="FF0000"/>
                  </a:solidFill>
                  <a:latin typeface="Tahoma" pitchFamily="34" charset="0"/>
                </a:rPr>
                <a:t>Squash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4387850" y="3933825"/>
              <a:ext cx="10795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2000">
                  <a:solidFill>
                    <a:srgbClr val="0000FF"/>
                  </a:solidFill>
                  <a:latin typeface="Tahoma" pitchFamily="34" charset="0"/>
                </a:rPr>
                <a:t>Stretch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6221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Animation techniques.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Timing</a:t>
            </a:r>
            <a:r>
              <a:rPr lang="en-US" dirty="0" smtClean="0"/>
              <a:t>: is the spacing between motion frames.</a:t>
            </a:r>
          </a:p>
          <a:p>
            <a:r>
              <a:rPr lang="en-US" dirty="0" smtClean="0"/>
              <a:t>Slower moving object is represented with more closely spaced frames</a:t>
            </a:r>
          </a:p>
          <a:p>
            <a:r>
              <a:rPr lang="en-US" dirty="0" smtClean="0"/>
              <a:t>Faster moving object is placed with fewer frames.</a:t>
            </a:r>
          </a:p>
          <a:p>
            <a:r>
              <a:rPr lang="en-US" dirty="0">
                <a:solidFill>
                  <a:srgbClr val="FF0000"/>
                </a:solidFill>
              </a:rPr>
              <a:t>Slow In Slow </a:t>
            </a:r>
            <a:r>
              <a:rPr lang="en-US" dirty="0" smtClean="0">
                <a:solidFill>
                  <a:srgbClr val="FF0000"/>
                </a:solidFill>
              </a:rPr>
              <a:t>Out: </a:t>
            </a:r>
            <a:r>
              <a:rPr lang="en-US" dirty="0"/>
              <a:t>To help </a:t>
            </a:r>
            <a:r>
              <a:rPr lang="en-US" dirty="0" smtClean="0"/>
              <a:t>smooth interpolations .Jerky movements must be avoided.</a:t>
            </a:r>
            <a:endParaRPr lang="en-US" dirty="0"/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372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Animation techniques.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Anticipation</a:t>
            </a:r>
            <a:r>
              <a:rPr lang="en-US" dirty="0" smtClean="0"/>
              <a:t>: object movements can be emphasized by preliminary actions that anticipates coming motion. 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 cartoon character may lean forward and rotate before starting to run.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Follow through action</a:t>
            </a:r>
            <a:r>
              <a:rPr lang="en-US" dirty="0" smtClean="0"/>
              <a:t>: Used to emphasize a previous motion.</a:t>
            </a:r>
          </a:p>
          <a:p>
            <a:r>
              <a:rPr lang="en-US" dirty="0" smtClean="0"/>
              <a:t>Staging: Refers to method of focusing on an important part of scene, like a character hiding something.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969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Key Frame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dirty="0" smtClean="0"/>
              <a:t>Used to generate a set of in-betweens from the specification of two or more key frames.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0270274"/>
              </p:ext>
            </p:extLst>
          </p:nvPr>
        </p:nvGraphicFramePr>
        <p:xfrm>
          <a:off x="2514600" y="2667000"/>
          <a:ext cx="3629025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Document" r:id="rId3" imgW="2185416" imgH="3148584" progId="Word.Document.8">
                  <p:embed/>
                </p:oleObj>
              </mc:Choice>
              <mc:Fallback>
                <p:oleObj name="Document" r:id="rId3" imgW="2185416" imgH="31485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667000"/>
                        <a:ext cx="3629025" cy="373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370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Key Frame Systems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GB" dirty="0"/>
              <a:t>The simplest method of in-</a:t>
            </a:r>
            <a:r>
              <a:rPr lang="en-GB" dirty="0" err="1"/>
              <a:t>betweening</a:t>
            </a:r>
            <a:r>
              <a:rPr lang="en-GB" dirty="0"/>
              <a:t> is linear </a:t>
            </a:r>
            <a:r>
              <a:rPr lang="en-GB" dirty="0" smtClean="0"/>
              <a:t>interpolation.</a:t>
            </a:r>
          </a:p>
          <a:p>
            <a:r>
              <a:rPr lang="en-US" b="1" dirty="0"/>
              <a:t>interpolation</a:t>
            </a:r>
            <a:r>
              <a:rPr lang="en-US" dirty="0"/>
              <a:t> is a method of constructing new data points within the range of a discrete set of known data points.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  Linear Interpolation :   is given by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	</a:t>
            </a:r>
            <a:r>
              <a:rPr lang="en-GB" dirty="0" err="1" smtClean="0"/>
              <a:t>V</a:t>
            </a:r>
            <a:r>
              <a:rPr lang="en-GB" baseline="-25000" dirty="0" err="1" smtClean="0"/>
              <a:t>t</a:t>
            </a:r>
            <a:r>
              <a:rPr lang="en-GB" dirty="0" smtClean="0"/>
              <a:t>=(1-t)</a:t>
            </a:r>
            <a:r>
              <a:rPr lang="en-GB" dirty="0" err="1" smtClean="0"/>
              <a:t>v</a:t>
            </a:r>
            <a:r>
              <a:rPr lang="en-GB" baseline="-25000" dirty="0" err="1" smtClean="0"/>
              <a:t>s</a:t>
            </a:r>
            <a:r>
              <a:rPr lang="en-GB" dirty="0" err="1" smtClean="0"/>
              <a:t>+tv</a:t>
            </a:r>
            <a:r>
              <a:rPr lang="en-GB" baseline="-25000" dirty="0" err="1" smtClean="0"/>
              <a:t>e</a:t>
            </a:r>
            <a:r>
              <a:rPr lang="en-GB" baseline="-25000" dirty="0" smtClean="0"/>
              <a:t>     </a:t>
            </a:r>
          </a:p>
          <a:p>
            <a:pPr marL="0" indent="0">
              <a:buNone/>
            </a:pPr>
            <a:r>
              <a:rPr lang="en-GB" baseline="-25000" dirty="0" smtClean="0"/>
              <a:t>Spline interpolation: </a:t>
            </a:r>
          </a:p>
          <a:p>
            <a:pPr marL="0" indent="0">
              <a:buNone/>
            </a:pPr>
            <a:r>
              <a:rPr lang="en-GB" baseline="-25000" dirty="0"/>
              <a:t>	</a:t>
            </a:r>
            <a:r>
              <a:rPr lang="en-GB" baseline="-25000" dirty="0" smtClean="0"/>
              <a:t>		</a:t>
            </a:r>
            <a:r>
              <a:rPr lang="en-GB" dirty="0" err="1" smtClean="0"/>
              <a:t>V</a:t>
            </a:r>
            <a:r>
              <a:rPr lang="en-GB" baseline="-25000" dirty="0" err="1" smtClean="0"/>
              <a:t>t</a:t>
            </a:r>
            <a:r>
              <a:rPr lang="en-GB" dirty="0"/>
              <a:t>=(</a:t>
            </a:r>
            <a:r>
              <a:rPr lang="en-GB" dirty="0" smtClean="0"/>
              <a:t>1-f(t))</a:t>
            </a:r>
            <a:r>
              <a:rPr lang="en-GB" dirty="0" err="1" smtClean="0"/>
              <a:t>v</a:t>
            </a:r>
            <a:r>
              <a:rPr lang="en-GB" baseline="-25000" dirty="0" err="1" smtClean="0"/>
              <a:t>s</a:t>
            </a:r>
            <a:r>
              <a:rPr lang="en-GB" dirty="0" err="1" smtClean="0"/>
              <a:t>+f</a:t>
            </a:r>
            <a:r>
              <a:rPr lang="en-GB" dirty="0" smtClean="0"/>
              <a:t>(t)</a:t>
            </a:r>
            <a:r>
              <a:rPr lang="en-GB" dirty="0" err="1" smtClean="0"/>
              <a:t>v</a:t>
            </a:r>
            <a:r>
              <a:rPr lang="en-GB" baseline="-25000" dirty="0" err="1" smtClean="0"/>
              <a:t>e</a:t>
            </a:r>
            <a:r>
              <a:rPr lang="en-GB" baseline="-250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5980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interpolation           Spline interpolation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http://upload.wikimedia.org/wikipedia/commons/thumb/6/67/Interpolation_example_linear.svg/230px-Interpolation_example_linear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1580"/>
            <a:ext cx="39624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://upload.wikimedia.org/wikipedia/commons/thumb/4/41/Interpolation_example_polynomial.svg/230px-Interpolation_example_polynomial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491580"/>
            <a:ext cx="3498417" cy="2928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76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Key Frame Systems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536825"/>
            <a:ext cx="7315199" cy="38195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0999" y="1421213"/>
            <a:ext cx="74676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Transformation of objects shape from one form to another is called </a:t>
            </a:r>
            <a:r>
              <a:rPr lang="en-GB" sz="2800" dirty="0">
                <a:solidFill>
                  <a:srgbClr val="FF0000"/>
                </a:solidFill>
              </a:rPr>
              <a:t>morphing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2213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Frame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Preprocessing rules for interpolation to equalize key frames in terms of number of vertex or edges.</a:t>
            </a:r>
          </a:p>
          <a:p>
            <a:r>
              <a:rPr lang="en-US" dirty="0" smtClean="0"/>
              <a:t>Equalizing number of edges:</a:t>
            </a:r>
          </a:p>
          <a:p>
            <a:r>
              <a:rPr lang="en-US" dirty="0" err="1" smtClean="0"/>
              <a:t>L</a:t>
            </a:r>
            <a:r>
              <a:rPr lang="en-US" baseline="-25000" dirty="0" err="1" smtClean="0"/>
              <a:t>max</a:t>
            </a:r>
            <a:r>
              <a:rPr lang="en-US" dirty="0" smtClean="0"/>
              <a:t>=max(L</a:t>
            </a:r>
            <a:r>
              <a:rPr lang="en-US" baseline="-25000" dirty="0" smtClean="0"/>
              <a:t>k</a:t>
            </a:r>
            <a:r>
              <a:rPr lang="en-US" dirty="0" smtClean="0"/>
              <a:t>,L</a:t>
            </a:r>
            <a:r>
              <a:rPr lang="en-US" baseline="-25000" dirty="0" smtClean="0"/>
              <a:t>k+1</a:t>
            </a:r>
            <a:r>
              <a:rPr lang="en-US" dirty="0" smtClean="0"/>
              <a:t>)      </a:t>
            </a:r>
            <a:r>
              <a:rPr lang="en-US" dirty="0" err="1" smtClean="0"/>
              <a:t>L</a:t>
            </a:r>
            <a:r>
              <a:rPr lang="en-US" baseline="-25000" dirty="0" err="1" smtClean="0"/>
              <a:t>min</a:t>
            </a:r>
            <a:r>
              <a:rPr lang="en-US" dirty="0" smtClean="0"/>
              <a:t>=min(L</a:t>
            </a:r>
            <a:r>
              <a:rPr lang="en-US" baseline="-25000" dirty="0" smtClean="0"/>
              <a:t>k</a:t>
            </a:r>
            <a:r>
              <a:rPr lang="en-US" dirty="0" smtClean="0"/>
              <a:t>+L</a:t>
            </a:r>
            <a:r>
              <a:rPr lang="en-US" baseline="-25000" dirty="0" smtClean="0"/>
              <a:t>K+1</a:t>
            </a:r>
            <a:r>
              <a:rPr lang="en-US" dirty="0" smtClean="0"/>
              <a:t> )</a:t>
            </a:r>
          </a:p>
          <a:p>
            <a:r>
              <a:rPr lang="en-US" dirty="0" smtClean="0"/>
              <a:t>Compute two quantities</a:t>
            </a:r>
          </a:p>
          <a:p>
            <a:r>
              <a:rPr lang="en-US" dirty="0"/>
              <a:t> </a:t>
            </a:r>
            <a:r>
              <a:rPr lang="en-US" dirty="0" smtClean="0"/>
              <a:t>    Ne=</a:t>
            </a:r>
            <a:r>
              <a:rPr lang="en-US" dirty="0" err="1" smtClean="0"/>
              <a:t>L</a:t>
            </a:r>
            <a:r>
              <a:rPr lang="en-US" baseline="-25000" dirty="0" err="1" smtClean="0"/>
              <a:t>max</a:t>
            </a:r>
            <a:r>
              <a:rPr lang="en-US" dirty="0" err="1" smtClean="0"/>
              <a:t>mod</a:t>
            </a:r>
            <a:r>
              <a:rPr lang="en-US" baseline="-25000" dirty="0" smtClean="0"/>
              <a:t> </a:t>
            </a:r>
            <a:r>
              <a:rPr lang="en-US" dirty="0" err="1" smtClean="0"/>
              <a:t>L</a:t>
            </a:r>
            <a:r>
              <a:rPr lang="en-US" baseline="-25000" dirty="0" err="1" smtClean="0"/>
              <a:t>min</a:t>
            </a:r>
            <a:endParaRPr lang="en-US" baseline="-25000" dirty="0" smtClean="0"/>
          </a:p>
          <a:p>
            <a:r>
              <a:rPr lang="en-US" baseline="-25000" dirty="0"/>
              <a:t> </a:t>
            </a:r>
            <a:r>
              <a:rPr lang="en-US" baseline="-25000" dirty="0" smtClean="0"/>
              <a:t>     </a:t>
            </a:r>
            <a:r>
              <a:rPr lang="en-US" dirty="0" smtClean="0"/>
              <a:t>Ns=</a:t>
            </a:r>
            <a:r>
              <a:rPr lang="en-US" dirty="0" err="1" smtClean="0"/>
              <a:t>int</a:t>
            </a:r>
            <a:r>
              <a:rPr lang="en-US" dirty="0" smtClean="0"/>
              <a:t>(</a:t>
            </a:r>
            <a:r>
              <a:rPr lang="en-US" dirty="0" err="1" smtClean="0"/>
              <a:t>L</a:t>
            </a:r>
            <a:r>
              <a:rPr lang="en-US" baseline="-25000" dirty="0" err="1" smtClean="0"/>
              <a:t>max</a:t>
            </a:r>
            <a:r>
              <a:rPr lang="en-US" dirty="0" smtClean="0"/>
              <a:t>/</a:t>
            </a:r>
            <a:r>
              <a:rPr lang="en-US" dirty="0" err="1" smtClean="0"/>
              <a:t>L</a:t>
            </a:r>
            <a:r>
              <a:rPr lang="en-US" baseline="-25000" dirty="0" err="1" smtClean="0"/>
              <a:t>min</a:t>
            </a:r>
            <a:r>
              <a:rPr lang="en-US" baseline="-25000" dirty="0" smtClean="0"/>
              <a:t>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332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Key Frame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Follow the following two procedure</a:t>
            </a:r>
          </a:p>
          <a:p>
            <a:r>
              <a:rPr lang="en-US" dirty="0" smtClean="0"/>
              <a:t>1) Divide N</a:t>
            </a:r>
            <a:r>
              <a:rPr lang="en-US" baseline="-25000" dirty="0" smtClean="0"/>
              <a:t>e </a:t>
            </a:r>
            <a:r>
              <a:rPr lang="en-US" dirty="0" smtClean="0"/>
              <a:t>edges of </a:t>
            </a:r>
            <a:r>
              <a:rPr lang="en-US" dirty="0" err="1" smtClean="0"/>
              <a:t>Keyframe</a:t>
            </a:r>
            <a:r>
              <a:rPr lang="en-US" dirty="0" smtClean="0"/>
              <a:t> </a:t>
            </a:r>
            <a:r>
              <a:rPr lang="en-US" baseline="-25000" dirty="0" smtClean="0"/>
              <a:t>min</a:t>
            </a:r>
            <a:r>
              <a:rPr lang="en-US" dirty="0" smtClean="0"/>
              <a:t> into N</a:t>
            </a:r>
            <a:r>
              <a:rPr lang="en-US" baseline="-25000" dirty="0" smtClean="0"/>
              <a:t>s</a:t>
            </a:r>
            <a:r>
              <a:rPr lang="en-US" dirty="0" smtClean="0"/>
              <a:t>+1 sections</a:t>
            </a:r>
          </a:p>
          <a:p>
            <a:r>
              <a:rPr lang="en-US" dirty="0" smtClean="0"/>
              <a:t>2) Divide the remaining lines of </a:t>
            </a:r>
            <a:r>
              <a:rPr lang="en-US" dirty="0" err="1" smtClean="0"/>
              <a:t>keyframes</a:t>
            </a:r>
            <a:r>
              <a:rPr lang="en-US" dirty="0" smtClean="0"/>
              <a:t> </a:t>
            </a:r>
            <a:r>
              <a:rPr lang="en-US" baseline="-25000" dirty="0" smtClean="0"/>
              <a:t>min</a:t>
            </a:r>
            <a:r>
              <a:rPr lang="en-US" dirty="0" smtClean="0"/>
              <a:t> into N</a:t>
            </a:r>
            <a:r>
              <a:rPr lang="en-US" baseline="-25000" dirty="0" smtClean="0"/>
              <a:t>s</a:t>
            </a:r>
            <a:r>
              <a:rPr lang="en-US" dirty="0" smtClean="0"/>
              <a:t> sections. </a:t>
            </a:r>
          </a:p>
          <a:p>
            <a:r>
              <a:rPr lang="en-US" dirty="0" smtClean="0"/>
              <a:t>Similarly we can do for </a:t>
            </a:r>
            <a:r>
              <a:rPr lang="en-US" dirty="0" smtClean="0">
                <a:solidFill>
                  <a:srgbClr val="FF0000"/>
                </a:solidFill>
              </a:rPr>
              <a:t>vertex equalizing</a:t>
            </a:r>
          </a:p>
          <a:p>
            <a:r>
              <a:rPr lang="en-US" dirty="0" err="1" smtClean="0"/>
              <a:t>V</a:t>
            </a:r>
            <a:r>
              <a:rPr lang="en-US" baseline="-25000" dirty="0" err="1" smtClean="0"/>
              <a:t>max</a:t>
            </a:r>
            <a:r>
              <a:rPr lang="en-US" dirty="0" smtClean="0"/>
              <a:t>=max(V</a:t>
            </a:r>
            <a:r>
              <a:rPr lang="en-US" baseline="-25000" dirty="0" smtClean="0"/>
              <a:t>k</a:t>
            </a:r>
            <a:r>
              <a:rPr lang="en-US" dirty="0" smtClean="0"/>
              <a:t>,V</a:t>
            </a:r>
            <a:r>
              <a:rPr lang="en-US" baseline="-25000" dirty="0" smtClean="0"/>
              <a:t>k+1</a:t>
            </a:r>
            <a:r>
              <a:rPr lang="en-US" dirty="0"/>
              <a:t>)     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min</a:t>
            </a:r>
            <a:r>
              <a:rPr lang="en-US" dirty="0" smtClean="0"/>
              <a:t>=min(V</a:t>
            </a:r>
            <a:r>
              <a:rPr lang="en-US" baseline="-25000" dirty="0" smtClean="0"/>
              <a:t>k</a:t>
            </a:r>
            <a:r>
              <a:rPr lang="en-US" dirty="0" smtClean="0"/>
              <a:t>+V</a:t>
            </a:r>
            <a:r>
              <a:rPr lang="en-US" baseline="-25000" dirty="0" smtClean="0"/>
              <a:t>K+1</a:t>
            </a:r>
            <a:r>
              <a:rPr lang="en-US" dirty="0" smtClean="0"/>
              <a:t> )</a:t>
            </a:r>
          </a:p>
          <a:p>
            <a:r>
              <a:rPr lang="en-US" dirty="0"/>
              <a:t>Compute two quantities</a:t>
            </a:r>
          </a:p>
          <a:p>
            <a:r>
              <a:rPr lang="en-US" dirty="0"/>
              <a:t>     </a:t>
            </a:r>
            <a:r>
              <a:rPr lang="en-US" dirty="0" err="1" smtClean="0"/>
              <a:t>Nls</a:t>
            </a:r>
            <a:r>
              <a:rPr lang="en-US" dirty="0" smtClean="0"/>
              <a:t>=(V</a:t>
            </a:r>
            <a:r>
              <a:rPr lang="en-US" baseline="-25000" dirty="0" smtClean="0"/>
              <a:t>max</a:t>
            </a:r>
            <a:r>
              <a:rPr lang="en-US" dirty="0" smtClean="0"/>
              <a:t>-1)mod</a:t>
            </a:r>
            <a:r>
              <a:rPr lang="en-US" baseline="-25000" dirty="0" smtClean="0"/>
              <a:t> </a:t>
            </a:r>
            <a:r>
              <a:rPr lang="en-US" dirty="0" smtClean="0"/>
              <a:t>(V</a:t>
            </a:r>
            <a:r>
              <a:rPr lang="en-US" baseline="-25000" dirty="0" smtClean="0"/>
              <a:t>min</a:t>
            </a:r>
            <a:r>
              <a:rPr lang="en-US" dirty="0" smtClean="0"/>
              <a:t>-1)</a:t>
            </a:r>
            <a:r>
              <a:rPr lang="en-US" baseline="-25000" dirty="0" smtClean="0"/>
              <a:t> </a:t>
            </a:r>
            <a:endParaRPr lang="en-US" baseline="-25000" dirty="0"/>
          </a:p>
          <a:p>
            <a:r>
              <a:rPr lang="en-US" baseline="-25000" dirty="0"/>
              <a:t>      </a:t>
            </a:r>
            <a:r>
              <a:rPr lang="en-US" dirty="0" err="1" smtClean="0"/>
              <a:t>Np</a:t>
            </a:r>
            <a:r>
              <a:rPr lang="en-US" dirty="0" smtClean="0"/>
              <a:t>=</a:t>
            </a:r>
            <a:r>
              <a:rPr lang="en-US" dirty="0" err="1" smtClean="0"/>
              <a:t>int</a:t>
            </a:r>
            <a:r>
              <a:rPr lang="en-US" dirty="0" smtClean="0"/>
              <a:t>(V</a:t>
            </a:r>
            <a:r>
              <a:rPr lang="en-US" baseline="-25000" dirty="0" smtClean="0"/>
              <a:t>max</a:t>
            </a:r>
            <a:r>
              <a:rPr lang="en-US" dirty="0" smtClean="0"/>
              <a:t>-1)/(V</a:t>
            </a:r>
            <a:r>
              <a:rPr lang="en-US" baseline="-25000" dirty="0" smtClean="0"/>
              <a:t>min</a:t>
            </a:r>
            <a:r>
              <a:rPr lang="en-US" dirty="0" smtClean="0"/>
              <a:t>-1)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321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 the following two procedures</a:t>
            </a:r>
          </a:p>
          <a:p>
            <a:pPr marL="514350" indent="-514350">
              <a:buAutoNum type="arabicParenR"/>
            </a:pPr>
            <a:r>
              <a:rPr lang="en-US" dirty="0" smtClean="0"/>
              <a:t>Add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p</a:t>
            </a:r>
            <a:r>
              <a:rPr lang="en-US" dirty="0" smtClean="0"/>
              <a:t> points to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ls</a:t>
            </a:r>
            <a:r>
              <a:rPr lang="en-US" baseline="-25000" smtClean="0"/>
              <a:t> </a:t>
            </a:r>
            <a:r>
              <a:rPr lang="en-US" smtClean="0"/>
              <a:t>line </a:t>
            </a:r>
            <a:r>
              <a:rPr lang="en-US" dirty="0" smtClean="0"/>
              <a:t>sections of </a:t>
            </a:r>
          </a:p>
          <a:p>
            <a:pPr marL="0" indent="0">
              <a:buNone/>
            </a:pPr>
            <a:r>
              <a:rPr lang="en-US" dirty="0" smtClean="0"/>
              <a:t>keyframe</a:t>
            </a:r>
            <a:r>
              <a:rPr lang="en-US" baseline="-25000" dirty="0" smtClean="0"/>
              <a:t>min</a:t>
            </a:r>
          </a:p>
          <a:p>
            <a:pPr marL="514350" indent="-514350">
              <a:buAutoNum type="arabicParenR"/>
            </a:pPr>
            <a:r>
              <a:rPr lang="en-US" dirty="0" smtClean="0"/>
              <a:t>Add N</a:t>
            </a:r>
            <a:r>
              <a:rPr lang="en-US" baseline="-25000" dirty="0" smtClean="0"/>
              <a:t>p</a:t>
            </a:r>
            <a:r>
              <a:rPr lang="en-US" dirty="0" smtClean="0"/>
              <a:t>-1 points to the remaining edges of keyframe</a:t>
            </a:r>
            <a:r>
              <a:rPr lang="en-US" baseline="-25000" dirty="0" smtClean="0"/>
              <a:t>min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94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marL="0" lvl="1" indent="0">
              <a:buNone/>
            </a:pPr>
            <a:r>
              <a:rPr lang="en-US" altLang="ko-KR" dirty="0" smtClean="0">
                <a:solidFill>
                  <a:srgbClr val="090909"/>
                </a:solidFill>
                <a:ea typeface="굴림" pitchFamily="50" charset="-127"/>
              </a:rPr>
              <a:t>* Refers to any time sequence of </a:t>
            </a:r>
            <a:r>
              <a:rPr lang="en-US" altLang="ko-KR" dirty="0" smtClean="0">
                <a:solidFill>
                  <a:srgbClr val="FF0000"/>
                </a:solidFill>
                <a:ea typeface="굴림" pitchFamily="50" charset="-127"/>
              </a:rPr>
              <a:t>visual changes </a:t>
            </a:r>
            <a:r>
              <a:rPr lang="en-US" altLang="ko-KR" dirty="0" smtClean="0">
                <a:solidFill>
                  <a:srgbClr val="090909"/>
                </a:solidFill>
                <a:ea typeface="굴림" pitchFamily="50" charset="-127"/>
              </a:rPr>
              <a:t>in a picture.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ko-KR" dirty="0" smtClean="0">
                <a:solidFill>
                  <a:srgbClr val="090909"/>
                </a:solidFill>
                <a:ea typeface="굴림" pitchFamily="50" charset="-127"/>
              </a:rPr>
              <a:t>Can also display time variation in object size, color, transparency, surface texture.</a:t>
            </a:r>
          </a:p>
          <a:p>
            <a:pPr marL="0" lvl="1" indent="0">
              <a:buNone/>
            </a:pPr>
            <a:r>
              <a:rPr lang="en-US" altLang="ko-KR" dirty="0" smtClean="0">
                <a:solidFill>
                  <a:srgbClr val="090909"/>
                </a:solidFill>
                <a:ea typeface="굴림" pitchFamily="50" charset="-127"/>
              </a:rPr>
              <a:t>Two methods to generate animation</a:t>
            </a:r>
          </a:p>
          <a:p>
            <a:pPr marL="0" lvl="1" indent="0">
              <a:buNone/>
            </a:pPr>
            <a:r>
              <a:rPr lang="en-US" altLang="ko-KR" dirty="0" smtClean="0">
                <a:solidFill>
                  <a:srgbClr val="090909"/>
                </a:solidFill>
                <a:ea typeface="굴림" pitchFamily="50" charset="-127"/>
              </a:rPr>
              <a:t>   1) Real time animation</a:t>
            </a:r>
          </a:p>
          <a:p>
            <a:pPr marL="0" lvl="1" indent="0">
              <a:buNone/>
            </a:pPr>
            <a:r>
              <a:rPr lang="en-US" altLang="ko-KR" dirty="0" smtClean="0">
                <a:solidFill>
                  <a:srgbClr val="090909"/>
                </a:solidFill>
                <a:ea typeface="굴림" pitchFamily="50" charset="-127"/>
              </a:rPr>
              <a:t>   2)  Frame by Frame animation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altLang="ko-KR" dirty="0" smtClean="0">
              <a:solidFill>
                <a:srgbClr val="090909"/>
              </a:solidFill>
              <a:ea typeface="굴림" pitchFamily="50" charset="-127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ko-KR" dirty="0" smtClean="0">
              <a:solidFill>
                <a:srgbClr val="090909"/>
              </a:solidFill>
              <a:ea typeface="굴림" pitchFamily="50" charset="-127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Motion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Animation can be controlled or described by </a:t>
            </a:r>
          </a:p>
          <a:p>
            <a:r>
              <a:rPr lang="en-US" dirty="0" smtClean="0"/>
              <a:t>Full Explicit control: Here animator describes every details.</a:t>
            </a:r>
          </a:p>
          <a:p>
            <a:r>
              <a:rPr lang="en-US" dirty="0" smtClean="0"/>
              <a:t>Highly automated control: Provided by knowledge based system, that takes high level description of animation and generate explicit controls to generate animations.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056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4094"/>
            <a:ext cx="8229600" cy="1143000"/>
          </a:xfrm>
        </p:spPr>
        <p:txBody>
          <a:bodyPr/>
          <a:lstStyle/>
          <a:p>
            <a:r>
              <a:rPr lang="en-US" dirty="0" smtClean="0"/>
              <a:t>Motion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8906"/>
            <a:ext cx="8229600" cy="512725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1) </a:t>
            </a:r>
            <a:r>
              <a:rPr lang="en-US" dirty="0" smtClean="0">
                <a:solidFill>
                  <a:srgbClr val="FF0000"/>
                </a:solidFill>
              </a:rPr>
              <a:t>Direct Motion Specification: </a:t>
            </a:r>
            <a:r>
              <a:rPr lang="en-US" dirty="0" smtClean="0"/>
              <a:t>One of the straightforward method to specify geometrical transformation parameters. </a:t>
            </a:r>
          </a:p>
          <a:p>
            <a:r>
              <a:rPr lang="en-US" dirty="0" smtClean="0"/>
              <a:t>Explicitly specify values for transformation (rotation angle, translation vector).</a:t>
            </a:r>
          </a:p>
          <a:p>
            <a:r>
              <a:rPr lang="en-US" dirty="0" smtClean="0"/>
              <a:t>Suitable for simple user programmed animation sequence.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666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Motion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2) Goal Directed system:</a:t>
            </a:r>
          </a:p>
          <a:p>
            <a:r>
              <a:rPr lang="en-US" dirty="0" smtClean="0"/>
              <a:t>Specify the motions taken in terms of the final result.</a:t>
            </a:r>
          </a:p>
          <a:p>
            <a:r>
              <a:rPr lang="en-US" dirty="0" smtClean="0"/>
              <a:t>Values for the motion parameters are determined from the goal of the animation.</a:t>
            </a:r>
          </a:p>
          <a:p>
            <a:r>
              <a:rPr lang="en-US" dirty="0" smtClean="0"/>
              <a:t>EG: “</a:t>
            </a:r>
            <a:r>
              <a:rPr lang="en-US" dirty="0" smtClean="0">
                <a:solidFill>
                  <a:srgbClr val="FF0000"/>
                </a:solidFill>
              </a:rPr>
              <a:t>walk to the door</a:t>
            </a:r>
            <a:r>
              <a:rPr lang="en-US" dirty="0" smtClean="0"/>
              <a:t>” is a goal than, the motion  required of the torso and limbs to accomplish this action are calculated.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033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Motion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7812"/>
            <a:ext cx="8229600" cy="5438538"/>
          </a:xfrm>
        </p:spPr>
        <p:txBody>
          <a:bodyPr>
            <a:normAutofit fontScale="40000" lnSpcReduction="20000"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en-US" sz="4500" dirty="0">
                <a:solidFill>
                  <a:srgbClr val="FF0000"/>
                </a:solidFill>
              </a:rPr>
              <a:t>Procedural control</a:t>
            </a:r>
          </a:p>
          <a:p>
            <a:pPr algn="just">
              <a:lnSpc>
                <a:spcPct val="160000"/>
              </a:lnSpc>
            </a:pPr>
            <a:r>
              <a:rPr lang="en-US" sz="5100" dirty="0"/>
              <a:t>This is based on the communication between various objects to determine  their properties. </a:t>
            </a:r>
            <a:r>
              <a:rPr lang="en-US" sz="5100" dirty="0" err="1"/>
              <a:t>Eg</a:t>
            </a:r>
            <a:r>
              <a:rPr lang="en-US" sz="5100" dirty="0"/>
              <a:t>: Position of grass blades were determined by wind particles.</a:t>
            </a:r>
          </a:p>
          <a:p>
            <a:pPr algn="just">
              <a:lnSpc>
                <a:spcPct val="160000"/>
              </a:lnSpc>
            </a:pPr>
            <a:r>
              <a:rPr lang="en-US" sz="5100" dirty="0"/>
              <a:t>This control is a significant part of several  other control mechanisms</a:t>
            </a:r>
            <a:r>
              <a:rPr lang="en-US" sz="5100" dirty="0" smtClean="0"/>
              <a:t>.</a:t>
            </a:r>
          </a:p>
          <a:p>
            <a:pPr algn="just">
              <a:lnSpc>
                <a:spcPct val="160000"/>
              </a:lnSpc>
            </a:pPr>
            <a:endParaRPr lang="en-US" sz="5100" dirty="0"/>
          </a:p>
          <a:p>
            <a:pPr algn="just">
              <a:lnSpc>
                <a:spcPct val="160000"/>
              </a:lnSpc>
            </a:pPr>
            <a:r>
              <a:rPr lang="en-US" sz="5100" dirty="0"/>
              <a:t>For example in physically -based system the position of one object may influence the motion of the other object.(Ball cannot pass through wall)</a:t>
            </a:r>
          </a:p>
          <a:p>
            <a:pPr algn="just">
              <a:lnSpc>
                <a:spcPct val="160000"/>
              </a:lnSpc>
            </a:pPr>
            <a:r>
              <a:rPr lang="en-US" sz="5100" dirty="0"/>
              <a:t>In actor -based systems the individual actors may pass their position to other actors  to affect the other actor’s </a:t>
            </a:r>
            <a:r>
              <a:rPr lang="en-US" sz="5100" dirty="0" err="1"/>
              <a:t>behaviour</a:t>
            </a:r>
            <a:r>
              <a:rPr lang="en-US" sz="5100" dirty="0" smtClean="0"/>
              <a:t>. (Engine of train)</a:t>
            </a:r>
          </a:p>
          <a:p>
            <a:pPr algn="just">
              <a:lnSpc>
                <a:spcPct val="160000"/>
              </a:lnSpc>
            </a:pPr>
            <a:endParaRPr lang="en-US" sz="5100" dirty="0"/>
          </a:p>
          <a:p>
            <a:pPr>
              <a:lnSpc>
                <a:spcPct val="160000"/>
              </a:lnSpc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Motion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en-US" sz="4600" dirty="0">
                <a:solidFill>
                  <a:srgbClr val="FF0000"/>
                </a:solidFill>
              </a:rPr>
              <a:t>Constraint -based systems</a:t>
            </a:r>
          </a:p>
          <a:p>
            <a:pPr marL="533400" indent="-533400" algn="just">
              <a:lnSpc>
                <a:spcPct val="200000"/>
              </a:lnSpc>
            </a:pPr>
            <a:r>
              <a:rPr lang="en-US" dirty="0" smtClean="0"/>
              <a:t>Many object in nature move according to the influence of other object and hence the motion may not be Linear always.</a:t>
            </a:r>
          </a:p>
          <a:p>
            <a:pPr marL="533400" indent="-533400">
              <a:lnSpc>
                <a:spcPct val="200000"/>
              </a:lnSpc>
            </a:pPr>
            <a:r>
              <a:rPr lang="en-US" dirty="0" smtClean="0"/>
              <a:t>Such motions may be modeled by constraints.</a:t>
            </a:r>
          </a:p>
          <a:p>
            <a:pPr marL="533400" indent="-533400">
              <a:lnSpc>
                <a:spcPct val="200000"/>
              </a:lnSpc>
            </a:pPr>
            <a:r>
              <a:rPr lang="en-US" dirty="0" smtClean="0"/>
              <a:t>Specifying an animated sequence using constraint is much easier  to do than   using explicit control.</a:t>
            </a:r>
          </a:p>
          <a:p>
            <a:pPr marL="533400" indent="-533400">
              <a:lnSpc>
                <a:spcPct val="200000"/>
              </a:lnSpc>
            </a:pPr>
            <a:r>
              <a:rPr lang="en-US" dirty="0" err="1" smtClean="0"/>
              <a:t>Eg</a:t>
            </a:r>
            <a:r>
              <a:rPr lang="en-US" dirty="0" smtClean="0"/>
              <a:t>: Ball rolls down the inclined plane. 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Tracking live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Trajectories of objects in the course of an animation can also be generated by tracking live action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Traditional animation uses </a:t>
            </a:r>
            <a:r>
              <a:rPr lang="en-US" dirty="0" err="1" smtClean="0">
                <a:solidFill>
                  <a:srgbClr val="FF0000"/>
                </a:solidFill>
              </a:rPr>
              <a:t>rotoscoping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/>
              <a:t> A film is made where people act out the characters of animation, then animators draw over the film. Then the humans are replaced by animation characters.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Another live-action technique is to attach some sort of indicator ,say sensor, to key points on a person’s body and get the location for key points in animation model.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Kinematics and Dynamics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>
              <a:lnSpc>
                <a:spcPct val="200000"/>
              </a:lnSpc>
            </a:pPr>
            <a:r>
              <a:rPr lang="en-US" dirty="0" smtClean="0"/>
              <a:t>In kinematics We specify animation by motion parameters like position, velocity, acceleration.</a:t>
            </a:r>
          </a:p>
          <a:p>
            <a:pPr algn="just">
              <a:lnSpc>
                <a:spcPct val="200000"/>
              </a:lnSpc>
            </a:pPr>
            <a:r>
              <a:rPr lang="en-US" dirty="0" smtClean="0"/>
              <a:t>Kinematics refers to the position and velocity of points.</a:t>
            </a:r>
          </a:p>
          <a:p>
            <a:pPr algn="just">
              <a:lnSpc>
                <a:spcPct val="200000"/>
              </a:lnSpc>
            </a:pPr>
            <a:r>
              <a:rPr lang="en-US" dirty="0" smtClean="0"/>
              <a:t>A kinematical  description of a scene for example  may be of the form</a:t>
            </a:r>
          </a:p>
          <a:p>
            <a:pPr algn="just">
              <a:lnSpc>
                <a:spcPct val="200000"/>
              </a:lnSpc>
            </a:pPr>
            <a:r>
              <a:rPr lang="en-US" dirty="0" smtClean="0"/>
              <a:t>“The ball is at the origin at time t =0</a:t>
            </a:r>
          </a:p>
          <a:p>
            <a:pPr algn="just">
              <a:lnSpc>
                <a:spcPct val="200000"/>
              </a:lnSpc>
            </a:pPr>
            <a:r>
              <a:rPr lang="en-US" dirty="0" smtClean="0"/>
              <a:t>It moves with a constant acceleration in the direction (1 ,2, 7) there after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Kinematics and Dynamics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Dynamics.. Take in to accounts the physical laws that govern the kinematics  like the</a:t>
            </a:r>
          </a:p>
          <a:p>
            <a:pPr marL="609600" indent="-609600" algn="just">
              <a:lnSpc>
                <a:spcPct val="90000"/>
              </a:lnSpc>
              <a:buFont typeface="Times"/>
              <a:buAutoNum type="arabicParenR"/>
            </a:pPr>
            <a:r>
              <a:rPr lang="en-US" sz="2400" dirty="0" smtClean="0"/>
              <a:t>Newton’s  Law of motion</a:t>
            </a:r>
          </a:p>
          <a:p>
            <a:pPr marL="609600" indent="-609600" algn="just">
              <a:lnSpc>
                <a:spcPct val="90000"/>
              </a:lnSpc>
              <a:buFont typeface="Times"/>
              <a:buAutoNum type="arabicParenR"/>
            </a:pPr>
            <a:r>
              <a:rPr lang="en-US" sz="2400" dirty="0" smtClean="0"/>
              <a:t>Euler -LaGrange equation for fluid</a:t>
            </a:r>
          </a:p>
          <a:p>
            <a:pPr marL="609600" indent="-609600" algn="just">
              <a:lnSpc>
                <a:spcPct val="90000"/>
              </a:lnSpc>
              <a:buFont typeface="Times"/>
              <a:buNone/>
            </a:pPr>
            <a:r>
              <a:rPr lang="en-US" sz="2400" dirty="0" smtClean="0"/>
              <a:t> </a:t>
            </a:r>
          </a:p>
          <a:p>
            <a:pPr marL="609600" indent="-609600" algn="just">
              <a:lnSpc>
                <a:spcPct val="90000"/>
              </a:lnSpc>
            </a:pPr>
            <a:r>
              <a:rPr lang="en-US" sz="2400" dirty="0" smtClean="0"/>
              <a:t>  The dynamics description of a scene may be  as follows:</a:t>
            </a:r>
          </a:p>
          <a:p>
            <a:pPr marL="609600" indent="-609600" algn="just">
              <a:lnSpc>
                <a:spcPct val="90000"/>
              </a:lnSpc>
              <a:buFont typeface="Times"/>
              <a:buNone/>
            </a:pPr>
            <a:r>
              <a:rPr lang="en-US" sz="2400" dirty="0" smtClean="0"/>
              <a:t>a)  At time t= 0 seconds the ball is at position </a:t>
            </a:r>
          </a:p>
          <a:p>
            <a:pPr marL="609600" indent="-609600" algn="just">
              <a:lnSpc>
                <a:spcPct val="90000"/>
              </a:lnSpc>
              <a:buFont typeface="Times"/>
              <a:buNone/>
            </a:pPr>
            <a:r>
              <a:rPr lang="en-US" sz="2400" dirty="0" smtClean="0"/>
              <a:t>     ( o meters , 100 meters , 0 meters)</a:t>
            </a:r>
          </a:p>
          <a:p>
            <a:pPr marL="609600" indent="-609600" algn="just">
              <a:lnSpc>
                <a:spcPct val="90000"/>
              </a:lnSpc>
              <a:buFont typeface="Times"/>
              <a:buAutoNum type="alphaLcParenR" startAt="2"/>
            </a:pPr>
            <a:r>
              <a:rPr lang="en-US" sz="2400" dirty="0" smtClean="0"/>
              <a:t>The ball has a mass of 1729 grams.  </a:t>
            </a:r>
          </a:p>
          <a:p>
            <a:pPr marL="609600" indent="-609600" algn="just">
              <a:lnSpc>
                <a:spcPct val="90000"/>
              </a:lnSpc>
              <a:buFont typeface="Times"/>
              <a:buAutoNum type="alphaLcParenR" startAt="3"/>
            </a:pPr>
            <a:r>
              <a:rPr lang="en-US" sz="2400" dirty="0" smtClean="0"/>
              <a:t>The force of gravity acts on  the ball</a:t>
            </a:r>
          </a:p>
          <a:p>
            <a:pPr marL="609600" indent="-609600" algn="just">
              <a:lnSpc>
                <a:spcPct val="90000"/>
              </a:lnSpc>
              <a:buFont typeface="Times"/>
              <a:buNone/>
            </a:pPr>
            <a:r>
              <a:rPr lang="en-US" sz="2400" dirty="0" smtClean="0"/>
              <a:t>d)  Naturally the result of a dynamic simulation of such a model is that the ball falls.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Methods of 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Real time animation</a:t>
            </a:r>
          </a:p>
          <a:p>
            <a:r>
              <a:rPr lang="en-US" dirty="0" smtClean="0"/>
              <a:t>Each stage of animation is created and viewed</a:t>
            </a:r>
          </a:p>
          <a:p>
            <a:r>
              <a:rPr lang="en-US" dirty="0" smtClean="0"/>
              <a:t>Must be generated at a  rate convenient to refresh rate.</a:t>
            </a:r>
          </a:p>
          <a:p>
            <a:r>
              <a:rPr lang="en-US" dirty="0" smtClean="0"/>
              <a:t>Simple animation are generated here.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Frame by Frame animation</a:t>
            </a:r>
          </a:p>
          <a:p>
            <a:r>
              <a:rPr lang="en-US" dirty="0" smtClean="0"/>
              <a:t>Each frame is generated separately and stored.</a:t>
            </a:r>
          </a:p>
          <a:p>
            <a:r>
              <a:rPr lang="en-US" dirty="0" smtClean="0"/>
              <a:t>Later frames are recorded in film and played.</a:t>
            </a:r>
          </a:p>
          <a:p>
            <a:r>
              <a:rPr lang="en-US" dirty="0" smtClean="0"/>
              <a:t>More complex animation use this method.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048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Design of animation sequence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752"/>
            <a:ext cx="7848600" cy="5108447"/>
          </a:xfrm>
        </p:spPr>
        <p:txBody>
          <a:bodyPr>
            <a:noAutofit/>
          </a:bodyPr>
          <a:lstStyle/>
          <a:p>
            <a:r>
              <a:rPr lang="en-US" sz="2800" dirty="0" smtClean="0"/>
              <a:t>Storyboard layout</a:t>
            </a:r>
          </a:p>
          <a:p>
            <a:r>
              <a:rPr lang="en-US" sz="2800" dirty="0" smtClean="0"/>
              <a:t>Object Definition</a:t>
            </a:r>
          </a:p>
          <a:p>
            <a:r>
              <a:rPr lang="en-US" sz="2800" dirty="0" smtClean="0"/>
              <a:t>Key frames Specification</a:t>
            </a:r>
          </a:p>
          <a:p>
            <a:r>
              <a:rPr lang="en-US" sz="2800" dirty="0" smtClean="0"/>
              <a:t>Generation of In-Between frames.</a:t>
            </a:r>
          </a:p>
          <a:p>
            <a:endParaRPr lang="en-US" sz="2800" dirty="0" smtClean="0"/>
          </a:p>
          <a:p>
            <a:r>
              <a:rPr lang="en-US" sz="2800" dirty="0" smtClean="0">
                <a:solidFill>
                  <a:srgbClr val="FF0000"/>
                </a:solidFill>
              </a:rPr>
              <a:t>Additional Tasks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Transferring frames to film/Rendering</a:t>
            </a:r>
          </a:p>
          <a:p>
            <a:r>
              <a:rPr lang="en-US" sz="2800" dirty="0" smtClean="0"/>
              <a:t>Shading, Lighting</a:t>
            </a:r>
          </a:p>
          <a:p>
            <a:r>
              <a:rPr lang="en-US" sz="2800" dirty="0" smtClean="0"/>
              <a:t>Sound</a:t>
            </a:r>
          </a:p>
          <a:p>
            <a:r>
              <a:rPr lang="en-US" sz="2800" dirty="0" smtClean="0"/>
              <a:t>Postproduction</a:t>
            </a:r>
          </a:p>
          <a:p>
            <a:endParaRPr lang="en-US" sz="2800" dirty="0" smtClean="0"/>
          </a:p>
          <a:p>
            <a:endParaRPr lang="en-US" sz="2800" i="1" dirty="0" smtClean="0"/>
          </a:p>
          <a:p>
            <a:pPr marL="339725" lvl="1" indent="-339725">
              <a:buSzPct val="120000"/>
              <a:buNone/>
            </a:pP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endParaRPr lang="en-US" sz="2400" dirty="0" smtClean="0"/>
          </a:p>
          <a:p>
            <a:pPr lvl="1">
              <a:buNone/>
            </a:pPr>
            <a:endParaRPr lang="en-US" sz="24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Bent Arrow 10"/>
          <p:cNvSpPr/>
          <p:nvPr/>
        </p:nvSpPr>
        <p:spPr>
          <a:xfrm>
            <a:off x="4572000" y="4191000"/>
            <a:ext cx="609600" cy="609600"/>
          </a:xfrm>
          <a:prstGeom prst="bentArrow">
            <a:avLst/>
          </a:prstGeom>
          <a:scene3d>
            <a:camera prst="orthographicFront">
              <a:rot lat="54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/>
          <a:lstStyle/>
          <a:p>
            <a:r>
              <a:rPr lang="en-US" dirty="0" smtClean="0"/>
              <a:t>Animation in outline form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P. C. S. Swamy, MIT, Manipal</a:t>
            </a:r>
            <a:endParaRPr lang="en-US"/>
          </a:p>
        </p:txBody>
      </p:sp>
      <p:pic>
        <p:nvPicPr>
          <p:cNvPr id="4" name="Picture 6" descr="msotw9_temp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62000" y="2225675"/>
            <a:ext cx="7607300" cy="4403725"/>
          </a:xfrm>
          <a:prstGeom prst="rect">
            <a:avLst/>
          </a:prstGeom>
          <a:ln w="12700"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Storyboard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599"/>
          </a:xfrm>
        </p:spPr>
        <p:txBody>
          <a:bodyPr>
            <a:normAutofit/>
          </a:bodyPr>
          <a:lstStyle/>
          <a:p>
            <a:r>
              <a:rPr lang="en-US" dirty="0" smtClean="0"/>
              <a:t>Storyboard is an outline of the action. </a:t>
            </a:r>
            <a:r>
              <a:rPr lang="en-US" dirty="0"/>
              <a:t>S</a:t>
            </a:r>
            <a:r>
              <a:rPr lang="en-US" dirty="0" smtClean="0"/>
              <a:t>tory of the animation is written.</a:t>
            </a:r>
          </a:p>
          <a:p>
            <a:r>
              <a:rPr lang="en-US" dirty="0" smtClean="0"/>
              <a:t>Defines motion sequence as a set of basic events that are to take place.</a:t>
            </a:r>
          </a:p>
          <a:p>
            <a:r>
              <a:rPr lang="en-US" dirty="0" smtClean="0"/>
              <a:t>Consists of set of rough sketches, description of motions or actions.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definition is given for each participant in the action.</a:t>
            </a:r>
          </a:p>
          <a:p>
            <a:r>
              <a:rPr lang="en-US" dirty="0" smtClean="0"/>
              <a:t>Objects defined in terms of basic shapes like polygon, surfaces.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343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Frame 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62399"/>
          </a:xfrm>
        </p:spPr>
        <p:txBody>
          <a:bodyPr/>
          <a:lstStyle/>
          <a:p>
            <a:r>
              <a:rPr lang="en-US" dirty="0" smtClean="0"/>
              <a:t>Gives details of the scene at a certain time in animation sequence.</a:t>
            </a:r>
          </a:p>
          <a:p>
            <a:r>
              <a:rPr lang="en-US" dirty="0"/>
              <a:t>Define characters at extreme </a:t>
            </a:r>
            <a:r>
              <a:rPr lang="en-US" dirty="0" smtClean="0"/>
              <a:t>positions.</a:t>
            </a:r>
          </a:p>
          <a:p>
            <a:r>
              <a:rPr lang="en-US" dirty="0" smtClean="0"/>
              <a:t>Development of key frames is responsibility of senior animators.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Betweens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 intermediates frames between the key frames.</a:t>
            </a:r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4553" y="2743200"/>
            <a:ext cx="6900247" cy="373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35460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421</TotalTime>
  <Words>1130</Words>
  <Application>Microsoft Office PowerPoint</Application>
  <PresentationFormat>On-screen Show (4:3)</PresentationFormat>
  <Paragraphs>147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굴림</vt:lpstr>
      <vt:lpstr>맑은 고딕</vt:lpstr>
      <vt:lpstr>Arial</vt:lpstr>
      <vt:lpstr>Calibri</vt:lpstr>
      <vt:lpstr>Tahoma</vt:lpstr>
      <vt:lpstr>Times</vt:lpstr>
      <vt:lpstr>Office Theme</vt:lpstr>
      <vt:lpstr>Document</vt:lpstr>
      <vt:lpstr>Computer Animation</vt:lpstr>
      <vt:lpstr>What is Animation</vt:lpstr>
      <vt:lpstr>Methods of animation</vt:lpstr>
      <vt:lpstr>Design of animation sequence </vt:lpstr>
      <vt:lpstr>Story Board</vt:lpstr>
      <vt:lpstr>Storyboard</vt:lpstr>
      <vt:lpstr>Object definition</vt:lpstr>
      <vt:lpstr>Key Frame Animation</vt:lpstr>
      <vt:lpstr>In Betweens</vt:lpstr>
      <vt:lpstr>Traditional Animation techniques.</vt:lpstr>
      <vt:lpstr>Traditional Animation techniques.</vt:lpstr>
      <vt:lpstr>Traditional Animation techniques.</vt:lpstr>
      <vt:lpstr>Key Frame Systems</vt:lpstr>
      <vt:lpstr>Key Frame Systems</vt:lpstr>
      <vt:lpstr>PowerPoint Presentation</vt:lpstr>
      <vt:lpstr>Key Frame Systems</vt:lpstr>
      <vt:lpstr>Key Frame Systems</vt:lpstr>
      <vt:lpstr>Key Frame Systems</vt:lpstr>
      <vt:lpstr>PowerPoint Presentation</vt:lpstr>
      <vt:lpstr>Motion Specification</vt:lpstr>
      <vt:lpstr>Motion specification</vt:lpstr>
      <vt:lpstr>Motion specification</vt:lpstr>
      <vt:lpstr>Motion specification</vt:lpstr>
      <vt:lpstr>Motion specification</vt:lpstr>
      <vt:lpstr>Tracking live action</vt:lpstr>
      <vt:lpstr>Kinematics and Dynamics</vt:lpstr>
      <vt:lpstr>Kinematics and Dynamics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Animation</dc:title>
  <dc:creator>Mahe</dc:creator>
  <cp:lastModifiedBy>Mahe</cp:lastModifiedBy>
  <cp:revision>108</cp:revision>
  <dcterms:created xsi:type="dcterms:W3CDTF">2006-08-16T00:00:00Z</dcterms:created>
  <dcterms:modified xsi:type="dcterms:W3CDTF">2014-11-17T07:42:32Z</dcterms:modified>
</cp:coreProperties>
</file>