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43"/>
  </p:notesMasterIdLst>
  <p:sldIdLst>
    <p:sldId id="257" r:id="rId2"/>
    <p:sldId id="276" r:id="rId3"/>
    <p:sldId id="277" r:id="rId4"/>
    <p:sldId id="258" r:id="rId5"/>
    <p:sldId id="259" r:id="rId6"/>
    <p:sldId id="285" r:id="rId7"/>
    <p:sldId id="286" r:id="rId8"/>
    <p:sldId id="260" r:id="rId9"/>
    <p:sldId id="279" r:id="rId10"/>
    <p:sldId id="280" r:id="rId11"/>
    <p:sldId id="281" r:id="rId12"/>
    <p:sldId id="282" r:id="rId13"/>
    <p:sldId id="289" r:id="rId14"/>
    <p:sldId id="283" r:id="rId15"/>
    <p:sldId id="284" r:id="rId16"/>
    <p:sldId id="287" r:id="rId17"/>
    <p:sldId id="288" r:id="rId18"/>
    <p:sldId id="261" r:id="rId19"/>
    <p:sldId id="262" r:id="rId20"/>
    <p:sldId id="263" r:id="rId21"/>
    <p:sldId id="295" r:id="rId22"/>
    <p:sldId id="264" r:id="rId23"/>
    <p:sldId id="297" r:id="rId24"/>
    <p:sldId id="300" r:id="rId25"/>
    <p:sldId id="298" r:id="rId26"/>
    <p:sldId id="299" r:id="rId27"/>
    <p:sldId id="266" r:id="rId28"/>
    <p:sldId id="267" r:id="rId29"/>
    <p:sldId id="268" r:id="rId30"/>
    <p:sldId id="269" r:id="rId31"/>
    <p:sldId id="270" r:id="rId32"/>
    <p:sldId id="271" r:id="rId33"/>
    <p:sldId id="272" r:id="rId34"/>
    <p:sldId id="273" r:id="rId35"/>
    <p:sldId id="274" r:id="rId36"/>
    <p:sldId id="290" r:id="rId37"/>
    <p:sldId id="294" r:id="rId38"/>
    <p:sldId id="291" r:id="rId39"/>
    <p:sldId id="292" r:id="rId40"/>
    <p:sldId id="293" r:id="rId41"/>
    <p:sldId id="275"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22314F-6DA4-40FB-87C8-9A1E92B7E896}" type="datetimeFigureOut">
              <a:rPr lang="en-US" smtClean="0"/>
              <a:t>1/24/2015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0A78C7-809F-47EC-B170-4F1E569845BD}" type="slidenum">
              <a:rPr lang="en-US" smtClean="0"/>
              <a:t>‹#›</a:t>
            </a:fld>
            <a:endParaRPr lang="en-US" dirty="0"/>
          </a:p>
        </p:txBody>
      </p:sp>
    </p:spTree>
    <p:extLst>
      <p:ext uri="{BB962C8B-B14F-4D97-AF65-F5344CB8AC3E}">
        <p14:creationId xmlns:p14="http://schemas.microsoft.com/office/powerpoint/2010/main" val="1719625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2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61E0C64-EE5F-4A07-8D9B-E664D8091213}" type="slidenum">
              <a:rPr lang="en-US" smtClean="0"/>
              <a:pPr fontAlgn="base">
                <a:spcBef>
                  <a:spcPct val="0"/>
                </a:spcBef>
                <a:spcAft>
                  <a:spcPct val="0"/>
                </a:spcAft>
                <a:defRPr/>
              </a:pPr>
              <a:t>1</a:t>
            </a:fld>
            <a:endParaRPr lang="en-US" smtClean="0"/>
          </a:p>
        </p:txBody>
      </p:sp>
      <p:sp>
        <p:nvSpPr>
          <p:cNvPr id="12293" name="Footer Placeholder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Part 1: Management Principles</a:t>
            </a:r>
          </a:p>
        </p:txBody>
      </p:sp>
      <p:sp>
        <p:nvSpPr>
          <p:cNvPr id="12294" name="Header Placeholder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smtClean="0"/>
              <a:t>Fundamentals of Management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9B1D6A8-7CD7-4BA2-B2C1-3000F14E221E}" type="slidenum">
              <a:rPr lang="en-US" smtClean="0"/>
              <a:pPr fontAlgn="base">
                <a:spcBef>
                  <a:spcPct val="0"/>
                </a:spcBef>
                <a:spcAft>
                  <a:spcPct val="0"/>
                </a:spcAft>
                <a:defRPr/>
              </a:pPr>
              <a:t>18</a:t>
            </a:fld>
            <a:endParaRPr lang="en-US" smtClean="0"/>
          </a:p>
        </p:txBody>
      </p:sp>
      <p:sp>
        <p:nvSpPr>
          <p:cNvPr id="583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83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341" name="Footer Placeholder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Part 1: Management Principles</a:t>
            </a:r>
          </a:p>
        </p:txBody>
      </p:sp>
      <p:sp>
        <p:nvSpPr>
          <p:cNvPr id="14342" name="Header Placeholder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smtClean="0"/>
              <a:t>Fundamentals of Management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56B7B75B-91F1-4BF6-B794-56E4FC774B26}" type="slidenum">
              <a:rPr lang="en-US" smtClean="0"/>
              <a:pPr>
                <a:defRPr/>
              </a:pPr>
              <a:t>22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68509-288C-4AA9-8775-95C401584BD2}" type="slidenum">
              <a:rPr lang="en-US" smtClean="0"/>
              <a:pPr fontAlgn="base">
                <a:spcBef>
                  <a:spcPct val="0"/>
                </a:spcBef>
                <a:spcAft>
                  <a:spcPct val="0"/>
                </a:spcAft>
                <a:defRPr/>
              </a:pPr>
              <a:t>32</a:t>
            </a:fld>
            <a:endParaRPr lang="en-US" smtClean="0"/>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04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317" name="Footer Placeholder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Part 1: Management Principles</a:t>
            </a:r>
          </a:p>
        </p:txBody>
      </p:sp>
      <p:sp>
        <p:nvSpPr>
          <p:cNvPr id="13318" name="Header Placeholder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smtClean="0"/>
              <a:t>Fundamentals of Management</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BFE6F118-E965-4E56-911B-27AEF8AEDD05}" type="datetimeFigureOut">
              <a:rPr lang="en-US" smtClean="0"/>
              <a:t>1/24/2015</a:t>
            </a:fld>
            <a:endParaRPr lang="en-US" dirty="0"/>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dirty="0"/>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A3C6F364-F476-4D3B-AE03-C3FBE0FC5391}"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FE6F118-E965-4E56-911B-27AEF8AEDD05}" type="datetimeFigureOut">
              <a:rPr lang="en-US" smtClean="0"/>
              <a:t>1/24/2015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A3C6F364-F476-4D3B-AE03-C3FBE0FC5391}" type="slidenum">
              <a:rPr lang="en-US" smtClean="0"/>
              <a:t>‹#›</a:t>
            </a:fld>
            <a:endParaRPr lang="en-US" dirty="0"/>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BFE6F118-E965-4E56-911B-27AEF8AEDD05}" type="datetimeFigureOut">
              <a:rPr lang="en-US" smtClean="0"/>
              <a:t>1/24/2015</a:t>
            </a:fld>
            <a:endParaRPr lang="en-US" dirty="0"/>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dirty="0"/>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A3C6F364-F476-4D3B-AE03-C3FBE0FC5391}" type="slidenum">
              <a:rPr lang="en-US" smtClean="0"/>
              <a:t>‹#›</a:t>
            </a:fld>
            <a:endParaRPr lang="en-US" dirty="0"/>
          </a:p>
        </p:txBody>
      </p:sp>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FE6F118-E965-4E56-911B-27AEF8AEDD05}" type="datetimeFigureOut">
              <a:rPr lang="en-US" smtClean="0"/>
              <a:t>1/24/2015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A3C6F364-F476-4D3B-AE03-C3FBE0FC5391}" type="slidenum">
              <a:rPr lang="en-US" smtClean="0"/>
              <a:t>‹#›</a:t>
            </a:fld>
            <a:endParaRPr lang="en-US" dirty="0"/>
          </a:p>
        </p:txBody>
      </p:sp>
    </p:spTree>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BFE6F118-E965-4E56-911B-27AEF8AEDD05}" type="datetimeFigureOut">
              <a:rPr lang="en-US" smtClean="0"/>
              <a:t>1/24/2015</a:t>
            </a:fld>
            <a:endParaRPr lang="en-US" dirty="0"/>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dirty="0"/>
          </a:p>
        </p:txBody>
      </p:sp>
      <p:sp>
        <p:nvSpPr>
          <p:cNvPr id="6" name="Slide Number Placeholder 5"/>
          <p:cNvSpPr>
            <a:spLocks noGrp="1"/>
          </p:cNvSpPr>
          <p:nvPr>
            <p:ph type="sldNum" sz="quarter" idx="12"/>
          </p:nvPr>
        </p:nvSpPr>
        <p:spPr>
          <a:xfrm>
            <a:off x="6733952" y="6555112"/>
            <a:ext cx="588336" cy="228600"/>
          </a:xfrm>
        </p:spPr>
        <p:txBody>
          <a:bodyPr/>
          <a:lstStyle>
            <a:extLst/>
          </a:lstStyle>
          <a:p>
            <a:fld id="{A3C6F364-F476-4D3B-AE03-C3FBE0FC5391}"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FE6F118-E965-4E56-911B-27AEF8AEDD05}" type="datetimeFigureOut">
              <a:rPr lang="en-US" smtClean="0"/>
              <a:t>1/24/2015</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A3C6F364-F476-4D3B-AE03-C3FBE0FC5391}" type="slidenum">
              <a:rPr lang="en-US" smtClean="0"/>
              <a:t>‹#›</a:t>
            </a:fld>
            <a:endParaRPr lang="en-US" dirty="0"/>
          </a:p>
        </p:txBody>
      </p:sp>
    </p:spTree>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FE6F118-E965-4E56-911B-27AEF8AEDD05}" type="datetimeFigureOut">
              <a:rPr lang="en-US" smtClean="0"/>
              <a:t>1/24/2015</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A3C6F364-F476-4D3B-AE03-C3FBE0FC5391}" type="slidenum">
              <a:rPr lang="en-US" smtClean="0"/>
              <a:t>‹#›</a:t>
            </a:fld>
            <a:endParaRPr lang="en-US" dirty="0"/>
          </a:p>
        </p:txBody>
      </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FE6F118-E965-4E56-911B-27AEF8AEDD05}" type="datetimeFigureOut">
              <a:rPr lang="en-US" smtClean="0"/>
              <a:t>1/24/2015</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A3C6F364-F476-4D3B-AE03-C3FBE0FC5391}" type="slidenum">
              <a:rPr lang="en-US" smtClean="0"/>
              <a:t>‹#›</a:t>
            </a:fld>
            <a:endParaRPr lang="en-US" dirty="0"/>
          </a:p>
        </p:txBody>
      </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BFE6F118-E965-4E56-911B-27AEF8AEDD05}" type="datetimeFigureOut">
              <a:rPr lang="en-US" smtClean="0"/>
              <a:t>1/24/2015</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dirty="0"/>
          </a:p>
        </p:txBody>
      </p:sp>
      <p:sp>
        <p:nvSpPr>
          <p:cNvPr id="4" name="Slide Number Placeholder 3"/>
          <p:cNvSpPr>
            <a:spLocks noGrp="1"/>
          </p:cNvSpPr>
          <p:nvPr>
            <p:ph type="sldNum" sz="quarter" idx="12"/>
          </p:nvPr>
        </p:nvSpPr>
        <p:spPr/>
        <p:txBody>
          <a:bodyPr/>
          <a:lstStyle>
            <a:extLst/>
          </a:lstStyle>
          <a:p>
            <a:fld id="{A3C6F364-F476-4D3B-AE03-C3FBE0FC5391}" type="slidenum">
              <a:rPr lang="en-US" smtClean="0"/>
              <a:t>‹#›</a:t>
            </a:fld>
            <a:endParaRPr lang="en-US" dirty="0"/>
          </a:p>
        </p:txBody>
      </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FE6F118-E965-4E56-911B-27AEF8AEDD05}" type="datetimeFigureOut">
              <a:rPr lang="en-US" smtClean="0"/>
              <a:t>1/24/2015</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A3C6F364-F476-4D3B-AE03-C3FBE0FC5391}" type="slidenum">
              <a:rPr lang="en-US" smtClean="0"/>
              <a:t>‹#›</a:t>
            </a:fld>
            <a:endParaRPr lang="en-US" dirty="0"/>
          </a:p>
        </p:txBody>
      </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BFE6F118-E965-4E56-911B-27AEF8AEDD05}" type="datetimeFigureOut">
              <a:rPr lang="en-US" smtClean="0"/>
              <a:t>1/24/2015</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A3C6F364-F476-4D3B-AE03-C3FBE0FC5391}" type="slidenum">
              <a:rPr lang="en-US" smtClean="0"/>
              <a:t>‹#›</a:t>
            </a:fld>
            <a:endParaRPr lang="en-US" dirty="0"/>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dirty="0"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BFE6F118-E965-4E56-911B-27AEF8AEDD05}" type="datetimeFigureOut">
              <a:rPr lang="en-US" smtClean="0"/>
              <a:t>1/24/2015</a:t>
            </a:fld>
            <a:endParaRPr lang="en-US" dirty="0"/>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dirty="0"/>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A3C6F364-F476-4D3B-AE03-C3FBE0FC5391}"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spd="slow">
    <p:cover/>
  </p:transition>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a:xfrm>
            <a:off x="533400" y="533400"/>
            <a:ext cx="8458200" cy="914400"/>
          </a:xfrm>
        </p:spPr>
        <p:txBody>
          <a:bodyPr>
            <a:normAutofit fontScale="90000"/>
          </a:bodyPr>
          <a:lstStyle/>
          <a:p>
            <a:pPr eaLnBrk="1" fontAlgn="auto" hangingPunct="1">
              <a:spcAft>
                <a:spcPts val="0"/>
              </a:spcAft>
              <a:defRPr/>
            </a:pPr>
            <a:r>
              <a:rPr lang="en-US" sz="4400" dirty="0" smtClean="0">
                <a:solidFill>
                  <a:schemeClr val="tx2">
                    <a:satMod val="200000"/>
                  </a:schemeClr>
                </a:solidFill>
              </a:rPr>
              <a:t>FUNDAMENTALS OF MANAGEMENT </a:t>
            </a:r>
          </a:p>
        </p:txBody>
      </p:sp>
      <p:sp>
        <p:nvSpPr>
          <p:cNvPr id="1028" name="Footer Placeholder 5"/>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dirty="0" smtClean="0"/>
              <a:t>Fundamentals of Management</a:t>
            </a:r>
          </a:p>
        </p:txBody>
      </p:sp>
      <p:sp>
        <p:nvSpPr>
          <p:cNvPr id="1029"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normAutofit fontScale="92500" lnSpcReduction="10000"/>
          </a:bodyPr>
          <a:lstStyle/>
          <a:p>
            <a:fld id="{6EA1EEE4-802E-4605-BF75-5664CD75F54A}" type="slidenum">
              <a:rPr lang="en-US" smtClean="0"/>
              <a:pPr/>
              <a:t>1</a:t>
            </a:fld>
            <a:endParaRPr lang="en-US" dirty="0" smtClean="0"/>
          </a:p>
        </p:txBody>
      </p:sp>
      <p:graphicFrame>
        <p:nvGraphicFramePr>
          <p:cNvPr id="1026" name="Object 2"/>
          <p:cNvGraphicFramePr>
            <a:graphicFrameLocks noChangeAspect="1"/>
          </p:cNvGraphicFramePr>
          <p:nvPr/>
        </p:nvGraphicFramePr>
        <p:xfrm>
          <a:off x="4572000" y="5029200"/>
          <a:ext cx="4443413" cy="1276350"/>
        </p:xfrm>
        <a:graphic>
          <a:graphicData uri="http://schemas.openxmlformats.org/presentationml/2006/ole">
            <mc:AlternateContent xmlns:mc="http://schemas.openxmlformats.org/markup-compatibility/2006">
              <mc:Choice xmlns:v="urn:schemas-microsoft-com:vml" Requires="v">
                <p:oleObj spid="_x0000_s1184" name="Clip" r:id="rId4" imgW="4671000" imgH="1342440" progId="MS_ClipArt_Gallery.2">
                  <p:embed/>
                </p:oleObj>
              </mc:Choice>
              <mc:Fallback>
                <p:oleObj name="Clip" r:id="rId4" imgW="4671000" imgH="1342440" progId="MS_ClipArt_Gallery.2">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5029200"/>
                        <a:ext cx="4443413" cy="1276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0" name="TextBox 5"/>
          <p:cNvSpPr txBox="1">
            <a:spLocks noChangeArrowheads="1"/>
          </p:cNvSpPr>
          <p:nvPr/>
        </p:nvSpPr>
        <p:spPr bwMode="auto">
          <a:xfrm>
            <a:off x="609600" y="1066800"/>
            <a:ext cx="8305800" cy="5262563"/>
          </a:xfrm>
          <a:prstGeom prst="rect">
            <a:avLst/>
          </a:prstGeom>
          <a:noFill/>
          <a:ln w="9525">
            <a:noFill/>
            <a:miter lim="800000"/>
            <a:headEnd/>
            <a:tailEnd/>
          </a:ln>
        </p:spPr>
        <p:txBody>
          <a:bodyPr>
            <a:spAutoFit/>
          </a:bodyPr>
          <a:lstStyle/>
          <a:p>
            <a:pPr marL="342900" indent="-342900"/>
            <a:endParaRPr lang="en-US" sz="2000" b="1" dirty="0"/>
          </a:p>
          <a:p>
            <a:pPr marL="342900" indent="-342900"/>
            <a:endParaRPr lang="en-US" sz="2000" b="1" dirty="0"/>
          </a:p>
          <a:p>
            <a:pPr marL="342900" indent="-342900"/>
            <a:endParaRPr lang="en-US" sz="2000" b="1" dirty="0"/>
          </a:p>
          <a:p>
            <a:pPr marL="342900" indent="-342900"/>
            <a:r>
              <a:rPr lang="en-US" sz="2800" b="1" dirty="0"/>
              <a:t>What do </a:t>
            </a:r>
            <a:r>
              <a:rPr lang="en-US" sz="2800" b="1" dirty="0" err="1"/>
              <a:t>Beaunit</a:t>
            </a:r>
            <a:r>
              <a:rPr lang="en-US" sz="2800" b="1" dirty="0"/>
              <a:t> Mills, Hercules Powder,</a:t>
            </a:r>
          </a:p>
          <a:p>
            <a:pPr marL="342900" indent="-342900"/>
            <a:r>
              <a:rPr lang="en-US" sz="2800" b="1" dirty="0"/>
              <a:t>And </a:t>
            </a:r>
            <a:r>
              <a:rPr lang="en-US" sz="2800" b="1" dirty="0" err="1"/>
              <a:t>Liebmann</a:t>
            </a:r>
            <a:r>
              <a:rPr lang="en-US" sz="2800" b="1" dirty="0"/>
              <a:t> Breweries have in common?</a:t>
            </a:r>
          </a:p>
          <a:p>
            <a:pPr marL="342900" indent="-342900"/>
            <a:r>
              <a:rPr lang="en-US" sz="2000" b="1" dirty="0"/>
              <a:t> </a:t>
            </a:r>
          </a:p>
          <a:p>
            <a:pPr marL="342900" indent="-342900"/>
            <a:r>
              <a:rPr lang="en-US" sz="2000" b="1" dirty="0"/>
              <a:t>			 On 1st</a:t>
            </a:r>
            <a:r>
              <a:rPr lang="en-US" sz="2000" b="1" i="1" dirty="0"/>
              <a:t> Fortune </a:t>
            </a:r>
            <a:r>
              <a:rPr lang="en-US" sz="2000" b="1" dirty="0"/>
              <a:t>List (1955)</a:t>
            </a:r>
          </a:p>
          <a:p>
            <a:pPr marL="342900" indent="-342900"/>
            <a:r>
              <a:rPr lang="en-US" sz="2000" b="1" dirty="0"/>
              <a:t>			</a:t>
            </a:r>
            <a:r>
              <a:rPr lang="en-US" sz="2000" b="1" dirty="0">
                <a:solidFill>
                  <a:srgbClr val="00B0F0"/>
                </a:solidFill>
              </a:rPr>
              <a:t>They Don’t Exist Today </a:t>
            </a:r>
          </a:p>
          <a:p>
            <a:pPr marL="1143000" lvl="2" indent="-228600"/>
            <a:endParaRPr lang="en-US" sz="2000" b="1" dirty="0">
              <a:solidFill>
                <a:srgbClr val="FF0000"/>
              </a:solidFill>
            </a:endParaRPr>
          </a:p>
          <a:p>
            <a:pPr marL="1143000" lvl="2" indent="-228600"/>
            <a:r>
              <a:rPr lang="en-US" sz="2000" b="1" dirty="0">
                <a:solidFill>
                  <a:srgbClr val="FF0000"/>
                </a:solidFill>
              </a:rPr>
              <a:t>“BAD Management”</a:t>
            </a:r>
          </a:p>
          <a:p>
            <a:pPr marL="1143000" lvl="2" indent="-228600"/>
            <a:r>
              <a:rPr lang="en-US" sz="2000" b="1" dirty="0"/>
              <a:t>Not “Keeping up the Good Work”</a:t>
            </a:r>
          </a:p>
          <a:p>
            <a:pPr marL="342900" indent="-342900"/>
            <a:r>
              <a:rPr lang="en-US" sz="2000" b="1" dirty="0"/>
              <a:t>             Not adapting to Environmental Changes</a:t>
            </a:r>
          </a:p>
          <a:p>
            <a:pPr marL="342900" indent="-342900"/>
            <a:endParaRPr lang="en-US" sz="2000" b="1" dirty="0"/>
          </a:p>
          <a:p>
            <a:pPr marL="342900" indent="-342900"/>
            <a:endParaRPr lang="en-US" sz="2000" b="1" dirty="0"/>
          </a:p>
          <a:p>
            <a:pPr marL="342900" indent="-342900"/>
            <a:endParaRPr lang="en-US" sz="2000" b="1" dirty="0"/>
          </a:p>
          <a:p>
            <a:pPr marL="342900" indent="-342900"/>
            <a:endParaRPr lang="en-US" sz="2000" b="1" dirty="0"/>
          </a:p>
        </p:txBody>
      </p:sp>
    </p:spTree>
  </p:cSld>
  <p:clrMapOvr>
    <a:masterClrMapping/>
  </p:clrMapOvr>
  <p:transition spd="slow">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B0F0"/>
                </a:solidFill>
              </a:rPr>
              <a:t>The management process</a:t>
            </a:r>
            <a:endParaRPr lang="en-US" dirty="0">
              <a:solidFill>
                <a:srgbClr val="00B0F0"/>
              </a:solidFill>
            </a:endParaRPr>
          </a:p>
        </p:txBody>
      </p:sp>
      <p:sp>
        <p:nvSpPr>
          <p:cNvPr id="3" name="Content Placeholder 2"/>
          <p:cNvSpPr>
            <a:spLocks noGrp="1"/>
          </p:cNvSpPr>
          <p:nvPr>
            <p:ph idx="1"/>
          </p:nvPr>
        </p:nvSpPr>
        <p:spPr/>
        <p:txBody>
          <a:bodyPr>
            <a:normAutofit fontScale="70000" lnSpcReduction="20000"/>
          </a:bodyPr>
          <a:lstStyle/>
          <a:p>
            <a:pPr algn="just"/>
            <a:r>
              <a:rPr lang="en-US" sz="3100" dirty="0"/>
              <a:t>It is the process of setting goals and objectives and accomplishing them in an efficient and effective manner through the co- ordinated use of human, </a:t>
            </a:r>
            <a:r>
              <a:rPr lang="en-US" sz="3100" dirty="0" smtClean="0"/>
              <a:t>financial, </a:t>
            </a:r>
            <a:r>
              <a:rPr lang="en-US" sz="3100" dirty="0"/>
              <a:t>physical and information resources within the context of the dynamic environment</a:t>
            </a:r>
            <a:r>
              <a:rPr lang="en-US" sz="3100" dirty="0" smtClean="0"/>
              <a:t>.</a:t>
            </a:r>
          </a:p>
          <a:p>
            <a:pPr algn="just"/>
            <a:r>
              <a:rPr lang="en-US" sz="3100" dirty="0" smtClean="0"/>
              <a:t>This </a:t>
            </a:r>
            <a:r>
              <a:rPr lang="en-US" sz="3100" dirty="0"/>
              <a:t>process involves several core functions including planning organizing directing and controlling</a:t>
            </a:r>
            <a:r>
              <a:rPr lang="en-US" sz="3100" dirty="0" smtClean="0"/>
              <a:t>.</a:t>
            </a:r>
          </a:p>
          <a:p>
            <a:pPr marL="0" indent="0" algn="just">
              <a:buNone/>
            </a:pPr>
            <a:endParaRPr lang="en-US" sz="3100" dirty="0"/>
          </a:p>
          <a:p>
            <a:pPr algn="just"/>
            <a:r>
              <a:rPr lang="en-US" sz="3100" b="1" dirty="0"/>
              <a:t>Efficiency:</a:t>
            </a:r>
            <a:r>
              <a:rPr lang="en-US" sz="3100" dirty="0"/>
              <a:t> The ability to use resources wisely and in a cost- effective  way i.e. the ability to minimize the use </a:t>
            </a:r>
            <a:r>
              <a:rPr lang="en-US" sz="3100"/>
              <a:t>of </a:t>
            </a:r>
            <a:r>
              <a:rPr lang="en-US" sz="3100" smtClean="0"/>
              <a:t>time, </a:t>
            </a:r>
            <a:r>
              <a:rPr lang="en-US" sz="3100" dirty="0"/>
              <a:t>money and other resources  in achieving organizational objectives doing things right</a:t>
            </a:r>
            <a:r>
              <a:rPr lang="en-US" sz="3100" dirty="0" smtClean="0"/>
              <a:t>.</a:t>
            </a:r>
          </a:p>
          <a:p>
            <a:pPr algn="just"/>
            <a:r>
              <a:rPr lang="en-US" sz="3100" b="1" dirty="0"/>
              <a:t>Effectiveness:</a:t>
            </a:r>
            <a:r>
              <a:rPr lang="en-US" sz="3100" dirty="0"/>
              <a:t> The ability to make right decisions in determining the appropriate objectives and accomplishing them successfully doing the right things.</a:t>
            </a:r>
          </a:p>
          <a:p>
            <a:pPr algn="just"/>
            <a:endParaRPr lang="en-US" sz="2800" dirty="0"/>
          </a:p>
        </p:txBody>
      </p:sp>
    </p:spTree>
    <p:extLst>
      <p:ext uri="{BB962C8B-B14F-4D97-AF65-F5344CB8AC3E}">
        <p14:creationId xmlns:p14="http://schemas.microsoft.com/office/powerpoint/2010/main" val="1107763765"/>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solidFill>
                  <a:srgbClr val="FF0000"/>
                </a:solidFill>
              </a:rPr>
              <a:t>Role and importance of management</a:t>
            </a:r>
            <a:endParaRPr lang="en-US"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pPr algn="just"/>
            <a:r>
              <a:rPr lang="en-US" sz="2800" dirty="0"/>
              <a:t>No enterprise can survive without management, even if it possesses huge money, excellent machinery and expert man power, because it will be all confusion and no body will know what to do and when to do.</a:t>
            </a:r>
          </a:p>
          <a:p>
            <a:pPr algn="just"/>
            <a:r>
              <a:rPr lang="en-US" sz="2800" dirty="0"/>
              <a:t>It guides and controls the activities of man power for the optimum utilization of company resources such has men, materials, money machines methods</a:t>
            </a:r>
          </a:p>
          <a:p>
            <a:pPr algn="just"/>
            <a:r>
              <a:rPr lang="en-US" sz="2800" dirty="0"/>
              <a:t>It creates a vital, dynamic and life giving force to the enterprise.</a:t>
            </a:r>
          </a:p>
          <a:p>
            <a:pPr algn="just"/>
            <a:r>
              <a:rPr lang="en-US" sz="2800" dirty="0"/>
              <a:t>Coordinates activities of different departments in an enterprise and establishes team- spirit among the persons</a:t>
            </a:r>
            <a:r>
              <a:rPr lang="en-US" sz="2800" dirty="0" smtClean="0"/>
              <a:t>.</a:t>
            </a:r>
            <a:endParaRPr lang="en-US" sz="2800" dirty="0"/>
          </a:p>
        </p:txBody>
      </p:sp>
    </p:spTree>
    <p:extLst>
      <p:ext uri="{BB962C8B-B14F-4D97-AF65-F5344CB8AC3E}">
        <p14:creationId xmlns:p14="http://schemas.microsoft.com/office/powerpoint/2010/main" val="1591463154"/>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Importance continue…d</a:t>
            </a:r>
            <a:endParaRPr lang="en-US" dirty="0">
              <a:solidFill>
                <a:srgbClr val="FF0000"/>
              </a:solidFill>
            </a:endParaRPr>
          </a:p>
        </p:txBody>
      </p:sp>
      <p:sp>
        <p:nvSpPr>
          <p:cNvPr id="3" name="Content Placeholder 2"/>
          <p:cNvSpPr>
            <a:spLocks noGrp="1"/>
          </p:cNvSpPr>
          <p:nvPr>
            <p:ph idx="1"/>
          </p:nvPr>
        </p:nvSpPr>
        <p:spPr/>
        <p:txBody>
          <a:bodyPr/>
          <a:lstStyle/>
          <a:p>
            <a:pPr algn="just"/>
            <a:r>
              <a:rPr lang="en-US" sz="2400" dirty="0"/>
              <a:t>Provides new ideas and vision to the organization to do better </a:t>
            </a:r>
          </a:p>
          <a:p>
            <a:pPr algn="just"/>
            <a:r>
              <a:rPr lang="en-US" sz="2400" dirty="0"/>
              <a:t>Takes business problems and provides a tool for the best way of doing things</a:t>
            </a:r>
            <a:r>
              <a:rPr lang="en-US" sz="2400" dirty="0" smtClean="0"/>
              <a:t>.</a:t>
            </a:r>
          </a:p>
          <a:p>
            <a:pPr algn="just"/>
            <a:r>
              <a:rPr lang="en-US" sz="2400" dirty="0"/>
              <a:t>Can meet the challenge of change.</a:t>
            </a:r>
          </a:p>
          <a:p>
            <a:pPr algn="just"/>
            <a:r>
              <a:rPr lang="en-US" sz="2400" dirty="0"/>
              <a:t>Provides stability to the enterprise by changing and modifying the resources in accordance with the changing environment of the society </a:t>
            </a:r>
          </a:p>
          <a:p>
            <a:pPr algn="just"/>
            <a:endParaRPr lang="en-US" sz="2400" dirty="0"/>
          </a:p>
        </p:txBody>
      </p:sp>
    </p:spTree>
    <p:extLst>
      <p:ext uri="{BB962C8B-B14F-4D97-AF65-F5344CB8AC3E}">
        <p14:creationId xmlns:p14="http://schemas.microsoft.com/office/powerpoint/2010/main" val="3865170703"/>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tx1"/>
                </a:solidFill>
              </a:rPr>
              <a:t>Universal Need for Management</a:t>
            </a:r>
            <a:endParaRPr lang="en-US" sz="3200"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7239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0191987"/>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rgbClr val="00B0F0"/>
                </a:solidFill>
              </a:rPr>
              <a:t>features </a:t>
            </a:r>
            <a:r>
              <a:rPr lang="en-US" sz="2800" dirty="0">
                <a:solidFill>
                  <a:srgbClr val="00B0F0"/>
                </a:solidFill>
              </a:rPr>
              <a:t>of a good industrial management</a:t>
            </a:r>
          </a:p>
        </p:txBody>
      </p:sp>
      <p:sp>
        <p:nvSpPr>
          <p:cNvPr id="3" name="Content Placeholder 2"/>
          <p:cNvSpPr>
            <a:spLocks noGrp="1"/>
          </p:cNvSpPr>
          <p:nvPr>
            <p:ph idx="1"/>
          </p:nvPr>
        </p:nvSpPr>
        <p:spPr/>
        <p:txBody>
          <a:bodyPr>
            <a:noAutofit/>
          </a:bodyPr>
          <a:lstStyle/>
          <a:p>
            <a:pPr marL="457200" indent="-457200" algn="just">
              <a:buAutoNum type="arabicPeriod"/>
            </a:pPr>
            <a:r>
              <a:rPr lang="en-US" sz="2400" dirty="0"/>
              <a:t>Management is purposeful: deal with the achievement of some thing specific expressed as an objective or goal.</a:t>
            </a:r>
          </a:p>
          <a:p>
            <a:pPr marL="457200" indent="-457200" algn="just">
              <a:buAutoNum type="arabicPeriod"/>
            </a:pPr>
            <a:r>
              <a:rPr lang="en-US" sz="2400" dirty="0"/>
              <a:t>Management makes things happen: Managers focus their attention and efforts on bringing about successful action.</a:t>
            </a:r>
          </a:p>
          <a:p>
            <a:pPr marL="457200" indent="-457200" algn="just">
              <a:buAutoNum type="arabicPeriod"/>
            </a:pPr>
            <a:r>
              <a:rPr lang="en-US" sz="2400" dirty="0"/>
              <a:t>Management is an activity not a person or group of persons: People who perform management can be distinguished designated  as managers, members of management or executive </a:t>
            </a:r>
            <a:r>
              <a:rPr lang="en-US" sz="2400" dirty="0" smtClean="0"/>
              <a:t>leaders</a:t>
            </a:r>
          </a:p>
          <a:p>
            <a:pPr marL="0" indent="0" algn="just">
              <a:buNone/>
            </a:pPr>
            <a:endParaRPr lang="en-US" sz="2400" dirty="0"/>
          </a:p>
        </p:txBody>
      </p:sp>
    </p:spTree>
    <p:extLst>
      <p:ext uri="{BB962C8B-B14F-4D97-AF65-F5344CB8AC3E}">
        <p14:creationId xmlns:p14="http://schemas.microsoft.com/office/powerpoint/2010/main" val="2593045782"/>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239000" cy="1143000"/>
          </a:xfrm>
        </p:spPr>
        <p:txBody>
          <a:bodyPr>
            <a:normAutofit/>
          </a:bodyPr>
          <a:lstStyle/>
          <a:p>
            <a:r>
              <a:rPr lang="en-US" sz="2800" dirty="0" smtClean="0">
                <a:solidFill>
                  <a:srgbClr val="00B0F0"/>
                </a:solidFill>
              </a:rPr>
              <a:t>Features continued</a:t>
            </a:r>
            <a:endParaRPr lang="en-US" sz="2800" dirty="0">
              <a:solidFill>
                <a:srgbClr val="00B0F0"/>
              </a:solidFill>
            </a:endParaRPr>
          </a:p>
        </p:txBody>
      </p:sp>
      <p:sp>
        <p:nvSpPr>
          <p:cNvPr id="3" name="Content Placeholder 2"/>
          <p:cNvSpPr>
            <a:spLocks noGrp="1"/>
          </p:cNvSpPr>
          <p:nvPr>
            <p:ph idx="1"/>
          </p:nvPr>
        </p:nvSpPr>
        <p:spPr>
          <a:xfrm>
            <a:off x="381000" y="1371600"/>
            <a:ext cx="7543800" cy="5105400"/>
          </a:xfrm>
        </p:spPr>
        <p:txBody>
          <a:bodyPr>
            <a:noAutofit/>
          </a:bodyPr>
          <a:lstStyle/>
          <a:p>
            <a:pPr marL="0" indent="0" algn="just">
              <a:buNone/>
            </a:pPr>
            <a:r>
              <a:rPr lang="en-US" sz="2400" dirty="0" smtClean="0"/>
              <a:t>4. Management </a:t>
            </a:r>
            <a:r>
              <a:rPr lang="en-US" sz="2400" dirty="0"/>
              <a:t>is usually associated with the </a:t>
            </a:r>
            <a:r>
              <a:rPr lang="en-US" sz="2400" dirty="0" smtClean="0"/>
              <a:t>    efforts </a:t>
            </a:r>
            <a:r>
              <a:rPr lang="en-US" sz="2400" dirty="0"/>
              <a:t>of a group is also applicable to an individuals efforts</a:t>
            </a:r>
            <a:r>
              <a:rPr lang="en-US" sz="2400" dirty="0" smtClean="0"/>
              <a:t>.</a:t>
            </a:r>
          </a:p>
          <a:p>
            <a:pPr marL="0" indent="0" algn="just">
              <a:buNone/>
            </a:pPr>
            <a:r>
              <a:rPr lang="en-US" sz="2400" dirty="0" smtClean="0"/>
              <a:t>5.Management </a:t>
            </a:r>
            <a:r>
              <a:rPr lang="en-US" sz="2400" dirty="0"/>
              <a:t>is intangible its presence evidenced by the results of its efforts</a:t>
            </a:r>
            <a:r>
              <a:rPr lang="en-US" sz="2400" dirty="0" smtClean="0"/>
              <a:t>.</a:t>
            </a:r>
          </a:p>
          <a:p>
            <a:pPr marL="0" indent="0" algn="just">
              <a:buNone/>
            </a:pPr>
            <a:r>
              <a:rPr lang="en-US" sz="2400" dirty="0" smtClean="0"/>
              <a:t>6.Management principles </a:t>
            </a:r>
            <a:r>
              <a:rPr lang="en-US" sz="2400" dirty="0"/>
              <a:t>and techniques </a:t>
            </a:r>
            <a:r>
              <a:rPr lang="en-US" sz="2400" dirty="0" smtClean="0"/>
              <a:t>are </a:t>
            </a:r>
            <a:r>
              <a:rPr lang="en-US" sz="2400" dirty="0"/>
              <a:t>universally applicable to all group activities performed at any level of organization</a:t>
            </a:r>
            <a:r>
              <a:rPr lang="en-US" sz="2400" dirty="0" smtClean="0"/>
              <a:t>.</a:t>
            </a:r>
          </a:p>
          <a:p>
            <a:pPr marL="0" indent="0" algn="just">
              <a:buNone/>
            </a:pPr>
            <a:r>
              <a:rPr lang="en-US" sz="2400" dirty="0" smtClean="0"/>
              <a:t>7. Management </a:t>
            </a:r>
            <a:r>
              <a:rPr lang="en-US" sz="2400" dirty="0"/>
              <a:t>is aided not replaced by the computer: computer is an extremely powerful tool of </a:t>
            </a:r>
            <a:r>
              <a:rPr lang="en-US" sz="2400" dirty="0" smtClean="0"/>
              <a:t>management. </a:t>
            </a:r>
            <a:r>
              <a:rPr lang="en-US" sz="2400" dirty="0"/>
              <a:t>It can widen a </a:t>
            </a:r>
            <a:r>
              <a:rPr lang="en-US" sz="2400" dirty="0" smtClean="0"/>
              <a:t>manager’s </a:t>
            </a:r>
            <a:r>
              <a:rPr lang="en-US" sz="2400" dirty="0"/>
              <a:t>vision and sharpen insight by supplying more and faster information for making key decisions.</a:t>
            </a:r>
          </a:p>
        </p:txBody>
      </p:sp>
    </p:spTree>
    <p:extLst>
      <p:ext uri="{BB962C8B-B14F-4D97-AF65-F5344CB8AC3E}">
        <p14:creationId xmlns:p14="http://schemas.microsoft.com/office/powerpoint/2010/main" val="1181351674"/>
      </p:ext>
    </p:extLst>
  </p:cSld>
  <p:clrMapOvr>
    <a:masterClrMapping/>
  </p:clrMapOvr>
  <p:transition spd="slow">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975360"/>
          </a:xfrm>
        </p:spPr>
        <p:txBody>
          <a:bodyPr>
            <a:normAutofit/>
          </a:bodyPr>
          <a:lstStyle/>
          <a:p>
            <a:r>
              <a:rPr lang="en-US" sz="3200" dirty="0">
                <a:solidFill>
                  <a:srgbClr val="00B050"/>
                </a:solidFill>
              </a:rPr>
              <a:t>Examples of Resources Used by Organizations</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676400"/>
            <a:ext cx="74676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0212676"/>
      </p:ext>
    </p:extLst>
  </p:cSld>
  <p:clrMapOvr>
    <a:masterClrMapping/>
  </p:clrMapOvr>
  <p:transition spd="slow">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rPr>
              <a:t>Efficiency and effectiveness in management</a:t>
            </a:r>
            <a:endParaRPr lang="en-US" sz="3200" dirty="0">
              <a:solidFill>
                <a:srgbClr val="FF0000"/>
              </a:solidFill>
            </a:endParaRP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9486" y="1969369"/>
            <a:ext cx="6974428" cy="412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0233970"/>
      </p:ext>
    </p:extLst>
  </p:cSld>
  <p:clrMapOvr>
    <a:masterClrMapping/>
  </p:clrMapOvr>
  <p:transition spd="slow">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14400" y="228600"/>
            <a:ext cx="7772400" cy="914400"/>
          </a:xfrm>
        </p:spPr>
        <p:txBody>
          <a:bodyPr>
            <a:normAutofit fontScale="90000"/>
          </a:bodyPr>
          <a:lstStyle/>
          <a:p>
            <a:pPr eaLnBrk="1" fontAlgn="auto" hangingPunct="1">
              <a:spcAft>
                <a:spcPts val="0"/>
              </a:spcAft>
              <a:defRPr/>
            </a:pPr>
            <a:r>
              <a:rPr lang="en-US" sz="4400" dirty="0" smtClean="0"/>
              <a:t>ORGANIZATION</a:t>
            </a:r>
            <a:r>
              <a:rPr lang="en-US" dirty="0" smtClean="0"/>
              <a:t/>
            </a:r>
            <a:br>
              <a:rPr lang="en-US" dirty="0" smtClean="0"/>
            </a:br>
            <a:endParaRPr lang="en-US" dirty="0" smtClean="0">
              <a:solidFill>
                <a:schemeClr val="tx2">
                  <a:satMod val="200000"/>
                </a:schemeClr>
              </a:solidFill>
            </a:endParaRPr>
          </a:p>
        </p:txBody>
      </p:sp>
      <p:sp>
        <p:nvSpPr>
          <p:cNvPr id="22531" name="Rectangle 3"/>
          <p:cNvSpPr>
            <a:spLocks noGrp="1" noChangeArrowheads="1"/>
          </p:cNvSpPr>
          <p:nvPr>
            <p:ph idx="1"/>
          </p:nvPr>
        </p:nvSpPr>
        <p:spPr>
          <a:xfrm>
            <a:off x="0" y="1143000"/>
            <a:ext cx="8229600" cy="5105400"/>
          </a:xfrm>
        </p:spPr>
        <p:txBody>
          <a:bodyPr/>
          <a:lstStyle/>
          <a:p>
            <a:pPr lvl="1" eaLnBrk="1" hangingPunct="1">
              <a:defRPr/>
            </a:pPr>
            <a:r>
              <a:rPr lang="en-US" sz="2800" dirty="0" smtClean="0">
                <a:solidFill>
                  <a:schemeClr val="tx1"/>
                </a:solidFill>
              </a:rPr>
              <a:t>A systematic arrangement of people brought together to accomplish some specific purpose; applies to all organizations—for-profit as well as not-for-profit organizations.</a:t>
            </a:r>
          </a:p>
          <a:p>
            <a:pPr marL="292608" lvl="1" indent="0" eaLnBrk="1" hangingPunct="1">
              <a:buNone/>
              <a:defRPr/>
            </a:pPr>
            <a:endParaRPr lang="en-US" sz="2800" dirty="0" smtClean="0">
              <a:solidFill>
                <a:schemeClr val="tx1"/>
              </a:solidFill>
            </a:endParaRPr>
          </a:p>
          <a:p>
            <a:pPr eaLnBrk="1" hangingPunct="1">
              <a:defRPr/>
            </a:pPr>
            <a:r>
              <a:rPr lang="en-US" sz="3200" dirty="0" smtClean="0">
                <a:solidFill>
                  <a:srgbClr val="FF0000"/>
                </a:solidFill>
              </a:rPr>
              <a:t>Common characteristics</a:t>
            </a:r>
          </a:p>
          <a:p>
            <a:pPr lvl="1" eaLnBrk="1" hangingPunct="1">
              <a:defRPr/>
            </a:pPr>
            <a:r>
              <a:rPr lang="en-US" sz="2800" dirty="0" smtClean="0">
                <a:solidFill>
                  <a:schemeClr val="tx1"/>
                </a:solidFill>
              </a:rPr>
              <a:t>Goals</a:t>
            </a:r>
          </a:p>
          <a:p>
            <a:pPr lvl="1" eaLnBrk="1" hangingPunct="1">
              <a:defRPr/>
            </a:pPr>
            <a:r>
              <a:rPr lang="en-US" sz="2800" dirty="0" smtClean="0">
                <a:solidFill>
                  <a:schemeClr val="tx1"/>
                </a:solidFill>
              </a:rPr>
              <a:t>Structure</a:t>
            </a:r>
          </a:p>
          <a:p>
            <a:pPr lvl="1" eaLnBrk="1" hangingPunct="1">
              <a:defRPr/>
            </a:pPr>
            <a:r>
              <a:rPr lang="en-US" sz="2800" dirty="0" smtClean="0">
                <a:solidFill>
                  <a:schemeClr val="tx1"/>
                </a:solidFill>
              </a:rPr>
              <a:t>People</a:t>
            </a:r>
          </a:p>
        </p:txBody>
      </p:sp>
      <p:sp>
        <p:nvSpPr>
          <p:cNvPr id="21508"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smtClean="0"/>
              <a:t>Fundamentals of Management</a:t>
            </a:r>
          </a:p>
        </p:txBody>
      </p:sp>
      <p:sp>
        <p:nvSpPr>
          <p:cNvPr id="21509"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normAutofit fontScale="92500" lnSpcReduction="10000"/>
          </a:bodyPr>
          <a:lstStyle/>
          <a:p>
            <a:fld id="{DC4252B6-BB32-49AC-87FD-A0B8F0DEB7F6}" type="slidenum">
              <a:rPr lang="en-US" smtClean="0"/>
              <a:pPr/>
              <a:t>18</a:t>
            </a:fld>
            <a:endParaRPr lang="en-US" smtClean="0"/>
          </a:p>
        </p:txBody>
      </p:sp>
    </p:spTree>
  </p:cSld>
  <p:clrMapOvr>
    <a:masterClrMapping/>
  </p:clrMapOvr>
  <p:transition spd="slow">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Organizational Levels</a:t>
            </a:r>
            <a:endParaRPr lang="en-US" dirty="0"/>
          </a:p>
        </p:txBody>
      </p:sp>
      <p:pic>
        <p:nvPicPr>
          <p:cNvPr id="22533" name="Content Placeholder 5"/>
          <p:cNvPicPr>
            <a:picLocks noGrp="1" noChangeAspect="1" noChangeArrowheads="1"/>
          </p:cNvPicPr>
          <p:nvPr>
            <p:ph idx="1"/>
          </p:nvPr>
        </p:nvPicPr>
        <p:blipFill>
          <a:blip r:embed="rId2"/>
          <a:stretch>
            <a:fillRect/>
          </a:stretch>
        </p:blipFill>
        <p:spPr>
          <a:xfrm>
            <a:off x="1087626" y="1609725"/>
            <a:ext cx="5978148" cy="4846638"/>
          </a:xfrm>
          <a:noFill/>
        </p:spPr>
      </p:pic>
      <p:sp>
        <p:nvSpPr>
          <p:cNvPr id="22531" name="Footer Placeholder 3"/>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smtClean="0"/>
              <a:t>Fundamentals of Management</a:t>
            </a:r>
          </a:p>
        </p:txBody>
      </p:sp>
      <p:sp>
        <p:nvSpPr>
          <p:cNvPr id="22532"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normAutofit fontScale="92500" lnSpcReduction="10000"/>
          </a:bodyPr>
          <a:lstStyle/>
          <a:p>
            <a:fld id="{C8974049-4D22-40F4-9FEC-4B66E475C98F}" type="slidenum">
              <a:rPr lang="en-US" smtClean="0"/>
              <a:pPr/>
              <a:t>19</a:t>
            </a:fld>
            <a:endParaRPr lang="en-US" smtClean="0"/>
          </a:p>
        </p:txBody>
      </p:sp>
    </p:spTree>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975360"/>
          </a:xfrm>
        </p:spPr>
        <p:txBody>
          <a:bodyPr>
            <a:normAutofit/>
          </a:bodyPr>
          <a:lstStyle/>
          <a:p>
            <a:r>
              <a:rPr lang="en-US" sz="3600" dirty="0" smtClean="0">
                <a:solidFill>
                  <a:srgbClr val="00B0F0"/>
                </a:solidFill>
              </a:rPr>
              <a:t>Management </a:t>
            </a:r>
            <a:r>
              <a:rPr lang="en-US" sz="3600" dirty="0">
                <a:solidFill>
                  <a:srgbClr val="00B0F0"/>
                </a:solidFill>
              </a:rPr>
              <a:t>Defined</a:t>
            </a:r>
          </a:p>
        </p:txBody>
      </p:sp>
      <p:sp>
        <p:nvSpPr>
          <p:cNvPr id="3" name="Content Placeholder 2"/>
          <p:cNvSpPr>
            <a:spLocks noGrp="1"/>
          </p:cNvSpPr>
          <p:nvPr>
            <p:ph idx="1"/>
          </p:nvPr>
        </p:nvSpPr>
        <p:spPr/>
        <p:txBody>
          <a:bodyPr>
            <a:normAutofit fontScale="25000" lnSpcReduction="20000"/>
          </a:bodyPr>
          <a:lstStyle/>
          <a:p>
            <a:pPr algn="just">
              <a:buNone/>
            </a:pPr>
            <a:r>
              <a:rPr lang="en-US" sz="2000" dirty="0"/>
              <a:t> </a:t>
            </a:r>
            <a:endParaRPr lang="en-US" sz="2000" dirty="0" smtClean="0"/>
          </a:p>
          <a:p>
            <a:pPr algn="just">
              <a:buNone/>
            </a:pPr>
            <a:r>
              <a:rPr lang="en-US" sz="11200" dirty="0" smtClean="0">
                <a:solidFill>
                  <a:srgbClr val="92D050"/>
                </a:solidFill>
              </a:rPr>
              <a:t>Dictionary</a:t>
            </a:r>
            <a:r>
              <a:rPr lang="en-US" sz="11200" dirty="0" smtClean="0"/>
              <a:t>  </a:t>
            </a:r>
            <a:r>
              <a:rPr lang="en-US" sz="11200" dirty="0"/>
              <a:t>defines ,</a:t>
            </a:r>
            <a:r>
              <a:rPr lang="en-US" sz="11200" dirty="0">
                <a:solidFill>
                  <a:srgbClr val="FF0000"/>
                </a:solidFill>
              </a:rPr>
              <a:t>management</a:t>
            </a:r>
            <a:r>
              <a:rPr lang="en-US" sz="11200" dirty="0"/>
              <a:t> </a:t>
            </a:r>
            <a:r>
              <a:rPr lang="en-US" sz="11200" dirty="0" smtClean="0"/>
              <a:t>as:</a:t>
            </a:r>
          </a:p>
          <a:p>
            <a:pPr algn="just">
              <a:buNone/>
            </a:pPr>
            <a:endParaRPr lang="en-US" sz="11200" dirty="0" smtClean="0"/>
          </a:p>
          <a:p>
            <a:pPr algn="just"/>
            <a:r>
              <a:rPr lang="en-US" sz="9600" dirty="0" smtClean="0"/>
              <a:t>A </a:t>
            </a:r>
            <a:r>
              <a:rPr lang="en-US" sz="9600" dirty="0"/>
              <a:t>collective noun to refer </a:t>
            </a:r>
            <a:r>
              <a:rPr lang="en-US" sz="9600" dirty="0" smtClean="0"/>
              <a:t>people, </a:t>
            </a:r>
            <a:r>
              <a:rPr lang="en-US" sz="9600" dirty="0"/>
              <a:t>group of people engaged in managing an organization</a:t>
            </a:r>
            <a:r>
              <a:rPr lang="en-US" sz="9600" dirty="0" smtClean="0"/>
              <a:t>.</a:t>
            </a:r>
          </a:p>
          <a:p>
            <a:pPr algn="just"/>
            <a:r>
              <a:rPr lang="en-US" sz="9600" dirty="0" smtClean="0"/>
              <a:t>The </a:t>
            </a:r>
            <a:r>
              <a:rPr lang="en-US" sz="9600" dirty="0"/>
              <a:t>word is also used to refer to a particular activity such as </a:t>
            </a:r>
            <a:r>
              <a:rPr lang="en-US" sz="9600" dirty="0" smtClean="0"/>
              <a:t>controlling the people.</a:t>
            </a:r>
          </a:p>
          <a:p>
            <a:pPr algn="just"/>
            <a:r>
              <a:rPr lang="en-US" sz="9600" b="1" dirty="0" smtClean="0"/>
              <a:t>Management </a:t>
            </a:r>
            <a:r>
              <a:rPr lang="en-US" sz="9600" dirty="0"/>
              <a:t>is a set of activities including planning and decision making organizing leading and controlling directed at an  organizations </a:t>
            </a:r>
            <a:r>
              <a:rPr lang="en-US" sz="9600" dirty="0" smtClean="0"/>
              <a:t>resources, human, financial, </a:t>
            </a:r>
            <a:r>
              <a:rPr lang="en-US" sz="9600" dirty="0"/>
              <a:t>physical and </a:t>
            </a:r>
            <a:r>
              <a:rPr lang="en-US" sz="9600" dirty="0" smtClean="0"/>
              <a:t>information with </a:t>
            </a:r>
            <a:r>
              <a:rPr lang="en-US" sz="9600" dirty="0"/>
              <a:t>the aim of achieving organizational goals in an efficient and effective manner</a:t>
            </a:r>
            <a:r>
              <a:rPr lang="en-US" sz="9600" dirty="0" smtClean="0"/>
              <a:t>.</a:t>
            </a:r>
            <a:endParaRPr lang="en-US" sz="9600" dirty="0"/>
          </a:p>
        </p:txBody>
      </p:sp>
    </p:spTree>
    <p:extLst>
      <p:ext uri="{BB962C8B-B14F-4D97-AF65-F5344CB8AC3E}">
        <p14:creationId xmlns:p14="http://schemas.microsoft.com/office/powerpoint/2010/main" val="416716918"/>
      </p:ext>
    </p:extLst>
  </p:cSld>
  <p:clrMapOvr>
    <a:masterClrMapping/>
  </p:clrMapOvr>
  <p:transition spd="slow">
    <p:cove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914400"/>
          </a:xfrm>
        </p:spPr>
        <p:txBody>
          <a:bodyPr>
            <a:normAutofit/>
          </a:bodyPr>
          <a:lstStyle/>
          <a:p>
            <a:pPr eaLnBrk="1" fontAlgn="auto" hangingPunct="1">
              <a:spcAft>
                <a:spcPts val="0"/>
              </a:spcAft>
              <a:defRPr/>
            </a:pPr>
            <a:r>
              <a:rPr lang="en-US" dirty="0" smtClean="0"/>
              <a:t>Identifying Managers</a:t>
            </a:r>
            <a:endParaRPr lang="en-US" dirty="0">
              <a:solidFill>
                <a:schemeClr val="tx2">
                  <a:satMod val="200000"/>
                </a:schemeClr>
              </a:solidFill>
            </a:endParaRPr>
          </a:p>
        </p:txBody>
      </p:sp>
      <p:sp>
        <p:nvSpPr>
          <p:cNvPr id="3" name="Content Placeholder 2"/>
          <p:cNvSpPr>
            <a:spLocks noGrp="1"/>
          </p:cNvSpPr>
          <p:nvPr>
            <p:ph idx="1"/>
          </p:nvPr>
        </p:nvSpPr>
        <p:spPr>
          <a:xfrm>
            <a:off x="685800" y="1219200"/>
            <a:ext cx="7772400" cy="5334000"/>
          </a:xfrm>
        </p:spPr>
        <p:txBody>
          <a:bodyPr>
            <a:normAutofit fontScale="92500"/>
          </a:bodyPr>
          <a:lstStyle/>
          <a:p>
            <a:pPr marL="0" indent="0" eaLnBrk="1" hangingPunct="1">
              <a:buNone/>
              <a:defRPr/>
            </a:pPr>
            <a:r>
              <a:rPr lang="en-US" sz="3200" dirty="0" smtClean="0">
                <a:solidFill>
                  <a:srgbClr val="002060"/>
                </a:solidFill>
              </a:rPr>
              <a:t>1. First-line managers</a:t>
            </a:r>
          </a:p>
          <a:p>
            <a:pPr lvl="1">
              <a:defRPr/>
            </a:pPr>
            <a:r>
              <a:rPr lang="en-US" sz="2800" dirty="0" smtClean="0">
                <a:solidFill>
                  <a:srgbClr val="7030A0"/>
                </a:solidFill>
              </a:rPr>
              <a:t>Supervisors responsible for directing the day-to-day activities of operative employees</a:t>
            </a:r>
            <a:r>
              <a:rPr lang="en-IN" sz="2800" dirty="0">
                <a:solidFill>
                  <a:srgbClr val="7030A0"/>
                </a:solidFill>
              </a:rPr>
              <a:t> </a:t>
            </a:r>
            <a:r>
              <a:rPr lang="en-IN" sz="2800" dirty="0" smtClean="0">
                <a:solidFill>
                  <a:srgbClr val="7030A0"/>
                </a:solidFill>
              </a:rPr>
              <a:t>who </a:t>
            </a:r>
            <a:r>
              <a:rPr lang="en-IN" sz="2800" dirty="0">
                <a:solidFill>
                  <a:srgbClr val="7030A0"/>
                </a:solidFill>
              </a:rPr>
              <a:t>perform many of the specific activities necessary to produce goods and services</a:t>
            </a:r>
            <a:br>
              <a:rPr lang="en-IN" sz="2800" dirty="0">
                <a:solidFill>
                  <a:srgbClr val="7030A0"/>
                </a:solidFill>
              </a:rPr>
            </a:br>
            <a:r>
              <a:rPr lang="en-IN" sz="2800" dirty="0" smtClean="0">
                <a:solidFill>
                  <a:srgbClr val="7030A0"/>
                </a:solidFill>
              </a:rPr>
              <a:t>2. </a:t>
            </a:r>
            <a:r>
              <a:rPr lang="en-US" sz="3200" dirty="0" smtClean="0">
                <a:solidFill>
                  <a:srgbClr val="00B0F0"/>
                </a:solidFill>
              </a:rPr>
              <a:t>Middle managers</a:t>
            </a:r>
          </a:p>
          <a:p>
            <a:pPr lvl="1" eaLnBrk="1" hangingPunct="1">
              <a:defRPr/>
            </a:pPr>
            <a:r>
              <a:rPr lang="en-US" sz="2800" dirty="0" smtClean="0">
                <a:solidFill>
                  <a:srgbClr val="7030A0"/>
                </a:solidFill>
              </a:rPr>
              <a:t>Individuals at levels of management between the first-line manager and top management</a:t>
            </a:r>
          </a:p>
          <a:p>
            <a:pPr lvl="1">
              <a:defRPr/>
            </a:pPr>
            <a:r>
              <a:rPr lang="en-IN" sz="2800" dirty="0">
                <a:solidFill>
                  <a:srgbClr val="7030A0"/>
                </a:solidFill>
              </a:rPr>
              <a:t>Responsible for finding the best way to organize human and other resources to achieve organizational goals</a:t>
            </a:r>
          </a:p>
          <a:p>
            <a:pPr lvl="1">
              <a:defRPr/>
            </a:pPr>
            <a:endParaRPr lang="en-IN" sz="2800" dirty="0">
              <a:solidFill>
                <a:srgbClr val="7030A0"/>
              </a:solidFill>
            </a:endParaRPr>
          </a:p>
          <a:p>
            <a:pPr lvl="1" eaLnBrk="1" hangingPunct="1">
              <a:defRPr/>
            </a:pPr>
            <a:endParaRPr lang="en-US" sz="2800" dirty="0" smtClean="0">
              <a:solidFill>
                <a:srgbClr val="7030A0"/>
              </a:solidFill>
            </a:endParaRPr>
          </a:p>
        </p:txBody>
      </p:sp>
      <p:sp>
        <p:nvSpPr>
          <p:cNvPr id="23556" name="Footer Placeholder 3"/>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smtClean="0"/>
              <a:t>Fundamentals of Management</a:t>
            </a:r>
          </a:p>
        </p:txBody>
      </p:sp>
      <p:sp>
        <p:nvSpPr>
          <p:cNvPr id="23557"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E34FF4BE-CABD-4871-96B9-A4AFA5809CC8}" type="slidenum">
              <a:rPr lang="en-US" smtClean="0"/>
              <a:pPr/>
              <a:t>20</a:t>
            </a:fld>
            <a:endParaRPr lang="en-US" smtClean="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239000" cy="914400"/>
          </a:xfrm>
        </p:spPr>
        <p:txBody>
          <a:bodyPr/>
          <a:lstStyle/>
          <a:p>
            <a:r>
              <a:rPr lang="en-US" dirty="0" smtClean="0"/>
              <a:t>continued</a:t>
            </a:r>
            <a:endParaRPr lang="en-IN" dirty="0"/>
          </a:p>
        </p:txBody>
      </p:sp>
      <p:sp>
        <p:nvSpPr>
          <p:cNvPr id="3" name="Content Placeholder 2"/>
          <p:cNvSpPr>
            <a:spLocks noGrp="1"/>
          </p:cNvSpPr>
          <p:nvPr>
            <p:ph idx="1"/>
          </p:nvPr>
        </p:nvSpPr>
        <p:spPr>
          <a:xfrm>
            <a:off x="457200" y="1219200"/>
            <a:ext cx="7239000" cy="5236536"/>
          </a:xfrm>
        </p:spPr>
        <p:txBody>
          <a:bodyPr>
            <a:normAutofit lnSpcReduction="10000"/>
          </a:bodyPr>
          <a:lstStyle/>
          <a:p>
            <a:pPr marL="0" indent="0">
              <a:buNone/>
            </a:pPr>
            <a:r>
              <a:rPr lang="en-IN" dirty="0" smtClean="0"/>
              <a:t>3</a:t>
            </a:r>
            <a:r>
              <a:rPr lang="en-IN" sz="3500" dirty="0" smtClean="0">
                <a:solidFill>
                  <a:srgbClr val="FF0000"/>
                </a:solidFill>
              </a:rPr>
              <a:t>. Top </a:t>
            </a:r>
            <a:r>
              <a:rPr lang="en-IN" sz="3500" dirty="0">
                <a:solidFill>
                  <a:srgbClr val="FF0000"/>
                </a:solidFill>
              </a:rPr>
              <a:t>managers</a:t>
            </a:r>
          </a:p>
          <a:p>
            <a:r>
              <a:rPr lang="en-IN" dirty="0"/>
              <a:t>Individuals who are responsible for making decisions about the direction of the organization and establishing policies that affect all  </a:t>
            </a:r>
            <a:r>
              <a:rPr lang="en-IN" dirty="0" smtClean="0"/>
              <a:t>members</a:t>
            </a:r>
          </a:p>
          <a:p>
            <a:r>
              <a:rPr lang="en-IN" dirty="0"/>
              <a:t>Responsible for the performance of all departments and have cross-departmental responsibility. </a:t>
            </a:r>
          </a:p>
          <a:p>
            <a:r>
              <a:rPr lang="en-IN" dirty="0"/>
              <a:t>Establish organizational goals and monitor </a:t>
            </a:r>
            <a:r>
              <a:rPr lang="en-IN" dirty="0" smtClean="0"/>
              <a:t>middle level  </a:t>
            </a:r>
            <a:r>
              <a:rPr lang="en-IN" dirty="0"/>
              <a:t>managers</a:t>
            </a:r>
          </a:p>
          <a:p>
            <a:r>
              <a:rPr lang="en-IN" dirty="0" smtClean="0"/>
              <a:t>Ultimately </a:t>
            </a:r>
            <a:r>
              <a:rPr lang="en-IN" dirty="0"/>
              <a:t>responsible for the success or failure of an organization</a:t>
            </a:r>
          </a:p>
          <a:p>
            <a:endParaRPr lang="en-IN" dirty="0"/>
          </a:p>
          <a:p>
            <a:endParaRPr lang="en-IN" dirty="0"/>
          </a:p>
        </p:txBody>
      </p:sp>
    </p:spTree>
    <p:extLst>
      <p:ext uri="{BB962C8B-B14F-4D97-AF65-F5344CB8AC3E}">
        <p14:creationId xmlns:p14="http://schemas.microsoft.com/office/powerpoint/2010/main" val="2678593584"/>
      </p:ext>
    </p:extLst>
  </p:cSld>
  <p:clrMapOvr>
    <a:masterClrMapping/>
  </p:clrMapOvr>
  <p:transition spd="slow">
    <p:cov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7772400" cy="1087437"/>
          </a:xfrm>
        </p:spPr>
        <p:txBody>
          <a:bodyPr>
            <a:normAutofit fontScale="90000"/>
          </a:bodyPr>
          <a:lstStyle/>
          <a:p>
            <a:pPr>
              <a:defRPr/>
            </a:pPr>
            <a:r>
              <a:rPr lang="en-US" dirty="0" smtClean="0"/>
              <a:t>Managerial functions at different Organization Levels</a:t>
            </a:r>
            <a:endParaRPr lang="en-US" dirty="0"/>
          </a:p>
        </p:txBody>
      </p:sp>
      <p:sp>
        <p:nvSpPr>
          <p:cNvPr id="24579" name="Content Placeholder 2"/>
          <p:cNvSpPr>
            <a:spLocks noGrp="1"/>
          </p:cNvSpPr>
          <p:nvPr>
            <p:ph idx="1"/>
          </p:nvPr>
        </p:nvSpPr>
        <p:spPr>
          <a:xfrm>
            <a:off x="381000" y="1447800"/>
            <a:ext cx="7772400" cy="4572000"/>
          </a:xfrm>
        </p:spPr>
        <p:txBody>
          <a:bodyPr>
            <a:normAutofit lnSpcReduction="10000"/>
          </a:bodyPr>
          <a:lstStyle/>
          <a:p>
            <a:r>
              <a:rPr lang="en-US" sz="2800" dirty="0" smtClean="0"/>
              <a:t>All managers carry out managerial functions, the time spent for each function may differ.</a:t>
            </a:r>
          </a:p>
          <a:p>
            <a:r>
              <a:rPr lang="en-US" sz="2800" dirty="0" smtClean="0"/>
              <a:t> Top level managers, spend more time on planning and organizing than do lower- level managers. </a:t>
            </a:r>
          </a:p>
          <a:p>
            <a:pPr algn="just"/>
            <a:r>
              <a:rPr lang="en-US" sz="2800" dirty="0" smtClean="0"/>
              <a:t>The scope of authority held may vary and the types of problems dealt with may be considerably different. </a:t>
            </a:r>
          </a:p>
          <a:p>
            <a:pPr algn="just"/>
            <a:r>
              <a:rPr lang="en-US" sz="2800" dirty="0" smtClean="0"/>
              <a:t>Also, the person in a managerial role may be directing people in the sales, engineering, or finance department.</a:t>
            </a:r>
          </a:p>
        </p:txBody>
      </p:sp>
    </p:spTree>
  </p:cSld>
  <p:clrMapOvr>
    <a:masterClrMapping/>
  </p:clrMapOvr>
  <p:transition spd="slow">
    <p:cov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22960"/>
          </a:xfrm>
        </p:spPr>
        <p:txBody>
          <a:bodyPr/>
          <a:lstStyle/>
          <a:p>
            <a:r>
              <a:rPr lang="en-IN" dirty="0">
                <a:solidFill>
                  <a:srgbClr val="FFC000"/>
                </a:solidFill>
              </a:rPr>
              <a:t>Classifying managers</a:t>
            </a:r>
          </a:p>
        </p:txBody>
      </p:sp>
      <p:sp>
        <p:nvSpPr>
          <p:cNvPr id="3" name="Content Placeholder 2"/>
          <p:cNvSpPr>
            <a:spLocks noGrp="1"/>
          </p:cNvSpPr>
          <p:nvPr>
            <p:ph idx="1"/>
          </p:nvPr>
        </p:nvSpPr>
        <p:spPr/>
        <p:txBody>
          <a:bodyPr>
            <a:normAutofit lnSpcReduction="10000"/>
          </a:bodyPr>
          <a:lstStyle/>
          <a:p>
            <a:r>
              <a:rPr lang="en-IN" b="1" dirty="0">
                <a:solidFill>
                  <a:srgbClr val="00B0F0"/>
                </a:solidFill>
              </a:rPr>
              <a:t>Manager</a:t>
            </a:r>
            <a:r>
              <a:rPr lang="en-IN" dirty="0"/>
              <a:t> is any one, at any level of the organization who directs the efforts of other</a:t>
            </a:r>
          </a:p>
          <a:p>
            <a:pPr marL="0" indent="0">
              <a:buNone/>
            </a:pPr>
            <a:r>
              <a:rPr lang="en-IN" dirty="0"/>
              <a:t> </a:t>
            </a:r>
            <a:r>
              <a:rPr lang="en-IN" dirty="0" smtClean="0"/>
              <a:t>  </a:t>
            </a:r>
            <a:r>
              <a:rPr lang="en-IN" dirty="0"/>
              <a:t>People in accomplishing goals. </a:t>
            </a:r>
          </a:p>
          <a:p>
            <a:pPr marL="0" indent="0">
              <a:buNone/>
            </a:pPr>
            <a:r>
              <a:rPr lang="en-IN" dirty="0">
                <a:solidFill>
                  <a:srgbClr val="FF0000"/>
                </a:solidFill>
              </a:rPr>
              <a:t>Classification:</a:t>
            </a:r>
          </a:p>
          <a:p>
            <a:pPr marL="0" indent="0">
              <a:buNone/>
            </a:pPr>
            <a:r>
              <a:rPr lang="en-IN" dirty="0"/>
              <a:t>I. </a:t>
            </a:r>
            <a:r>
              <a:rPr lang="en-IN" dirty="0">
                <a:solidFill>
                  <a:srgbClr val="00B0F0"/>
                </a:solidFill>
              </a:rPr>
              <a:t>According to their level in the organization</a:t>
            </a:r>
          </a:p>
          <a:p>
            <a:r>
              <a:rPr lang="en-IN" dirty="0"/>
              <a:t>    As  top, middle and first line </a:t>
            </a:r>
          </a:p>
          <a:p>
            <a:pPr marL="0" indent="0">
              <a:buNone/>
            </a:pPr>
            <a:r>
              <a:rPr lang="en-IN" dirty="0"/>
              <a:t>II.  </a:t>
            </a:r>
            <a:r>
              <a:rPr lang="en-IN" dirty="0">
                <a:solidFill>
                  <a:srgbClr val="92D050"/>
                </a:solidFill>
              </a:rPr>
              <a:t>Line managers and staff managers</a:t>
            </a:r>
          </a:p>
          <a:p>
            <a:r>
              <a:rPr lang="en-IN" dirty="0"/>
              <a:t>line managers are those who are directly responsible for functions or activities central to creating the main product line or service that the organization markets.</a:t>
            </a:r>
          </a:p>
          <a:p>
            <a:endParaRPr lang="en-IN" dirty="0"/>
          </a:p>
        </p:txBody>
      </p:sp>
    </p:spTree>
    <p:extLst>
      <p:ext uri="{BB962C8B-B14F-4D97-AF65-F5344CB8AC3E}">
        <p14:creationId xmlns:p14="http://schemas.microsoft.com/office/powerpoint/2010/main" val="3519082097"/>
      </p:ext>
    </p:extLst>
  </p:cSld>
  <p:clrMapOvr>
    <a:masterClrMapping/>
  </p:clrMapOvr>
  <p:transition spd="slow">
    <p:cove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99160"/>
          </a:xfrm>
        </p:spPr>
        <p:txBody>
          <a:bodyPr/>
          <a:lstStyle/>
          <a:p>
            <a:r>
              <a:rPr lang="en-US" dirty="0" smtClean="0"/>
              <a:t>continued</a:t>
            </a:r>
            <a:endParaRPr lang="en-IN" dirty="0"/>
          </a:p>
        </p:txBody>
      </p:sp>
      <p:sp>
        <p:nvSpPr>
          <p:cNvPr id="3" name="Content Placeholder 2"/>
          <p:cNvSpPr>
            <a:spLocks noGrp="1"/>
          </p:cNvSpPr>
          <p:nvPr>
            <p:ph idx="1"/>
          </p:nvPr>
        </p:nvSpPr>
        <p:spPr>
          <a:xfrm>
            <a:off x="457200" y="1447800"/>
            <a:ext cx="7239000" cy="5007936"/>
          </a:xfrm>
        </p:spPr>
        <p:txBody>
          <a:bodyPr/>
          <a:lstStyle/>
          <a:p>
            <a:r>
              <a:rPr lang="en-IN" dirty="0"/>
              <a:t>Staff managers are those who in various ways support the work of line operations.</a:t>
            </a:r>
          </a:p>
          <a:p>
            <a:r>
              <a:rPr lang="en-IN" dirty="0"/>
              <a:t>Examples: accounts, finance, legal etc.</a:t>
            </a:r>
          </a:p>
          <a:p>
            <a:r>
              <a:rPr lang="en-IN" dirty="0">
                <a:solidFill>
                  <a:srgbClr val="FFC000"/>
                </a:solidFill>
              </a:rPr>
              <a:t>III. Functional managers and </a:t>
            </a:r>
            <a:r>
              <a:rPr lang="en-IN" dirty="0">
                <a:solidFill>
                  <a:srgbClr val="00B0F0"/>
                </a:solidFill>
              </a:rPr>
              <a:t>general managers</a:t>
            </a:r>
          </a:p>
          <a:p>
            <a:r>
              <a:rPr lang="en-IN" dirty="0"/>
              <a:t>  functional manager is responsible for one type of activity like finance, personnel or marketing.</a:t>
            </a:r>
          </a:p>
          <a:p>
            <a:r>
              <a:rPr lang="en-IN" dirty="0"/>
              <a:t> General manager is  one who is responsible for all of the activities of a corporation or one  or  more of it’s complex subunits</a:t>
            </a:r>
          </a:p>
          <a:p>
            <a:endParaRPr lang="en-IN" dirty="0"/>
          </a:p>
        </p:txBody>
      </p:sp>
    </p:spTree>
    <p:extLst>
      <p:ext uri="{BB962C8B-B14F-4D97-AF65-F5344CB8AC3E}">
        <p14:creationId xmlns:p14="http://schemas.microsoft.com/office/powerpoint/2010/main" val="2575845118"/>
      </p:ext>
    </p:extLst>
  </p:cSld>
  <p:clrMapOvr>
    <a:masterClrMapping/>
  </p:clrMapOvr>
  <p:transition spd="slow">
    <p:cove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239000" cy="1066800"/>
          </a:xfrm>
        </p:spPr>
        <p:txBody>
          <a:bodyPr/>
          <a:lstStyle/>
          <a:p>
            <a:r>
              <a:rPr lang="en-US" dirty="0" smtClean="0"/>
              <a:t>continued</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a:t>IV. </a:t>
            </a:r>
            <a:r>
              <a:rPr lang="en-IN" dirty="0">
                <a:solidFill>
                  <a:srgbClr val="FF0000"/>
                </a:solidFill>
              </a:rPr>
              <a:t>On the basis of their responsibilities:</a:t>
            </a:r>
          </a:p>
          <a:p>
            <a:r>
              <a:rPr lang="en-IN" dirty="0"/>
              <a:t>  1. </a:t>
            </a:r>
            <a:r>
              <a:rPr lang="en-IN" dirty="0">
                <a:solidFill>
                  <a:srgbClr val="00B0F0"/>
                </a:solidFill>
              </a:rPr>
              <a:t>technical</a:t>
            </a:r>
          </a:p>
          <a:p>
            <a:r>
              <a:rPr lang="en-IN" dirty="0"/>
              <a:t>    Responsible for technical activities in the organization</a:t>
            </a:r>
          </a:p>
          <a:p>
            <a:r>
              <a:rPr lang="en-IN" dirty="0"/>
              <a:t>  2. </a:t>
            </a:r>
            <a:r>
              <a:rPr lang="en-IN" dirty="0">
                <a:solidFill>
                  <a:srgbClr val="7030A0"/>
                </a:solidFill>
              </a:rPr>
              <a:t>administrative</a:t>
            </a:r>
          </a:p>
          <a:p>
            <a:r>
              <a:rPr lang="en-IN" dirty="0"/>
              <a:t>For guiding and coordinating the work of many people in organization.</a:t>
            </a:r>
          </a:p>
          <a:p>
            <a:r>
              <a:rPr lang="en-IN" dirty="0"/>
              <a:t>  3. </a:t>
            </a:r>
            <a:r>
              <a:rPr lang="en-IN" dirty="0">
                <a:solidFill>
                  <a:srgbClr val="FFC000"/>
                </a:solidFill>
              </a:rPr>
              <a:t>institutional</a:t>
            </a:r>
          </a:p>
          <a:p>
            <a:r>
              <a:rPr lang="en-IN" dirty="0"/>
              <a:t> Involves directing and guiding the organization and representing it to the people.</a:t>
            </a:r>
          </a:p>
          <a:p>
            <a:endParaRPr lang="en-IN" dirty="0"/>
          </a:p>
        </p:txBody>
      </p:sp>
    </p:spTree>
    <p:extLst>
      <p:ext uri="{BB962C8B-B14F-4D97-AF65-F5344CB8AC3E}">
        <p14:creationId xmlns:p14="http://schemas.microsoft.com/office/powerpoint/2010/main" val="689935368"/>
      </p:ext>
    </p:extLst>
  </p:cSld>
  <p:clrMapOvr>
    <a:masterClrMapping/>
  </p:clrMapOvr>
  <p:transition spd="slow">
    <p:cove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rgbClr val="FF0000"/>
                </a:solidFill>
              </a:rPr>
              <a:t>Administration</a:t>
            </a:r>
            <a:r>
              <a:rPr lang="en-IN" dirty="0"/>
              <a:t> and </a:t>
            </a:r>
            <a:r>
              <a:rPr lang="en-IN" dirty="0">
                <a:solidFill>
                  <a:srgbClr val="00B0F0"/>
                </a:solidFill>
              </a:rPr>
              <a:t>management</a:t>
            </a:r>
          </a:p>
        </p:txBody>
      </p:sp>
      <p:sp>
        <p:nvSpPr>
          <p:cNvPr id="3" name="Content Placeholder 2"/>
          <p:cNvSpPr>
            <a:spLocks noGrp="1"/>
          </p:cNvSpPr>
          <p:nvPr>
            <p:ph idx="1"/>
          </p:nvPr>
        </p:nvSpPr>
        <p:spPr>
          <a:xfrm>
            <a:off x="457200" y="1609416"/>
            <a:ext cx="7315200" cy="4846320"/>
          </a:xfrm>
        </p:spPr>
        <p:txBody>
          <a:bodyPr/>
          <a:lstStyle/>
          <a:p>
            <a:pPr marL="0" indent="0">
              <a:buNone/>
            </a:pPr>
            <a:r>
              <a:rPr lang="en-IN" dirty="0"/>
              <a:t>1. Administration is </a:t>
            </a:r>
            <a:r>
              <a:rPr lang="en-IN" dirty="0" smtClean="0"/>
              <a:t> the determination </a:t>
            </a:r>
            <a:r>
              <a:rPr lang="en-IN" dirty="0"/>
              <a:t>of objectives, laying down the plans, policies and ensuring that achievement.</a:t>
            </a:r>
          </a:p>
          <a:p>
            <a:r>
              <a:rPr lang="en-IN" dirty="0"/>
              <a:t>Is a directing function(thinking function)</a:t>
            </a:r>
          </a:p>
          <a:p>
            <a:pPr marL="0" indent="0">
              <a:buNone/>
            </a:pPr>
            <a:r>
              <a:rPr lang="en-IN" dirty="0"/>
              <a:t>2. Management</a:t>
            </a:r>
          </a:p>
          <a:p>
            <a:pPr marL="0" indent="0">
              <a:buNone/>
            </a:pPr>
            <a:r>
              <a:rPr lang="en-IN" dirty="0"/>
              <a:t>Carries out these policies to achieve the objectives of the enterprise.</a:t>
            </a:r>
          </a:p>
          <a:p>
            <a:r>
              <a:rPr lang="en-IN" dirty="0"/>
              <a:t>It is an executive function(doing)</a:t>
            </a:r>
          </a:p>
          <a:p>
            <a:r>
              <a:rPr lang="en-IN" dirty="0"/>
              <a:t>For administration and management to function effectively there must be proper structuring of the enterprise.</a:t>
            </a:r>
          </a:p>
          <a:p>
            <a:endParaRPr lang="en-IN" dirty="0"/>
          </a:p>
        </p:txBody>
      </p:sp>
    </p:spTree>
    <p:extLst>
      <p:ext uri="{BB962C8B-B14F-4D97-AF65-F5344CB8AC3E}">
        <p14:creationId xmlns:p14="http://schemas.microsoft.com/office/powerpoint/2010/main" val="2745120255"/>
      </p:ext>
    </p:extLst>
  </p:cSld>
  <p:clrMapOvr>
    <a:masterClrMapping/>
  </p:clrMapOvr>
  <p:transition spd="slow">
    <p:cove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FUNCTIONS OF MANAGEMENT</a:t>
            </a:r>
            <a:endParaRPr lang="en-US" dirty="0"/>
          </a:p>
        </p:txBody>
      </p:sp>
      <p:sp>
        <p:nvSpPr>
          <p:cNvPr id="26627" name="Content Placeholder 2"/>
          <p:cNvSpPr>
            <a:spLocks noGrp="1"/>
          </p:cNvSpPr>
          <p:nvPr>
            <p:ph idx="1"/>
          </p:nvPr>
        </p:nvSpPr>
        <p:spPr/>
        <p:txBody>
          <a:bodyPr/>
          <a:lstStyle/>
          <a:p>
            <a:pPr>
              <a:buFont typeface="Wingdings" pitchFamily="2" charset="2"/>
              <a:buNone/>
            </a:pPr>
            <a:r>
              <a:rPr lang="en-US" smtClean="0"/>
              <a:t>The concepts, principles, theory and</a:t>
            </a:r>
          </a:p>
          <a:p>
            <a:pPr>
              <a:buFont typeface="Wingdings" pitchFamily="2" charset="2"/>
              <a:buNone/>
            </a:pPr>
            <a:r>
              <a:rPr lang="en-US" smtClean="0"/>
              <a:t>techniques of management are grouped into</a:t>
            </a:r>
          </a:p>
          <a:p>
            <a:pPr>
              <a:buFont typeface="Wingdings" pitchFamily="2" charset="2"/>
              <a:buNone/>
            </a:pPr>
            <a:r>
              <a:rPr lang="en-US" smtClean="0"/>
              <a:t> five functions as:</a:t>
            </a:r>
          </a:p>
          <a:p>
            <a:r>
              <a:rPr lang="en-US" smtClean="0"/>
              <a:t>Planning</a:t>
            </a:r>
          </a:p>
          <a:p>
            <a:r>
              <a:rPr lang="en-US" smtClean="0"/>
              <a:t>Organizing</a:t>
            </a:r>
          </a:p>
          <a:p>
            <a:r>
              <a:rPr lang="en-US" smtClean="0"/>
              <a:t>Staffing</a:t>
            </a:r>
          </a:p>
          <a:p>
            <a:r>
              <a:rPr lang="en-US" smtClean="0"/>
              <a:t>Leading</a:t>
            </a:r>
          </a:p>
          <a:p>
            <a:r>
              <a:rPr lang="en-US" smtClean="0"/>
              <a:t>Controlling</a:t>
            </a:r>
          </a:p>
          <a:p>
            <a:endParaRPr lang="en-US" smtClean="0"/>
          </a:p>
          <a:p>
            <a:endParaRPr lang="en-US" smtClean="0"/>
          </a:p>
        </p:txBody>
      </p:sp>
      <p:sp>
        <p:nvSpPr>
          <p:cNvPr id="26628" name="Footer Placeholder 3"/>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smtClean="0"/>
              <a:t>Fundamentals of Management</a:t>
            </a:r>
          </a:p>
        </p:txBody>
      </p:sp>
      <p:sp>
        <p:nvSpPr>
          <p:cNvPr id="26629"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91A7681D-DD0D-41C8-9982-D4E43A6EA016}" type="slidenum">
              <a:rPr lang="en-US" smtClean="0"/>
              <a:pPr/>
              <a:t>27</a:t>
            </a:fld>
            <a:endParaRPr lang="en-US" smtClean="0"/>
          </a:p>
        </p:txBody>
      </p:sp>
    </p:spTree>
  </p:cSld>
  <p:clrMapOvr>
    <a:masterClrMapping/>
  </p:clrMapOvr>
  <p:transition spd="slow">
    <p:cove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239000" cy="1143000"/>
          </a:xfrm>
        </p:spPr>
        <p:txBody>
          <a:bodyPr/>
          <a:lstStyle/>
          <a:p>
            <a:pPr eaLnBrk="1" hangingPunct="1">
              <a:defRPr/>
            </a:pPr>
            <a:r>
              <a:rPr lang="en-US" b="1" dirty="0" smtClean="0">
                <a:effectLst>
                  <a:outerShdw blurRad="38100" dist="38100" dir="2700000" algn="tl">
                    <a:srgbClr val="C0C0C0"/>
                  </a:outerShdw>
                </a:effectLst>
              </a:rPr>
              <a:t>MANAGEMENT SKILLS</a:t>
            </a:r>
            <a:endParaRPr lang="en-US" dirty="0"/>
          </a:p>
        </p:txBody>
      </p:sp>
      <p:sp>
        <p:nvSpPr>
          <p:cNvPr id="27651" name="Content Placeholder 2"/>
          <p:cNvSpPr>
            <a:spLocks noGrp="1"/>
          </p:cNvSpPr>
          <p:nvPr>
            <p:ph idx="1"/>
          </p:nvPr>
        </p:nvSpPr>
        <p:spPr>
          <a:xfrm>
            <a:off x="533400" y="1219200"/>
            <a:ext cx="7772400" cy="5334000"/>
          </a:xfrm>
        </p:spPr>
        <p:txBody>
          <a:bodyPr>
            <a:normAutofit lnSpcReduction="10000"/>
          </a:bodyPr>
          <a:lstStyle/>
          <a:p>
            <a:pPr eaLnBrk="1" hangingPunct="1">
              <a:buFont typeface="Arial" charset="0"/>
              <a:buChar char="•"/>
            </a:pPr>
            <a:r>
              <a:rPr lang="en-US" sz="2800" b="1" dirty="0" smtClean="0">
                <a:solidFill>
                  <a:srgbClr val="FF0000"/>
                </a:solidFill>
              </a:rPr>
              <a:t>Conceptual  Skills </a:t>
            </a:r>
            <a:r>
              <a:rPr lang="en-US" sz="2800" b="1" dirty="0" smtClean="0">
                <a:solidFill>
                  <a:schemeClr val="tx2"/>
                </a:solidFill>
              </a:rPr>
              <a:t>: cognitive ability to see the organization as a whole and the relationship among its parts</a:t>
            </a:r>
          </a:p>
          <a:p>
            <a:pPr eaLnBrk="1" hangingPunct="1">
              <a:buFont typeface="Arial" charset="0"/>
              <a:buChar char="•"/>
            </a:pPr>
            <a:r>
              <a:rPr lang="en-US" sz="2800" b="1" dirty="0" smtClean="0">
                <a:solidFill>
                  <a:srgbClr val="FF0000"/>
                </a:solidFill>
              </a:rPr>
              <a:t>Human Skills : </a:t>
            </a:r>
            <a:r>
              <a:rPr lang="en-US" sz="2800" b="1" dirty="0" smtClean="0">
                <a:solidFill>
                  <a:schemeClr val="tx2"/>
                </a:solidFill>
              </a:rPr>
              <a:t>ability to work with and through other people and to work effectively as a group member</a:t>
            </a:r>
            <a:endParaRPr lang="en-US" sz="2800" b="1" dirty="0" smtClean="0"/>
          </a:p>
          <a:p>
            <a:pPr eaLnBrk="1" hangingPunct="1">
              <a:buFont typeface="Arial" charset="0"/>
              <a:buChar char="•"/>
            </a:pPr>
            <a:r>
              <a:rPr lang="en-US" sz="2800" b="1" dirty="0" smtClean="0">
                <a:solidFill>
                  <a:srgbClr val="FF0000"/>
                </a:solidFill>
              </a:rPr>
              <a:t>Technical Skills </a:t>
            </a:r>
            <a:r>
              <a:rPr lang="en-US" sz="2800" b="1" dirty="0" smtClean="0"/>
              <a:t>: understanding of and proficiency in the performance of specific tasks.</a:t>
            </a:r>
          </a:p>
          <a:p>
            <a:pPr eaLnBrk="1" hangingPunct="1">
              <a:buFont typeface="Arial" charset="0"/>
              <a:buChar char="•"/>
            </a:pPr>
            <a:r>
              <a:rPr lang="en-US" sz="2800" b="1" dirty="0" smtClean="0">
                <a:solidFill>
                  <a:srgbClr val="FF0000"/>
                </a:solidFill>
              </a:rPr>
              <a:t> Design Skills</a:t>
            </a:r>
            <a:r>
              <a:rPr lang="en-US" sz="2800" b="1" dirty="0" smtClean="0"/>
              <a:t>: Is the ability to solve problems in ways that will benefit the enterprise</a:t>
            </a:r>
          </a:p>
          <a:p>
            <a:pPr eaLnBrk="1" hangingPunct="1"/>
            <a:endParaRPr lang="en-US" dirty="0" smtClean="0"/>
          </a:p>
        </p:txBody>
      </p:sp>
      <p:sp>
        <p:nvSpPr>
          <p:cNvPr id="27652" name="Footer Placeholder 3"/>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smtClean="0"/>
              <a:t>Fundamentals of Management</a:t>
            </a:r>
          </a:p>
        </p:txBody>
      </p:sp>
      <p:sp>
        <p:nvSpPr>
          <p:cNvPr id="27653"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9DF68753-3D64-4C5C-AD83-4EB87E22AF04}" type="slidenum">
              <a:rPr lang="en-US" smtClean="0"/>
              <a:pPr/>
              <a:t>28</a:t>
            </a:fld>
            <a:endParaRPr lang="en-US" smtClean="0"/>
          </a:p>
        </p:txBody>
      </p:sp>
    </p:spTree>
  </p:cSld>
  <p:clrMapOvr>
    <a:masterClrMapping/>
  </p:clrMapOvr>
  <p:transition spd="slow">
    <p:cove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SKILLS AT MANAGERIAL LEVELS</a:t>
            </a:r>
            <a:endParaRPr lang="en-US" dirty="0"/>
          </a:p>
        </p:txBody>
      </p:sp>
      <p:pic>
        <p:nvPicPr>
          <p:cNvPr id="28677" name="Content Placeholder 7" descr="Untitled.png"/>
          <p:cNvPicPr>
            <a:picLocks noGrp="1" noChangeAspect="1"/>
          </p:cNvPicPr>
          <p:nvPr>
            <p:ph idx="1"/>
          </p:nvPr>
        </p:nvPicPr>
        <p:blipFill>
          <a:blip r:embed="rId2"/>
          <a:stretch>
            <a:fillRect/>
          </a:stretch>
        </p:blipFill>
        <p:spPr>
          <a:xfrm>
            <a:off x="457200" y="2364973"/>
            <a:ext cx="7239000" cy="3336142"/>
          </a:xfrm>
        </p:spPr>
      </p:pic>
      <p:sp>
        <p:nvSpPr>
          <p:cNvPr id="28675" name="Footer Placeholder 3"/>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smtClean="0"/>
              <a:t>Fundamentals of Management</a:t>
            </a:r>
          </a:p>
        </p:txBody>
      </p:sp>
      <p:sp>
        <p:nvSpPr>
          <p:cNvPr id="28676"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D510F672-B3EE-429A-9A32-935DC6AE2CBC}" type="slidenum">
              <a:rPr lang="en-US" smtClean="0"/>
              <a:pPr/>
              <a:t>29</a:t>
            </a:fld>
            <a:endParaRPr lang="en-US" smtClean="0"/>
          </a:p>
        </p:txBody>
      </p:sp>
    </p:spTree>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Definition </a:t>
            </a:r>
            <a:r>
              <a:rPr lang="en-US" dirty="0" err="1" smtClean="0">
                <a:solidFill>
                  <a:srgbClr val="0070C0"/>
                </a:solidFill>
              </a:rPr>
              <a:t>contd</a:t>
            </a:r>
            <a:r>
              <a:rPr lang="en-US" dirty="0" smtClean="0">
                <a:solidFill>
                  <a:srgbClr val="0070C0"/>
                </a:solidFill>
              </a:rPr>
              <a:t>….</a:t>
            </a:r>
            <a:endParaRPr lang="en-US" dirty="0">
              <a:solidFill>
                <a:srgbClr val="0070C0"/>
              </a:solidFill>
            </a:endParaRPr>
          </a:p>
        </p:txBody>
      </p:sp>
      <p:sp>
        <p:nvSpPr>
          <p:cNvPr id="3" name="Content Placeholder 2"/>
          <p:cNvSpPr>
            <a:spLocks noGrp="1"/>
          </p:cNvSpPr>
          <p:nvPr>
            <p:ph idx="1"/>
          </p:nvPr>
        </p:nvSpPr>
        <p:spPr/>
        <p:txBody>
          <a:bodyPr/>
          <a:lstStyle/>
          <a:p>
            <a:pPr algn="just">
              <a:buNone/>
            </a:pPr>
            <a:r>
              <a:rPr lang="en-US" sz="2800" dirty="0"/>
              <a:t> </a:t>
            </a:r>
            <a:r>
              <a:rPr lang="en-US" sz="2800" b="1" dirty="0"/>
              <a:t>F.W. Taylor (Fredrick Winslow Taylor</a:t>
            </a:r>
            <a:r>
              <a:rPr lang="en-US" sz="2800" b="1" dirty="0" smtClean="0"/>
              <a:t>): </a:t>
            </a:r>
            <a:endParaRPr lang="en-US" sz="2800" b="1" dirty="0"/>
          </a:p>
          <a:p>
            <a:pPr algn="just"/>
            <a:r>
              <a:rPr lang="en-US" sz="2800" b="1" dirty="0"/>
              <a:t> </a:t>
            </a:r>
            <a:r>
              <a:rPr lang="en-US" sz="2800" dirty="0" smtClean="0"/>
              <a:t>Management </a:t>
            </a:r>
            <a:r>
              <a:rPr lang="en-US" sz="2800" dirty="0"/>
              <a:t>is </a:t>
            </a:r>
            <a:r>
              <a:rPr lang="en-US" sz="2800" dirty="0">
                <a:solidFill>
                  <a:srgbClr val="00B0F0"/>
                </a:solidFill>
              </a:rPr>
              <a:t>knowing exactly what you want</a:t>
            </a:r>
            <a:r>
              <a:rPr lang="en-US" sz="2800" dirty="0"/>
              <a:t> men (people) to do and then </a:t>
            </a:r>
            <a:r>
              <a:rPr lang="en-US" sz="2800" dirty="0">
                <a:solidFill>
                  <a:srgbClr val="FF0000"/>
                </a:solidFill>
              </a:rPr>
              <a:t>seeing that they do it in the best and cheapest way. </a:t>
            </a:r>
            <a:endParaRPr lang="en-US" sz="2800" dirty="0" smtClean="0">
              <a:solidFill>
                <a:srgbClr val="FF0000"/>
              </a:solidFill>
            </a:endParaRPr>
          </a:p>
          <a:p>
            <a:pPr algn="just">
              <a:buNone/>
            </a:pPr>
            <a:r>
              <a:rPr lang="en-US" sz="2800" dirty="0"/>
              <a:t> </a:t>
            </a:r>
            <a:r>
              <a:rPr lang="en-US" sz="2800" b="1" dirty="0"/>
              <a:t>Peter </a:t>
            </a:r>
            <a:r>
              <a:rPr lang="en-US" sz="2800" b="1" dirty="0" err="1" smtClean="0"/>
              <a:t>Drucker</a:t>
            </a:r>
            <a:r>
              <a:rPr lang="en-US" sz="2800" b="1" dirty="0" smtClean="0"/>
              <a:t>:</a:t>
            </a:r>
          </a:p>
          <a:p>
            <a:pPr algn="just">
              <a:buNone/>
            </a:pPr>
            <a:r>
              <a:rPr lang="en-US" sz="2800" b="1" dirty="0"/>
              <a:t> </a:t>
            </a:r>
            <a:r>
              <a:rPr lang="en-US" sz="2800" b="1" dirty="0" smtClean="0"/>
              <a:t> </a:t>
            </a:r>
            <a:r>
              <a:rPr lang="en-US" sz="2800" dirty="0" smtClean="0"/>
              <a:t>Defines </a:t>
            </a:r>
            <a:r>
              <a:rPr lang="en-US" sz="2800" dirty="0"/>
              <a:t>management from a </a:t>
            </a:r>
            <a:r>
              <a:rPr lang="en-US" sz="2800" dirty="0">
                <a:solidFill>
                  <a:srgbClr val="00B050"/>
                </a:solidFill>
              </a:rPr>
              <a:t>resource based </a:t>
            </a:r>
            <a:r>
              <a:rPr lang="en-US" sz="2800" dirty="0" smtClean="0">
                <a:solidFill>
                  <a:srgbClr val="00B050"/>
                </a:solidFill>
              </a:rPr>
              <a:t>perspective</a:t>
            </a:r>
            <a:r>
              <a:rPr lang="en-US" sz="2800" dirty="0" smtClean="0"/>
              <a:t>:</a:t>
            </a:r>
            <a:endParaRPr lang="en-US" sz="2800" dirty="0"/>
          </a:p>
          <a:p>
            <a:pPr algn="just">
              <a:buNone/>
            </a:pPr>
            <a:r>
              <a:rPr lang="en-US" sz="2800" dirty="0">
                <a:solidFill>
                  <a:srgbClr val="FF0000"/>
                </a:solidFill>
              </a:rPr>
              <a:t>  </a:t>
            </a:r>
            <a:r>
              <a:rPr lang="en-US" sz="2800" dirty="0" smtClean="0">
                <a:solidFill>
                  <a:srgbClr val="FF0000"/>
                </a:solidFill>
              </a:rPr>
              <a:t>Effective </a:t>
            </a:r>
            <a:r>
              <a:rPr lang="en-US" sz="2800" dirty="0"/>
              <a:t>and </a:t>
            </a:r>
            <a:r>
              <a:rPr lang="en-US" sz="2800" dirty="0">
                <a:solidFill>
                  <a:srgbClr val="7030A0"/>
                </a:solidFill>
              </a:rPr>
              <a:t>efficient</a:t>
            </a:r>
            <a:r>
              <a:rPr lang="en-US" sz="2800" dirty="0"/>
              <a:t> use of available </a:t>
            </a:r>
            <a:r>
              <a:rPr lang="en-US" sz="2800" dirty="0">
                <a:solidFill>
                  <a:srgbClr val="00B0F0"/>
                </a:solidFill>
              </a:rPr>
              <a:t>resources</a:t>
            </a:r>
            <a:r>
              <a:rPr lang="en-US" sz="2800" dirty="0"/>
              <a:t> to achieve desired results.</a:t>
            </a:r>
          </a:p>
          <a:p>
            <a:pPr algn="just">
              <a:buNone/>
            </a:pPr>
            <a:endParaRPr lang="en-US" dirty="0"/>
          </a:p>
        </p:txBody>
      </p:sp>
    </p:spTree>
    <p:extLst>
      <p:ext uri="{BB962C8B-B14F-4D97-AF65-F5344CB8AC3E}">
        <p14:creationId xmlns:p14="http://schemas.microsoft.com/office/powerpoint/2010/main" val="165857737"/>
      </p:ext>
    </p:extLst>
  </p:cSld>
  <p:clrMapOvr>
    <a:masterClrMapping/>
  </p:clrMapOvr>
  <p:transition spd="slow">
    <p:cove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686800" cy="914400"/>
          </a:xfrm>
        </p:spPr>
        <p:txBody>
          <a:bodyPr>
            <a:normAutofit fontScale="90000"/>
          </a:bodyPr>
          <a:lstStyle/>
          <a:p>
            <a:pPr eaLnBrk="1" hangingPunct="1">
              <a:defRPr/>
            </a:pPr>
            <a:r>
              <a:rPr lang="en-US" sz="4400" dirty="0" smtClean="0"/>
              <a:t>MINTZBERG’S MANAGERIAL ROLES</a:t>
            </a:r>
            <a:endParaRPr lang="en-US" sz="4400" dirty="0"/>
          </a:p>
        </p:txBody>
      </p:sp>
      <p:sp>
        <p:nvSpPr>
          <p:cNvPr id="29699" name="Content Placeholder 2"/>
          <p:cNvSpPr>
            <a:spLocks noGrp="1"/>
          </p:cNvSpPr>
          <p:nvPr>
            <p:ph idx="1"/>
          </p:nvPr>
        </p:nvSpPr>
        <p:spPr/>
        <p:txBody>
          <a:bodyPr/>
          <a:lstStyle/>
          <a:p>
            <a:pPr eaLnBrk="1" hangingPunct="1"/>
            <a:r>
              <a:rPr lang="en-US" smtClean="0"/>
              <a:t>Interpersonal</a:t>
            </a:r>
          </a:p>
          <a:p>
            <a:pPr eaLnBrk="1" hangingPunct="1"/>
            <a:r>
              <a:rPr lang="en-US" smtClean="0"/>
              <a:t>Informational</a:t>
            </a:r>
          </a:p>
          <a:p>
            <a:pPr eaLnBrk="1" hangingPunct="1"/>
            <a:r>
              <a:rPr lang="en-US" smtClean="0"/>
              <a:t>Decisional</a:t>
            </a:r>
          </a:p>
        </p:txBody>
      </p:sp>
      <p:sp>
        <p:nvSpPr>
          <p:cNvPr id="29700" name="Footer Placeholder 3"/>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smtClean="0"/>
              <a:t>Fundamentals of Management</a:t>
            </a:r>
          </a:p>
        </p:txBody>
      </p:sp>
      <p:sp>
        <p:nvSpPr>
          <p:cNvPr id="29701"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ECDBDA64-E832-4C35-8FB3-996626ECF693}" type="slidenum">
              <a:rPr lang="en-US" smtClean="0"/>
              <a:pPr/>
              <a:t>30</a:t>
            </a:fld>
            <a:endParaRPr lang="en-US" smtClean="0"/>
          </a:p>
        </p:txBody>
      </p:sp>
    </p:spTree>
  </p:cSld>
  <p:clrMapOvr>
    <a:masterClrMapping/>
  </p:clrMapOvr>
  <p:transition spd="slow">
    <p:cove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3600" b="1" i="1" dirty="0" smtClean="0">
                <a:effectLst>
                  <a:outerShdw blurRad="38100" dist="38100" dir="2700000" algn="tl">
                    <a:srgbClr val="C0C0C0"/>
                  </a:outerShdw>
                </a:effectLst>
              </a:rPr>
              <a:t>Interpersonal Roles</a:t>
            </a:r>
            <a:endParaRPr lang="en-US" sz="3600" dirty="0"/>
          </a:p>
        </p:txBody>
      </p:sp>
      <p:sp>
        <p:nvSpPr>
          <p:cNvPr id="30723" name="Content Placeholder 2"/>
          <p:cNvSpPr>
            <a:spLocks noGrp="1"/>
          </p:cNvSpPr>
          <p:nvPr>
            <p:ph idx="1"/>
          </p:nvPr>
        </p:nvSpPr>
        <p:spPr>
          <a:xfrm>
            <a:off x="304800" y="1600200"/>
            <a:ext cx="7239000" cy="4846320"/>
          </a:xfrm>
        </p:spPr>
        <p:txBody>
          <a:bodyPr/>
          <a:lstStyle/>
          <a:p>
            <a:pPr lvl="1" eaLnBrk="1" hangingPunct="1">
              <a:buFont typeface="Monotype Sorts" pitchFamily="2" charset="2"/>
              <a:buNone/>
            </a:pPr>
            <a:endParaRPr lang="en-US" sz="2800" b="1" dirty="0" smtClean="0"/>
          </a:p>
          <a:p>
            <a:pPr lvl="1" eaLnBrk="1" hangingPunct="1">
              <a:buFont typeface="Monotype Sorts" pitchFamily="2" charset="2"/>
              <a:buNone/>
            </a:pPr>
            <a:r>
              <a:rPr lang="en-US" sz="2800" b="1" dirty="0" smtClean="0">
                <a:solidFill>
                  <a:schemeClr val="tx2"/>
                </a:solidFill>
              </a:rPr>
              <a:t>The </a:t>
            </a:r>
            <a:r>
              <a:rPr lang="en-US" sz="2800" b="1" dirty="0" smtClean="0">
                <a:solidFill>
                  <a:schemeClr val="accent2"/>
                </a:solidFill>
              </a:rPr>
              <a:t>figurehead </a:t>
            </a:r>
            <a:r>
              <a:rPr lang="en-US" sz="2800" b="1" dirty="0" smtClean="0">
                <a:solidFill>
                  <a:schemeClr val="tx2"/>
                </a:solidFill>
              </a:rPr>
              <a:t>engages in ceremonial </a:t>
            </a:r>
          </a:p>
          <a:p>
            <a:pPr lvl="1" eaLnBrk="1" hangingPunct="1">
              <a:buFont typeface="Monotype Sorts" pitchFamily="2" charset="2"/>
              <a:buNone/>
            </a:pPr>
            <a:r>
              <a:rPr lang="en-US" sz="2800" b="1" dirty="0" smtClean="0">
                <a:solidFill>
                  <a:schemeClr val="tx2"/>
                </a:solidFill>
              </a:rPr>
              <a:t>activities. </a:t>
            </a:r>
          </a:p>
          <a:p>
            <a:pPr lvl="1" eaLnBrk="1" hangingPunct="1">
              <a:buFont typeface="Monotype Sorts" pitchFamily="2" charset="2"/>
              <a:buNone/>
            </a:pPr>
            <a:r>
              <a:rPr lang="en-US" sz="2800" b="1" dirty="0" smtClean="0">
                <a:solidFill>
                  <a:schemeClr val="tx2"/>
                </a:solidFill>
              </a:rPr>
              <a:t> The </a:t>
            </a:r>
            <a:r>
              <a:rPr lang="en-US" sz="2800" b="1" dirty="0" smtClean="0">
                <a:solidFill>
                  <a:srgbClr val="00B050"/>
                </a:solidFill>
              </a:rPr>
              <a:t>leader</a:t>
            </a:r>
            <a:r>
              <a:rPr lang="en-US" sz="2800" b="1" dirty="0" smtClean="0">
                <a:solidFill>
                  <a:schemeClr val="tx2"/>
                </a:solidFill>
              </a:rPr>
              <a:t> motivates, communicates, and influences subordinates.</a:t>
            </a:r>
          </a:p>
          <a:p>
            <a:pPr lvl="1" eaLnBrk="1" hangingPunct="1">
              <a:buFont typeface="Monotype Sorts" pitchFamily="2" charset="2"/>
              <a:buNone/>
            </a:pPr>
            <a:r>
              <a:rPr lang="en-US" sz="2800" b="1" dirty="0" smtClean="0">
                <a:solidFill>
                  <a:schemeClr val="tx2"/>
                </a:solidFill>
              </a:rPr>
              <a:t> The </a:t>
            </a:r>
            <a:r>
              <a:rPr lang="en-US" sz="2800" b="1" dirty="0" smtClean="0">
                <a:solidFill>
                  <a:srgbClr val="C00000"/>
                </a:solidFill>
              </a:rPr>
              <a:t>liaison</a:t>
            </a:r>
            <a:r>
              <a:rPr lang="en-US" sz="2800" b="1" dirty="0" smtClean="0">
                <a:solidFill>
                  <a:schemeClr val="tx2"/>
                </a:solidFill>
              </a:rPr>
              <a:t> develops relationships outside  his/her unit both inside and </a:t>
            </a:r>
            <a:r>
              <a:rPr lang="en-US" sz="2800" b="1" smtClean="0">
                <a:solidFill>
                  <a:schemeClr val="tx2"/>
                </a:solidFill>
              </a:rPr>
              <a:t>outside the organization</a:t>
            </a:r>
            <a:r>
              <a:rPr lang="en-US" sz="2800" b="1" dirty="0" smtClean="0">
                <a:solidFill>
                  <a:schemeClr val="tx2"/>
                </a:solidFill>
              </a:rPr>
              <a:t>.</a:t>
            </a:r>
          </a:p>
        </p:txBody>
      </p:sp>
      <p:sp>
        <p:nvSpPr>
          <p:cNvPr id="30724" name="Footer Placeholder 3"/>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smtClean="0"/>
              <a:t>Fundamentals of Management</a:t>
            </a:r>
          </a:p>
        </p:txBody>
      </p:sp>
      <p:sp>
        <p:nvSpPr>
          <p:cNvPr id="30725"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9B540E04-DB43-490D-8033-8EB8CC10E0DF}" type="slidenum">
              <a:rPr lang="en-US" smtClean="0"/>
              <a:pPr/>
              <a:t>31</a:t>
            </a:fld>
            <a:endParaRPr lang="en-US" smtClean="0"/>
          </a:p>
        </p:txBody>
      </p:sp>
    </p:spTree>
  </p:cSld>
  <p:clrMapOvr>
    <a:masterClrMapping/>
  </p:clrMapOvr>
  <p:transition spd="slow">
    <p:cove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idx="1"/>
          </p:nvPr>
        </p:nvSpPr>
        <p:spPr>
          <a:xfrm>
            <a:off x="304800" y="1447800"/>
            <a:ext cx="8178800" cy="4876800"/>
          </a:xfrm>
        </p:spPr>
        <p:txBody>
          <a:bodyPr/>
          <a:lstStyle/>
          <a:p>
            <a:pPr eaLnBrk="1" hangingPunct="1"/>
            <a:endParaRPr lang="en-US" sz="2800" dirty="0" smtClean="0"/>
          </a:p>
          <a:p>
            <a:pPr eaLnBrk="1" hangingPunct="1"/>
            <a:endParaRPr lang="en-US" sz="2800" dirty="0" smtClean="0"/>
          </a:p>
        </p:txBody>
      </p:sp>
      <p:sp>
        <p:nvSpPr>
          <p:cNvPr id="31747" name="Footer Placeholder 5"/>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smtClean="0"/>
              <a:t>Fundamentals of Management</a:t>
            </a:r>
          </a:p>
        </p:txBody>
      </p:sp>
      <p:sp>
        <p:nvSpPr>
          <p:cNvPr id="31748"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5125E276-CB88-410A-87DB-0BE0016C60B2}" type="slidenum">
              <a:rPr lang="en-US" smtClean="0"/>
              <a:pPr/>
              <a:t>32</a:t>
            </a:fld>
            <a:endParaRPr lang="en-US" smtClean="0"/>
          </a:p>
        </p:txBody>
      </p:sp>
      <p:sp>
        <p:nvSpPr>
          <p:cNvPr id="5" name="Rectangle 3"/>
          <p:cNvSpPr txBox="1">
            <a:spLocks noChangeArrowheads="1"/>
          </p:cNvSpPr>
          <p:nvPr/>
        </p:nvSpPr>
        <p:spPr bwMode="auto">
          <a:xfrm>
            <a:off x="457200" y="1600200"/>
            <a:ext cx="8178800" cy="4876800"/>
          </a:xfrm>
          <a:prstGeom prst="rect">
            <a:avLst/>
          </a:prstGeom>
          <a:noFill/>
          <a:ln w="9525">
            <a:noFill/>
            <a:miter lim="800000"/>
            <a:headEnd/>
            <a:tailEnd/>
          </a:ln>
        </p:spPr>
        <p:txBody>
          <a:bodyPr/>
          <a:lstStyle/>
          <a:p>
            <a:pPr marL="411163" indent="-342900">
              <a:spcBef>
                <a:spcPts val="700"/>
              </a:spcBef>
              <a:buClr>
                <a:schemeClr val="tx2"/>
              </a:buClr>
              <a:buSzPct val="95000"/>
              <a:buFont typeface="Wingdings" pitchFamily="2" charset="2"/>
              <a:buChar char=""/>
              <a:defRPr/>
            </a:pPr>
            <a:endParaRPr lang="en-US" sz="2800">
              <a:latin typeface="+mn-lt"/>
            </a:endParaRPr>
          </a:p>
          <a:p>
            <a:pPr marL="411163" indent="-342900">
              <a:spcBef>
                <a:spcPts val="700"/>
              </a:spcBef>
              <a:buClr>
                <a:schemeClr val="tx2"/>
              </a:buClr>
              <a:buSzPct val="95000"/>
              <a:buFont typeface="Wingdings" pitchFamily="2" charset="2"/>
              <a:buChar char=""/>
              <a:defRPr/>
            </a:pPr>
            <a:endParaRPr lang="en-US" sz="2800" dirty="0">
              <a:latin typeface="+mn-lt"/>
            </a:endParaRPr>
          </a:p>
        </p:txBody>
      </p:sp>
      <p:sp>
        <p:nvSpPr>
          <p:cNvPr id="31750" name="Rectangle 3"/>
          <p:cNvSpPr txBox="1">
            <a:spLocks noChangeArrowheads="1"/>
          </p:cNvSpPr>
          <p:nvPr/>
        </p:nvSpPr>
        <p:spPr bwMode="auto">
          <a:xfrm>
            <a:off x="20782" y="284018"/>
            <a:ext cx="8178800" cy="6248400"/>
          </a:xfrm>
          <a:prstGeom prst="rect">
            <a:avLst/>
          </a:prstGeom>
          <a:noFill/>
          <a:ln w="9525">
            <a:noFill/>
            <a:miter lim="800000"/>
            <a:headEnd/>
            <a:tailEnd/>
          </a:ln>
        </p:spPr>
        <p:txBody>
          <a:bodyPr/>
          <a:lstStyle/>
          <a:p>
            <a:pPr>
              <a:buFont typeface="Monotype Sorts" pitchFamily="2" charset="2"/>
              <a:buNone/>
              <a:defRPr/>
            </a:pPr>
            <a:endParaRPr lang="en-US" sz="2800" b="1" dirty="0"/>
          </a:p>
          <a:p>
            <a:pPr>
              <a:buFont typeface="Monotype Sorts" pitchFamily="2" charset="2"/>
              <a:buNone/>
              <a:defRPr/>
            </a:pPr>
            <a:r>
              <a:rPr lang="en-US" sz="3600" b="1" i="1" dirty="0" smtClean="0">
                <a:solidFill>
                  <a:schemeClr val="accent4">
                    <a:lumMod val="60000"/>
                    <a:lumOff val="40000"/>
                  </a:schemeClr>
                </a:solidFill>
                <a:effectLst>
                  <a:outerShdw blurRad="38100" dist="38100" dir="2700000" algn="tl">
                    <a:srgbClr val="000000">
                      <a:alpha val="43137"/>
                    </a:srgbClr>
                  </a:outerShdw>
                </a:effectLst>
                <a:latin typeface="+mj-lt"/>
              </a:rPr>
              <a:t>INFORMATIONAL ROLES:</a:t>
            </a:r>
          </a:p>
          <a:p>
            <a:pPr>
              <a:buFont typeface="Monotype Sorts" pitchFamily="2" charset="2"/>
              <a:buNone/>
              <a:defRPr/>
            </a:pPr>
            <a:endParaRPr lang="en-US" sz="2800" b="1" dirty="0" smtClean="0"/>
          </a:p>
          <a:p>
            <a:pPr>
              <a:buFont typeface="Monotype Sorts" pitchFamily="2" charset="2"/>
              <a:buNone/>
              <a:defRPr/>
            </a:pPr>
            <a:r>
              <a:rPr lang="en-US" sz="2800" b="1" dirty="0" smtClean="0">
                <a:latin typeface="+mn-lt"/>
              </a:rPr>
              <a:t>The</a:t>
            </a:r>
            <a:r>
              <a:rPr lang="en-US" sz="2800" b="1" dirty="0" smtClean="0">
                <a:solidFill>
                  <a:schemeClr val="accent6">
                    <a:lumMod val="75000"/>
                  </a:schemeClr>
                </a:solidFill>
                <a:latin typeface="+mn-lt"/>
              </a:rPr>
              <a:t> </a:t>
            </a:r>
            <a:r>
              <a:rPr lang="en-US" sz="2800" b="1" dirty="0">
                <a:solidFill>
                  <a:schemeClr val="accent6">
                    <a:lumMod val="75000"/>
                  </a:schemeClr>
                </a:solidFill>
                <a:latin typeface="+mn-lt"/>
              </a:rPr>
              <a:t>monitor </a:t>
            </a:r>
            <a:r>
              <a:rPr lang="en-US" sz="2800" b="1" dirty="0">
                <a:latin typeface="+mn-lt"/>
              </a:rPr>
              <a:t>seeks current information from many sources.</a:t>
            </a:r>
          </a:p>
          <a:p>
            <a:pPr>
              <a:buFont typeface="Monotype Sorts" pitchFamily="2" charset="2"/>
              <a:buNone/>
              <a:defRPr/>
            </a:pPr>
            <a:r>
              <a:rPr lang="en-US" sz="2800" b="1" dirty="0">
                <a:latin typeface="+mn-lt"/>
              </a:rPr>
              <a:t>The </a:t>
            </a:r>
            <a:r>
              <a:rPr lang="en-US" sz="2800" b="1" dirty="0">
                <a:solidFill>
                  <a:schemeClr val="accent4">
                    <a:lumMod val="75000"/>
                  </a:schemeClr>
                </a:solidFill>
                <a:latin typeface="+mn-lt"/>
              </a:rPr>
              <a:t>disseminator</a:t>
            </a:r>
            <a:r>
              <a:rPr lang="en-US" sz="2800" b="1" dirty="0">
                <a:latin typeface="+mn-lt"/>
              </a:rPr>
              <a:t> transmits information to others both inside and outside  the organization.</a:t>
            </a:r>
          </a:p>
          <a:p>
            <a:pPr>
              <a:buFont typeface="Monotype Sorts" pitchFamily="2" charset="2"/>
              <a:buNone/>
              <a:defRPr/>
            </a:pPr>
            <a:r>
              <a:rPr lang="en-US" sz="2800" b="1" dirty="0">
                <a:latin typeface="+mn-lt"/>
              </a:rPr>
              <a:t>The </a:t>
            </a:r>
            <a:r>
              <a:rPr lang="en-US" sz="2800" b="1" dirty="0">
                <a:solidFill>
                  <a:schemeClr val="accent5">
                    <a:lumMod val="75000"/>
                  </a:schemeClr>
                </a:solidFill>
                <a:latin typeface="+mn-lt"/>
              </a:rPr>
              <a:t>spokesperson</a:t>
            </a:r>
            <a:r>
              <a:rPr lang="en-US" sz="2800" b="1" dirty="0">
                <a:latin typeface="+mn-lt"/>
              </a:rPr>
              <a:t> provides official statements to people outside the organization about company policies, actions, or plans.</a:t>
            </a:r>
          </a:p>
        </p:txBody>
      </p:sp>
    </p:spTree>
  </p:cSld>
  <p:clrMapOvr>
    <a:masterClrMapping/>
  </p:clrMapOvr>
  <p:transition spd="slow">
    <p:cove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7772400" cy="914400"/>
          </a:xfrm>
        </p:spPr>
        <p:txBody>
          <a:bodyPr/>
          <a:lstStyle/>
          <a:p>
            <a:pPr eaLnBrk="1" hangingPunct="1">
              <a:defRPr/>
            </a:pPr>
            <a:r>
              <a:rPr lang="en-US" sz="3600" b="1" i="1" dirty="0" smtClean="0">
                <a:solidFill>
                  <a:schemeClr val="accent4">
                    <a:lumMod val="60000"/>
                    <a:lumOff val="40000"/>
                  </a:schemeClr>
                </a:solidFill>
                <a:effectLst>
                  <a:outerShdw blurRad="38100" dist="38100" dir="2700000" algn="tl">
                    <a:srgbClr val="C0C0C0"/>
                  </a:outerShdw>
                </a:effectLst>
              </a:rPr>
              <a:t>Decisional Roles</a:t>
            </a:r>
            <a:endParaRPr lang="en-US" sz="3600" i="1" dirty="0">
              <a:solidFill>
                <a:schemeClr val="accent4">
                  <a:lumMod val="60000"/>
                  <a:lumOff val="40000"/>
                </a:schemeClr>
              </a:solidFill>
            </a:endParaRPr>
          </a:p>
        </p:txBody>
      </p:sp>
      <p:sp>
        <p:nvSpPr>
          <p:cNvPr id="32771" name="Content Placeholder 2"/>
          <p:cNvSpPr>
            <a:spLocks noGrp="1"/>
          </p:cNvSpPr>
          <p:nvPr>
            <p:ph idx="1"/>
          </p:nvPr>
        </p:nvSpPr>
        <p:spPr/>
        <p:txBody>
          <a:bodyPr/>
          <a:lstStyle/>
          <a:p>
            <a:pPr eaLnBrk="1" hangingPunct="1">
              <a:buFont typeface="Monotype Sorts" pitchFamily="2" charset="2"/>
              <a:buNone/>
            </a:pPr>
            <a:endParaRPr lang="en-US" sz="2800" b="1" dirty="0" smtClean="0"/>
          </a:p>
          <a:p>
            <a:pPr eaLnBrk="1" hangingPunct="1">
              <a:buFont typeface="Monotype Sorts" pitchFamily="2" charset="2"/>
              <a:buNone/>
            </a:pPr>
            <a:r>
              <a:rPr lang="en-US" sz="2800" b="1" dirty="0" smtClean="0"/>
              <a:t>The </a:t>
            </a:r>
            <a:r>
              <a:rPr lang="en-US" sz="2800" b="1" dirty="0" smtClean="0">
                <a:solidFill>
                  <a:schemeClr val="tx2"/>
                </a:solidFill>
              </a:rPr>
              <a:t>entrepreneur</a:t>
            </a:r>
            <a:r>
              <a:rPr lang="en-US" sz="2800" b="1" dirty="0" smtClean="0"/>
              <a:t> initiates change.</a:t>
            </a:r>
          </a:p>
          <a:p>
            <a:pPr eaLnBrk="1" hangingPunct="1">
              <a:buFont typeface="Monotype Sorts" pitchFamily="2" charset="2"/>
              <a:buNone/>
            </a:pPr>
            <a:r>
              <a:rPr lang="en-US" sz="2800" b="1" dirty="0" smtClean="0"/>
              <a:t>The </a:t>
            </a:r>
            <a:r>
              <a:rPr lang="en-US" sz="2800" b="1" dirty="0" smtClean="0">
                <a:solidFill>
                  <a:schemeClr val="accent2">
                    <a:lumMod val="75000"/>
                  </a:schemeClr>
                </a:solidFill>
              </a:rPr>
              <a:t>resource allocator </a:t>
            </a:r>
            <a:r>
              <a:rPr lang="en-US" sz="2800" b="1" dirty="0" smtClean="0"/>
              <a:t>allocates resources to  achieve outcomes.</a:t>
            </a:r>
          </a:p>
          <a:p>
            <a:pPr eaLnBrk="1" hangingPunct="1">
              <a:buFont typeface="Monotype Sorts" pitchFamily="2" charset="2"/>
              <a:buNone/>
            </a:pPr>
            <a:r>
              <a:rPr lang="en-US" sz="2800" b="1" dirty="0" smtClean="0"/>
              <a:t>The </a:t>
            </a:r>
            <a:r>
              <a:rPr lang="en-US" sz="2800" b="1" dirty="0" smtClean="0">
                <a:solidFill>
                  <a:schemeClr val="accent2">
                    <a:lumMod val="50000"/>
                  </a:schemeClr>
                </a:solidFill>
              </a:rPr>
              <a:t>negotiator</a:t>
            </a:r>
            <a:r>
              <a:rPr lang="en-US" sz="2800" b="1" dirty="0" smtClean="0"/>
              <a:t> bargains for his/her unit.</a:t>
            </a:r>
          </a:p>
          <a:p>
            <a:pPr eaLnBrk="1" hangingPunct="1">
              <a:buFont typeface="Monotype Sorts" pitchFamily="2" charset="2"/>
              <a:buNone/>
            </a:pPr>
            <a:r>
              <a:rPr lang="en-US" sz="2800" b="1" dirty="0" smtClean="0"/>
              <a:t>The </a:t>
            </a:r>
            <a:r>
              <a:rPr lang="en-US" sz="2800" b="1" dirty="0" smtClean="0">
                <a:solidFill>
                  <a:srgbClr val="FF0000"/>
                </a:solidFill>
              </a:rPr>
              <a:t>disturbance</a:t>
            </a:r>
            <a:r>
              <a:rPr lang="en-US" sz="2800" b="1" dirty="0" smtClean="0"/>
              <a:t> handler resolves conflicts.</a:t>
            </a:r>
          </a:p>
        </p:txBody>
      </p:sp>
      <p:sp>
        <p:nvSpPr>
          <p:cNvPr id="32772" name="Footer Placeholder 3"/>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smtClean="0"/>
              <a:t>Fundamentals of Management</a:t>
            </a:r>
          </a:p>
        </p:txBody>
      </p:sp>
      <p:sp>
        <p:nvSpPr>
          <p:cNvPr id="32773"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6D9E85E4-AC53-4036-BC77-2F4D9ED77B5F}" type="slidenum">
              <a:rPr lang="en-US" smtClean="0"/>
              <a:pPr/>
              <a:t>33</a:t>
            </a:fld>
            <a:endParaRPr lang="en-US" smtClean="0"/>
          </a:p>
        </p:txBody>
      </p:sp>
    </p:spTree>
  </p:cSld>
  <p:clrMapOvr>
    <a:masterClrMapping/>
  </p:clrMapOvr>
  <p:transition spd="slow">
    <p:cove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772400" cy="1219200"/>
          </a:xfrm>
        </p:spPr>
        <p:txBody>
          <a:bodyPr>
            <a:normAutofit/>
          </a:bodyPr>
          <a:lstStyle/>
          <a:p>
            <a:pPr eaLnBrk="1" hangingPunct="1">
              <a:defRPr/>
            </a:pPr>
            <a:r>
              <a:rPr lang="en-US" sz="2800" dirty="0" smtClean="0">
                <a:solidFill>
                  <a:srgbClr val="FF0000"/>
                </a:solidFill>
              </a:rPr>
              <a:t>Henry Fayol’s </a:t>
            </a:r>
            <a:r>
              <a:rPr lang="en-US" sz="2800" dirty="0" smtClean="0"/>
              <a:t>Fourteen Principles Of Management</a:t>
            </a:r>
            <a:endParaRPr lang="en-US" sz="2800" dirty="0"/>
          </a:p>
        </p:txBody>
      </p:sp>
      <p:sp>
        <p:nvSpPr>
          <p:cNvPr id="33795" name="Content Placeholder 2"/>
          <p:cNvSpPr>
            <a:spLocks noGrp="1"/>
          </p:cNvSpPr>
          <p:nvPr>
            <p:ph idx="1"/>
          </p:nvPr>
        </p:nvSpPr>
        <p:spPr>
          <a:xfrm>
            <a:off x="228600" y="1752600"/>
            <a:ext cx="7924800" cy="4800600"/>
          </a:xfrm>
        </p:spPr>
        <p:txBody>
          <a:bodyPr>
            <a:normAutofit/>
          </a:bodyPr>
          <a:lstStyle/>
          <a:p>
            <a:pPr marL="457200" indent="-457200" eaLnBrk="1" hangingPunct="1">
              <a:spcBef>
                <a:spcPct val="50000"/>
              </a:spcBef>
              <a:buFont typeface="+mj-lt"/>
              <a:buAutoNum type="arabicPeriod"/>
            </a:pPr>
            <a:r>
              <a:rPr lang="en-US" sz="2400" b="1" dirty="0" smtClean="0"/>
              <a:t>Division of work</a:t>
            </a:r>
          </a:p>
          <a:p>
            <a:pPr marL="457200" indent="-457200" eaLnBrk="1" hangingPunct="1">
              <a:spcBef>
                <a:spcPct val="50000"/>
              </a:spcBef>
              <a:buFont typeface="+mj-lt"/>
              <a:buAutoNum type="arabicPeriod"/>
            </a:pPr>
            <a:r>
              <a:rPr lang="en-US" sz="2400" b="1" dirty="0" smtClean="0"/>
              <a:t>Authority &amp;Responsibility</a:t>
            </a:r>
          </a:p>
          <a:p>
            <a:pPr marL="457200" indent="-457200" eaLnBrk="1" hangingPunct="1">
              <a:spcBef>
                <a:spcPct val="50000"/>
              </a:spcBef>
              <a:buFont typeface="+mj-lt"/>
              <a:buAutoNum type="arabicPeriod"/>
            </a:pPr>
            <a:r>
              <a:rPr lang="en-US" sz="2400" b="1" dirty="0" smtClean="0"/>
              <a:t>Discipline</a:t>
            </a:r>
          </a:p>
          <a:p>
            <a:pPr marL="457200" indent="-457200" eaLnBrk="1" hangingPunct="1">
              <a:spcBef>
                <a:spcPct val="50000"/>
              </a:spcBef>
              <a:buFont typeface="+mj-lt"/>
              <a:buAutoNum type="arabicPeriod"/>
            </a:pPr>
            <a:r>
              <a:rPr lang="en-US" sz="2400" b="1" dirty="0" smtClean="0"/>
              <a:t>Unity of command</a:t>
            </a:r>
          </a:p>
          <a:p>
            <a:pPr marL="457200" indent="-457200" eaLnBrk="1" hangingPunct="1">
              <a:spcBef>
                <a:spcPct val="50000"/>
              </a:spcBef>
              <a:buFont typeface="+mj-lt"/>
              <a:buAutoNum type="arabicPeriod"/>
            </a:pPr>
            <a:r>
              <a:rPr lang="en-US" sz="2400" b="1" dirty="0" smtClean="0"/>
              <a:t>Unity of direction</a:t>
            </a:r>
          </a:p>
          <a:p>
            <a:pPr marL="457200" indent="-457200" eaLnBrk="1" hangingPunct="1">
              <a:spcBef>
                <a:spcPct val="50000"/>
              </a:spcBef>
              <a:buFont typeface="+mj-lt"/>
              <a:buAutoNum type="arabicPeriod"/>
            </a:pPr>
            <a:r>
              <a:rPr lang="en-US" sz="2400" b="1" dirty="0" smtClean="0"/>
              <a:t>Subordination of the individual</a:t>
            </a:r>
          </a:p>
          <a:p>
            <a:pPr marL="457200" indent="-457200" eaLnBrk="1" hangingPunct="1">
              <a:spcBef>
                <a:spcPct val="50000"/>
              </a:spcBef>
              <a:buFont typeface="+mj-lt"/>
              <a:buAutoNum type="arabicPeriod"/>
            </a:pPr>
            <a:r>
              <a:rPr lang="en-US" sz="2400" b="1" dirty="0" smtClean="0"/>
              <a:t>Remuneration</a:t>
            </a:r>
          </a:p>
        </p:txBody>
      </p:sp>
      <p:sp>
        <p:nvSpPr>
          <p:cNvPr id="33796" name="Footer Placeholder 3"/>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smtClean="0"/>
              <a:t>Fundamentals of Management</a:t>
            </a:r>
          </a:p>
        </p:txBody>
      </p:sp>
      <p:sp>
        <p:nvSpPr>
          <p:cNvPr id="33797"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34926285-ACB4-4EAF-9BA3-4B0B1568DFEB}" type="slidenum">
              <a:rPr lang="en-US" smtClean="0"/>
              <a:pPr/>
              <a:t>34</a:t>
            </a:fld>
            <a:endParaRPr lang="en-US" smtClean="0"/>
          </a:p>
        </p:txBody>
      </p:sp>
    </p:spTree>
  </p:cSld>
  <p:clrMapOvr>
    <a:masterClrMapping/>
  </p:clrMapOvr>
  <p:transition spd="slow">
    <p:cove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239000" cy="914400"/>
          </a:xfrm>
        </p:spPr>
        <p:txBody>
          <a:bodyPr>
            <a:normAutofit/>
          </a:bodyPr>
          <a:lstStyle/>
          <a:p>
            <a:pPr eaLnBrk="1" hangingPunct="1">
              <a:defRPr/>
            </a:pPr>
            <a:r>
              <a:rPr lang="en-US" sz="2800" i="1" dirty="0" smtClean="0"/>
              <a:t>Principles Continued</a:t>
            </a:r>
            <a:endParaRPr lang="en-US" sz="2800" i="1" dirty="0"/>
          </a:p>
        </p:txBody>
      </p:sp>
      <p:sp>
        <p:nvSpPr>
          <p:cNvPr id="34819" name="Content Placeholder 2"/>
          <p:cNvSpPr>
            <a:spLocks noGrp="1"/>
          </p:cNvSpPr>
          <p:nvPr>
            <p:ph idx="1"/>
          </p:nvPr>
        </p:nvSpPr>
        <p:spPr>
          <a:xfrm>
            <a:off x="304800" y="1447800"/>
            <a:ext cx="7391400" cy="4846320"/>
          </a:xfrm>
        </p:spPr>
        <p:txBody>
          <a:bodyPr>
            <a:normAutofit/>
          </a:bodyPr>
          <a:lstStyle/>
          <a:p>
            <a:pPr marL="0" indent="0" eaLnBrk="1" hangingPunct="1">
              <a:spcBef>
                <a:spcPct val="50000"/>
              </a:spcBef>
              <a:buNone/>
            </a:pPr>
            <a:r>
              <a:rPr lang="en-US" sz="2400" b="1" dirty="0" smtClean="0"/>
              <a:t>8.Centralization</a:t>
            </a:r>
          </a:p>
          <a:p>
            <a:pPr marL="0" indent="0" eaLnBrk="1" hangingPunct="1">
              <a:spcBef>
                <a:spcPct val="50000"/>
              </a:spcBef>
              <a:buNone/>
            </a:pPr>
            <a:r>
              <a:rPr lang="en-US" sz="2400" b="1" dirty="0" smtClean="0"/>
              <a:t>9. Scalar chain</a:t>
            </a:r>
          </a:p>
          <a:p>
            <a:pPr marL="0" indent="0" eaLnBrk="1" hangingPunct="1">
              <a:spcBef>
                <a:spcPct val="50000"/>
              </a:spcBef>
              <a:buNone/>
            </a:pPr>
            <a:r>
              <a:rPr lang="en-US" sz="2400" b="1" dirty="0" smtClean="0"/>
              <a:t>10.Order</a:t>
            </a:r>
          </a:p>
          <a:p>
            <a:pPr marL="0" indent="0" eaLnBrk="1" hangingPunct="1">
              <a:spcBef>
                <a:spcPct val="50000"/>
              </a:spcBef>
              <a:buNone/>
            </a:pPr>
            <a:r>
              <a:rPr lang="en-US" sz="2400" b="1" dirty="0" smtClean="0"/>
              <a:t>11.Equity</a:t>
            </a:r>
          </a:p>
          <a:p>
            <a:pPr marL="0" indent="0" eaLnBrk="1" hangingPunct="1">
              <a:spcBef>
                <a:spcPct val="50000"/>
              </a:spcBef>
              <a:buNone/>
            </a:pPr>
            <a:r>
              <a:rPr lang="en-US" sz="2400" b="1" dirty="0" smtClean="0"/>
              <a:t>12. Stability of tenure of personnel</a:t>
            </a:r>
          </a:p>
          <a:p>
            <a:pPr marL="0" indent="0" eaLnBrk="1" hangingPunct="1">
              <a:spcBef>
                <a:spcPct val="50000"/>
              </a:spcBef>
              <a:buNone/>
            </a:pPr>
            <a:r>
              <a:rPr lang="en-US" sz="2400" b="1" dirty="0" smtClean="0"/>
              <a:t>13. Initiative</a:t>
            </a:r>
          </a:p>
          <a:p>
            <a:pPr marL="0" indent="0" eaLnBrk="1" hangingPunct="1">
              <a:spcBef>
                <a:spcPct val="50000"/>
              </a:spcBef>
              <a:buNone/>
            </a:pPr>
            <a:r>
              <a:rPr lang="en-US" sz="2400" b="1" dirty="0" smtClean="0"/>
              <a:t>14. Esprit de corps</a:t>
            </a:r>
          </a:p>
        </p:txBody>
      </p:sp>
      <p:sp>
        <p:nvSpPr>
          <p:cNvPr id="34820" name="Footer Placeholder 3"/>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smtClean="0"/>
              <a:t>Fundamentals of Management</a:t>
            </a:r>
          </a:p>
        </p:txBody>
      </p:sp>
      <p:sp>
        <p:nvSpPr>
          <p:cNvPr id="34821"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0B35F650-38A7-4B68-8B02-974BE24638DB}" type="slidenum">
              <a:rPr lang="en-US" smtClean="0"/>
              <a:pPr/>
              <a:t>35</a:t>
            </a:fld>
            <a:endParaRPr lang="en-US" smtClean="0"/>
          </a:p>
        </p:txBody>
      </p:sp>
    </p:spTree>
  </p:cSld>
  <p:clrMapOvr>
    <a:masterClrMapping/>
  </p:clrMapOvr>
  <p:transition spd="slow">
    <p:cove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239000" cy="1219200"/>
          </a:xfrm>
        </p:spPr>
        <p:txBody>
          <a:bodyPr/>
          <a:lstStyle/>
          <a:p>
            <a:r>
              <a:rPr lang="en-US" sz="3000" cap="small" dirty="0">
                <a:ln>
                  <a:noFill/>
                </a:ln>
                <a:solidFill>
                  <a:srgbClr val="FF0000"/>
                </a:solidFill>
                <a:latin typeface="+mn-lt"/>
              </a:rPr>
              <a:t>14 </a:t>
            </a:r>
            <a:r>
              <a:rPr lang="en-US" sz="3000" cap="small" dirty="0" smtClean="0">
                <a:ln>
                  <a:noFill/>
                </a:ln>
                <a:solidFill>
                  <a:srgbClr val="FF0000"/>
                </a:solidFill>
                <a:latin typeface="+mn-lt"/>
              </a:rPr>
              <a:t>Principles of Management</a:t>
            </a:r>
            <a:br>
              <a:rPr lang="en-US" sz="3000" cap="small" dirty="0" smtClean="0">
                <a:ln>
                  <a:noFill/>
                </a:ln>
                <a:solidFill>
                  <a:srgbClr val="FF0000"/>
                </a:solidFill>
                <a:latin typeface="+mn-lt"/>
              </a:rPr>
            </a:br>
            <a:r>
              <a:rPr lang="en-US" sz="3000" cap="small" dirty="0" smtClean="0">
                <a:ln>
                  <a:noFill/>
                </a:ln>
                <a:solidFill>
                  <a:srgbClr val="FF0000"/>
                </a:solidFill>
                <a:latin typeface="+mn-lt"/>
              </a:rPr>
              <a:t> by </a:t>
            </a:r>
            <a:r>
              <a:rPr lang="en-US" sz="3000" cap="small" dirty="0">
                <a:ln>
                  <a:noFill/>
                </a:ln>
                <a:solidFill>
                  <a:srgbClr val="00B0F0"/>
                </a:solidFill>
                <a:latin typeface="+mn-lt"/>
              </a:rPr>
              <a:t>Henri </a:t>
            </a:r>
            <a:r>
              <a:rPr lang="en-US" sz="3000" cap="small" dirty="0" err="1">
                <a:ln>
                  <a:noFill/>
                </a:ln>
                <a:solidFill>
                  <a:srgbClr val="00B0F0"/>
                </a:solidFill>
                <a:latin typeface="+mn-lt"/>
              </a:rPr>
              <a:t>Fayol</a:t>
            </a:r>
            <a:r>
              <a:rPr lang="en-US" sz="3000" cap="small" dirty="0">
                <a:ln>
                  <a:noFill/>
                </a:ln>
                <a:solidFill>
                  <a:srgbClr val="00B0F0"/>
                </a:solidFill>
                <a:latin typeface="+mn-lt"/>
              </a:rPr>
              <a:t> </a:t>
            </a:r>
            <a:r>
              <a:rPr lang="en-US" sz="3000" cap="small" dirty="0">
                <a:ln>
                  <a:noFill/>
                </a:ln>
                <a:solidFill>
                  <a:srgbClr val="FF0000"/>
                </a:solidFill>
                <a:latin typeface="+mn-lt"/>
              </a:rPr>
              <a:t>(1841-1925) </a:t>
            </a:r>
            <a:endParaRPr lang="en-US" dirty="0">
              <a:solidFill>
                <a:srgbClr val="FF0000"/>
              </a:solidFill>
              <a:latin typeface="+mn-lt"/>
            </a:endParaRPr>
          </a:p>
        </p:txBody>
      </p:sp>
      <p:sp>
        <p:nvSpPr>
          <p:cNvPr id="3" name="Content Placeholder 2"/>
          <p:cNvSpPr>
            <a:spLocks noGrp="1"/>
          </p:cNvSpPr>
          <p:nvPr>
            <p:ph idx="1"/>
          </p:nvPr>
        </p:nvSpPr>
        <p:spPr>
          <a:xfrm>
            <a:off x="457200" y="1524000"/>
            <a:ext cx="7467600" cy="5029200"/>
          </a:xfrm>
        </p:spPr>
        <p:txBody>
          <a:bodyPr>
            <a:normAutofit fontScale="92500" lnSpcReduction="10000"/>
          </a:bodyPr>
          <a:lstStyle/>
          <a:p>
            <a:pPr marL="457200" lvl="0" indent="-457200">
              <a:buClr>
                <a:srgbClr val="FE8637"/>
              </a:buClr>
              <a:buSzPct val="70000"/>
              <a:buFont typeface="+mj-lt"/>
              <a:buAutoNum type="arabicPeriod"/>
            </a:pPr>
            <a:r>
              <a:rPr lang="en-US" b="1" dirty="0">
                <a:solidFill>
                  <a:prstClr val="black"/>
                </a:solidFill>
              </a:rPr>
              <a:t>Division of Work</a:t>
            </a:r>
            <a:r>
              <a:rPr lang="en-US" dirty="0">
                <a:solidFill>
                  <a:prstClr val="black"/>
                </a:solidFill>
              </a:rPr>
              <a:t>. Specialization allows the individual to build up experience, and to continuously improve his skills. Thereby he can be more productive.</a:t>
            </a:r>
          </a:p>
          <a:p>
            <a:pPr marL="457200" lvl="0" indent="-457200">
              <a:buClr>
                <a:srgbClr val="FE8637"/>
              </a:buClr>
              <a:buSzPct val="70000"/>
              <a:buFont typeface="+mj-lt"/>
              <a:buAutoNum type="arabicPeriod"/>
            </a:pPr>
            <a:r>
              <a:rPr lang="en-US" b="1" dirty="0">
                <a:solidFill>
                  <a:prstClr val="black"/>
                </a:solidFill>
              </a:rPr>
              <a:t>Authority </a:t>
            </a:r>
            <a:r>
              <a:rPr lang="en-US" dirty="0">
                <a:solidFill>
                  <a:prstClr val="black"/>
                </a:solidFill>
              </a:rPr>
              <a:t>&amp; </a:t>
            </a:r>
            <a:r>
              <a:rPr lang="en-US" b="1" dirty="0">
                <a:solidFill>
                  <a:prstClr val="black"/>
                </a:solidFill>
              </a:rPr>
              <a:t>Responsibility </a:t>
            </a:r>
            <a:r>
              <a:rPr lang="en-US" dirty="0">
                <a:solidFill>
                  <a:prstClr val="black"/>
                </a:solidFill>
              </a:rPr>
              <a:t>The right to issue commands, along with which must go the balanced responsibility for its function.</a:t>
            </a:r>
          </a:p>
          <a:p>
            <a:pPr marL="457200" lvl="0" indent="-457200">
              <a:buClr>
                <a:srgbClr val="FE8637"/>
              </a:buClr>
              <a:buSzPct val="70000"/>
              <a:buFont typeface="+mj-lt"/>
              <a:buAutoNum type="arabicPeriod"/>
            </a:pPr>
            <a:r>
              <a:rPr lang="en-US" b="1" dirty="0" smtClean="0">
                <a:solidFill>
                  <a:prstClr val="black"/>
                </a:solidFill>
              </a:rPr>
              <a:t>Discipline</a:t>
            </a:r>
            <a:r>
              <a:rPr lang="en-US" dirty="0" smtClean="0">
                <a:solidFill>
                  <a:prstClr val="black"/>
                </a:solidFill>
              </a:rPr>
              <a:t>. It means the obedience to the authority, observance of the rules of service and norms of performance. </a:t>
            </a:r>
          </a:p>
          <a:p>
            <a:pPr marL="457200" lvl="0" indent="-457200">
              <a:buClr>
                <a:srgbClr val="FE8637"/>
              </a:buClr>
              <a:buSzPct val="70000"/>
              <a:buFont typeface="+mj-lt"/>
              <a:buAutoNum type="arabicPeriod"/>
            </a:pPr>
            <a:r>
              <a:rPr lang="en-US" b="1" dirty="0" smtClean="0">
                <a:solidFill>
                  <a:prstClr val="black"/>
                </a:solidFill>
              </a:rPr>
              <a:t>Unity </a:t>
            </a:r>
            <a:r>
              <a:rPr lang="en-US" b="1" dirty="0">
                <a:solidFill>
                  <a:prstClr val="black"/>
                </a:solidFill>
              </a:rPr>
              <a:t>of Command</a:t>
            </a:r>
            <a:r>
              <a:rPr lang="en-US" dirty="0">
                <a:solidFill>
                  <a:prstClr val="black"/>
                </a:solidFill>
              </a:rPr>
              <a:t>. Each worker should have only one boss with no other conflicting lines of command.</a:t>
            </a:r>
          </a:p>
          <a:p>
            <a:endParaRPr lang="en-US" dirty="0"/>
          </a:p>
        </p:txBody>
      </p:sp>
    </p:spTree>
    <p:extLst>
      <p:ext uri="{BB962C8B-B14F-4D97-AF65-F5344CB8AC3E}">
        <p14:creationId xmlns:p14="http://schemas.microsoft.com/office/powerpoint/2010/main" val="2281500372"/>
      </p:ext>
    </p:extLst>
  </p:cSld>
  <p:clrMapOvr>
    <a:masterClrMapping/>
  </p:clrMapOvr>
  <p:transition spd="slow">
    <p:cove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239000" cy="990600"/>
          </a:xfrm>
        </p:spPr>
        <p:txBody>
          <a:bodyPr>
            <a:noAutofit/>
          </a:bodyPr>
          <a:lstStyle/>
          <a:p>
            <a:r>
              <a:rPr lang="en-US" sz="2800" dirty="0" smtClean="0">
                <a:solidFill>
                  <a:srgbClr val="FF0000"/>
                </a:solidFill>
              </a:rPr>
              <a:t>THE RARE RESPONSIBLE PERSON </a:t>
            </a:r>
            <a:r>
              <a:rPr lang="en-US" sz="2800" dirty="0" smtClean="0">
                <a:solidFill>
                  <a:srgbClr val="00B0F0"/>
                </a:solidFill>
              </a:rPr>
              <a:t>Example-</a:t>
            </a:r>
            <a:r>
              <a:rPr lang="en-US" sz="2800" dirty="0" smtClean="0">
                <a:solidFill>
                  <a:srgbClr val="FF0000"/>
                </a:solidFill>
              </a:rPr>
              <a:t> responsibility</a:t>
            </a:r>
            <a:endParaRPr lang="en-IN" sz="2800" dirty="0">
              <a:solidFill>
                <a:srgbClr val="FF0000"/>
              </a:solidFill>
            </a:endParaRPr>
          </a:p>
        </p:txBody>
      </p:sp>
      <p:sp>
        <p:nvSpPr>
          <p:cNvPr id="3" name="Content Placeholder 2"/>
          <p:cNvSpPr>
            <a:spLocks noGrp="1"/>
          </p:cNvSpPr>
          <p:nvPr>
            <p:ph idx="1"/>
          </p:nvPr>
        </p:nvSpPr>
        <p:spPr/>
        <p:txBody>
          <a:bodyPr>
            <a:normAutofit/>
          </a:bodyPr>
          <a:lstStyle/>
          <a:p>
            <a:r>
              <a:rPr lang="en-US" sz="2400" dirty="0" smtClean="0"/>
              <a:t>Self motivating</a:t>
            </a:r>
          </a:p>
          <a:p>
            <a:r>
              <a:rPr lang="en-US" sz="2400" dirty="0" smtClean="0"/>
              <a:t>Self aware</a:t>
            </a:r>
          </a:p>
          <a:p>
            <a:r>
              <a:rPr lang="en-US" sz="2400" dirty="0" smtClean="0"/>
              <a:t>Self disciplined</a:t>
            </a:r>
          </a:p>
          <a:p>
            <a:r>
              <a:rPr lang="en-US" sz="2400" dirty="0" smtClean="0"/>
              <a:t>Self improving</a:t>
            </a:r>
          </a:p>
          <a:p>
            <a:r>
              <a:rPr lang="en-US" sz="2400" dirty="0" smtClean="0"/>
              <a:t>Acts like a leader</a:t>
            </a:r>
          </a:p>
          <a:p>
            <a:r>
              <a:rPr lang="en-US" sz="2400" dirty="0" smtClean="0"/>
              <a:t>Doesn’t wait to be told what to do</a:t>
            </a:r>
          </a:p>
          <a:p>
            <a:r>
              <a:rPr lang="en-US" sz="2400" dirty="0" smtClean="0"/>
              <a:t>Picks up the trash lying on the floor</a:t>
            </a:r>
          </a:p>
          <a:p>
            <a:pPr marL="0" indent="0">
              <a:buNone/>
            </a:pPr>
            <a:endParaRPr lang="en-US" sz="2400" dirty="0"/>
          </a:p>
          <a:p>
            <a:pPr marL="0" indent="0">
              <a:buNone/>
            </a:pPr>
            <a:endParaRPr lang="en-US" dirty="0" smtClean="0"/>
          </a:p>
          <a:p>
            <a:pPr marL="0" indent="0">
              <a:buNone/>
            </a:pPr>
            <a:r>
              <a:rPr lang="en-US" dirty="0"/>
              <a:t> </a:t>
            </a:r>
            <a:r>
              <a:rPr lang="en-US" dirty="0" smtClean="0"/>
              <a:t>                                                 source:HBR  </a:t>
            </a:r>
            <a:endParaRPr lang="en-IN" dirty="0"/>
          </a:p>
        </p:txBody>
      </p:sp>
    </p:spTree>
    <p:extLst>
      <p:ext uri="{BB962C8B-B14F-4D97-AF65-F5344CB8AC3E}">
        <p14:creationId xmlns:p14="http://schemas.microsoft.com/office/powerpoint/2010/main" val="2067258082"/>
      </p:ext>
    </p:extLst>
  </p:cSld>
  <p:clrMapOvr>
    <a:masterClrMapping/>
  </p:clrMapOvr>
  <p:transition spd="slow">
    <p:cove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39000" cy="457200"/>
          </a:xfrm>
        </p:spPr>
        <p:txBody>
          <a:bodyPr>
            <a:normAutofit fontScale="90000"/>
          </a:bodyPr>
          <a:lstStyle/>
          <a:p>
            <a:r>
              <a:rPr lang="en-US" dirty="0" smtClean="0"/>
              <a:t>continued</a:t>
            </a:r>
            <a:endParaRPr lang="en-US" dirty="0"/>
          </a:p>
        </p:txBody>
      </p:sp>
      <p:sp>
        <p:nvSpPr>
          <p:cNvPr id="3" name="Content Placeholder 2"/>
          <p:cNvSpPr>
            <a:spLocks noGrp="1"/>
          </p:cNvSpPr>
          <p:nvPr>
            <p:ph idx="1"/>
          </p:nvPr>
        </p:nvSpPr>
        <p:spPr>
          <a:xfrm>
            <a:off x="76200" y="762000"/>
            <a:ext cx="8001000" cy="6248400"/>
          </a:xfrm>
        </p:spPr>
        <p:txBody>
          <a:bodyPr>
            <a:normAutofit fontScale="25000" lnSpcReduction="20000"/>
          </a:bodyPr>
          <a:lstStyle/>
          <a:p>
            <a:pPr marL="0" indent="0">
              <a:buNone/>
            </a:pPr>
            <a:r>
              <a:rPr lang="en-US" sz="9600" dirty="0" smtClean="0">
                <a:solidFill>
                  <a:srgbClr val="FFC000"/>
                </a:solidFill>
              </a:rPr>
              <a:t>5. </a:t>
            </a:r>
            <a:r>
              <a:rPr lang="en-US" sz="9600" b="1" dirty="0" smtClean="0">
                <a:solidFill>
                  <a:srgbClr val="00B0F0"/>
                </a:solidFill>
              </a:rPr>
              <a:t>Unity </a:t>
            </a:r>
            <a:r>
              <a:rPr lang="en-US" sz="9600" b="1" dirty="0">
                <a:solidFill>
                  <a:srgbClr val="00B0F0"/>
                </a:solidFill>
              </a:rPr>
              <a:t>of </a:t>
            </a:r>
            <a:r>
              <a:rPr lang="en-US" sz="9600" b="1" dirty="0" smtClean="0">
                <a:solidFill>
                  <a:srgbClr val="00B0F0"/>
                </a:solidFill>
              </a:rPr>
              <a:t>Direction: </a:t>
            </a:r>
            <a:r>
              <a:rPr lang="en-US" sz="9600" dirty="0" smtClean="0"/>
              <a:t> </a:t>
            </a:r>
            <a:r>
              <a:rPr lang="en-US" sz="9600" dirty="0"/>
              <a:t>People engaged in the same kind of activities must have the same objectives in a single plan. </a:t>
            </a:r>
            <a:endParaRPr lang="en-US" sz="9600" dirty="0" smtClean="0"/>
          </a:p>
          <a:p>
            <a:r>
              <a:rPr lang="en-US" sz="9600" dirty="0" smtClean="0"/>
              <a:t>This </a:t>
            </a:r>
            <a:r>
              <a:rPr lang="en-US" sz="9600" dirty="0"/>
              <a:t>is essential to ensure unity and coordination in the </a:t>
            </a:r>
            <a:r>
              <a:rPr lang="en-US" sz="9600" dirty="0" smtClean="0"/>
              <a:t>enterprise. Unity </a:t>
            </a:r>
            <a:r>
              <a:rPr lang="en-US" sz="9600" dirty="0"/>
              <a:t>of command does not exist without unity of direction but does not necessarily flows from it.</a:t>
            </a:r>
          </a:p>
          <a:p>
            <a:pPr marL="0" indent="0">
              <a:buNone/>
            </a:pPr>
            <a:r>
              <a:rPr lang="en-US" sz="9600" dirty="0">
                <a:solidFill>
                  <a:srgbClr val="FFC000"/>
                </a:solidFill>
              </a:rPr>
              <a:t>6. </a:t>
            </a:r>
            <a:r>
              <a:rPr lang="en-US" sz="9600" dirty="0">
                <a:solidFill>
                  <a:srgbClr val="FF0000"/>
                </a:solidFill>
              </a:rPr>
              <a:t>Subordination of individual interest (to the general interest</a:t>
            </a:r>
            <a:r>
              <a:rPr lang="en-US" sz="9600" dirty="0" smtClean="0">
                <a:solidFill>
                  <a:srgbClr val="FF0000"/>
                </a:solidFill>
              </a:rPr>
              <a:t>).</a:t>
            </a:r>
          </a:p>
          <a:p>
            <a:r>
              <a:rPr lang="en-US" sz="9600" dirty="0" smtClean="0"/>
              <a:t> </a:t>
            </a:r>
            <a:r>
              <a:rPr lang="en-US" sz="9600" dirty="0"/>
              <a:t>Management must see that the goals of the firms are always paramount.</a:t>
            </a:r>
          </a:p>
          <a:p>
            <a:pPr marL="0" indent="0">
              <a:buNone/>
            </a:pPr>
            <a:r>
              <a:rPr lang="en-US" sz="9600" dirty="0">
                <a:solidFill>
                  <a:srgbClr val="FFC000"/>
                </a:solidFill>
              </a:rPr>
              <a:t>7. </a:t>
            </a:r>
            <a:r>
              <a:rPr lang="en-US" sz="9600" dirty="0" smtClean="0">
                <a:solidFill>
                  <a:srgbClr val="00B050"/>
                </a:solidFill>
              </a:rPr>
              <a:t>Remuneration: </a:t>
            </a:r>
            <a:r>
              <a:rPr lang="en-US" sz="9600" dirty="0" smtClean="0"/>
              <a:t>  Fair remuneration increases workers efficiency and morale and foster good relations between them and management. Payment </a:t>
            </a:r>
            <a:r>
              <a:rPr lang="en-US" sz="9600" dirty="0"/>
              <a:t>is an important </a:t>
            </a:r>
            <a:r>
              <a:rPr lang="en-US" sz="9600" dirty="0" smtClean="0"/>
              <a:t>motivator.</a:t>
            </a:r>
          </a:p>
          <a:p>
            <a:pPr marL="0" indent="0">
              <a:buNone/>
            </a:pPr>
            <a:r>
              <a:rPr lang="en-US" sz="9600" dirty="0" smtClean="0"/>
              <a:t> </a:t>
            </a:r>
            <a:r>
              <a:rPr lang="en-US" sz="9600" dirty="0" smtClean="0">
                <a:solidFill>
                  <a:srgbClr val="FFC000"/>
                </a:solidFill>
              </a:rPr>
              <a:t>8</a:t>
            </a:r>
            <a:r>
              <a:rPr lang="en-US" sz="9600" dirty="0">
                <a:solidFill>
                  <a:srgbClr val="FFC000"/>
                </a:solidFill>
              </a:rPr>
              <a:t>. Centralization (or Decentralization</a:t>
            </a:r>
            <a:r>
              <a:rPr lang="en-US" sz="9600" dirty="0" smtClean="0">
                <a:solidFill>
                  <a:srgbClr val="FFC000"/>
                </a:solidFill>
              </a:rPr>
              <a:t>): </a:t>
            </a:r>
            <a:r>
              <a:rPr lang="en-US" sz="9600" dirty="0" smtClean="0"/>
              <a:t> </a:t>
            </a:r>
            <a:r>
              <a:rPr lang="en-US" sz="9600" dirty="0"/>
              <a:t>This is a matter of degree depending on the condition of the business and the quality of its personnel.</a:t>
            </a:r>
          </a:p>
          <a:p>
            <a:endParaRPr lang="en-US" dirty="0"/>
          </a:p>
        </p:txBody>
      </p:sp>
    </p:spTree>
    <p:extLst>
      <p:ext uri="{BB962C8B-B14F-4D97-AF65-F5344CB8AC3E}">
        <p14:creationId xmlns:p14="http://schemas.microsoft.com/office/powerpoint/2010/main" val="2940168908"/>
      </p:ext>
    </p:extLst>
  </p:cSld>
  <p:clrMapOvr>
    <a:masterClrMapping/>
  </p:clrMapOvr>
  <p:transition spd="slow">
    <p:cove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239000" cy="381000"/>
          </a:xfrm>
        </p:spPr>
        <p:txBody>
          <a:bodyPr>
            <a:normAutofit fontScale="90000"/>
          </a:bodyPr>
          <a:lstStyle/>
          <a:p>
            <a:r>
              <a:rPr lang="en-US" dirty="0" smtClean="0"/>
              <a:t>Principles continued</a:t>
            </a:r>
            <a:endParaRPr lang="en-US" dirty="0"/>
          </a:p>
        </p:txBody>
      </p:sp>
      <p:sp>
        <p:nvSpPr>
          <p:cNvPr id="3" name="Content Placeholder 2"/>
          <p:cNvSpPr>
            <a:spLocks noGrp="1"/>
          </p:cNvSpPr>
          <p:nvPr>
            <p:ph idx="1"/>
          </p:nvPr>
        </p:nvSpPr>
        <p:spPr>
          <a:xfrm>
            <a:off x="76200" y="609600"/>
            <a:ext cx="8001000" cy="6172200"/>
          </a:xfrm>
        </p:spPr>
        <p:txBody>
          <a:bodyPr>
            <a:normAutofit fontScale="25000" lnSpcReduction="20000"/>
          </a:bodyPr>
          <a:lstStyle/>
          <a:p>
            <a:pPr marL="0" indent="0">
              <a:buNone/>
            </a:pPr>
            <a:r>
              <a:rPr lang="en-US" sz="8600" dirty="0" smtClean="0"/>
              <a:t> </a:t>
            </a:r>
            <a:r>
              <a:rPr lang="en-US" sz="9600" dirty="0" smtClean="0">
                <a:solidFill>
                  <a:srgbClr val="C00000"/>
                </a:solidFill>
              </a:rPr>
              <a:t>9</a:t>
            </a:r>
            <a:r>
              <a:rPr lang="en-US" sz="9600" dirty="0">
                <a:solidFill>
                  <a:srgbClr val="C00000"/>
                </a:solidFill>
              </a:rPr>
              <a:t>. </a:t>
            </a:r>
            <a:r>
              <a:rPr lang="en-US" sz="9600" b="1" dirty="0">
                <a:solidFill>
                  <a:srgbClr val="C00000"/>
                </a:solidFill>
              </a:rPr>
              <a:t>Scalar chain (Line of Authority</a:t>
            </a:r>
            <a:r>
              <a:rPr lang="en-US" sz="9600" b="1" dirty="0" smtClean="0">
                <a:solidFill>
                  <a:srgbClr val="C00000"/>
                </a:solidFill>
              </a:rPr>
              <a:t>).</a:t>
            </a:r>
          </a:p>
          <a:p>
            <a:r>
              <a:rPr lang="en-US" sz="9600" dirty="0" smtClean="0"/>
              <a:t> </a:t>
            </a:r>
            <a:r>
              <a:rPr lang="en-US" sz="9600" dirty="0"/>
              <a:t>A hierarchy is necessary for unity of direction</a:t>
            </a:r>
            <a:r>
              <a:rPr lang="en-US" sz="9600" dirty="0" smtClean="0"/>
              <a:t>.</a:t>
            </a:r>
          </a:p>
          <a:p>
            <a:r>
              <a:rPr lang="en-IN" sz="9600" dirty="0"/>
              <a:t>Scalar chain refers to the number of levels in the hierarchy from the ultimate authority to the lowest level in the organization. It should not be over-stretched and consist of too-many levels.</a:t>
            </a:r>
          </a:p>
          <a:p>
            <a:r>
              <a:rPr lang="en-US" sz="9600" dirty="0" smtClean="0"/>
              <a:t> </a:t>
            </a:r>
            <a:r>
              <a:rPr lang="en-US" sz="9600" dirty="0"/>
              <a:t>But lateral communication is also fundamental, as long as superiors know that such communication is taking place</a:t>
            </a:r>
            <a:r>
              <a:rPr lang="en-US" sz="9600" dirty="0" smtClean="0"/>
              <a:t>.</a:t>
            </a:r>
          </a:p>
          <a:p>
            <a:r>
              <a:rPr lang="en-US" sz="9600" dirty="0" smtClean="0">
                <a:solidFill>
                  <a:srgbClr val="FFC000"/>
                </a:solidFill>
              </a:rPr>
              <a:t>10.</a:t>
            </a:r>
            <a:r>
              <a:rPr lang="en-US" sz="9600" b="1" dirty="0" smtClean="0">
                <a:solidFill>
                  <a:srgbClr val="00B0F0"/>
                </a:solidFill>
              </a:rPr>
              <a:t>Order</a:t>
            </a:r>
            <a:r>
              <a:rPr lang="en-US" sz="9600" b="1" dirty="0" smtClean="0">
                <a:solidFill>
                  <a:srgbClr val="00B0F0"/>
                </a:solidFill>
              </a:rPr>
              <a:t>.</a:t>
            </a:r>
          </a:p>
          <a:p>
            <a:r>
              <a:rPr lang="en-US" sz="9600" dirty="0" smtClean="0"/>
              <a:t> </a:t>
            </a:r>
            <a:r>
              <a:rPr lang="en-US" sz="9600" dirty="0"/>
              <a:t>Both material order and social order are </a:t>
            </a:r>
            <a:r>
              <a:rPr lang="en-US" sz="9600" dirty="0" smtClean="0"/>
              <a:t>necessary.</a:t>
            </a:r>
          </a:p>
          <a:p>
            <a:r>
              <a:rPr lang="en-US" sz="9600" dirty="0" smtClean="0"/>
              <a:t>The </a:t>
            </a:r>
            <a:r>
              <a:rPr lang="en-US" sz="9600" dirty="0"/>
              <a:t>former minimizes lost time and useless handling of </a:t>
            </a:r>
            <a:r>
              <a:rPr lang="en-US" sz="9600" dirty="0" smtClean="0"/>
              <a:t>materials. The </a:t>
            </a:r>
            <a:r>
              <a:rPr lang="en-US" sz="9600" dirty="0"/>
              <a:t>latter is achieved through organization and selection.</a:t>
            </a:r>
          </a:p>
          <a:p>
            <a:pPr marL="0" indent="0">
              <a:buNone/>
            </a:pPr>
            <a:r>
              <a:rPr lang="en-US" sz="9600" dirty="0" smtClean="0">
                <a:solidFill>
                  <a:srgbClr val="FFC000"/>
                </a:solidFill>
              </a:rPr>
              <a:t> 11</a:t>
            </a:r>
            <a:r>
              <a:rPr lang="en-US" sz="9600" dirty="0"/>
              <a:t>. </a:t>
            </a:r>
            <a:r>
              <a:rPr lang="en-US" sz="9600" b="1" dirty="0">
                <a:solidFill>
                  <a:srgbClr val="FF0000"/>
                </a:solidFill>
              </a:rPr>
              <a:t>Equity. </a:t>
            </a:r>
            <a:r>
              <a:rPr lang="en-US" sz="9600" dirty="0" smtClean="0"/>
              <a:t>In </a:t>
            </a:r>
            <a:r>
              <a:rPr lang="en-US" sz="9600" dirty="0"/>
              <a:t>running a business a ‘combination of kindliness and justice’ is needed</a:t>
            </a:r>
            <a:r>
              <a:rPr lang="en-US" sz="9600" dirty="0" smtClean="0"/>
              <a:t>.</a:t>
            </a:r>
          </a:p>
          <a:p>
            <a:r>
              <a:rPr lang="en-US" sz="9600" dirty="0" smtClean="0"/>
              <a:t> </a:t>
            </a:r>
            <a:r>
              <a:rPr lang="en-US" sz="9600" dirty="0"/>
              <a:t>Treating employees well is important to achieve equity.</a:t>
            </a:r>
          </a:p>
          <a:p>
            <a:endParaRPr lang="en-US" dirty="0"/>
          </a:p>
        </p:txBody>
      </p:sp>
    </p:spTree>
    <p:extLst>
      <p:ext uri="{BB962C8B-B14F-4D97-AF65-F5344CB8AC3E}">
        <p14:creationId xmlns:p14="http://schemas.microsoft.com/office/powerpoint/2010/main" val="2625569221"/>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200000"/>
                  </a:schemeClr>
                </a:solidFill>
              </a:rPr>
              <a:t>CONTINUE….D</a:t>
            </a:r>
            <a:endParaRPr lang="en-US" dirty="0">
              <a:solidFill>
                <a:schemeClr val="tx2">
                  <a:satMod val="200000"/>
                </a:schemeClr>
              </a:solidFill>
            </a:endParaRPr>
          </a:p>
        </p:txBody>
      </p:sp>
      <p:sp>
        <p:nvSpPr>
          <p:cNvPr id="3" name="Content Placeholder 2"/>
          <p:cNvSpPr>
            <a:spLocks noGrp="1"/>
          </p:cNvSpPr>
          <p:nvPr>
            <p:ph idx="1"/>
          </p:nvPr>
        </p:nvSpPr>
        <p:spPr>
          <a:xfrm>
            <a:off x="304800" y="1676400"/>
            <a:ext cx="7772400" cy="4572000"/>
          </a:xfrm>
        </p:spPr>
        <p:txBody>
          <a:bodyPr>
            <a:normAutofit/>
          </a:bodyPr>
          <a:lstStyle/>
          <a:p>
            <a:pPr algn="just" eaLnBrk="1" hangingPunct="1">
              <a:buFont typeface="Wingdings" pitchFamily="2" charset="2"/>
              <a:buNone/>
              <a:defRPr/>
            </a:pPr>
            <a:r>
              <a:rPr lang="en-US" sz="2800" b="1" dirty="0" smtClean="0"/>
              <a:t> According to </a:t>
            </a:r>
            <a:r>
              <a:rPr lang="en-US" sz="2800" dirty="0" smtClean="0"/>
              <a:t>Mary Parker Follett:</a:t>
            </a:r>
          </a:p>
          <a:p>
            <a:pPr algn="just">
              <a:defRPr/>
            </a:pPr>
            <a:r>
              <a:rPr lang="en-US" sz="2800" dirty="0" smtClean="0"/>
              <a:t>Management is the “</a:t>
            </a:r>
            <a:r>
              <a:rPr lang="en-US" sz="2800" b="1" dirty="0" smtClean="0">
                <a:solidFill>
                  <a:srgbClr val="00B050"/>
                </a:solidFill>
              </a:rPr>
              <a:t>art of getting things done through  people”.</a:t>
            </a:r>
          </a:p>
          <a:p>
            <a:pPr marL="0" indent="0" algn="just">
              <a:buNone/>
              <a:defRPr/>
            </a:pPr>
            <a:r>
              <a:rPr lang="en-US" sz="2800" b="1" dirty="0" smtClean="0"/>
              <a:t> Definition</a:t>
            </a:r>
          </a:p>
          <a:p>
            <a:pPr>
              <a:defRPr/>
            </a:pPr>
            <a:r>
              <a:rPr lang="en-US" sz="2800" dirty="0" smtClean="0"/>
              <a:t> It is the process of designing and maintaining</a:t>
            </a:r>
          </a:p>
          <a:p>
            <a:pPr marL="0" indent="0">
              <a:buNone/>
              <a:defRPr/>
            </a:pPr>
            <a:r>
              <a:rPr lang="en-US" sz="2800" dirty="0" smtClean="0"/>
              <a:t>  an environment in which individuals, working,   together in groups efficiently accomplish selected aims.</a:t>
            </a:r>
          </a:p>
        </p:txBody>
      </p:sp>
      <p:sp>
        <p:nvSpPr>
          <p:cNvPr id="18436" name="Footer Placeholder 3"/>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smtClean="0"/>
              <a:t>Fundamentals of Management</a:t>
            </a:r>
          </a:p>
        </p:txBody>
      </p:sp>
      <p:sp>
        <p:nvSpPr>
          <p:cNvPr id="18437"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normAutofit fontScale="92500" lnSpcReduction="10000"/>
          </a:bodyPr>
          <a:lstStyle/>
          <a:p>
            <a:fld id="{572910FB-490B-499B-945C-BEF777611B6B}" type="slidenum">
              <a:rPr lang="en-US" smtClean="0"/>
              <a:pPr/>
              <a:t>4</a:t>
            </a:fld>
            <a:endParaRPr lang="en-US" smtClean="0"/>
          </a:p>
        </p:txBody>
      </p:sp>
      <p:sp>
        <p:nvSpPr>
          <p:cNvPr id="18438" name="TextBox 5"/>
          <p:cNvSpPr txBox="1">
            <a:spLocks noChangeArrowheads="1"/>
          </p:cNvSpPr>
          <p:nvPr/>
        </p:nvSpPr>
        <p:spPr bwMode="auto">
          <a:xfrm>
            <a:off x="3657600" y="914400"/>
            <a:ext cx="184150" cy="369888"/>
          </a:xfrm>
          <a:prstGeom prst="rect">
            <a:avLst/>
          </a:prstGeom>
          <a:noFill/>
          <a:ln w="9525">
            <a:noFill/>
            <a:miter lim="800000"/>
            <a:headEnd/>
            <a:tailEnd/>
          </a:ln>
        </p:spPr>
        <p:txBody>
          <a:bodyPr wrap="none">
            <a:spAutoFit/>
          </a:bodyPr>
          <a:lstStyle/>
          <a:p>
            <a:endParaRPr lang="en-US"/>
          </a:p>
        </p:txBody>
      </p:sp>
    </p:spTree>
  </p:cSld>
  <p:clrMapOvr>
    <a:masterClrMapping/>
  </p:clrMapOvr>
  <p:transition spd="slow">
    <p:cove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239000" cy="914400"/>
          </a:xfrm>
        </p:spPr>
        <p:txBody>
          <a:bodyPr/>
          <a:lstStyle/>
          <a:p>
            <a:r>
              <a:rPr lang="en-US" dirty="0" smtClean="0"/>
              <a:t>continued</a:t>
            </a:r>
            <a:endParaRPr lang="en-US" dirty="0"/>
          </a:p>
        </p:txBody>
      </p:sp>
      <p:sp>
        <p:nvSpPr>
          <p:cNvPr id="3" name="Content Placeholder 2"/>
          <p:cNvSpPr>
            <a:spLocks noGrp="1"/>
          </p:cNvSpPr>
          <p:nvPr>
            <p:ph idx="1"/>
          </p:nvPr>
        </p:nvSpPr>
        <p:spPr>
          <a:xfrm>
            <a:off x="609600" y="1295400"/>
            <a:ext cx="7239000" cy="5151120"/>
          </a:xfrm>
        </p:spPr>
        <p:txBody>
          <a:bodyPr>
            <a:normAutofit fontScale="92500" lnSpcReduction="20000"/>
          </a:bodyPr>
          <a:lstStyle/>
          <a:p>
            <a:pPr marL="0" lvl="0" indent="0">
              <a:buClr>
                <a:srgbClr val="FE8637"/>
              </a:buClr>
              <a:buSzPct val="70000"/>
              <a:buNone/>
            </a:pPr>
            <a:r>
              <a:rPr lang="en-US" sz="2400" b="1" dirty="0">
                <a:solidFill>
                  <a:srgbClr val="FFC000"/>
                </a:solidFill>
              </a:rPr>
              <a:t>12. </a:t>
            </a:r>
            <a:r>
              <a:rPr lang="en-US" sz="2400" b="1" dirty="0">
                <a:solidFill>
                  <a:srgbClr val="00B0F0"/>
                </a:solidFill>
              </a:rPr>
              <a:t>Stability of Tenure of </a:t>
            </a:r>
            <a:r>
              <a:rPr lang="en-US" sz="2400" b="1" dirty="0" smtClean="0">
                <a:solidFill>
                  <a:srgbClr val="00B0F0"/>
                </a:solidFill>
              </a:rPr>
              <a:t>Personnel</a:t>
            </a:r>
            <a:endParaRPr lang="en-US" sz="2400" dirty="0" smtClean="0">
              <a:solidFill>
                <a:srgbClr val="00B0F0"/>
              </a:solidFill>
            </a:endParaRPr>
          </a:p>
          <a:p>
            <a:pPr>
              <a:buClr>
                <a:srgbClr val="FE8637"/>
              </a:buClr>
              <a:buSzPct val="70000"/>
            </a:pPr>
            <a:r>
              <a:rPr lang="en-US" sz="2400" dirty="0" smtClean="0">
                <a:solidFill>
                  <a:prstClr val="black"/>
                </a:solidFill>
              </a:rPr>
              <a:t>Employees </a:t>
            </a:r>
            <a:r>
              <a:rPr lang="en-US" sz="2400" dirty="0">
                <a:solidFill>
                  <a:prstClr val="black"/>
                </a:solidFill>
              </a:rPr>
              <a:t>work better if job security and career progress are assured to them</a:t>
            </a:r>
            <a:r>
              <a:rPr lang="en-US" sz="2400" dirty="0" smtClean="0">
                <a:solidFill>
                  <a:prstClr val="black"/>
                </a:solidFill>
              </a:rPr>
              <a:t>.</a:t>
            </a:r>
          </a:p>
          <a:p>
            <a:pPr>
              <a:buClr>
                <a:srgbClr val="FE8637"/>
              </a:buClr>
              <a:buSzPct val="70000"/>
            </a:pPr>
            <a:r>
              <a:rPr lang="en-US" sz="2400" dirty="0" smtClean="0">
                <a:solidFill>
                  <a:prstClr val="black"/>
                </a:solidFill>
              </a:rPr>
              <a:t> </a:t>
            </a:r>
            <a:r>
              <a:rPr lang="en-US" sz="2400" dirty="0">
                <a:solidFill>
                  <a:prstClr val="black"/>
                </a:solidFill>
              </a:rPr>
              <a:t>An insecure tenure and a high rate of employee turnover will affect the organization adversely.</a:t>
            </a:r>
          </a:p>
          <a:p>
            <a:pPr marL="0" lvl="0" indent="0">
              <a:buClr>
                <a:srgbClr val="FE8637"/>
              </a:buClr>
              <a:buSzPct val="70000"/>
              <a:buNone/>
            </a:pPr>
            <a:r>
              <a:rPr lang="en-US" sz="2400" b="1" dirty="0">
                <a:solidFill>
                  <a:srgbClr val="FFC000"/>
                </a:solidFill>
              </a:rPr>
              <a:t>13. </a:t>
            </a:r>
            <a:r>
              <a:rPr lang="en-US" sz="2400" b="1" dirty="0">
                <a:solidFill>
                  <a:srgbClr val="FF0000"/>
                </a:solidFill>
              </a:rPr>
              <a:t>Initiative</a:t>
            </a:r>
            <a:r>
              <a:rPr lang="en-US" sz="2400" dirty="0" smtClean="0">
                <a:solidFill>
                  <a:srgbClr val="FF0000"/>
                </a:solidFill>
              </a:rPr>
              <a:t>.</a:t>
            </a:r>
          </a:p>
          <a:p>
            <a:pPr>
              <a:buClr>
                <a:srgbClr val="FE8637"/>
              </a:buClr>
              <a:buSzPct val="70000"/>
            </a:pPr>
            <a:r>
              <a:rPr lang="en-US" sz="2400" dirty="0" smtClean="0">
                <a:solidFill>
                  <a:prstClr val="black"/>
                </a:solidFill>
              </a:rPr>
              <a:t> </a:t>
            </a:r>
            <a:r>
              <a:rPr lang="en-US" sz="2400" dirty="0">
                <a:solidFill>
                  <a:prstClr val="black"/>
                </a:solidFill>
              </a:rPr>
              <a:t>Allowing all personnel to show their initiative in some way is a source of strength for the organization</a:t>
            </a:r>
            <a:r>
              <a:rPr lang="en-US" sz="2400" dirty="0" smtClean="0">
                <a:solidFill>
                  <a:prstClr val="black"/>
                </a:solidFill>
              </a:rPr>
              <a:t>.</a:t>
            </a:r>
          </a:p>
          <a:p>
            <a:pPr>
              <a:buClr>
                <a:srgbClr val="FE8637"/>
              </a:buClr>
              <a:buSzPct val="70000"/>
            </a:pPr>
            <a:r>
              <a:rPr lang="en-US" sz="2400" dirty="0" smtClean="0">
                <a:solidFill>
                  <a:prstClr val="black"/>
                </a:solidFill>
              </a:rPr>
              <a:t> </a:t>
            </a:r>
            <a:r>
              <a:rPr lang="en-US" sz="2400" dirty="0">
                <a:solidFill>
                  <a:prstClr val="black"/>
                </a:solidFill>
              </a:rPr>
              <a:t>Even though it may well involve a sacrifice of ‘personal vanity’ on the part of many managers</a:t>
            </a:r>
            <a:r>
              <a:rPr lang="en-US" sz="2400" dirty="0" smtClean="0">
                <a:solidFill>
                  <a:prstClr val="black"/>
                </a:solidFill>
              </a:rPr>
              <a:t>.</a:t>
            </a:r>
          </a:p>
          <a:p>
            <a:pPr marL="0" lvl="0" indent="0">
              <a:buClr>
                <a:srgbClr val="FE8637"/>
              </a:buClr>
              <a:buSzPct val="70000"/>
              <a:buNone/>
            </a:pPr>
            <a:r>
              <a:rPr lang="en-US" sz="2400" b="1" dirty="0" smtClean="0">
                <a:solidFill>
                  <a:srgbClr val="FFC000"/>
                </a:solidFill>
              </a:rPr>
              <a:t>14</a:t>
            </a:r>
            <a:r>
              <a:rPr lang="en-US" sz="2400" b="1" dirty="0">
                <a:solidFill>
                  <a:srgbClr val="FFC000"/>
                </a:solidFill>
              </a:rPr>
              <a:t>. </a:t>
            </a:r>
            <a:r>
              <a:rPr lang="en-US" sz="2400" b="1" dirty="0">
                <a:solidFill>
                  <a:srgbClr val="7030A0"/>
                </a:solidFill>
              </a:rPr>
              <a:t>Esprit de Corps</a:t>
            </a:r>
            <a:r>
              <a:rPr lang="en-US" sz="2400" dirty="0">
                <a:solidFill>
                  <a:srgbClr val="7030A0"/>
                </a:solidFill>
              </a:rPr>
              <a:t>. </a:t>
            </a:r>
            <a:endParaRPr lang="en-US" sz="2400" dirty="0" smtClean="0">
              <a:solidFill>
                <a:srgbClr val="7030A0"/>
              </a:solidFill>
            </a:endParaRPr>
          </a:p>
          <a:p>
            <a:pPr>
              <a:buClr>
                <a:srgbClr val="FE8637"/>
              </a:buClr>
              <a:buSzPct val="70000"/>
            </a:pPr>
            <a:r>
              <a:rPr lang="en-US" sz="2400" dirty="0" smtClean="0">
                <a:solidFill>
                  <a:prstClr val="black"/>
                </a:solidFill>
              </a:rPr>
              <a:t>Management </a:t>
            </a:r>
            <a:r>
              <a:rPr lang="en-US" sz="2400" dirty="0">
                <a:solidFill>
                  <a:prstClr val="black"/>
                </a:solidFill>
              </a:rPr>
              <a:t>must foster the morale of its employees</a:t>
            </a:r>
            <a:r>
              <a:rPr lang="en-US" sz="2400" dirty="0" smtClean="0">
                <a:solidFill>
                  <a:prstClr val="black"/>
                </a:solidFill>
              </a:rPr>
              <a:t>.</a:t>
            </a:r>
          </a:p>
          <a:p>
            <a:pPr>
              <a:buClr>
                <a:srgbClr val="FE8637"/>
              </a:buClr>
              <a:buSzPct val="70000"/>
            </a:pPr>
            <a:r>
              <a:rPr lang="en-US" sz="2400" dirty="0" smtClean="0">
                <a:solidFill>
                  <a:prstClr val="black"/>
                </a:solidFill>
              </a:rPr>
              <a:t>real </a:t>
            </a:r>
            <a:r>
              <a:rPr lang="en-US" sz="2400" dirty="0">
                <a:solidFill>
                  <a:prstClr val="black"/>
                </a:solidFill>
              </a:rPr>
              <a:t>talent is needed to coordinate effort, encourage keenness, use each person’s abilities, and reward each one’s merit </a:t>
            </a:r>
            <a:r>
              <a:rPr lang="en-US" sz="2400" dirty="0" smtClean="0">
                <a:solidFill>
                  <a:prstClr val="black"/>
                </a:solidFill>
              </a:rPr>
              <a:t>and creating </a:t>
            </a:r>
            <a:r>
              <a:rPr lang="en-US" sz="2400" dirty="0">
                <a:solidFill>
                  <a:prstClr val="black"/>
                </a:solidFill>
              </a:rPr>
              <a:t>harmonious relations</a:t>
            </a:r>
            <a:r>
              <a:rPr lang="en-US" sz="2400" dirty="0" smtClean="0">
                <a:solidFill>
                  <a:prstClr val="black"/>
                </a:solidFill>
              </a:rPr>
              <a:t>.</a:t>
            </a:r>
            <a:endParaRPr lang="en-US" sz="2400" dirty="0">
              <a:solidFill>
                <a:prstClr val="black"/>
              </a:solidFill>
            </a:endParaRPr>
          </a:p>
        </p:txBody>
      </p:sp>
    </p:spTree>
    <p:extLst>
      <p:ext uri="{BB962C8B-B14F-4D97-AF65-F5344CB8AC3E}">
        <p14:creationId xmlns:p14="http://schemas.microsoft.com/office/powerpoint/2010/main" val="3363858561"/>
      </p:ext>
    </p:extLst>
  </p:cSld>
  <p:clrMapOvr>
    <a:masterClrMapping/>
  </p:clrMapOvr>
  <p:transition spd="slow">
    <p:cove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33400" y="457200"/>
            <a:ext cx="7772400" cy="914400"/>
          </a:xfrm>
        </p:spPr>
        <p:txBody>
          <a:bodyPr/>
          <a:lstStyle/>
          <a:p>
            <a:pPr eaLnBrk="1" fontAlgn="auto" hangingPunct="1">
              <a:spcAft>
                <a:spcPts val="0"/>
              </a:spcAft>
              <a:defRPr/>
            </a:pPr>
            <a:r>
              <a:rPr lang="en-US" sz="3600" i="1" dirty="0" smtClean="0">
                <a:solidFill>
                  <a:schemeClr val="tx2">
                    <a:satMod val="200000"/>
                  </a:schemeClr>
                </a:solidFill>
              </a:rPr>
              <a:t>Five Functions Of Managers</a:t>
            </a:r>
          </a:p>
        </p:txBody>
      </p:sp>
      <p:sp>
        <p:nvSpPr>
          <p:cNvPr id="7171" name="Rectangle 3"/>
          <p:cNvSpPr>
            <a:spLocks noGrp="1" noChangeArrowheads="1"/>
          </p:cNvSpPr>
          <p:nvPr>
            <p:ph idx="1"/>
          </p:nvPr>
        </p:nvSpPr>
        <p:spPr>
          <a:xfrm>
            <a:off x="457200" y="1219200"/>
            <a:ext cx="8178800" cy="4800600"/>
          </a:xfrm>
        </p:spPr>
        <p:txBody>
          <a:bodyPr/>
          <a:lstStyle/>
          <a:p>
            <a:pPr eaLnBrk="1" hangingPunct="1"/>
            <a:endParaRPr lang="en-US" sz="2800" dirty="0" smtClean="0"/>
          </a:p>
          <a:p>
            <a:pPr eaLnBrk="1" hangingPunct="1"/>
            <a:r>
              <a:rPr lang="en-US" sz="2800" dirty="0" smtClean="0"/>
              <a:t>Stated as </a:t>
            </a:r>
          </a:p>
          <a:p>
            <a:pPr eaLnBrk="1" hangingPunct="1"/>
            <a:endParaRPr lang="en-US" sz="2800" dirty="0" smtClean="0"/>
          </a:p>
          <a:p>
            <a:pPr lvl="1" eaLnBrk="1" hangingPunct="1"/>
            <a:r>
              <a:rPr lang="en-US" sz="2800" dirty="0" smtClean="0">
                <a:solidFill>
                  <a:schemeClr val="tx1">
                    <a:lumMod val="95000"/>
                    <a:lumOff val="5000"/>
                  </a:schemeClr>
                </a:solidFill>
              </a:rPr>
              <a:t>1. Planning</a:t>
            </a:r>
          </a:p>
          <a:p>
            <a:pPr lvl="1" eaLnBrk="1" hangingPunct="1"/>
            <a:r>
              <a:rPr lang="en-US" sz="2800" dirty="0" smtClean="0">
                <a:solidFill>
                  <a:schemeClr val="tx1">
                    <a:lumMod val="95000"/>
                    <a:lumOff val="5000"/>
                  </a:schemeClr>
                </a:solidFill>
              </a:rPr>
              <a:t>2. Organizing</a:t>
            </a:r>
          </a:p>
          <a:p>
            <a:pPr lvl="1" eaLnBrk="1" hangingPunct="1"/>
            <a:r>
              <a:rPr lang="en-US" sz="2800" dirty="0" smtClean="0">
                <a:solidFill>
                  <a:schemeClr val="tx1">
                    <a:lumMod val="95000"/>
                    <a:lumOff val="5000"/>
                  </a:schemeClr>
                </a:solidFill>
              </a:rPr>
              <a:t>3. Staffing </a:t>
            </a:r>
          </a:p>
          <a:p>
            <a:pPr lvl="1" eaLnBrk="1" hangingPunct="1"/>
            <a:r>
              <a:rPr lang="en-US" sz="2800" dirty="0" smtClean="0">
                <a:solidFill>
                  <a:schemeClr val="tx1">
                    <a:lumMod val="95000"/>
                    <a:lumOff val="5000"/>
                  </a:schemeClr>
                </a:solidFill>
              </a:rPr>
              <a:t>4. Leading</a:t>
            </a:r>
          </a:p>
          <a:p>
            <a:pPr lvl="1" eaLnBrk="1" hangingPunct="1"/>
            <a:r>
              <a:rPr lang="en-US" sz="2800" dirty="0" smtClean="0">
                <a:solidFill>
                  <a:schemeClr val="tx1">
                    <a:lumMod val="95000"/>
                    <a:lumOff val="5000"/>
                  </a:schemeClr>
                </a:solidFill>
              </a:rPr>
              <a:t>5. Controlling</a:t>
            </a:r>
          </a:p>
          <a:p>
            <a:pPr lvl="1" eaLnBrk="1" hangingPunct="1"/>
            <a:endParaRPr lang="en-US" dirty="0" smtClean="0">
              <a:solidFill>
                <a:schemeClr val="tx1">
                  <a:lumMod val="95000"/>
                  <a:lumOff val="5000"/>
                </a:schemeClr>
              </a:solidFill>
            </a:endParaRPr>
          </a:p>
        </p:txBody>
      </p:sp>
      <p:sp>
        <p:nvSpPr>
          <p:cNvPr id="2053" name="Footer Placeholder 5"/>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dirty="0" smtClean="0"/>
              <a:t>Fundamentals of Management</a:t>
            </a:r>
          </a:p>
        </p:txBody>
      </p:sp>
      <p:sp>
        <p:nvSpPr>
          <p:cNvPr id="2054"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576445C7-995B-434F-9E22-CBFF5593191D}" type="slidenum">
              <a:rPr lang="en-US" smtClean="0"/>
              <a:pPr/>
              <a:t>41</a:t>
            </a:fld>
            <a:endParaRPr lang="en-US" dirty="0" smtClean="0"/>
          </a:p>
        </p:txBody>
      </p:sp>
      <p:graphicFrame>
        <p:nvGraphicFramePr>
          <p:cNvPr id="2050" name="Object 2"/>
          <p:cNvGraphicFramePr>
            <a:graphicFrameLocks noChangeAspect="1"/>
          </p:cNvGraphicFramePr>
          <p:nvPr/>
        </p:nvGraphicFramePr>
        <p:xfrm>
          <a:off x="5029200" y="2209800"/>
          <a:ext cx="2286000" cy="2362200"/>
        </p:xfrm>
        <a:graphic>
          <a:graphicData uri="http://schemas.openxmlformats.org/presentationml/2006/ole">
            <mc:AlternateContent xmlns:mc="http://schemas.openxmlformats.org/markup-compatibility/2006">
              <mc:Choice xmlns:v="urn:schemas-microsoft-com:vml" Requires="v">
                <p:oleObj spid="_x0000_s2208" name="Clip" r:id="rId3" imgW="3452400" imgH="3458520" progId="MS_ClipArt_Gallery.2">
                  <p:embed/>
                </p:oleObj>
              </mc:Choice>
              <mc:Fallback>
                <p:oleObj name="Clip" r:id="rId3" imgW="3452400" imgH="34585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2209800"/>
                        <a:ext cx="2286000" cy="236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28600" y="-381000"/>
            <a:ext cx="8229600" cy="1143000"/>
          </a:xfrm>
        </p:spPr>
        <p:txBody>
          <a:bodyPr/>
          <a:lstStyle/>
          <a:p>
            <a:pPr eaLnBrk="1" fontAlgn="auto" hangingPunct="1">
              <a:spcAft>
                <a:spcPts val="0"/>
              </a:spcAft>
              <a:defRPr/>
            </a:pPr>
            <a:r>
              <a:rPr lang="en-US" dirty="0" smtClean="0">
                <a:solidFill>
                  <a:schemeClr val="tx2">
                    <a:satMod val="200000"/>
                  </a:schemeClr>
                </a:solidFill>
              </a:rPr>
              <a:t> DEFINITION Continued</a:t>
            </a:r>
          </a:p>
        </p:txBody>
      </p:sp>
      <p:sp>
        <p:nvSpPr>
          <p:cNvPr id="4099" name="Content Placeholder 2"/>
          <p:cNvSpPr>
            <a:spLocks noGrp="1"/>
          </p:cNvSpPr>
          <p:nvPr>
            <p:ph idx="1"/>
          </p:nvPr>
        </p:nvSpPr>
        <p:spPr>
          <a:xfrm>
            <a:off x="228600" y="838200"/>
            <a:ext cx="8178800" cy="5638800"/>
          </a:xfrm>
        </p:spPr>
        <p:txBody>
          <a:bodyPr>
            <a:normAutofit/>
          </a:bodyPr>
          <a:lstStyle/>
          <a:p>
            <a:pPr marL="411480" algn="just" eaLnBrk="1" fontAlgn="auto" hangingPunct="1">
              <a:spcAft>
                <a:spcPts val="0"/>
              </a:spcAft>
              <a:buFont typeface="Wingdings" pitchFamily="2" charset="2"/>
              <a:buNone/>
              <a:defRPr/>
            </a:pPr>
            <a:r>
              <a:rPr lang="en-US" dirty="0" smtClean="0">
                <a:solidFill>
                  <a:srgbClr val="FF0000"/>
                </a:solidFill>
              </a:rPr>
              <a:t>George R Terry </a:t>
            </a:r>
            <a:r>
              <a:rPr lang="en-US" dirty="0" smtClean="0"/>
              <a:t>:- defines management as a process</a:t>
            </a:r>
          </a:p>
          <a:p>
            <a:pPr marL="411480" algn="just" eaLnBrk="1" fontAlgn="auto" hangingPunct="1">
              <a:spcAft>
                <a:spcPts val="0"/>
              </a:spcAft>
              <a:buFont typeface="Wingdings" pitchFamily="2" charset="2"/>
              <a:buNone/>
              <a:defRPr/>
            </a:pPr>
            <a:r>
              <a:rPr lang="en-US" dirty="0" smtClean="0"/>
              <a:t>consisting of planning organizing actuating and</a:t>
            </a:r>
          </a:p>
          <a:p>
            <a:pPr marL="411480" algn="just" eaLnBrk="1" fontAlgn="auto" hangingPunct="1">
              <a:spcAft>
                <a:spcPts val="0"/>
              </a:spcAft>
              <a:buFont typeface="Wingdings" pitchFamily="2" charset="2"/>
              <a:buNone/>
              <a:defRPr/>
            </a:pPr>
            <a:r>
              <a:rPr lang="en-US" dirty="0" smtClean="0"/>
              <a:t>controlling, performed to determine and</a:t>
            </a:r>
          </a:p>
          <a:p>
            <a:pPr marL="411480" algn="just" eaLnBrk="1" fontAlgn="auto" hangingPunct="1">
              <a:spcAft>
                <a:spcPts val="0"/>
              </a:spcAft>
              <a:buFont typeface="Wingdings" pitchFamily="2" charset="2"/>
              <a:buNone/>
              <a:defRPr/>
            </a:pPr>
            <a:r>
              <a:rPr lang="en-US" dirty="0" smtClean="0"/>
              <a:t> accomplish the objectives by the use of people</a:t>
            </a:r>
          </a:p>
          <a:p>
            <a:pPr marL="411480" algn="just" eaLnBrk="1" fontAlgn="auto" hangingPunct="1">
              <a:spcAft>
                <a:spcPts val="0"/>
              </a:spcAft>
              <a:buFont typeface="Wingdings" pitchFamily="2" charset="2"/>
              <a:buNone/>
              <a:defRPr/>
            </a:pPr>
            <a:r>
              <a:rPr lang="en-US" dirty="0" smtClean="0"/>
              <a:t>and resources.</a:t>
            </a:r>
          </a:p>
          <a:p>
            <a:pPr eaLnBrk="1" hangingPunct="1">
              <a:buFont typeface="Wingdings" pitchFamily="2" charset="2"/>
              <a:buNone/>
              <a:defRPr/>
            </a:pPr>
            <a:r>
              <a:rPr lang="en-US" sz="4200" dirty="0" smtClean="0">
                <a:solidFill>
                  <a:schemeClr val="accent1"/>
                </a:solidFill>
              </a:rPr>
              <a:t>Management:</a:t>
            </a:r>
          </a:p>
          <a:p>
            <a:pPr eaLnBrk="1" hangingPunct="1">
              <a:defRPr/>
            </a:pPr>
            <a:r>
              <a:rPr lang="en-US" dirty="0" smtClean="0"/>
              <a:t>Applies to any kind of organization.</a:t>
            </a:r>
          </a:p>
          <a:p>
            <a:pPr eaLnBrk="1" hangingPunct="1">
              <a:defRPr/>
            </a:pPr>
            <a:r>
              <a:rPr lang="en-US" dirty="0" smtClean="0"/>
              <a:t>Applies to managers at all organizational levels </a:t>
            </a:r>
          </a:p>
          <a:p>
            <a:pPr eaLnBrk="1" hangingPunct="1">
              <a:defRPr/>
            </a:pPr>
            <a:r>
              <a:rPr lang="en-US" dirty="0" smtClean="0"/>
              <a:t>Managers carry out the functions of planning</a:t>
            </a:r>
          </a:p>
          <a:p>
            <a:pPr eaLnBrk="1" hangingPunct="1">
              <a:defRPr/>
            </a:pPr>
            <a:r>
              <a:rPr lang="en-US" dirty="0" smtClean="0"/>
              <a:t> Is concerned with productivity; implies effectiveness and efficiency</a:t>
            </a:r>
          </a:p>
          <a:p>
            <a:pPr marL="411480" algn="just" eaLnBrk="1" fontAlgn="auto" hangingPunct="1">
              <a:spcAft>
                <a:spcPts val="0"/>
              </a:spcAft>
              <a:buFont typeface="Wingdings" pitchFamily="2" charset="2"/>
              <a:buNone/>
              <a:defRPr/>
            </a:pPr>
            <a:endParaRPr lang="en-US" sz="2800" dirty="0" smtClean="0"/>
          </a:p>
          <a:p>
            <a:pPr marL="411480" algn="just" eaLnBrk="1" fontAlgn="auto" hangingPunct="1">
              <a:spcAft>
                <a:spcPts val="0"/>
              </a:spcAft>
              <a:buFont typeface="Wingdings" pitchFamily="2" charset="2"/>
              <a:buNone/>
              <a:defRPr/>
            </a:pPr>
            <a:endParaRPr lang="en-US" sz="2800" dirty="0" smtClean="0"/>
          </a:p>
          <a:p>
            <a:pPr marL="411480" eaLnBrk="1" fontAlgn="auto" hangingPunct="1">
              <a:spcAft>
                <a:spcPts val="0"/>
              </a:spcAft>
              <a:buFont typeface="Wingdings"/>
              <a:buChar char=""/>
              <a:defRPr/>
            </a:pPr>
            <a:endParaRPr lang="en-US" dirty="0" smtClean="0"/>
          </a:p>
          <a:p>
            <a:pPr marL="411480" eaLnBrk="1" fontAlgn="auto" hangingPunct="1">
              <a:spcAft>
                <a:spcPts val="0"/>
              </a:spcAft>
              <a:buFont typeface="Wingdings"/>
              <a:buChar char=""/>
              <a:defRPr/>
            </a:pPr>
            <a:endParaRPr lang="en-US" dirty="0" smtClean="0"/>
          </a:p>
          <a:p>
            <a:pPr marL="411480" eaLnBrk="1" fontAlgn="auto" hangingPunct="1">
              <a:spcAft>
                <a:spcPts val="0"/>
              </a:spcAft>
              <a:buFont typeface="Wingdings"/>
              <a:buChar char=""/>
              <a:defRPr/>
            </a:pPr>
            <a:endParaRPr lang="en-US" dirty="0" smtClean="0"/>
          </a:p>
        </p:txBody>
      </p:sp>
      <p:sp>
        <p:nvSpPr>
          <p:cNvPr id="19460" name="Footer Placeholder 5"/>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smtClean="0"/>
              <a:t>Fundamentals of Management</a:t>
            </a:r>
          </a:p>
        </p:txBody>
      </p:sp>
      <p:sp>
        <p:nvSpPr>
          <p:cNvPr id="19461"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normAutofit fontScale="92500" lnSpcReduction="10000"/>
          </a:bodyPr>
          <a:lstStyle/>
          <a:p>
            <a:fld id="{8CDEE838-F26D-44C4-944D-0457A44475E5}" type="slidenum">
              <a:rPr lang="en-US" smtClean="0"/>
              <a:pPr/>
              <a:t>5</a:t>
            </a:fld>
            <a:endParaRPr lang="en-US" smtClean="0"/>
          </a:p>
        </p:txBody>
      </p:sp>
    </p:spTree>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solidFill>
                  <a:srgbClr val="00B0F0"/>
                </a:solidFill>
              </a:rPr>
              <a:t>Peter </a:t>
            </a:r>
            <a:r>
              <a:rPr lang="en-US" sz="4000" dirty="0" smtClean="0">
                <a:solidFill>
                  <a:srgbClr val="00B0F0"/>
                </a:solidFill>
              </a:rPr>
              <a:t>Drucker’s </a:t>
            </a:r>
            <a:r>
              <a:rPr lang="en-US" sz="4000" dirty="0">
                <a:solidFill>
                  <a:srgbClr val="00B0F0"/>
                </a:solidFill>
              </a:rPr>
              <a:t>Philosophy of Management </a:t>
            </a:r>
            <a:endParaRPr lang="en-US" dirty="0">
              <a:solidFill>
                <a:srgbClr val="00B0F0"/>
              </a:solidFill>
            </a:endParaRPr>
          </a:p>
        </p:txBody>
      </p:sp>
      <p:sp>
        <p:nvSpPr>
          <p:cNvPr id="3" name="Content Placeholder 2"/>
          <p:cNvSpPr>
            <a:spLocks noGrp="1"/>
          </p:cNvSpPr>
          <p:nvPr>
            <p:ph idx="1"/>
          </p:nvPr>
        </p:nvSpPr>
        <p:spPr/>
        <p:txBody>
          <a:bodyPr>
            <a:normAutofit/>
          </a:bodyPr>
          <a:lstStyle/>
          <a:p>
            <a:pPr algn="just"/>
            <a:r>
              <a:rPr lang="en-US" sz="2400" dirty="0"/>
              <a:t>A society consists of several organizations such as universities, churches, cultural organizations, public service institutions and business </a:t>
            </a:r>
            <a:r>
              <a:rPr lang="en-US" sz="2400" dirty="0" smtClean="0"/>
              <a:t>enterprises.</a:t>
            </a:r>
          </a:p>
          <a:p>
            <a:pPr algn="just"/>
            <a:r>
              <a:rPr lang="en-US" sz="2400" dirty="0" smtClean="0"/>
              <a:t> All </a:t>
            </a:r>
            <a:r>
              <a:rPr lang="en-US" sz="2400" dirty="0"/>
              <a:t>these are organs of society</a:t>
            </a:r>
            <a:r>
              <a:rPr lang="en-US" sz="2400" dirty="0" smtClean="0"/>
              <a:t>.</a:t>
            </a:r>
          </a:p>
          <a:p>
            <a:pPr algn="just"/>
            <a:r>
              <a:rPr lang="en-US" sz="2400" dirty="0" smtClean="0"/>
              <a:t> </a:t>
            </a:r>
            <a:r>
              <a:rPr lang="en-US" sz="2400" dirty="0"/>
              <a:t>They exist  to fulfill a specific purpose and satisfy a need of </a:t>
            </a:r>
            <a:r>
              <a:rPr lang="en-US" sz="2400" dirty="0" smtClean="0"/>
              <a:t>society, </a:t>
            </a:r>
            <a:r>
              <a:rPr lang="en-US" sz="2400" dirty="0"/>
              <a:t>community or individual of all the organs, </a:t>
            </a:r>
            <a:r>
              <a:rPr lang="en-US" sz="2400" dirty="0">
                <a:solidFill>
                  <a:srgbClr val="FF0000"/>
                </a:solidFill>
              </a:rPr>
              <a:t>business enterprise alone is primarily charged with the task of economic development</a:t>
            </a:r>
            <a:r>
              <a:rPr lang="en-US" sz="2400" dirty="0" smtClean="0">
                <a:solidFill>
                  <a:srgbClr val="FF0000"/>
                </a:solidFill>
              </a:rPr>
              <a:t>.</a:t>
            </a:r>
          </a:p>
          <a:p>
            <a:pPr algn="just"/>
            <a:r>
              <a:rPr lang="en-US" sz="2400" dirty="0" smtClean="0"/>
              <a:t> </a:t>
            </a:r>
            <a:r>
              <a:rPr lang="en-US" sz="2400" dirty="0" err="1"/>
              <a:t>Drucker</a:t>
            </a:r>
            <a:r>
              <a:rPr lang="en-US" sz="2400" dirty="0"/>
              <a:t> therefore calls it the specific economic organ of </a:t>
            </a:r>
            <a:r>
              <a:rPr lang="en-US" sz="2400" dirty="0" smtClean="0"/>
              <a:t>society. </a:t>
            </a:r>
          </a:p>
          <a:p>
            <a:pPr algn="just"/>
            <a:endParaRPr lang="en-US" sz="2400" dirty="0"/>
          </a:p>
        </p:txBody>
      </p:sp>
    </p:spTree>
    <p:extLst>
      <p:ext uri="{BB962C8B-B14F-4D97-AF65-F5344CB8AC3E}">
        <p14:creationId xmlns:p14="http://schemas.microsoft.com/office/powerpoint/2010/main" val="2815231169"/>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F0"/>
                </a:solidFill>
              </a:rPr>
              <a:t>Drucker’s </a:t>
            </a:r>
            <a:r>
              <a:rPr lang="en-US" sz="2800" dirty="0" smtClean="0">
                <a:solidFill>
                  <a:srgbClr val="00B0F0"/>
                </a:solidFill>
              </a:rPr>
              <a:t>Philosophy continued</a:t>
            </a:r>
            <a:endParaRPr lang="en-US" sz="2800" dirty="0"/>
          </a:p>
        </p:txBody>
      </p:sp>
      <p:sp>
        <p:nvSpPr>
          <p:cNvPr id="3" name="Content Placeholder 2"/>
          <p:cNvSpPr>
            <a:spLocks noGrp="1"/>
          </p:cNvSpPr>
          <p:nvPr>
            <p:ph idx="1"/>
          </p:nvPr>
        </p:nvSpPr>
        <p:spPr/>
        <p:txBody>
          <a:bodyPr/>
          <a:lstStyle/>
          <a:p>
            <a:pPr marL="0" indent="0">
              <a:buNone/>
            </a:pPr>
            <a:r>
              <a:rPr lang="en-US" sz="2800" dirty="0" smtClean="0"/>
              <a:t> There </a:t>
            </a:r>
            <a:r>
              <a:rPr lang="en-US" sz="2800" dirty="0"/>
              <a:t>are </a:t>
            </a:r>
            <a:r>
              <a:rPr lang="en-US" sz="2800" dirty="0" smtClean="0">
                <a:solidFill>
                  <a:srgbClr val="FF0000"/>
                </a:solidFill>
              </a:rPr>
              <a:t>three </a:t>
            </a:r>
            <a:r>
              <a:rPr lang="en-US" sz="2800" dirty="0">
                <a:solidFill>
                  <a:srgbClr val="FF0000"/>
                </a:solidFill>
              </a:rPr>
              <a:t>tasks </a:t>
            </a:r>
            <a:r>
              <a:rPr lang="en-US" sz="2800" dirty="0"/>
              <a:t>the management has to perform to enable the institution to function and </a:t>
            </a:r>
            <a:r>
              <a:rPr lang="en-US" sz="2800" dirty="0" smtClean="0"/>
              <a:t>contribute:</a:t>
            </a:r>
          </a:p>
          <a:p>
            <a:pPr marL="457200" indent="-457200" algn="just">
              <a:buAutoNum type="arabicPeriod"/>
            </a:pPr>
            <a:r>
              <a:rPr lang="en-US" sz="2800" dirty="0">
                <a:solidFill>
                  <a:srgbClr val="00B0F0"/>
                </a:solidFill>
              </a:rPr>
              <a:t>Fulfilling the specific purpose and mission of the institution.</a:t>
            </a:r>
          </a:p>
          <a:p>
            <a:pPr marL="457200" indent="-457200" algn="just">
              <a:buAutoNum type="arabicPeriod"/>
            </a:pPr>
            <a:r>
              <a:rPr lang="en-US" sz="2800" dirty="0">
                <a:solidFill>
                  <a:srgbClr val="7030A0"/>
                </a:solidFill>
              </a:rPr>
              <a:t>Making work productive and worker </a:t>
            </a:r>
            <a:r>
              <a:rPr lang="en-US" sz="2800" dirty="0" smtClean="0">
                <a:solidFill>
                  <a:srgbClr val="7030A0"/>
                </a:solidFill>
              </a:rPr>
              <a:t>achieving.</a:t>
            </a:r>
            <a:endParaRPr lang="en-US" sz="2800" dirty="0">
              <a:solidFill>
                <a:srgbClr val="7030A0"/>
              </a:solidFill>
            </a:endParaRPr>
          </a:p>
          <a:p>
            <a:pPr marL="457200" indent="-457200" algn="just">
              <a:buAutoNum type="arabicPeriod"/>
            </a:pPr>
            <a:r>
              <a:rPr lang="en-US" sz="2800" dirty="0">
                <a:solidFill>
                  <a:srgbClr val="FF0000"/>
                </a:solidFill>
              </a:rPr>
              <a:t>Managing social impacts and social responsibility.</a:t>
            </a:r>
          </a:p>
        </p:txBody>
      </p:sp>
    </p:spTree>
    <p:extLst>
      <p:ext uri="{BB962C8B-B14F-4D97-AF65-F5344CB8AC3E}">
        <p14:creationId xmlns:p14="http://schemas.microsoft.com/office/powerpoint/2010/main" val="4076092059"/>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239000" cy="838200"/>
          </a:xfrm>
        </p:spPr>
        <p:txBody>
          <a:bodyPr>
            <a:normAutofit/>
          </a:bodyPr>
          <a:lstStyle/>
          <a:p>
            <a:pPr>
              <a:defRPr/>
            </a:pPr>
            <a:r>
              <a:rPr lang="en-US" sz="2800" dirty="0" smtClean="0">
                <a:solidFill>
                  <a:srgbClr val="FF0000"/>
                </a:solidFill>
              </a:rPr>
              <a:t>CHARACTERISTICS of management</a:t>
            </a:r>
            <a:endParaRPr lang="en-US" sz="2800" dirty="0">
              <a:solidFill>
                <a:srgbClr val="FF0000"/>
              </a:solidFill>
            </a:endParaRPr>
          </a:p>
        </p:txBody>
      </p:sp>
      <p:sp>
        <p:nvSpPr>
          <p:cNvPr id="20483" name="Content Placeholder 2"/>
          <p:cNvSpPr>
            <a:spLocks noGrp="1"/>
          </p:cNvSpPr>
          <p:nvPr>
            <p:ph idx="1"/>
          </p:nvPr>
        </p:nvSpPr>
        <p:spPr>
          <a:xfrm>
            <a:off x="533400" y="1447800"/>
            <a:ext cx="7543800" cy="5029200"/>
          </a:xfrm>
        </p:spPr>
        <p:txBody>
          <a:bodyPr>
            <a:normAutofit/>
          </a:bodyPr>
          <a:lstStyle/>
          <a:p>
            <a:r>
              <a:rPr lang="en-US" sz="2400" dirty="0" smtClean="0"/>
              <a:t>Is a universal activity</a:t>
            </a:r>
          </a:p>
          <a:p>
            <a:r>
              <a:rPr lang="en-US" sz="2400" dirty="0" smtClean="0"/>
              <a:t>Is a dynamic process</a:t>
            </a:r>
          </a:p>
          <a:p>
            <a:r>
              <a:rPr lang="en-US" sz="2400" dirty="0" smtClean="0"/>
              <a:t>Is goal oriented</a:t>
            </a:r>
          </a:p>
          <a:p>
            <a:r>
              <a:rPr lang="en-US" sz="2400" dirty="0" smtClean="0"/>
              <a:t>It is  a group activity</a:t>
            </a:r>
          </a:p>
          <a:p>
            <a:r>
              <a:rPr lang="en-US" sz="2400" dirty="0" smtClean="0"/>
              <a:t>Is  a science as well as an art</a:t>
            </a:r>
          </a:p>
          <a:p>
            <a:r>
              <a:rPr lang="en-US" sz="2400" dirty="0" smtClean="0"/>
              <a:t>Management is a system of authority</a:t>
            </a:r>
          </a:p>
          <a:p>
            <a:r>
              <a:rPr lang="en-US" sz="2400" dirty="0" smtClean="0"/>
              <a:t>Management involves decision making</a:t>
            </a:r>
          </a:p>
          <a:p>
            <a:r>
              <a:rPr lang="en-US" sz="2400" dirty="0" smtClean="0"/>
              <a:t>Draws ideas and concepts from various disciplines</a:t>
            </a:r>
          </a:p>
        </p:txBody>
      </p:sp>
      <p:sp>
        <p:nvSpPr>
          <p:cNvPr id="20484" name="Footer Placeholder 3"/>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smtClean="0"/>
              <a:t>Fundamentals of Management</a:t>
            </a:r>
          </a:p>
        </p:txBody>
      </p:sp>
      <p:sp>
        <p:nvSpPr>
          <p:cNvPr id="20485"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normAutofit fontScale="92500" lnSpcReduction="10000"/>
          </a:bodyPr>
          <a:lstStyle/>
          <a:p>
            <a:fld id="{3473C956-3E08-4BF8-AF09-3B040106817F}" type="slidenum">
              <a:rPr lang="en-US" smtClean="0"/>
              <a:pPr/>
              <a:t>8</a:t>
            </a:fld>
            <a:endParaRPr lang="en-US" smtClean="0"/>
          </a:p>
        </p:txBody>
      </p:sp>
    </p:spTree>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B050"/>
                </a:solidFill>
              </a:rPr>
              <a:t>characteristics continued</a:t>
            </a:r>
            <a:endParaRPr lang="en-US" dirty="0">
              <a:solidFill>
                <a:srgbClr val="00B050"/>
              </a:solidFill>
            </a:endParaRPr>
          </a:p>
        </p:txBody>
      </p:sp>
      <p:sp>
        <p:nvSpPr>
          <p:cNvPr id="3" name="Content Placeholder 2"/>
          <p:cNvSpPr>
            <a:spLocks noGrp="1"/>
          </p:cNvSpPr>
          <p:nvPr>
            <p:ph idx="1"/>
          </p:nvPr>
        </p:nvSpPr>
        <p:spPr/>
        <p:txBody>
          <a:bodyPr>
            <a:normAutofit lnSpcReduction="10000"/>
          </a:bodyPr>
          <a:lstStyle/>
          <a:p>
            <a:r>
              <a:rPr lang="en-US" sz="2400" dirty="0"/>
              <a:t>Managers are responsible for combining and coordinating these various resources to achieve the organizations </a:t>
            </a:r>
            <a:r>
              <a:rPr lang="en-US" sz="2400" dirty="0" smtClean="0"/>
              <a:t>goals</a:t>
            </a:r>
            <a:endParaRPr lang="en-US" sz="2400" dirty="0"/>
          </a:p>
          <a:p>
            <a:pPr algn="just"/>
            <a:r>
              <a:rPr lang="en-US" sz="2400" dirty="0"/>
              <a:t>As managers, people carry out the managerial functions of planning organizing, staffing leading and controlling </a:t>
            </a:r>
          </a:p>
          <a:p>
            <a:pPr algn="just"/>
            <a:r>
              <a:rPr lang="en-US" sz="2400" dirty="0"/>
              <a:t>Management applies to any kind of organization</a:t>
            </a:r>
          </a:p>
          <a:p>
            <a:pPr algn="just"/>
            <a:r>
              <a:rPr lang="en-US" sz="2400" dirty="0"/>
              <a:t>It applies to managers at all organization levels</a:t>
            </a:r>
          </a:p>
          <a:p>
            <a:pPr algn="just"/>
            <a:r>
              <a:rPr lang="en-US" sz="2400" dirty="0"/>
              <a:t>The aim o</a:t>
            </a:r>
            <a:r>
              <a:rPr lang="en-US" sz="2400" dirty="0" smtClean="0"/>
              <a:t>f </a:t>
            </a:r>
            <a:r>
              <a:rPr lang="en-US" sz="2400" dirty="0"/>
              <a:t>all managers is the same to create a surplus</a:t>
            </a:r>
          </a:p>
          <a:p>
            <a:pPr algn="just"/>
            <a:r>
              <a:rPr lang="en-US" sz="2400" dirty="0"/>
              <a:t>Managing is concerned with </a:t>
            </a:r>
            <a:r>
              <a:rPr lang="en-US" sz="2400" dirty="0" smtClean="0"/>
              <a:t>productivity, </a:t>
            </a:r>
            <a:r>
              <a:rPr lang="en-US" sz="2400" dirty="0"/>
              <a:t>this implies effectiveness and efficiency.</a:t>
            </a:r>
          </a:p>
        </p:txBody>
      </p:sp>
    </p:spTree>
    <p:extLst>
      <p:ext uri="{BB962C8B-B14F-4D97-AF65-F5344CB8AC3E}">
        <p14:creationId xmlns:p14="http://schemas.microsoft.com/office/powerpoint/2010/main" val="4230366337"/>
      </p:ext>
    </p:extLst>
  </p:cSld>
  <p:clrMapOvr>
    <a:masterClrMapping/>
  </p:clrMapOvr>
  <p:transition spd="slow">
    <p:cove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626</TotalTime>
  <Words>2151</Words>
  <Application>Microsoft Office PowerPoint</Application>
  <PresentationFormat>On-screen Show (4:3)</PresentationFormat>
  <Paragraphs>304</Paragraphs>
  <Slides>41</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3" baseType="lpstr">
      <vt:lpstr>Opulent</vt:lpstr>
      <vt:lpstr>Clip</vt:lpstr>
      <vt:lpstr>FUNDAMENTALS OF MANAGEMENT </vt:lpstr>
      <vt:lpstr>Management Defined</vt:lpstr>
      <vt:lpstr>Definition contd….</vt:lpstr>
      <vt:lpstr>CONTINUE….D</vt:lpstr>
      <vt:lpstr> DEFINITION Continued</vt:lpstr>
      <vt:lpstr>Peter Drucker’s Philosophy of Management </vt:lpstr>
      <vt:lpstr>Drucker’s Philosophy continued</vt:lpstr>
      <vt:lpstr>CHARACTERISTICS of management</vt:lpstr>
      <vt:lpstr>characteristics continued</vt:lpstr>
      <vt:lpstr>The management process</vt:lpstr>
      <vt:lpstr>Role and importance of management</vt:lpstr>
      <vt:lpstr>Importance continue…d</vt:lpstr>
      <vt:lpstr>Universal Need for Management</vt:lpstr>
      <vt:lpstr>features of a good industrial management</vt:lpstr>
      <vt:lpstr>Features continued</vt:lpstr>
      <vt:lpstr>Examples of Resources Used by Organizations</vt:lpstr>
      <vt:lpstr>Efficiency and effectiveness in management</vt:lpstr>
      <vt:lpstr>ORGANIZATION </vt:lpstr>
      <vt:lpstr>Organizational Levels</vt:lpstr>
      <vt:lpstr>Identifying Managers</vt:lpstr>
      <vt:lpstr>continued</vt:lpstr>
      <vt:lpstr>Managerial functions at different Organization Levels</vt:lpstr>
      <vt:lpstr>Classifying managers</vt:lpstr>
      <vt:lpstr>continued</vt:lpstr>
      <vt:lpstr>continued</vt:lpstr>
      <vt:lpstr>Administration and management</vt:lpstr>
      <vt:lpstr>FUNCTIONS OF MANAGEMENT</vt:lpstr>
      <vt:lpstr>MANAGEMENT SKILLS</vt:lpstr>
      <vt:lpstr>SKILLS AT MANAGERIAL LEVELS</vt:lpstr>
      <vt:lpstr>MINTZBERG’S MANAGERIAL ROLES</vt:lpstr>
      <vt:lpstr>Interpersonal Roles</vt:lpstr>
      <vt:lpstr>PowerPoint Presentation</vt:lpstr>
      <vt:lpstr>Decisional Roles</vt:lpstr>
      <vt:lpstr>Henry Fayol’s Fourteen Principles Of Management</vt:lpstr>
      <vt:lpstr>Principles Continued</vt:lpstr>
      <vt:lpstr>14 Principles of Management  by Henri Fayol (1841-1925) </vt:lpstr>
      <vt:lpstr>THE RARE RESPONSIBLE PERSON Example- responsibility</vt:lpstr>
      <vt:lpstr>continued</vt:lpstr>
      <vt:lpstr>Principles continued</vt:lpstr>
      <vt:lpstr>continued</vt:lpstr>
      <vt:lpstr>Five Functions Of Managers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MANAGEMENT </dc:title>
  <dc:creator>James</dc:creator>
  <cp:lastModifiedBy>Admin</cp:lastModifiedBy>
  <cp:revision>111</cp:revision>
  <dcterms:created xsi:type="dcterms:W3CDTF">2011-07-31T16:43:57Z</dcterms:created>
  <dcterms:modified xsi:type="dcterms:W3CDTF">2015-01-24T01:28:06Z</dcterms:modified>
</cp:coreProperties>
</file>