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5" r:id="rId19"/>
    <p:sldId id="286" r:id="rId20"/>
    <p:sldId id="287" r:id="rId21"/>
    <p:sldId id="288" r:id="rId22"/>
    <p:sldId id="275" r:id="rId23"/>
    <p:sldId id="276" r:id="rId24"/>
    <p:sldId id="282" r:id="rId25"/>
    <p:sldId id="277" r:id="rId26"/>
    <p:sldId id="278" r:id="rId27"/>
    <p:sldId id="279" r:id="rId28"/>
    <p:sldId id="280" r:id="rId29"/>
    <p:sldId id="281" r:id="rId30"/>
    <p:sldId id="283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2314F-6DA4-40FB-87C8-9A1E92B7E896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A78C7-809F-47EC-B170-4F1E56984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2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1E0C64-EE5F-4A07-8D9B-E664D809121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Part 1: Management Principles</a:t>
            </a:r>
          </a:p>
        </p:txBody>
      </p:sp>
      <p:sp>
        <p:nvSpPr>
          <p:cNvPr id="12294" name="Header Placeholder 5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Fundamentals of Management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B1D6A8-7CD7-4BA2-B2C1-3000F14E221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Part 1: Management Principles</a:t>
            </a:r>
          </a:p>
        </p:txBody>
      </p:sp>
      <p:sp>
        <p:nvSpPr>
          <p:cNvPr id="14342" name="Header Placeholder 5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Fundamentals of Management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B7B75B-91F1-4BF6-B794-56E4FC774B2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68509-288C-4AA9-8775-95C401584BD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Part 1: Management Principles</a:t>
            </a:r>
          </a:p>
        </p:txBody>
      </p:sp>
      <p:sp>
        <p:nvSpPr>
          <p:cNvPr id="13318" name="Header Placeholder 5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Fundamentals of Management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FE6F118-E965-4E56-911B-27AEF8AEDD05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3C6F364-F476-4D3B-AE03-C3FBE0FC5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over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E6F118-E965-4E56-911B-27AEF8AEDD05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C6F364-F476-4D3B-AE03-C3FBE0FC5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FE6F118-E965-4E56-911B-27AEF8AEDD05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C6F364-F476-4D3B-AE03-C3FBE0FC5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E6F118-E965-4E56-911B-27AEF8AEDD05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C6F364-F476-4D3B-AE03-C3FBE0FC5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FE6F118-E965-4E56-911B-27AEF8AEDD05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A3C6F364-F476-4D3B-AE03-C3FBE0FC5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over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E6F118-E965-4E56-911B-27AEF8AEDD05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C6F364-F476-4D3B-AE03-C3FBE0FC5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E6F118-E965-4E56-911B-27AEF8AEDD05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C6F364-F476-4D3B-AE03-C3FBE0FC5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E6F118-E965-4E56-911B-27AEF8AEDD05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C6F364-F476-4D3B-AE03-C3FBE0FC5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FE6F118-E965-4E56-911B-27AEF8AEDD05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C6F364-F476-4D3B-AE03-C3FBE0FC5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E6F118-E965-4E56-911B-27AEF8AEDD05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C6F364-F476-4D3B-AE03-C3FBE0FC5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over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E6F118-E965-4E56-911B-27AEF8AEDD05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C6F364-F476-4D3B-AE03-C3FBE0FC5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over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FE6F118-E965-4E56-911B-27AEF8AEDD05}" type="datetimeFigureOut">
              <a:rPr lang="en-US" smtClean="0"/>
              <a:pPr/>
              <a:t>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3C6F364-F476-4D3B-AE03-C3FBE0FC5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>
    <p:cover dir="ru"/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458200" cy="914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2">
                    <a:satMod val="200000"/>
                  </a:schemeClr>
                </a:solidFill>
              </a:rPr>
              <a:t>FUNDAMENTALS OF MANAGEMENT </a:t>
            </a:r>
          </a:p>
        </p:txBody>
      </p:sp>
      <p:sp>
        <p:nvSpPr>
          <p:cNvPr id="1028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Fundamentals of Management</a:t>
            </a:r>
          </a:p>
        </p:txBody>
      </p:sp>
      <p:sp>
        <p:nvSpPr>
          <p:cNvPr id="10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fld id="{6EA1EEE4-802E-4605-BF75-5664CD75F54A}" type="slidenum">
              <a:rPr lang="en-US" smtClean="0"/>
              <a:pPr/>
              <a:t>1</a:t>
            </a:fld>
            <a:endParaRPr lang="en-US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572000" y="5029200"/>
          <a:ext cx="4443413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Clip" r:id="rId4" imgW="4672061" imgH="1343891" progId="">
                  <p:embed/>
                </p:oleObj>
              </mc:Choice>
              <mc:Fallback>
                <p:oleObj name="Clip" r:id="rId4" imgW="4672061" imgH="1343891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029200"/>
                        <a:ext cx="4443413" cy="127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Box 5"/>
          <p:cNvSpPr txBox="1">
            <a:spLocks noChangeArrowheads="1"/>
          </p:cNvSpPr>
          <p:nvPr/>
        </p:nvSpPr>
        <p:spPr bwMode="auto">
          <a:xfrm>
            <a:off x="609600" y="1066800"/>
            <a:ext cx="83058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endParaRPr lang="en-US" sz="2000" b="1" dirty="0"/>
          </a:p>
          <a:p>
            <a:pPr marL="342900" indent="-342900"/>
            <a:endParaRPr lang="en-US" sz="2000" b="1" dirty="0"/>
          </a:p>
          <a:p>
            <a:pPr marL="342900" indent="-342900"/>
            <a:endParaRPr lang="en-US" sz="2000" b="1" dirty="0"/>
          </a:p>
          <a:p>
            <a:pPr marL="342900" indent="-342900"/>
            <a:r>
              <a:rPr lang="en-US" sz="2800" b="1" dirty="0"/>
              <a:t>What do </a:t>
            </a:r>
            <a:r>
              <a:rPr lang="en-US" sz="2800" b="1" dirty="0" err="1"/>
              <a:t>Beaunit</a:t>
            </a:r>
            <a:r>
              <a:rPr lang="en-US" sz="2800" b="1" dirty="0"/>
              <a:t> Mills, Hercules Powder,</a:t>
            </a:r>
          </a:p>
          <a:p>
            <a:pPr marL="342900" indent="-342900"/>
            <a:r>
              <a:rPr lang="en-US" sz="2800" b="1" dirty="0"/>
              <a:t>And </a:t>
            </a:r>
            <a:r>
              <a:rPr lang="en-US" sz="2800" b="1" dirty="0" err="1"/>
              <a:t>Liebmann</a:t>
            </a:r>
            <a:r>
              <a:rPr lang="en-US" sz="2800" b="1" dirty="0"/>
              <a:t> Breweries have in common?</a:t>
            </a:r>
          </a:p>
          <a:p>
            <a:pPr marL="342900" indent="-342900"/>
            <a:r>
              <a:rPr lang="en-US" sz="2000" b="1" dirty="0"/>
              <a:t> </a:t>
            </a:r>
          </a:p>
          <a:p>
            <a:pPr marL="342900" indent="-342900"/>
            <a:r>
              <a:rPr lang="en-US" sz="2000" b="1" dirty="0"/>
              <a:t>			 On 1st</a:t>
            </a:r>
            <a:r>
              <a:rPr lang="en-US" sz="2000" b="1" i="1" dirty="0"/>
              <a:t> Fortune </a:t>
            </a:r>
            <a:r>
              <a:rPr lang="en-US" sz="2000" b="1" dirty="0"/>
              <a:t>List (1955)</a:t>
            </a:r>
          </a:p>
          <a:p>
            <a:pPr marL="342900" indent="-342900"/>
            <a:r>
              <a:rPr lang="en-US" sz="2000" b="1" dirty="0"/>
              <a:t>			</a:t>
            </a:r>
            <a:r>
              <a:rPr lang="en-US" sz="2000" b="1" dirty="0">
                <a:solidFill>
                  <a:srgbClr val="00B0F0"/>
                </a:solidFill>
              </a:rPr>
              <a:t>They Don’t Exist Today </a:t>
            </a:r>
          </a:p>
          <a:p>
            <a:pPr marL="1143000" lvl="2" indent="-228600"/>
            <a:endParaRPr lang="en-US" sz="2000" b="1" dirty="0">
              <a:solidFill>
                <a:srgbClr val="FF0000"/>
              </a:solidFill>
            </a:endParaRPr>
          </a:p>
          <a:p>
            <a:pPr marL="1143000" lvl="2" indent="-228600"/>
            <a:r>
              <a:rPr lang="en-US" sz="2000" b="1" dirty="0">
                <a:solidFill>
                  <a:srgbClr val="FF0000"/>
                </a:solidFill>
              </a:rPr>
              <a:t>“BAD Management”</a:t>
            </a:r>
          </a:p>
          <a:p>
            <a:pPr marL="1143000" lvl="2" indent="-228600"/>
            <a:r>
              <a:rPr lang="en-US" sz="2000" b="1" dirty="0"/>
              <a:t>Not “Keeping up the Good Work”</a:t>
            </a:r>
          </a:p>
          <a:p>
            <a:pPr marL="342900" indent="-342900"/>
            <a:r>
              <a:rPr lang="en-US" sz="2000" b="1" dirty="0"/>
              <a:t>             Not adapting to Environmental Changes</a:t>
            </a:r>
          </a:p>
          <a:p>
            <a:pPr marL="342900" indent="-342900"/>
            <a:endParaRPr lang="en-US" sz="2000" b="1" dirty="0"/>
          </a:p>
          <a:p>
            <a:pPr marL="342900" indent="-342900"/>
            <a:endParaRPr lang="en-US" sz="2000" b="1" dirty="0"/>
          </a:p>
          <a:p>
            <a:pPr marL="342900" indent="-342900"/>
            <a:endParaRPr lang="en-US" sz="2000" b="1" dirty="0"/>
          </a:p>
          <a:p>
            <a:pPr marL="342900" indent="-342900"/>
            <a:endParaRPr lang="en-US" sz="2000" b="1" dirty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239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MANAGEMENT SKILLS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53340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Conceptual  Skills </a:t>
            </a:r>
            <a:r>
              <a:rPr lang="en-US" sz="2800" b="1" dirty="0" smtClean="0">
                <a:solidFill>
                  <a:schemeClr val="tx2"/>
                </a:solidFill>
              </a:rPr>
              <a:t>: cognitive ability to see the organization as a whole and the relationship among its parts</a:t>
            </a:r>
          </a:p>
          <a:p>
            <a:pPr eaLnBrk="1" hangingPunct="1">
              <a:buFont typeface="Arial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Human Skills : </a:t>
            </a:r>
            <a:r>
              <a:rPr lang="en-US" sz="2800" b="1" dirty="0" smtClean="0">
                <a:solidFill>
                  <a:schemeClr val="tx2"/>
                </a:solidFill>
              </a:rPr>
              <a:t>ability to work with and through other people and to work effectively as a group member</a:t>
            </a:r>
            <a:endParaRPr lang="en-US" sz="2800" b="1" dirty="0" smtClean="0"/>
          </a:p>
          <a:p>
            <a:pPr eaLnBrk="1" hangingPunct="1">
              <a:buFont typeface="Arial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Technical Skills </a:t>
            </a:r>
            <a:r>
              <a:rPr lang="en-US" sz="2800" b="1" dirty="0" smtClean="0"/>
              <a:t>: understanding of and proficiency in the performance of specific tasks.</a:t>
            </a:r>
          </a:p>
          <a:p>
            <a:pPr eaLnBrk="1" hangingPunct="1">
              <a:buFont typeface="Arial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 Design Skills</a:t>
            </a:r>
            <a:r>
              <a:rPr lang="en-US" sz="2800" b="1" dirty="0" smtClean="0"/>
              <a:t>: Is the ability to solve problems in ways that will benefit the enterprise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Fundamentals of Management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DF68753-3D64-4C5C-AD83-4EB87E22AF04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SKILLS AT MANAGERIAL LEVELS</a:t>
            </a:r>
            <a:endParaRPr lang="en-US" dirty="0"/>
          </a:p>
        </p:txBody>
      </p:sp>
      <p:pic>
        <p:nvPicPr>
          <p:cNvPr id="28677" name="Content Placeholder 7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64973"/>
            <a:ext cx="7239000" cy="3336142"/>
          </a:xfrm>
        </p:spPr>
      </p:pic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Fundamentals of Management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510F672-B3EE-429A-9A32-935DC6AE2CBC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14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dirty="0" smtClean="0"/>
              <a:t>MINTZBERG’S MANAGERIAL ROLES</a:t>
            </a:r>
            <a:endParaRPr lang="en-US" sz="4400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Interpersonal</a:t>
            </a:r>
          </a:p>
          <a:p>
            <a:pPr eaLnBrk="1" hangingPunct="1"/>
            <a:r>
              <a:rPr lang="en-US" smtClean="0"/>
              <a:t>Informational</a:t>
            </a:r>
          </a:p>
          <a:p>
            <a:pPr eaLnBrk="1" hangingPunct="1"/>
            <a:r>
              <a:rPr lang="en-US" smtClean="0"/>
              <a:t>Decisional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Fundamentals of Management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CDBDA64-E832-4C35-8FB3-996626ECF693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Interpersonal Roles</a:t>
            </a:r>
            <a:endParaRPr lang="en-US" sz="36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239000" cy="4846320"/>
          </a:xfrm>
        </p:spPr>
        <p:txBody>
          <a:bodyPr/>
          <a:lstStyle/>
          <a:p>
            <a:pPr lvl="1" eaLnBrk="1" hangingPunct="1">
              <a:buFont typeface="Monotype Sorts" pitchFamily="2" charset="2"/>
              <a:buNone/>
            </a:pPr>
            <a:endParaRPr lang="en-US" sz="2800" b="1" dirty="0" smtClean="0"/>
          </a:p>
          <a:p>
            <a:pPr lvl="1" eaLnBrk="1" hangingPunct="1">
              <a:buFont typeface="Monotype Sorts" pitchFamily="2" charset="2"/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The </a:t>
            </a:r>
            <a:r>
              <a:rPr lang="en-US" sz="2800" b="1" dirty="0" smtClean="0">
                <a:solidFill>
                  <a:schemeClr val="accent2"/>
                </a:solidFill>
              </a:rPr>
              <a:t>figurehead </a:t>
            </a:r>
            <a:r>
              <a:rPr lang="en-US" sz="2800" b="1" dirty="0" smtClean="0">
                <a:solidFill>
                  <a:schemeClr val="tx2"/>
                </a:solidFill>
              </a:rPr>
              <a:t>engages in ceremonial 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activities. 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 The </a:t>
            </a:r>
            <a:r>
              <a:rPr lang="en-US" sz="2800" b="1" dirty="0" smtClean="0">
                <a:solidFill>
                  <a:srgbClr val="00B050"/>
                </a:solidFill>
              </a:rPr>
              <a:t>leader</a:t>
            </a:r>
            <a:r>
              <a:rPr lang="en-US" sz="2800" b="1" dirty="0" smtClean="0">
                <a:solidFill>
                  <a:schemeClr val="tx2"/>
                </a:solidFill>
              </a:rPr>
              <a:t> motivates, communicates, and  influences subordinates.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 The </a:t>
            </a:r>
            <a:r>
              <a:rPr lang="en-US" sz="2800" b="1" dirty="0" smtClean="0">
                <a:solidFill>
                  <a:srgbClr val="C00000"/>
                </a:solidFill>
              </a:rPr>
              <a:t>liaison</a:t>
            </a:r>
            <a:r>
              <a:rPr lang="en-US" sz="2800" b="1" dirty="0" smtClean="0">
                <a:solidFill>
                  <a:schemeClr val="tx2"/>
                </a:solidFill>
              </a:rPr>
              <a:t> develops relationships outside  his/her unit both inside and outside the organization.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Fundamentals of Management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B540E04-DB43-490D-8033-8EB8CC10E0DF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178800" cy="4876800"/>
          </a:xfrm>
        </p:spPr>
        <p:txBody>
          <a:bodyPr/>
          <a:lstStyle/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  <p:sp>
        <p:nvSpPr>
          <p:cNvPr id="31747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Fundamentals of Management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125E276-CB88-410A-87DB-0BE0016C60B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178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/>
            </a:pPr>
            <a:endParaRPr lang="en-US" sz="2800">
              <a:latin typeface="+mn-lt"/>
            </a:endParaRPr>
          </a:p>
          <a:p>
            <a:pPr marL="411163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/>
            </a:pPr>
            <a:endParaRPr lang="en-US" sz="2800" dirty="0">
              <a:latin typeface="+mn-lt"/>
            </a:endParaRPr>
          </a:p>
        </p:txBody>
      </p:sp>
      <p:sp>
        <p:nvSpPr>
          <p:cNvPr id="31750" name="Rectangle 3"/>
          <p:cNvSpPr txBox="1">
            <a:spLocks noChangeArrowheads="1"/>
          </p:cNvSpPr>
          <p:nvPr/>
        </p:nvSpPr>
        <p:spPr bwMode="auto">
          <a:xfrm>
            <a:off x="304800" y="0"/>
            <a:ext cx="81788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endParaRPr lang="en-US" sz="2800" b="1" dirty="0"/>
          </a:p>
          <a:p>
            <a:pPr>
              <a:buFont typeface="Monotype Sorts" pitchFamily="2" charset="2"/>
              <a:buNone/>
              <a:defRPr/>
            </a:pPr>
            <a:r>
              <a:rPr lang="en-US" sz="32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:</a:t>
            </a:r>
            <a:endParaRPr lang="en-US" sz="3200" b="1" i="1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3200" b="1" dirty="0" smtClean="0"/>
              <a:t>INFORMATION ROLES</a:t>
            </a:r>
            <a:endParaRPr lang="en-US" sz="3200" b="1" dirty="0"/>
          </a:p>
          <a:p>
            <a:pPr>
              <a:buFont typeface="Monotype Sorts" pitchFamily="2" charset="2"/>
              <a:buNone/>
              <a:defRPr/>
            </a:pPr>
            <a:endParaRPr lang="en-US" sz="2800" b="1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sz="2800" b="1" dirty="0" smtClean="0">
                <a:latin typeface="+mn-lt"/>
              </a:rPr>
              <a:t>The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monitor </a:t>
            </a:r>
            <a:r>
              <a:rPr lang="en-US" sz="2800" b="1" dirty="0">
                <a:latin typeface="+mn-lt"/>
              </a:rPr>
              <a:t>seeks current information from many sources.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dirty="0">
                <a:latin typeface="+mn-lt"/>
              </a:rPr>
              <a:t>The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disseminator</a:t>
            </a:r>
            <a:r>
              <a:rPr lang="en-US" sz="2800" b="1" dirty="0">
                <a:latin typeface="+mn-lt"/>
              </a:rPr>
              <a:t> transmits information to others both inside and outside  the organization.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b="1" dirty="0">
                <a:latin typeface="+mn-lt"/>
              </a:rPr>
              <a:t>The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spokesperson</a:t>
            </a:r>
            <a:r>
              <a:rPr lang="en-US" sz="2800" b="1" dirty="0">
                <a:latin typeface="+mn-lt"/>
              </a:rPr>
              <a:t> provides official statements to people outside the organization about company policies, actions, or plans.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Decisional Roles</a:t>
            </a:r>
            <a:endParaRPr lang="en-US" sz="3600" i="1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endParaRPr lang="en-US" sz="2800" b="1" dirty="0" smtClean="0"/>
          </a:p>
          <a:p>
            <a:pPr eaLnBrk="1" hangingPunct="1">
              <a:buFont typeface="Monotype Sorts" pitchFamily="2" charset="2"/>
              <a:buNone/>
            </a:pP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chemeClr val="tx2"/>
                </a:solidFill>
              </a:rPr>
              <a:t>entrepreneur</a:t>
            </a:r>
            <a:r>
              <a:rPr lang="en-US" sz="2800" b="1" dirty="0" smtClean="0"/>
              <a:t> initiates change.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resource allocator </a:t>
            </a:r>
            <a:r>
              <a:rPr lang="en-US" sz="2800" b="1" dirty="0" smtClean="0"/>
              <a:t>allocates </a:t>
            </a:r>
            <a:r>
              <a:rPr lang="en-US" sz="2800" b="1" smtClean="0"/>
              <a:t>resources to  </a:t>
            </a:r>
            <a:r>
              <a:rPr lang="en-US" sz="2800" b="1" dirty="0" smtClean="0"/>
              <a:t>achieve outcomes.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negotiator</a:t>
            </a:r>
            <a:r>
              <a:rPr lang="en-US" sz="2800" b="1" dirty="0" smtClean="0"/>
              <a:t> bargains for his/her unit.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FF0000"/>
                </a:solidFill>
              </a:rPr>
              <a:t>disturbance</a:t>
            </a:r>
            <a:r>
              <a:rPr lang="en-US" sz="2800" b="1" dirty="0" smtClean="0"/>
              <a:t> handler resolves conflicts.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Fundamentals of Management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D9E85E4-AC53-4036-BC77-2F4D9ED77B5F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Henry Fayol’s Fourteen Principles Of Management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7772400" cy="45720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b="1" dirty="0" smtClean="0"/>
              <a:t>Division of work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 smtClean="0"/>
              <a:t>Authority and Responsibility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 smtClean="0"/>
              <a:t>Discipline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 smtClean="0"/>
              <a:t>Unity of command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 smtClean="0"/>
              <a:t>Unity of direction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 smtClean="0"/>
              <a:t>Subordination of the individual interest to organizational interest.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 smtClean="0"/>
              <a:t>Remuneration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Fundamentals of Management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4926285-ACB4-4EAF-9BA3-4B0B1568DFEB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dirty="0" smtClean="0"/>
              <a:t>Principles Continued</a:t>
            </a:r>
            <a:endParaRPr lang="en-US" i="1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b="1" dirty="0" smtClean="0"/>
              <a:t>Centralization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 smtClean="0"/>
              <a:t>Scalar chain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 smtClean="0"/>
              <a:t>Order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 smtClean="0"/>
              <a:t>Equity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 smtClean="0"/>
              <a:t>Stability of tenure of personnel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 smtClean="0"/>
              <a:t>Initiative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 smtClean="0"/>
              <a:t>Esprit de corps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Fundamentals of Management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B35F650-38A7-4B68-8B02-974BE24638DB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Manager</a:t>
            </a:r>
            <a:r>
              <a:rPr lang="en-US" dirty="0" smtClean="0"/>
              <a:t> is any one, at any level of the organization who directs the efforts of other</a:t>
            </a:r>
          </a:p>
          <a:p>
            <a:pPr marL="0" indent="0">
              <a:buNone/>
            </a:pPr>
            <a:r>
              <a:rPr lang="en-US" dirty="0" smtClean="0"/>
              <a:t>   People in accomplishing goals. </a:t>
            </a:r>
          </a:p>
          <a:p>
            <a:pPr marL="0" indent="0">
              <a:buNone/>
            </a:pPr>
            <a:r>
              <a:rPr lang="en-US" dirty="0" smtClean="0"/>
              <a:t>Classification:</a:t>
            </a:r>
          </a:p>
          <a:p>
            <a:pPr marL="0" indent="0">
              <a:buNone/>
            </a:pPr>
            <a:r>
              <a:rPr lang="en-US" dirty="0" smtClean="0"/>
              <a:t>I. </a:t>
            </a:r>
            <a:r>
              <a:rPr lang="en-US" dirty="0" smtClean="0">
                <a:solidFill>
                  <a:srgbClr val="00B0F0"/>
                </a:solidFill>
              </a:rPr>
              <a:t>According to their level in the organization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As  top, middle and first line </a:t>
            </a:r>
          </a:p>
          <a:p>
            <a:pPr marL="0" indent="0">
              <a:buNone/>
            </a:pPr>
            <a:r>
              <a:rPr lang="en-US" dirty="0" smtClean="0"/>
              <a:t>II.  </a:t>
            </a:r>
            <a:r>
              <a:rPr lang="en-US" dirty="0" smtClean="0">
                <a:solidFill>
                  <a:srgbClr val="FFC000"/>
                </a:solidFill>
              </a:rPr>
              <a:t>Line managers and </a:t>
            </a:r>
            <a:r>
              <a:rPr lang="en-US" dirty="0" smtClean="0">
                <a:solidFill>
                  <a:srgbClr val="00B050"/>
                </a:solidFill>
              </a:rPr>
              <a:t>staff managers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line managers </a:t>
            </a:r>
            <a:r>
              <a:rPr lang="en-US" dirty="0" smtClean="0"/>
              <a:t>are those who are directly responsible for functions or activities central to creating the main product line or service that the organization markets.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80425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Staff</a:t>
            </a:r>
            <a:r>
              <a:rPr lang="en-US" dirty="0" smtClean="0"/>
              <a:t> managers are those who in various ways support the work of line operations.</a:t>
            </a:r>
          </a:p>
          <a:p>
            <a:r>
              <a:rPr lang="en-US" dirty="0" smtClean="0"/>
              <a:t>Examples: accounts, finance, legal etc.</a:t>
            </a:r>
          </a:p>
          <a:p>
            <a:pPr marL="0" indent="0">
              <a:buNone/>
            </a:pPr>
            <a:r>
              <a:rPr lang="en-US" dirty="0" smtClean="0"/>
              <a:t>III. </a:t>
            </a:r>
            <a:r>
              <a:rPr lang="en-US" dirty="0" smtClean="0">
                <a:solidFill>
                  <a:srgbClr val="FF0000"/>
                </a:solidFill>
              </a:rPr>
              <a:t>Functional</a:t>
            </a:r>
            <a:r>
              <a:rPr lang="en-US" dirty="0" smtClean="0"/>
              <a:t> managers and </a:t>
            </a:r>
            <a:r>
              <a:rPr lang="en-US" b="1" dirty="0" smtClean="0">
                <a:solidFill>
                  <a:srgbClr val="00B0F0"/>
                </a:solidFill>
              </a:rPr>
              <a:t>general</a:t>
            </a:r>
            <a:r>
              <a:rPr lang="en-US" dirty="0" smtClean="0"/>
              <a:t> managers</a:t>
            </a:r>
          </a:p>
          <a:p>
            <a:r>
              <a:rPr lang="en-US" dirty="0"/>
              <a:t> </a:t>
            </a:r>
            <a:r>
              <a:rPr lang="en-US" dirty="0" smtClean="0"/>
              <a:t> functional manager is responsible for one type of activity like finance, personnel or marketing.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G</a:t>
            </a:r>
            <a:r>
              <a:rPr lang="en-US" dirty="0" smtClean="0">
                <a:solidFill>
                  <a:srgbClr val="92D050"/>
                </a:solidFill>
              </a:rPr>
              <a:t>eneral</a:t>
            </a:r>
            <a:r>
              <a:rPr lang="en-US" dirty="0" smtClean="0"/>
              <a:t> manager is  one who is responsible for all of the activities of a corporation or one  or  more of it’s complex subunits.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72606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Management	 Defined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7772400" cy="45720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n-US" sz="2800" b="1" dirty="0" smtClean="0"/>
              <a:t>According to </a:t>
            </a:r>
            <a:r>
              <a:rPr lang="en-US" sz="2800" dirty="0" smtClean="0"/>
              <a:t>Mary Parker Follett Management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is the “art of getting things done through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 people”.</a:t>
            </a:r>
          </a:p>
          <a:p>
            <a:pPr marL="571500" indent="-5715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/>
              <a:t>       </a:t>
            </a:r>
          </a:p>
          <a:p>
            <a:pPr marL="571500" indent="-5715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/>
              <a:t>It Is the process of designing and maintaining</a:t>
            </a:r>
          </a:p>
          <a:p>
            <a:pPr marL="571500" indent="-5715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/>
              <a:t> an environment in which individuals,</a:t>
            </a:r>
          </a:p>
          <a:p>
            <a:pPr marL="571500" indent="-5715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/>
              <a:t>working,  together in groups efficiently </a:t>
            </a:r>
          </a:p>
          <a:p>
            <a:pPr marL="571500" indent="-5715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/>
              <a:t>accomplish selected aims.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Fundamentals of Management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fld id="{572910FB-490B-499B-945C-BEF777611B6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3657600" y="9144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IV. On the basis of their </a:t>
            </a:r>
            <a:r>
              <a:rPr lang="en-US" dirty="0" smtClean="0">
                <a:solidFill>
                  <a:srgbClr val="FF0000"/>
                </a:solidFill>
              </a:rPr>
              <a:t>responsibilities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1. </a:t>
            </a:r>
            <a:r>
              <a:rPr lang="en-US" sz="2800" dirty="0" smtClean="0">
                <a:solidFill>
                  <a:srgbClr val="0070C0"/>
                </a:solidFill>
              </a:rPr>
              <a:t>technical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Responsible for technical activities in the organization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2. </a:t>
            </a:r>
            <a:r>
              <a:rPr lang="en-US" dirty="0" smtClean="0">
                <a:solidFill>
                  <a:srgbClr val="FFC000"/>
                </a:solidFill>
              </a:rPr>
              <a:t>administrative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guiding and </a:t>
            </a:r>
            <a:r>
              <a:rPr lang="en-US" dirty="0" smtClean="0"/>
              <a:t>coordinating the work of many people in organization.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3. </a:t>
            </a:r>
            <a:r>
              <a:rPr lang="en-US" dirty="0" smtClean="0">
                <a:solidFill>
                  <a:srgbClr val="00B0F0"/>
                </a:solidFill>
              </a:rPr>
              <a:t>institutional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Involves directing and guiding the organization and representing it to the people.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07552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Administration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B050"/>
                </a:solidFill>
              </a:rPr>
              <a:t>management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543800" cy="509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smtClean="0">
                <a:solidFill>
                  <a:srgbClr val="FF0000"/>
                </a:solidFill>
              </a:rPr>
              <a:t>Administration</a:t>
            </a:r>
            <a:r>
              <a:rPr lang="en-US" dirty="0" smtClean="0"/>
              <a:t> is determination of objectives, laying down the plans, policies and ensuring that achievement.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Is a directing function</a:t>
            </a:r>
            <a:r>
              <a:rPr lang="en-US" dirty="0" smtClean="0">
                <a:solidFill>
                  <a:srgbClr val="FF0000"/>
                </a:solidFill>
              </a:rPr>
              <a:t>(thinking function)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smtClean="0">
                <a:solidFill>
                  <a:srgbClr val="FFC000"/>
                </a:solidFill>
              </a:rPr>
              <a:t>Management</a:t>
            </a:r>
          </a:p>
          <a:p>
            <a:pPr marL="0" indent="0">
              <a:buNone/>
            </a:pPr>
            <a:r>
              <a:rPr lang="en-US" dirty="0" smtClean="0"/>
              <a:t>Carries out these policies to achieve the objectives of the enterprise.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It is an executive function</a:t>
            </a:r>
            <a:r>
              <a:rPr lang="en-US" dirty="0" smtClean="0">
                <a:solidFill>
                  <a:srgbClr val="92D050"/>
                </a:solidFill>
              </a:rPr>
              <a:t>(doing)</a:t>
            </a:r>
          </a:p>
          <a:p>
            <a:r>
              <a:rPr lang="en-US" dirty="0" smtClean="0"/>
              <a:t>For administration and management to function effectively there must be proper structuring of the enterprise.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98565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i="1" dirty="0" smtClean="0">
                <a:solidFill>
                  <a:schemeClr val="tx2">
                    <a:satMod val="200000"/>
                  </a:schemeClr>
                </a:solidFill>
              </a:rPr>
              <a:t>Five Functions Of Managers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178800" cy="4800600"/>
          </a:xfrm>
        </p:spPr>
        <p:txBody>
          <a:bodyPr/>
          <a:lstStyle/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Stated as: </a:t>
            </a:r>
          </a:p>
          <a:p>
            <a:pPr eaLnBrk="1" hangingPunct="1"/>
            <a:endParaRPr lang="en-US" sz="2800" dirty="0" smtClean="0"/>
          </a:p>
          <a:p>
            <a:pPr lvl="1" eaLnBrk="1" hangingPunct="1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Planning</a:t>
            </a:r>
          </a:p>
          <a:p>
            <a:pPr lvl="1" eaLnBrk="1" hangingPunct="1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 Organizing</a:t>
            </a:r>
          </a:p>
          <a:p>
            <a:pPr lvl="1" eaLnBrk="1" hangingPunct="1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 Staffing </a:t>
            </a:r>
          </a:p>
          <a:p>
            <a:pPr lvl="1" eaLnBrk="1" hangingPunct="1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4. Leading</a:t>
            </a:r>
          </a:p>
          <a:p>
            <a:pPr lvl="1" eaLnBrk="1" hangingPunct="1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5. Controlling</a:t>
            </a:r>
          </a:p>
          <a:p>
            <a:pPr lvl="1" eaLnBrk="1" hangingPunct="1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5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Fundamentals of Management</a:t>
            </a:r>
          </a:p>
        </p:txBody>
      </p:sp>
      <p:sp>
        <p:nvSpPr>
          <p:cNvPr id="205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76445C7-995B-434F-9E22-CBFF5593191D}" type="slidenum">
              <a:rPr lang="en-US" smtClean="0"/>
              <a:pPr/>
              <a:t>22</a:t>
            </a:fld>
            <a:endParaRPr lang="en-US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029200" y="2209800"/>
          <a:ext cx="22860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Clip" r:id="rId3" imgW="3452813" imgH="3459163" progId="">
                  <p:embed/>
                </p:oleObj>
              </mc:Choice>
              <mc:Fallback>
                <p:oleObj name="Clip" r:id="rId3" imgW="3452813" imgH="3459163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09800"/>
                        <a:ext cx="2286000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Planning is looking ahead and preparing for the future. </a:t>
            </a:r>
          </a:p>
          <a:p>
            <a:r>
              <a:rPr lang="en-US" sz="2400" dirty="0" smtClean="0"/>
              <a:t>Planning </a:t>
            </a:r>
            <a:r>
              <a:rPr lang="en-US" sz="2400" dirty="0"/>
              <a:t>involves selecting missions and objectives and the actions to achieve </a:t>
            </a:r>
            <a:r>
              <a:rPr lang="en-US" sz="2400" dirty="0" smtClean="0"/>
              <a:t>them. 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requires decision making, that is choosing future courses of action from among alternatives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No real plan exists until a </a:t>
            </a:r>
            <a:r>
              <a:rPr lang="en-US" sz="2400" dirty="0" smtClean="0"/>
              <a:t>decision, </a:t>
            </a:r>
            <a:r>
              <a:rPr lang="en-US" sz="2400" dirty="0"/>
              <a:t>a commitment of human or material resources or reputation has been made.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84043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05156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Nature and Purpose of Planning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/>
              <a:t> Involves selecting missions and objectives and the actions to achieve them.</a:t>
            </a:r>
          </a:p>
          <a:p>
            <a:pPr algn="just"/>
            <a:r>
              <a:rPr lang="en-US" sz="2400" dirty="0" smtClean="0"/>
              <a:t> It requires decision making and </a:t>
            </a:r>
            <a:r>
              <a:rPr lang="en-US" sz="2400" dirty="0" smtClean="0">
                <a:solidFill>
                  <a:srgbClr val="00B0F0"/>
                </a:solidFill>
              </a:rPr>
              <a:t>bridges the gap from </a:t>
            </a:r>
            <a:r>
              <a:rPr lang="en-US" sz="2400" b="1" dirty="0" smtClean="0">
                <a:solidFill>
                  <a:srgbClr val="92D050"/>
                </a:solidFill>
              </a:rPr>
              <a:t>where we are </a:t>
            </a:r>
            <a:r>
              <a:rPr lang="en-US" sz="2400" dirty="0" smtClean="0">
                <a:solidFill>
                  <a:srgbClr val="00B0F0"/>
                </a:solidFill>
              </a:rPr>
              <a:t>to </a:t>
            </a:r>
            <a:r>
              <a:rPr lang="en-US" sz="2400" b="1" dirty="0" smtClean="0">
                <a:solidFill>
                  <a:srgbClr val="FF0000"/>
                </a:solidFill>
              </a:rPr>
              <a:t>where we want to go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Planning is an intellectual process, and  it requires that we consciously determine courses  of action and base our decisions on purpose, knowledge and considered estimates.</a:t>
            </a:r>
          </a:p>
          <a:p>
            <a:pPr algn="just"/>
            <a:r>
              <a:rPr lang="en-US" sz="2400" dirty="0" smtClean="0">
                <a:solidFill>
                  <a:srgbClr val="C00000"/>
                </a:solidFill>
              </a:rPr>
              <a:t>Planning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control </a:t>
            </a:r>
            <a:r>
              <a:rPr lang="en-US" sz="2400" dirty="0" smtClean="0"/>
              <a:t>are inseparable Siamese </a:t>
            </a:r>
            <a:r>
              <a:rPr lang="en-US" sz="2400" dirty="0" smtClean="0">
                <a:solidFill>
                  <a:srgbClr val="00B0F0"/>
                </a:solidFill>
              </a:rPr>
              <a:t>twins of management.</a:t>
            </a:r>
          </a:p>
          <a:p>
            <a:pPr algn="just"/>
            <a:r>
              <a:rPr lang="en-US" sz="2400" dirty="0" smtClean="0"/>
              <a:t> Any attempt to control without plans is meaningless there is no way for people to tell whether they are going where they plans thus furnish the standards of control.</a:t>
            </a:r>
            <a:endParaRPr lang="en-US" sz="2400" dirty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975360"/>
          </a:xfrm>
        </p:spPr>
        <p:txBody>
          <a:bodyPr/>
          <a:lstStyle/>
          <a:p>
            <a:r>
              <a:rPr lang="en-US" dirty="0" smtClean="0"/>
              <a:t>organizing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 smtClean="0"/>
              <a:t>Organizing </a:t>
            </a:r>
            <a:r>
              <a:rPr lang="en-US" dirty="0"/>
              <a:t>is that part of managing that involves </a:t>
            </a:r>
            <a:r>
              <a:rPr lang="en-US" dirty="0">
                <a:solidFill>
                  <a:srgbClr val="FF0000"/>
                </a:solidFill>
              </a:rPr>
              <a:t>establishing an </a:t>
            </a:r>
            <a:r>
              <a:rPr lang="en-US" dirty="0" smtClean="0">
                <a:solidFill>
                  <a:srgbClr val="FF0000"/>
                </a:solidFill>
              </a:rPr>
              <a:t>intentional </a:t>
            </a:r>
            <a:r>
              <a:rPr lang="en-US" dirty="0">
                <a:solidFill>
                  <a:srgbClr val="FF0000"/>
                </a:solidFill>
              </a:rPr>
              <a:t>structure of roles</a:t>
            </a:r>
            <a:r>
              <a:rPr lang="en-US" dirty="0"/>
              <a:t> for people to fill in an organization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It is intentional in the sense of making sure that all the tasks necessary to accomplish goals are assigned and to people who can do them </a:t>
            </a:r>
            <a:r>
              <a:rPr lang="en-US" dirty="0" smtClean="0"/>
              <a:t>best.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structure must define the tasks to be done, the roles </a:t>
            </a:r>
            <a:r>
              <a:rPr lang="en-US" dirty="0" smtClean="0"/>
              <a:t>so </a:t>
            </a:r>
            <a:r>
              <a:rPr lang="en-US" dirty="0"/>
              <a:t>established must also be designed in the light of the abilities and motivations of the people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0815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Staffing involves filling, and keeping filled, the positions in the organization structures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Done </a:t>
            </a:r>
            <a:r>
              <a:rPr lang="en-US" dirty="0"/>
              <a:t>by identifying work- force </a:t>
            </a:r>
            <a:r>
              <a:rPr lang="en-US" dirty="0" smtClean="0"/>
              <a:t>requirements, </a:t>
            </a:r>
            <a:r>
              <a:rPr lang="en-US" dirty="0"/>
              <a:t>inventorying the people </a:t>
            </a:r>
            <a:r>
              <a:rPr lang="en-US" dirty="0" smtClean="0"/>
              <a:t>available. </a:t>
            </a:r>
          </a:p>
          <a:p>
            <a:r>
              <a:rPr lang="en-US" dirty="0" smtClean="0"/>
              <a:t>Involves Recruiting, Selecting, </a:t>
            </a:r>
            <a:r>
              <a:rPr lang="en-US" dirty="0"/>
              <a:t>placing, promoting, appraising </a:t>
            </a:r>
            <a:r>
              <a:rPr lang="en-US" dirty="0" smtClean="0"/>
              <a:t>, planning </a:t>
            </a:r>
            <a:r>
              <a:rPr lang="en-US" dirty="0"/>
              <a:t>the careers </a:t>
            </a:r>
            <a:r>
              <a:rPr lang="en-US" dirty="0" smtClean="0"/>
              <a:t>of, </a:t>
            </a:r>
            <a:r>
              <a:rPr lang="en-US" dirty="0"/>
              <a:t>compensating and training.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67687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Leading is the influencing of people so that they will contribute to organization and group </a:t>
            </a:r>
            <a:r>
              <a:rPr lang="en-US" dirty="0" smtClean="0"/>
              <a:t>goals.</a:t>
            </a:r>
          </a:p>
          <a:p>
            <a:r>
              <a:rPr lang="en-US" dirty="0" smtClean="0"/>
              <a:t> Effective </a:t>
            </a:r>
            <a:r>
              <a:rPr lang="en-US" dirty="0"/>
              <a:t>managers also need to be effective </a:t>
            </a:r>
            <a:r>
              <a:rPr lang="en-US" dirty="0" smtClean="0"/>
              <a:t>leaders.</a:t>
            </a:r>
          </a:p>
          <a:p>
            <a:r>
              <a:rPr lang="en-US" dirty="0" smtClean="0"/>
              <a:t> </a:t>
            </a:r>
            <a:r>
              <a:rPr lang="en-US" dirty="0"/>
              <a:t>leading involves </a:t>
            </a:r>
            <a:r>
              <a:rPr lang="en-US" dirty="0" smtClean="0"/>
              <a:t>motivation, leadership </a:t>
            </a:r>
            <a:r>
              <a:rPr lang="en-US" dirty="0"/>
              <a:t>styles and approaches and communication.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81819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Controlling is the measuring and correcting of activities of subordinates to ensure that events conform to plans.</a:t>
            </a:r>
          </a:p>
          <a:p>
            <a:r>
              <a:rPr lang="en-US" dirty="0"/>
              <a:t> It measures performance against goals and plans shows where negative deviations </a:t>
            </a:r>
            <a:r>
              <a:rPr lang="en-US" dirty="0" smtClean="0"/>
              <a:t>exists. </a:t>
            </a:r>
          </a:p>
          <a:p>
            <a:r>
              <a:rPr lang="en-US" dirty="0" smtClean="0"/>
              <a:t>Initiate actions </a:t>
            </a:r>
            <a:r>
              <a:rPr lang="en-US" dirty="0"/>
              <a:t>to correct </a:t>
            </a:r>
            <a:r>
              <a:rPr lang="en-US" dirty="0" smtClean="0"/>
              <a:t>deviations.</a:t>
            </a:r>
          </a:p>
          <a:p>
            <a:r>
              <a:rPr lang="en-US" dirty="0" smtClean="0"/>
              <a:t>Example: </a:t>
            </a:r>
            <a:r>
              <a:rPr lang="en-US" dirty="0"/>
              <a:t>means of controlling like the budget for expense inspection records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29874"/>
      </p:ext>
    </p:extLst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TYPES OF PLANS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 smtClean="0"/>
              <a:t>Purposes or Missions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Objectives 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Strategies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Policies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Procedures 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Rules 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Programs and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Budgets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Continued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178800" cy="5638800"/>
          </a:xfrm>
        </p:spPr>
        <p:txBody>
          <a:bodyPr>
            <a:normAutofit lnSpcReduction="10000"/>
          </a:bodyPr>
          <a:lstStyle/>
          <a:p>
            <a:pPr marL="41148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George R Terry :- defines management as a process</a:t>
            </a:r>
          </a:p>
          <a:p>
            <a:pPr marL="41148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consisting of planning organizing actuating and</a:t>
            </a:r>
          </a:p>
          <a:p>
            <a:pPr marL="41148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controlling, performed to determine and</a:t>
            </a:r>
          </a:p>
          <a:p>
            <a:pPr marL="41148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 accomplish the objectives by the use of people</a:t>
            </a:r>
          </a:p>
          <a:p>
            <a:pPr marL="41148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/>
              <a:t>and resources.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200" dirty="0" smtClean="0">
                <a:solidFill>
                  <a:schemeClr val="accent1"/>
                </a:solidFill>
              </a:rPr>
              <a:t>Management:</a:t>
            </a:r>
          </a:p>
          <a:p>
            <a:pPr eaLnBrk="1" hangingPunct="1">
              <a:defRPr/>
            </a:pPr>
            <a:r>
              <a:rPr lang="en-US" dirty="0" smtClean="0"/>
              <a:t>Applies to any kind of organization.</a:t>
            </a:r>
          </a:p>
          <a:p>
            <a:pPr eaLnBrk="1" hangingPunct="1">
              <a:defRPr/>
            </a:pPr>
            <a:r>
              <a:rPr lang="en-US" dirty="0" smtClean="0"/>
              <a:t>Applies to managers at all organizational levels </a:t>
            </a:r>
          </a:p>
          <a:p>
            <a:pPr eaLnBrk="1" hangingPunct="1">
              <a:defRPr/>
            </a:pPr>
            <a:r>
              <a:rPr lang="en-US" dirty="0" smtClean="0"/>
              <a:t>Managers carry out the functions of planning and </a:t>
            </a:r>
            <a:r>
              <a:rPr lang="en-US" smtClean="0"/>
              <a:t>other functions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 Is concerned with productivity; implies effectiveness and efficiency</a:t>
            </a:r>
          </a:p>
          <a:p>
            <a:pPr marL="41148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 smtClean="0"/>
          </a:p>
          <a:p>
            <a:pPr marL="41148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 smtClean="0"/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dirty="0" smtClean="0"/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dirty="0" smtClean="0"/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dirty="0" smtClean="0"/>
          </a:p>
        </p:txBody>
      </p:sp>
      <p:sp>
        <p:nvSpPr>
          <p:cNvPr id="1946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Fundamentals of Management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fld id="{8CDEE838-F26D-44C4-944D-0457A44475E5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239000" cy="838200"/>
          </a:xfrm>
        </p:spPr>
        <p:txBody>
          <a:bodyPr/>
          <a:lstStyle/>
          <a:p>
            <a:r>
              <a:rPr lang="en-US" dirty="0" smtClean="0"/>
              <a:t>PURPOSES OR 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7239000" cy="41148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Identifies the basic function or task of an enterprise in every social system.</a:t>
            </a:r>
          </a:p>
          <a:p>
            <a:pPr algn="just"/>
            <a:r>
              <a:rPr lang="en-US" sz="2400" dirty="0" smtClean="0"/>
              <a:t>Enterprises have a basic function or task which is assigned to them by society.</a:t>
            </a:r>
          </a:p>
          <a:p>
            <a:pPr algn="just"/>
            <a:r>
              <a:rPr lang="en-US" sz="2400" dirty="0" smtClean="0"/>
              <a:t>They have a social purpose of producing and distributing  goods and services.</a:t>
            </a:r>
          </a:p>
          <a:p>
            <a:pPr algn="just"/>
            <a:r>
              <a:rPr lang="en-US" sz="2400" dirty="0" smtClean="0"/>
              <a:t> it can accomplish this by fulfilling a mission of producing certain lines of products.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304800"/>
            <a:ext cx="73914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200" u="sng" dirty="0" smtClean="0"/>
              <a:t>Example:</a:t>
            </a:r>
          </a:p>
          <a:p>
            <a:pPr algn="just">
              <a:buNone/>
            </a:pPr>
            <a:endParaRPr lang="en-US" sz="3200" u="sng" dirty="0" smtClean="0"/>
          </a:p>
          <a:p>
            <a:pPr marL="514350" indent="-514350" algn="just">
              <a:buNone/>
            </a:pPr>
            <a:r>
              <a:rPr lang="en-US" sz="2800" dirty="0" smtClean="0"/>
              <a:t>1. Missions of an oil company, such as Exxon: </a:t>
            </a:r>
          </a:p>
          <a:p>
            <a:pPr marL="514350" indent="-514350" algn="just">
              <a:buNone/>
            </a:pPr>
            <a:r>
              <a:rPr lang="en-US" sz="2800" dirty="0" smtClean="0"/>
              <a:t> “</a:t>
            </a:r>
            <a:r>
              <a:rPr lang="en-US" sz="2800" dirty="0" smtClean="0">
                <a:solidFill>
                  <a:srgbClr val="00B0F0"/>
                </a:solidFill>
              </a:rPr>
              <a:t>Search for oil and to produce, refine and</a:t>
            </a:r>
          </a:p>
          <a:p>
            <a:pPr marL="514350" indent="-514350" algn="just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market petroleum and a wide variety of</a:t>
            </a:r>
          </a:p>
          <a:p>
            <a:pPr marL="514350" indent="-514350" algn="just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petroleum products, from diesel fuel to</a:t>
            </a:r>
          </a:p>
          <a:p>
            <a:pPr marL="514350" indent="-514350" algn="just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chemicals</a:t>
            </a:r>
            <a:r>
              <a:rPr lang="en-US" sz="2800" dirty="0" smtClean="0"/>
              <a:t>”. </a:t>
            </a:r>
          </a:p>
          <a:p>
            <a:pPr marL="514350" indent="-514350" algn="just">
              <a:buNone/>
            </a:pPr>
            <a:r>
              <a:rPr lang="en-US" sz="2800" dirty="0" smtClean="0"/>
              <a:t>2.Mission of the Du Pont Company: “</a:t>
            </a:r>
            <a:r>
              <a:rPr lang="en-US" sz="2800" dirty="0" smtClean="0">
                <a:solidFill>
                  <a:srgbClr val="C00000"/>
                </a:solidFill>
              </a:rPr>
              <a:t>better</a:t>
            </a:r>
          </a:p>
          <a:p>
            <a:pPr marL="514350" indent="-514350" algn="just">
              <a:buNone/>
            </a:pPr>
            <a:r>
              <a:rPr lang="en-US" sz="2800" dirty="0" smtClean="0">
                <a:solidFill>
                  <a:srgbClr val="92D05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things through chemistry</a:t>
            </a:r>
            <a:r>
              <a:rPr lang="en-US" sz="2800" dirty="0" smtClean="0"/>
              <a:t>”. </a:t>
            </a:r>
          </a:p>
          <a:p>
            <a:pPr marL="514350" indent="-514350" algn="just"/>
            <a:r>
              <a:rPr lang="en-US" sz="2800" dirty="0" smtClean="0"/>
              <a:t>3. Hallmark, expanded its business beyond</a:t>
            </a:r>
          </a:p>
          <a:p>
            <a:pPr marL="514350" indent="-514350" algn="just"/>
            <a:r>
              <a:rPr lang="en-US" sz="2800" dirty="0" smtClean="0"/>
              <a:t> greeting cards, defines its mission as</a:t>
            </a:r>
            <a:r>
              <a:rPr lang="en-US" sz="2800" b="1" dirty="0" smtClean="0"/>
              <a:t>:</a:t>
            </a:r>
          </a:p>
          <a:p>
            <a:pPr marL="514350" indent="-514350" algn="just"/>
            <a:r>
              <a:rPr lang="en-US" sz="2800" b="1" dirty="0" smtClean="0"/>
              <a:t>  “</a:t>
            </a:r>
            <a:r>
              <a:rPr lang="en-US" sz="2800" dirty="0" smtClean="0">
                <a:solidFill>
                  <a:srgbClr val="00B050"/>
                </a:solidFill>
              </a:rPr>
              <a:t>the social expression business</a:t>
            </a:r>
            <a:r>
              <a:rPr lang="en-US" sz="2800" b="1" dirty="0" smtClean="0"/>
              <a:t>”.</a:t>
            </a:r>
          </a:p>
          <a:p>
            <a:pPr marL="514350" indent="-514350" algn="just">
              <a:buNone/>
            </a:pPr>
            <a:endParaRPr lang="en-US" sz="2800" dirty="0" smtClean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dirty="0" smtClean="0"/>
              <a:t>CHARACTERISTICS</a:t>
            </a:r>
            <a:endParaRPr lang="en-US" sz="4400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953000"/>
          </a:xfrm>
        </p:spPr>
        <p:txBody>
          <a:bodyPr/>
          <a:lstStyle/>
          <a:p>
            <a:r>
              <a:rPr lang="en-US" sz="2800" smtClean="0"/>
              <a:t>Is a universal activity</a:t>
            </a:r>
          </a:p>
          <a:p>
            <a:r>
              <a:rPr lang="en-US" sz="2800" smtClean="0"/>
              <a:t>Is a dynamic process</a:t>
            </a:r>
          </a:p>
          <a:p>
            <a:r>
              <a:rPr lang="en-US" sz="2800" smtClean="0"/>
              <a:t>Is goal oriented</a:t>
            </a:r>
          </a:p>
          <a:p>
            <a:r>
              <a:rPr lang="en-US" sz="2800" smtClean="0"/>
              <a:t>It is  a group activity</a:t>
            </a:r>
          </a:p>
          <a:p>
            <a:r>
              <a:rPr lang="en-US" sz="2800" smtClean="0"/>
              <a:t>Is  a science as well as an art</a:t>
            </a:r>
          </a:p>
          <a:p>
            <a:r>
              <a:rPr lang="en-US" sz="2800" smtClean="0"/>
              <a:t>Management is a system of authority</a:t>
            </a:r>
          </a:p>
          <a:p>
            <a:r>
              <a:rPr lang="en-US" sz="2800" smtClean="0"/>
              <a:t>Management involves decision making</a:t>
            </a:r>
          </a:p>
          <a:p>
            <a:r>
              <a:rPr lang="en-US" sz="2800" smtClean="0"/>
              <a:t>Draws ideas and concepts from various disciplines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Fundamentals of Management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fld id="{3473C956-3E08-4BF8-AF09-3B040106817F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ORGANIZATION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8229600" cy="510540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A systematic arrangement of people brought together to accomplish some specific purpose; applies to all organizations—for-profit as well as not-for-profit organizations.</a:t>
            </a:r>
          </a:p>
          <a:p>
            <a:pPr lvl="1"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Where managers work (manage)</a:t>
            </a:r>
          </a:p>
          <a:p>
            <a:pPr eaLnBrk="1" hangingPunct="1"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Common characteristics</a:t>
            </a:r>
          </a:p>
          <a:p>
            <a:pPr lvl="1"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Goals</a:t>
            </a:r>
          </a:p>
          <a:p>
            <a:pPr lvl="1"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Structure</a:t>
            </a:r>
          </a:p>
          <a:p>
            <a:pPr lvl="1"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People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Fundamentals of Management</a:t>
            </a:r>
          </a:p>
        </p:txBody>
      </p:sp>
      <p:sp>
        <p:nvSpPr>
          <p:cNvPr id="2150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fld id="{DC4252B6-BB32-49AC-87FD-A0B8F0DEB7F6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Organizational Levels</a:t>
            </a:r>
            <a:endParaRPr lang="en-US" dirty="0"/>
          </a:p>
        </p:txBody>
      </p:sp>
      <p:pic>
        <p:nvPicPr>
          <p:cNvPr id="22533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00200"/>
            <a:ext cx="5978148" cy="4846638"/>
          </a:xfrm>
          <a:noFill/>
        </p:spPr>
      </p:pic>
      <p:sp>
        <p:nvSpPr>
          <p:cNvPr id="2253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Fundamentals of Management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fld id="{C8974049-4D22-40F4-9FEC-4B66E475C98F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Identifying Managers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3400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sz="3200" dirty="0" smtClean="0">
                <a:solidFill>
                  <a:srgbClr val="002060"/>
                </a:solidFill>
              </a:rPr>
              <a:t>First-line managers</a:t>
            </a:r>
          </a:p>
          <a:p>
            <a:pPr lvl="1" eaLnBrk="1" hangingPunct="1">
              <a:defRPr/>
            </a:pPr>
            <a:r>
              <a:rPr lang="en-US" sz="2800" dirty="0" smtClean="0">
                <a:solidFill>
                  <a:srgbClr val="7030A0"/>
                </a:solidFill>
              </a:rPr>
              <a:t>Supervisors responsible for directing the day-to-day activities of operative employees</a:t>
            </a:r>
          </a:p>
          <a:p>
            <a:pPr eaLnBrk="1" hangingPunct="1">
              <a:defRPr/>
            </a:pPr>
            <a:r>
              <a:rPr lang="en-US" sz="3200" dirty="0" smtClean="0">
                <a:solidFill>
                  <a:srgbClr val="00B0F0"/>
                </a:solidFill>
              </a:rPr>
              <a:t>Middle managers</a:t>
            </a:r>
          </a:p>
          <a:p>
            <a:pPr lvl="1" eaLnBrk="1" hangingPunct="1">
              <a:defRPr/>
            </a:pPr>
            <a:r>
              <a:rPr lang="en-US" sz="2800" dirty="0" smtClean="0">
                <a:solidFill>
                  <a:srgbClr val="7030A0"/>
                </a:solidFill>
              </a:rPr>
              <a:t>Individuals at levels of management between the first-line manager and top management</a:t>
            </a:r>
          </a:p>
          <a:p>
            <a:pPr eaLnBrk="1" hangingPunct="1">
              <a:defRPr/>
            </a:pP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Top managers</a:t>
            </a:r>
          </a:p>
          <a:p>
            <a:pPr lvl="1" eaLnBrk="1" hangingPunct="1">
              <a:defRPr/>
            </a:pPr>
            <a:r>
              <a:rPr lang="en-US" sz="2800" dirty="0" smtClean="0">
                <a:solidFill>
                  <a:srgbClr val="7030A0"/>
                </a:solidFill>
              </a:rPr>
              <a:t>Individuals who are responsible for making decisions about the direction of the organization and establishing policies that affect all organizational members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Fundamentals of Management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34FF4BE-CABD-4871-96B9-A4AFA5809CC8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10874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Managerial functions at different Organization Levels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All managers carry out managerial functions, the time spent for each function may differ.</a:t>
            </a:r>
          </a:p>
          <a:p>
            <a:r>
              <a:rPr lang="en-US" sz="2800" dirty="0" smtClean="0"/>
              <a:t> Top level managers, spend more time on planning and organizing than do lower- level managers. </a:t>
            </a:r>
          </a:p>
          <a:p>
            <a:pPr algn="just"/>
            <a:r>
              <a:rPr lang="en-US" sz="2800" dirty="0" smtClean="0"/>
              <a:t>The scope of authority held may vary and the types of problems dealt with may be considerably different. </a:t>
            </a:r>
          </a:p>
          <a:p>
            <a:pPr algn="just"/>
            <a:r>
              <a:rPr lang="en-US" sz="2800" dirty="0" smtClean="0"/>
              <a:t>Also, the person in a managerial role may be directing people in the sales, engineering, or finance department.</a:t>
            </a: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 OF MANAGEMENT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The concepts, principles, theory and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techniques of management are grouped into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five functions as:</a:t>
            </a:r>
          </a:p>
          <a:p>
            <a:r>
              <a:rPr lang="en-US" smtClean="0"/>
              <a:t>Planning</a:t>
            </a:r>
          </a:p>
          <a:p>
            <a:r>
              <a:rPr lang="en-US" smtClean="0"/>
              <a:t>Organizing</a:t>
            </a:r>
          </a:p>
          <a:p>
            <a:r>
              <a:rPr lang="en-US" smtClean="0"/>
              <a:t>Staffing</a:t>
            </a:r>
          </a:p>
          <a:p>
            <a:r>
              <a:rPr lang="en-US" smtClean="0"/>
              <a:t>Leading</a:t>
            </a:r>
          </a:p>
          <a:p>
            <a:r>
              <a:rPr lang="en-US" smtClean="0"/>
              <a:t>Controlling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Fundamentals of Management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1A7681D-DD0D-41C8-9982-D4E43A6EA016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301</TotalTime>
  <Words>1547</Words>
  <Application>Microsoft Office PowerPoint</Application>
  <PresentationFormat>On-screen Show (4:3)</PresentationFormat>
  <Paragraphs>257</Paragraphs>
  <Slides>31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Opulent</vt:lpstr>
      <vt:lpstr>Clip</vt:lpstr>
      <vt:lpstr>FUNDAMENTALS OF MANAGEMENT </vt:lpstr>
      <vt:lpstr>Management  Defined</vt:lpstr>
      <vt:lpstr>Continued</vt:lpstr>
      <vt:lpstr>CHARACTERISTICS</vt:lpstr>
      <vt:lpstr>ORGANIZATION </vt:lpstr>
      <vt:lpstr>Organizational Levels</vt:lpstr>
      <vt:lpstr>Identifying Managers</vt:lpstr>
      <vt:lpstr>Managerial functions at different Organization Levels</vt:lpstr>
      <vt:lpstr>FUNCTIONS OF MANAGEMENT</vt:lpstr>
      <vt:lpstr>MANAGEMENT SKILLS</vt:lpstr>
      <vt:lpstr>SKILLS AT MANAGERIAL LEVELS</vt:lpstr>
      <vt:lpstr>MINTZBERG’S MANAGERIAL ROLES</vt:lpstr>
      <vt:lpstr>Interpersonal Roles</vt:lpstr>
      <vt:lpstr>PowerPoint Presentation</vt:lpstr>
      <vt:lpstr>Decisional Roles</vt:lpstr>
      <vt:lpstr>Henry Fayol’s Fourteen Principles Of Management</vt:lpstr>
      <vt:lpstr>Principles Continued</vt:lpstr>
      <vt:lpstr>Classifying managers</vt:lpstr>
      <vt:lpstr>Contd…</vt:lpstr>
      <vt:lpstr>Contd…</vt:lpstr>
      <vt:lpstr>Administration and management</vt:lpstr>
      <vt:lpstr>Five Functions Of Managers</vt:lpstr>
      <vt:lpstr>planning</vt:lpstr>
      <vt:lpstr>Nature and Purpose of Planning </vt:lpstr>
      <vt:lpstr>organizing</vt:lpstr>
      <vt:lpstr>STAFFING</vt:lpstr>
      <vt:lpstr>leading</vt:lpstr>
      <vt:lpstr>controlling</vt:lpstr>
      <vt:lpstr>TYPES OF PLANS </vt:lpstr>
      <vt:lpstr>PURPOSES OR MISSIONS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MANAGEMENT </dc:title>
  <dc:creator>James</dc:creator>
  <cp:lastModifiedBy>Admin</cp:lastModifiedBy>
  <cp:revision>64</cp:revision>
  <dcterms:created xsi:type="dcterms:W3CDTF">2011-07-31T16:43:57Z</dcterms:created>
  <dcterms:modified xsi:type="dcterms:W3CDTF">2014-01-21T08:19:18Z</dcterms:modified>
</cp:coreProperties>
</file>