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80" r:id="rId2"/>
    <p:sldId id="281" r:id="rId3"/>
    <p:sldId id="286" r:id="rId4"/>
    <p:sldId id="257" r:id="rId5"/>
    <p:sldId id="274" r:id="rId6"/>
    <p:sldId id="258" r:id="rId7"/>
    <p:sldId id="282" r:id="rId8"/>
    <p:sldId id="283" r:id="rId9"/>
    <p:sldId id="284" r:id="rId10"/>
    <p:sldId id="285" r:id="rId11"/>
    <p:sldId id="271" r:id="rId12"/>
    <p:sldId id="275" r:id="rId13"/>
    <p:sldId id="272" r:id="rId14"/>
    <p:sldId id="276" r:id="rId15"/>
    <p:sldId id="273" r:id="rId16"/>
    <p:sldId id="277" r:id="rId17"/>
    <p:sldId id="287" r:id="rId18"/>
    <p:sldId id="259" r:id="rId19"/>
    <p:sldId id="260" r:id="rId20"/>
    <p:sldId id="261" r:id="rId21"/>
    <p:sldId id="262" r:id="rId22"/>
    <p:sldId id="263" r:id="rId23"/>
    <p:sldId id="278" r:id="rId24"/>
    <p:sldId id="269" r:id="rId25"/>
    <p:sldId id="288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2ED2425-5FD9-4401-A1DB-EE247DF632E8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1F19637-D1FD-4657-B0B4-5E100C115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STRATEGIC PLANNING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2390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rebuchet MS" pitchFamily="34" charset="0"/>
              </a:rPr>
              <a:t> Business Stake holders: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Trebuchet MS" pitchFamily="34" charset="0"/>
              </a:rPr>
              <a:t>Examples:</a:t>
            </a:r>
          </a:p>
          <a:p>
            <a:r>
              <a:rPr lang="en-US" sz="2000" dirty="0" smtClean="0">
                <a:latin typeface="Trebuchet MS" pitchFamily="34" charset="0"/>
              </a:rPr>
              <a:t>DIRECTORS </a:t>
            </a:r>
          </a:p>
          <a:p>
            <a:r>
              <a:rPr lang="en-US" sz="2000" dirty="0" smtClean="0">
                <a:latin typeface="Trebuchet MS" pitchFamily="34" charset="0"/>
              </a:rPr>
              <a:t>MANAGERS</a:t>
            </a:r>
          </a:p>
          <a:p>
            <a:r>
              <a:rPr lang="en-US" sz="2000" dirty="0" smtClean="0">
                <a:latin typeface="Trebuchet MS" pitchFamily="34" charset="0"/>
              </a:rPr>
              <a:t>EMPLOYEES</a:t>
            </a:r>
          </a:p>
          <a:p>
            <a:r>
              <a:rPr lang="en-US" sz="2000" dirty="0" smtClean="0">
                <a:latin typeface="Trebuchet MS" pitchFamily="34" charset="0"/>
              </a:rPr>
              <a:t>CUSTOMERS</a:t>
            </a:r>
          </a:p>
          <a:p>
            <a:r>
              <a:rPr lang="en-US" sz="2000" dirty="0" smtClean="0">
                <a:latin typeface="Trebuchet MS" pitchFamily="34" charset="0"/>
              </a:rPr>
              <a:t>SUPPLIERS</a:t>
            </a:r>
          </a:p>
          <a:p>
            <a:r>
              <a:rPr lang="en-US" sz="2000" dirty="0" smtClean="0">
                <a:latin typeface="Trebuchet MS" pitchFamily="34" charset="0"/>
              </a:rPr>
              <a:t>FINANCIERS</a:t>
            </a:r>
          </a:p>
          <a:p>
            <a:r>
              <a:rPr lang="en-US" sz="2000" dirty="0" smtClean="0">
                <a:latin typeface="Trebuchet MS" pitchFamily="34" charset="0"/>
              </a:rPr>
              <a:t>SHAREHOLDERS</a:t>
            </a:r>
          </a:p>
          <a:p>
            <a:r>
              <a:rPr lang="en-US" sz="2000" dirty="0" smtClean="0">
                <a:latin typeface="Trebuchet MS" pitchFamily="34" charset="0"/>
              </a:rPr>
              <a:t>GOVERNMENT</a:t>
            </a:r>
          </a:p>
          <a:p>
            <a:r>
              <a:rPr lang="en-US" sz="2000" dirty="0" smtClean="0">
                <a:latin typeface="Trebuchet MS" pitchFamily="34" charset="0"/>
              </a:rPr>
              <a:t>COMMUNITY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08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7239000" cy="983673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continued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467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rebuchet MS" panose="020B0603020202020204" pitchFamily="34" charset="0"/>
              </a:rPr>
              <a:t>BUSINESS LEVEL </a:t>
            </a:r>
            <a:r>
              <a:rPr lang="en-IN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STRATEGY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Tata </a:t>
            </a:r>
            <a:r>
              <a:rPr lang="en-IN" dirty="0" err="1">
                <a:latin typeface="Trebuchet MS" panose="020B0603020202020204" pitchFamily="34" charset="0"/>
              </a:rPr>
              <a:t>nano</a:t>
            </a:r>
            <a:r>
              <a:rPr lang="en-IN" dirty="0">
                <a:latin typeface="Trebuchet MS" panose="020B0603020202020204" pitchFamily="34" charset="0"/>
              </a:rPr>
              <a:t>, the cheapest car in the </a:t>
            </a:r>
            <a:r>
              <a:rPr lang="en-IN" dirty="0" smtClean="0">
                <a:latin typeface="Trebuchet MS" panose="020B0603020202020204" pitchFamily="34" charset="0"/>
              </a:rPr>
              <a:t>world.</a:t>
            </a:r>
          </a:p>
          <a:p>
            <a:r>
              <a:rPr lang="en-IN" dirty="0" err="1" smtClean="0">
                <a:latin typeface="Trebuchet MS" panose="020B0603020202020204" pitchFamily="34" charset="0"/>
              </a:rPr>
              <a:t>Swach</a:t>
            </a:r>
            <a:r>
              <a:rPr lang="en-IN" dirty="0">
                <a:latin typeface="Trebuchet MS" panose="020B0603020202020204" pitchFamily="34" charset="0"/>
              </a:rPr>
              <a:t>, the cheapest water filter from Tata </a:t>
            </a:r>
            <a:r>
              <a:rPr lang="en-IN" dirty="0" smtClean="0">
                <a:latin typeface="Trebuchet MS" panose="020B0603020202020204" pitchFamily="34" charset="0"/>
              </a:rPr>
              <a:t>Chemicals costing </a:t>
            </a:r>
            <a:r>
              <a:rPr lang="en-IN" dirty="0">
                <a:latin typeface="Trebuchet MS" panose="020B0603020202020204" pitchFamily="34" charset="0"/>
              </a:rPr>
              <a:t>less than </a:t>
            </a:r>
            <a:r>
              <a:rPr lang="en-IN" dirty="0" err="1">
                <a:latin typeface="Trebuchet MS" panose="020B0603020202020204" pitchFamily="34" charset="0"/>
              </a:rPr>
              <a:t>Rs</a:t>
            </a:r>
            <a:r>
              <a:rPr lang="en-IN" dirty="0">
                <a:latin typeface="Trebuchet MS" panose="020B0603020202020204" pitchFamily="34" charset="0"/>
              </a:rPr>
              <a:t> 1000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Motors launched the Ace truck in May 2005 for just above </a:t>
            </a:r>
            <a:r>
              <a:rPr lang="en-IN" dirty="0" err="1">
                <a:latin typeface="Trebuchet MS" panose="020B0603020202020204" pitchFamily="34" charset="0"/>
              </a:rPr>
              <a:t>Rs</a:t>
            </a:r>
            <a:r>
              <a:rPr lang="en-IN" dirty="0">
                <a:latin typeface="Trebuchet MS" panose="020B0603020202020204" pitchFamily="34" charset="0"/>
              </a:rPr>
              <a:t> </a:t>
            </a:r>
            <a:r>
              <a:rPr lang="en-IN" dirty="0" smtClean="0">
                <a:latin typeface="Trebuchet MS" panose="020B0603020202020204" pitchFamily="34" charset="0"/>
              </a:rPr>
              <a:t>200,000.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PRODUCT </a:t>
            </a:r>
            <a:r>
              <a:rPr lang="en-IN" b="1" dirty="0">
                <a:solidFill>
                  <a:srgbClr val="0070C0"/>
                </a:solidFill>
                <a:latin typeface="Trebuchet MS" panose="020B0603020202020204" pitchFamily="34" charset="0"/>
              </a:rPr>
              <a:t>DIFFERENTIATION </a:t>
            </a:r>
            <a:r>
              <a:rPr lang="en-IN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STRATEGY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Motors new launches like Aria and the new 2011 Safari to regain its lost market share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Tata is looking at doubling SUV annual volumes to over 70,000 units in the next 12-18 months, including exports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Tata Motors is set to offer utility vehicles at every price point right from </a:t>
            </a:r>
            <a:r>
              <a:rPr lang="en-IN" dirty="0" err="1">
                <a:latin typeface="Trebuchet MS" panose="020B0603020202020204" pitchFamily="34" charset="0"/>
              </a:rPr>
              <a:t>Rs</a:t>
            </a:r>
            <a:r>
              <a:rPr lang="en-IN" dirty="0">
                <a:latin typeface="Trebuchet MS" panose="020B0603020202020204" pitchFamily="34" charset="0"/>
              </a:rPr>
              <a:t>. 6.5 lakh to </a:t>
            </a:r>
            <a:r>
              <a:rPr lang="en-IN" dirty="0" err="1">
                <a:latin typeface="Trebuchet MS" panose="020B0603020202020204" pitchFamily="34" charset="0"/>
              </a:rPr>
              <a:t>Rs</a:t>
            </a:r>
            <a:r>
              <a:rPr lang="en-IN" dirty="0">
                <a:latin typeface="Trebuchet MS" panose="020B0603020202020204" pitchFamily="34" charset="0"/>
              </a:rPr>
              <a:t>. 15 </a:t>
            </a:r>
          </a:p>
        </p:txBody>
      </p:sp>
    </p:spTree>
    <p:extLst>
      <p:ext uri="{BB962C8B-B14F-4D97-AF65-F5344CB8AC3E}">
        <p14:creationId xmlns:p14="http://schemas.microsoft.com/office/powerpoint/2010/main" val="2471551481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Activities</a:t>
            </a:r>
            <a:r>
              <a:rPr lang="en-US" dirty="0" smtClean="0">
                <a:latin typeface="Trebuchet MS" pitchFamily="34" charset="0"/>
              </a:rPr>
              <a:t> involved in strategy formulation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47800"/>
            <a:ext cx="7980218" cy="5410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300" b="1" dirty="0" smtClean="0">
                <a:solidFill>
                  <a:srgbClr val="00B050"/>
                </a:solidFill>
              </a:rPr>
              <a:t>I</a:t>
            </a:r>
            <a:r>
              <a:rPr lang="en-US" sz="3800" b="1" dirty="0" smtClean="0">
                <a:solidFill>
                  <a:srgbClr val="00B050"/>
                </a:solidFill>
                <a:latin typeface="Trebuchet MS" pitchFamily="34" charset="0"/>
              </a:rPr>
              <a:t>. </a:t>
            </a:r>
            <a:endParaRPr lang="en-US" sz="3800" b="1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38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0000"/>
                </a:solidFill>
                <a:latin typeface="Trebuchet MS" pitchFamily="34" charset="0"/>
              </a:rPr>
              <a:t>     </a:t>
            </a:r>
            <a:r>
              <a:rPr lang="en-US" sz="12800" b="1" dirty="0" smtClean="0">
                <a:solidFill>
                  <a:srgbClr val="FF0000"/>
                </a:solidFill>
                <a:latin typeface="Trebuchet MS" pitchFamily="34" charset="0"/>
              </a:rPr>
              <a:t>I. Environmental Appraisal </a:t>
            </a:r>
          </a:p>
          <a:p>
            <a:r>
              <a:rPr lang="en-US" sz="11200" b="1" dirty="0" smtClean="0">
                <a:latin typeface="Trebuchet MS" pitchFamily="34" charset="0"/>
              </a:rPr>
              <a:t>Is an analysis of the relevant environment that  results in the identification of threats and opportunities.</a:t>
            </a:r>
          </a:p>
          <a:p>
            <a:r>
              <a:rPr lang="en-US" sz="11200" b="1" dirty="0" smtClean="0">
                <a:latin typeface="Trebuchet MS" pitchFamily="34" charset="0"/>
              </a:rPr>
              <a:t>Environment of  a company is the pattern of all external influences that affect its life and development. </a:t>
            </a:r>
          </a:p>
          <a:p>
            <a:r>
              <a:rPr lang="en-US" sz="11200" b="1" dirty="0" smtClean="0">
                <a:latin typeface="Trebuchet MS" pitchFamily="34" charset="0"/>
              </a:rPr>
              <a:t>Every company must define its own relevant environment.</a:t>
            </a:r>
          </a:p>
          <a:p>
            <a:endParaRPr lang="en-US" sz="11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11200" b="1" dirty="0" smtClean="0">
                <a:latin typeface="Trebuchet MS" pitchFamily="34" charset="0"/>
              </a:rPr>
              <a:t> </a:t>
            </a:r>
            <a:endParaRPr lang="en-US" sz="11200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3500" b="1" dirty="0">
                <a:solidFill>
                  <a:srgbClr val="00B0F0"/>
                </a:solidFill>
                <a:latin typeface="Trebuchet MS" pitchFamily="34" charset="0"/>
              </a:rPr>
              <a:t>Key environment factors</a:t>
            </a:r>
            <a:r>
              <a:rPr lang="en-US" sz="3500" b="1" dirty="0">
                <a:latin typeface="Trebuchet MS" pitchFamily="34" charset="0"/>
              </a:rPr>
              <a:t>:</a:t>
            </a:r>
            <a:endParaRPr lang="en-US" sz="3500" dirty="0">
              <a:latin typeface="Trebuchet MS" pitchFamily="34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rebuchet MS" pitchFamily="34" charset="0"/>
              </a:rPr>
              <a:t>   1. Political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and legal factors</a:t>
            </a:r>
            <a:r>
              <a:rPr lang="en-US" sz="2800" b="1" dirty="0">
                <a:latin typeface="Trebuchet MS" pitchFamily="34" charset="0"/>
              </a:rPr>
              <a:t>:</a:t>
            </a:r>
            <a:endParaRPr lang="en-US" sz="2800" dirty="0">
              <a:latin typeface="Trebuchet MS" pitchFamily="34" charset="0"/>
            </a:endParaRPr>
          </a:p>
          <a:p>
            <a:pPr>
              <a:buNone/>
            </a:pPr>
            <a:r>
              <a:rPr lang="en-US" sz="2800" b="1" dirty="0">
                <a:latin typeface="Trebuchet MS" pitchFamily="34" charset="0"/>
              </a:rPr>
              <a:t>  (a) </a:t>
            </a:r>
            <a:r>
              <a:rPr lang="en-US" sz="2800" b="1" dirty="0" smtClean="0">
                <a:latin typeface="Trebuchet MS" pitchFamily="34" charset="0"/>
              </a:rPr>
              <a:t>Stability </a:t>
            </a:r>
            <a:r>
              <a:rPr lang="en-US" sz="2800" b="1" dirty="0">
                <a:latin typeface="Trebuchet MS" pitchFamily="34" charset="0"/>
              </a:rPr>
              <a:t>of the government and its political philosophy.</a:t>
            </a:r>
            <a:endParaRPr lang="en-US" sz="2800" dirty="0">
              <a:latin typeface="Trebuchet MS" pitchFamily="34" charset="0"/>
            </a:endParaRPr>
          </a:p>
          <a:p>
            <a:pPr lvl="0">
              <a:buNone/>
            </a:pPr>
            <a:r>
              <a:rPr lang="en-US" sz="2800" b="1" dirty="0">
                <a:latin typeface="Trebuchet MS" pitchFamily="34" charset="0"/>
              </a:rPr>
              <a:t>  (b)Taxation and industrial licensing laws.</a:t>
            </a:r>
            <a:endParaRPr lang="en-US" sz="2800" dirty="0">
              <a:latin typeface="Trebuchet MS" pitchFamily="34" charset="0"/>
            </a:endParaRPr>
          </a:p>
          <a:p>
            <a:pPr lvl="0">
              <a:buNone/>
            </a:pPr>
            <a:r>
              <a:rPr lang="en-US" sz="2800" b="1" dirty="0">
                <a:latin typeface="Trebuchet MS" pitchFamily="34" charset="0"/>
              </a:rPr>
              <a:t>  (c)Monetary and fiscal policies.</a:t>
            </a:r>
            <a:endParaRPr lang="en-US" sz="2800" dirty="0">
              <a:latin typeface="Trebuchet MS" pitchFamily="34" charset="0"/>
            </a:endParaRPr>
          </a:p>
          <a:p>
            <a:pPr lvl="0">
              <a:buNone/>
            </a:pPr>
            <a:r>
              <a:rPr lang="en-US" sz="2800" b="1" dirty="0">
                <a:latin typeface="Trebuchet MS" pitchFamily="34" charset="0"/>
              </a:rPr>
              <a:t>  (d) Restrictions on capital movement, repatriation of capital, state trading, etc.</a:t>
            </a:r>
            <a:endParaRPr lang="en-US" sz="2800" dirty="0">
              <a:latin typeface="Trebuchet MS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60115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rebuchet MS" pitchFamily="34" charset="0"/>
              </a:rPr>
              <a:t>STRATEGY FORMULATION  CONTINUED</a:t>
            </a:r>
            <a:endParaRPr lang="en-US" sz="2800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543800" cy="6324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2</a:t>
            </a:r>
            <a:r>
              <a:rPr lang="en-US" sz="2400" b="1" dirty="0" smtClean="0">
                <a:latin typeface="Trebuchet MS" pitchFamily="34" charset="0"/>
              </a:rPr>
              <a:t>. </a:t>
            </a:r>
            <a:r>
              <a:rPr lang="en-US" sz="2800" b="1" dirty="0" smtClean="0">
                <a:latin typeface="Trebuchet MS" pitchFamily="34" charset="0"/>
              </a:rPr>
              <a:t>Economic factors:</a:t>
            </a:r>
            <a:endParaRPr lang="en-US" sz="2800" dirty="0" smtClean="0">
              <a:latin typeface="Trebuchet MS" pitchFamily="34" charset="0"/>
            </a:endParaRPr>
          </a:p>
          <a:p>
            <a:pPr lvl="0"/>
            <a:r>
              <a:rPr lang="en-US" sz="2400" dirty="0" smtClean="0">
                <a:latin typeface="Trebuchet MS" pitchFamily="34" charset="0"/>
              </a:rPr>
              <a:t>Level of economic development and distribution of personal income.</a:t>
            </a:r>
          </a:p>
          <a:p>
            <a:pPr lvl="0"/>
            <a:r>
              <a:rPr lang="en-US" sz="2400" dirty="0" smtClean="0">
                <a:latin typeface="Trebuchet MS" pitchFamily="34" charset="0"/>
              </a:rPr>
              <a:t>Trend in prices, exchange rates, balance of payments, etc.</a:t>
            </a:r>
          </a:p>
          <a:p>
            <a:pPr lvl="0"/>
            <a:r>
              <a:rPr lang="en-US" sz="2400" dirty="0" smtClean="0">
                <a:latin typeface="Trebuchet MS" pitchFamily="34" charset="0"/>
              </a:rPr>
              <a:t>Supply of </a:t>
            </a:r>
            <a:r>
              <a:rPr lang="en-US" sz="2400" dirty="0" err="1" smtClean="0">
                <a:latin typeface="Trebuchet MS" pitchFamily="34" charset="0"/>
              </a:rPr>
              <a:t>labour</a:t>
            </a:r>
            <a:r>
              <a:rPr lang="en-US" sz="2400" dirty="0" smtClean="0">
                <a:latin typeface="Trebuchet MS" pitchFamily="34" charset="0"/>
              </a:rPr>
              <a:t>, raw material, capital, etc.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rebuchet MS" pitchFamily="34" charset="0"/>
              </a:rPr>
              <a:t>3. </a:t>
            </a:r>
            <a:r>
              <a:rPr lang="en-US" sz="2800" b="1" dirty="0" smtClean="0">
                <a:solidFill>
                  <a:srgbClr val="FFC000"/>
                </a:solidFill>
                <a:latin typeface="Trebuchet MS" pitchFamily="34" charset="0"/>
              </a:rPr>
              <a:t>Competitive factors:</a:t>
            </a:r>
            <a:endParaRPr lang="en-US" sz="2800" dirty="0" smtClean="0">
              <a:solidFill>
                <a:srgbClr val="FFC000"/>
              </a:solidFill>
              <a:latin typeface="Trebuchet MS" pitchFamily="34" charset="0"/>
            </a:endParaRPr>
          </a:p>
          <a:p>
            <a:pPr lvl="0">
              <a:buNone/>
            </a:pPr>
            <a:r>
              <a:rPr lang="en-US" sz="2400" b="1" dirty="0" smtClean="0">
                <a:latin typeface="Trebuchet MS" pitchFamily="34" charset="0"/>
              </a:rPr>
              <a:t>a). </a:t>
            </a:r>
            <a:r>
              <a:rPr lang="en-US" sz="2400" b="1" dirty="0" smtClean="0">
                <a:solidFill>
                  <a:srgbClr val="FF0000"/>
                </a:solidFill>
                <a:latin typeface="Trebuchet MS" pitchFamily="34" charset="0"/>
              </a:rPr>
              <a:t>Identification of major competitors.</a:t>
            </a:r>
          </a:p>
          <a:p>
            <a:pPr lvl="0">
              <a:buNone/>
            </a:pPr>
            <a:r>
              <a:rPr lang="en-US" sz="2400" b="1" dirty="0" smtClean="0">
                <a:latin typeface="Trebuchet MS" pitchFamily="34" charset="0"/>
              </a:rPr>
              <a:t>b).</a:t>
            </a:r>
            <a:r>
              <a:rPr lang="en-US" sz="2400" b="1" dirty="0" smtClean="0">
                <a:solidFill>
                  <a:srgbClr val="0070C0"/>
                </a:solidFill>
                <a:latin typeface="Trebuchet MS" pitchFamily="34" charset="0"/>
              </a:rPr>
              <a:t>Analysis of their performance and programs in major areas such as:</a:t>
            </a:r>
          </a:p>
          <a:p>
            <a:pPr lvl="0"/>
            <a:r>
              <a:rPr lang="en-US" sz="2400" b="1" dirty="0" smtClean="0">
                <a:latin typeface="Trebuchet MS" pitchFamily="34" charset="0"/>
              </a:rPr>
              <a:t>market penetration, Product life-cycle, product mix, distribution channels and sales organization, servicing.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>
                <a:latin typeface="Trebuchet MS" pitchFamily="34" charset="0"/>
              </a:rPr>
              <a:t>Credit and delivery, advertising and promotion, pricing and branding, </a:t>
            </a:r>
            <a:r>
              <a:rPr lang="en-US" sz="2800" dirty="0" smtClean="0">
                <a:latin typeface="Trebuchet MS" pitchFamily="34" charset="0"/>
              </a:rPr>
              <a:t>labor </a:t>
            </a:r>
            <a:r>
              <a:rPr lang="en-US" sz="2800" dirty="0">
                <a:latin typeface="Trebuchet MS" pitchFamily="34" charset="0"/>
              </a:rPr>
              <a:t>unions, training of personnel, technological development and productivity.</a:t>
            </a:r>
          </a:p>
          <a:p>
            <a:pPr lvl="0"/>
            <a:r>
              <a:rPr lang="en-US" sz="2800" dirty="0">
                <a:latin typeface="Trebuchet MS" pitchFamily="34" charset="0"/>
              </a:rPr>
              <a:t> Efficiency in manufacturing, financial strength, profitability and rate of return on sales and  investment.</a:t>
            </a:r>
          </a:p>
          <a:p>
            <a:pPr lvl="0">
              <a:buNone/>
            </a:pPr>
            <a:r>
              <a:rPr lang="en-US" sz="2800" b="1" dirty="0"/>
              <a:t>c</a:t>
            </a:r>
            <a:r>
              <a:rPr lang="en-US" sz="2800" dirty="0">
                <a:latin typeface="Trebuchet MS" pitchFamily="34" charset="0"/>
              </a:rPr>
              <a:t>). </a:t>
            </a:r>
            <a:r>
              <a:rPr lang="en-US" sz="2800" dirty="0">
                <a:solidFill>
                  <a:srgbClr val="002060"/>
                </a:solidFill>
                <a:latin typeface="Trebuchet MS" pitchFamily="34" charset="0"/>
              </a:rPr>
              <a:t>Anti-monopoly laws and rules of competition.</a:t>
            </a:r>
          </a:p>
          <a:p>
            <a:pPr lvl="0">
              <a:buNone/>
            </a:pPr>
            <a:r>
              <a:rPr lang="en-US" sz="2800" dirty="0">
                <a:latin typeface="Trebuchet MS" pitchFamily="34" charset="0"/>
              </a:rPr>
              <a:t>d</a:t>
            </a:r>
            <a:r>
              <a:rPr lang="en-US" sz="2800" dirty="0" smtClean="0">
                <a:latin typeface="Trebuchet MS" pitchFamily="34" charset="0"/>
              </a:rPr>
              <a:t>).</a:t>
            </a:r>
            <a:r>
              <a:rPr lang="en-US" sz="2800" dirty="0" smtClean="0">
                <a:solidFill>
                  <a:srgbClr val="C00000"/>
                </a:solidFill>
                <a:latin typeface="Trebuchet MS" pitchFamily="34" charset="0"/>
              </a:rPr>
              <a:t>Protection </a:t>
            </a:r>
            <a:r>
              <a:rPr lang="en-US" sz="2800" dirty="0">
                <a:solidFill>
                  <a:srgbClr val="C00000"/>
                </a:solidFill>
                <a:latin typeface="Trebuchet MS" pitchFamily="34" charset="0"/>
              </a:rPr>
              <a:t>of patents, trademarks, brand names  and other industrial property rights.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245568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39000" cy="62484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943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4. </a:t>
            </a:r>
            <a:r>
              <a:rPr lang="en-US" sz="3300" b="1" dirty="0" smtClean="0">
                <a:solidFill>
                  <a:srgbClr val="FF0000"/>
                </a:solidFill>
              </a:rPr>
              <a:t>Social and cultural factors:</a:t>
            </a:r>
            <a:endParaRPr lang="en-US" sz="3300" dirty="0" smtClean="0">
              <a:solidFill>
                <a:srgbClr val="FF0000"/>
              </a:solidFill>
            </a:endParaRPr>
          </a:p>
          <a:p>
            <a:pPr lvl="0"/>
            <a:r>
              <a:rPr lang="en-US" sz="3200" dirty="0" smtClean="0"/>
              <a:t>Literacy levels of population</a:t>
            </a:r>
          </a:p>
          <a:p>
            <a:pPr lvl="0"/>
            <a:r>
              <a:rPr lang="en-US" sz="3200" dirty="0" smtClean="0"/>
              <a:t>Religious and social characteristics.</a:t>
            </a:r>
          </a:p>
          <a:p>
            <a:pPr lvl="0"/>
            <a:r>
              <a:rPr lang="en-US" sz="3200" dirty="0" smtClean="0"/>
              <a:t>Extent and rate of urbanization.</a:t>
            </a:r>
          </a:p>
          <a:p>
            <a:pPr lvl="0"/>
            <a:r>
              <a:rPr lang="en-US" sz="3200" dirty="0" smtClean="0"/>
              <a:t>Rate of social change.</a:t>
            </a:r>
          </a:p>
          <a:p>
            <a:pPr>
              <a:buNone/>
            </a:pPr>
            <a:r>
              <a:rPr lang="en-US" b="1" dirty="0" smtClean="0"/>
              <a:t> II. </a:t>
            </a:r>
            <a:r>
              <a:rPr lang="en-US" sz="3800" b="1" dirty="0" smtClean="0">
                <a:solidFill>
                  <a:srgbClr val="00B0F0"/>
                </a:solidFill>
              </a:rPr>
              <a:t>Corporate Appraisal</a:t>
            </a:r>
          </a:p>
          <a:p>
            <a:pPr>
              <a:buNone/>
            </a:pPr>
            <a:r>
              <a:rPr lang="en-US" sz="3200" b="1" dirty="0" smtClean="0"/>
              <a:t>Involves an analysis of the company’s strengths and weaknesses. 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9144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Company’s strengths </a:t>
            </a:r>
            <a:r>
              <a:rPr lang="en-US" sz="2800" dirty="0">
                <a:latin typeface="Trebuchet MS" pitchFamily="34" charset="0"/>
              </a:rPr>
              <a:t>may lie in:</a:t>
            </a:r>
          </a:p>
          <a:p>
            <a:r>
              <a:rPr lang="en-US" sz="2800" dirty="0">
                <a:latin typeface="Trebuchet MS" pitchFamily="34" charset="0"/>
              </a:rPr>
              <a:t>It’s outstanding leadership and excellent product design.</a:t>
            </a:r>
          </a:p>
          <a:p>
            <a:r>
              <a:rPr lang="en-US" sz="2800" dirty="0">
                <a:latin typeface="Trebuchet MS" pitchFamily="34" charset="0"/>
              </a:rPr>
              <a:t>Low-cost manufacturing skill and efficient customer service.</a:t>
            </a:r>
          </a:p>
          <a:p>
            <a:r>
              <a:rPr lang="en-US" sz="2800" dirty="0">
                <a:latin typeface="Trebuchet MS" pitchFamily="34" charset="0"/>
              </a:rPr>
              <a:t> Personnel relationship with customers, efficient transportation and logistics.</a:t>
            </a:r>
          </a:p>
          <a:p>
            <a:r>
              <a:rPr lang="en-US" sz="2800" dirty="0">
                <a:latin typeface="Trebuchet MS" pitchFamily="34" charset="0"/>
              </a:rPr>
              <a:t> Effective </a:t>
            </a:r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sales promotion, high turnover of inventories and /or capital. </a:t>
            </a:r>
          </a:p>
          <a:p>
            <a:r>
              <a:rPr lang="en-US" sz="2800" dirty="0">
                <a:latin typeface="Trebuchet MS" pitchFamily="34" charset="0"/>
              </a:rPr>
              <a:t>Ability to influence legislation, ownership of low-cost or scare raw materials.</a:t>
            </a:r>
          </a:p>
        </p:txBody>
      </p:sp>
    </p:spTree>
    <p:extLst>
      <p:ext uri="{BB962C8B-B14F-4D97-AF65-F5344CB8AC3E}">
        <p14:creationId xmlns:p14="http://schemas.microsoft.com/office/powerpoint/2010/main" val="252601111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IN" dirty="0"/>
              <a:t>HIERARCHY OF COMPANY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The corporate-level strategy- Executives craft the overall </a:t>
            </a:r>
            <a:r>
              <a:rPr lang="en-IN" dirty="0" smtClean="0">
                <a:latin typeface="Trebuchet MS" panose="020B0603020202020204" pitchFamily="34" charset="0"/>
              </a:rPr>
              <a:t>strategy for </a:t>
            </a:r>
            <a:r>
              <a:rPr lang="en-IN" dirty="0">
                <a:latin typeface="Trebuchet MS" panose="020B0603020202020204" pitchFamily="34" charset="0"/>
              </a:rPr>
              <a:t>a diversified company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Business strategies- developed usually by the general manager of a business unit 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Functional strategies- The aim is to support the business and corporate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3432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  <a:latin typeface="Trebuchet MS" pitchFamily="34" charset="0"/>
              </a:rPr>
              <a:t>steps in </a:t>
            </a:r>
            <a:r>
              <a:rPr lang="en-US" b="1" dirty="0" smtClean="0">
                <a:solidFill>
                  <a:srgbClr val="00B0F0"/>
                </a:solidFill>
                <a:latin typeface="Trebuchet MS" pitchFamily="34" charset="0"/>
              </a:rPr>
              <a:t>Strategic </a:t>
            </a:r>
            <a:r>
              <a:rPr lang="en-US" b="1" dirty="0">
                <a:solidFill>
                  <a:srgbClr val="00B0F0"/>
                </a:solidFill>
                <a:latin typeface="Trebuchet MS" pitchFamily="34" charset="0"/>
              </a:rPr>
              <a:t>Planning Process</a:t>
            </a:r>
            <a:endParaRPr lang="en-US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239000" cy="6400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 smtClean="0">
                <a:latin typeface="Trebuchet MS" pitchFamily="34" charset="0"/>
              </a:rPr>
              <a:t>     </a:t>
            </a:r>
            <a:r>
              <a:rPr lang="en-US" sz="12800" b="1" dirty="0" smtClean="0">
                <a:solidFill>
                  <a:srgbClr val="7030A0"/>
                </a:solidFill>
                <a:latin typeface="Trebuchet MS" pitchFamily="34" charset="0"/>
              </a:rPr>
              <a:t>Inputs</a:t>
            </a:r>
            <a:endParaRPr lang="en-US" sz="12800" dirty="0">
              <a:solidFill>
                <a:srgbClr val="7030A0"/>
              </a:solidFill>
              <a:latin typeface="Trebuchet MS" pitchFamily="34" charset="0"/>
            </a:endParaRPr>
          </a:p>
          <a:p>
            <a:r>
              <a:rPr lang="en-US" sz="9600" dirty="0">
                <a:latin typeface="Trebuchet MS" pitchFamily="34" charset="0"/>
              </a:rPr>
              <a:t>Various organizational </a:t>
            </a:r>
            <a:r>
              <a:rPr lang="en-US" sz="9600" i="1" dirty="0">
                <a:latin typeface="Trebuchet MS" pitchFamily="34" charset="0"/>
              </a:rPr>
              <a:t>inputs,</a:t>
            </a:r>
            <a:r>
              <a:rPr lang="en-US" sz="9600" dirty="0">
                <a:latin typeface="Trebuchet MS" pitchFamily="34" charset="0"/>
              </a:rPr>
              <a:t> including the goal inputs of the claimants.</a:t>
            </a:r>
          </a:p>
          <a:p>
            <a:pPr marL="0" indent="0">
              <a:buNone/>
            </a:pPr>
            <a:r>
              <a:rPr lang="en-US" sz="9600" b="1" dirty="0" smtClean="0">
                <a:latin typeface="Trebuchet MS" pitchFamily="34" charset="0"/>
              </a:rPr>
              <a:t>   </a:t>
            </a:r>
            <a:r>
              <a:rPr lang="en-US" sz="9600" b="1" dirty="0" smtClean="0">
                <a:solidFill>
                  <a:srgbClr val="FF0000"/>
                </a:solidFill>
                <a:latin typeface="Trebuchet MS" pitchFamily="34" charset="0"/>
              </a:rPr>
              <a:t>Enterprise </a:t>
            </a:r>
            <a:r>
              <a:rPr lang="en-US" sz="9600" b="1" dirty="0">
                <a:solidFill>
                  <a:srgbClr val="FF0000"/>
                </a:solidFill>
                <a:latin typeface="Trebuchet MS" pitchFamily="34" charset="0"/>
              </a:rPr>
              <a:t>Profile</a:t>
            </a:r>
            <a:endParaRPr lang="en-US" sz="9600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sz="9600" dirty="0">
                <a:latin typeface="Trebuchet MS" pitchFamily="34" charset="0"/>
              </a:rPr>
              <a:t>The starting point for determining where the company is and where it should go. </a:t>
            </a:r>
            <a:endParaRPr lang="en-US" sz="9600" dirty="0" smtClean="0">
              <a:latin typeface="Trebuchet MS" pitchFamily="34" charset="0"/>
            </a:endParaRPr>
          </a:p>
          <a:p>
            <a:r>
              <a:rPr lang="en-US" sz="9600" dirty="0" smtClean="0">
                <a:latin typeface="Trebuchet MS" pitchFamily="34" charset="0"/>
              </a:rPr>
              <a:t>Top managers clarify the firm’s geographic orientation, such as whether it </a:t>
            </a:r>
            <a:r>
              <a:rPr lang="en-US" sz="9600" dirty="0">
                <a:latin typeface="Trebuchet MS" pitchFamily="34" charset="0"/>
              </a:rPr>
              <a:t>should operate in selected regions, in all </a:t>
            </a:r>
            <a:r>
              <a:rPr lang="en-US" sz="9600" dirty="0" smtClean="0">
                <a:latin typeface="Trebuchet MS" pitchFamily="34" charset="0"/>
              </a:rPr>
              <a:t>states.  </a:t>
            </a:r>
          </a:p>
          <a:p>
            <a:r>
              <a:rPr lang="en-US" sz="9600" dirty="0" smtClean="0">
                <a:latin typeface="Trebuchet MS" pitchFamily="34" charset="0"/>
              </a:rPr>
              <a:t> Assess </a:t>
            </a:r>
            <a:r>
              <a:rPr lang="en-US" sz="9600" dirty="0">
                <a:latin typeface="Trebuchet MS" pitchFamily="34" charset="0"/>
              </a:rPr>
              <a:t>the </a:t>
            </a:r>
            <a:r>
              <a:rPr lang="en-US" sz="9600" dirty="0" smtClean="0">
                <a:latin typeface="Trebuchet MS" pitchFamily="34" charset="0"/>
              </a:rPr>
              <a:t>competitive </a:t>
            </a:r>
            <a:r>
              <a:rPr lang="en-US" sz="9600" dirty="0">
                <a:latin typeface="Trebuchet MS" pitchFamily="34" charset="0"/>
              </a:rPr>
              <a:t>situation of their firm</a:t>
            </a:r>
            <a:r>
              <a:rPr lang="en-US" sz="9600" dirty="0" smtClean="0">
                <a:latin typeface="Trebuchet MS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b="1" dirty="0" smtClean="0">
                <a:latin typeface="Trebuchet MS" pitchFamily="34" charset="0"/>
              </a:rPr>
              <a:t>Orientation </a:t>
            </a:r>
            <a:r>
              <a:rPr lang="en-US" sz="9600" b="1" dirty="0">
                <a:latin typeface="Trebuchet MS" pitchFamily="34" charset="0"/>
              </a:rPr>
              <a:t>of Top Managers</a:t>
            </a:r>
            <a:endParaRPr lang="en-US" sz="9600" dirty="0">
              <a:latin typeface="Trebuchet MS" pitchFamily="34" charset="0"/>
            </a:endParaRPr>
          </a:p>
          <a:p>
            <a:r>
              <a:rPr lang="en-US" sz="9600" dirty="0">
                <a:latin typeface="Trebuchet MS" pitchFamily="34" charset="0"/>
              </a:rPr>
              <a:t>Top managers, set the organizational climate, and they determine the direction of the firm. </a:t>
            </a:r>
            <a:endParaRPr lang="en-US" sz="9600" dirty="0" smtClean="0">
              <a:latin typeface="Trebuchet MS" pitchFamily="34" charset="0"/>
            </a:endParaRPr>
          </a:p>
          <a:p>
            <a:r>
              <a:rPr lang="en-US" sz="9600" dirty="0" smtClean="0">
                <a:latin typeface="Trebuchet MS" pitchFamily="34" charset="0"/>
              </a:rPr>
              <a:t> </a:t>
            </a:r>
            <a:r>
              <a:rPr lang="en-US" sz="9600" dirty="0">
                <a:latin typeface="Trebuchet MS" pitchFamily="34" charset="0"/>
              </a:rPr>
              <a:t>Their values, their preferences, and their attitudes toward risks have to be carefully examined.</a:t>
            </a:r>
          </a:p>
          <a:p>
            <a:pPr>
              <a:buNone/>
            </a:pPr>
            <a:endParaRPr lang="en-US" sz="6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56141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rebuchet MS" pitchFamily="34" charset="0"/>
              </a:rPr>
              <a:t>External Environment</a:t>
            </a:r>
            <a:endParaRPr lang="en-US" sz="2800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2390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itchFamily="34" charset="0"/>
              </a:rPr>
              <a:t>Present and future </a:t>
            </a:r>
            <a:r>
              <a:rPr lang="en-US" i="1" dirty="0">
                <a:solidFill>
                  <a:srgbClr val="FF0000"/>
                </a:solidFill>
                <a:latin typeface="Trebuchet MS" pitchFamily="34" charset="0"/>
              </a:rPr>
              <a:t>external environment </a:t>
            </a:r>
            <a:r>
              <a:rPr lang="en-US" dirty="0">
                <a:latin typeface="Trebuchet MS" pitchFamily="34" charset="0"/>
              </a:rPr>
              <a:t>must be assessed in terms of threats and opportunities</a:t>
            </a:r>
            <a:r>
              <a:rPr lang="en-US" dirty="0" smtClean="0">
                <a:latin typeface="Trebuchet MS" pitchFamily="34" charset="0"/>
              </a:rPr>
              <a:t>.</a:t>
            </a:r>
          </a:p>
          <a:p>
            <a:r>
              <a:rPr lang="en-US" dirty="0" smtClean="0">
                <a:latin typeface="Trebuchet MS" pitchFamily="34" charset="0"/>
              </a:rPr>
              <a:t>Evaluation </a:t>
            </a:r>
            <a:r>
              <a:rPr lang="en-US" dirty="0">
                <a:latin typeface="Trebuchet MS" pitchFamily="34" charset="0"/>
              </a:rPr>
              <a:t>focuses on </a:t>
            </a:r>
            <a:r>
              <a:rPr lang="en-US" dirty="0">
                <a:solidFill>
                  <a:srgbClr val="00B0F0"/>
                </a:solidFill>
                <a:latin typeface="Trebuchet MS" pitchFamily="34" charset="0"/>
              </a:rPr>
              <a:t>economic, social, political, legal, demographic, and geographic factors</a:t>
            </a:r>
            <a:r>
              <a:rPr lang="en-US" dirty="0" smtClean="0">
                <a:solidFill>
                  <a:srgbClr val="00B0F0"/>
                </a:solidFill>
                <a:latin typeface="Trebuchet MS" pitchFamily="34" charset="0"/>
              </a:rPr>
              <a:t>.</a:t>
            </a:r>
          </a:p>
          <a:p>
            <a:r>
              <a:rPr lang="en-US" dirty="0" smtClean="0">
                <a:latin typeface="Trebuchet MS" pitchFamily="34" charset="0"/>
              </a:rPr>
              <a:t>Environment </a:t>
            </a:r>
            <a:r>
              <a:rPr lang="en-US" dirty="0">
                <a:latin typeface="Trebuchet MS" pitchFamily="34" charset="0"/>
              </a:rPr>
              <a:t>is scanned for technological developments, for products and services and for other factors necessary in determining the competitive situation.</a:t>
            </a:r>
          </a:p>
          <a:p>
            <a:pPr>
              <a:buNone/>
            </a:pPr>
            <a:r>
              <a:rPr lang="en-US" dirty="0">
                <a:latin typeface="Trebuchet MS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210519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STRATEGY DEFINED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rebuchet MS" pitchFamily="34" charset="0"/>
              </a:rPr>
              <a:t> Strategy is a “means to an end”</a:t>
            </a:r>
          </a:p>
          <a:p>
            <a:r>
              <a:rPr lang="en-US" sz="2800" dirty="0">
                <a:latin typeface="Trebuchet MS" pitchFamily="34" charset="0"/>
              </a:rPr>
              <a:t>The term “</a:t>
            </a:r>
            <a:r>
              <a:rPr lang="en-US" sz="2800" dirty="0">
                <a:solidFill>
                  <a:srgbClr val="00B0F0"/>
                </a:solidFill>
                <a:latin typeface="Trebuchet MS" pitchFamily="34" charset="0"/>
              </a:rPr>
              <a:t>strategy” </a:t>
            </a:r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is derived from the Greek word </a:t>
            </a:r>
            <a:r>
              <a:rPr lang="en-US" sz="2800" dirty="0" smtClean="0">
                <a:latin typeface="Trebuchet MS" pitchFamily="34" charset="0"/>
              </a:rPr>
              <a:t>“</a:t>
            </a:r>
            <a:r>
              <a:rPr lang="en-US" sz="2800" dirty="0" err="1" smtClean="0">
                <a:latin typeface="Trebuchet MS" pitchFamily="34" charset="0"/>
              </a:rPr>
              <a:t>strategos</a:t>
            </a:r>
            <a:r>
              <a:rPr lang="en-US" sz="2800" dirty="0" smtClean="0">
                <a:latin typeface="Trebuchet MS" pitchFamily="34" charset="0"/>
              </a:rPr>
              <a:t>”  </a:t>
            </a:r>
            <a:r>
              <a:rPr lang="en-US" sz="2800" dirty="0">
                <a:latin typeface="Trebuchet MS" pitchFamily="34" charset="0"/>
              </a:rPr>
              <a:t>meaning “</a:t>
            </a:r>
            <a:r>
              <a:rPr lang="en-US" sz="2800">
                <a:latin typeface="Trebuchet MS" pitchFamily="34" charset="0"/>
              </a:rPr>
              <a:t>general</a:t>
            </a:r>
            <a:r>
              <a:rPr lang="en-US" sz="2800" smtClean="0">
                <a:latin typeface="Trebuchet MS" pitchFamily="34" charset="0"/>
              </a:rPr>
              <a:t>”.</a:t>
            </a:r>
            <a:endParaRPr lang="en-US" sz="2800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Is the direction that the organization chooses to follow in order to fulfill it’s mission.</a:t>
            </a:r>
          </a:p>
          <a:p>
            <a:r>
              <a:rPr lang="en-US" dirty="0">
                <a:latin typeface="Trebuchet MS" pitchFamily="34" charset="0"/>
              </a:rPr>
              <a:t>Strategy is a  well planned, deliberate and overall course of action to achieve specific objectives.</a:t>
            </a:r>
          </a:p>
          <a:p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9417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rebuchet MS" pitchFamily="34" charset="0"/>
              </a:rPr>
              <a:t>Internal Environment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00100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rebuchet MS" pitchFamily="34" charset="0"/>
              </a:rPr>
              <a:t>Firms' </a:t>
            </a:r>
            <a:r>
              <a:rPr lang="en-US" sz="2400" b="1" i="1" dirty="0">
                <a:solidFill>
                  <a:srgbClr val="00B0F0"/>
                </a:solidFill>
                <a:latin typeface="Trebuchet MS" pitchFamily="34" charset="0"/>
              </a:rPr>
              <a:t>internal environment </a:t>
            </a:r>
            <a:r>
              <a:rPr lang="en-US" sz="2400" dirty="0">
                <a:latin typeface="Trebuchet MS" pitchFamily="34" charset="0"/>
              </a:rPr>
              <a:t>should be audited and evaluated in respect to its resources and its weaknesses and </a:t>
            </a:r>
            <a:r>
              <a:rPr lang="en-US" sz="2400" dirty="0" smtClean="0">
                <a:latin typeface="Trebuchet MS" pitchFamily="34" charset="0"/>
              </a:rPr>
              <a:t>strengths.</a:t>
            </a:r>
          </a:p>
          <a:p>
            <a:r>
              <a:rPr lang="en-US" sz="2400" dirty="0" smtClean="0"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rebuchet MS" pitchFamily="34" charset="0"/>
              </a:rPr>
              <a:t>Areas are: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research and development,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production, procurement,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marketing, and products and services</a:t>
            </a:r>
            <a:r>
              <a:rPr lang="en-US" sz="2400" dirty="0">
                <a:latin typeface="Trebuchet MS" pitchFamily="34" charset="0"/>
              </a:rPr>
              <a:t>.  </a:t>
            </a:r>
            <a:endParaRPr lang="en-US" sz="2400" dirty="0" smtClean="0">
              <a:latin typeface="Trebuchet MS" pitchFamily="34" charset="0"/>
            </a:endParaRPr>
          </a:p>
          <a:p>
            <a:r>
              <a:rPr lang="en-US" sz="2400" dirty="0" smtClean="0">
                <a:latin typeface="Trebuchet MS" pitchFamily="34" charset="0"/>
              </a:rPr>
              <a:t>Other </a:t>
            </a:r>
            <a:r>
              <a:rPr lang="en-US" sz="2400" dirty="0">
                <a:latin typeface="Trebuchet MS" pitchFamily="34" charset="0"/>
              </a:rPr>
              <a:t>factors include the assessment of human </a:t>
            </a:r>
            <a:r>
              <a:rPr lang="en-US" sz="2400" dirty="0" smtClean="0">
                <a:latin typeface="Trebuchet MS" pitchFamily="34" charset="0"/>
              </a:rPr>
              <a:t>resources and financial resources .</a:t>
            </a:r>
          </a:p>
          <a:p>
            <a:r>
              <a:rPr lang="en-US" sz="2400" dirty="0" smtClean="0">
                <a:latin typeface="Trebuchet MS" pitchFamily="34" charset="0"/>
              </a:rPr>
              <a:t>Also factors </a:t>
            </a:r>
            <a:r>
              <a:rPr lang="en-US" sz="2400" dirty="0">
                <a:latin typeface="Trebuchet MS" pitchFamily="34" charset="0"/>
              </a:rPr>
              <a:t>such as the company image, the organization structure and </a:t>
            </a:r>
            <a:r>
              <a:rPr lang="en-US" sz="2400" dirty="0" smtClean="0">
                <a:latin typeface="Trebuchet MS" pitchFamily="34" charset="0"/>
              </a:rPr>
              <a:t>climate.</a:t>
            </a:r>
          </a:p>
          <a:p>
            <a:r>
              <a:rPr lang="en-US" sz="2400" dirty="0">
                <a:latin typeface="Trebuchet MS" pitchFamily="34" charset="0"/>
              </a:rPr>
              <a:t>P</a:t>
            </a:r>
            <a:r>
              <a:rPr lang="en-US" sz="2400" dirty="0" smtClean="0">
                <a:latin typeface="Trebuchet MS" pitchFamily="34" charset="0"/>
              </a:rPr>
              <a:t>lanning </a:t>
            </a:r>
            <a:r>
              <a:rPr lang="en-US" sz="2400" dirty="0">
                <a:latin typeface="Trebuchet MS" pitchFamily="34" charset="0"/>
              </a:rPr>
              <a:t>and control system, and relations with customers.</a:t>
            </a:r>
          </a:p>
          <a:p>
            <a:pPr>
              <a:buNone/>
            </a:pPr>
            <a:endParaRPr lang="en-US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758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Alternative  Strategies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 pitchFamily="34" charset="0"/>
              </a:rPr>
              <a:t>Strategic alternatives are developed on the basis of an analysis of the external and internal environment. </a:t>
            </a:r>
            <a:endParaRPr lang="en-US" dirty="0" smtClean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rebuchet MS" pitchFamily="34" charset="0"/>
              </a:rPr>
              <a:t>It </a:t>
            </a:r>
            <a:r>
              <a:rPr lang="en-US" dirty="0">
                <a:latin typeface="Trebuchet MS" pitchFamily="34" charset="0"/>
              </a:rPr>
              <a:t>may </a:t>
            </a:r>
            <a:r>
              <a:rPr lang="en-US" b="1" dirty="0">
                <a:latin typeface="Trebuchet MS" pitchFamily="34" charset="0"/>
              </a:rPr>
              <a:t>specialize or </a:t>
            </a:r>
            <a:r>
              <a:rPr lang="en-US" b="1" dirty="0" smtClean="0">
                <a:latin typeface="Trebuchet MS" pitchFamily="34" charset="0"/>
              </a:rPr>
              <a:t>concentrate</a:t>
            </a:r>
            <a:r>
              <a:rPr lang="en-US" dirty="0" smtClean="0">
                <a:latin typeface="Trebuchet MS" pitchFamily="34" charset="0"/>
              </a:rPr>
              <a:t>;</a:t>
            </a:r>
          </a:p>
          <a:p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>
                <a:latin typeface="Trebuchet MS" pitchFamily="34" charset="0"/>
              </a:rPr>
              <a:t>the Korean Hyundai Company did by producing lower-priced cars (in contrast to General Motors.</a:t>
            </a:r>
          </a:p>
          <a:p>
            <a:r>
              <a:rPr lang="en-US" dirty="0">
                <a:latin typeface="Trebuchet MS" pitchFamily="34" charset="0"/>
              </a:rPr>
              <a:t>Alternatively, a firm </a:t>
            </a:r>
            <a:r>
              <a:rPr lang="en-US" dirty="0">
                <a:solidFill>
                  <a:srgbClr val="002060"/>
                </a:solidFill>
                <a:latin typeface="Trebuchet MS" pitchFamily="34" charset="0"/>
              </a:rPr>
              <a:t>may diversify, </a:t>
            </a:r>
            <a:r>
              <a:rPr lang="en-US" dirty="0">
                <a:latin typeface="Trebuchet MS" pitchFamily="34" charset="0"/>
              </a:rPr>
              <a:t>extending the operation into new and profitable markets. </a:t>
            </a:r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>
                <a:latin typeface="Trebuchet MS" pitchFamily="34" charset="0"/>
              </a:rPr>
              <a:t>Another strategy is to </a:t>
            </a:r>
            <a:r>
              <a:rPr lang="en-US" b="1" dirty="0">
                <a:solidFill>
                  <a:srgbClr val="00B050"/>
                </a:solidFill>
                <a:latin typeface="Trebuchet MS" pitchFamily="34" charset="0"/>
              </a:rPr>
              <a:t>go international  </a:t>
            </a:r>
            <a:r>
              <a:rPr lang="en-US" dirty="0">
                <a:latin typeface="Trebuchet MS" pitchFamily="34" charset="0"/>
              </a:rPr>
              <a:t>and expand the operation into other </a:t>
            </a:r>
            <a:r>
              <a:rPr lang="en-US" dirty="0" smtClean="0">
                <a:latin typeface="Trebuchet MS" pitchFamily="34" charset="0"/>
              </a:rPr>
              <a:t>countries</a:t>
            </a:r>
          </a:p>
          <a:p>
            <a:r>
              <a:rPr lang="en-US" dirty="0" smtClean="0">
                <a:latin typeface="Trebuchet MS" pitchFamily="34" charset="0"/>
              </a:rPr>
              <a:t>also </a:t>
            </a:r>
            <a:r>
              <a:rPr lang="en-US" dirty="0">
                <a:latin typeface="Trebuchet MS" pitchFamily="34" charset="0"/>
              </a:rPr>
              <a:t>examines  </a:t>
            </a:r>
            <a:r>
              <a:rPr lang="en-US" b="1" dirty="0">
                <a:solidFill>
                  <a:srgbClr val="00B0F0"/>
                </a:solidFill>
                <a:latin typeface="Trebuchet MS" pitchFamily="34" charset="0"/>
              </a:rPr>
              <a:t>joint ventures</a:t>
            </a:r>
            <a:r>
              <a:rPr lang="en-US" dirty="0">
                <a:latin typeface="Trebuchet MS" pitchFamily="34" charset="0"/>
              </a:rPr>
              <a:t>, </a:t>
            </a:r>
            <a:r>
              <a:rPr lang="en-US" dirty="0" smtClean="0">
                <a:latin typeface="Trebuchet MS" pitchFamily="34" charset="0"/>
              </a:rPr>
              <a:t>for </a:t>
            </a:r>
            <a:r>
              <a:rPr lang="en-US" dirty="0">
                <a:latin typeface="Trebuchet MS" pitchFamily="34" charset="0"/>
              </a:rPr>
              <a:t>big undertakings in which firms have to pool their </a:t>
            </a:r>
            <a:r>
              <a:rPr lang="en-US" dirty="0" smtClean="0">
                <a:latin typeface="Trebuchet MS" pitchFamily="34" charset="0"/>
              </a:rPr>
              <a:t>resources.</a:t>
            </a:r>
          </a:p>
          <a:p>
            <a:r>
              <a:rPr lang="en-US" dirty="0" smtClean="0">
                <a:latin typeface="Trebuchet MS" pitchFamily="34" charset="0"/>
              </a:rPr>
              <a:t>Have </a:t>
            </a:r>
            <a:r>
              <a:rPr lang="en-US" dirty="0">
                <a:latin typeface="Trebuchet MS" pitchFamily="34" charset="0"/>
              </a:rPr>
              <a:t>to adopt a </a:t>
            </a:r>
            <a:r>
              <a:rPr lang="en-US" b="1" dirty="0">
                <a:solidFill>
                  <a:srgbClr val="C00000"/>
                </a:solidFill>
                <a:latin typeface="Trebuchet MS" pitchFamily="34" charset="0"/>
              </a:rPr>
              <a:t>liquidation  strategy </a:t>
            </a:r>
            <a:r>
              <a:rPr lang="en-US" dirty="0">
                <a:latin typeface="Trebuchet MS" pitchFamily="34" charset="0"/>
              </a:rPr>
              <a:t>by terminating an unprofitable product line or even dissolving the </a:t>
            </a:r>
            <a:r>
              <a:rPr lang="en-US" dirty="0" smtClean="0">
                <a:latin typeface="Trebuchet MS" pitchFamily="34" charset="0"/>
              </a:rPr>
              <a:t>firm</a:t>
            </a:r>
          </a:p>
          <a:p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Retrenchment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strategy </a:t>
            </a:r>
            <a:r>
              <a:rPr lang="en-US" dirty="0">
                <a:latin typeface="Trebuchet MS" pitchFamily="34" charset="0"/>
              </a:rPr>
              <a:t>may be </a:t>
            </a:r>
            <a:r>
              <a:rPr lang="en-US" dirty="0" smtClean="0">
                <a:latin typeface="Trebuchet MS" pitchFamily="34" charset="0"/>
              </a:rPr>
              <a:t>appropriate</a:t>
            </a: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3449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9808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 smtClean="0">
                <a:solidFill>
                  <a:srgbClr val="00B0F0"/>
                </a:solidFill>
                <a:latin typeface="Trebuchet MS" pitchFamily="34" charset="0"/>
              </a:rPr>
              <a:t>Evaluation and Choice of Strategies</a:t>
            </a:r>
            <a:endParaRPr lang="en-US" dirty="0">
              <a:solidFill>
                <a:srgbClr val="00B0F0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498080" cy="5638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rebuchet MS" pitchFamily="34" charset="0"/>
              </a:rPr>
              <a:t> Various </a:t>
            </a:r>
            <a:r>
              <a:rPr lang="en-US" sz="2800" dirty="0">
                <a:latin typeface="Trebuchet MS" pitchFamily="34" charset="0"/>
              </a:rPr>
              <a:t>strategies have to be carefully evaluated before the </a:t>
            </a:r>
            <a:r>
              <a:rPr lang="en-US" sz="2800" dirty="0" smtClean="0">
                <a:latin typeface="Trebuchet MS" pitchFamily="34" charset="0"/>
              </a:rPr>
              <a:t>choice  is </a:t>
            </a:r>
            <a:r>
              <a:rPr lang="en-US" sz="2800" dirty="0">
                <a:latin typeface="Trebuchet MS" pitchFamily="34" charset="0"/>
              </a:rPr>
              <a:t>made. </a:t>
            </a:r>
            <a:endParaRPr lang="en-US" sz="2800" dirty="0" smtClean="0">
              <a:latin typeface="Trebuchet MS" pitchFamily="34" charset="0"/>
            </a:endParaRPr>
          </a:p>
          <a:p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Choices must be considered in light of the risks involved in a particular decision. </a:t>
            </a:r>
            <a:endParaRPr lang="en-US" sz="2800" dirty="0" smtClean="0">
              <a:latin typeface="Trebuchet MS" pitchFamily="34" charset="0"/>
            </a:endParaRPr>
          </a:p>
          <a:p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Profitable opportunities may </a:t>
            </a:r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be pursued because a failure in a risky venture could result in bankruptcy of the firm. </a:t>
            </a:r>
            <a:endParaRPr lang="en-US" sz="2800" dirty="0" smtClean="0">
              <a:latin typeface="Trebuchet MS" pitchFamily="34" charset="0"/>
            </a:endParaRPr>
          </a:p>
          <a:p>
            <a:r>
              <a:rPr lang="en-US" sz="2800" dirty="0" smtClean="0">
                <a:latin typeface="Trebuchet MS" pitchFamily="34" charset="0"/>
              </a:rPr>
              <a:t> </a:t>
            </a:r>
            <a:r>
              <a:rPr lang="en-US" sz="2800" dirty="0">
                <a:latin typeface="Trebuchet MS" pitchFamily="34" charset="0"/>
              </a:rPr>
              <a:t>Critical element in choosing a strategy is timing</a:t>
            </a:r>
            <a:r>
              <a:rPr lang="en-US" sz="2800" dirty="0" smtClean="0">
                <a:latin typeface="Trebuchet MS" pitchFamily="34" charset="0"/>
              </a:rPr>
              <a:t>. </a:t>
            </a:r>
          </a:p>
          <a:p>
            <a:pPr>
              <a:buNone/>
            </a:pPr>
            <a:r>
              <a:rPr lang="en-US" sz="2800" dirty="0" smtClean="0">
                <a:latin typeface="Trebuchet MS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0631478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36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rebuchet MS" pitchFamily="34" charset="0"/>
              </a:rPr>
              <a:t>Medium-and Short-Range Planning, </a:t>
            </a:r>
            <a:r>
              <a:rPr lang="en-US" sz="2800" b="1" dirty="0" smtClean="0">
                <a:latin typeface="Trebuchet MS" pitchFamily="34" charset="0"/>
              </a:rPr>
              <a:t>Implementation </a:t>
            </a:r>
            <a:r>
              <a:rPr lang="en-US" sz="3200" b="1" dirty="0" smtClean="0"/>
              <a:t>and </a:t>
            </a:r>
            <a:r>
              <a:rPr lang="en-US" sz="3200" b="1" dirty="0"/>
              <a:t>Control :</a:t>
            </a:r>
          </a:p>
          <a:p>
            <a:r>
              <a:rPr lang="en-US" dirty="0">
                <a:latin typeface="Trebuchet MS" pitchFamily="34" charset="0"/>
              </a:rPr>
              <a:t>Medium- and short- range planning as well as the implementation of the plans must be considered during all phases of the process. </a:t>
            </a:r>
          </a:p>
          <a:p>
            <a:r>
              <a:rPr lang="en-US" dirty="0">
                <a:latin typeface="Trebuchet MS" pitchFamily="34" charset="0"/>
              </a:rPr>
              <a:t>Control must also be provided for monitoring performance against plans.</a:t>
            </a:r>
          </a:p>
          <a:p>
            <a:r>
              <a:rPr lang="en-US" dirty="0">
                <a:latin typeface="Trebuchet MS" pitchFamily="34" charset="0"/>
              </a:rPr>
              <a:t>Consistency and </a:t>
            </a:r>
            <a:r>
              <a:rPr lang="en-US" dirty="0" smtClean="0">
                <a:latin typeface="Trebuchet MS" pitchFamily="34" charset="0"/>
              </a:rPr>
              <a:t>Contingency:</a:t>
            </a:r>
            <a:r>
              <a:rPr lang="en-US" dirty="0">
                <a:latin typeface="Trebuchet MS" pitchFamily="34" charset="0"/>
              </a:rPr>
              <a:t> </a:t>
            </a:r>
            <a:r>
              <a:rPr lang="en-US" dirty="0">
                <a:solidFill>
                  <a:srgbClr val="00B0F0"/>
                </a:solidFill>
                <a:latin typeface="Trebuchet MS" pitchFamily="34" charset="0"/>
              </a:rPr>
              <a:t>Key aspect </a:t>
            </a:r>
            <a:r>
              <a:rPr lang="en-US" dirty="0">
                <a:latin typeface="Trebuchet MS" pitchFamily="34" charset="0"/>
              </a:rPr>
              <a:t>of the strategic planning is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testing for consistency and preparing for contingency plans.</a:t>
            </a:r>
          </a:p>
        </p:txBody>
      </p:sp>
    </p:spTree>
    <p:extLst>
      <p:ext uri="{BB962C8B-B14F-4D97-AF65-F5344CB8AC3E}">
        <p14:creationId xmlns:p14="http://schemas.microsoft.com/office/powerpoint/2010/main" val="163904563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77724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Strategic planning process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 descr="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8153400" cy="6019800"/>
          </a:xfr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Factors involved in Successful </a:t>
            </a:r>
            <a:r>
              <a:rPr lang="en-IN" dirty="0"/>
              <a:t>implementation of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Communicating strategies to all key decision-making managers.</a:t>
            </a:r>
          </a:p>
          <a:p>
            <a:r>
              <a:rPr lang="en-IN" dirty="0"/>
              <a:t>Developing and communicating planning premises.</a:t>
            </a:r>
          </a:p>
          <a:p>
            <a:r>
              <a:rPr lang="en-IN" dirty="0"/>
              <a:t>Ensuring that action plans contribute to and reflect major objectives and strategies.</a:t>
            </a:r>
          </a:p>
          <a:p>
            <a:r>
              <a:rPr lang="en-IN" dirty="0"/>
              <a:t>Reviewing strategies regularly.</a:t>
            </a:r>
          </a:p>
          <a:p>
            <a:r>
              <a:rPr lang="en-IN" dirty="0"/>
              <a:t>Developing contingency strategies and programs.</a:t>
            </a:r>
          </a:p>
          <a:p>
            <a:r>
              <a:rPr lang="en-IN" dirty="0"/>
              <a:t>Making the organization structure fit planning needs.</a:t>
            </a:r>
          </a:p>
          <a:p>
            <a:r>
              <a:rPr lang="en-IN" dirty="0"/>
              <a:t>Continuing to emphasize planning and implementing strategy.</a:t>
            </a:r>
          </a:p>
          <a:p>
            <a:r>
              <a:rPr lang="en-IN" dirty="0"/>
              <a:t>Creating a company climate that forces planning.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07732"/>
      </p:ext>
    </p:extLst>
  </p:cSld>
  <p:clrMapOvr>
    <a:masterClrMapping/>
  </p:clrMapOvr>
  <p:transition spd="med">
    <p:cover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REASONS FOR Strategic Planning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1.  </a:t>
            </a:r>
            <a:r>
              <a:rPr lang="en-IN" dirty="0"/>
              <a:t>Managers are inadequately prepared for strategic planning.</a:t>
            </a:r>
          </a:p>
          <a:p>
            <a:pPr marL="0" indent="0">
              <a:buNone/>
            </a:pPr>
            <a:r>
              <a:rPr lang="en-IN" dirty="0"/>
              <a:t>2.  The information for preparing the plans is insufficient for planning for action.</a:t>
            </a:r>
          </a:p>
          <a:p>
            <a:pPr marL="0" indent="0">
              <a:buNone/>
            </a:pPr>
            <a:r>
              <a:rPr lang="en-IN" dirty="0"/>
              <a:t>3.  The goals of the organization are too vague to be of value.</a:t>
            </a:r>
          </a:p>
          <a:p>
            <a:pPr marL="0" indent="0">
              <a:buNone/>
            </a:pPr>
            <a:r>
              <a:rPr lang="en-IN" dirty="0"/>
              <a:t>4.  The business units (a distinct form of organization) are not clearly identified.</a:t>
            </a:r>
          </a:p>
          <a:p>
            <a:pPr marL="0" indent="0">
              <a:buNone/>
            </a:pPr>
            <a:r>
              <a:rPr lang="en-IN" dirty="0"/>
              <a:t>5.  The reviews of the strategic plans of the business units are not done effectively.</a:t>
            </a:r>
          </a:p>
          <a:p>
            <a:pPr marL="0" indent="0">
              <a:buNone/>
            </a:pPr>
            <a:r>
              <a:rPr lang="en-IN" dirty="0"/>
              <a:t>6.  The link between strategic planning and control is insufficient.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1014"/>
      </p:ext>
    </p:extLst>
  </p:cSld>
  <p:clrMapOvr>
    <a:masterClrMapping/>
  </p:clrMapOvr>
  <p:transition spd="med"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051560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Definition continued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rebuchet MS" panose="020B0603020202020204" pitchFamily="34" charset="0"/>
              </a:rPr>
              <a:t>Strategy is the determination of the mission (or the fundamental purpose) and the basic long-term objectives of an enterprise, and the adoption of courses of action and allocation of resources necessary to achieve these aims.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52054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7724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Strategic planning tools</a:t>
            </a:r>
            <a:endParaRPr lang="en-US" sz="3200" dirty="0">
              <a:latin typeface="Trebuchet M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rebuchet MS" pitchFamily="34" charset="0"/>
              </a:rPr>
              <a:t>SWOT </a:t>
            </a:r>
            <a:r>
              <a:rPr lang="en-US" sz="2400" b="1" dirty="0" smtClean="0">
                <a:latin typeface="Trebuchet MS" pitchFamily="34" charset="0"/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rebuchet MS" pitchFamily="34" charset="0"/>
              </a:rPr>
              <a:t>TOWS MATRIX/ ANALYSIS</a:t>
            </a:r>
            <a:endParaRPr lang="en-US" sz="2400" b="1" dirty="0">
              <a:latin typeface="Trebuchet MS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rebuchet MS" pitchFamily="34" charset="0"/>
              </a:rPr>
              <a:t>BUSINESS PORTFOLIO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rebuchet MS" pitchFamily="34" charset="0"/>
              </a:rPr>
              <a:t>PORTER’S MODEL FOR INDUSTRY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rebuchet MS" pitchFamily="34" charset="0"/>
              </a:rPr>
              <a:t>CRITICAL QUESTION </a:t>
            </a:r>
            <a:r>
              <a:rPr lang="en-US" sz="2400" b="1" dirty="0" smtClean="0">
                <a:latin typeface="Trebuchet MS" pitchFamily="34" charset="0"/>
              </a:rPr>
              <a:t>ANALYSIS</a:t>
            </a:r>
          </a:p>
          <a:p>
            <a:pPr marL="0" indent="0">
              <a:buNone/>
            </a:pPr>
            <a:endParaRPr lang="en-US" sz="2400" b="1" dirty="0">
              <a:latin typeface="Trebuchet MS" pitchFamily="34" charset="0"/>
            </a:endParaRPr>
          </a:p>
          <a:p>
            <a:pPr marL="0" indent="0">
              <a:buNone/>
            </a:pPr>
            <a:endParaRPr lang="en-US" sz="32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98918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rebuchet MS" pitchFamily="34" charset="0"/>
              </a:rPr>
              <a:t>Strategy concerns the direction in which human and material resources will be applied in order to increase the chance of achieving selected objectives.</a:t>
            </a:r>
          </a:p>
          <a:p>
            <a:pPr>
              <a:buNone/>
            </a:pPr>
            <a:r>
              <a:rPr lang="en-US" sz="2800" b="1" dirty="0">
                <a:latin typeface="Trebuchet MS" pitchFamily="34" charset="0"/>
              </a:rPr>
              <a:t>  </a:t>
            </a:r>
            <a:r>
              <a:rPr lang="en-US" sz="2800" b="1" dirty="0" smtClean="0">
                <a:latin typeface="Trebuchet MS" pitchFamily="34" charset="0"/>
              </a:rPr>
              <a:t> Operational </a:t>
            </a:r>
            <a:r>
              <a:rPr lang="en-US" sz="2800" b="1" dirty="0">
                <a:latin typeface="Trebuchet MS" pitchFamily="34" charset="0"/>
              </a:rPr>
              <a:t>Planning:  Tactics</a:t>
            </a:r>
            <a:endParaRPr lang="en-US" sz="2800" dirty="0">
              <a:latin typeface="Trebuchet MS" pitchFamily="34" charset="0"/>
            </a:endParaRPr>
          </a:p>
          <a:p>
            <a:r>
              <a:rPr lang="en-US" sz="2800" dirty="0">
                <a:latin typeface="Trebuchet MS" pitchFamily="34" charset="0"/>
              </a:rPr>
              <a:t>To be effective, strategies and policies must be put into practice by means of plans.</a:t>
            </a: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rebuchet MS" pitchFamily="34" charset="0"/>
              </a:rPr>
              <a:t>Tactics are the action plans through which strategies are executed</a:t>
            </a:r>
            <a:r>
              <a:rPr lang="en-US" sz="2800" dirty="0"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02534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EXAMPLE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rebuchet MS" pitchFamily="34" charset="0"/>
              </a:rPr>
              <a:t>Generals Motors</a:t>
            </a:r>
            <a:endParaRPr lang="en-US" dirty="0" smtClean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Roger Smith of General Motors saw the opportunities in the high-tech field and their importance for GM. </a:t>
            </a:r>
          </a:p>
          <a:p>
            <a:r>
              <a:rPr lang="en-US" dirty="0" smtClean="0">
                <a:latin typeface="Trebuchet MS" pitchFamily="34" charset="0"/>
              </a:rPr>
              <a:t> He decided to acquire Electronic Data Systems Corp., a large data processing company. </a:t>
            </a:r>
          </a:p>
          <a:p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Reliance and Sahara</a:t>
            </a: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   Merger strategy : Examples  </a:t>
            </a:r>
          </a:p>
          <a:p>
            <a:r>
              <a:rPr lang="en-US" dirty="0" smtClean="0">
                <a:latin typeface="Trebuchet MS" pitchFamily="34" charset="0"/>
              </a:rPr>
              <a:t>Birla and Yamaha-motors of Japan </a:t>
            </a:r>
          </a:p>
          <a:p>
            <a:r>
              <a:rPr lang="en-US" dirty="0" smtClean="0">
                <a:latin typeface="Trebuchet MS" pitchFamily="34" charset="0"/>
              </a:rPr>
              <a:t>Hindustan computers and HP</a:t>
            </a:r>
          </a:p>
          <a:p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5378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err="1" smtClean="0">
                <a:solidFill>
                  <a:srgbClr val="FF9900"/>
                </a:solidFill>
              </a:rPr>
              <a:t>eXAMPLEs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Wal-Mart</a:t>
            </a:r>
            <a:r>
              <a:rPr lang="en-US" dirty="0">
                <a:latin typeface="Trebuchet MS" pitchFamily="34" charset="0"/>
              </a:rPr>
              <a:t> is an example of a company that uses the </a:t>
            </a:r>
            <a:r>
              <a:rPr lang="en-US" dirty="0">
                <a:solidFill>
                  <a:srgbClr val="00B0F0"/>
                </a:solidFill>
                <a:latin typeface="Trebuchet MS" pitchFamily="34" charset="0"/>
              </a:rPr>
              <a:t>push vs. pull strategy. </a:t>
            </a:r>
            <a:endParaRPr lang="en-US" dirty="0" smtClean="0">
              <a:solidFill>
                <a:srgbClr val="00B0F0"/>
              </a:solidFill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push–pull system </a:t>
            </a:r>
            <a:r>
              <a:rPr lang="en-US" dirty="0">
                <a:latin typeface="Trebuchet MS" pitchFamily="34" charset="0"/>
              </a:rPr>
              <a:t>in business describes the movement of a product or information between two subjects</a:t>
            </a:r>
            <a:r>
              <a:rPr lang="en-US" dirty="0" smtClean="0">
                <a:latin typeface="Trebuchet MS" pitchFamily="34" charset="0"/>
              </a:rPr>
              <a:t>.</a:t>
            </a:r>
          </a:p>
          <a:p>
            <a:r>
              <a:rPr lang="en-US" dirty="0" smtClean="0">
                <a:latin typeface="Trebuchet MS" pitchFamily="34" charset="0"/>
              </a:rPr>
              <a:t>On </a:t>
            </a:r>
            <a:r>
              <a:rPr lang="en-US" dirty="0">
                <a:latin typeface="Trebuchet MS" pitchFamily="34" charset="0"/>
              </a:rPr>
              <a:t>markets the consumers usually </a:t>
            </a:r>
            <a:r>
              <a:rPr lang="en-US" i="1" dirty="0">
                <a:latin typeface="Trebuchet MS" pitchFamily="34" charset="0"/>
              </a:rPr>
              <a:t>"pull"</a:t>
            </a:r>
            <a:r>
              <a:rPr lang="en-US" dirty="0">
                <a:latin typeface="Trebuchet MS" pitchFamily="34" charset="0"/>
              </a:rPr>
              <a:t> the goods or information they demand for their needs, while the offerers or suppliers </a:t>
            </a:r>
            <a:r>
              <a:rPr lang="en-US" i="1" dirty="0">
                <a:latin typeface="Trebuchet MS" pitchFamily="34" charset="0"/>
              </a:rPr>
              <a:t>"pushes"</a:t>
            </a:r>
            <a:r>
              <a:rPr lang="en-US" dirty="0">
                <a:latin typeface="Trebuchet MS" pitchFamily="34" charset="0"/>
              </a:rPr>
              <a:t> them toward the </a:t>
            </a:r>
            <a:r>
              <a:rPr lang="en-US" dirty="0" smtClean="0">
                <a:latin typeface="Trebuchet MS" pitchFamily="34" charset="0"/>
              </a:rPr>
              <a:t>consumers.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Trebuchet MS" pitchFamily="34" charset="0"/>
              </a:rPr>
              <a:t>Brand </a:t>
            </a:r>
            <a:r>
              <a:rPr lang="en-US" b="1" dirty="0" smtClean="0">
                <a:solidFill>
                  <a:srgbClr val="7030A0"/>
                </a:solidFill>
                <a:latin typeface="Trebuchet MS" pitchFamily="34" charset="0"/>
              </a:rPr>
              <a:t>Strategy</a:t>
            </a:r>
            <a:r>
              <a:rPr lang="en-US" b="1" dirty="0" smtClean="0">
                <a:latin typeface="Trebuchet MS" pitchFamily="34" charset="0"/>
              </a:rPr>
              <a:t>: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>
                <a:latin typeface="Trebuchet MS" pitchFamily="34" charset="0"/>
              </a:rPr>
              <a:t>A plan for the systematic development of a brand to enable it to meet its agreed objectives</a:t>
            </a:r>
            <a:r>
              <a:rPr lang="en-US" dirty="0" smtClean="0">
                <a:latin typeface="Trebuchet MS" pitchFamily="34" charset="0"/>
              </a:rPr>
              <a:t>.</a:t>
            </a:r>
          </a:p>
          <a:p>
            <a:r>
              <a:rPr lang="en-US" dirty="0" smtClean="0">
                <a:latin typeface="Trebuchet MS" pitchFamily="34" charset="0"/>
              </a:rPr>
              <a:t>The </a:t>
            </a:r>
            <a:r>
              <a:rPr lang="en-US" dirty="0">
                <a:latin typeface="Trebuchet MS" pitchFamily="34" charset="0"/>
              </a:rPr>
              <a:t>strategy should be rooted in the brand's vision and driven by the principles of differentiation and sustained consumer appeal.</a:t>
            </a:r>
          </a:p>
        </p:txBody>
      </p:sp>
    </p:spTree>
    <p:extLst>
      <p:ext uri="{BB962C8B-B14F-4D97-AF65-F5344CB8AC3E}">
        <p14:creationId xmlns:p14="http://schemas.microsoft.com/office/powerpoint/2010/main" val="2430862991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7239000" cy="1059873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examples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543800" cy="541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  <a:latin typeface="Trebuchet MS" panose="020B0603020202020204" pitchFamily="34" charset="0"/>
              </a:rPr>
              <a:t>GROWTH </a:t>
            </a:r>
            <a:r>
              <a:rPr lang="en-IN" b="1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STRATEGY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Groups strategic alliance with Japanese telecom major NTT DOCOMO in November 2008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Teleservices has received a license to operate GSM telecom services in 19 of </a:t>
            </a:r>
            <a:r>
              <a:rPr lang="en-IN" dirty="0" smtClean="0">
                <a:latin typeface="Trebuchet MS" panose="020B0603020202020204" pitchFamily="34" charset="0"/>
              </a:rPr>
              <a:t>India’s </a:t>
            </a:r>
            <a:r>
              <a:rPr lang="en-IN" dirty="0">
                <a:latin typeface="Trebuchet MS" panose="020B0603020202020204" pitchFamily="34" charset="0"/>
              </a:rPr>
              <a:t>22 telecom Circles-and has also been allotted spectrum in 18 </a:t>
            </a:r>
            <a:r>
              <a:rPr lang="en-IN" dirty="0" smtClean="0">
                <a:latin typeface="Trebuchet MS" panose="020B0603020202020204" pitchFamily="34" charset="0"/>
              </a:rPr>
              <a:t>telecom </a:t>
            </a:r>
            <a:r>
              <a:rPr lang="en-IN" dirty="0">
                <a:latin typeface="Trebuchet MS" panose="020B0603020202020204" pitchFamily="34" charset="0"/>
              </a:rPr>
              <a:t>circles. </a:t>
            </a:r>
            <a:endParaRPr lang="en-IN" dirty="0" smtClean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rebuchet MS" panose="020B0603020202020204" pitchFamily="34" charset="0"/>
              </a:rPr>
              <a:t>ACQUISITION‟S </a:t>
            </a:r>
            <a:endParaRPr lang="en-IN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company </a:t>
            </a:r>
            <a:r>
              <a:rPr lang="en-IN" dirty="0" smtClean="0">
                <a:latin typeface="Trebuchet MS" panose="020B0603020202020204" pitchFamily="34" charset="0"/>
              </a:rPr>
              <a:t>acquired </a:t>
            </a:r>
            <a:r>
              <a:rPr lang="en-IN" dirty="0">
                <a:latin typeface="Trebuchet MS" panose="020B0603020202020204" pitchFamily="34" charset="0"/>
              </a:rPr>
              <a:t>company Country </a:t>
            </a:r>
            <a:r>
              <a:rPr lang="en-IN" dirty="0" smtClean="0">
                <a:latin typeface="Trebuchet MS" panose="020B0603020202020204" pitchFamily="34" charset="0"/>
              </a:rPr>
              <a:t>Stake. acquired </a:t>
            </a:r>
            <a:r>
              <a:rPr lang="en-IN" dirty="0">
                <a:latin typeface="Trebuchet MS" panose="020B0603020202020204" pitchFamily="34" charset="0"/>
              </a:rPr>
              <a:t>Tata BT Groups (BT) Mosaic business UK 100 per </a:t>
            </a:r>
            <a:r>
              <a:rPr lang="en-IN" dirty="0" smtClean="0">
                <a:latin typeface="Trebuchet MS" panose="020B0603020202020204" pitchFamily="34" charset="0"/>
              </a:rPr>
              <a:t>cent in 2011.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Chemicals acquired </a:t>
            </a:r>
            <a:r>
              <a:rPr lang="en-IN" dirty="0">
                <a:latin typeface="Trebuchet MS" panose="020B0603020202020204" pitchFamily="34" charset="0"/>
              </a:rPr>
              <a:t>British Salt UK 100 per cent (wholly-owned)2010January </a:t>
            </a:r>
          </a:p>
        </p:txBody>
      </p:sp>
    </p:spTree>
    <p:extLst>
      <p:ext uri="{BB962C8B-B14F-4D97-AF65-F5344CB8AC3E}">
        <p14:creationId xmlns:p14="http://schemas.microsoft.com/office/powerpoint/2010/main" val="304290811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continued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Trebuchet MS" panose="020B0603020202020204" pitchFamily="34" charset="0"/>
              </a:rPr>
              <a:t>DIVESTMENT </a:t>
            </a:r>
            <a:r>
              <a:rPr lang="en-IN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STRATEGY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Tata </a:t>
            </a:r>
            <a:r>
              <a:rPr lang="en-IN" dirty="0">
                <a:latin typeface="Trebuchet MS" panose="020B0603020202020204" pitchFamily="34" charset="0"/>
              </a:rPr>
              <a:t>Oil Mill (TOMCO) was divested and sold to Hindustan Levers as soaps and a detergent was not considered a core business for the </a:t>
            </a:r>
            <a:r>
              <a:rPr lang="en-IN" dirty="0" err="1">
                <a:latin typeface="Trebuchet MS" panose="020B0603020202020204" pitchFamily="34" charset="0"/>
              </a:rPr>
              <a:t>Tata‟s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The </a:t>
            </a:r>
            <a:r>
              <a:rPr lang="en-IN" dirty="0">
                <a:latin typeface="Trebuchet MS" panose="020B0603020202020204" pitchFamily="34" charset="0"/>
              </a:rPr>
              <a:t>pharmaceuticals companies of the </a:t>
            </a:r>
            <a:r>
              <a:rPr lang="en-IN" dirty="0" err="1">
                <a:latin typeface="Trebuchet MS" panose="020B0603020202020204" pitchFamily="34" charset="0"/>
              </a:rPr>
              <a:t>Tata‟s</a:t>
            </a:r>
            <a:r>
              <a:rPr lang="en-IN" dirty="0">
                <a:latin typeface="Trebuchet MS" panose="020B0603020202020204" pitchFamily="34" charset="0"/>
              </a:rPr>
              <a:t>- </a:t>
            </a:r>
            <a:r>
              <a:rPr lang="en-IN" dirty="0" err="1">
                <a:latin typeface="Trebuchet MS" panose="020B0603020202020204" pitchFamily="34" charset="0"/>
              </a:rPr>
              <a:t>Merind</a:t>
            </a:r>
            <a:r>
              <a:rPr lang="en-IN" dirty="0">
                <a:latin typeface="Trebuchet MS" panose="020B0603020202020204" pitchFamily="34" charset="0"/>
              </a:rPr>
              <a:t> and Tata Parma – were divested to </a:t>
            </a:r>
            <a:r>
              <a:rPr lang="en-IN" dirty="0" err="1">
                <a:latin typeface="Trebuchet MS" panose="020B0603020202020204" pitchFamily="34" charset="0"/>
              </a:rPr>
              <a:t>Wockhardt</a:t>
            </a:r>
            <a:r>
              <a:rPr lang="en-IN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dirty="0" smtClean="0">
                <a:latin typeface="Trebuchet MS" panose="020B0603020202020204" pitchFamily="34" charset="0"/>
              </a:rPr>
              <a:t>The </a:t>
            </a:r>
            <a:r>
              <a:rPr lang="en-IN" dirty="0">
                <a:latin typeface="Trebuchet MS" panose="020B0603020202020204" pitchFamily="34" charset="0"/>
              </a:rPr>
              <a:t>cosmetics company </a:t>
            </a:r>
            <a:r>
              <a:rPr lang="en-IN" dirty="0" err="1">
                <a:latin typeface="Trebuchet MS" panose="020B0603020202020204" pitchFamily="34" charset="0"/>
              </a:rPr>
              <a:t>Lakme</a:t>
            </a:r>
            <a:r>
              <a:rPr lang="en-IN" dirty="0">
                <a:latin typeface="Trebuchet MS" panose="020B0603020202020204" pitchFamily="34" charset="0"/>
              </a:rPr>
              <a:t> was divested and sold to Hindustan Levers, as besides being a non core </a:t>
            </a:r>
            <a:r>
              <a:rPr lang="en-IN" dirty="0" smtClean="0">
                <a:latin typeface="Trebuchet MS" panose="020B0603020202020204" pitchFamily="34" charset="0"/>
              </a:rPr>
              <a:t>business</a:t>
            </a:r>
            <a:r>
              <a:rPr lang="en-IN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627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880</TotalTime>
  <Words>1636</Words>
  <Application>Microsoft Office PowerPoint</Application>
  <PresentationFormat>On-screen Show 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STRATEGIC PLANNING</vt:lpstr>
      <vt:lpstr>STRATEGY DEFINED</vt:lpstr>
      <vt:lpstr>Definition continued</vt:lpstr>
      <vt:lpstr>CONTINUED</vt:lpstr>
      <vt:lpstr>continued</vt:lpstr>
      <vt:lpstr>EXAMPLE</vt:lpstr>
      <vt:lpstr>eXAMPLEs</vt:lpstr>
      <vt:lpstr>examples</vt:lpstr>
      <vt:lpstr>continued</vt:lpstr>
      <vt:lpstr>continued</vt:lpstr>
      <vt:lpstr>Activities involved in strategy formulation</vt:lpstr>
      <vt:lpstr>continued</vt:lpstr>
      <vt:lpstr>STRATEGY FORMULATION  CONTINUED</vt:lpstr>
      <vt:lpstr>continued</vt:lpstr>
      <vt:lpstr>CONTINUED</vt:lpstr>
      <vt:lpstr>continued</vt:lpstr>
      <vt:lpstr>HIERARCHY OF COMPANY STRATEGIES</vt:lpstr>
      <vt:lpstr>  steps in Strategic Planning Process</vt:lpstr>
      <vt:lpstr>External Environment</vt:lpstr>
      <vt:lpstr>Internal Environment</vt:lpstr>
      <vt:lpstr>Alternative  Strategies</vt:lpstr>
      <vt:lpstr>  Evaluation and Choice of Strategies</vt:lpstr>
      <vt:lpstr>CONTINUED</vt:lpstr>
      <vt:lpstr>Strategic planning process</vt:lpstr>
      <vt:lpstr>Factors involved in Successful implementation of Strategies</vt:lpstr>
      <vt:lpstr>REASONS FOR Strategic Planning Failures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winword</dc:creator>
  <cp:lastModifiedBy>Admin</cp:lastModifiedBy>
  <cp:revision>137</cp:revision>
  <dcterms:created xsi:type="dcterms:W3CDTF">2011-08-20T10:29:28Z</dcterms:created>
  <dcterms:modified xsi:type="dcterms:W3CDTF">2015-02-12T05:00:01Z</dcterms:modified>
</cp:coreProperties>
</file>