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4"/>
  </p:notesMasterIdLst>
  <p:sldIdLst>
    <p:sldId id="259" r:id="rId2"/>
    <p:sldId id="260" r:id="rId3"/>
    <p:sldId id="261" r:id="rId4"/>
    <p:sldId id="262" r:id="rId5"/>
    <p:sldId id="263" r:id="rId6"/>
    <p:sldId id="269" r:id="rId7"/>
    <p:sldId id="264" r:id="rId8"/>
    <p:sldId id="270" r:id="rId9"/>
    <p:sldId id="265" r:id="rId10"/>
    <p:sldId id="274" r:id="rId11"/>
    <p:sldId id="280" r:id="rId12"/>
    <p:sldId id="275" r:id="rId13"/>
    <p:sldId id="276" r:id="rId14"/>
    <p:sldId id="277" r:id="rId15"/>
    <p:sldId id="281" r:id="rId16"/>
    <p:sldId id="286" r:id="rId17"/>
    <p:sldId id="282" r:id="rId18"/>
    <p:sldId id="283" r:id="rId19"/>
    <p:sldId id="284" r:id="rId20"/>
    <p:sldId id="285" r:id="rId21"/>
    <p:sldId id="279"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0941" autoAdjust="0"/>
  </p:normalViewPr>
  <p:slideViewPr>
    <p:cSldViewPr>
      <p:cViewPr varScale="1">
        <p:scale>
          <a:sx n="67" d="100"/>
          <a:sy n="67" d="100"/>
        </p:scale>
        <p:origin x="-151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D39C38-6870-4CFD-8F77-141567194026}" type="datetimeFigureOut">
              <a:rPr lang="en-US" smtClean="0"/>
              <a:t>2/19/2015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CD2DA-14B1-42EA-807B-C526BB39CC33}" type="slidenum">
              <a:rPr lang="en-US" smtClean="0"/>
              <a:t>‹#›</a:t>
            </a:fld>
            <a:endParaRPr lang="en-US"/>
          </a:p>
        </p:txBody>
      </p:sp>
    </p:spTree>
    <p:extLst>
      <p:ext uri="{BB962C8B-B14F-4D97-AF65-F5344CB8AC3E}">
        <p14:creationId xmlns:p14="http://schemas.microsoft.com/office/powerpoint/2010/main" val="2464844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DCD2DA-14B1-42EA-807B-C526BB39CC33}" type="slidenum">
              <a:rPr lang="en-US" smtClean="0"/>
              <a:t>8</a:t>
            </a:fld>
            <a:endParaRPr lang="en-US"/>
          </a:p>
        </p:txBody>
      </p:sp>
    </p:spTree>
    <p:extLst>
      <p:ext uri="{BB962C8B-B14F-4D97-AF65-F5344CB8AC3E}">
        <p14:creationId xmlns:p14="http://schemas.microsoft.com/office/powerpoint/2010/main" val="305478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CD2DA-14B1-42EA-807B-C526BB39CC33}" type="slidenum">
              <a:rPr lang="en-US" smtClean="0"/>
              <a:t>9</a:t>
            </a:fld>
            <a:endParaRPr lang="en-US"/>
          </a:p>
        </p:txBody>
      </p:sp>
    </p:spTree>
    <p:extLst>
      <p:ext uri="{BB962C8B-B14F-4D97-AF65-F5344CB8AC3E}">
        <p14:creationId xmlns:p14="http://schemas.microsoft.com/office/powerpoint/2010/main" val="1732189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2ED2425-5FD9-4401-A1DB-EE247DF632E8}" type="datetimeFigureOut">
              <a:rPr lang="en-US" smtClean="0"/>
              <a:pPr/>
              <a:t>2/19/2015</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61F19637-D1FD-4657-B0B4-5E100C11545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p:cover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ED2425-5FD9-4401-A1DB-EE247DF632E8}" type="datetimeFigureOut">
              <a:rPr lang="en-US" smtClean="0"/>
              <a:pPr/>
              <a:t>2/19/2015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1F19637-D1FD-4657-B0B4-5E100C115451}" type="slidenum">
              <a:rPr lang="en-US" smtClean="0"/>
              <a:pPr/>
              <a:t>‹#›</a:t>
            </a:fld>
            <a:endParaRPr lang="en-US" dirty="0"/>
          </a:p>
        </p:txBody>
      </p:sp>
    </p:spTree>
  </p:cSld>
  <p:clrMapOvr>
    <a:masterClrMapping/>
  </p:clrMapOvr>
  <p:transition spd="med">
    <p:cover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2ED2425-5FD9-4401-A1DB-EE247DF632E8}" type="datetimeFigureOut">
              <a:rPr lang="en-US" smtClean="0"/>
              <a:pPr/>
              <a:t>2/19/2015</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61F19637-D1FD-4657-B0B4-5E100C115451}" type="slidenum">
              <a:rPr lang="en-US" smtClean="0"/>
              <a:pPr/>
              <a:t>‹#›</a:t>
            </a:fld>
            <a:endParaRPr lang="en-US" dirty="0"/>
          </a:p>
        </p:txBody>
      </p:sp>
    </p:spTree>
  </p:cSld>
  <p:clrMapOvr>
    <a:masterClrMapping/>
  </p:clrMapOvr>
  <p:transition spd="med">
    <p:cover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ED2425-5FD9-4401-A1DB-EE247DF632E8}" type="datetimeFigureOut">
              <a:rPr lang="en-US" smtClean="0"/>
              <a:pPr/>
              <a:t>2/19/2015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1F19637-D1FD-4657-B0B4-5E100C115451}" type="slidenum">
              <a:rPr lang="en-US" smtClean="0"/>
              <a:pPr/>
              <a:t>‹#›</a:t>
            </a:fld>
            <a:endParaRPr lang="en-US" dirty="0"/>
          </a:p>
        </p:txBody>
      </p:sp>
    </p:spTree>
  </p:cSld>
  <p:clrMapOvr>
    <a:masterClrMapping/>
  </p:clrMapOvr>
  <p:transition spd="med">
    <p:cover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2ED2425-5FD9-4401-A1DB-EE247DF632E8}" type="datetimeFigureOut">
              <a:rPr lang="en-US" smtClean="0"/>
              <a:pPr/>
              <a:t>2/19/2015</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61F19637-D1FD-4657-B0B4-5E100C11545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p:cover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ED2425-5FD9-4401-A1DB-EE247DF632E8}" type="datetimeFigureOut">
              <a:rPr lang="en-US" smtClean="0"/>
              <a:pPr/>
              <a:t>2/19/2015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1F19637-D1FD-4657-B0B4-5E100C115451}" type="slidenum">
              <a:rPr lang="en-US" smtClean="0"/>
              <a:pPr/>
              <a:t>‹#›</a:t>
            </a:fld>
            <a:endParaRPr lang="en-US" dirty="0"/>
          </a:p>
        </p:txBody>
      </p:sp>
    </p:spTree>
  </p:cSld>
  <p:clrMapOvr>
    <a:masterClrMapping/>
  </p:clrMapOvr>
  <p:transition spd="med">
    <p:cover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2ED2425-5FD9-4401-A1DB-EE247DF632E8}" type="datetimeFigureOut">
              <a:rPr lang="en-US" smtClean="0"/>
              <a:pPr/>
              <a:t>2/19/2015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1F19637-D1FD-4657-B0B4-5E100C115451}" type="slidenum">
              <a:rPr lang="en-US" smtClean="0"/>
              <a:pPr/>
              <a:t>‹#›</a:t>
            </a:fld>
            <a:endParaRPr lang="en-US" dirty="0"/>
          </a:p>
        </p:txBody>
      </p:sp>
    </p:spTree>
  </p:cSld>
  <p:clrMapOvr>
    <a:masterClrMapping/>
  </p:clrMapOvr>
  <p:transition spd="med">
    <p:cover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2ED2425-5FD9-4401-A1DB-EE247DF632E8}" type="datetimeFigureOut">
              <a:rPr lang="en-US" smtClean="0"/>
              <a:pPr/>
              <a:t>2/19/2015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1F19637-D1FD-4657-B0B4-5E100C115451}" type="slidenum">
              <a:rPr lang="en-US" smtClean="0"/>
              <a:pPr/>
              <a:t>‹#›</a:t>
            </a:fld>
            <a:endParaRPr lang="en-US" dirty="0"/>
          </a:p>
        </p:txBody>
      </p:sp>
    </p:spTree>
  </p:cSld>
  <p:clrMapOvr>
    <a:masterClrMapping/>
  </p:clrMapOvr>
  <p:transition spd="med">
    <p:cover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2ED2425-5FD9-4401-A1DB-EE247DF632E8}" type="datetimeFigureOut">
              <a:rPr lang="en-US" smtClean="0"/>
              <a:pPr/>
              <a:t>2/19/2015</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61F19637-D1FD-4657-B0B4-5E100C115451}" type="slidenum">
              <a:rPr lang="en-US" smtClean="0"/>
              <a:pPr/>
              <a:t>‹#›</a:t>
            </a:fld>
            <a:endParaRPr lang="en-US" dirty="0"/>
          </a:p>
        </p:txBody>
      </p:sp>
    </p:spTree>
  </p:cSld>
  <p:clrMapOvr>
    <a:masterClrMapping/>
  </p:clrMapOvr>
  <p:transition spd="med">
    <p:cover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ED2425-5FD9-4401-A1DB-EE247DF632E8}" type="datetimeFigureOut">
              <a:rPr lang="en-US" smtClean="0"/>
              <a:pPr/>
              <a:t>2/19/2015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1F19637-D1FD-4657-B0B4-5E100C115451}" type="slidenum">
              <a:rPr lang="en-US" smtClean="0"/>
              <a:pPr/>
              <a:t>‹#›</a:t>
            </a:fld>
            <a:endParaRPr lang="en-US" dirty="0"/>
          </a:p>
        </p:txBody>
      </p:sp>
    </p:spTree>
  </p:cSld>
  <p:clrMapOvr>
    <a:masterClrMapping/>
  </p:clrMapOvr>
  <p:transition spd="med">
    <p:cover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2ED2425-5FD9-4401-A1DB-EE247DF632E8}" type="datetimeFigureOut">
              <a:rPr lang="en-US" smtClean="0"/>
              <a:pPr/>
              <a:t>2/19/2015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1F19637-D1FD-4657-B0B4-5E100C115451}"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spd="med">
    <p:cover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2ED2425-5FD9-4401-A1DB-EE247DF632E8}" type="datetimeFigureOut">
              <a:rPr lang="en-US" smtClean="0"/>
              <a:pPr/>
              <a:t>2/19/2015</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1F19637-D1FD-4657-B0B4-5E100C11545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spd="med">
    <p:cover dir="ru"/>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239000" cy="990600"/>
          </a:xfrm>
        </p:spPr>
        <p:txBody>
          <a:bodyPr>
            <a:normAutofit fontScale="90000"/>
          </a:bodyPr>
          <a:lstStyle/>
          <a:p>
            <a:r>
              <a:rPr lang="en-US" dirty="0"/>
              <a:t> </a:t>
            </a:r>
            <a:br>
              <a:rPr lang="en-US" dirty="0"/>
            </a:br>
            <a:r>
              <a:rPr lang="en-US" dirty="0" smtClean="0">
                <a:solidFill>
                  <a:srgbClr val="FF0000"/>
                </a:solidFill>
              </a:rPr>
              <a:t>steps in </a:t>
            </a:r>
            <a:r>
              <a:rPr lang="en-US" b="1" dirty="0" smtClean="0">
                <a:solidFill>
                  <a:srgbClr val="FF0000"/>
                </a:solidFill>
              </a:rPr>
              <a:t>Strategic </a:t>
            </a:r>
            <a:r>
              <a:rPr lang="en-US" b="1" dirty="0">
                <a:solidFill>
                  <a:srgbClr val="FF0000"/>
                </a:solidFill>
              </a:rPr>
              <a:t>Planning Process</a:t>
            </a:r>
            <a:endParaRPr lang="en-US" dirty="0">
              <a:solidFill>
                <a:srgbClr val="FF0000"/>
              </a:solidFill>
            </a:endParaRPr>
          </a:p>
        </p:txBody>
      </p:sp>
      <p:sp>
        <p:nvSpPr>
          <p:cNvPr id="3" name="Content Placeholder 2"/>
          <p:cNvSpPr>
            <a:spLocks noGrp="1"/>
          </p:cNvSpPr>
          <p:nvPr>
            <p:ph idx="1"/>
          </p:nvPr>
        </p:nvSpPr>
        <p:spPr>
          <a:xfrm>
            <a:off x="304800" y="1219200"/>
            <a:ext cx="7239000" cy="6400800"/>
          </a:xfrm>
        </p:spPr>
        <p:txBody>
          <a:bodyPr>
            <a:normAutofit fontScale="25000" lnSpcReduction="20000"/>
          </a:bodyPr>
          <a:lstStyle/>
          <a:p>
            <a:pPr>
              <a:buNone/>
            </a:pPr>
            <a:r>
              <a:rPr lang="en-US" sz="9600" b="1" dirty="0" smtClean="0"/>
              <a:t>     Inputs</a:t>
            </a:r>
            <a:endParaRPr lang="en-US" sz="9600" dirty="0"/>
          </a:p>
          <a:p>
            <a:r>
              <a:rPr lang="en-US" sz="9600" dirty="0"/>
              <a:t>Various organizational </a:t>
            </a:r>
            <a:r>
              <a:rPr lang="en-US" sz="9600" i="1" dirty="0"/>
              <a:t>inputs,</a:t>
            </a:r>
            <a:r>
              <a:rPr lang="en-US" sz="9600" dirty="0"/>
              <a:t> including the goal inputs of the claimants.</a:t>
            </a:r>
          </a:p>
          <a:p>
            <a:pPr>
              <a:buNone/>
            </a:pPr>
            <a:r>
              <a:rPr lang="en-US" sz="9600" b="1" dirty="0"/>
              <a:t> </a:t>
            </a:r>
            <a:r>
              <a:rPr lang="en-US" sz="9600" b="1" dirty="0" smtClean="0"/>
              <a:t>    Enterprise </a:t>
            </a:r>
            <a:r>
              <a:rPr lang="en-US" sz="9600" b="1" dirty="0"/>
              <a:t>Profile</a:t>
            </a:r>
            <a:endParaRPr lang="en-US" sz="9600" dirty="0"/>
          </a:p>
          <a:p>
            <a:r>
              <a:rPr lang="en-US" sz="9600" dirty="0"/>
              <a:t>The </a:t>
            </a:r>
            <a:r>
              <a:rPr lang="en-US" sz="9600" dirty="0">
                <a:latin typeface="Arial Narrow" pitchFamily="34" charset="0"/>
              </a:rPr>
              <a:t>starting</a:t>
            </a:r>
            <a:r>
              <a:rPr lang="en-US" sz="9600" dirty="0"/>
              <a:t> point for determining where the company is and where it should go. </a:t>
            </a:r>
            <a:endParaRPr lang="en-US" sz="9600" dirty="0" smtClean="0"/>
          </a:p>
          <a:p>
            <a:pPr>
              <a:buNone/>
            </a:pPr>
            <a:r>
              <a:rPr lang="en-US" sz="9600" dirty="0" smtClean="0"/>
              <a:t>    Top </a:t>
            </a:r>
            <a:r>
              <a:rPr lang="en-US" sz="9600" dirty="0"/>
              <a:t>managers clarify the firm’s geographic orientation, such as whether it should operate in selected regions, in all </a:t>
            </a:r>
            <a:r>
              <a:rPr lang="en-US" sz="9600" dirty="0" smtClean="0"/>
              <a:t>states.  </a:t>
            </a:r>
          </a:p>
          <a:p>
            <a:pPr>
              <a:buNone/>
            </a:pPr>
            <a:r>
              <a:rPr lang="en-US" sz="9600" dirty="0" smtClean="0"/>
              <a:t>    Assess </a:t>
            </a:r>
            <a:r>
              <a:rPr lang="en-US" sz="9600" dirty="0"/>
              <a:t>the competitive situation of their firm</a:t>
            </a:r>
            <a:r>
              <a:rPr lang="en-US" sz="9600" dirty="0" smtClean="0"/>
              <a:t>.</a:t>
            </a:r>
          </a:p>
          <a:p>
            <a:pPr marL="0" indent="0">
              <a:buNone/>
            </a:pPr>
            <a:r>
              <a:rPr lang="en-US" sz="9600" b="1" dirty="0"/>
              <a:t> </a:t>
            </a:r>
            <a:r>
              <a:rPr lang="en-US" sz="9600" b="1" dirty="0" smtClean="0"/>
              <a:t>   Orientation </a:t>
            </a:r>
            <a:r>
              <a:rPr lang="en-US" sz="9600" b="1" dirty="0"/>
              <a:t>of Top Managers</a:t>
            </a:r>
            <a:endParaRPr lang="en-US" sz="9600" dirty="0"/>
          </a:p>
          <a:p>
            <a:r>
              <a:rPr lang="en-US" sz="9600" dirty="0"/>
              <a:t>Top managers, set the organizational climate, and they determine the direction of the firm. </a:t>
            </a:r>
            <a:endParaRPr lang="en-US" sz="9600" dirty="0" smtClean="0"/>
          </a:p>
          <a:p>
            <a:r>
              <a:rPr lang="en-US" sz="9600" dirty="0" smtClean="0"/>
              <a:t> </a:t>
            </a:r>
            <a:r>
              <a:rPr lang="en-US" sz="9600" dirty="0"/>
              <a:t>Their values, their preferences, and their attitudes toward risks have to be carefully examined.</a:t>
            </a:r>
          </a:p>
          <a:p>
            <a:pPr>
              <a:buNone/>
            </a:pPr>
            <a:endParaRPr lang="en-US" sz="6000" dirty="0"/>
          </a:p>
        </p:txBody>
      </p:sp>
    </p:spTree>
    <p:extLst>
      <p:ext uri="{BB962C8B-B14F-4D97-AF65-F5344CB8AC3E}">
        <p14:creationId xmlns:p14="http://schemas.microsoft.com/office/powerpoint/2010/main" val="3875956141"/>
      </p:ext>
    </p:extLst>
  </p:cSld>
  <p:clrMapOvr>
    <a:masterClrMapping/>
  </p:clrMapOvr>
  <p:transition spd="med">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143000"/>
          </a:xfrm>
        </p:spPr>
        <p:txBody>
          <a:bodyPr>
            <a:normAutofit fontScale="90000"/>
          </a:bodyPr>
          <a:lstStyle/>
          <a:p>
            <a:r>
              <a:rPr lang="en-US" dirty="0" smtClean="0"/>
              <a:t> </a:t>
            </a:r>
            <a:r>
              <a:rPr lang="en-US" dirty="0" smtClean="0">
                <a:solidFill>
                  <a:srgbClr val="C00000"/>
                </a:solidFill>
              </a:rPr>
              <a:t>PORTFOLIO MATRIX:  </a:t>
            </a:r>
            <a:r>
              <a:rPr lang="en-US" dirty="0" smtClean="0"/>
              <a:t>A TOOL FOR ALLOCATING RESOURCES</a:t>
            </a:r>
            <a:endParaRPr lang="en-US" dirty="0"/>
          </a:p>
        </p:txBody>
      </p:sp>
      <p:sp>
        <p:nvSpPr>
          <p:cNvPr id="3" name="Content Placeholder 2"/>
          <p:cNvSpPr>
            <a:spLocks noGrp="1"/>
          </p:cNvSpPr>
          <p:nvPr>
            <p:ph idx="1"/>
          </p:nvPr>
        </p:nvSpPr>
        <p:spPr>
          <a:xfrm>
            <a:off x="152400" y="1371600"/>
            <a:ext cx="7772400" cy="5791200"/>
          </a:xfrm>
        </p:spPr>
        <p:txBody>
          <a:bodyPr>
            <a:noAutofit/>
          </a:bodyPr>
          <a:lstStyle/>
          <a:p>
            <a:r>
              <a:rPr lang="en-US" sz="2000" dirty="0" smtClean="0">
                <a:latin typeface="Trebuchet MS" pitchFamily="34" charset="0"/>
              </a:rPr>
              <a:t> </a:t>
            </a:r>
            <a:r>
              <a:rPr lang="en-US" sz="1800" dirty="0" smtClean="0">
                <a:latin typeface="Trebuchet MS" pitchFamily="34" charset="0"/>
              </a:rPr>
              <a:t>It was developed by the </a:t>
            </a:r>
            <a:r>
              <a:rPr lang="en-US" sz="1800" b="1" dirty="0" smtClean="0">
                <a:solidFill>
                  <a:srgbClr val="00B0F0"/>
                </a:solidFill>
                <a:latin typeface="Trebuchet MS" pitchFamily="34" charset="0"/>
              </a:rPr>
              <a:t>Boston Consulting Group (BCG</a:t>
            </a:r>
            <a:r>
              <a:rPr lang="en-US" sz="1800" dirty="0" smtClean="0">
                <a:latin typeface="Trebuchet MS" pitchFamily="34" charset="0"/>
              </a:rPr>
              <a:t>)</a:t>
            </a:r>
            <a:r>
              <a:rPr lang="en-US" sz="1800" baseline="30000" dirty="0" smtClean="0">
                <a:latin typeface="Trebuchet MS" pitchFamily="34" charset="0"/>
              </a:rPr>
              <a:t>. </a:t>
            </a:r>
          </a:p>
          <a:p>
            <a:r>
              <a:rPr lang="en-US" sz="1800" dirty="0" smtClean="0">
                <a:latin typeface="Trebuchet MS" pitchFamily="34" charset="0"/>
              </a:rPr>
              <a:t>Shows the linkages between the </a:t>
            </a:r>
            <a:r>
              <a:rPr lang="en-US" sz="1800" b="1" dirty="0" smtClean="0">
                <a:solidFill>
                  <a:srgbClr val="FF0000"/>
                </a:solidFill>
                <a:latin typeface="Trebuchet MS" pitchFamily="34" charset="0"/>
              </a:rPr>
              <a:t>growth rate of the business </a:t>
            </a:r>
            <a:r>
              <a:rPr lang="en-US" sz="1800" dirty="0" smtClean="0">
                <a:latin typeface="Trebuchet MS" pitchFamily="34" charset="0"/>
              </a:rPr>
              <a:t>and the </a:t>
            </a:r>
            <a:r>
              <a:rPr lang="en-US" sz="1800" b="1" dirty="0" smtClean="0">
                <a:solidFill>
                  <a:srgbClr val="00B0F0"/>
                </a:solidFill>
                <a:latin typeface="Trebuchet MS" pitchFamily="34" charset="0"/>
              </a:rPr>
              <a:t>relative competitive position </a:t>
            </a:r>
            <a:r>
              <a:rPr lang="en-US" sz="1800" dirty="0" smtClean="0">
                <a:latin typeface="Trebuchet MS" pitchFamily="34" charset="0"/>
              </a:rPr>
              <a:t>of the firm, identified by the market share. </a:t>
            </a:r>
          </a:p>
          <a:p>
            <a:r>
              <a:rPr lang="en-US" sz="1800" dirty="0" smtClean="0">
                <a:latin typeface="Trebuchet MS" pitchFamily="34" charset="0"/>
              </a:rPr>
              <a:t> Businesses in the “</a:t>
            </a:r>
            <a:r>
              <a:rPr lang="en-US" sz="1800" dirty="0" smtClean="0">
                <a:solidFill>
                  <a:srgbClr val="FF0000"/>
                </a:solidFill>
                <a:latin typeface="Trebuchet MS" pitchFamily="34" charset="0"/>
              </a:rPr>
              <a:t>question marks” </a:t>
            </a:r>
            <a:r>
              <a:rPr lang="en-US" sz="1800" dirty="0" smtClean="0">
                <a:latin typeface="Trebuchet MS" pitchFamily="34" charset="0"/>
              </a:rPr>
              <a:t>quadrant, with a weak market share and a high growth rate require cash investment so that it can become </a:t>
            </a:r>
            <a:r>
              <a:rPr lang="en-US" sz="1800" b="1" dirty="0" smtClean="0">
                <a:solidFill>
                  <a:srgbClr val="FF0000"/>
                </a:solidFill>
                <a:latin typeface="Trebuchet MS" pitchFamily="34" charset="0"/>
              </a:rPr>
              <a:t>“stars,” </a:t>
            </a:r>
            <a:r>
              <a:rPr lang="en-US" sz="1800" dirty="0" smtClean="0">
                <a:latin typeface="Trebuchet MS" pitchFamily="34" charset="0"/>
              </a:rPr>
              <a:t>the businesses in the high growth, strongly competitive position for growth and profit.</a:t>
            </a:r>
          </a:p>
          <a:p>
            <a:r>
              <a:rPr lang="en-US" sz="1800" dirty="0" smtClean="0">
                <a:latin typeface="Trebuchet MS" pitchFamily="34" charset="0"/>
              </a:rPr>
              <a:t> “</a:t>
            </a:r>
            <a:r>
              <a:rPr lang="en-US" sz="1800" b="1" dirty="0" smtClean="0">
                <a:solidFill>
                  <a:srgbClr val="0070C0"/>
                </a:solidFill>
                <a:latin typeface="Trebuchet MS" pitchFamily="34" charset="0"/>
              </a:rPr>
              <a:t>Cash cows,” </a:t>
            </a:r>
            <a:r>
              <a:rPr lang="en-US" sz="1800" dirty="0" smtClean="0">
                <a:latin typeface="Trebuchet MS" pitchFamily="34" charset="0"/>
              </a:rPr>
              <a:t>with a strong competitive position and a low growth rate, are well established in the market. Are in the position of making the products at low cost products of these enterprises  provide the cash needed for their operation.</a:t>
            </a:r>
          </a:p>
          <a:p>
            <a:r>
              <a:rPr lang="en-US" sz="1800" dirty="0" smtClean="0">
                <a:latin typeface="Trebuchet MS" pitchFamily="34" charset="0"/>
              </a:rPr>
              <a:t> </a:t>
            </a:r>
            <a:r>
              <a:rPr lang="en-US" sz="1800" b="1" dirty="0" smtClean="0">
                <a:solidFill>
                  <a:srgbClr val="7030A0"/>
                </a:solidFill>
                <a:latin typeface="Trebuchet MS" pitchFamily="34" charset="0"/>
              </a:rPr>
              <a:t>“Dogs” </a:t>
            </a:r>
            <a:r>
              <a:rPr lang="en-US" sz="1800" dirty="0" smtClean="0">
                <a:latin typeface="Trebuchet MS" pitchFamily="34" charset="0"/>
              </a:rPr>
              <a:t>are businesses with a </a:t>
            </a:r>
            <a:r>
              <a:rPr lang="en-US" sz="1800" b="1" dirty="0" smtClean="0">
                <a:solidFill>
                  <a:srgbClr val="002060"/>
                </a:solidFill>
                <a:latin typeface="Trebuchet MS" pitchFamily="34" charset="0"/>
              </a:rPr>
              <a:t>low growth rate </a:t>
            </a:r>
            <a:r>
              <a:rPr lang="en-US" sz="1800" dirty="0" smtClean="0">
                <a:latin typeface="Trebuchet MS" pitchFamily="34" charset="0"/>
              </a:rPr>
              <a:t>and a </a:t>
            </a:r>
            <a:r>
              <a:rPr lang="en-US" sz="1800" b="1" dirty="0" smtClean="0">
                <a:solidFill>
                  <a:srgbClr val="FF0000"/>
                </a:solidFill>
                <a:latin typeface="Trebuchet MS" pitchFamily="34" charset="0"/>
              </a:rPr>
              <a:t>weak market-share</a:t>
            </a:r>
            <a:r>
              <a:rPr lang="en-US" sz="1800" dirty="0" smtClean="0">
                <a:solidFill>
                  <a:srgbClr val="00B0F0"/>
                </a:solidFill>
                <a:latin typeface="Trebuchet MS" pitchFamily="34" charset="0"/>
              </a:rPr>
              <a:t> </a:t>
            </a:r>
            <a:r>
              <a:rPr lang="en-US" sz="1800" dirty="0" smtClean="0">
                <a:latin typeface="Trebuchet MS" pitchFamily="34" charset="0"/>
              </a:rPr>
              <a:t>position are usually not profitable and generally should be disposed of.</a:t>
            </a:r>
          </a:p>
          <a:p>
            <a:r>
              <a:rPr lang="en-US" sz="1800" dirty="0" smtClean="0">
                <a:latin typeface="Trebuchet MS" pitchFamily="34" charset="0"/>
              </a:rPr>
              <a:t> Portfolio Matrix was developed for large corporations with several divisions that are often organized  around strategic business units. </a:t>
            </a:r>
            <a:endParaRPr lang="en-US" sz="1800" dirty="0">
              <a:latin typeface="Trebuchet MS" pitchFamily="34" charset="0"/>
            </a:endParaRPr>
          </a:p>
        </p:txBody>
      </p:sp>
    </p:spTree>
  </p:cSld>
  <p:clrMapOvr>
    <a:masterClrMapping/>
  </p:clrMapOvr>
  <p:transition spd="med">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242048" cy="548640"/>
          </a:xfrm>
        </p:spPr>
        <p:txBody>
          <a:bodyPr>
            <a:normAutofit fontScale="90000"/>
          </a:bodyPr>
          <a:lstStyle/>
          <a:p>
            <a:r>
              <a:rPr lang="en-US" dirty="0" smtClean="0"/>
              <a:t>BUSINESS PORTFOLIO MATRIX</a:t>
            </a:r>
            <a:endParaRPr lang="en-US" dirty="0"/>
          </a:p>
        </p:txBody>
      </p:sp>
      <p:sp>
        <p:nvSpPr>
          <p:cNvPr id="11" name="Content Placeholder 10"/>
          <p:cNvSpPr>
            <a:spLocks noGrp="1"/>
          </p:cNvSpPr>
          <p:nvPr>
            <p:ph sz="half" idx="1"/>
          </p:nvPr>
        </p:nvSpPr>
        <p:spPr>
          <a:xfrm>
            <a:off x="762000" y="990600"/>
            <a:ext cx="838200" cy="4525963"/>
          </a:xfrm>
        </p:spPr>
        <p:txBody>
          <a:bodyPr vert="vert270" anchor="t"/>
          <a:lstStyle/>
          <a:p>
            <a:pPr marL="0" indent="0">
              <a:buNone/>
            </a:pPr>
            <a:r>
              <a:rPr lang="en-US" dirty="0" smtClean="0"/>
              <a:t>  Business Growth Rate</a:t>
            </a:r>
          </a:p>
          <a:p>
            <a:endParaRPr lang="en-US" u="sng" dirty="0"/>
          </a:p>
        </p:txBody>
      </p:sp>
      <p:pic>
        <p:nvPicPr>
          <p:cNvPr id="12" name="Content Placeholder 3" descr="g.png"/>
          <p:cNvPicPr>
            <a:picLocks noGrp="1" noChangeAspect="1"/>
          </p:cNvPicPr>
          <p:nvPr>
            <p:ph sz="half" idx="2"/>
          </p:nvPr>
        </p:nvPicPr>
        <p:blipFill>
          <a:blip r:embed="rId2"/>
          <a:stretch>
            <a:fillRect/>
          </a:stretch>
        </p:blipFill>
        <p:spPr>
          <a:xfrm>
            <a:off x="2133600" y="990600"/>
            <a:ext cx="5943600" cy="4800600"/>
          </a:xfrm>
        </p:spPr>
      </p:pic>
      <p:sp>
        <p:nvSpPr>
          <p:cNvPr id="13" name="TextBox 12"/>
          <p:cNvSpPr txBox="1"/>
          <p:nvPr/>
        </p:nvSpPr>
        <p:spPr>
          <a:xfrm>
            <a:off x="1600200" y="4724400"/>
            <a:ext cx="838200" cy="369332"/>
          </a:xfrm>
          <a:prstGeom prst="rect">
            <a:avLst/>
          </a:prstGeom>
          <a:noFill/>
        </p:spPr>
        <p:txBody>
          <a:bodyPr wrap="square" rtlCol="0">
            <a:spAutoFit/>
          </a:bodyPr>
          <a:lstStyle/>
          <a:p>
            <a:r>
              <a:rPr lang="en-US" dirty="0" smtClean="0"/>
              <a:t>Low</a:t>
            </a:r>
            <a:endParaRPr lang="en-US" dirty="0"/>
          </a:p>
        </p:txBody>
      </p:sp>
      <p:sp>
        <p:nvSpPr>
          <p:cNvPr id="14" name="TextBox 13"/>
          <p:cNvSpPr txBox="1"/>
          <p:nvPr/>
        </p:nvSpPr>
        <p:spPr>
          <a:xfrm>
            <a:off x="1600200" y="2133600"/>
            <a:ext cx="685800" cy="369332"/>
          </a:xfrm>
          <a:prstGeom prst="rect">
            <a:avLst/>
          </a:prstGeom>
          <a:noFill/>
        </p:spPr>
        <p:txBody>
          <a:bodyPr wrap="square" rtlCol="0">
            <a:spAutoFit/>
          </a:bodyPr>
          <a:lstStyle/>
          <a:p>
            <a:r>
              <a:rPr lang="en-US" dirty="0" smtClean="0"/>
              <a:t>High</a:t>
            </a:r>
            <a:endParaRPr lang="en-US" dirty="0"/>
          </a:p>
        </p:txBody>
      </p:sp>
      <p:sp>
        <p:nvSpPr>
          <p:cNvPr id="15" name="TextBox 14"/>
          <p:cNvSpPr txBox="1"/>
          <p:nvPr/>
        </p:nvSpPr>
        <p:spPr>
          <a:xfrm>
            <a:off x="2895600" y="5715000"/>
            <a:ext cx="1905000" cy="369332"/>
          </a:xfrm>
          <a:prstGeom prst="rect">
            <a:avLst/>
          </a:prstGeom>
          <a:noFill/>
        </p:spPr>
        <p:txBody>
          <a:bodyPr wrap="square" rtlCol="0">
            <a:spAutoFit/>
          </a:bodyPr>
          <a:lstStyle/>
          <a:p>
            <a:r>
              <a:rPr lang="en-US" dirty="0" smtClean="0"/>
              <a:t>Strong</a:t>
            </a:r>
            <a:endParaRPr lang="en-US" dirty="0"/>
          </a:p>
        </p:txBody>
      </p:sp>
      <p:sp>
        <p:nvSpPr>
          <p:cNvPr id="16" name="TextBox 15"/>
          <p:cNvSpPr txBox="1"/>
          <p:nvPr/>
        </p:nvSpPr>
        <p:spPr>
          <a:xfrm>
            <a:off x="5486400" y="5638800"/>
            <a:ext cx="2362200" cy="381000"/>
          </a:xfrm>
          <a:prstGeom prst="rect">
            <a:avLst/>
          </a:prstGeom>
          <a:noFill/>
        </p:spPr>
        <p:txBody>
          <a:bodyPr wrap="square" rtlCol="0">
            <a:spAutoFit/>
          </a:bodyPr>
          <a:lstStyle/>
          <a:p>
            <a:r>
              <a:rPr lang="en-US" dirty="0" smtClean="0"/>
              <a:t>Weak</a:t>
            </a:r>
            <a:endParaRPr lang="en-US" dirty="0"/>
          </a:p>
        </p:txBody>
      </p:sp>
      <p:sp>
        <p:nvSpPr>
          <p:cNvPr id="17" name="TextBox 16"/>
          <p:cNvSpPr txBox="1"/>
          <p:nvPr/>
        </p:nvSpPr>
        <p:spPr>
          <a:xfrm>
            <a:off x="1828800" y="6172200"/>
            <a:ext cx="6172200" cy="461665"/>
          </a:xfrm>
          <a:prstGeom prst="rect">
            <a:avLst/>
          </a:prstGeom>
          <a:noFill/>
        </p:spPr>
        <p:txBody>
          <a:bodyPr wrap="square" rtlCol="0">
            <a:spAutoFit/>
          </a:bodyPr>
          <a:lstStyle/>
          <a:p>
            <a:r>
              <a:rPr lang="en-US" sz="2400" dirty="0" smtClean="0"/>
              <a:t>      Relative competitive position (market share)</a:t>
            </a:r>
            <a:endParaRPr lang="en-US" sz="2400" dirty="0"/>
          </a:p>
        </p:txBody>
      </p:sp>
    </p:spTree>
  </p:cSld>
  <p:clrMapOvr>
    <a:masterClrMapping/>
  </p:clrMapOvr>
  <p:transition spd="med">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1066800"/>
          </a:xfrm>
        </p:spPr>
        <p:txBody>
          <a:bodyPr>
            <a:normAutofit/>
          </a:bodyPr>
          <a:lstStyle/>
          <a:p>
            <a:r>
              <a:rPr lang="en-US" sz="3200" dirty="0" smtClean="0">
                <a:solidFill>
                  <a:srgbClr val="002060"/>
                </a:solidFill>
                <a:latin typeface="Trebuchet MS" panose="020B0603020202020204" pitchFamily="34" charset="0"/>
              </a:rPr>
              <a:t>BUSINESS PORTFOLIO MATRIX - </a:t>
            </a:r>
            <a:r>
              <a:rPr lang="en-US" sz="3200" dirty="0" smtClean="0">
                <a:solidFill>
                  <a:srgbClr val="FF0000"/>
                </a:solidFill>
                <a:latin typeface="Trebuchet MS" panose="020B0603020202020204" pitchFamily="34" charset="0"/>
              </a:rPr>
              <a:t>KEY QUESTIONS</a:t>
            </a:r>
            <a:endParaRPr lang="en-US" sz="3200" dirty="0">
              <a:solidFill>
                <a:srgbClr val="FF0000"/>
              </a:solidFill>
              <a:latin typeface="Trebuchet MS" panose="020B0603020202020204" pitchFamily="34" charset="0"/>
            </a:endParaRPr>
          </a:p>
        </p:txBody>
      </p:sp>
      <p:sp>
        <p:nvSpPr>
          <p:cNvPr id="3" name="Content Placeholder 2"/>
          <p:cNvSpPr>
            <a:spLocks noGrp="1"/>
          </p:cNvSpPr>
          <p:nvPr>
            <p:ph idx="1"/>
          </p:nvPr>
        </p:nvSpPr>
        <p:spPr/>
        <p:txBody>
          <a:bodyPr>
            <a:normAutofit lnSpcReduction="10000"/>
          </a:bodyPr>
          <a:lstStyle/>
          <a:p>
            <a:r>
              <a:rPr lang="en-US" dirty="0" smtClean="0"/>
              <a:t>Where are our customers, and why do they buy?</a:t>
            </a:r>
          </a:p>
          <a:p>
            <a:r>
              <a:rPr lang="en-US" dirty="0" smtClean="0"/>
              <a:t>How do our customers buy?</a:t>
            </a:r>
          </a:p>
          <a:p>
            <a:r>
              <a:rPr lang="en-US" dirty="0" smtClean="0"/>
              <a:t>How is it best for us to sell?</a:t>
            </a:r>
          </a:p>
          <a:p>
            <a:r>
              <a:rPr lang="en-US" dirty="0" smtClean="0"/>
              <a:t>Do we have something to offer that competitors do not?</a:t>
            </a:r>
          </a:p>
          <a:p>
            <a:r>
              <a:rPr lang="en-US" dirty="0" smtClean="0"/>
              <a:t>Do we wish to take legal steps to discourage competition?</a:t>
            </a:r>
          </a:p>
          <a:p>
            <a:r>
              <a:rPr lang="en-US" dirty="0" smtClean="0"/>
              <a:t>Do we need, and can we supply, supporting services?</a:t>
            </a:r>
          </a:p>
          <a:p>
            <a:r>
              <a:rPr lang="en-US" dirty="0" smtClean="0"/>
              <a:t>What are the best pricing strategy and policy for our operation?</a:t>
            </a:r>
            <a:endParaRPr lang="en-US" dirty="0"/>
          </a:p>
        </p:txBody>
      </p:sp>
    </p:spTree>
  </p:cSld>
  <p:clrMapOvr>
    <a:masterClrMapping/>
  </p:clrMapOvr>
  <p:transition spd="med">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MAJOR KINDS OF STRATEGIES AND POLICIES THAT GIVE DIRECTION TO OPERATIONS</a:t>
            </a:r>
            <a:endParaRPr lang="en-US" sz="28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solidFill>
                  <a:srgbClr val="00B050"/>
                </a:solidFill>
                <a:latin typeface="Trebuchet MS" pitchFamily="34" charset="0"/>
              </a:rPr>
              <a:t>Growth</a:t>
            </a:r>
          </a:p>
          <a:p>
            <a:r>
              <a:rPr lang="en-US" dirty="0" smtClean="0">
                <a:latin typeface="Trebuchet MS" pitchFamily="34" charset="0"/>
              </a:rPr>
              <a:t>Give answers to such questions as these:  How much growth should occur?  How fast?  How should it occur?</a:t>
            </a:r>
          </a:p>
          <a:p>
            <a:pPr>
              <a:buNone/>
            </a:pPr>
            <a:r>
              <a:rPr lang="en-US" b="1" dirty="0" smtClean="0">
                <a:solidFill>
                  <a:srgbClr val="FF0000"/>
                </a:solidFill>
                <a:latin typeface="Trebuchet MS" pitchFamily="34" charset="0"/>
              </a:rPr>
              <a:t>Finance</a:t>
            </a:r>
            <a:endParaRPr lang="en-US" dirty="0" smtClean="0">
              <a:solidFill>
                <a:srgbClr val="FF0000"/>
              </a:solidFill>
              <a:latin typeface="Trebuchet MS" pitchFamily="34" charset="0"/>
            </a:endParaRPr>
          </a:p>
          <a:p>
            <a:r>
              <a:rPr lang="en-US" dirty="0" smtClean="0">
                <a:latin typeface="Trebuchet MS" pitchFamily="34" charset="0"/>
              </a:rPr>
              <a:t>Every business enterprise must have a clear strategy for financing its operations.</a:t>
            </a:r>
          </a:p>
          <a:p>
            <a:pPr>
              <a:buNone/>
            </a:pPr>
            <a:r>
              <a:rPr lang="en-US" b="1" dirty="0" smtClean="0">
                <a:latin typeface="Trebuchet MS" pitchFamily="34" charset="0"/>
              </a:rPr>
              <a:t>Organization</a:t>
            </a:r>
            <a:endParaRPr lang="en-US" dirty="0" smtClean="0">
              <a:latin typeface="Trebuchet MS" pitchFamily="34" charset="0"/>
            </a:endParaRPr>
          </a:p>
          <a:p>
            <a:r>
              <a:rPr lang="en-US" dirty="0" smtClean="0">
                <a:latin typeface="Trebuchet MS" pitchFamily="34" charset="0"/>
              </a:rPr>
              <a:t>Type of organizational pattern an enterprise will use it.  How centralized or decentralized should decision-making authority be?</a:t>
            </a:r>
          </a:p>
          <a:p>
            <a:pPr>
              <a:buFont typeface="Courier New" pitchFamily="49" charset="0"/>
              <a:buChar char="o"/>
            </a:pPr>
            <a:r>
              <a:rPr lang="en-US" dirty="0" smtClean="0">
                <a:latin typeface="Trebuchet MS" pitchFamily="34" charset="0"/>
              </a:rPr>
              <a:t>What kinds of departmental patterns are most suitable?  Staff positions be designed?</a:t>
            </a:r>
          </a:p>
          <a:p>
            <a:pPr>
              <a:buNone/>
            </a:pPr>
            <a:r>
              <a:rPr lang="en-US" b="1" dirty="0" smtClean="0">
                <a:solidFill>
                  <a:srgbClr val="00B0F0"/>
                </a:solidFill>
                <a:latin typeface="Trebuchet MS" pitchFamily="34" charset="0"/>
              </a:rPr>
              <a:t>Personnel</a:t>
            </a:r>
            <a:endParaRPr lang="en-US" dirty="0" smtClean="0">
              <a:solidFill>
                <a:srgbClr val="00B0F0"/>
              </a:solidFill>
              <a:latin typeface="Trebuchet MS" pitchFamily="34" charset="0"/>
            </a:endParaRPr>
          </a:p>
          <a:p>
            <a:r>
              <a:rPr lang="en-US" dirty="0" smtClean="0">
                <a:latin typeface="Trebuchet MS" pitchFamily="34" charset="0"/>
              </a:rPr>
              <a:t>Deal with such topics as union relations, compensation, selection, hiring, training and appraisal, as well as with special areas such as job enrichment.</a:t>
            </a:r>
            <a:endParaRPr lang="en-US" dirty="0">
              <a:latin typeface="Trebuchet MS" pitchFamily="34" charset="0"/>
            </a:endParaRPr>
          </a:p>
        </p:txBody>
      </p:sp>
    </p:spTree>
  </p:cSld>
  <p:clrMapOvr>
    <a:masterClrMapping/>
  </p:clrMapOvr>
  <p:transition spd="med">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234440"/>
          </a:xfrm>
        </p:spPr>
        <p:txBody>
          <a:bodyPr>
            <a:normAutofit/>
          </a:bodyPr>
          <a:lstStyle/>
          <a:p>
            <a:r>
              <a:rPr lang="en-US" dirty="0" smtClean="0">
                <a:solidFill>
                  <a:srgbClr val="FF0000"/>
                </a:solidFill>
              </a:rPr>
              <a:t>PORTER’S  </a:t>
            </a:r>
            <a:r>
              <a:rPr lang="en-US" dirty="0" smtClean="0">
                <a:solidFill>
                  <a:srgbClr val="002060"/>
                </a:solidFill>
              </a:rPr>
              <a:t>THREE GENERIC COMPETITIVE STRATEGIES </a:t>
            </a:r>
            <a:endParaRPr lang="en-US" dirty="0">
              <a:solidFill>
                <a:srgbClr val="FF0000"/>
              </a:solidFill>
            </a:endParaRPr>
          </a:p>
        </p:txBody>
      </p:sp>
      <p:sp>
        <p:nvSpPr>
          <p:cNvPr id="3" name="Content Placeholder 2"/>
          <p:cNvSpPr>
            <a:spLocks noGrp="1"/>
          </p:cNvSpPr>
          <p:nvPr>
            <p:ph idx="1"/>
          </p:nvPr>
        </p:nvSpPr>
        <p:spPr>
          <a:xfrm>
            <a:off x="152400" y="1447800"/>
            <a:ext cx="7848600" cy="5181600"/>
          </a:xfrm>
        </p:spPr>
        <p:txBody>
          <a:bodyPr>
            <a:normAutofit fontScale="25000" lnSpcReduction="20000"/>
          </a:bodyPr>
          <a:lstStyle/>
          <a:p>
            <a:pPr>
              <a:buNone/>
            </a:pPr>
            <a:r>
              <a:rPr lang="en-US" sz="9600" b="1" dirty="0" smtClean="0">
                <a:solidFill>
                  <a:srgbClr val="00B050"/>
                </a:solidFill>
                <a:latin typeface="Trebuchet MS" pitchFamily="34" charset="0"/>
              </a:rPr>
              <a:t>1. Overall Cost Leadership Strategy</a:t>
            </a:r>
            <a:endParaRPr lang="en-US" sz="9600" dirty="0" smtClean="0">
              <a:solidFill>
                <a:srgbClr val="00B050"/>
              </a:solidFill>
              <a:latin typeface="Trebuchet MS" pitchFamily="34" charset="0"/>
            </a:endParaRPr>
          </a:p>
          <a:p>
            <a:r>
              <a:rPr lang="en-US" sz="9600" dirty="0" smtClean="0">
                <a:latin typeface="Trebuchet MS" pitchFamily="34" charset="0"/>
              </a:rPr>
              <a:t>Aims at reductions in cost, based to a great extent on </a:t>
            </a:r>
            <a:r>
              <a:rPr lang="en-US" sz="9600" dirty="0" smtClean="0">
                <a:latin typeface="Trebuchet MS" pitchFamily="34" charset="0"/>
              </a:rPr>
              <a:t>experience </a:t>
            </a:r>
            <a:r>
              <a:rPr lang="en-IN" sz="9600" dirty="0" smtClean="0">
                <a:latin typeface="Trebuchet MS" pitchFamily="34" charset="0"/>
              </a:rPr>
              <a:t>requires </a:t>
            </a:r>
            <a:r>
              <a:rPr lang="en-IN" sz="9600" dirty="0">
                <a:latin typeface="Trebuchet MS" pitchFamily="34" charset="0"/>
              </a:rPr>
              <a:t>a large relative market share and cost-efficient facilities</a:t>
            </a:r>
            <a:r>
              <a:rPr lang="en-US" sz="9600" dirty="0" smtClean="0">
                <a:latin typeface="Trebuchet MS" pitchFamily="34" charset="0"/>
              </a:rPr>
              <a:t>.</a:t>
            </a:r>
            <a:endParaRPr lang="en-US" sz="9600" dirty="0" smtClean="0">
              <a:latin typeface="Trebuchet MS" pitchFamily="34" charset="0"/>
            </a:endParaRPr>
          </a:p>
          <a:p>
            <a:r>
              <a:rPr lang="en-US" sz="9600" dirty="0" smtClean="0">
                <a:latin typeface="Trebuchet MS" pitchFamily="34" charset="0"/>
              </a:rPr>
              <a:t>Emphasis on keeping a close watch on costs in  research and development, sales, and service areas</a:t>
            </a:r>
          </a:p>
          <a:p>
            <a:pPr marL="0" indent="0">
              <a:buNone/>
            </a:pPr>
            <a:r>
              <a:rPr lang="en-US" sz="9600" dirty="0" smtClean="0">
                <a:latin typeface="Trebuchet MS" pitchFamily="34" charset="0"/>
              </a:rPr>
              <a:t> </a:t>
            </a:r>
            <a:r>
              <a:rPr lang="en-US" sz="9600" dirty="0" smtClean="0">
                <a:latin typeface="Trebuchet MS" pitchFamily="34" charset="0"/>
              </a:rPr>
              <a:t>Example: Tata </a:t>
            </a:r>
            <a:r>
              <a:rPr lang="en-US" sz="9600" dirty="0" err="1" smtClean="0">
                <a:latin typeface="Trebuchet MS" pitchFamily="34" charset="0"/>
              </a:rPr>
              <a:t>Nano</a:t>
            </a:r>
            <a:r>
              <a:rPr lang="en-US" sz="9600" dirty="0" smtClean="0">
                <a:latin typeface="Trebuchet MS" pitchFamily="34" charset="0"/>
              </a:rPr>
              <a:t> car, Air filters by Tata, low cost airlines, etc</a:t>
            </a:r>
            <a:r>
              <a:rPr lang="en-US" sz="9600" smtClean="0">
                <a:latin typeface="Trebuchet MS" pitchFamily="34" charset="0"/>
              </a:rPr>
              <a:t>. </a:t>
            </a:r>
            <a:endParaRPr lang="en-US" sz="9600" smtClean="0">
              <a:latin typeface="Trebuchet MS" pitchFamily="34" charset="0"/>
            </a:endParaRPr>
          </a:p>
          <a:p>
            <a:pPr marL="0" indent="0">
              <a:buNone/>
            </a:pPr>
            <a:r>
              <a:rPr lang="en-US" sz="9600" smtClean="0">
                <a:latin typeface="Trebuchet MS" pitchFamily="34" charset="0"/>
              </a:rPr>
              <a:t> </a:t>
            </a:r>
            <a:endParaRPr lang="en-US" sz="9600" dirty="0" smtClean="0">
              <a:latin typeface="Trebuchet MS" pitchFamily="34" charset="0"/>
            </a:endParaRPr>
          </a:p>
          <a:p>
            <a:pPr marL="0" indent="0">
              <a:buNone/>
            </a:pPr>
            <a:r>
              <a:rPr lang="en-US" sz="9600" b="1" dirty="0" smtClean="0">
                <a:solidFill>
                  <a:srgbClr val="FF0000"/>
                </a:solidFill>
                <a:latin typeface="Trebuchet MS" pitchFamily="34" charset="0"/>
              </a:rPr>
              <a:t>2. Differentiation Strategy</a:t>
            </a:r>
            <a:endParaRPr lang="en-US" sz="9600" dirty="0" smtClean="0">
              <a:solidFill>
                <a:srgbClr val="FF0000"/>
              </a:solidFill>
              <a:latin typeface="Trebuchet MS" pitchFamily="34" charset="0"/>
            </a:endParaRPr>
          </a:p>
          <a:p>
            <a:r>
              <a:rPr lang="en-US" sz="9600" dirty="0" smtClean="0">
                <a:latin typeface="Trebuchet MS" pitchFamily="34" charset="0"/>
              </a:rPr>
              <a:t>A company attempts to offer something unique in the industry in respect  to products or services.</a:t>
            </a:r>
          </a:p>
          <a:p>
            <a:r>
              <a:rPr lang="en-IN" sz="9600" dirty="0">
                <a:solidFill>
                  <a:srgbClr val="00B0F0"/>
                </a:solidFill>
                <a:latin typeface="Trebuchet MS" pitchFamily="34" charset="0"/>
              </a:rPr>
              <a:t>Porsche sports cars </a:t>
            </a:r>
            <a:r>
              <a:rPr lang="en-IN" sz="9600" dirty="0">
                <a:latin typeface="Trebuchet MS" pitchFamily="34" charset="0"/>
              </a:rPr>
              <a:t>are indeed special, </a:t>
            </a:r>
            <a:r>
              <a:rPr lang="en-IN" sz="9600" b="1" dirty="0">
                <a:solidFill>
                  <a:srgbClr val="7030A0"/>
                </a:solidFill>
                <a:latin typeface="Trebuchet MS" pitchFamily="34" charset="0"/>
              </a:rPr>
              <a:t>Rolex </a:t>
            </a:r>
            <a:r>
              <a:rPr lang="en-IN" sz="9600" dirty="0" smtClean="0">
                <a:latin typeface="Trebuchet MS" pitchFamily="34" charset="0"/>
              </a:rPr>
              <a:t>watches, Mercedes –Benz cars, </a:t>
            </a:r>
            <a:r>
              <a:rPr lang="en-IN" sz="9600" dirty="0">
                <a:latin typeface="Trebuchet MS" pitchFamily="34" charset="0"/>
              </a:rPr>
              <a:t>Caterpillar </a:t>
            </a:r>
            <a:r>
              <a:rPr lang="en-IN" sz="9600" dirty="0" smtClean="0">
                <a:latin typeface="Trebuchet MS" pitchFamily="34" charset="0"/>
              </a:rPr>
              <a:t>Company, etc. </a:t>
            </a:r>
            <a:endParaRPr lang="en-US" sz="9600" dirty="0" smtClean="0">
              <a:latin typeface="Trebuchet MS" pitchFamily="34" charset="0"/>
            </a:endParaRPr>
          </a:p>
          <a:p>
            <a:pPr marL="0" indent="0">
              <a:buNone/>
            </a:pPr>
            <a:endParaRPr lang="en-US" sz="9600" dirty="0">
              <a:latin typeface="Trebuchet MS" pitchFamily="34" charset="0"/>
            </a:endParaRPr>
          </a:p>
        </p:txBody>
      </p:sp>
    </p:spTree>
  </p:cSld>
  <p:clrMapOvr>
    <a:masterClrMapping/>
  </p:clrMapOvr>
  <p:transition spd="med">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buNone/>
            </a:pPr>
            <a:r>
              <a:rPr lang="en-US" sz="2800" b="1" dirty="0" smtClean="0">
                <a:solidFill>
                  <a:srgbClr val="7030A0"/>
                </a:solidFill>
                <a:latin typeface="Trebuchet MS" pitchFamily="34" charset="0"/>
              </a:rPr>
              <a:t>3</a:t>
            </a:r>
            <a:r>
              <a:rPr lang="en-US" sz="2800" b="1" dirty="0">
                <a:solidFill>
                  <a:srgbClr val="7030A0"/>
                </a:solidFill>
                <a:latin typeface="Trebuchet MS" pitchFamily="34" charset="0"/>
              </a:rPr>
              <a:t>. </a:t>
            </a:r>
            <a:r>
              <a:rPr lang="en-US" sz="2800" b="1" dirty="0">
                <a:solidFill>
                  <a:srgbClr val="002060"/>
                </a:solidFill>
                <a:latin typeface="Trebuchet MS" pitchFamily="34" charset="0"/>
              </a:rPr>
              <a:t>Focused Strategy</a:t>
            </a:r>
            <a:endParaRPr lang="en-US" sz="2800" dirty="0">
              <a:solidFill>
                <a:srgbClr val="002060"/>
              </a:solidFill>
              <a:latin typeface="Trebuchet MS" pitchFamily="34" charset="0"/>
            </a:endParaRPr>
          </a:p>
          <a:p>
            <a:pPr>
              <a:buNone/>
            </a:pPr>
            <a:r>
              <a:rPr lang="en-US" sz="2800" b="1" dirty="0">
                <a:latin typeface="Trebuchet MS" pitchFamily="34" charset="0"/>
              </a:rPr>
              <a:t>   </a:t>
            </a:r>
            <a:r>
              <a:rPr lang="en-US" sz="2800" dirty="0" smtClean="0">
                <a:solidFill>
                  <a:srgbClr val="FF0000"/>
                </a:solidFill>
                <a:latin typeface="Trebuchet MS" pitchFamily="34" charset="0"/>
              </a:rPr>
              <a:t>Focused </a:t>
            </a:r>
            <a:r>
              <a:rPr lang="en-US" sz="2800" dirty="0">
                <a:solidFill>
                  <a:srgbClr val="FF0000"/>
                </a:solidFill>
                <a:latin typeface="Trebuchet MS" pitchFamily="34" charset="0"/>
              </a:rPr>
              <a:t>strategy concentrates on special groups of customers:</a:t>
            </a:r>
          </a:p>
          <a:p>
            <a:r>
              <a:rPr lang="en-US" sz="2800" dirty="0">
                <a:latin typeface="Trebuchet MS" pitchFamily="34" charset="0"/>
              </a:rPr>
              <a:t>a particular product </a:t>
            </a:r>
            <a:r>
              <a:rPr lang="en-US" sz="2800" dirty="0" smtClean="0">
                <a:latin typeface="Trebuchet MS" pitchFamily="34" charset="0"/>
              </a:rPr>
              <a:t>line</a:t>
            </a:r>
          </a:p>
          <a:p>
            <a:r>
              <a:rPr lang="en-US" sz="2800" dirty="0" smtClean="0">
                <a:latin typeface="Trebuchet MS" pitchFamily="34" charset="0"/>
              </a:rPr>
              <a:t> </a:t>
            </a:r>
            <a:r>
              <a:rPr lang="en-US" sz="2800" dirty="0">
                <a:latin typeface="Trebuchet MS" pitchFamily="34" charset="0"/>
              </a:rPr>
              <a:t>a specific geographic </a:t>
            </a:r>
            <a:r>
              <a:rPr lang="en-US" sz="2800" dirty="0" smtClean="0">
                <a:latin typeface="Trebuchet MS" pitchFamily="34" charset="0"/>
              </a:rPr>
              <a:t>region</a:t>
            </a:r>
          </a:p>
          <a:p>
            <a:r>
              <a:rPr lang="en-US" sz="2800" dirty="0" smtClean="0">
                <a:latin typeface="Trebuchet MS" pitchFamily="34" charset="0"/>
              </a:rPr>
              <a:t> </a:t>
            </a:r>
            <a:r>
              <a:rPr lang="en-US" sz="2800" dirty="0">
                <a:latin typeface="Trebuchet MS" pitchFamily="34" charset="0"/>
              </a:rPr>
              <a:t>aspects that become the focal point of the firm’s </a:t>
            </a:r>
            <a:r>
              <a:rPr lang="en-US" sz="2800" dirty="0" smtClean="0">
                <a:latin typeface="Trebuchet MS" pitchFamily="34" charset="0"/>
              </a:rPr>
              <a:t>efforts</a:t>
            </a:r>
          </a:p>
          <a:p>
            <a:r>
              <a:rPr lang="en-US" sz="2800" dirty="0" smtClean="0">
                <a:latin typeface="Trebuchet MS" pitchFamily="34" charset="0"/>
              </a:rPr>
              <a:t>Example: Fisher-Price to sell electronic  calculators with large brightly colored buttons</a:t>
            </a:r>
            <a:endParaRPr lang="en-US" dirty="0"/>
          </a:p>
        </p:txBody>
      </p:sp>
    </p:spTree>
    <p:extLst>
      <p:ext uri="{BB962C8B-B14F-4D97-AF65-F5344CB8AC3E}">
        <p14:creationId xmlns:p14="http://schemas.microsoft.com/office/powerpoint/2010/main" val="989405724"/>
      </p:ext>
    </p:extLst>
  </p:cSld>
  <p:clrMapOvr>
    <a:masterClrMapping/>
  </p:clrMapOvr>
  <p:transition spd="med">
    <p:cover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914400"/>
          </a:xfrm>
        </p:spPr>
        <p:txBody>
          <a:bodyPr>
            <a:normAutofit/>
          </a:bodyPr>
          <a:lstStyle/>
          <a:p>
            <a:r>
              <a:rPr lang="en-US" sz="2400" dirty="0" smtClean="0">
                <a:solidFill>
                  <a:srgbClr val="7030A0"/>
                </a:solidFill>
                <a:latin typeface="Trebuchet MS" panose="020B0603020202020204" pitchFamily="34" charset="0"/>
              </a:rPr>
              <a:t>Porter’s five forces </a:t>
            </a:r>
            <a:r>
              <a:rPr lang="en-US" sz="2400" dirty="0" smtClean="0">
                <a:solidFill>
                  <a:srgbClr val="00B0F0"/>
                </a:solidFill>
                <a:latin typeface="Trebuchet MS" panose="020B0603020202020204" pitchFamily="34" charset="0"/>
              </a:rPr>
              <a:t>of the competitive environment </a:t>
            </a:r>
            <a:r>
              <a:rPr lang="en-US" sz="2400" dirty="0" smtClean="0">
                <a:solidFill>
                  <a:srgbClr val="FF0000"/>
                </a:solidFill>
                <a:latin typeface="Trebuchet MS" panose="020B0603020202020204" pitchFamily="34" charset="0"/>
              </a:rPr>
              <a:t>to evaluate the opportunities</a:t>
            </a:r>
            <a:endParaRPr lang="en-US" sz="2400" dirty="0">
              <a:solidFill>
                <a:srgbClr val="FF0000"/>
              </a:solidFill>
              <a:latin typeface="Trebuchet MS" panose="020B0603020202020204" pitchFamily="34" charset="0"/>
            </a:endParaRPr>
          </a:p>
        </p:txBody>
      </p:sp>
      <p:sp>
        <p:nvSpPr>
          <p:cNvPr id="3" name="Content Placeholder 2"/>
          <p:cNvSpPr>
            <a:spLocks noGrp="1"/>
          </p:cNvSpPr>
          <p:nvPr>
            <p:ph idx="1"/>
          </p:nvPr>
        </p:nvSpPr>
        <p:spPr>
          <a:xfrm>
            <a:off x="304800" y="1371600"/>
            <a:ext cx="7391400" cy="5084136"/>
          </a:xfrm>
        </p:spPr>
        <p:txBody>
          <a:bodyPr>
            <a:normAutofit/>
          </a:bodyPr>
          <a:lstStyle/>
          <a:p>
            <a:pPr marL="514350" indent="-514350">
              <a:buFont typeface="+mj-lt"/>
              <a:buAutoNum type="arabicPeriod"/>
            </a:pPr>
            <a:r>
              <a:rPr lang="en-US" sz="2800" b="1" dirty="0" smtClean="0">
                <a:latin typeface="Trebuchet MS" panose="020B0603020202020204" pitchFamily="34" charset="0"/>
              </a:rPr>
              <a:t>Level of rivalry</a:t>
            </a:r>
          </a:p>
          <a:p>
            <a:pPr marL="0" indent="0">
              <a:buNone/>
            </a:pPr>
            <a:endParaRPr lang="en-US" sz="2800" b="1" dirty="0" smtClean="0">
              <a:latin typeface="Trebuchet MS" panose="020B0603020202020204" pitchFamily="34" charset="0"/>
            </a:endParaRPr>
          </a:p>
          <a:p>
            <a:pPr marL="0" indent="0">
              <a:buNone/>
            </a:pPr>
            <a:r>
              <a:rPr lang="en-US" sz="2800" b="1" dirty="0" smtClean="0">
                <a:latin typeface="Trebuchet MS" panose="020B0603020202020204" pitchFamily="34" charset="0"/>
              </a:rPr>
              <a:t>2. Power of suppliers</a:t>
            </a:r>
          </a:p>
          <a:p>
            <a:pPr marL="0" indent="0">
              <a:buNone/>
            </a:pPr>
            <a:endParaRPr lang="en-US" sz="2800" b="1" dirty="0" smtClean="0">
              <a:latin typeface="Trebuchet MS" panose="020B0603020202020204" pitchFamily="34" charset="0"/>
            </a:endParaRPr>
          </a:p>
          <a:p>
            <a:pPr marL="0" indent="0">
              <a:buNone/>
            </a:pPr>
            <a:r>
              <a:rPr lang="en-US" sz="2800" b="1" dirty="0" smtClean="0">
                <a:latin typeface="Trebuchet MS" panose="020B0603020202020204" pitchFamily="34" charset="0"/>
              </a:rPr>
              <a:t>3. Power of customers</a:t>
            </a:r>
          </a:p>
          <a:p>
            <a:pPr marL="514350" indent="-514350">
              <a:buFont typeface="+mj-lt"/>
              <a:buAutoNum type="arabicPeriod"/>
            </a:pPr>
            <a:endParaRPr lang="en-US" sz="2800" b="1" dirty="0" smtClean="0">
              <a:latin typeface="Trebuchet MS" panose="020B0603020202020204" pitchFamily="34" charset="0"/>
            </a:endParaRPr>
          </a:p>
          <a:p>
            <a:pPr marL="0" indent="0">
              <a:buNone/>
            </a:pPr>
            <a:r>
              <a:rPr lang="en-US" sz="2800" b="1" dirty="0" smtClean="0">
                <a:latin typeface="Trebuchet MS" panose="020B0603020202020204" pitchFamily="34" charset="0"/>
              </a:rPr>
              <a:t>4. Threat of substitutes</a:t>
            </a:r>
          </a:p>
          <a:p>
            <a:pPr marL="0" indent="0">
              <a:buNone/>
            </a:pPr>
            <a:endParaRPr lang="en-US" sz="2800" b="1" dirty="0" smtClean="0">
              <a:latin typeface="Trebuchet MS" panose="020B0603020202020204" pitchFamily="34" charset="0"/>
            </a:endParaRPr>
          </a:p>
          <a:p>
            <a:pPr marL="0" indent="0">
              <a:buNone/>
            </a:pPr>
            <a:r>
              <a:rPr lang="en-US" sz="2800" b="1" dirty="0" smtClean="0">
                <a:latin typeface="Trebuchet MS" panose="020B0603020202020204" pitchFamily="34" charset="0"/>
              </a:rPr>
              <a:t>5. Threat of new entrants</a:t>
            </a:r>
            <a:endParaRPr lang="en-US" sz="2800" b="1" dirty="0">
              <a:latin typeface="Trebuchet MS" panose="020B0603020202020204" pitchFamily="34" charset="0"/>
            </a:endParaRPr>
          </a:p>
        </p:txBody>
      </p:sp>
    </p:spTree>
    <p:extLst>
      <p:ext uri="{BB962C8B-B14F-4D97-AF65-F5344CB8AC3E}">
        <p14:creationId xmlns:p14="http://schemas.microsoft.com/office/powerpoint/2010/main" val="1622889250"/>
      </p:ext>
    </p:extLst>
  </p:cSld>
  <p:clrMapOvr>
    <a:masterClrMapping/>
  </p:clrMapOvr>
  <p:transition spd="med">
    <p:cover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838200"/>
          </a:xfrm>
        </p:spPr>
        <p:txBody>
          <a:bodyPr>
            <a:normAutofit fontScale="90000"/>
          </a:bodyPr>
          <a:lstStyle/>
          <a:p>
            <a:r>
              <a:rPr lang="en-US" dirty="0" smtClean="0">
                <a:solidFill>
                  <a:srgbClr val="FF0000"/>
                </a:solidFill>
              </a:rPr>
              <a:t>Critical question analysis-tool</a:t>
            </a:r>
            <a:endParaRPr lang="en-US" dirty="0">
              <a:solidFill>
                <a:srgbClr val="FF0000"/>
              </a:solidFill>
            </a:endParaRPr>
          </a:p>
        </p:txBody>
      </p:sp>
      <p:sp>
        <p:nvSpPr>
          <p:cNvPr id="3" name="Content Placeholder 2"/>
          <p:cNvSpPr>
            <a:spLocks noGrp="1"/>
          </p:cNvSpPr>
          <p:nvPr>
            <p:ph idx="1"/>
          </p:nvPr>
        </p:nvSpPr>
        <p:spPr>
          <a:xfrm>
            <a:off x="457200" y="1371600"/>
            <a:ext cx="7239000" cy="5084136"/>
          </a:xfrm>
        </p:spPr>
        <p:txBody>
          <a:bodyPr>
            <a:normAutofit/>
          </a:bodyPr>
          <a:lstStyle/>
          <a:p>
            <a:pPr marL="514350" indent="-514350">
              <a:buFont typeface="+mj-lt"/>
              <a:buAutoNum type="arabicPeriod"/>
            </a:pPr>
            <a:r>
              <a:rPr lang="en-US" dirty="0" smtClean="0"/>
              <a:t> </a:t>
            </a:r>
            <a:r>
              <a:rPr lang="en-US" dirty="0" smtClean="0">
                <a:latin typeface="Trebuchet MS" panose="020B0603020202020204" pitchFamily="34" charset="0"/>
              </a:rPr>
              <a:t>Who </a:t>
            </a:r>
            <a:r>
              <a:rPr lang="en-US" dirty="0">
                <a:latin typeface="Trebuchet MS" panose="020B0603020202020204" pitchFamily="34" charset="0"/>
              </a:rPr>
              <a:t>are our </a:t>
            </a:r>
            <a:r>
              <a:rPr lang="en-US" dirty="0" smtClean="0">
                <a:latin typeface="Trebuchet MS" panose="020B0603020202020204" pitchFamily="34" charset="0"/>
              </a:rPr>
              <a:t>customers?</a:t>
            </a:r>
          </a:p>
          <a:p>
            <a:pPr marL="514350" indent="-514350">
              <a:buFont typeface="+mj-lt"/>
              <a:buAutoNum type="arabicPeriod"/>
            </a:pPr>
            <a:r>
              <a:rPr lang="en-US" dirty="0" smtClean="0">
                <a:latin typeface="Trebuchet MS" panose="020B0603020202020204" pitchFamily="34" charset="0"/>
              </a:rPr>
              <a:t> What  </a:t>
            </a:r>
            <a:r>
              <a:rPr lang="en-US" dirty="0">
                <a:latin typeface="Trebuchet MS" panose="020B0603020202020204" pitchFamily="34" charset="0"/>
              </a:rPr>
              <a:t>do our customers </a:t>
            </a:r>
            <a:r>
              <a:rPr lang="en-US" dirty="0" smtClean="0">
                <a:latin typeface="Trebuchet MS" panose="020B0603020202020204" pitchFamily="34" charset="0"/>
              </a:rPr>
              <a:t>want?</a:t>
            </a:r>
            <a:endParaRPr lang="en-US" dirty="0">
              <a:latin typeface="Trebuchet MS" panose="020B0603020202020204" pitchFamily="34" charset="0"/>
            </a:endParaRPr>
          </a:p>
          <a:p>
            <a:pPr marL="514350" indent="-514350">
              <a:buFont typeface="+mj-lt"/>
              <a:buAutoNum type="arabicPeriod"/>
            </a:pPr>
            <a:r>
              <a:rPr lang="en-US" dirty="0" smtClean="0">
                <a:latin typeface="Trebuchet MS" panose="020B0603020202020204" pitchFamily="34" charset="0"/>
              </a:rPr>
              <a:t>How much will our customers buy and at what price?</a:t>
            </a:r>
            <a:endParaRPr lang="en-US" dirty="0">
              <a:latin typeface="Trebuchet MS" panose="020B0603020202020204" pitchFamily="34" charset="0"/>
            </a:endParaRPr>
          </a:p>
          <a:p>
            <a:pPr marL="514350" indent="-514350">
              <a:buFont typeface="+mj-lt"/>
              <a:buAutoNum type="arabicPeriod"/>
            </a:pPr>
            <a:r>
              <a:rPr lang="en-US" dirty="0" smtClean="0">
                <a:latin typeface="Trebuchet MS" panose="020B0603020202020204" pitchFamily="34" charset="0"/>
              </a:rPr>
              <a:t>Do </a:t>
            </a:r>
            <a:r>
              <a:rPr lang="en-US" dirty="0">
                <a:latin typeface="Trebuchet MS" panose="020B0603020202020204" pitchFamily="34" charset="0"/>
              </a:rPr>
              <a:t>we wish </a:t>
            </a:r>
            <a:r>
              <a:rPr lang="en-US" dirty="0" smtClean="0">
                <a:latin typeface="Trebuchet MS" panose="020B0603020202020204" pitchFamily="34" charset="0"/>
              </a:rPr>
              <a:t>to be a product leader?</a:t>
            </a:r>
            <a:endParaRPr lang="en-US" dirty="0">
              <a:latin typeface="Trebuchet MS" panose="020B0603020202020204" pitchFamily="34" charset="0"/>
            </a:endParaRPr>
          </a:p>
          <a:p>
            <a:pPr marL="514350" indent="-514350">
              <a:buFont typeface="+mj-lt"/>
              <a:buAutoNum type="arabicPeriod"/>
            </a:pPr>
            <a:r>
              <a:rPr lang="en-US" dirty="0">
                <a:latin typeface="Trebuchet MS" panose="020B0603020202020204" pitchFamily="34" charset="0"/>
              </a:rPr>
              <a:t>Do </a:t>
            </a:r>
            <a:r>
              <a:rPr lang="en-US" dirty="0" smtClean="0">
                <a:latin typeface="Trebuchet MS" panose="020B0603020202020204" pitchFamily="34" charset="0"/>
              </a:rPr>
              <a:t>we wish to develop our own new products?</a:t>
            </a:r>
            <a:endParaRPr lang="en-US" dirty="0">
              <a:latin typeface="Trebuchet MS" panose="020B0603020202020204" pitchFamily="34" charset="0"/>
            </a:endParaRPr>
          </a:p>
          <a:p>
            <a:pPr marL="514350" indent="-514350">
              <a:buFont typeface="+mj-lt"/>
              <a:buAutoNum type="arabicPeriod"/>
            </a:pPr>
            <a:r>
              <a:rPr lang="en-US" dirty="0">
                <a:latin typeface="Trebuchet MS" panose="020B0603020202020204" pitchFamily="34" charset="0"/>
              </a:rPr>
              <a:t>What are the best pricing strategy and policy for our operation?</a:t>
            </a:r>
          </a:p>
          <a:p>
            <a:endParaRPr lang="en-US" dirty="0"/>
          </a:p>
        </p:txBody>
      </p:sp>
    </p:spTree>
    <p:extLst>
      <p:ext uri="{BB962C8B-B14F-4D97-AF65-F5344CB8AC3E}">
        <p14:creationId xmlns:p14="http://schemas.microsoft.com/office/powerpoint/2010/main" val="2089368333"/>
      </p:ext>
    </p:extLst>
  </p:cSld>
  <p:clrMapOvr>
    <a:masterClrMapping/>
  </p:clrMapOvr>
  <p:transition spd="med">
    <p:cover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normAutofit/>
          </a:bodyPr>
          <a:lstStyle/>
          <a:p>
            <a:r>
              <a:rPr lang="en-US" sz="2800" dirty="0" smtClean="0">
                <a:solidFill>
                  <a:srgbClr val="FF0000"/>
                </a:solidFill>
                <a:latin typeface="Trebuchet MS" panose="020B0603020202020204" pitchFamily="34" charset="0"/>
              </a:rPr>
              <a:t>For establishing a </a:t>
            </a:r>
            <a:r>
              <a:rPr lang="en-US" sz="2800" dirty="0" smtClean="0">
                <a:solidFill>
                  <a:srgbClr val="00B050"/>
                </a:solidFill>
                <a:latin typeface="Trebuchet MS" panose="020B0603020202020204" pitchFamily="34" charset="0"/>
              </a:rPr>
              <a:t>marketing strategy-key </a:t>
            </a:r>
            <a:r>
              <a:rPr lang="en-US" sz="2800" dirty="0" smtClean="0">
                <a:solidFill>
                  <a:srgbClr val="FF0000"/>
                </a:solidFill>
                <a:latin typeface="Trebuchet MS" panose="020B0603020202020204" pitchFamily="34" charset="0"/>
              </a:rPr>
              <a:t>questions to be answered</a:t>
            </a:r>
            <a:endParaRPr lang="en-US" sz="2800" dirty="0">
              <a:solidFill>
                <a:srgbClr val="FF0000"/>
              </a:solidFill>
              <a:latin typeface="Trebuchet MS" panose="020B0603020202020204" pitchFamily="34" charset="0"/>
            </a:endParaRPr>
          </a:p>
        </p:txBody>
      </p:sp>
      <p:sp>
        <p:nvSpPr>
          <p:cNvPr id="3" name="Content Placeholder 2"/>
          <p:cNvSpPr>
            <a:spLocks noGrp="1"/>
          </p:cNvSpPr>
          <p:nvPr>
            <p:ph idx="1"/>
          </p:nvPr>
        </p:nvSpPr>
        <p:spPr>
          <a:xfrm>
            <a:off x="457200" y="1609416"/>
            <a:ext cx="7391400" cy="4846320"/>
          </a:xfrm>
        </p:spPr>
        <p:txBody>
          <a:bodyPr>
            <a:normAutofit lnSpcReduction="10000"/>
          </a:bodyPr>
          <a:lstStyle/>
          <a:p>
            <a:pPr marL="514350" indent="-514350">
              <a:buFont typeface="+mj-lt"/>
              <a:buAutoNum type="arabicPeriod"/>
            </a:pPr>
            <a:r>
              <a:rPr lang="en-US" dirty="0">
                <a:latin typeface="Trebuchet MS" panose="020B0603020202020204" pitchFamily="34" charset="0"/>
              </a:rPr>
              <a:t>Where are our customers, and why do they buy?</a:t>
            </a:r>
          </a:p>
          <a:p>
            <a:pPr marL="514350" indent="-514350">
              <a:buFont typeface="+mj-lt"/>
              <a:buAutoNum type="arabicPeriod"/>
            </a:pPr>
            <a:r>
              <a:rPr lang="en-US" dirty="0">
                <a:latin typeface="Trebuchet MS" panose="020B0603020202020204" pitchFamily="34" charset="0"/>
              </a:rPr>
              <a:t>How do our customers buy?</a:t>
            </a:r>
          </a:p>
          <a:p>
            <a:pPr marL="514350" indent="-514350">
              <a:buFont typeface="+mj-lt"/>
              <a:buAutoNum type="arabicPeriod"/>
            </a:pPr>
            <a:r>
              <a:rPr lang="en-US" dirty="0">
                <a:latin typeface="Trebuchet MS" panose="020B0603020202020204" pitchFamily="34" charset="0"/>
              </a:rPr>
              <a:t>How is it best for us to sell?</a:t>
            </a:r>
          </a:p>
          <a:p>
            <a:pPr marL="514350" indent="-514350">
              <a:buFont typeface="+mj-lt"/>
              <a:buAutoNum type="arabicPeriod"/>
            </a:pPr>
            <a:r>
              <a:rPr lang="en-US" dirty="0">
                <a:latin typeface="Trebuchet MS" panose="020B0603020202020204" pitchFamily="34" charset="0"/>
              </a:rPr>
              <a:t>Do we have something to offer that competitors do not?</a:t>
            </a:r>
          </a:p>
          <a:p>
            <a:pPr marL="514350" indent="-514350">
              <a:buFont typeface="+mj-lt"/>
              <a:buAutoNum type="arabicPeriod"/>
            </a:pPr>
            <a:r>
              <a:rPr lang="en-US" dirty="0">
                <a:latin typeface="Trebuchet MS" panose="020B0603020202020204" pitchFamily="34" charset="0"/>
              </a:rPr>
              <a:t>Do we wish to take legal steps to discourage competition?</a:t>
            </a:r>
          </a:p>
          <a:p>
            <a:pPr marL="514350" indent="-514350">
              <a:buFont typeface="+mj-lt"/>
              <a:buAutoNum type="arabicPeriod"/>
            </a:pPr>
            <a:r>
              <a:rPr lang="en-US" dirty="0">
                <a:latin typeface="Trebuchet MS" panose="020B0603020202020204" pitchFamily="34" charset="0"/>
              </a:rPr>
              <a:t>Do we need, and can we supply, supporting services?</a:t>
            </a:r>
          </a:p>
          <a:p>
            <a:pPr marL="514350" indent="-514350">
              <a:buFont typeface="+mj-lt"/>
              <a:buAutoNum type="arabicPeriod"/>
            </a:pPr>
            <a:r>
              <a:rPr lang="en-US" dirty="0">
                <a:latin typeface="Trebuchet MS" panose="020B0603020202020204" pitchFamily="34" charset="0"/>
              </a:rPr>
              <a:t>What are the best pricing strategy and policy for our operation?</a:t>
            </a:r>
          </a:p>
          <a:p>
            <a:endParaRPr lang="en-US" dirty="0"/>
          </a:p>
        </p:txBody>
      </p:sp>
    </p:spTree>
    <p:extLst>
      <p:ext uri="{BB962C8B-B14F-4D97-AF65-F5344CB8AC3E}">
        <p14:creationId xmlns:p14="http://schemas.microsoft.com/office/powerpoint/2010/main" val="1522502081"/>
      </p:ext>
    </p:extLst>
  </p:cSld>
  <p:clrMapOvr>
    <a:masterClrMapping/>
  </p:clrMapOvr>
  <p:transition spd="med">
    <p:cover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914400"/>
          </a:xfrm>
        </p:spPr>
        <p:txBody>
          <a:bodyPr>
            <a:normAutofit/>
          </a:bodyPr>
          <a:lstStyle/>
          <a:p>
            <a:r>
              <a:rPr lang="en-US" sz="4000" dirty="0" smtClean="0">
                <a:solidFill>
                  <a:srgbClr val="FF0000"/>
                </a:solidFill>
                <a:latin typeface="Trebuchet MS" panose="020B0603020202020204" pitchFamily="34" charset="0"/>
              </a:rPr>
              <a:t>Levels of strategies</a:t>
            </a:r>
            <a:endParaRPr lang="en-US" sz="4000" dirty="0">
              <a:solidFill>
                <a:srgbClr val="FF0000"/>
              </a:solidFill>
              <a:latin typeface="Trebuchet MS" panose="020B0603020202020204" pitchFamily="34" charset="0"/>
            </a:endParaRPr>
          </a:p>
        </p:txBody>
      </p:sp>
      <p:sp>
        <p:nvSpPr>
          <p:cNvPr id="3" name="Content Placeholder 2"/>
          <p:cNvSpPr>
            <a:spLocks noGrp="1"/>
          </p:cNvSpPr>
          <p:nvPr>
            <p:ph idx="1"/>
          </p:nvPr>
        </p:nvSpPr>
        <p:spPr>
          <a:xfrm>
            <a:off x="228600" y="1609416"/>
            <a:ext cx="7620000" cy="4846320"/>
          </a:xfrm>
        </p:spPr>
        <p:txBody>
          <a:bodyPr/>
          <a:lstStyle/>
          <a:p>
            <a:pPr marL="0" indent="0">
              <a:buNone/>
            </a:pPr>
            <a:r>
              <a:rPr lang="en-US" sz="2800" dirty="0" smtClean="0">
                <a:solidFill>
                  <a:srgbClr val="C00000"/>
                </a:solidFill>
                <a:latin typeface="Trebuchet MS" panose="020B0603020202020204" pitchFamily="34" charset="0"/>
              </a:rPr>
              <a:t>1.</a:t>
            </a:r>
            <a:r>
              <a:rPr lang="en-US" sz="2800" dirty="0" smtClean="0">
                <a:solidFill>
                  <a:srgbClr val="7030A0"/>
                </a:solidFill>
                <a:latin typeface="Trebuchet MS" panose="020B0603020202020204" pitchFamily="34" charset="0"/>
              </a:rPr>
              <a:t>Corporate- level </a:t>
            </a:r>
            <a:r>
              <a:rPr lang="en-US" sz="2800" dirty="0" smtClean="0">
                <a:latin typeface="Trebuchet MS" panose="020B0603020202020204" pitchFamily="34" charset="0"/>
              </a:rPr>
              <a:t>strategy </a:t>
            </a:r>
            <a:r>
              <a:rPr lang="en-US" sz="2800" b="1" dirty="0" smtClean="0">
                <a:latin typeface="Trebuchet MS" panose="020B0603020202020204" pitchFamily="34" charset="0"/>
              </a:rPr>
              <a:t>(</a:t>
            </a:r>
            <a:r>
              <a:rPr lang="en-US" sz="2800" b="1" dirty="0" smtClean="0">
                <a:solidFill>
                  <a:srgbClr val="FF0000"/>
                </a:solidFill>
                <a:latin typeface="Trebuchet MS" panose="020B0603020202020204" pitchFamily="34" charset="0"/>
              </a:rPr>
              <a:t>What business are we in?)</a:t>
            </a:r>
          </a:p>
          <a:p>
            <a:pPr marL="0" indent="0">
              <a:buNone/>
            </a:pPr>
            <a:r>
              <a:rPr lang="en-US" sz="2800" dirty="0" smtClean="0">
                <a:latin typeface="Trebuchet MS" panose="020B0603020202020204" pitchFamily="34" charset="0"/>
              </a:rPr>
              <a:t>2. </a:t>
            </a:r>
            <a:r>
              <a:rPr lang="en-US" sz="2800" dirty="0" smtClean="0">
                <a:solidFill>
                  <a:srgbClr val="FFC000"/>
                </a:solidFill>
                <a:latin typeface="Trebuchet MS" panose="020B0603020202020204" pitchFamily="34" charset="0"/>
              </a:rPr>
              <a:t>Business level</a:t>
            </a:r>
            <a:r>
              <a:rPr lang="en-US" sz="2800" dirty="0" smtClean="0">
                <a:latin typeface="Trebuchet MS" panose="020B0603020202020204" pitchFamily="34" charset="0"/>
              </a:rPr>
              <a:t>-strategy or competitive strategy</a:t>
            </a:r>
          </a:p>
          <a:p>
            <a:pPr marL="0" indent="0">
              <a:buNone/>
            </a:pPr>
            <a:r>
              <a:rPr lang="en-US" sz="2800" b="1" dirty="0">
                <a:latin typeface="Trebuchet MS" panose="020B0603020202020204" pitchFamily="34" charset="0"/>
              </a:rPr>
              <a:t> </a:t>
            </a:r>
            <a:r>
              <a:rPr lang="en-US" sz="2800" b="1" dirty="0" smtClean="0">
                <a:solidFill>
                  <a:srgbClr val="00B0F0"/>
                </a:solidFill>
                <a:latin typeface="Trebuchet MS" panose="020B0603020202020204" pitchFamily="34" charset="0"/>
              </a:rPr>
              <a:t>(how do we compete?)</a:t>
            </a:r>
          </a:p>
          <a:p>
            <a:pPr marL="0" indent="0">
              <a:buNone/>
            </a:pPr>
            <a:r>
              <a:rPr lang="en-US" sz="2800" dirty="0" smtClean="0">
                <a:latin typeface="Trebuchet MS" panose="020B0603020202020204" pitchFamily="34" charset="0"/>
              </a:rPr>
              <a:t>3. </a:t>
            </a:r>
            <a:r>
              <a:rPr lang="en-US" sz="2800" dirty="0" smtClean="0">
                <a:solidFill>
                  <a:srgbClr val="00B050"/>
                </a:solidFill>
                <a:latin typeface="Trebuchet MS" panose="020B0603020202020204" pitchFamily="34" charset="0"/>
              </a:rPr>
              <a:t>Functional –level </a:t>
            </a:r>
            <a:r>
              <a:rPr lang="en-US" sz="2800" dirty="0" smtClean="0">
                <a:latin typeface="Trebuchet MS" panose="020B0603020202020204" pitchFamily="34" charset="0"/>
              </a:rPr>
              <a:t>strategy</a:t>
            </a:r>
          </a:p>
          <a:p>
            <a:pPr marL="0" indent="0">
              <a:buNone/>
            </a:pPr>
            <a:r>
              <a:rPr lang="en-US" sz="2800" b="1" dirty="0" smtClean="0">
                <a:solidFill>
                  <a:srgbClr val="002060"/>
                </a:solidFill>
                <a:latin typeface="Trebuchet MS" panose="020B0603020202020204" pitchFamily="34" charset="0"/>
              </a:rPr>
              <a:t>  (How do we support the business –level strategy?)</a:t>
            </a:r>
          </a:p>
          <a:p>
            <a:r>
              <a:rPr lang="en-US" dirty="0" smtClean="0"/>
              <a:t>Example: </a:t>
            </a:r>
            <a:r>
              <a:rPr lang="en-US" dirty="0" err="1" smtClean="0"/>
              <a:t>pepsi</a:t>
            </a:r>
            <a:r>
              <a:rPr lang="en-US" dirty="0" smtClean="0"/>
              <a:t> corporation </a:t>
            </a:r>
            <a:endParaRPr lang="en-US" dirty="0"/>
          </a:p>
        </p:txBody>
      </p:sp>
    </p:spTree>
    <p:extLst>
      <p:ext uri="{BB962C8B-B14F-4D97-AF65-F5344CB8AC3E}">
        <p14:creationId xmlns:p14="http://schemas.microsoft.com/office/powerpoint/2010/main" val="2442549856"/>
      </p:ext>
    </p:extLst>
  </p:cSld>
  <p:clrMapOvr>
    <a:masterClrMapping/>
  </p:clrMapOvr>
  <p:transition spd="med">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Environment</a:t>
            </a:r>
            <a:endParaRPr lang="en-US" dirty="0"/>
          </a:p>
        </p:txBody>
      </p:sp>
      <p:sp>
        <p:nvSpPr>
          <p:cNvPr id="3" name="Content Placeholder 2"/>
          <p:cNvSpPr>
            <a:spLocks noGrp="1"/>
          </p:cNvSpPr>
          <p:nvPr>
            <p:ph idx="1"/>
          </p:nvPr>
        </p:nvSpPr>
        <p:spPr>
          <a:xfrm>
            <a:off x="381000" y="2011680"/>
            <a:ext cx="7239000" cy="4846320"/>
          </a:xfrm>
        </p:spPr>
        <p:txBody>
          <a:bodyPr>
            <a:normAutofit/>
          </a:bodyPr>
          <a:lstStyle/>
          <a:p>
            <a:r>
              <a:rPr lang="en-US" dirty="0"/>
              <a:t>Present and future external environment must be assessed in terms of threats and opportunities</a:t>
            </a:r>
            <a:r>
              <a:rPr lang="en-US" dirty="0" smtClean="0"/>
              <a:t>.</a:t>
            </a:r>
          </a:p>
          <a:p>
            <a:r>
              <a:rPr lang="en-US" dirty="0" smtClean="0"/>
              <a:t>Evaluation </a:t>
            </a:r>
            <a:r>
              <a:rPr lang="en-US" dirty="0"/>
              <a:t>focuses on economic, social, political, legal, demographic, and geographic factors</a:t>
            </a:r>
            <a:r>
              <a:rPr lang="en-US" dirty="0" smtClean="0"/>
              <a:t>.</a:t>
            </a:r>
          </a:p>
          <a:p>
            <a:r>
              <a:rPr lang="en-US" dirty="0" smtClean="0"/>
              <a:t>Environment </a:t>
            </a:r>
            <a:r>
              <a:rPr lang="en-US" dirty="0"/>
              <a:t>is scanned for technological developments, for products and services and for other factors necessary in determining the competitive situation.</a:t>
            </a:r>
          </a:p>
          <a:p>
            <a:pPr>
              <a:buNone/>
            </a:pPr>
            <a:r>
              <a:rPr lang="en-US" dirty="0"/>
              <a:t> </a:t>
            </a:r>
          </a:p>
        </p:txBody>
      </p:sp>
    </p:spTree>
    <p:extLst>
      <p:ext uri="{BB962C8B-B14F-4D97-AF65-F5344CB8AC3E}">
        <p14:creationId xmlns:p14="http://schemas.microsoft.com/office/powerpoint/2010/main" val="4022105190"/>
      </p:ext>
    </p:extLst>
  </p:cSld>
  <p:clrMapOvr>
    <a:masterClrMapping/>
  </p:clrMapOvr>
  <p:transition spd="med">
    <p:cover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239000" cy="990600"/>
          </a:xfrm>
        </p:spPr>
        <p:txBody>
          <a:bodyPr/>
          <a:lstStyle/>
          <a:p>
            <a:r>
              <a:rPr lang="en-US" dirty="0" smtClean="0"/>
              <a:t>Strategic business units</a:t>
            </a:r>
            <a:r>
              <a:rPr lang="en-US" dirty="0" smtClean="0">
                <a:solidFill>
                  <a:srgbClr val="FF0000"/>
                </a:solidFill>
              </a:rPr>
              <a:t>(</a:t>
            </a:r>
            <a:r>
              <a:rPr lang="en-US" dirty="0" err="1" smtClean="0">
                <a:solidFill>
                  <a:srgbClr val="FF0000"/>
                </a:solidFill>
              </a:rPr>
              <a:t>sbu</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latin typeface="Trebuchet MS" panose="020B0603020202020204" pitchFamily="34" charset="0"/>
              </a:rPr>
              <a:t>Is a division or subsidiary of a firm  that provides a distinct product or service and often has  it’s own mission and goals.</a:t>
            </a:r>
          </a:p>
          <a:p>
            <a:pPr marL="0" indent="0">
              <a:buNone/>
            </a:pPr>
            <a:r>
              <a:rPr lang="en-US" dirty="0" smtClean="0">
                <a:solidFill>
                  <a:srgbClr val="FF0000"/>
                </a:solidFill>
                <a:latin typeface="Trebuchet MS" panose="020B0603020202020204" pitchFamily="34" charset="0"/>
              </a:rPr>
              <a:t>SBU’S</a:t>
            </a:r>
            <a:r>
              <a:rPr lang="en-US" dirty="0" smtClean="0">
                <a:latin typeface="Trebuchet MS" panose="020B0603020202020204" pitchFamily="34" charset="0"/>
              </a:rPr>
              <a:t>  may develop strategies for:</a:t>
            </a:r>
          </a:p>
          <a:p>
            <a:pPr marL="514350" indent="-514350">
              <a:buFont typeface="+mj-lt"/>
              <a:buAutoNum type="arabicPeriod"/>
            </a:pPr>
            <a:r>
              <a:rPr lang="en-US" dirty="0" smtClean="0">
                <a:latin typeface="Trebuchet MS" panose="020B0603020202020204" pitchFamily="34" charset="0"/>
              </a:rPr>
              <a:t>Gaining competitive edge  in servicing it’s customers</a:t>
            </a:r>
          </a:p>
          <a:p>
            <a:pPr marL="514350" indent="-514350">
              <a:buFont typeface="+mj-lt"/>
              <a:buAutoNum type="arabicPeriod"/>
            </a:pPr>
            <a:r>
              <a:rPr lang="en-US" dirty="0" smtClean="0">
                <a:latin typeface="Trebuchet MS" panose="020B0603020202020204" pitchFamily="34" charset="0"/>
              </a:rPr>
              <a:t>Determining how each functional area can best contribute to it’s overall effectiveness</a:t>
            </a:r>
          </a:p>
          <a:p>
            <a:pPr marL="514350" indent="-514350">
              <a:buFont typeface="+mj-lt"/>
              <a:buAutoNum type="arabicPeriod"/>
            </a:pPr>
            <a:r>
              <a:rPr lang="en-US" dirty="0" smtClean="0">
                <a:latin typeface="Trebuchet MS" panose="020B0603020202020204" pitchFamily="34" charset="0"/>
              </a:rPr>
              <a:t>Allocating resources among it’s functions </a:t>
            </a:r>
            <a:endParaRPr lang="en-US" dirty="0">
              <a:latin typeface="Trebuchet MS" panose="020B0603020202020204" pitchFamily="34" charset="0"/>
            </a:endParaRPr>
          </a:p>
        </p:txBody>
      </p:sp>
    </p:spTree>
    <p:extLst>
      <p:ext uri="{BB962C8B-B14F-4D97-AF65-F5344CB8AC3E}">
        <p14:creationId xmlns:p14="http://schemas.microsoft.com/office/powerpoint/2010/main" val="2731095773"/>
      </p:ext>
    </p:extLst>
  </p:cSld>
  <p:clrMapOvr>
    <a:masterClrMapping/>
  </p:clrMapOvr>
  <p:transition spd="med">
    <p:cover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219200"/>
          </a:xfrm>
        </p:spPr>
        <p:txBody>
          <a:bodyPr>
            <a:normAutofit/>
          </a:bodyPr>
          <a:lstStyle/>
          <a:p>
            <a:r>
              <a:rPr lang="en-US" dirty="0" smtClean="0">
                <a:solidFill>
                  <a:srgbClr val="FF0000"/>
                </a:solidFill>
                <a:latin typeface="Trebuchet MS" panose="020B0603020202020204" pitchFamily="34" charset="0"/>
              </a:rPr>
              <a:t>Successful implementation of Strategies</a:t>
            </a:r>
            <a:endParaRPr lang="en-US" dirty="0">
              <a:solidFill>
                <a:srgbClr val="FF0000"/>
              </a:solidFill>
              <a:latin typeface="Trebuchet MS" panose="020B0603020202020204" pitchFamily="34" charset="0"/>
            </a:endParaRPr>
          </a:p>
        </p:txBody>
      </p:sp>
      <p:sp>
        <p:nvSpPr>
          <p:cNvPr id="3" name="Content Placeholder 2"/>
          <p:cNvSpPr>
            <a:spLocks noGrp="1"/>
          </p:cNvSpPr>
          <p:nvPr>
            <p:ph idx="1"/>
          </p:nvPr>
        </p:nvSpPr>
        <p:spPr/>
        <p:txBody>
          <a:bodyPr>
            <a:normAutofit fontScale="70000" lnSpcReduction="20000"/>
          </a:bodyPr>
          <a:lstStyle/>
          <a:p>
            <a:r>
              <a:rPr lang="en-US" sz="3100" dirty="0" smtClean="0">
                <a:latin typeface="Trebuchet MS" panose="020B0603020202020204" pitchFamily="34" charset="0"/>
              </a:rPr>
              <a:t>Communicating strategies to all key decision-making managers.</a:t>
            </a:r>
          </a:p>
          <a:p>
            <a:r>
              <a:rPr lang="en-US" sz="3100" dirty="0" smtClean="0">
                <a:latin typeface="Trebuchet MS" panose="020B0603020202020204" pitchFamily="34" charset="0"/>
              </a:rPr>
              <a:t>Developing and communicating planning premises.</a:t>
            </a:r>
          </a:p>
          <a:p>
            <a:r>
              <a:rPr lang="en-US" sz="3100" dirty="0" smtClean="0">
                <a:latin typeface="Trebuchet MS" panose="020B0603020202020204" pitchFamily="34" charset="0"/>
              </a:rPr>
              <a:t>Ensuring that action plans contribute to and reflect major objectives and strategies.</a:t>
            </a:r>
          </a:p>
          <a:p>
            <a:r>
              <a:rPr lang="en-US" sz="3100" dirty="0" smtClean="0">
                <a:latin typeface="Trebuchet MS" panose="020B0603020202020204" pitchFamily="34" charset="0"/>
              </a:rPr>
              <a:t>Reviewing strategies regularly.</a:t>
            </a:r>
          </a:p>
          <a:p>
            <a:r>
              <a:rPr lang="en-US" sz="3100" dirty="0" smtClean="0">
                <a:latin typeface="Trebuchet MS" panose="020B0603020202020204" pitchFamily="34" charset="0"/>
              </a:rPr>
              <a:t>Developing contingency strategies and programs.</a:t>
            </a:r>
          </a:p>
          <a:p>
            <a:r>
              <a:rPr lang="en-US" sz="3100" dirty="0" smtClean="0">
                <a:latin typeface="Trebuchet MS" panose="020B0603020202020204" pitchFamily="34" charset="0"/>
              </a:rPr>
              <a:t>Making the organization structure fit planning needs.</a:t>
            </a:r>
          </a:p>
          <a:p>
            <a:r>
              <a:rPr lang="en-US" sz="3100" dirty="0" smtClean="0">
                <a:latin typeface="Trebuchet MS" panose="020B0603020202020204" pitchFamily="34" charset="0"/>
              </a:rPr>
              <a:t>Continuing to emphasize planning and implementing strategy.</a:t>
            </a:r>
          </a:p>
          <a:p>
            <a:r>
              <a:rPr lang="en-US" sz="3100" dirty="0" smtClean="0">
                <a:latin typeface="Trebuchet MS" panose="020B0603020202020204" pitchFamily="34" charset="0"/>
              </a:rPr>
              <a:t>Creating a company climate that forces planning.</a:t>
            </a:r>
          </a:p>
          <a:p>
            <a:pPr>
              <a:buNone/>
            </a:pPr>
            <a:r>
              <a:rPr lang="en-US" b="1" dirty="0" smtClean="0">
                <a:latin typeface="Trebuchet MS" panose="020B0603020202020204" pitchFamily="34" charset="0"/>
              </a:rPr>
              <a:t> </a:t>
            </a:r>
            <a:endParaRPr lang="en-US" dirty="0">
              <a:latin typeface="Trebuchet MS" panose="020B0603020202020204" pitchFamily="34" charset="0"/>
            </a:endParaRPr>
          </a:p>
        </p:txBody>
      </p:sp>
    </p:spTree>
  </p:cSld>
  <p:clrMapOvr>
    <a:masterClrMapping/>
  </p:clrMapOvr>
  <p:transition spd="med">
    <p:cover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1310640"/>
          </a:xfrm>
        </p:spPr>
        <p:txBody>
          <a:bodyPr>
            <a:normAutofit/>
          </a:bodyPr>
          <a:lstStyle/>
          <a:p>
            <a:r>
              <a:rPr lang="en-US" dirty="0" smtClean="0">
                <a:latin typeface="Trebuchet MS" panose="020B0603020202020204" pitchFamily="34" charset="0"/>
              </a:rPr>
              <a:t>REASONS FOR Strategic Planning Failures </a:t>
            </a:r>
            <a:endParaRPr lang="en-US" dirty="0">
              <a:latin typeface="Trebuchet MS" panose="020B0603020202020204" pitchFamily="34" charset="0"/>
            </a:endParaRPr>
          </a:p>
        </p:txBody>
      </p:sp>
      <p:sp>
        <p:nvSpPr>
          <p:cNvPr id="3" name="Content Placeholder 2"/>
          <p:cNvSpPr>
            <a:spLocks noGrp="1"/>
          </p:cNvSpPr>
          <p:nvPr>
            <p:ph idx="1"/>
          </p:nvPr>
        </p:nvSpPr>
        <p:spPr>
          <a:xfrm>
            <a:off x="457200" y="1609416"/>
            <a:ext cx="7391400" cy="4846320"/>
          </a:xfrm>
        </p:spPr>
        <p:txBody>
          <a:bodyPr>
            <a:normAutofit fontScale="92500" lnSpcReduction="10000"/>
          </a:bodyPr>
          <a:lstStyle/>
          <a:p>
            <a:pPr>
              <a:buNone/>
            </a:pPr>
            <a:r>
              <a:rPr lang="en-US" dirty="0" smtClean="0">
                <a:latin typeface="Trebuchet MS" panose="020B0603020202020204" pitchFamily="34" charset="0"/>
              </a:rPr>
              <a:t>1.  Managers are inadequately prepared for strategic planning.</a:t>
            </a:r>
          </a:p>
          <a:p>
            <a:pPr>
              <a:buNone/>
            </a:pPr>
            <a:r>
              <a:rPr lang="en-US" dirty="0" smtClean="0">
                <a:latin typeface="Trebuchet MS" panose="020B0603020202020204" pitchFamily="34" charset="0"/>
              </a:rPr>
              <a:t>2.  The information for preparing the plans is insufficient for planning for action.</a:t>
            </a:r>
          </a:p>
          <a:p>
            <a:pPr>
              <a:buNone/>
            </a:pPr>
            <a:r>
              <a:rPr lang="en-US" dirty="0" smtClean="0">
                <a:latin typeface="Trebuchet MS" panose="020B0603020202020204" pitchFamily="34" charset="0"/>
              </a:rPr>
              <a:t>3.  The goals of the organization are too vague to be of value.</a:t>
            </a:r>
          </a:p>
          <a:p>
            <a:pPr>
              <a:buNone/>
            </a:pPr>
            <a:r>
              <a:rPr lang="en-US" dirty="0" smtClean="0">
                <a:latin typeface="Trebuchet MS" panose="020B0603020202020204" pitchFamily="34" charset="0"/>
              </a:rPr>
              <a:t>4.  The business units (a distinct form of organization) are not clearly identified.</a:t>
            </a:r>
          </a:p>
          <a:p>
            <a:pPr>
              <a:buNone/>
            </a:pPr>
            <a:r>
              <a:rPr lang="en-US" dirty="0" smtClean="0">
                <a:latin typeface="Trebuchet MS" panose="020B0603020202020204" pitchFamily="34" charset="0"/>
              </a:rPr>
              <a:t>5.  The reviews of the strategic plans of the business units are not done effectively.</a:t>
            </a:r>
          </a:p>
          <a:p>
            <a:pPr>
              <a:buNone/>
            </a:pPr>
            <a:r>
              <a:rPr lang="en-US" dirty="0" smtClean="0">
                <a:latin typeface="Trebuchet MS" panose="020B0603020202020204" pitchFamily="34" charset="0"/>
              </a:rPr>
              <a:t>6.  The link between strategic planning and control is insufficient</a:t>
            </a:r>
            <a:r>
              <a:rPr lang="en-US" dirty="0" smtClean="0"/>
              <a:t>.</a:t>
            </a:r>
          </a:p>
          <a:p>
            <a:pPr>
              <a:buNone/>
            </a:pPr>
            <a:r>
              <a:rPr lang="en-US" dirty="0" smtClean="0"/>
              <a:t> </a:t>
            </a:r>
            <a:endParaRPr lang="en-US" dirty="0"/>
          </a:p>
        </p:txBody>
      </p:sp>
    </p:spTree>
  </p:cSld>
  <p:clrMapOvr>
    <a:masterClrMapping/>
  </p:clrMapOvr>
  <p:transition spd="med">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248400" cy="1143000"/>
          </a:xfrm>
        </p:spPr>
        <p:txBody>
          <a:bodyPr/>
          <a:lstStyle/>
          <a:p>
            <a:r>
              <a:rPr lang="en-US" b="1" dirty="0"/>
              <a:t>Internal Environment</a:t>
            </a:r>
            <a:endParaRPr lang="en-US" dirty="0"/>
          </a:p>
        </p:txBody>
      </p:sp>
      <p:sp>
        <p:nvSpPr>
          <p:cNvPr id="3" name="Content Placeholder 2"/>
          <p:cNvSpPr>
            <a:spLocks noGrp="1"/>
          </p:cNvSpPr>
          <p:nvPr>
            <p:ph idx="1"/>
          </p:nvPr>
        </p:nvSpPr>
        <p:spPr>
          <a:xfrm>
            <a:off x="0" y="1219200"/>
            <a:ext cx="8229600" cy="5410200"/>
          </a:xfrm>
        </p:spPr>
        <p:txBody>
          <a:bodyPr>
            <a:noAutofit/>
          </a:bodyPr>
          <a:lstStyle/>
          <a:p>
            <a:r>
              <a:rPr lang="en-US" sz="2800" dirty="0" smtClean="0"/>
              <a:t>Firms' </a:t>
            </a:r>
            <a:r>
              <a:rPr lang="en-US" sz="2800" dirty="0"/>
              <a:t>internal environment should be audited and evaluated in respect to its resources and its weaknesses and </a:t>
            </a:r>
            <a:r>
              <a:rPr lang="en-US" sz="2800" dirty="0" smtClean="0"/>
              <a:t>strengths.</a:t>
            </a:r>
          </a:p>
          <a:p>
            <a:r>
              <a:rPr lang="en-US" sz="2800" dirty="0" smtClean="0"/>
              <a:t> Areas are: </a:t>
            </a:r>
            <a:r>
              <a:rPr lang="en-US" sz="2800" dirty="0"/>
              <a:t>research and development, productions, </a:t>
            </a:r>
            <a:r>
              <a:rPr lang="en-US" sz="2800" dirty="0" smtClean="0"/>
              <a:t>procurement, </a:t>
            </a:r>
            <a:r>
              <a:rPr lang="en-US" sz="2800" dirty="0"/>
              <a:t>marketing, and products and services.  </a:t>
            </a:r>
            <a:endParaRPr lang="en-US" sz="2800" dirty="0" smtClean="0"/>
          </a:p>
          <a:p>
            <a:r>
              <a:rPr lang="en-US" sz="2800" dirty="0" smtClean="0"/>
              <a:t>Other </a:t>
            </a:r>
            <a:r>
              <a:rPr lang="en-US" sz="2800" dirty="0"/>
              <a:t>factors include the assessment of human resources, financial resources, </a:t>
            </a:r>
            <a:r>
              <a:rPr lang="en-US" sz="2800" dirty="0" smtClean="0"/>
              <a:t>the </a:t>
            </a:r>
            <a:r>
              <a:rPr lang="en-US" sz="2800" dirty="0"/>
              <a:t>company image, the organization structure and </a:t>
            </a:r>
            <a:r>
              <a:rPr lang="en-US" sz="2800" dirty="0" smtClean="0"/>
              <a:t>climate.</a:t>
            </a:r>
          </a:p>
          <a:p>
            <a:r>
              <a:rPr lang="en-US" sz="2800" dirty="0"/>
              <a:t>P</a:t>
            </a:r>
            <a:r>
              <a:rPr lang="en-US" sz="2800" dirty="0" smtClean="0"/>
              <a:t>lanning </a:t>
            </a:r>
            <a:r>
              <a:rPr lang="en-US" sz="2800" dirty="0"/>
              <a:t>and control system, and relations with customers.</a:t>
            </a:r>
          </a:p>
          <a:p>
            <a:pPr>
              <a:buNone/>
            </a:pPr>
            <a:endParaRPr lang="en-US" sz="2800" dirty="0"/>
          </a:p>
        </p:txBody>
      </p:sp>
    </p:spTree>
    <p:extLst>
      <p:ext uri="{BB962C8B-B14F-4D97-AF65-F5344CB8AC3E}">
        <p14:creationId xmlns:p14="http://schemas.microsoft.com/office/powerpoint/2010/main" val="173437582"/>
      </p:ext>
    </p:extLst>
  </p:cSld>
  <p:clrMapOvr>
    <a:masterClrMapping/>
  </p:clrMapOvr>
  <p:transition spd="med">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b="1" dirty="0"/>
              <a:t>Alternative  Strategies</a:t>
            </a:r>
            <a:endParaRPr lang="en-US" dirty="0"/>
          </a:p>
        </p:txBody>
      </p:sp>
      <p:sp>
        <p:nvSpPr>
          <p:cNvPr id="3" name="Content Placeholder 2"/>
          <p:cNvSpPr>
            <a:spLocks noGrp="1"/>
          </p:cNvSpPr>
          <p:nvPr>
            <p:ph idx="1"/>
          </p:nvPr>
        </p:nvSpPr>
        <p:spPr>
          <a:xfrm>
            <a:off x="0" y="1295400"/>
            <a:ext cx="8229600" cy="5181600"/>
          </a:xfrm>
        </p:spPr>
        <p:txBody>
          <a:bodyPr>
            <a:normAutofit fontScale="92500" lnSpcReduction="10000"/>
          </a:bodyPr>
          <a:lstStyle/>
          <a:p>
            <a:r>
              <a:rPr lang="en-US" dirty="0"/>
              <a:t>Strategic alternatives are developed on the basis of an analysis of the external and internal environment. </a:t>
            </a:r>
            <a:endParaRPr lang="en-US" dirty="0" smtClean="0"/>
          </a:p>
          <a:p>
            <a:r>
              <a:rPr lang="en-US" dirty="0" smtClean="0"/>
              <a:t> </a:t>
            </a:r>
            <a:r>
              <a:rPr lang="en-US" dirty="0"/>
              <a:t>It may specialize or </a:t>
            </a:r>
            <a:r>
              <a:rPr lang="en-US" dirty="0" smtClean="0"/>
              <a:t>concentrate:  </a:t>
            </a:r>
            <a:r>
              <a:rPr lang="en-US" dirty="0">
                <a:solidFill>
                  <a:srgbClr val="FF0000"/>
                </a:solidFill>
              </a:rPr>
              <a:t>the Korean Hyundai Company did by producing lower-priced cars </a:t>
            </a:r>
            <a:r>
              <a:rPr lang="en-US" dirty="0"/>
              <a:t>(in contrast to </a:t>
            </a:r>
            <a:r>
              <a:rPr lang="en-US" dirty="0">
                <a:solidFill>
                  <a:srgbClr val="FF0000"/>
                </a:solidFill>
              </a:rPr>
              <a:t>General </a:t>
            </a:r>
            <a:r>
              <a:rPr lang="en-US" dirty="0" smtClean="0">
                <a:solidFill>
                  <a:srgbClr val="FF0000"/>
                </a:solidFill>
              </a:rPr>
              <a:t>Motors).</a:t>
            </a:r>
            <a:endParaRPr lang="en-US" dirty="0">
              <a:solidFill>
                <a:srgbClr val="FF0000"/>
              </a:solidFill>
            </a:endParaRPr>
          </a:p>
          <a:p>
            <a:r>
              <a:rPr lang="en-US" dirty="0"/>
              <a:t>Alternatively, a firm may diversify, extending the operation into new and profitable markets. </a:t>
            </a:r>
            <a:endParaRPr lang="en-US" dirty="0" smtClean="0"/>
          </a:p>
          <a:p>
            <a:r>
              <a:rPr lang="en-US" dirty="0" smtClean="0"/>
              <a:t> </a:t>
            </a:r>
            <a:r>
              <a:rPr lang="en-US" dirty="0"/>
              <a:t>Another strategy is to go international  and expand the operation into other </a:t>
            </a:r>
            <a:r>
              <a:rPr lang="en-US" dirty="0" smtClean="0"/>
              <a:t>countries.</a:t>
            </a:r>
          </a:p>
          <a:p>
            <a:r>
              <a:rPr lang="en-US" dirty="0" smtClean="0"/>
              <a:t>Examines  </a:t>
            </a:r>
            <a:r>
              <a:rPr lang="en-US" dirty="0"/>
              <a:t>joint ventures, which may be </a:t>
            </a:r>
            <a:r>
              <a:rPr lang="en-US" dirty="0" smtClean="0"/>
              <a:t>a strategy for </a:t>
            </a:r>
            <a:r>
              <a:rPr lang="en-US" dirty="0"/>
              <a:t>big undertakings in which firms have to pool their </a:t>
            </a:r>
            <a:r>
              <a:rPr lang="en-US" dirty="0" smtClean="0"/>
              <a:t>resources.</a:t>
            </a:r>
          </a:p>
          <a:p>
            <a:r>
              <a:rPr lang="en-US" dirty="0" smtClean="0"/>
              <a:t>Have </a:t>
            </a:r>
            <a:r>
              <a:rPr lang="en-US" dirty="0"/>
              <a:t>to adopt a liquidation  strategy by terminating an unprofitable product line or even dissolving the firm</a:t>
            </a:r>
            <a:r>
              <a:rPr lang="en-US" dirty="0" smtClean="0"/>
              <a:t>.</a:t>
            </a:r>
          </a:p>
          <a:p>
            <a:r>
              <a:rPr lang="en-US" dirty="0" smtClean="0"/>
              <a:t>Retrenchment </a:t>
            </a:r>
            <a:r>
              <a:rPr lang="en-US" dirty="0"/>
              <a:t>strategy may be appropriate.</a:t>
            </a:r>
          </a:p>
        </p:txBody>
      </p:sp>
    </p:spTree>
    <p:extLst>
      <p:ext uri="{BB962C8B-B14F-4D97-AF65-F5344CB8AC3E}">
        <p14:creationId xmlns:p14="http://schemas.microsoft.com/office/powerpoint/2010/main" val="2665634494"/>
      </p:ext>
    </p:extLst>
  </p:cSld>
  <p:clrMapOvr>
    <a:masterClrMapping/>
  </p:clrMapOvr>
  <p:transition spd="med">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498080" cy="1143000"/>
          </a:xfrm>
        </p:spPr>
        <p:txBody>
          <a:bodyPr>
            <a:normAutofit fontScale="90000"/>
          </a:bodyPr>
          <a:lstStyle/>
          <a:p>
            <a:r>
              <a:rPr lang="en-US" dirty="0"/>
              <a:t> </a:t>
            </a:r>
            <a:br>
              <a:rPr lang="en-US" dirty="0"/>
            </a:br>
            <a:r>
              <a:rPr lang="en-US" b="1" dirty="0" smtClean="0"/>
              <a:t>Evaluation and Choice of Strategies</a:t>
            </a:r>
            <a:endParaRPr lang="en-US" dirty="0"/>
          </a:p>
        </p:txBody>
      </p:sp>
      <p:sp>
        <p:nvSpPr>
          <p:cNvPr id="3" name="Content Placeholder 2"/>
          <p:cNvSpPr>
            <a:spLocks noGrp="1"/>
          </p:cNvSpPr>
          <p:nvPr>
            <p:ph idx="1"/>
          </p:nvPr>
        </p:nvSpPr>
        <p:spPr>
          <a:xfrm>
            <a:off x="152400" y="1219200"/>
            <a:ext cx="7924800" cy="5562600"/>
          </a:xfrm>
        </p:spPr>
        <p:txBody>
          <a:bodyPr>
            <a:noAutofit/>
          </a:bodyPr>
          <a:lstStyle/>
          <a:p>
            <a:r>
              <a:rPr lang="en-US" sz="2000" dirty="0" smtClean="0">
                <a:latin typeface="Trebuchet MS" panose="020B0603020202020204" pitchFamily="34" charset="0"/>
              </a:rPr>
              <a:t>must </a:t>
            </a:r>
            <a:r>
              <a:rPr lang="en-US" sz="2000" dirty="0">
                <a:latin typeface="Trebuchet MS" panose="020B0603020202020204" pitchFamily="34" charset="0"/>
              </a:rPr>
              <a:t>be considered in light of the risks involved in a particular decision. </a:t>
            </a:r>
            <a:endParaRPr lang="en-US" sz="2000" dirty="0" smtClean="0">
              <a:latin typeface="Trebuchet MS" panose="020B0603020202020204" pitchFamily="34" charset="0"/>
            </a:endParaRPr>
          </a:p>
          <a:p>
            <a:r>
              <a:rPr lang="en-US" sz="2000" dirty="0" smtClean="0">
                <a:latin typeface="Trebuchet MS" panose="020B0603020202020204" pitchFamily="34" charset="0"/>
              </a:rPr>
              <a:t> </a:t>
            </a:r>
            <a:r>
              <a:rPr lang="en-US" sz="2000" dirty="0">
                <a:latin typeface="Trebuchet MS" panose="020B0603020202020204" pitchFamily="34" charset="0"/>
              </a:rPr>
              <a:t>Profitable opportunities may </a:t>
            </a:r>
            <a:r>
              <a:rPr lang="en-US" sz="2000" dirty="0" smtClean="0">
                <a:latin typeface="Trebuchet MS" panose="020B0603020202020204" pitchFamily="34" charset="0"/>
              </a:rPr>
              <a:t> </a:t>
            </a:r>
            <a:r>
              <a:rPr lang="en-US" sz="2000" dirty="0">
                <a:latin typeface="Trebuchet MS" panose="020B0603020202020204" pitchFamily="34" charset="0"/>
              </a:rPr>
              <a:t>be pursued because a failure in a risky venture could result in bankruptcy of the firm. </a:t>
            </a:r>
            <a:endParaRPr lang="en-US" sz="2000" dirty="0" smtClean="0">
              <a:latin typeface="Trebuchet MS" panose="020B0603020202020204" pitchFamily="34" charset="0"/>
            </a:endParaRPr>
          </a:p>
          <a:p>
            <a:r>
              <a:rPr lang="en-US" sz="2000" dirty="0" smtClean="0">
                <a:latin typeface="Trebuchet MS" panose="020B0603020202020204" pitchFamily="34" charset="0"/>
              </a:rPr>
              <a:t> </a:t>
            </a:r>
            <a:r>
              <a:rPr lang="en-US" sz="2000" dirty="0">
                <a:latin typeface="Trebuchet MS" panose="020B0603020202020204" pitchFamily="34" charset="0"/>
              </a:rPr>
              <a:t>Critical element in choosing a strategy is timing</a:t>
            </a:r>
            <a:r>
              <a:rPr lang="en-US" sz="2000" dirty="0" smtClean="0">
                <a:latin typeface="Trebuchet MS" panose="020B0603020202020204" pitchFamily="34" charset="0"/>
              </a:rPr>
              <a:t>. </a:t>
            </a:r>
          </a:p>
          <a:p>
            <a:pPr>
              <a:buNone/>
            </a:pPr>
            <a:r>
              <a:rPr lang="en-US" sz="2000" dirty="0" smtClean="0">
                <a:latin typeface="Trebuchet MS" panose="020B0603020202020204" pitchFamily="34" charset="0"/>
              </a:rPr>
              <a:t>    </a:t>
            </a:r>
            <a:r>
              <a:rPr lang="en-US" sz="2000" b="1" u="sng" dirty="0" smtClean="0">
                <a:latin typeface="Trebuchet MS" panose="020B0603020202020204" pitchFamily="34" charset="0"/>
              </a:rPr>
              <a:t>Medium-and </a:t>
            </a:r>
            <a:r>
              <a:rPr lang="en-US" sz="2000" b="1" u="sng" dirty="0">
                <a:latin typeface="Trebuchet MS" panose="020B0603020202020204" pitchFamily="34" charset="0"/>
              </a:rPr>
              <a:t>Short-Range Planning, </a:t>
            </a:r>
            <a:r>
              <a:rPr lang="en-US" sz="2000" b="1" u="sng" dirty="0" smtClean="0">
                <a:latin typeface="Trebuchet MS" panose="020B0603020202020204" pitchFamily="34" charset="0"/>
              </a:rPr>
              <a:t>Implementation, </a:t>
            </a:r>
          </a:p>
          <a:p>
            <a:pPr>
              <a:buNone/>
            </a:pPr>
            <a:r>
              <a:rPr lang="en-US" sz="2000" b="1" dirty="0" smtClean="0">
                <a:latin typeface="Trebuchet MS" panose="020B0603020202020204" pitchFamily="34" charset="0"/>
              </a:rPr>
              <a:t>   </a:t>
            </a:r>
            <a:r>
              <a:rPr lang="en-US" sz="2000" b="1" u="sng" dirty="0" smtClean="0">
                <a:latin typeface="Trebuchet MS" panose="020B0603020202020204" pitchFamily="34" charset="0"/>
              </a:rPr>
              <a:t>and Control :</a:t>
            </a:r>
            <a:endParaRPr lang="en-US" sz="2000" b="1" u="sng" dirty="0">
              <a:latin typeface="Trebuchet MS" panose="020B0603020202020204" pitchFamily="34" charset="0"/>
            </a:endParaRPr>
          </a:p>
          <a:p>
            <a:pPr marL="0" indent="0">
              <a:buNone/>
            </a:pPr>
            <a:r>
              <a:rPr lang="en-US" sz="2000" b="1" dirty="0">
                <a:solidFill>
                  <a:srgbClr val="FF0000"/>
                </a:solidFill>
                <a:latin typeface="Trebuchet MS" panose="020B0603020202020204" pitchFamily="34" charset="0"/>
              </a:rPr>
              <a:t>Medium- and short- range </a:t>
            </a:r>
            <a:r>
              <a:rPr lang="en-US" sz="2000" b="1" dirty="0" smtClean="0">
                <a:solidFill>
                  <a:srgbClr val="FF0000"/>
                </a:solidFill>
                <a:latin typeface="Trebuchet MS" panose="020B0603020202020204" pitchFamily="34" charset="0"/>
              </a:rPr>
              <a:t>planning: </a:t>
            </a:r>
            <a:r>
              <a:rPr lang="en-US" sz="2000" dirty="0" smtClean="0">
                <a:latin typeface="Trebuchet MS" panose="020B0603020202020204" pitchFamily="34" charset="0"/>
              </a:rPr>
              <a:t>Various strategies have to be carefully evaluated before the choice is made. </a:t>
            </a:r>
          </a:p>
          <a:p>
            <a:r>
              <a:rPr lang="en-US" sz="2000" dirty="0" smtClean="0">
                <a:latin typeface="Trebuchet MS" panose="020B0603020202020204" pitchFamily="34" charset="0"/>
              </a:rPr>
              <a:t> Choices: planning </a:t>
            </a:r>
            <a:r>
              <a:rPr lang="en-US" sz="2000" dirty="0">
                <a:latin typeface="Trebuchet MS" panose="020B0603020202020204" pitchFamily="34" charset="0"/>
              </a:rPr>
              <a:t>as well as the implementation of the plans must be considered during all phases of the process. </a:t>
            </a:r>
            <a:endParaRPr lang="en-US" sz="2000" dirty="0" smtClean="0">
              <a:latin typeface="Trebuchet MS" panose="020B0603020202020204" pitchFamily="34" charset="0"/>
            </a:endParaRPr>
          </a:p>
          <a:p>
            <a:r>
              <a:rPr lang="en-US" sz="2000" dirty="0" smtClean="0">
                <a:latin typeface="Trebuchet MS" panose="020B0603020202020204" pitchFamily="34" charset="0"/>
              </a:rPr>
              <a:t>Control </a:t>
            </a:r>
            <a:r>
              <a:rPr lang="en-US" sz="2000" dirty="0">
                <a:latin typeface="Trebuchet MS" panose="020B0603020202020204" pitchFamily="34" charset="0"/>
              </a:rPr>
              <a:t>must also be provided for monitoring performance against plans</a:t>
            </a:r>
            <a:r>
              <a:rPr lang="en-US" sz="2000" dirty="0" smtClean="0">
                <a:latin typeface="Trebuchet MS" panose="020B0603020202020204" pitchFamily="34" charset="0"/>
              </a:rPr>
              <a:t>.</a:t>
            </a:r>
            <a:endParaRPr lang="en-US" sz="2000" dirty="0">
              <a:latin typeface="Trebuchet MS" panose="020B0603020202020204" pitchFamily="34" charset="0"/>
            </a:endParaRPr>
          </a:p>
          <a:p>
            <a:r>
              <a:rPr lang="en-US" sz="2000" dirty="0" smtClean="0">
                <a:latin typeface="Trebuchet MS" panose="020B0603020202020204" pitchFamily="34" charset="0"/>
              </a:rPr>
              <a:t>Consistency and Contingency:</a:t>
            </a:r>
            <a:r>
              <a:rPr lang="en-US" sz="2000" dirty="0">
                <a:latin typeface="Trebuchet MS" panose="020B0603020202020204" pitchFamily="34" charset="0"/>
              </a:rPr>
              <a:t> </a:t>
            </a:r>
            <a:r>
              <a:rPr lang="en-US" sz="2000" dirty="0" smtClean="0">
                <a:latin typeface="Trebuchet MS" panose="020B0603020202020204" pitchFamily="34" charset="0"/>
              </a:rPr>
              <a:t>Key aspect of the strategic planning is testing for consistency and preparing for contingency plans.</a:t>
            </a:r>
          </a:p>
        </p:txBody>
      </p:sp>
    </p:spTree>
    <p:extLst>
      <p:ext uri="{BB962C8B-B14F-4D97-AF65-F5344CB8AC3E}">
        <p14:creationId xmlns:p14="http://schemas.microsoft.com/office/powerpoint/2010/main" val="350631478"/>
      </p:ext>
    </p:extLst>
  </p:cSld>
  <p:clrMapOvr>
    <a:masterClrMapping/>
  </p:clrMapOvr>
  <p:transition spd="med">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239000" cy="777240"/>
          </a:xfrm>
        </p:spPr>
        <p:txBody>
          <a:bodyPr/>
          <a:lstStyle/>
          <a:p>
            <a:r>
              <a:rPr lang="en-US" dirty="0" smtClean="0"/>
              <a:t>Strategic planning process</a:t>
            </a:r>
            <a:endParaRPr lang="en-US" dirty="0"/>
          </a:p>
        </p:txBody>
      </p:sp>
      <p:pic>
        <p:nvPicPr>
          <p:cNvPr id="10" name="Content Placeholder 9" descr="j.png"/>
          <p:cNvPicPr>
            <a:picLocks noGrp="1" noChangeAspect="1"/>
          </p:cNvPicPr>
          <p:nvPr>
            <p:ph idx="1"/>
          </p:nvPr>
        </p:nvPicPr>
        <p:blipFill>
          <a:blip r:embed="rId2"/>
          <a:stretch>
            <a:fillRect/>
          </a:stretch>
        </p:blipFill>
        <p:spPr>
          <a:xfrm>
            <a:off x="0" y="838200"/>
            <a:ext cx="8153400" cy="6019800"/>
          </a:xfrm>
        </p:spPr>
      </p:pic>
    </p:spTree>
  </p:cSld>
  <p:clrMapOvr>
    <a:masterClrMapping/>
  </p:clrMapOvr>
  <p:transition spd="med">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noAutofit/>
          </a:bodyPr>
          <a:lstStyle/>
          <a:p>
            <a:r>
              <a:rPr lang="en-US" sz="3200" dirty="0" smtClean="0"/>
              <a:t/>
            </a:r>
            <a:br>
              <a:rPr lang="en-US" sz="3200" dirty="0" smtClean="0"/>
            </a:br>
            <a:r>
              <a:rPr lang="en-US" sz="3200" dirty="0">
                <a:solidFill>
                  <a:srgbClr val="FF0000"/>
                </a:solidFill>
              </a:rPr>
              <a:t>THE TOWS MATRIX:  A MODERN TOOL FOR ANALYSIS OF THE SITUATION</a:t>
            </a:r>
          </a:p>
        </p:txBody>
      </p:sp>
      <p:sp>
        <p:nvSpPr>
          <p:cNvPr id="3" name="Content Placeholder 2"/>
          <p:cNvSpPr>
            <a:spLocks noGrp="1"/>
          </p:cNvSpPr>
          <p:nvPr>
            <p:ph idx="1"/>
          </p:nvPr>
        </p:nvSpPr>
        <p:spPr>
          <a:xfrm>
            <a:off x="228600" y="1219200"/>
            <a:ext cx="7772400" cy="5638800"/>
          </a:xfrm>
        </p:spPr>
        <p:txBody>
          <a:bodyPr>
            <a:noAutofit/>
          </a:bodyPr>
          <a:lstStyle/>
          <a:p>
            <a:r>
              <a:rPr lang="en-US" sz="2000" dirty="0">
                <a:latin typeface="Trebuchet MS" pitchFamily="34" charset="0"/>
              </a:rPr>
              <a:t>I</a:t>
            </a:r>
            <a:r>
              <a:rPr lang="en-US" sz="2000" dirty="0" smtClean="0">
                <a:latin typeface="Trebuchet MS" pitchFamily="34" charset="0"/>
              </a:rPr>
              <a:t>s  </a:t>
            </a:r>
            <a:r>
              <a:rPr lang="en-US" sz="2000" dirty="0">
                <a:latin typeface="Trebuchet MS" pitchFamily="34" charset="0"/>
              </a:rPr>
              <a:t>a conceptual framework for a systematic analysis that facilitates matching the external threats and opportunities with the internal weaknesses and strengths of the organization.</a:t>
            </a:r>
          </a:p>
          <a:p>
            <a:r>
              <a:rPr lang="en-US" sz="2000" dirty="0" smtClean="0">
                <a:latin typeface="Trebuchet MS" pitchFamily="34" charset="0"/>
              </a:rPr>
              <a:t>Companies </a:t>
            </a:r>
            <a:r>
              <a:rPr lang="en-US" sz="2000" dirty="0">
                <a:latin typeface="Trebuchet MS" pitchFamily="34" charset="0"/>
              </a:rPr>
              <a:t>identify their strengths and weaknesses, as well as the opportunities and threats in the external </a:t>
            </a:r>
            <a:r>
              <a:rPr lang="en-US" sz="2000" dirty="0" smtClean="0">
                <a:latin typeface="Trebuchet MS" pitchFamily="34" charset="0"/>
              </a:rPr>
              <a:t>environment.</a:t>
            </a:r>
          </a:p>
          <a:p>
            <a:r>
              <a:rPr lang="en-US" sz="2000" dirty="0" smtClean="0">
                <a:latin typeface="Trebuchet MS" pitchFamily="34" charset="0"/>
              </a:rPr>
              <a:t>Combining </a:t>
            </a:r>
            <a:r>
              <a:rPr lang="en-US" sz="2000" dirty="0">
                <a:latin typeface="Trebuchet MS" pitchFamily="34" charset="0"/>
              </a:rPr>
              <a:t>these factors may require distinct strategic choices</a:t>
            </a:r>
            <a:r>
              <a:rPr lang="en-US" sz="2000" dirty="0" smtClean="0">
                <a:latin typeface="Trebuchet MS" pitchFamily="34" charset="0"/>
              </a:rPr>
              <a:t>.</a:t>
            </a:r>
          </a:p>
          <a:p>
            <a:r>
              <a:rPr lang="en-US" sz="2000" dirty="0" smtClean="0">
                <a:latin typeface="Trebuchet MS" pitchFamily="34" charset="0"/>
              </a:rPr>
              <a:t>“</a:t>
            </a:r>
            <a:r>
              <a:rPr lang="en-US" sz="2000" dirty="0">
                <a:solidFill>
                  <a:srgbClr val="FF0000"/>
                </a:solidFill>
                <a:latin typeface="Trebuchet MS" pitchFamily="34" charset="0"/>
              </a:rPr>
              <a:t>T” </a:t>
            </a:r>
            <a:r>
              <a:rPr lang="en-US" sz="2000" dirty="0">
                <a:latin typeface="Trebuchet MS" pitchFamily="34" charset="0"/>
              </a:rPr>
              <a:t>stands for </a:t>
            </a:r>
            <a:r>
              <a:rPr lang="en-US" sz="2000" dirty="0" smtClean="0">
                <a:solidFill>
                  <a:srgbClr val="FF0000"/>
                </a:solidFill>
                <a:latin typeface="Trebuchet MS" pitchFamily="34" charset="0"/>
              </a:rPr>
              <a:t>threats</a:t>
            </a:r>
          </a:p>
          <a:p>
            <a:r>
              <a:rPr lang="en-US" sz="2000" dirty="0" smtClean="0">
                <a:solidFill>
                  <a:srgbClr val="002060"/>
                </a:solidFill>
                <a:latin typeface="Trebuchet MS" pitchFamily="34" charset="0"/>
              </a:rPr>
              <a:t>“</a:t>
            </a:r>
            <a:r>
              <a:rPr lang="en-US" sz="2000" dirty="0">
                <a:solidFill>
                  <a:srgbClr val="00B0F0"/>
                </a:solidFill>
                <a:latin typeface="Trebuchet MS" pitchFamily="34" charset="0"/>
              </a:rPr>
              <a:t>O” for </a:t>
            </a:r>
            <a:r>
              <a:rPr lang="en-US" sz="2000" dirty="0" smtClean="0">
                <a:solidFill>
                  <a:srgbClr val="00B0F0"/>
                </a:solidFill>
                <a:latin typeface="Trebuchet MS" pitchFamily="34" charset="0"/>
              </a:rPr>
              <a:t>opportunities</a:t>
            </a:r>
          </a:p>
          <a:p>
            <a:r>
              <a:rPr lang="en-US" sz="2000" dirty="0" smtClean="0">
                <a:solidFill>
                  <a:srgbClr val="7030A0"/>
                </a:solidFill>
                <a:latin typeface="Trebuchet MS" pitchFamily="34" charset="0"/>
              </a:rPr>
              <a:t>“</a:t>
            </a:r>
            <a:r>
              <a:rPr lang="en-US" sz="2000" dirty="0">
                <a:solidFill>
                  <a:srgbClr val="7030A0"/>
                </a:solidFill>
                <a:latin typeface="Trebuchet MS" pitchFamily="34" charset="0"/>
              </a:rPr>
              <a:t>W”  </a:t>
            </a:r>
            <a:r>
              <a:rPr lang="en-US" sz="2000" dirty="0">
                <a:latin typeface="Trebuchet MS" pitchFamily="34" charset="0"/>
              </a:rPr>
              <a:t>for </a:t>
            </a:r>
            <a:r>
              <a:rPr lang="en-US" sz="2000" dirty="0" smtClean="0">
                <a:solidFill>
                  <a:srgbClr val="7030A0"/>
                </a:solidFill>
                <a:latin typeface="Trebuchet MS" pitchFamily="34" charset="0"/>
              </a:rPr>
              <a:t>weaknesses</a:t>
            </a:r>
          </a:p>
          <a:p>
            <a:r>
              <a:rPr lang="en-US" sz="2000" dirty="0" smtClean="0">
                <a:solidFill>
                  <a:srgbClr val="0070C0"/>
                </a:solidFill>
                <a:latin typeface="Trebuchet MS" pitchFamily="34" charset="0"/>
              </a:rPr>
              <a:t> “</a:t>
            </a:r>
            <a:r>
              <a:rPr lang="en-US" sz="2000" dirty="0">
                <a:solidFill>
                  <a:srgbClr val="0070C0"/>
                </a:solidFill>
                <a:latin typeface="Trebuchet MS" pitchFamily="34" charset="0"/>
              </a:rPr>
              <a:t>S” </a:t>
            </a:r>
            <a:r>
              <a:rPr lang="en-US" sz="2000" dirty="0">
                <a:latin typeface="Trebuchet MS" pitchFamily="34" charset="0"/>
              </a:rPr>
              <a:t>for </a:t>
            </a:r>
            <a:r>
              <a:rPr lang="en-US" sz="2000" dirty="0" smtClean="0">
                <a:solidFill>
                  <a:srgbClr val="0070C0"/>
                </a:solidFill>
                <a:latin typeface="Trebuchet MS" pitchFamily="34" charset="0"/>
              </a:rPr>
              <a:t>strengths</a:t>
            </a:r>
          </a:p>
          <a:p>
            <a:r>
              <a:rPr lang="en-US" sz="2000" dirty="0" smtClean="0">
                <a:latin typeface="Trebuchet MS" pitchFamily="34" charset="0"/>
              </a:rPr>
              <a:t>TOWS </a:t>
            </a:r>
            <a:r>
              <a:rPr lang="en-US" sz="2000" dirty="0">
                <a:latin typeface="Trebuchet MS" pitchFamily="34" charset="0"/>
              </a:rPr>
              <a:t>model starts with the threats because in many situations a company undertakes strategic planning as a result of a perceived crisis, problem, or threat</a:t>
            </a:r>
            <a:r>
              <a:rPr lang="en-US" sz="2200" dirty="0">
                <a:latin typeface="Trebuchet MS" pitchFamily="34" charset="0"/>
              </a:rPr>
              <a:t>.</a:t>
            </a:r>
          </a:p>
          <a:p>
            <a:pPr>
              <a:buNone/>
            </a:pPr>
            <a:r>
              <a:rPr lang="en-US" sz="2200" dirty="0">
                <a:latin typeface="Trebuchet MS" pitchFamily="34" charset="0"/>
              </a:rPr>
              <a:t> </a:t>
            </a:r>
          </a:p>
        </p:txBody>
      </p:sp>
    </p:spTree>
    <p:extLst>
      <p:ext uri="{BB962C8B-B14F-4D97-AF65-F5344CB8AC3E}">
        <p14:creationId xmlns:p14="http://schemas.microsoft.com/office/powerpoint/2010/main" val="1462436365"/>
      </p:ext>
    </p:extLst>
  </p:cSld>
  <p:clrMapOvr>
    <a:masterClrMapping/>
  </p:clrMapOvr>
  <p:transition spd="med">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685800"/>
          </a:xfrm>
        </p:spPr>
        <p:txBody>
          <a:bodyPr>
            <a:normAutofit/>
          </a:bodyPr>
          <a:lstStyle/>
          <a:p>
            <a:r>
              <a:rPr lang="en-US" sz="2800" dirty="0" smtClean="0"/>
              <a:t> </a:t>
            </a:r>
            <a:r>
              <a:rPr lang="en-US" sz="2800" dirty="0" smtClean="0">
                <a:solidFill>
                  <a:srgbClr val="C00000"/>
                </a:solidFill>
              </a:rPr>
              <a:t>tows matrix </a:t>
            </a:r>
            <a:r>
              <a:rPr lang="en-US" sz="2800" dirty="0" smtClean="0"/>
              <a:t>for strategy formulation</a:t>
            </a:r>
            <a:endParaRPr lang="en-US" sz="2800" dirty="0"/>
          </a:p>
        </p:txBody>
      </p:sp>
      <p:pic>
        <p:nvPicPr>
          <p:cNvPr id="6" name="Content Placeholder 5" descr="hhh.png"/>
          <p:cNvPicPr>
            <a:picLocks noGrp="1" noChangeAspect="1"/>
          </p:cNvPicPr>
          <p:nvPr>
            <p:ph idx="1"/>
          </p:nvPr>
        </p:nvPicPr>
        <p:blipFill>
          <a:blip r:embed="rId3"/>
          <a:stretch>
            <a:fillRect/>
          </a:stretch>
        </p:blipFill>
        <p:spPr>
          <a:xfrm>
            <a:off x="0" y="914400"/>
            <a:ext cx="8229600" cy="5943600"/>
          </a:xfrm>
        </p:spPr>
      </p:pic>
    </p:spTree>
  </p:cSld>
  <p:clrMapOvr>
    <a:masterClrMapping/>
  </p:clrMapOvr>
  <p:transition spd="med">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239000" cy="914400"/>
          </a:xfrm>
        </p:spPr>
        <p:txBody>
          <a:bodyPr>
            <a:normAutofit/>
          </a:bodyPr>
          <a:lstStyle/>
          <a:p>
            <a:r>
              <a:rPr lang="en-US" b="1" dirty="0">
                <a:solidFill>
                  <a:srgbClr val="FF0000"/>
                </a:solidFill>
              </a:rPr>
              <a:t>Four Alternative Strategies</a:t>
            </a:r>
            <a:endParaRPr lang="en-US" dirty="0">
              <a:solidFill>
                <a:srgbClr val="FF0000"/>
              </a:solidFill>
            </a:endParaRPr>
          </a:p>
        </p:txBody>
      </p:sp>
      <p:sp>
        <p:nvSpPr>
          <p:cNvPr id="3" name="Content Placeholder 2"/>
          <p:cNvSpPr>
            <a:spLocks noGrp="1"/>
          </p:cNvSpPr>
          <p:nvPr>
            <p:ph idx="1"/>
          </p:nvPr>
        </p:nvSpPr>
        <p:spPr>
          <a:xfrm>
            <a:off x="152400" y="1066800"/>
            <a:ext cx="7848600" cy="5638800"/>
          </a:xfrm>
        </p:spPr>
        <p:txBody>
          <a:bodyPr>
            <a:normAutofit fontScale="25000" lnSpcReduction="20000"/>
          </a:bodyPr>
          <a:lstStyle/>
          <a:p>
            <a:pPr marL="742950" indent="-742950">
              <a:buNone/>
            </a:pPr>
            <a:r>
              <a:rPr lang="en-US" sz="8000" dirty="0" smtClean="0">
                <a:latin typeface="Trebuchet MS" pitchFamily="34" charset="0"/>
              </a:rPr>
              <a:t> 1.  The </a:t>
            </a:r>
            <a:r>
              <a:rPr lang="en-US" sz="8000" dirty="0">
                <a:solidFill>
                  <a:srgbClr val="FF0000"/>
                </a:solidFill>
                <a:latin typeface="Trebuchet MS" pitchFamily="34" charset="0"/>
              </a:rPr>
              <a:t>WT</a:t>
            </a:r>
            <a:r>
              <a:rPr lang="en-US" sz="8000" dirty="0">
                <a:latin typeface="Trebuchet MS" pitchFamily="34" charset="0"/>
              </a:rPr>
              <a:t> strategy (in the lower right-hand corner) aims to </a:t>
            </a:r>
            <a:r>
              <a:rPr lang="en-US" sz="8000" dirty="0" smtClean="0">
                <a:latin typeface="Trebuchet MS" pitchFamily="34" charset="0"/>
              </a:rPr>
              <a:t>minimize both </a:t>
            </a:r>
            <a:r>
              <a:rPr lang="en-US" sz="8000" dirty="0">
                <a:latin typeface="Trebuchet MS" pitchFamily="34" charset="0"/>
              </a:rPr>
              <a:t>weaknesses and threats</a:t>
            </a:r>
            <a:r>
              <a:rPr lang="en-US" sz="8000" dirty="0" smtClean="0">
                <a:latin typeface="Trebuchet MS" pitchFamily="34" charset="0"/>
              </a:rPr>
              <a:t>.</a:t>
            </a:r>
          </a:p>
          <a:p>
            <a:r>
              <a:rPr lang="en-US" sz="8000" dirty="0" smtClean="0">
                <a:latin typeface="Trebuchet MS" pitchFamily="34" charset="0"/>
              </a:rPr>
              <a:t> For </a:t>
            </a:r>
            <a:r>
              <a:rPr lang="en-US" sz="8000" dirty="0">
                <a:latin typeface="Trebuchet MS" pitchFamily="34" charset="0"/>
              </a:rPr>
              <a:t>example</a:t>
            </a:r>
            <a:r>
              <a:rPr lang="en-US" sz="8000" dirty="0" smtClean="0">
                <a:latin typeface="Trebuchet MS" pitchFamily="34" charset="0"/>
              </a:rPr>
              <a:t>, the company may </a:t>
            </a:r>
            <a:r>
              <a:rPr lang="en-US" sz="8000" dirty="0">
                <a:latin typeface="Trebuchet MS" pitchFamily="34" charset="0"/>
              </a:rPr>
              <a:t>form a joint venture, retrench, </a:t>
            </a:r>
            <a:r>
              <a:rPr lang="en-US" sz="8000" dirty="0" smtClean="0">
                <a:latin typeface="Trebuchet MS" pitchFamily="34" charset="0"/>
              </a:rPr>
              <a:t>or  even </a:t>
            </a:r>
            <a:r>
              <a:rPr lang="en-US" sz="8000" dirty="0">
                <a:latin typeface="Trebuchet MS" pitchFamily="34" charset="0"/>
              </a:rPr>
              <a:t>liquidate.</a:t>
            </a:r>
          </a:p>
          <a:p>
            <a:pPr marL="742950" indent="-742950">
              <a:buNone/>
            </a:pPr>
            <a:r>
              <a:rPr lang="en-US" sz="8000" dirty="0">
                <a:latin typeface="Trebuchet MS" pitchFamily="34" charset="0"/>
              </a:rPr>
              <a:t> </a:t>
            </a:r>
            <a:r>
              <a:rPr lang="en-US" sz="8000" dirty="0" smtClean="0">
                <a:latin typeface="Trebuchet MS" pitchFamily="34" charset="0"/>
              </a:rPr>
              <a:t>2.The </a:t>
            </a:r>
            <a:r>
              <a:rPr lang="en-US" sz="8000" dirty="0">
                <a:solidFill>
                  <a:srgbClr val="00B0F0"/>
                </a:solidFill>
                <a:latin typeface="Trebuchet MS" pitchFamily="34" charset="0"/>
              </a:rPr>
              <a:t>WO</a:t>
            </a:r>
            <a:r>
              <a:rPr lang="en-US" sz="8000" dirty="0">
                <a:latin typeface="Trebuchet MS" pitchFamily="34" charset="0"/>
              </a:rPr>
              <a:t> strategy attempts to minimize the </a:t>
            </a:r>
            <a:r>
              <a:rPr lang="en-US" sz="8000" dirty="0" smtClean="0">
                <a:latin typeface="Trebuchet MS" pitchFamily="34" charset="0"/>
              </a:rPr>
              <a:t>    weaknesses and maximize </a:t>
            </a:r>
            <a:r>
              <a:rPr lang="en-US" sz="8000" dirty="0">
                <a:latin typeface="Trebuchet MS" pitchFamily="34" charset="0"/>
              </a:rPr>
              <a:t>the opportunities</a:t>
            </a:r>
            <a:r>
              <a:rPr lang="en-US" sz="8000" dirty="0" smtClean="0">
                <a:latin typeface="Trebuchet MS" pitchFamily="34" charset="0"/>
              </a:rPr>
              <a:t>.</a:t>
            </a:r>
          </a:p>
          <a:p>
            <a:r>
              <a:rPr lang="en-US" sz="8000" dirty="0" smtClean="0">
                <a:latin typeface="Trebuchet MS" pitchFamily="34" charset="0"/>
              </a:rPr>
              <a:t>A </a:t>
            </a:r>
            <a:r>
              <a:rPr lang="en-US" sz="8000" dirty="0">
                <a:latin typeface="Trebuchet MS" pitchFamily="34" charset="0"/>
              </a:rPr>
              <a:t>firm may either develop those areas within the enterprise or </a:t>
            </a:r>
            <a:r>
              <a:rPr lang="en-US" sz="8000" dirty="0" smtClean="0">
                <a:latin typeface="Trebuchet MS" pitchFamily="34" charset="0"/>
              </a:rPr>
              <a:t>  acquire the </a:t>
            </a:r>
            <a:r>
              <a:rPr lang="en-US" sz="8000" dirty="0">
                <a:latin typeface="Trebuchet MS" pitchFamily="34" charset="0"/>
              </a:rPr>
              <a:t>needed competencies </a:t>
            </a:r>
            <a:r>
              <a:rPr lang="en-US" sz="8000" dirty="0" smtClean="0">
                <a:latin typeface="Trebuchet MS" pitchFamily="34" charset="0"/>
              </a:rPr>
              <a:t>(technology /skills</a:t>
            </a:r>
            <a:r>
              <a:rPr lang="en-US" sz="8000" dirty="0">
                <a:latin typeface="Trebuchet MS" pitchFamily="34" charset="0"/>
              </a:rPr>
              <a:t>) from </a:t>
            </a:r>
            <a:r>
              <a:rPr lang="en-US" sz="8000" dirty="0" smtClean="0">
                <a:latin typeface="Trebuchet MS" pitchFamily="34" charset="0"/>
              </a:rPr>
              <a:t>outside, to </a:t>
            </a:r>
            <a:r>
              <a:rPr lang="en-US" sz="8000" dirty="0">
                <a:latin typeface="Trebuchet MS" pitchFamily="34" charset="0"/>
              </a:rPr>
              <a:t>take </a:t>
            </a:r>
            <a:r>
              <a:rPr lang="en-US" sz="8000" dirty="0" smtClean="0">
                <a:latin typeface="Trebuchet MS" pitchFamily="34" charset="0"/>
              </a:rPr>
              <a:t> advantage </a:t>
            </a:r>
            <a:r>
              <a:rPr lang="en-US" sz="8000" dirty="0">
                <a:latin typeface="Trebuchet MS" pitchFamily="34" charset="0"/>
              </a:rPr>
              <a:t>of </a:t>
            </a:r>
            <a:r>
              <a:rPr lang="en-US" sz="8000" dirty="0" smtClean="0">
                <a:latin typeface="Trebuchet MS" pitchFamily="34" charset="0"/>
              </a:rPr>
              <a:t>opportunities.</a:t>
            </a:r>
            <a:endParaRPr lang="en-US" sz="8000" dirty="0">
              <a:latin typeface="Trebuchet MS" pitchFamily="34" charset="0"/>
            </a:endParaRPr>
          </a:p>
          <a:p>
            <a:pPr marL="742950" indent="-742950">
              <a:buNone/>
            </a:pPr>
            <a:r>
              <a:rPr lang="en-US" sz="8000" dirty="0">
                <a:latin typeface="Trebuchet MS" pitchFamily="34" charset="0"/>
              </a:rPr>
              <a:t> </a:t>
            </a:r>
            <a:r>
              <a:rPr lang="en-US" sz="8000" dirty="0" smtClean="0">
                <a:solidFill>
                  <a:srgbClr val="0070C0"/>
                </a:solidFill>
                <a:latin typeface="Trebuchet MS" pitchFamily="34" charset="0"/>
              </a:rPr>
              <a:t>3</a:t>
            </a:r>
            <a:r>
              <a:rPr lang="en-US" sz="8000" b="1" dirty="0" smtClean="0">
                <a:solidFill>
                  <a:srgbClr val="002060"/>
                </a:solidFill>
                <a:latin typeface="Trebuchet MS" pitchFamily="34" charset="0"/>
              </a:rPr>
              <a:t>.  ST </a:t>
            </a:r>
            <a:r>
              <a:rPr lang="en-US" sz="8000" dirty="0">
                <a:latin typeface="Trebuchet MS" pitchFamily="34" charset="0"/>
              </a:rPr>
              <a:t>strategy is based on the organization’s </a:t>
            </a:r>
            <a:r>
              <a:rPr lang="en-US" sz="8000" dirty="0" smtClean="0">
                <a:latin typeface="Trebuchet MS" pitchFamily="34" charset="0"/>
              </a:rPr>
              <a:t> strengths </a:t>
            </a:r>
            <a:r>
              <a:rPr lang="en-US" sz="8000" dirty="0">
                <a:latin typeface="Trebuchet MS" pitchFamily="34" charset="0"/>
              </a:rPr>
              <a:t>to deal </a:t>
            </a:r>
            <a:r>
              <a:rPr lang="en-US" sz="8000" dirty="0" smtClean="0">
                <a:latin typeface="Trebuchet MS" pitchFamily="34" charset="0"/>
              </a:rPr>
              <a:t>with threats </a:t>
            </a:r>
            <a:r>
              <a:rPr lang="en-US" sz="8000" dirty="0">
                <a:latin typeface="Trebuchet MS" pitchFamily="34" charset="0"/>
              </a:rPr>
              <a:t>in the environment. </a:t>
            </a:r>
            <a:endParaRPr lang="en-US" sz="8000" dirty="0" smtClean="0">
              <a:latin typeface="Trebuchet MS" pitchFamily="34" charset="0"/>
            </a:endParaRPr>
          </a:p>
          <a:p>
            <a:r>
              <a:rPr lang="en-US" sz="8000" dirty="0" smtClean="0">
                <a:latin typeface="Trebuchet MS" pitchFamily="34" charset="0"/>
              </a:rPr>
              <a:t>  The </a:t>
            </a:r>
            <a:r>
              <a:rPr lang="en-US" sz="8000" dirty="0">
                <a:latin typeface="Trebuchet MS" pitchFamily="34" charset="0"/>
              </a:rPr>
              <a:t>aim is to  maximize the former while minimizing  the latter</a:t>
            </a:r>
            <a:r>
              <a:rPr lang="en-US" sz="8000" dirty="0" smtClean="0">
                <a:latin typeface="Trebuchet MS" pitchFamily="34" charset="0"/>
              </a:rPr>
              <a:t>. Use the technological ,financial, managerial, or marketing   strengths  to cope with the threats of a new product being introduced by it’s  competitor. </a:t>
            </a:r>
          </a:p>
          <a:p>
            <a:pPr marL="742950" indent="-742950">
              <a:buNone/>
            </a:pPr>
            <a:r>
              <a:rPr lang="en-US" sz="8000" dirty="0" smtClean="0">
                <a:latin typeface="Trebuchet MS" pitchFamily="34" charset="0"/>
              </a:rPr>
              <a:t>4.</a:t>
            </a:r>
            <a:r>
              <a:rPr lang="en-US" sz="8000" dirty="0" smtClean="0">
                <a:solidFill>
                  <a:srgbClr val="7030A0"/>
                </a:solidFill>
                <a:latin typeface="Trebuchet MS" pitchFamily="34" charset="0"/>
              </a:rPr>
              <a:t>  </a:t>
            </a:r>
            <a:r>
              <a:rPr lang="en-US" sz="8000" b="1" dirty="0" smtClean="0">
                <a:solidFill>
                  <a:srgbClr val="FF0000"/>
                </a:solidFill>
                <a:latin typeface="Trebuchet MS" pitchFamily="34" charset="0"/>
              </a:rPr>
              <a:t>SO</a:t>
            </a:r>
            <a:r>
              <a:rPr lang="en-US" sz="8000" dirty="0" smtClean="0">
                <a:solidFill>
                  <a:srgbClr val="7030A0"/>
                </a:solidFill>
                <a:latin typeface="Trebuchet MS" pitchFamily="34" charset="0"/>
              </a:rPr>
              <a:t> </a:t>
            </a:r>
            <a:r>
              <a:rPr lang="en-US" sz="8000" dirty="0" smtClean="0">
                <a:latin typeface="Trebuchet MS" pitchFamily="34" charset="0"/>
              </a:rPr>
              <a:t>strategy is </a:t>
            </a:r>
            <a:r>
              <a:rPr lang="en-US" sz="8000" dirty="0" smtClean="0">
                <a:solidFill>
                  <a:srgbClr val="FF0000"/>
                </a:solidFill>
                <a:latin typeface="Trebuchet MS" pitchFamily="34" charset="0"/>
              </a:rPr>
              <a:t>most desirable </a:t>
            </a:r>
            <a:r>
              <a:rPr lang="en-US" sz="8000" dirty="0" smtClean="0">
                <a:latin typeface="Trebuchet MS" pitchFamily="34" charset="0"/>
              </a:rPr>
              <a:t>as the company can use it’s strengths to take advantage of  the opportunities.</a:t>
            </a:r>
          </a:p>
          <a:p>
            <a:r>
              <a:rPr lang="en-US" sz="8000" dirty="0" smtClean="0">
                <a:latin typeface="Trebuchet MS" pitchFamily="34" charset="0"/>
              </a:rPr>
              <a:t> They will strive to overcome the weaknesses and convert them to strengths.</a:t>
            </a:r>
          </a:p>
          <a:p>
            <a:endParaRPr lang="en-US" dirty="0"/>
          </a:p>
          <a:p>
            <a:pPr marL="0" indent="0">
              <a:buNone/>
            </a:pPr>
            <a:r>
              <a:rPr lang="en-US" b="1" dirty="0"/>
              <a:t> </a:t>
            </a:r>
            <a:endParaRPr lang="en-US" dirty="0"/>
          </a:p>
          <a:p>
            <a:pPr marL="0" indent="0">
              <a:buNone/>
            </a:pPr>
            <a:r>
              <a:rPr lang="en-US" dirty="0"/>
              <a:t> </a:t>
            </a:r>
          </a:p>
        </p:txBody>
      </p:sp>
    </p:spTree>
    <p:extLst>
      <p:ext uri="{BB962C8B-B14F-4D97-AF65-F5344CB8AC3E}">
        <p14:creationId xmlns:p14="http://schemas.microsoft.com/office/powerpoint/2010/main" val="2877584224"/>
      </p:ext>
    </p:extLst>
  </p:cSld>
  <p:clrMapOvr>
    <a:masterClrMapping/>
  </p:clrMapOvr>
  <p:transition spd="med">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916</TotalTime>
  <Words>1590</Words>
  <Application>Microsoft Office PowerPoint</Application>
  <PresentationFormat>On-screen Show (4:3)</PresentationFormat>
  <Paragraphs>168</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Opulent</vt:lpstr>
      <vt:lpstr>  steps in Strategic Planning Process</vt:lpstr>
      <vt:lpstr>External Environment</vt:lpstr>
      <vt:lpstr>Internal Environment</vt:lpstr>
      <vt:lpstr>Alternative  Strategies</vt:lpstr>
      <vt:lpstr>  Evaluation and Choice of Strategies</vt:lpstr>
      <vt:lpstr>Strategic planning process</vt:lpstr>
      <vt:lpstr> THE TOWS MATRIX:  A MODERN TOOL FOR ANALYSIS OF THE SITUATION</vt:lpstr>
      <vt:lpstr> tows matrix for strategy formulation</vt:lpstr>
      <vt:lpstr>Four Alternative Strategies</vt:lpstr>
      <vt:lpstr> PORTFOLIO MATRIX:  A TOOL FOR ALLOCATING RESOURCES</vt:lpstr>
      <vt:lpstr>BUSINESS PORTFOLIO MATRIX</vt:lpstr>
      <vt:lpstr>BUSINESS PORTFOLIO MATRIX - KEY QUESTIONS</vt:lpstr>
      <vt:lpstr>MAJOR KINDS OF STRATEGIES AND POLICIES THAT GIVE DIRECTION TO OPERATIONS</vt:lpstr>
      <vt:lpstr>PORTER’S  THREE GENERIC COMPETITIVE STRATEGIES </vt:lpstr>
      <vt:lpstr>continued</vt:lpstr>
      <vt:lpstr>Porter’s five forces of the competitive environment to evaluate the opportunities</vt:lpstr>
      <vt:lpstr>Critical question analysis-tool</vt:lpstr>
      <vt:lpstr>For establishing a marketing strategy-key questions to be answered</vt:lpstr>
      <vt:lpstr>Levels of strategies</vt:lpstr>
      <vt:lpstr>Strategic business units(sbu)</vt:lpstr>
      <vt:lpstr>Successful implementation of Strategies</vt:lpstr>
      <vt:lpstr>REASONS FOR Strategic Planning Failures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winword</dc:creator>
  <cp:lastModifiedBy>Admin</cp:lastModifiedBy>
  <cp:revision>167</cp:revision>
  <dcterms:created xsi:type="dcterms:W3CDTF">2011-08-20T10:29:28Z</dcterms:created>
  <dcterms:modified xsi:type="dcterms:W3CDTF">2015-02-19T04:51:33Z</dcterms:modified>
</cp:coreProperties>
</file>