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59" r:id="rId5"/>
    <p:sldId id="260" r:id="rId6"/>
    <p:sldId id="261" r:id="rId7"/>
    <p:sldId id="267" r:id="rId8"/>
    <p:sldId id="262" r:id="rId9"/>
    <p:sldId id="26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1A86CE9-D2A3-4DA1-A911-211FD2A9A460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031F0C-DE9A-4954-8C5D-AABF5AEDC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STAFFING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  <a:latin typeface="Trebuchet MS" pitchFamily="34" charset="0"/>
              </a:rPr>
              <a:t>Staffing or HRM </a:t>
            </a:r>
            <a:r>
              <a:rPr lang="en-US" dirty="0" smtClean="0">
                <a:latin typeface="Trebuchet MS" pitchFamily="34" charset="0"/>
              </a:rPr>
              <a:t>is defined as filling, and keeping filled positions in the organization structure  so that  competent people are available at the right time  to achieve organizational objectives.</a:t>
            </a:r>
          </a:p>
          <a:p>
            <a:pPr algn="just">
              <a:buNone/>
            </a:pPr>
            <a:r>
              <a:rPr lang="en-US" dirty="0" smtClean="0">
                <a:latin typeface="Trebuchet MS" pitchFamily="34" charset="0"/>
              </a:rPr>
              <a:t>    Includes the following activities: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Manpower planning:  </a:t>
            </a:r>
            <a:r>
              <a:rPr lang="en-US" dirty="0" smtClean="0">
                <a:latin typeface="Trebuchet MS" pitchFamily="34" charset="0"/>
              </a:rPr>
              <a:t>involves job analysis, job description, and job evaluation; determining of the man power requirements and inventorying the people available.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Recruiting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Trebuchet MS" pitchFamily="34" charset="0"/>
              </a:rPr>
              <a:t>Selecting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ORIENTING AND SOCIALIZING NEW EMPLOYEES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Orientation involves the introductions of new employees to the enterprise, its functions, tasks, and people. </a:t>
            </a:r>
          </a:p>
          <a:p>
            <a:pPr algn="just"/>
            <a:r>
              <a:rPr lang="en-US" sz="2800" dirty="0" smtClean="0"/>
              <a:t>Large firms have a formal orientation program which explains these features of the company history, products, services, general policies and practices.</a:t>
            </a:r>
          </a:p>
          <a:p>
            <a:pPr algn="just"/>
            <a:r>
              <a:rPr lang="en-US" sz="2800" dirty="0" smtClean="0"/>
              <a:t>It also includes organizational benefits, insurance,retirement,vacations, requirements for confidentiality and secrecy, safety and other regulations.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MANAGER DEVELOPMENT PROCESS AND </a:t>
            </a:r>
            <a:r>
              <a:rPr lang="en-US" sz="4000" dirty="0" smtClean="0">
                <a:solidFill>
                  <a:srgbClr val="FF0000"/>
                </a:solidFill>
              </a:rPr>
              <a:t>TRAINING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>
                <a:solidFill>
                  <a:srgbClr val="00B050"/>
                </a:solidFill>
              </a:rPr>
              <a:t>Organization development </a:t>
            </a:r>
            <a:r>
              <a:rPr lang="en-US" sz="2800" dirty="0" smtClean="0"/>
              <a:t>is a systematic, integrated and planned approach to improving the effectiveness of groups of people and of the whole organization. 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Manager development </a:t>
            </a:r>
            <a:r>
              <a:rPr lang="en-US" sz="2800" dirty="0" smtClean="0"/>
              <a:t>refers to the progress a person makes learning how to manage.</a:t>
            </a:r>
          </a:p>
          <a:p>
            <a:pPr algn="just"/>
            <a:r>
              <a:rPr lang="en-US" sz="2800" dirty="0" smtClean="0"/>
              <a:t>Manager development concentrates on individuals.</a:t>
            </a:r>
          </a:p>
          <a:p>
            <a:pPr algn="just"/>
            <a:r>
              <a:rPr lang="en-US" sz="2800" dirty="0" smtClean="0"/>
              <a:t>Managerial training, pertains to the programs that facilitate the learning process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steps in manager development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/>
              <a:t>1. Present Job</a:t>
            </a:r>
          </a:p>
          <a:p>
            <a:pPr>
              <a:buNone/>
            </a:pPr>
            <a:r>
              <a:rPr lang="en-US" sz="2800" b="1" dirty="0" smtClean="0"/>
              <a:t>   </a:t>
            </a:r>
            <a:r>
              <a:rPr lang="en-US" sz="2400" dirty="0" smtClean="0"/>
              <a:t>Manager development and training must be based on a </a:t>
            </a:r>
            <a:r>
              <a:rPr lang="en-US" sz="2400" dirty="0" smtClean="0">
                <a:solidFill>
                  <a:srgbClr val="00B050"/>
                </a:solidFill>
              </a:rPr>
              <a:t>needs analysis </a:t>
            </a:r>
            <a:r>
              <a:rPr lang="en-US" sz="2400" dirty="0" smtClean="0"/>
              <a:t>derived from a comparison of actual performance and behavior with required performance and behavior.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Example: </a:t>
            </a:r>
            <a:r>
              <a:rPr lang="en-US" sz="2400" dirty="0" smtClean="0"/>
              <a:t>A district sales manager has decided that the selling of 1000 units is a reasonable expectation, actual sales are only 800, </a:t>
            </a:r>
            <a:r>
              <a:rPr lang="en-US" sz="2400" dirty="0" smtClean="0">
                <a:solidFill>
                  <a:srgbClr val="FF0000"/>
                </a:solidFill>
              </a:rPr>
              <a:t>200 units short </a:t>
            </a:r>
            <a:r>
              <a:rPr lang="en-US" sz="2400" dirty="0" smtClean="0"/>
              <a:t>of the sales target.  </a:t>
            </a:r>
          </a:p>
          <a:p>
            <a:r>
              <a:rPr lang="en-US" sz="2400" dirty="0" smtClean="0"/>
              <a:t>Analysis indicate that the </a:t>
            </a:r>
            <a:r>
              <a:rPr lang="en-US" sz="2400" dirty="0" smtClean="0">
                <a:solidFill>
                  <a:srgbClr val="00B0F0"/>
                </a:solidFill>
              </a:rPr>
              <a:t>manager  lacks knowledge and skills and that </a:t>
            </a:r>
            <a:r>
              <a:rPr lang="en-US" sz="2400" dirty="0" smtClean="0">
                <a:solidFill>
                  <a:srgbClr val="FF0000"/>
                </a:solidFill>
              </a:rPr>
              <a:t>conflicts among subordinate managers </a:t>
            </a:r>
            <a:r>
              <a:rPr lang="en-US" sz="2400" dirty="0" smtClean="0">
                <a:solidFill>
                  <a:srgbClr val="00B0F0"/>
                </a:solidFill>
              </a:rPr>
              <a:t>hinder effective teamwork.</a:t>
            </a:r>
          </a:p>
          <a:p>
            <a:r>
              <a:rPr lang="en-US" sz="2400" dirty="0" smtClean="0"/>
              <a:t>On the basis of this analysis, training needs and methods for overcoming the deficiencies are identified.</a:t>
            </a:r>
            <a:endParaRPr lang="en-US" sz="2400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96200" cy="484632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800" dirty="0" smtClean="0"/>
              <a:t>2.</a:t>
            </a:r>
            <a:r>
              <a:rPr lang="en-US" sz="2800" dirty="0" smtClean="0">
                <a:solidFill>
                  <a:srgbClr val="FF0000"/>
                </a:solidFill>
              </a:rPr>
              <a:t>Next job: </a:t>
            </a:r>
            <a:r>
              <a:rPr lang="en-US" sz="2200" dirty="0" smtClean="0"/>
              <a:t>Similar process is applied in the identification of the training needs for the next job.</a:t>
            </a:r>
          </a:p>
          <a:p>
            <a:pPr algn="just"/>
            <a:r>
              <a:rPr lang="en-US" sz="2200" dirty="0" smtClean="0"/>
              <a:t>Specifically present competency is compared with the competency demanded by the next job.</a:t>
            </a:r>
          </a:p>
          <a:p>
            <a:pPr algn="just">
              <a:buNone/>
            </a:pPr>
            <a:r>
              <a:rPr lang="en-US" sz="2400" dirty="0" smtClean="0"/>
              <a:t>3.</a:t>
            </a:r>
            <a:r>
              <a:rPr lang="en-US" sz="2400" dirty="0" smtClean="0">
                <a:solidFill>
                  <a:srgbClr val="00B050"/>
                </a:solidFill>
              </a:rPr>
              <a:t>Future Needs:</a:t>
            </a:r>
            <a:r>
              <a:rPr lang="en-US" sz="2400" dirty="0" smtClean="0"/>
              <a:t> In this approach they prepare for the more distant future. </a:t>
            </a:r>
          </a:p>
          <a:p>
            <a:pPr algn="just">
              <a:buNone/>
            </a:pPr>
            <a:r>
              <a:rPr lang="en-US" sz="2400" dirty="0" smtClean="0"/>
              <a:t>   This requires that they forecast what new competencies will be demanded by changing technology and methods.</a:t>
            </a:r>
          </a:p>
          <a:p>
            <a:pPr algn="just"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7030A0"/>
                </a:solidFill>
              </a:rPr>
              <a:t>Example: </a:t>
            </a:r>
            <a:r>
              <a:rPr lang="en-US" sz="2400" dirty="0" smtClean="0">
                <a:solidFill>
                  <a:srgbClr val="FF0000"/>
                </a:solidFill>
              </a:rPr>
              <a:t>Energy shortages may occur</a:t>
            </a:r>
            <a:r>
              <a:rPr lang="en-US" sz="2400" dirty="0" smtClean="0"/>
              <a:t>, and this requires that </a:t>
            </a:r>
            <a:r>
              <a:rPr lang="en-US" sz="2400" dirty="0" smtClean="0">
                <a:solidFill>
                  <a:srgbClr val="92D050"/>
                </a:solidFill>
              </a:rPr>
              <a:t>managers be trained not only in the technical aspects of energy conservation but also </a:t>
            </a:r>
            <a:r>
              <a:rPr lang="en-US" sz="2400" dirty="0" smtClean="0">
                <a:solidFill>
                  <a:srgbClr val="C00000"/>
                </a:solidFill>
              </a:rPr>
              <a:t>in energy- related long range planning and creative problem solving.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APPROACHES TO ON THE JOB TRAINING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1. Planned Progression:</a:t>
            </a:r>
          </a:p>
          <a:p>
            <a:r>
              <a:rPr lang="en-US" sz="2800" dirty="0" smtClean="0"/>
              <a:t>Is a technique that gives managers a clear idea of their path of development.</a:t>
            </a:r>
          </a:p>
          <a:p>
            <a:r>
              <a:rPr lang="en-US" sz="2800" dirty="0" smtClean="0"/>
              <a:t>Managers know where they stand and where they are going.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Example:</a:t>
            </a:r>
            <a:r>
              <a:rPr lang="en-US" sz="2800" dirty="0" smtClean="0"/>
              <a:t> a lower level manager may have available an outline path from: </a:t>
            </a:r>
            <a:r>
              <a:rPr lang="en-US" sz="2800" dirty="0" smtClean="0">
                <a:solidFill>
                  <a:srgbClr val="FF0000"/>
                </a:solidFill>
              </a:rPr>
              <a:t>superintendent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00B0F0"/>
                </a:solidFill>
              </a:rPr>
              <a:t>works manager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en-US" sz="2800" dirty="0" smtClean="0"/>
              <a:t>   Again, eventually to production manager may be perceived by trainees as a smooth path to the top.</a:t>
            </a:r>
          </a:p>
          <a:p>
            <a:r>
              <a:rPr lang="en-US" sz="2800" dirty="0" smtClean="0"/>
              <a:t>It is a step-by- step approach which requires that tasks be done well at each level.</a:t>
            </a: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. Job Rotation: </a:t>
            </a:r>
            <a:r>
              <a:rPr lang="en-US" sz="2800" dirty="0" smtClean="0"/>
              <a:t>The purpose is to  broaden the knowledge of managers or potential managers.</a:t>
            </a:r>
          </a:p>
          <a:p>
            <a:pPr algn="just"/>
            <a:r>
              <a:rPr lang="en-US" sz="2800" dirty="0" smtClean="0"/>
              <a:t>Trainees learn about the different enterprises functions by rotating into different positions.</a:t>
            </a:r>
          </a:p>
          <a:p>
            <a:pPr algn="just">
              <a:buNone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They may rotate through: </a:t>
            </a:r>
          </a:p>
          <a:p>
            <a:pPr algn="just"/>
            <a:r>
              <a:rPr lang="en-US" sz="2800" dirty="0" smtClean="0"/>
              <a:t>Nonsupervisory work </a:t>
            </a:r>
          </a:p>
          <a:p>
            <a:pPr algn="just"/>
            <a:r>
              <a:rPr lang="en-US" sz="2800" dirty="0" smtClean="0"/>
              <a:t>Observation assignments (observing what managers do rather than managing themselves)</a:t>
            </a:r>
          </a:p>
          <a:p>
            <a:pPr algn="just"/>
            <a:r>
              <a:rPr lang="en-US" sz="2800" dirty="0" smtClean="0"/>
              <a:t>Various managerial training positions</a:t>
            </a:r>
          </a:p>
          <a:p>
            <a:pPr algn="just"/>
            <a:r>
              <a:rPr lang="en-US" sz="2800" dirty="0" smtClean="0"/>
              <a:t>Middle- level assistant position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None/>
            </a:pPr>
            <a:r>
              <a:rPr lang="en-US" sz="2800" dirty="0" smtClean="0"/>
              <a:t>5. Unspecified rotation to various managerial positions in different departments such as production, sales, and finance.</a:t>
            </a:r>
          </a:p>
          <a:p>
            <a:pPr marL="457200" indent="-457200"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Drawbacks:</a:t>
            </a:r>
          </a:p>
          <a:p>
            <a:pPr marL="457200" indent="-457200" algn="just"/>
            <a:r>
              <a:rPr lang="en-US" sz="2800" dirty="0" smtClean="0"/>
              <a:t>In some job rotation programs, participants do not actually have managerial authority they assist line managers.</a:t>
            </a:r>
          </a:p>
          <a:p>
            <a:pPr marL="457200" indent="-457200" algn="just"/>
            <a:r>
              <a:rPr lang="en-US" sz="2800" dirty="0" smtClean="0"/>
              <a:t>They do not have the responsibility as they would have if they were actually managing.</a:t>
            </a:r>
          </a:p>
          <a:p>
            <a:pPr marL="457200" indent="-457200" algn="just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3. Creation of Assistant-to positions</a:t>
            </a:r>
          </a:p>
          <a:p>
            <a:pPr marL="457200" indent="-457200" algn="just">
              <a:buNone/>
            </a:pPr>
            <a:r>
              <a:rPr lang="en-US" sz="2800" dirty="0" smtClean="0"/>
              <a:t>     Assistant to positions are frequently created to broaden the viewpoints of  trainees by </a:t>
            </a:r>
            <a:r>
              <a:rPr lang="en-US" sz="2800" smtClean="0"/>
              <a:t>allowing them </a:t>
            </a:r>
            <a:r>
              <a:rPr lang="en-US" sz="2800" dirty="0" smtClean="0"/>
              <a:t>to work closely with experienced managers.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Experienced managers  can give special attention to the developmental needs of trainees.</a:t>
            </a:r>
          </a:p>
          <a:p>
            <a:r>
              <a:rPr lang="en-US" sz="2800" dirty="0" smtClean="0"/>
              <a:t>Give selected assignments to test the judgments of trainees.</a:t>
            </a:r>
          </a:p>
          <a:p>
            <a:pPr>
              <a:buNone/>
            </a:pPr>
            <a:r>
              <a:rPr lang="en-US" sz="2800" dirty="0" smtClean="0"/>
              <a:t>4. </a:t>
            </a:r>
            <a:r>
              <a:rPr lang="en-US" sz="2800" dirty="0" smtClean="0">
                <a:solidFill>
                  <a:srgbClr val="C00000"/>
                </a:solidFill>
              </a:rPr>
              <a:t>Temporary Promotions: </a:t>
            </a:r>
            <a:r>
              <a:rPr lang="en-US" sz="2800" dirty="0" smtClean="0"/>
              <a:t>Individuals are appointed as acting managers, when: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B050"/>
                </a:solidFill>
              </a:rPr>
              <a:t>Example: </a:t>
            </a:r>
            <a:r>
              <a:rPr lang="en-US" sz="2800" dirty="0" smtClean="0"/>
              <a:t>when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/>
              <a:t>permanent manager is on vacation, ill or is making an extended temporary promotion.</a:t>
            </a:r>
          </a:p>
          <a:p>
            <a:r>
              <a:rPr lang="en-US" sz="2800" dirty="0" smtClean="0"/>
              <a:t>Are a developmental device as well as convenience to the enterprise.</a:t>
            </a:r>
          </a:p>
          <a:p>
            <a:r>
              <a:rPr lang="en-US" sz="2800" dirty="0" smtClean="0"/>
              <a:t>Makes decisions and assumes full responsibility, the experience can be valuable.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5. </a:t>
            </a:r>
            <a:r>
              <a:rPr lang="en-US" sz="2800" b="1" dirty="0" smtClean="0">
                <a:solidFill>
                  <a:srgbClr val="FF0000"/>
                </a:solidFill>
              </a:rPr>
              <a:t>Committees and junior Boards </a:t>
            </a:r>
          </a:p>
          <a:p>
            <a:r>
              <a:rPr lang="en-US" sz="2800" dirty="0" smtClean="0"/>
              <a:t> Are also known as multiple management and  are used as developmental techniques.</a:t>
            </a:r>
          </a:p>
          <a:p>
            <a:r>
              <a:rPr lang="en-US" sz="2800" dirty="0" smtClean="0"/>
              <a:t>Give trainees the opportunity to interact with experienced managers, trainees from the middle, but sometimes from the lower level also.</a:t>
            </a:r>
          </a:p>
          <a:p>
            <a:r>
              <a:rPr lang="en-US" sz="2800" dirty="0" smtClean="0"/>
              <a:t>They learn about the relationships among different departments and the problems created by the </a:t>
            </a:r>
            <a:r>
              <a:rPr lang="en-US" sz="2800" dirty="0" smtClean="0"/>
              <a:t>interaction.</a:t>
            </a:r>
            <a:endParaRPr lang="en-US" sz="2800" dirty="0" smtClean="0"/>
          </a:p>
          <a:p>
            <a:r>
              <a:rPr lang="en-US" sz="2800" dirty="0" smtClean="0"/>
              <a:t>Trainees may get the opportunity to submit reports and proposals to the committee.</a:t>
            </a:r>
            <a:endParaRPr lang="en-US" b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6. </a:t>
            </a:r>
            <a:r>
              <a:rPr lang="en-US" sz="3200" dirty="0" smtClean="0">
                <a:solidFill>
                  <a:srgbClr val="7030A0"/>
                </a:solidFill>
              </a:rPr>
              <a:t>Coaching</a:t>
            </a:r>
          </a:p>
          <a:p>
            <a:r>
              <a:rPr lang="en-US" sz="2400" dirty="0" smtClean="0"/>
              <a:t>To be effective is the responsibility of every line manager.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 </a:t>
            </a:r>
            <a:r>
              <a:rPr lang="en-US" sz="2400" dirty="0" smtClean="0"/>
              <a:t>Coaching requires time but if done well it will save time and money and will prevent costly mistakes by subordinates.</a:t>
            </a:r>
          </a:p>
          <a:p>
            <a:r>
              <a:rPr lang="en-US" sz="2400" dirty="0" smtClean="0"/>
              <a:t>It will benefit all-- the superior, the subordinates and the enterprise.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Example</a:t>
            </a:r>
            <a:r>
              <a:rPr lang="en-US" sz="2400" dirty="0" smtClean="0"/>
              <a:t> of on the job- training is:</a:t>
            </a:r>
          </a:p>
          <a:p>
            <a:pPr>
              <a:buNone/>
            </a:pPr>
            <a:r>
              <a:rPr lang="en-US" sz="2400" dirty="0" smtClean="0"/>
              <a:t>   athletic coaching.</a:t>
            </a:r>
            <a:endParaRPr lang="en-US" sz="2400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3.</a:t>
            </a:r>
            <a:r>
              <a:rPr lang="en-US" sz="2800" b="1" dirty="0" smtClean="0">
                <a:latin typeface="Trebuchet MS" pitchFamily="34" charset="0"/>
              </a:rPr>
              <a:t>Training or developing the Candidates 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4. </a:t>
            </a:r>
            <a:r>
              <a:rPr lang="en-US" sz="2800" dirty="0" smtClean="0">
                <a:solidFill>
                  <a:srgbClr val="92D050"/>
                </a:solidFill>
                <a:latin typeface="Trebuchet MS" pitchFamily="34" charset="0"/>
              </a:rPr>
              <a:t>Placing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5.</a:t>
            </a:r>
            <a:r>
              <a:rPr lang="en-US" sz="2800" dirty="0" smtClean="0">
                <a:solidFill>
                  <a:srgbClr val="C00000"/>
                </a:solidFill>
                <a:latin typeface="Trebuchet MS" pitchFamily="34" charset="0"/>
              </a:rPr>
              <a:t>Orienting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6.</a:t>
            </a:r>
            <a:r>
              <a:rPr lang="en-US" sz="2800" dirty="0" smtClean="0">
                <a:solidFill>
                  <a:srgbClr val="00B050"/>
                </a:solidFill>
                <a:latin typeface="Trebuchet MS" pitchFamily="34" charset="0"/>
              </a:rPr>
              <a:t>Promoting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7. </a:t>
            </a:r>
            <a:r>
              <a:rPr lang="en-US" sz="2800" dirty="0" smtClean="0">
                <a:solidFill>
                  <a:srgbClr val="0070C0"/>
                </a:solidFill>
                <a:latin typeface="Trebuchet MS" pitchFamily="34" charset="0"/>
              </a:rPr>
              <a:t>Appraising 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8. </a:t>
            </a:r>
            <a:r>
              <a:rPr lang="en-US" sz="2800" dirty="0" smtClean="0">
                <a:solidFill>
                  <a:srgbClr val="7030A0"/>
                </a:solidFill>
                <a:latin typeface="Trebuchet MS" pitchFamily="34" charset="0"/>
              </a:rPr>
              <a:t>Planning the careers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9.</a:t>
            </a:r>
            <a:r>
              <a:rPr lang="en-US" sz="2800" dirty="0" smtClean="0">
                <a:solidFill>
                  <a:srgbClr val="002060"/>
                </a:solidFill>
                <a:latin typeface="Trebuchet MS" pitchFamily="34" charset="0"/>
              </a:rPr>
              <a:t> Compensating 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10. </a:t>
            </a:r>
            <a:r>
              <a:rPr lang="en-US" sz="2800" dirty="0" err="1" smtClean="0">
                <a:solidFill>
                  <a:srgbClr val="00B0F0"/>
                </a:solidFill>
                <a:latin typeface="Trebuchet MS" pitchFamily="34" charset="0"/>
              </a:rPr>
              <a:t>Labour</a:t>
            </a:r>
            <a:r>
              <a:rPr lang="en-US" sz="2800" dirty="0" smtClean="0">
                <a:solidFill>
                  <a:srgbClr val="00B0F0"/>
                </a:solidFill>
                <a:latin typeface="Trebuchet MS" pitchFamily="34" charset="0"/>
              </a:rPr>
              <a:t> relations</a:t>
            </a:r>
          </a:p>
          <a:p>
            <a:pPr marL="457200" indent="-457200" algn="just">
              <a:buNone/>
            </a:pPr>
            <a:r>
              <a:rPr lang="en-US" sz="2800" dirty="0" smtClean="0">
                <a:latin typeface="Trebuchet MS" pitchFamily="34" charset="0"/>
              </a:rPr>
              <a:t>11.</a:t>
            </a:r>
            <a:r>
              <a:rPr lang="en-US" sz="2800" dirty="0" smtClean="0">
                <a:solidFill>
                  <a:srgbClr val="FF0000"/>
                </a:solidFill>
                <a:latin typeface="Trebuchet MS" pitchFamily="34" charset="0"/>
              </a:rPr>
              <a:t>HR records and research 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APPROACHES TO MANAGER DEVELOPMENT </a:t>
            </a:r>
            <a:r>
              <a:rPr lang="en-US" sz="2400" dirty="0" smtClean="0">
                <a:solidFill>
                  <a:srgbClr val="FF0000"/>
                </a:solidFill>
              </a:rPr>
              <a:t>INTERNAL AND EXTERNAL TRAINING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9416"/>
            <a:ext cx="7620000" cy="484632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/>
              <a:t> These programs may be conducted within the company or they may be offered externally.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1.Sensitivitytraining,T-group,and Encounter Groups: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- stands for training,  encounter group or leadership training is a controversial approach to manager development.</a:t>
            </a:r>
          </a:p>
          <a:p>
            <a:pPr algn="just">
              <a:buNone/>
            </a:pP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 of  sensitivity training generally include: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Better insight into one’s own behavior and the way one appears to others.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 Better understanding of group processes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20000" cy="4846320"/>
          </a:xfrm>
        </p:spPr>
        <p:txBody>
          <a:bodyPr>
            <a:normAutofit fontScale="92500"/>
          </a:bodyPr>
          <a:lstStyle/>
          <a:p>
            <a:pPr marL="457200" indent="-457200" algn="just">
              <a:buNone/>
            </a:pPr>
            <a:r>
              <a:rPr lang="en-US" sz="2400" dirty="0" smtClean="0"/>
              <a:t>3. Development of skills in diagnosing and intervening in group processes.</a:t>
            </a:r>
          </a:p>
          <a:p>
            <a:pPr marL="457200" indent="-457200" algn="just">
              <a:buNone/>
            </a:pPr>
            <a:r>
              <a:rPr lang="en-US" sz="2400" dirty="0" smtClean="0"/>
              <a:t>4. people interact and then </a:t>
            </a:r>
            <a:r>
              <a:rPr lang="en-US" sz="2400" dirty="0" smtClean="0">
                <a:solidFill>
                  <a:srgbClr val="FF0000"/>
                </a:solidFill>
              </a:rPr>
              <a:t>receive feedback on their behavior from the trainer and other group members,</a:t>
            </a:r>
            <a:r>
              <a:rPr lang="en-US" sz="2400" dirty="0" smtClean="0"/>
              <a:t> who </a:t>
            </a:r>
            <a:r>
              <a:rPr lang="en-US" sz="2400" dirty="0" smtClean="0">
                <a:solidFill>
                  <a:srgbClr val="00B0F0"/>
                </a:solidFill>
              </a:rPr>
              <a:t>express their opinions freely and openly.</a:t>
            </a:r>
          </a:p>
          <a:p>
            <a:pPr marL="457200" indent="-457200"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Guidelines that  can help to reduce potential harm and increase effectiveness:</a:t>
            </a:r>
          </a:p>
          <a:p>
            <a:pPr marL="457200" indent="-457200" algn="just">
              <a:buNone/>
            </a:pPr>
            <a:r>
              <a:rPr lang="en-US" sz="2400" dirty="0" smtClean="0"/>
              <a:t>  1. Participation in T- groups should be made voluntary</a:t>
            </a:r>
          </a:p>
          <a:p>
            <a:pPr marL="457200" indent="-457200" algn="just">
              <a:buNone/>
            </a:pPr>
            <a:r>
              <a:rPr lang="en-US" sz="2400" dirty="0" smtClean="0"/>
              <a:t>  2. Participants should be screened, those who could be harmed should be excluded from this experience</a:t>
            </a:r>
          </a:p>
          <a:p>
            <a:pPr marL="457200" indent="-457200" algn="just">
              <a:buNone/>
            </a:pPr>
            <a:r>
              <a:rPr lang="en-US" sz="2400" dirty="0" smtClean="0"/>
              <a:t>  3.Trainers should be carefully evaluated and their competence clearly established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None/>
            </a:pPr>
            <a:r>
              <a:rPr lang="en-US" sz="2800" dirty="0" smtClean="0"/>
              <a:t>4. Participants should be informed about the goals and process before they commit themselves to sensitivity training.</a:t>
            </a:r>
          </a:p>
          <a:p>
            <a:pPr marL="457200" indent="-457200" algn="just">
              <a:buNone/>
            </a:pPr>
            <a:r>
              <a:rPr lang="en-US" sz="2800" dirty="0" smtClean="0"/>
              <a:t>5.Before using, organizations should clearly identify development and training needs and objectives.</a:t>
            </a:r>
          </a:p>
          <a:p>
            <a:pPr marL="457200" indent="-457200" algn="just">
              <a:buNone/>
            </a:pPr>
            <a:r>
              <a:rPr lang="en-US" sz="2800" b="1" dirty="0" smtClean="0"/>
              <a:t>Conference Programs:</a:t>
            </a:r>
          </a:p>
          <a:p>
            <a:pPr marL="457200" indent="-457200" algn="just"/>
            <a:r>
              <a:rPr lang="en-US" sz="2800" dirty="0" smtClean="0"/>
              <a:t>May be used in internal or external training.</a:t>
            </a:r>
          </a:p>
          <a:p>
            <a:pPr marL="457200" indent="-457200" algn="just"/>
            <a:r>
              <a:rPr lang="en-US" sz="2800" dirty="0" smtClean="0"/>
              <a:t>During programs, potential managers are exposed to the ideas of speakers who are experts in their field.</a:t>
            </a:r>
          </a:p>
          <a:p>
            <a:pPr marL="457200" indent="-457200" algn="just"/>
            <a:r>
              <a:rPr lang="en-US" sz="2800" dirty="0" smtClean="0"/>
              <a:t>People may be instructed in history of the firm and its purposes, policies, relationships with customers, consumers, and other groups.</a:t>
            </a:r>
            <a:endParaRPr lang="en-US" sz="2800" b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External conference may range from  programs on specific managerial techniques to programs on broad topics, such as the relationship between business and society.</a:t>
            </a:r>
          </a:p>
          <a:p>
            <a:r>
              <a:rPr lang="en-US" sz="2800" dirty="0" smtClean="0"/>
              <a:t>Conferences can be made more successful by including discussions; two- way communication etc,.</a:t>
            </a:r>
          </a:p>
          <a:p>
            <a:pPr>
              <a:buNone/>
            </a:pPr>
            <a:r>
              <a:rPr lang="en-US" sz="2800" b="1" dirty="0" smtClean="0"/>
              <a:t>University Management Programs</a:t>
            </a:r>
          </a:p>
          <a:p>
            <a:pPr>
              <a:buNone/>
            </a:pPr>
            <a:r>
              <a:rPr lang="en-US" sz="2800" dirty="0" smtClean="0"/>
              <a:t>  Universities now conduct courses, workshops, conferences, institutes and formal programs for training managers.</a:t>
            </a:r>
            <a:endParaRPr lang="en-US" b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These include: evening courses, short seminars, live- in programs, a full graduate curriculum. </a:t>
            </a:r>
          </a:p>
          <a:p>
            <a:r>
              <a:rPr lang="en-US" sz="2400" dirty="0" smtClean="0"/>
              <a:t>Also programs that are custom- designed for the needs of individual companies.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800" b="1" dirty="0" smtClean="0"/>
              <a:t>Reading:</a:t>
            </a:r>
          </a:p>
          <a:p>
            <a:r>
              <a:rPr lang="en-US" sz="2400" dirty="0" smtClean="0"/>
              <a:t>Another approach is planned reading of relevant and current management literature.</a:t>
            </a:r>
          </a:p>
          <a:p>
            <a:r>
              <a:rPr lang="en-US" sz="2400" dirty="0" smtClean="0"/>
              <a:t>This can be enhanced through discussion of articles and books with other managers and the superior.</a:t>
            </a:r>
            <a:endParaRPr lang="en-US" sz="2400" b="1" dirty="0" smtClean="0"/>
          </a:p>
          <a:p>
            <a:endParaRPr lang="en-US" sz="2400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CONTINUE…..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   Business Simulation, Experiential Exercises and Expert Systems:</a:t>
            </a:r>
          </a:p>
          <a:p>
            <a:pPr algn="just"/>
            <a:r>
              <a:rPr lang="en-US" sz="1600" dirty="0" smtClean="0"/>
              <a:t> </a:t>
            </a:r>
            <a:r>
              <a:rPr lang="en-US" sz="2400" dirty="0" smtClean="0"/>
              <a:t>Expert systems involves the use of computers  to duplicate the functioning of the brain.</a:t>
            </a:r>
          </a:p>
          <a:p>
            <a:pPr algn="just">
              <a:buNone/>
            </a:pPr>
            <a:r>
              <a:rPr lang="en-US" sz="2400" b="1" dirty="0" smtClean="0"/>
              <a:t>   </a:t>
            </a:r>
            <a:r>
              <a:rPr lang="en-US" sz="2400" b="1" dirty="0" smtClean="0">
                <a:solidFill>
                  <a:srgbClr val="00B050"/>
                </a:solidFill>
              </a:rPr>
              <a:t>Example:  </a:t>
            </a:r>
            <a:r>
              <a:rPr lang="en-US" sz="2400" dirty="0" smtClean="0"/>
              <a:t>Are used: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for checking sales order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for oil drilling, for monitoring steam turbines at Westinghouse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for credit authorization at American Express for tax accounting decisions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for pricing systems bids at IBM and for capital investments at Texas Instruments.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5100" b="1" dirty="0" smtClean="0"/>
              <a:t>Special Training Programs</a:t>
            </a:r>
          </a:p>
          <a:p>
            <a:pPr algn="just"/>
            <a:r>
              <a:rPr lang="en-US" sz="4200" dirty="0" smtClean="0"/>
              <a:t>Training programs specifically designed for members of minority groups and for individuals who are physically handicapped.</a:t>
            </a:r>
          </a:p>
          <a:p>
            <a:pPr algn="just">
              <a:buNone/>
            </a:pPr>
            <a:r>
              <a:rPr lang="en-US" sz="5100" b="1" dirty="0" smtClean="0"/>
              <a:t> </a:t>
            </a:r>
            <a:r>
              <a:rPr lang="en-US" sz="5100" b="1" dirty="0" smtClean="0">
                <a:solidFill>
                  <a:srgbClr val="FF0000"/>
                </a:solidFill>
              </a:rPr>
              <a:t>Training Evaluation and </a:t>
            </a:r>
            <a:r>
              <a:rPr lang="en-US" sz="5100" b="1" smtClean="0">
                <a:solidFill>
                  <a:srgbClr val="FF0000"/>
                </a:solidFill>
              </a:rPr>
              <a:t>Transfer involves:</a:t>
            </a:r>
            <a:endParaRPr lang="en-US" sz="51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4200" dirty="0" smtClean="0"/>
              <a:t>Determining the effectiveness of training programs.</a:t>
            </a:r>
          </a:p>
          <a:p>
            <a:pPr algn="just"/>
            <a:r>
              <a:rPr lang="en-US" sz="4200" dirty="0" smtClean="0"/>
              <a:t>It requires measurements against standards and a systematic identification of training and objectives.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4200" b="1" dirty="0" smtClean="0"/>
              <a:t>Developmental  objectives include:</a:t>
            </a:r>
          </a:p>
          <a:p>
            <a:pPr marL="457200" indent="-457200" algn="just">
              <a:buNone/>
            </a:pPr>
            <a:r>
              <a:rPr lang="en-US" sz="4200" b="1" dirty="0" smtClean="0"/>
              <a:t>1</a:t>
            </a:r>
            <a:r>
              <a:rPr lang="en-US" sz="4400" b="1" dirty="0" smtClean="0"/>
              <a:t> </a:t>
            </a:r>
            <a:r>
              <a:rPr lang="en-US" sz="4400" dirty="0" smtClean="0"/>
              <a:t>An increase in knowledge</a:t>
            </a:r>
          </a:p>
          <a:p>
            <a:pPr marL="457200" indent="-457200" algn="just">
              <a:buNone/>
            </a:pPr>
            <a:r>
              <a:rPr lang="en-US" sz="4400" dirty="0" smtClean="0"/>
              <a:t>2. Development of attitudes conducive to good managing</a:t>
            </a:r>
          </a:p>
          <a:p>
            <a:pPr marL="457200" indent="-457200" algn="just">
              <a:buNone/>
            </a:pPr>
            <a:r>
              <a:rPr lang="en-US" sz="4400" dirty="0" smtClean="0"/>
              <a:t>3.  Acquisition of skills</a:t>
            </a:r>
          </a:p>
          <a:p>
            <a:pPr marL="457200" indent="-457200" algn="just">
              <a:buNone/>
            </a:pPr>
            <a:r>
              <a:rPr lang="en-US" sz="4400" dirty="0" smtClean="0"/>
              <a:t>4. Improvement of management performance</a:t>
            </a:r>
          </a:p>
          <a:p>
            <a:pPr algn="just">
              <a:buNone/>
            </a:pPr>
            <a:r>
              <a:rPr lang="en-US" sz="4400" dirty="0" smtClean="0"/>
              <a:t>5. Achievement of enterprise objectives.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n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153400" cy="6858000"/>
          </a:xfr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approach to HRM (Staffing)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rebuchet MS" pitchFamily="34" charset="0"/>
              </a:rPr>
              <a:t>Enterprise plans become the basis for organization plans to achieve enterprise objectives.</a:t>
            </a:r>
          </a:p>
          <a:p>
            <a:r>
              <a:rPr lang="en-US" dirty="0" smtClean="0">
                <a:latin typeface="Trebuchet MS" pitchFamily="34" charset="0"/>
              </a:rPr>
              <a:t>Present and projected organization structure determines the number and kinds of managers required.</a:t>
            </a:r>
          </a:p>
          <a:p>
            <a:pPr algn="just"/>
            <a:r>
              <a:rPr lang="en-US" dirty="0" smtClean="0">
                <a:latin typeface="Trebuchet MS" pitchFamily="34" charset="0"/>
              </a:rPr>
              <a:t>The demands for Managers  are  compared with  available talent through the management inventory.</a:t>
            </a:r>
          </a:p>
          <a:p>
            <a:pPr algn="just"/>
            <a:r>
              <a:rPr lang="en-US" dirty="0" smtClean="0">
                <a:latin typeface="Trebuchet MS" pitchFamily="34" charset="0"/>
              </a:rPr>
              <a:t>Well trained managers create an environment in which people together in groups, can  achieve enterprise objectives and at the same accomplish personal goals.</a:t>
            </a:r>
          </a:p>
          <a:p>
            <a:pPr algn="just"/>
            <a:r>
              <a:rPr lang="en-US" dirty="0" smtClean="0">
                <a:latin typeface="Trebuchet MS" pitchFamily="34" charset="0"/>
              </a:rPr>
              <a:t>Staffing requires an open- system approach.</a:t>
            </a:r>
            <a:endParaRPr lang="en-US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linked to the external environment and internal factors of  the firm  such as personnel policies, the organizational climate, and the reward systems.</a:t>
            </a:r>
          </a:p>
          <a:p>
            <a:r>
              <a:rPr lang="en-US" dirty="0" smtClean="0"/>
              <a:t>The external environment includes factors such as - high  technology demands for  well – trained, well educated, and highly skilled managers.</a:t>
            </a: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Affecting the number and kinds of Managers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Depends not only upon its size but also upon the complexity of  the organization structure, the plans for expansion and the rate of turnover of personnel.</a:t>
            </a:r>
          </a:p>
          <a:p>
            <a:r>
              <a:rPr lang="en-US" dirty="0" smtClean="0"/>
              <a:t>It is possible by enlarging  or contracting the delegation of authority to modify a structure so that the number of managers in a given instance will increase or decrease regardless of the size of an operation.</a:t>
            </a: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jovd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153399" cy="6858000"/>
          </a:xfr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Determination of Available Managerial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Management potential within a firm  can be done by the use of an inventory chart.</a:t>
            </a:r>
          </a:p>
          <a:p>
            <a:r>
              <a:rPr lang="en-US" dirty="0" smtClean="0"/>
              <a:t>It is simply  an organization chart of a  unit with managerial positions indicated  and keyed  as to the </a:t>
            </a:r>
            <a:r>
              <a:rPr lang="en-US" dirty="0" err="1" smtClean="0"/>
              <a:t>promotability</a:t>
            </a:r>
            <a:r>
              <a:rPr lang="en-US" dirty="0" smtClean="0"/>
              <a:t> of each incumbent.</a:t>
            </a:r>
          </a:p>
          <a:p>
            <a:r>
              <a:rPr lang="en-US" dirty="0" smtClean="0"/>
              <a:t>At a glance the controller can see where he or she stands with respect  to the staffing function. </a:t>
            </a:r>
          </a:p>
          <a:p>
            <a:r>
              <a:rPr lang="en-US" dirty="0" smtClean="0"/>
              <a:t>The controller’s successor is the manager of general accounting person in turn has a successor ready for promotion 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1143000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Cost accounting manager represents the case of a person who is acceptable but not promotable.</a:t>
            </a:r>
          </a:p>
          <a:p>
            <a:r>
              <a:rPr lang="en-US" dirty="0" smtClean="0"/>
              <a:t>The  manager of budget and analysis has considerable development to accomplish  before  being ready for promotion.</a:t>
            </a:r>
          </a:p>
          <a:p>
            <a:r>
              <a:rPr lang="en-US" dirty="0" smtClean="0"/>
              <a:t> Contract pricing portends some problems.</a:t>
            </a:r>
          </a:p>
          <a:p>
            <a:r>
              <a:rPr lang="en-US" dirty="0" smtClean="0"/>
              <a:t> The manager is not promotable but there is  good potential in the subordinates.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413</TotalTime>
  <Words>1802</Words>
  <Application>Microsoft Office PowerPoint</Application>
  <PresentationFormat>On-screen Show (4:3)</PresentationFormat>
  <Paragraphs>153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STAFFING</vt:lpstr>
      <vt:lpstr>CONTINUE….</vt:lpstr>
      <vt:lpstr>PowerPoint Presentation</vt:lpstr>
      <vt:lpstr>Systems approach to HRM (Staffing)</vt:lpstr>
      <vt:lpstr>Continue….</vt:lpstr>
      <vt:lpstr>Factors Affecting the number and kinds of Managers Required</vt:lpstr>
      <vt:lpstr>PowerPoint Presentation</vt:lpstr>
      <vt:lpstr>Determination of Available Managerial Resources</vt:lpstr>
      <vt:lpstr>Continue…..</vt:lpstr>
      <vt:lpstr>ORIENTING AND SOCIALIZING NEW EMPLOYEES</vt:lpstr>
      <vt:lpstr>MANAGER DEVELOPMENT PROCESS AND TRAINING </vt:lpstr>
      <vt:lpstr>steps in manager development</vt:lpstr>
      <vt:lpstr>CONTINUE….</vt:lpstr>
      <vt:lpstr>APPROACHES TO ON THE JOB TRAINING</vt:lpstr>
      <vt:lpstr>Continue….</vt:lpstr>
      <vt:lpstr>Continue…..</vt:lpstr>
      <vt:lpstr>CONTINUE….</vt:lpstr>
      <vt:lpstr>Continue….</vt:lpstr>
      <vt:lpstr>CONTINUE…..</vt:lpstr>
      <vt:lpstr>APPROACHES TO MANAGER DEVELOPMENT INTERNAL AND EXTERNAL TRAINING</vt:lpstr>
      <vt:lpstr>CONTINUE…</vt:lpstr>
      <vt:lpstr>Continue…..</vt:lpstr>
      <vt:lpstr>Continue…..</vt:lpstr>
      <vt:lpstr>CONTINUE……</vt:lpstr>
      <vt:lpstr>CONTINUE…..</vt:lpstr>
      <vt:lpstr>Continue…..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</dc:title>
  <dc:creator>James</dc:creator>
  <cp:lastModifiedBy>Admin</cp:lastModifiedBy>
  <cp:revision>96</cp:revision>
  <dcterms:created xsi:type="dcterms:W3CDTF">2011-09-25T06:27:22Z</dcterms:created>
  <dcterms:modified xsi:type="dcterms:W3CDTF">2014-03-27T03:23:43Z</dcterms:modified>
</cp:coreProperties>
</file>