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305" r:id="rId3"/>
    <p:sldId id="307" r:id="rId4"/>
    <p:sldId id="303" r:id="rId5"/>
    <p:sldId id="298" r:id="rId6"/>
    <p:sldId id="304" r:id="rId7"/>
    <p:sldId id="299" r:id="rId8"/>
    <p:sldId id="300" r:id="rId9"/>
    <p:sldId id="269" r:id="rId10"/>
    <p:sldId id="270" r:id="rId11"/>
    <p:sldId id="271" r:id="rId12"/>
    <p:sldId id="272" r:id="rId13"/>
    <p:sldId id="273" r:id="rId14"/>
    <p:sldId id="274" r:id="rId15"/>
    <p:sldId id="275" r:id="rId16"/>
    <p:sldId id="276" r:id="rId17"/>
    <p:sldId id="277" r:id="rId18"/>
    <p:sldId id="279" r:id="rId19"/>
    <p:sldId id="268" r:id="rId20"/>
    <p:sldId id="261" r:id="rId21"/>
    <p:sldId id="267"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30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3B16C-BBEB-43AA-A797-EE85B2B44A67}" type="datetimeFigureOut">
              <a:rPr lang="en-US" smtClean="0"/>
              <a:t>3/23/2015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C627C4-7423-48BC-B9B9-56001A082AB8}" type="slidenum">
              <a:rPr lang="en-US" smtClean="0"/>
              <a:t>‹#›</a:t>
            </a:fld>
            <a:endParaRPr lang="en-US" dirty="0"/>
          </a:p>
        </p:txBody>
      </p:sp>
    </p:spTree>
    <p:extLst>
      <p:ext uri="{BB962C8B-B14F-4D97-AF65-F5344CB8AC3E}">
        <p14:creationId xmlns:p14="http://schemas.microsoft.com/office/powerpoint/2010/main" val="256349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1A86CE9-D2A3-4DA1-A911-211FD2A9A460}" type="datetimeFigureOut">
              <a:rPr lang="en-US" smtClean="0"/>
              <a:pPr/>
              <a:t>3/23/2015</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4031F0C-DE9A-4954-8C5D-AABF5AEDCE0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wipe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1A86CE9-D2A3-4DA1-A911-211FD2A9A460}" type="datetimeFigureOut">
              <a:rPr lang="en-US" smtClean="0"/>
              <a:pPr/>
              <a:t>3/23/2015</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1A86CE9-D2A3-4DA1-A911-211FD2A9A460}" type="datetimeFigureOut">
              <a:rPr lang="en-US" smtClean="0"/>
              <a:pPr/>
              <a:t>3/23/2015</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4031F0C-DE9A-4954-8C5D-AABF5AEDCE0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wipe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1A86CE9-D2A3-4DA1-A911-211FD2A9A460}" type="datetimeFigureOut">
              <a:rPr lang="en-US" smtClean="0"/>
              <a:pPr/>
              <a:t>3/23/2015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4031F0C-DE9A-4954-8C5D-AABF5AEDCE0E}" type="slidenum">
              <a:rPr lang="en-US" smtClean="0"/>
              <a:pPr/>
              <a:t>‹#›</a:t>
            </a:fld>
            <a:endParaRPr lang="en-US" dirty="0"/>
          </a:p>
        </p:txBody>
      </p:sp>
    </p:spTree>
  </p:cSld>
  <p:clrMapOvr>
    <a:masterClrMapping/>
  </p:clrMapOvr>
  <p:transition spd="med">
    <p:wipe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1A86CE9-D2A3-4DA1-A911-211FD2A9A460}" type="datetimeFigureOut">
              <a:rPr lang="en-US" smtClean="0"/>
              <a:pPr/>
              <a:t>3/23/2015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4031F0C-DE9A-4954-8C5D-AABF5AEDCE0E}"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med">
    <p:wipe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1A86CE9-D2A3-4DA1-A911-211FD2A9A460}" type="datetimeFigureOut">
              <a:rPr lang="en-US" smtClean="0"/>
              <a:pPr/>
              <a:t>3/23/2015</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4031F0C-DE9A-4954-8C5D-AABF5AEDCE0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u"/>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pPr algn="ctr"/>
            <a:r>
              <a:rPr lang="en-US" sz="4000" dirty="0" smtClean="0">
                <a:solidFill>
                  <a:srgbClr val="00B0F0"/>
                </a:solidFill>
                <a:latin typeface="Trebuchet MS" pitchFamily="34" charset="0"/>
              </a:rPr>
              <a:t>STAFFING(HRM)</a:t>
            </a:r>
            <a:endParaRPr lang="en-US" sz="4000" dirty="0">
              <a:solidFill>
                <a:srgbClr val="00B0F0"/>
              </a:solidFill>
              <a:latin typeface="Trebuchet MS" pitchFamily="34" charset="0"/>
            </a:endParaRPr>
          </a:p>
        </p:txBody>
      </p:sp>
      <p:sp>
        <p:nvSpPr>
          <p:cNvPr id="3" name="Content Placeholder 2"/>
          <p:cNvSpPr>
            <a:spLocks noGrp="1"/>
          </p:cNvSpPr>
          <p:nvPr>
            <p:ph idx="1"/>
          </p:nvPr>
        </p:nvSpPr>
        <p:spPr>
          <a:xfrm>
            <a:off x="457200" y="1295400"/>
            <a:ext cx="7239000" cy="5160336"/>
          </a:xfrm>
        </p:spPr>
        <p:txBody>
          <a:bodyPr>
            <a:normAutofit/>
          </a:bodyPr>
          <a:lstStyle/>
          <a:p>
            <a:pPr algn="just">
              <a:buNone/>
            </a:pPr>
            <a:r>
              <a:rPr lang="en-US" dirty="0" smtClean="0"/>
              <a:t>   </a:t>
            </a:r>
            <a:r>
              <a:rPr lang="en-US" dirty="0" smtClean="0">
                <a:solidFill>
                  <a:srgbClr val="FF0000"/>
                </a:solidFill>
                <a:latin typeface="Trebuchet MS" pitchFamily="34" charset="0"/>
              </a:rPr>
              <a:t>Staffing</a:t>
            </a:r>
            <a:r>
              <a:rPr lang="en-US" dirty="0" smtClean="0">
                <a:solidFill>
                  <a:srgbClr val="FFC000"/>
                </a:solidFill>
                <a:latin typeface="Trebuchet MS" pitchFamily="34" charset="0"/>
              </a:rPr>
              <a:t> or </a:t>
            </a:r>
            <a:r>
              <a:rPr lang="en-US" dirty="0" smtClean="0">
                <a:solidFill>
                  <a:srgbClr val="92D050"/>
                </a:solidFill>
                <a:latin typeface="Trebuchet MS" pitchFamily="34" charset="0"/>
              </a:rPr>
              <a:t>HRM</a:t>
            </a:r>
            <a:r>
              <a:rPr lang="en-US" dirty="0" smtClean="0">
                <a:solidFill>
                  <a:srgbClr val="FFC000"/>
                </a:solidFill>
                <a:latin typeface="Trebuchet MS" pitchFamily="34" charset="0"/>
              </a:rPr>
              <a:t> </a:t>
            </a:r>
            <a:r>
              <a:rPr lang="en-US" dirty="0" smtClean="0">
                <a:latin typeface="Trebuchet MS" pitchFamily="34" charset="0"/>
              </a:rPr>
              <a:t>is defined as filling, and keeping filled positions in the organization structure  so that  competent people are available at the right time  to achieve organizational objectives.</a:t>
            </a:r>
          </a:p>
          <a:p>
            <a:pPr algn="just">
              <a:buNone/>
            </a:pPr>
            <a:endParaRPr lang="en-US" dirty="0" smtClean="0">
              <a:latin typeface="Trebuchet MS" pitchFamily="34" charset="0"/>
            </a:endParaRPr>
          </a:p>
          <a:p>
            <a:pPr algn="just"/>
            <a:r>
              <a:rPr lang="en-IN" dirty="0"/>
              <a:t>The overall purpose of human resource management is to ensure that the organization is able to achieve success through people. </a:t>
            </a:r>
          </a:p>
          <a:p>
            <a:pPr algn="just"/>
            <a:endParaRPr lang="en-US" dirty="0" smtClean="0"/>
          </a:p>
        </p:txBody>
      </p:sp>
    </p:spTree>
  </p:cSld>
  <p:clrMapOvr>
    <a:masterClrMapping/>
  </p:clrMapOvr>
  <p:transition spd="med">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Sources of recruitment</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sz="2800" dirty="0">
                <a:solidFill>
                  <a:srgbClr val="FF0000"/>
                </a:solidFill>
              </a:rPr>
              <a:t>Traditional and modern sources. </a:t>
            </a:r>
          </a:p>
          <a:p>
            <a:pPr marL="514350" indent="-514350" algn="just">
              <a:buFont typeface="+mj-lt"/>
              <a:buAutoNum type="arabicPeriod"/>
            </a:pPr>
            <a:r>
              <a:rPr lang="en-US" sz="2800" dirty="0"/>
              <a:t> </a:t>
            </a:r>
            <a:r>
              <a:rPr lang="en-US" sz="2800" b="1" dirty="0">
                <a:solidFill>
                  <a:srgbClr val="7030A0"/>
                </a:solidFill>
              </a:rPr>
              <a:t>Internal and external sources.</a:t>
            </a:r>
          </a:p>
          <a:p>
            <a:pPr algn="just"/>
            <a:r>
              <a:rPr lang="en-US" sz="2800" dirty="0" smtClean="0">
                <a:solidFill>
                  <a:srgbClr val="0070C0"/>
                </a:solidFill>
              </a:rPr>
              <a:t>Internal </a:t>
            </a:r>
            <a:r>
              <a:rPr lang="en-US" sz="2800" dirty="0" smtClean="0">
                <a:solidFill>
                  <a:srgbClr val="0070C0"/>
                </a:solidFill>
              </a:rPr>
              <a:t>sources: </a:t>
            </a:r>
            <a:r>
              <a:rPr lang="en-US" sz="2800" dirty="0" smtClean="0"/>
              <a:t>include </a:t>
            </a:r>
            <a:r>
              <a:rPr lang="en-US" sz="2800" dirty="0"/>
              <a:t>personnel already on the pay – roll of an organization</a:t>
            </a:r>
            <a:r>
              <a:rPr lang="en-US" sz="2800" dirty="0" smtClean="0"/>
              <a:t>.</a:t>
            </a:r>
          </a:p>
          <a:p>
            <a:pPr algn="just"/>
            <a:r>
              <a:rPr lang="en-US" sz="2800" dirty="0"/>
              <a:t>Promotion/ Demotion </a:t>
            </a:r>
            <a:r>
              <a:rPr lang="en-US" sz="2800" dirty="0" smtClean="0"/>
              <a:t>or Transfer</a:t>
            </a:r>
            <a:endParaRPr lang="en-US" sz="2800" dirty="0"/>
          </a:p>
          <a:p>
            <a:pPr algn="just"/>
            <a:r>
              <a:rPr lang="en-US" sz="2800" dirty="0" smtClean="0"/>
              <a:t>Whenever </a:t>
            </a:r>
            <a:r>
              <a:rPr lang="en-US" sz="2800" dirty="0"/>
              <a:t>any vacancy occurs, somebody from within the organization is upgraded, </a:t>
            </a:r>
            <a:r>
              <a:rPr lang="en-US" sz="2800" dirty="0" smtClean="0"/>
              <a:t>transferred</a:t>
            </a:r>
            <a:r>
              <a:rPr lang="en-US" sz="2800" dirty="0"/>
              <a:t> </a:t>
            </a:r>
            <a:r>
              <a:rPr lang="en-US" sz="2800" dirty="0" smtClean="0"/>
              <a:t>or promoted.</a:t>
            </a:r>
            <a:endParaRPr lang="en-US" sz="2800" dirty="0"/>
          </a:p>
          <a:p>
            <a:pPr algn="just"/>
            <a:r>
              <a:rPr lang="en-US" sz="2800" dirty="0"/>
              <a:t>Present employee referrals is one internal modern sources.</a:t>
            </a:r>
          </a:p>
        </p:txBody>
      </p:sp>
    </p:spTree>
    <p:extLst>
      <p:ext uri="{BB962C8B-B14F-4D97-AF65-F5344CB8AC3E}">
        <p14:creationId xmlns:p14="http://schemas.microsoft.com/office/powerpoint/2010/main" val="1118967969"/>
      </p:ext>
    </p:extLst>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marL="0" indent="0" algn="just">
              <a:buNone/>
            </a:pPr>
            <a:r>
              <a:rPr lang="en-US" sz="2800" dirty="0" smtClean="0">
                <a:solidFill>
                  <a:srgbClr val="FF0000"/>
                </a:solidFill>
              </a:rPr>
              <a:t>Example:</a:t>
            </a:r>
          </a:p>
          <a:p>
            <a:pPr marL="0" indent="0" algn="just">
              <a:buNone/>
            </a:pPr>
            <a:r>
              <a:rPr lang="en-US" sz="2800" dirty="0" smtClean="0"/>
              <a:t>Delta </a:t>
            </a:r>
            <a:r>
              <a:rPr lang="en-US" sz="2800" dirty="0"/>
              <a:t>Airlines, the only non union most profitable airline promotes almost exclusively from within</a:t>
            </a:r>
            <a:r>
              <a:rPr lang="en-US" sz="2800" dirty="0" smtClean="0"/>
              <a:t>. </a:t>
            </a:r>
          </a:p>
          <a:p>
            <a:pPr marL="0" indent="0" algn="just">
              <a:buNone/>
            </a:pPr>
            <a:r>
              <a:rPr lang="en-US" sz="2800" dirty="0" smtClean="0"/>
              <a:t>IBM</a:t>
            </a:r>
            <a:r>
              <a:rPr lang="en-US" sz="2800" dirty="0"/>
              <a:t>, Procter &amp; Gamble ,and many more successful firms use </a:t>
            </a:r>
            <a:r>
              <a:rPr lang="en-US" sz="2800" dirty="0">
                <a:solidFill>
                  <a:srgbClr val="FF0000"/>
                </a:solidFill>
              </a:rPr>
              <a:t>promotion from within </a:t>
            </a:r>
            <a:r>
              <a:rPr lang="en-US" sz="2800" dirty="0"/>
              <a:t>strategies and they have proven extremely effective.</a:t>
            </a:r>
          </a:p>
        </p:txBody>
      </p:sp>
    </p:spTree>
    <p:extLst>
      <p:ext uri="{BB962C8B-B14F-4D97-AF65-F5344CB8AC3E}">
        <p14:creationId xmlns:p14="http://schemas.microsoft.com/office/powerpoint/2010/main" val="4129434073"/>
      </p:ext>
    </p:extLst>
  </p:cSld>
  <p:clrMapOvr>
    <a:masterClrMapping/>
  </p:clrMapOvr>
  <p:transition spd="med">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External Sources </a:t>
            </a:r>
            <a:r>
              <a:rPr lang="en-US" sz="3200" dirty="0"/>
              <a:t>(out side the organization)</a:t>
            </a:r>
          </a:p>
        </p:txBody>
      </p:sp>
      <p:sp>
        <p:nvSpPr>
          <p:cNvPr id="3" name="Content Placeholder 2"/>
          <p:cNvSpPr>
            <a:spLocks noGrp="1"/>
          </p:cNvSpPr>
          <p:nvPr>
            <p:ph idx="1"/>
          </p:nvPr>
        </p:nvSpPr>
        <p:spPr/>
        <p:txBody>
          <a:bodyPr>
            <a:normAutofit lnSpcReduction="10000"/>
          </a:bodyPr>
          <a:lstStyle/>
          <a:p>
            <a:pPr marL="0" indent="0" algn="just">
              <a:buNone/>
            </a:pPr>
            <a:r>
              <a:rPr lang="en-US" sz="2800" dirty="0">
                <a:solidFill>
                  <a:srgbClr val="00B050"/>
                </a:solidFill>
              </a:rPr>
              <a:t>Traditional external sources </a:t>
            </a:r>
            <a:r>
              <a:rPr lang="en-US" sz="2800" dirty="0"/>
              <a:t>includes:</a:t>
            </a:r>
          </a:p>
          <a:p>
            <a:pPr marL="457200" indent="-457200" algn="just">
              <a:buAutoNum type="arabicPeriod"/>
            </a:pPr>
            <a:r>
              <a:rPr lang="en-US" sz="2800" dirty="0"/>
              <a:t>Educational Institutes</a:t>
            </a:r>
          </a:p>
          <a:p>
            <a:pPr marL="457200" indent="-457200" algn="just">
              <a:buAutoNum type="arabicPeriod"/>
            </a:pPr>
            <a:r>
              <a:rPr lang="en-US" sz="2800" dirty="0"/>
              <a:t>Private </a:t>
            </a:r>
            <a:r>
              <a:rPr lang="en-US" sz="2800" dirty="0" smtClean="0"/>
              <a:t>Employment Agencies </a:t>
            </a:r>
            <a:r>
              <a:rPr lang="en-US" sz="2800" dirty="0"/>
              <a:t>/ consultants</a:t>
            </a:r>
          </a:p>
          <a:p>
            <a:pPr marL="457200" indent="-457200" algn="just">
              <a:buAutoNum type="arabicPeriod"/>
            </a:pPr>
            <a:r>
              <a:rPr lang="en-US" sz="2800" dirty="0"/>
              <a:t>Public Employment Exchanges</a:t>
            </a:r>
          </a:p>
          <a:p>
            <a:pPr marL="457200" indent="-457200" algn="just">
              <a:buAutoNum type="arabicPeriod"/>
            </a:pPr>
            <a:r>
              <a:rPr lang="en-US" sz="2800" dirty="0"/>
              <a:t>Professional Organization</a:t>
            </a:r>
          </a:p>
          <a:p>
            <a:pPr marL="457200" indent="-457200" algn="just">
              <a:buAutoNum type="arabicPeriod"/>
            </a:pPr>
            <a:r>
              <a:rPr lang="en-US" sz="2800" dirty="0"/>
              <a:t>Trade unions</a:t>
            </a:r>
          </a:p>
          <a:p>
            <a:pPr marL="457200" indent="-457200" algn="just">
              <a:buAutoNum type="arabicPeriod"/>
            </a:pPr>
            <a:r>
              <a:rPr lang="en-US" sz="2800" dirty="0"/>
              <a:t>Waiting Lists</a:t>
            </a:r>
          </a:p>
          <a:p>
            <a:pPr marL="457200" indent="-457200" algn="just">
              <a:buAutoNum type="arabicPeriod"/>
            </a:pPr>
            <a:r>
              <a:rPr lang="en-US" sz="2800" dirty="0"/>
              <a:t>Field Trips</a:t>
            </a:r>
          </a:p>
          <a:p>
            <a:pPr marL="457200" indent="-457200" algn="just">
              <a:buAutoNum type="arabicPeriod"/>
            </a:pPr>
            <a:r>
              <a:rPr lang="en-US" sz="2800" dirty="0" err="1"/>
              <a:t>Labour</a:t>
            </a:r>
            <a:r>
              <a:rPr lang="en-US" sz="2800" dirty="0"/>
              <a:t> Contractors</a:t>
            </a:r>
          </a:p>
        </p:txBody>
      </p:sp>
    </p:spTree>
    <p:extLst>
      <p:ext uri="{BB962C8B-B14F-4D97-AF65-F5344CB8AC3E}">
        <p14:creationId xmlns:p14="http://schemas.microsoft.com/office/powerpoint/2010/main" val="1933828471"/>
      </p:ext>
    </p:extLst>
  </p:cSld>
  <p:clrMapOvr>
    <a:masterClrMapping/>
  </p:clrMapOvr>
  <p:transition spd="med">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855"/>
            <a:ext cx="7543800" cy="1066800"/>
          </a:xfrm>
        </p:spPr>
        <p:txBody>
          <a:bodyPr/>
          <a:lstStyle/>
          <a:p>
            <a:r>
              <a:rPr lang="en-US" dirty="0" smtClean="0"/>
              <a:t>Continue…</a:t>
            </a:r>
            <a:endParaRPr lang="en-US" dirty="0"/>
          </a:p>
        </p:txBody>
      </p:sp>
      <p:sp>
        <p:nvSpPr>
          <p:cNvPr id="3" name="Content Placeholder 2"/>
          <p:cNvSpPr>
            <a:spLocks noGrp="1"/>
          </p:cNvSpPr>
          <p:nvPr>
            <p:ph idx="1"/>
          </p:nvPr>
        </p:nvSpPr>
        <p:spPr>
          <a:xfrm>
            <a:off x="533400" y="1143000"/>
            <a:ext cx="7467600" cy="5486400"/>
          </a:xfrm>
        </p:spPr>
        <p:txBody>
          <a:bodyPr>
            <a:normAutofit fontScale="85000" lnSpcReduction="20000"/>
          </a:bodyPr>
          <a:lstStyle/>
          <a:p>
            <a:pPr marL="0" indent="0" algn="just">
              <a:buNone/>
            </a:pPr>
            <a:r>
              <a:rPr lang="en-US" sz="2800" dirty="0" smtClean="0"/>
              <a:t>9. Ex-employees</a:t>
            </a:r>
            <a:endParaRPr lang="en-US" sz="2800" dirty="0"/>
          </a:p>
          <a:p>
            <a:pPr marL="0" indent="0" algn="just">
              <a:buNone/>
            </a:pPr>
            <a:r>
              <a:rPr lang="en-US" sz="2800" dirty="0" smtClean="0"/>
              <a:t>10. Casual </a:t>
            </a:r>
            <a:r>
              <a:rPr lang="en-US" sz="2800" dirty="0"/>
              <a:t>Applicants</a:t>
            </a:r>
          </a:p>
          <a:p>
            <a:pPr marL="0" indent="0" algn="just">
              <a:buNone/>
            </a:pPr>
            <a:r>
              <a:rPr lang="en-US" sz="2800" dirty="0" smtClean="0"/>
              <a:t>11. Similar </a:t>
            </a:r>
            <a:r>
              <a:rPr lang="en-US" sz="2800" dirty="0"/>
              <a:t>Organizations</a:t>
            </a:r>
          </a:p>
          <a:p>
            <a:pPr marL="0" indent="0" algn="just">
              <a:buNone/>
            </a:pPr>
            <a:r>
              <a:rPr lang="en-US" sz="2800" dirty="0" smtClean="0"/>
              <a:t>12. Unsolicited Applications</a:t>
            </a:r>
          </a:p>
          <a:p>
            <a:pPr marL="0" indent="0" algn="just">
              <a:buNone/>
            </a:pPr>
            <a:r>
              <a:rPr lang="en-US" sz="2800" dirty="0">
                <a:solidFill>
                  <a:srgbClr val="FF0000"/>
                </a:solidFill>
              </a:rPr>
              <a:t>Modern external sources </a:t>
            </a:r>
            <a:r>
              <a:rPr lang="en-US" sz="2800" dirty="0" smtClean="0"/>
              <a:t>include:</a:t>
            </a:r>
          </a:p>
          <a:p>
            <a:pPr marL="0" indent="0" algn="just">
              <a:buNone/>
            </a:pPr>
            <a:r>
              <a:rPr lang="en-US" sz="2800" dirty="0" smtClean="0"/>
              <a:t>1. Walk-in, Consult </a:t>
            </a:r>
            <a:r>
              <a:rPr lang="en-US" sz="2800" dirty="0"/>
              <a:t>–</a:t>
            </a:r>
            <a:r>
              <a:rPr lang="en-US" sz="2800" dirty="0" smtClean="0"/>
              <a:t>in.</a:t>
            </a:r>
            <a:endParaRPr lang="en-US" sz="2800" dirty="0"/>
          </a:p>
          <a:p>
            <a:pPr marL="0" indent="0" algn="just">
              <a:buNone/>
            </a:pPr>
            <a:r>
              <a:rPr lang="en-US" sz="2800" dirty="0" smtClean="0"/>
              <a:t>2. Head- </a:t>
            </a:r>
            <a:r>
              <a:rPr lang="en-US" sz="2800" dirty="0"/>
              <a:t>hunters (search consultants)</a:t>
            </a:r>
          </a:p>
          <a:p>
            <a:pPr marL="0" indent="0" algn="just">
              <a:buNone/>
            </a:pPr>
            <a:r>
              <a:rPr lang="en-US" sz="2800" dirty="0" smtClean="0"/>
              <a:t>3. </a:t>
            </a:r>
            <a:r>
              <a:rPr lang="en-US" sz="2800" b="1" dirty="0" smtClean="0">
                <a:solidFill>
                  <a:srgbClr val="00B0F0"/>
                </a:solidFill>
              </a:rPr>
              <a:t>Body </a:t>
            </a:r>
            <a:r>
              <a:rPr lang="en-US" sz="2800" b="1" dirty="0">
                <a:solidFill>
                  <a:srgbClr val="00B0F0"/>
                </a:solidFill>
              </a:rPr>
              <a:t>shoppers or employee leasers</a:t>
            </a:r>
          </a:p>
          <a:p>
            <a:r>
              <a:rPr lang="en-US" sz="2800" dirty="0" smtClean="0"/>
              <a:t>Hi- </a:t>
            </a:r>
            <a:r>
              <a:rPr lang="en-US" sz="2800" dirty="0"/>
              <a:t>tech training </a:t>
            </a:r>
            <a:r>
              <a:rPr lang="en-US" sz="2800" dirty="0" smtClean="0"/>
              <a:t>institutions or </a:t>
            </a:r>
            <a:r>
              <a:rPr lang="en-US" sz="2800" dirty="0"/>
              <a:t>professional organizations are called body </a:t>
            </a:r>
            <a:r>
              <a:rPr lang="en-US" sz="2800" dirty="0" smtClean="0"/>
              <a:t>shoppers.</a:t>
            </a:r>
          </a:p>
          <a:p>
            <a:r>
              <a:rPr lang="en-US" sz="2800" dirty="0" smtClean="0"/>
              <a:t>They develop a </a:t>
            </a:r>
            <a:r>
              <a:rPr lang="en-US" sz="2800" dirty="0"/>
              <a:t>pool of human resources and supply on lease </a:t>
            </a:r>
            <a:r>
              <a:rPr lang="en-US" sz="2800" dirty="0" smtClean="0"/>
              <a:t>basis.</a:t>
            </a:r>
          </a:p>
          <a:p>
            <a:pPr marL="0" indent="0" algn="just">
              <a:buNone/>
            </a:pPr>
            <a:r>
              <a:rPr lang="en-US" sz="2800" dirty="0" smtClean="0"/>
              <a:t>4.</a:t>
            </a:r>
            <a:r>
              <a:rPr lang="en-US" sz="2800" dirty="0"/>
              <a:t> Mergers and Acquisitions</a:t>
            </a:r>
          </a:p>
          <a:p>
            <a:pPr marL="0" indent="0" algn="just">
              <a:buNone/>
            </a:pPr>
            <a:r>
              <a:rPr lang="en-US" sz="2800" dirty="0" smtClean="0"/>
              <a:t>5. </a:t>
            </a:r>
            <a:r>
              <a:rPr lang="en-US" sz="2800" dirty="0"/>
              <a:t>E- Recruitment (Job street. Com, </a:t>
            </a:r>
            <a:r>
              <a:rPr lang="en-US" sz="2800" dirty="0" err="1"/>
              <a:t>Naukri</a:t>
            </a:r>
            <a:r>
              <a:rPr lang="en-US" sz="2800" dirty="0"/>
              <a:t> .com</a:t>
            </a:r>
          </a:p>
          <a:p>
            <a:pPr marL="0" indent="0" algn="just">
              <a:buNone/>
            </a:pPr>
            <a:r>
              <a:rPr lang="en-US" sz="2800" dirty="0" smtClean="0"/>
              <a:t>6. </a:t>
            </a:r>
            <a:r>
              <a:rPr lang="en-US" sz="2800" dirty="0"/>
              <a:t>Out-sourcing</a:t>
            </a:r>
          </a:p>
          <a:p>
            <a:pPr marL="0" indent="0" algn="just">
              <a:buNone/>
            </a:pPr>
            <a:endParaRPr lang="en-US" sz="2800" dirty="0"/>
          </a:p>
          <a:p>
            <a:pPr marL="0" indent="0" algn="just">
              <a:buNone/>
            </a:pPr>
            <a:endParaRPr lang="en-US" sz="2800" dirty="0"/>
          </a:p>
          <a:p>
            <a:endParaRPr lang="en-US" dirty="0"/>
          </a:p>
        </p:txBody>
      </p:sp>
    </p:spTree>
    <p:extLst>
      <p:ext uri="{BB962C8B-B14F-4D97-AF65-F5344CB8AC3E}">
        <p14:creationId xmlns:p14="http://schemas.microsoft.com/office/powerpoint/2010/main" val="4069333316"/>
      </p:ext>
    </p:extLst>
  </p:cSld>
  <p:clrMapOvr>
    <a:masterClrMapping/>
  </p:clrMapOvr>
  <p:transition spd="med">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62000"/>
          </a:xfrm>
        </p:spPr>
        <p:txBody>
          <a:bodyPr>
            <a:normAutofit/>
          </a:bodyPr>
          <a:lstStyle/>
          <a:p>
            <a:r>
              <a:rPr lang="en-US" sz="3200" dirty="0">
                <a:solidFill>
                  <a:srgbClr val="C00000"/>
                </a:solidFill>
              </a:rPr>
              <a:t>METHODS </a:t>
            </a:r>
            <a:r>
              <a:rPr lang="en-US" sz="3200" dirty="0" smtClean="0">
                <a:solidFill>
                  <a:srgbClr val="C00000"/>
                </a:solidFill>
              </a:rPr>
              <a:t>OF </a:t>
            </a:r>
            <a:r>
              <a:rPr lang="en-US" sz="3200" dirty="0">
                <a:solidFill>
                  <a:srgbClr val="C00000"/>
                </a:solidFill>
              </a:rPr>
              <a:t>RECRUITMENT</a:t>
            </a:r>
          </a:p>
        </p:txBody>
      </p:sp>
      <p:sp>
        <p:nvSpPr>
          <p:cNvPr id="3" name="Content Placeholder 2"/>
          <p:cNvSpPr>
            <a:spLocks noGrp="1"/>
          </p:cNvSpPr>
          <p:nvPr>
            <p:ph idx="1"/>
          </p:nvPr>
        </p:nvSpPr>
        <p:spPr>
          <a:xfrm>
            <a:off x="457200" y="1371600"/>
            <a:ext cx="7239000" cy="5084136"/>
          </a:xfrm>
        </p:spPr>
        <p:txBody>
          <a:bodyPr>
            <a:normAutofit fontScale="92500" lnSpcReduction="10000"/>
          </a:bodyPr>
          <a:lstStyle/>
          <a:p>
            <a:pPr marL="0" indent="0" algn="just">
              <a:buNone/>
            </a:pPr>
            <a:r>
              <a:rPr lang="en-US" sz="2800" b="1" dirty="0"/>
              <a:t>Direct, Indirect and third party</a:t>
            </a:r>
          </a:p>
          <a:p>
            <a:pPr algn="just"/>
            <a:r>
              <a:rPr lang="en-US" sz="2200" b="1" dirty="0">
                <a:solidFill>
                  <a:srgbClr val="FF0000"/>
                </a:solidFill>
              </a:rPr>
              <a:t>DIRECT </a:t>
            </a:r>
            <a:r>
              <a:rPr lang="en-US" sz="2200" b="1" dirty="0" smtClean="0">
                <a:solidFill>
                  <a:srgbClr val="FF0000"/>
                </a:solidFill>
              </a:rPr>
              <a:t>METHODS: </a:t>
            </a:r>
            <a:r>
              <a:rPr lang="en-US" sz="2800" dirty="0" smtClean="0"/>
              <a:t>Include </a:t>
            </a:r>
            <a:r>
              <a:rPr lang="en-US" sz="2800" dirty="0"/>
              <a:t>travelling recruits to educational and professional institutions, for managerial professional and sales </a:t>
            </a:r>
            <a:r>
              <a:rPr lang="en-US" sz="2800" dirty="0" smtClean="0"/>
              <a:t>personnel.</a:t>
            </a:r>
          </a:p>
          <a:p>
            <a:pPr algn="just"/>
            <a:r>
              <a:rPr lang="en-US" sz="2800" dirty="0"/>
              <a:t>A</a:t>
            </a:r>
            <a:r>
              <a:rPr lang="en-US" sz="2800" dirty="0" smtClean="0"/>
              <a:t>nd </a:t>
            </a:r>
            <a:r>
              <a:rPr lang="en-US" sz="2800" dirty="0"/>
              <a:t>campus interviewing is an extensive operation</a:t>
            </a:r>
            <a:r>
              <a:rPr lang="en-US" sz="2800" dirty="0" smtClean="0"/>
              <a:t>.</a:t>
            </a:r>
          </a:p>
          <a:p>
            <a:pPr algn="just"/>
            <a:r>
              <a:rPr lang="en-US" sz="2800" dirty="0" smtClean="0">
                <a:solidFill>
                  <a:srgbClr val="00B0F0"/>
                </a:solidFill>
              </a:rPr>
              <a:t>Example: </a:t>
            </a:r>
            <a:r>
              <a:rPr lang="en-US" sz="2800" dirty="0" err="1" smtClean="0"/>
              <a:t>Infosys,TCS</a:t>
            </a:r>
            <a:r>
              <a:rPr lang="en-US" sz="2800" dirty="0" smtClean="0"/>
              <a:t>, DCM</a:t>
            </a:r>
            <a:r>
              <a:rPr lang="en-US" sz="2800" dirty="0"/>
              <a:t>, </a:t>
            </a:r>
            <a:r>
              <a:rPr lang="en-US" sz="2800" dirty="0" smtClean="0"/>
              <a:t>Accenture, GE,TATAs </a:t>
            </a:r>
            <a:r>
              <a:rPr lang="en-US" sz="2800" dirty="0"/>
              <a:t>and other firms- maintain continuing contacts with institutions placement officials with a view to recruiting</a:t>
            </a:r>
            <a:r>
              <a:rPr lang="en-US" sz="2800" dirty="0" smtClean="0"/>
              <a:t>.</a:t>
            </a:r>
          </a:p>
          <a:p>
            <a:pPr algn="just"/>
            <a:r>
              <a:rPr lang="en-US" sz="2800" dirty="0" smtClean="0"/>
              <a:t> </a:t>
            </a:r>
            <a:r>
              <a:rPr lang="en-US" sz="2800" dirty="0"/>
              <a:t>Other methods </a:t>
            </a:r>
            <a:r>
              <a:rPr lang="en-US" sz="2800" dirty="0" smtClean="0"/>
              <a:t>include: </a:t>
            </a:r>
            <a:r>
              <a:rPr lang="en-US" sz="2800" dirty="0"/>
              <a:t>sending recruiters to conventions seminars </a:t>
            </a:r>
          </a:p>
        </p:txBody>
      </p:sp>
    </p:spTree>
    <p:extLst>
      <p:ext uri="{BB962C8B-B14F-4D97-AF65-F5344CB8AC3E}">
        <p14:creationId xmlns:p14="http://schemas.microsoft.com/office/powerpoint/2010/main" val="2365402585"/>
      </p:ext>
    </p:extLst>
  </p:cSld>
  <p:clrMapOvr>
    <a:masterClrMapping/>
  </p:clrMapOvr>
  <p:transition spd="med">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a:bodyPr>
          <a:lstStyle/>
          <a:p>
            <a:r>
              <a:rPr lang="en-US" sz="3200" dirty="0">
                <a:solidFill>
                  <a:srgbClr val="FFC000"/>
                </a:solidFill>
              </a:rPr>
              <a:t>INDIRECT METHODS</a:t>
            </a:r>
          </a:p>
        </p:txBody>
      </p:sp>
      <p:sp>
        <p:nvSpPr>
          <p:cNvPr id="3" name="Content Placeholder 2"/>
          <p:cNvSpPr>
            <a:spLocks noGrp="1"/>
          </p:cNvSpPr>
          <p:nvPr>
            <p:ph idx="1"/>
          </p:nvPr>
        </p:nvSpPr>
        <p:spPr>
          <a:xfrm>
            <a:off x="457200" y="1524000"/>
            <a:ext cx="7391400" cy="5257800"/>
          </a:xfrm>
        </p:spPr>
        <p:txBody>
          <a:bodyPr>
            <a:normAutofit fontScale="92500"/>
          </a:bodyPr>
          <a:lstStyle/>
          <a:p>
            <a:pPr algn="just"/>
            <a:r>
              <a:rPr lang="en-US" sz="2800" dirty="0" smtClean="0"/>
              <a:t>Involves advertising </a:t>
            </a:r>
            <a:r>
              <a:rPr lang="en-US" sz="2800" dirty="0"/>
              <a:t>in </a:t>
            </a:r>
            <a:r>
              <a:rPr lang="en-US" sz="2800" dirty="0" smtClean="0"/>
              <a:t>newspaper or </a:t>
            </a:r>
            <a:r>
              <a:rPr lang="en-US" sz="2800" dirty="0"/>
              <a:t>on the radio, TVs, in trade and professional journals, technical magazines and brochures</a:t>
            </a:r>
            <a:r>
              <a:rPr lang="en-US" sz="2800" dirty="0" smtClean="0"/>
              <a:t>.</a:t>
            </a:r>
          </a:p>
          <a:p>
            <a:pPr algn="just"/>
            <a:r>
              <a:rPr lang="en-US" sz="2800" dirty="0" smtClean="0"/>
              <a:t> </a:t>
            </a:r>
            <a:r>
              <a:rPr lang="en-US" sz="2800" dirty="0"/>
              <a:t>Senior posts are largely filled by advertising  in newspaper and or trade journals and magazines</a:t>
            </a:r>
            <a:r>
              <a:rPr lang="en-US" sz="2800" dirty="0" smtClean="0"/>
              <a:t>.</a:t>
            </a:r>
          </a:p>
          <a:p>
            <a:pPr algn="just"/>
            <a:r>
              <a:rPr lang="en-US" sz="2800" dirty="0" smtClean="0"/>
              <a:t> </a:t>
            </a:r>
            <a:r>
              <a:rPr lang="en-US" sz="2800" dirty="0"/>
              <a:t>Local newspaper can be a good source of </a:t>
            </a:r>
            <a:r>
              <a:rPr lang="en-US" sz="2800" b="1" dirty="0">
                <a:solidFill>
                  <a:srgbClr val="0070C0"/>
                </a:solidFill>
              </a:rPr>
              <a:t>blue- collar workers</a:t>
            </a:r>
            <a:r>
              <a:rPr lang="en-US" sz="2800" dirty="0"/>
              <a:t>, </a:t>
            </a:r>
            <a:r>
              <a:rPr lang="en-US" sz="2800" dirty="0">
                <a:solidFill>
                  <a:srgbClr val="FF0000"/>
                </a:solidFill>
              </a:rPr>
              <a:t>clerical employees</a:t>
            </a:r>
            <a:r>
              <a:rPr lang="en-US" sz="2800" dirty="0"/>
              <a:t>, and lower- level administrative employees</a:t>
            </a:r>
            <a:r>
              <a:rPr lang="en-US" sz="2800" dirty="0" smtClean="0"/>
              <a:t>.</a:t>
            </a:r>
          </a:p>
          <a:p>
            <a:pPr marL="0" indent="0" algn="just">
              <a:buNone/>
            </a:pPr>
            <a:r>
              <a:rPr lang="en-US" sz="2800" dirty="0" smtClean="0">
                <a:solidFill>
                  <a:srgbClr val="FF0000"/>
                </a:solidFill>
              </a:rPr>
              <a:t>Advantage: </a:t>
            </a:r>
            <a:r>
              <a:rPr lang="en-US" sz="2800" dirty="0" smtClean="0"/>
              <a:t>all </a:t>
            </a:r>
            <a:r>
              <a:rPr lang="en-US" sz="2800" dirty="0"/>
              <a:t>details about the job can be given in advertisement to allow self screening by the prospective candidates. </a:t>
            </a:r>
          </a:p>
        </p:txBody>
      </p:sp>
    </p:spTree>
    <p:extLst>
      <p:ext uri="{BB962C8B-B14F-4D97-AF65-F5344CB8AC3E}">
        <p14:creationId xmlns:p14="http://schemas.microsoft.com/office/powerpoint/2010/main" val="644730376"/>
      </p:ext>
    </p:extLst>
  </p:cSld>
  <p:clrMapOvr>
    <a:masterClrMapping/>
  </p:clrMapOvr>
  <p:transition spd="med">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THIRD PARTY METHODS</a:t>
            </a:r>
            <a:endParaRPr lang="en-US" dirty="0"/>
          </a:p>
        </p:txBody>
      </p:sp>
      <p:sp>
        <p:nvSpPr>
          <p:cNvPr id="3" name="Content Placeholder 2"/>
          <p:cNvSpPr>
            <a:spLocks noGrp="1"/>
          </p:cNvSpPr>
          <p:nvPr>
            <p:ph idx="1"/>
          </p:nvPr>
        </p:nvSpPr>
        <p:spPr/>
        <p:txBody>
          <a:bodyPr/>
          <a:lstStyle/>
          <a:p>
            <a:pPr algn="just"/>
            <a:r>
              <a:rPr lang="en-US" sz="2800" dirty="0"/>
              <a:t>Include the use of commercial or private employment agencies, state agencies, placement offices of schools, colleges and professional </a:t>
            </a:r>
            <a:r>
              <a:rPr lang="en-US" sz="2800" dirty="0" smtClean="0"/>
              <a:t>associations.</a:t>
            </a:r>
          </a:p>
          <a:p>
            <a:pPr algn="just"/>
            <a:r>
              <a:rPr lang="en-US" sz="2800" dirty="0" smtClean="0"/>
              <a:t> Recruiting </a:t>
            </a:r>
            <a:r>
              <a:rPr lang="en-US" sz="2800" dirty="0"/>
              <a:t>firms, management consulting firms, indoctrination seminars for college, professors, and friends and relatives.</a:t>
            </a:r>
          </a:p>
          <a:p>
            <a:pPr algn="just"/>
            <a:r>
              <a:rPr lang="en-US" sz="2800" dirty="0"/>
              <a:t>Private employment agencies bring employers and employees </a:t>
            </a:r>
            <a:r>
              <a:rPr lang="en-US" sz="2800" dirty="0" smtClean="0"/>
              <a:t>together. </a:t>
            </a:r>
            <a:endParaRPr lang="en-US" sz="2800" dirty="0"/>
          </a:p>
        </p:txBody>
      </p:sp>
    </p:spTree>
    <p:extLst>
      <p:ext uri="{BB962C8B-B14F-4D97-AF65-F5344CB8AC3E}">
        <p14:creationId xmlns:p14="http://schemas.microsoft.com/office/powerpoint/2010/main" val="3741495510"/>
      </p:ext>
    </p:extLst>
  </p:cSld>
  <p:clrMapOvr>
    <a:masterClrMapping/>
  </p:clrMapOvr>
  <p:transition spd="med">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Systems approach to HRM </a:t>
            </a:r>
            <a:r>
              <a:rPr lang="en-US" dirty="0"/>
              <a:t>(Staffing)</a:t>
            </a:r>
          </a:p>
        </p:txBody>
      </p:sp>
      <p:sp>
        <p:nvSpPr>
          <p:cNvPr id="3" name="Content Placeholder 2"/>
          <p:cNvSpPr>
            <a:spLocks noGrp="1"/>
          </p:cNvSpPr>
          <p:nvPr>
            <p:ph idx="1"/>
          </p:nvPr>
        </p:nvSpPr>
        <p:spPr/>
        <p:txBody>
          <a:bodyPr>
            <a:normAutofit fontScale="92500" lnSpcReduction="20000"/>
          </a:bodyPr>
          <a:lstStyle/>
          <a:p>
            <a:r>
              <a:rPr lang="en-US" dirty="0">
                <a:latin typeface="Trebuchet MS" pitchFamily="34" charset="0"/>
              </a:rPr>
              <a:t>Enterprise plans become the basis for organization plans to achieve enterprise objectives.</a:t>
            </a:r>
          </a:p>
          <a:p>
            <a:r>
              <a:rPr lang="en-US" dirty="0">
                <a:latin typeface="Trebuchet MS" pitchFamily="34" charset="0"/>
              </a:rPr>
              <a:t>Present and projected organization structure determines the number and kinds of managers required.</a:t>
            </a:r>
          </a:p>
          <a:p>
            <a:pPr algn="just"/>
            <a:r>
              <a:rPr lang="en-US" dirty="0">
                <a:latin typeface="Trebuchet MS" pitchFamily="34" charset="0"/>
              </a:rPr>
              <a:t>The demands for Managers  are  compared with  available talent through the management inventory.</a:t>
            </a:r>
          </a:p>
          <a:p>
            <a:pPr algn="just"/>
            <a:r>
              <a:rPr lang="en-US" dirty="0">
                <a:latin typeface="Trebuchet MS" pitchFamily="34" charset="0"/>
              </a:rPr>
              <a:t>Well trained managers create an environment in which people together in groups, can  achieve enterprise objectives and at the same accomplish personal goals.</a:t>
            </a:r>
          </a:p>
          <a:p>
            <a:pPr algn="just"/>
            <a:r>
              <a:rPr lang="en-US" dirty="0">
                <a:latin typeface="Trebuchet MS" pitchFamily="34" charset="0"/>
              </a:rPr>
              <a:t>Staffing requires an open- system approach.</a:t>
            </a:r>
          </a:p>
        </p:txBody>
      </p:sp>
    </p:spTree>
    <p:extLst>
      <p:ext uri="{BB962C8B-B14F-4D97-AF65-F5344CB8AC3E}">
        <p14:creationId xmlns:p14="http://schemas.microsoft.com/office/powerpoint/2010/main" val="1646159667"/>
      </p:ext>
    </p:extLst>
  </p:cSld>
  <p:clrMapOvr>
    <a:masterClrMapping/>
  </p:clrMapOvr>
  <p:transition spd="med">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800" dirty="0"/>
              <a:t>It is linked to the external environment and internal factors of  the firm  such as personnel policies, the organizational climate, and the reward systems.</a:t>
            </a:r>
          </a:p>
          <a:p>
            <a:pPr marL="0" indent="0">
              <a:buNone/>
            </a:pPr>
            <a:r>
              <a:rPr lang="en-US" sz="2800" dirty="0">
                <a:solidFill>
                  <a:srgbClr val="FF0000"/>
                </a:solidFill>
              </a:rPr>
              <a:t>The external environment </a:t>
            </a:r>
            <a:r>
              <a:rPr lang="en-US" sz="2800" dirty="0" smtClean="0">
                <a:solidFill>
                  <a:srgbClr val="FF0000"/>
                </a:solidFill>
              </a:rPr>
              <a:t>includes:</a:t>
            </a:r>
          </a:p>
          <a:p>
            <a:r>
              <a:rPr lang="en-US" sz="2800" dirty="0" smtClean="0"/>
              <a:t> </a:t>
            </a:r>
            <a:r>
              <a:rPr lang="en-US" sz="2800" dirty="0"/>
              <a:t>factors such as - high  technology demands for  well </a:t>
            </a:r>
            <a:r>
              <a:rPr lang="en-US" sz="2800"/>
              <a:t>– </a:t>
            </a:r>
            <a:r>
              <a:rPr lang="en-US" sz="2800" smtClean="0"/>
              <a:t>trained</a:t>
            </a:r>
            <a:endParaRPr lang="en-US" sz="2800" dirty="0" smtClean="0"/>
          </a:p>
          <a:p>
            <a:r>
              <a:rPr lang="en-US" sz="2800" dirty="0" smtClean="0"/>
              <a:t> </a:t>
            </a:r>
            <a:r>
              <a:rPr lang="en-US" sz="2800" dirty="0"/>
              <a:t>well </a:t>
            </a:r>
            <a:r>
              <a:rPr lang="en-US" sz="2800" dirty="0" smtClean="0"/>
              <a:t>educated</a:t>
            </a:r>
          </a:p>
          <a:p>
            <a:r>
              <a:rPr lang="en-US" sz="2800" dirty="0" smtClean="0"/>
              <a:t> </a:t>
            </a:r>
            <a:r>
              <a:rPr lang="en-US" sz="2800" dirty="0"/>
              <a:t>and highly skilled managers.</a:t>
            </a:r>
          </a:p>
        </p:txBody>
      </p:sp>
    </p:spTree>
    <p:extLst>
      <p:ext uri="{BB962C8B-B14F-4D97-AF65-F5344CB8AC3E}">
        <p14:creationId xmlns:p14="http://schemas.microsoft.com/office/powerpoint/2010/main" val="1995563666"/>
      </p:ext>
    </p:extLst>
  </p:cSld>
  <p:clrMapOvr>
    <a:masterClrMapping/>
  </p:clrMapOvr>
  <p:transition spd="med">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new.png"/>
          <p:cNvPicPr>
            <a:picLocks noGrp="1" noChangeAspect="1"/>
          </p:cNvPicPr>
          <p:nvPr>
            <p:ph idx="1"/>
          </p:nvPr>
        </p:nvPicPr>
        <p:blipFill>
          <a:blip r:embed="rId2"/>
          <a:stretch>
            <a:fillRect/>
          </a:stretch>
        </p:blipFill>
        <p:spPr>
          <a:xfrm>
            <a:off x="0" y="0"/>
            <a:ext cx="8153400" cy="6858000"/>
          </a:xfrm>
        </p:spPr>
      </p:pic>
    </p:spTree>
  </p:cSld>
  <p:clrMapOvr>
    <a:masterClrMapping/>
  </p:clrMapOvr>
  <p:transition spd="med">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definition</a:t>
            </a:r>
            <a:endParaRPr lang="en-IN" dirty="0"/>
          </a:p>
        </p:txBody>
      </p:sp>
      <p:sp>
        <p:nvSpPr>
          <p:cNvPr id="3" name="Content Placeholder 2"/>
          <p:cNvSpPr>
            <a:spLocks noGrp="1"/>
          </p:cNvSpPr>
          <p:nvPr>
            <p:ph idx="1"/>
          </p:nvPr>
        </p:nvSpPr>
        <p:spPr>
          <a:xfrm>
            <a:off x="228600" y="1609416"/>
            <a:ext cx="7848600" cy="5172384"/>
          </a:xfrm>
        </p:spPr>
        <p:txBody>
          <a:bodyPr>
            <a:normAutofit lnSpcReduction="10000"/>
          </a:bodyPr>
          <a:lstStyle/>
          <a:p>
            <a:pPr marL="0" indent="0">
              <a:buNone/>
            </a:pPr>
            <a:r>
              <a:rPr lang="en-IN" b="1" dirty="0">
                <a:solidFill>
                  <a:srgbClr val="00B0F0"/>
                </a:solidFill>
              </a:rPr>
              <a:t>John </a:t>
            </a:r>
            <a:r>
              <a:rPr lang="en-IN" b="1" dirty="0" smtClean="0">
                <a:solidFill>
                  <a:srgbClr val="00B0F0"/>
                </a:solidFill>
              </a:rPr>
              <a:t>Storey </a:t>
            </a:r>
            <a:r>
              <a:rPr lang="en-IN" dirty="0"/>
              <a:t>defines Human Resource Management </a:t>
            </a:r>
            <a:r>
              <a:rPr lang="en-IN" dirty="0" smtClean="0"/>
              <a:t>as:</a:t>
            </a:r>
          </a:p>
          <a:p>
            <a:r>
              <a:rPr lang="en-IN" dirty="0" smtClean="0"/>
              <a:t> </a:t>
            </a:r>
            <a:r>
              <a:rPr lang="en-IN" dirty="0"/>
              <a:t>a distinctive approach to employment which seeks to achieve competitive advantage through the strategic deployment of a highly committed and capable workforce, using an integrated array of cultural, structural and personal </a:t>
            </a:r>
            <a:r>
              <a:rPr lang="en-IN" dirty="0" smtClean="0"/>
              <a:t>techniques</a:t>
            </a:r>
          </a:p>
          <a:p>
            <a:pPr marL="0" indent="0">
              <a:buNone/>
            </a:pPr>
            <a:r>
              <a:rPr lang="en-IN" b="1" dirty="0" smtClean="0">
                <a:solidFill>
                  <a:srgbClr val="FF0000"/>
                </a:solidFill>
              </a:rPr>
              <a:t>  Michael </a:t>
            </a:r>
            <a:r>
              <a:rPr lang="en-IN" b="1" dirty="0">
                <a:solidFill>
                  <a:srgbClr val="FF0000"/>
                </a:solidFill>
              </a:rPr>
              <a:t>Armstrong </a:t>
            </a:r>
          </a:p>
          <a:p>
            <a:r>
              <a:rPr lang="en-IN" dirty="0"/>
              <a:t> </a:t>
            </a:r>
            <a:r>
              <a:rPr lang="en-IN" dirty="0" smtClean="0"/>
              <a:t>HRM  </a:t>
            </a:r>
            <a:r>
              <a:rPr lang="en-IN" dirty="0"/>
              <a:t>is defined as a strategic and coherent approach to the   management of an organization’s most valued assets – the people working there who individually and collectively contributes to the achievement of its objectives</a:t>
            </a:r>
          </a:p>
          <a:p>
            <a:endParaRPr lang="en-IN" dirty="0" smtClean="0"/>
          </a:p>
        </p:txBody>
      </p:sp>
    </p:spTree>
    <p:extLst>
      <p:ext uri="{BB962C8B-B14F-4D97-AF65-F5344CB8AC3E}">
        <p14:creationId xmlns:p14="http://schemas.microsoft.com/office/powerpoint/2010/main" val="3593848612"/>
      </p:ext>
    </p:extLst>
  </p:cSld>
  <p:clrMapOvr>
    <a:masterClrMapping/>
  </p:clrMapOvr>
  <p:transition spd="med">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990600"/>
          </a:xfrm>
        </p:spPr>
        <p:txBody>
          <a:bodyPr>
            <a:normAutofit/>
          </a:bodyPr>
          <a:lstStyle/>
          <a:p>
            <a:r>
              <a:rPr lang="en-US" sz="2400" dirty="0" smtClean="0">
                <a:solidFill>
                  <a:srgbClr val="FF0000"/>
                </a:solidFill>
              </a:rPr>
              <a:t>Factors Affecting the number and kinds of Managers Required</a:t>
            </a:r>
            <a:endParaRPr lang="en-US" sz="2400" dirty="0">
              <a:solidFill>
                <a:srgbClr val="FF0000"/>
              </a:solidFill>
            </a:endParaRPr>
          </a:p>
        </p:txBody>
      </p:sp>
      <p:sp>
        <p:nvSpPr>
          <p:cNvPr id="3" name="Content Placeholder 2"/>
          <p:cNvSpPr>
            <a:spLocks noGrp="1"/>
          </p:cNvSpPr>
          <p:nvPr>
            <p:ph idx="1"/>
          </p:nvPr>
        </p:nvSpPr>
        <p:spPr>
          <a:xfrm>
            <a:off x="381000" y="1447800"/>
            <a:ext cx="7696200" cy="4846320"/>
          </a:xfrm>
        </p:spPr>
        <p:txBody>
          <a:bodyPr>
            <a:normAutofit/>
          </a:bodyPr>
          <a:lstStyle/>
          <a:p>
            <a:r>
              <a:rPr lang="en-US" dirty="0" smtClean="0"/>
              <a:t>Depends not only upon its size but also upon the complexity of  the organization structure, the plans for expansion and the rate of turnover of personnel.</a:t>
            </a:r>
          </a:p>
          <a:p>
            <a:r>
              <a:rPr lang="en-US" dirty="0" smtClean="0"/>
              <a:t>It is possible by enlarging  or contracting the delegation of authority to modify a structure so that the number of managers in a given instance will increase or decrease regardless of the size of an operation.</a:t>
            </a:r>
            <a:endParaRPr lang="en-US" dirty="0"/>
          </a:p>
        </p:txBody>
      </p:sp>
    </p:spTree>
  </p:cSld>
  <p:clrMapOvr>
    <a:masterClrMapping/>
  </p:clrMapOvr>
  <p:transition spd="med">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jovdd.png"/>
          <p:cNvPicPr>
            <a:picLocks noGrp="1" noChangeAspect="1"/>
          </p:cNvPicPr>
          <p:nvPr>
            <p:ph idx="1"/>
          </p:nvPr>
        </p:nvPicPr>
        <p:blipFill>
          <a:blip r:embed="rId2"/>
          <a:stretch>
            <a:fillRect/>
          </a:stretch>
        </p:blipFill>
        <p:spPr>
          <a:xfrm>
            <a:off x="0" y="0"/>
            <a:ext cx="8153399" cy="6858000"/>
          </a:xfrm>
        </p:spPr>
      </p:pic>
    </p:spTree>
  </p:cSld>
  <p:clrMapOvr>
    <a:masterClrMapping/>
  </p:clrMapOvr>
  <p:transition spd="med">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C000"/>
                </a:solidFill>
              </a:rPr>
              <a:t>STEPS INVOLVED IN SELECTION PROCEDURE</a:t>
            </a:r>
            <a:endParaRPr lang="en-US" dirty="0">
              <a:solidFill>
                <a:srgbClr val="FFC000"/>
              </a:solidFill>
            </a:endParaRPr>
          </a:p>
        </p:txBody>
      </p:sp>
      <p:sp>
        <p:nvSpPr>
          <p:cNvPr id="3" name="Content Placeholder 2"/>
          <p:cNvSpPr>
            <a:spLocks noGrp="1"/>
          </p:cNvSpPr>
          <p:nvPr>
            <p:ph idx="1"/>
          </p:nvPr>
        </p:nvSpPr>
        <p:spPr/>
        <p:txBody>
          <a:bodyPr>
            <a:normAutofit fontScale="92500" lnSpcReduction="10000"/>
          </a:bodyPr>
          <a:lstStyle/>
          <a:p>
            <a:pPr marL="457200" indent="-457200" algn="just">
              <a:buAutoNum type="arabicPeriod"/>
            </a:pPr>
            <a:r>
              <a:rPr lang="en-US" sz="2400" dirty="0"/>
              <a:t>Initial or Preliminary Interview</a:t>
            </a:r>
          </a:p>
          <a:p>
            <a:pPr marL="457200" indent="-457200" algn="just">
              <a:buAutoNum type="arabicPeriod"/>
            </a:pPr>
            <a:r>
              <a:rPr lang="en-US" sz="2400" dirty="0"/>
              <a:t>Application Blank or Form </a:t>
            </a:r>
          </a:p>
          <a:p>
            <a:pPr marL="457200" indent="-457200" algn="just">
              <a:buAutoNum type="arabicPeriod"/>
            </a:pPr>
            <a:r>
              <a:rPr lang="en-US" sz="2400" dirty="0"/>
              <a:t>Reference checks</a:t>
            </a:r>
          </a:p>
          <a:p>
            <a:pPr marL="457200" indent="-457200" algn="just">
              <a:buAutoNum type="arabicPeriod"/>
            </a:pPr>
            <a:r>
              <a:rPr lang="en-US" sz="2400" dirty="0"/>
              <a:t>Employment Tests</a:t>
            </a:r>
          </a:p>
          <a:p>
            <a:pPr marL="457200" indent="-457200" algn="just">
              <a:buAutoNum type="arabicPeriod"/>
            </a:pPr>
            <a:r>
              <a:rPr lang="en-US" sz="2400" dirty="0"/>
              <a:t>Interview</a:t>
            </a:r>
          </a:p>
          <a:p>
            <a:pPr marL="457200" indent="-457200" algn="just">
              <a:buAutoNum type="arabicPeriod"/>
            </a:pPr>
            <a:r>
              <a:rPr lang="en-US" sz="2400" dirty="0" smtClean="0"/>
              <a:t>Selection Decision</a:t>
            </a:r>
          </a:p>
          <a:p>
            <a:pPr marL="0" indent="0" algn="just">
              <a:buNone/>
            </a:pPr>
            <a:r>
              <a:rPr lang="en-US" sz="2400" dirty="0" smtClean="0">
                <a:solidFill>
                  <a:srgbClr val="00B050"/>
                </a:solidFill>
              </a:rPr>
              <a:t>1. Initial </a:t>
            </a:r>
            <a:r>
              <a:rPr lang="en-US" sz="2400" dirty="0">
                <a:solidFill>
                  <a:srgbClr val="00B050"/>
                </a:solidFill>
              </a:rPr>
              <a:t>or Preliminary </a:t>
            </a:r>
            <a:r>
              <a:rPr lang="en-US" sz="2400" dirty="0" smtClean="0">
                <a:solidFill>
                  <a:srgbClr val="00B050"/>
                </a:solidFill>
              </a:rPr>
              <a:t>Interview</a:t>
            </a:r>
          </a:p>
          <a:p>
            <a:pPr marL="0" indent="0" algn="just">
              <a:buNone/>
            </a:pPr>
            <a:r>
              <a:rPr lang="en-US" sz="2400" dirty="0" smtClean="0"/>
              <a:t> Involves information on  applicants –such as:</a:t>
            </a:r>
          </a:p>
          <a:p>
            <a:pPr algn="just"/>
            <a:r>
              <a:rPr lang="en-US" sz="2400" dirty="0" smtClean="0"/>
              <a:t> why </a:t>
            </a:r>
            <a:r>
              <a:rPr lang="en-US" sz="2400" dirty="0"/>
              <a:t>they are applying </a:t>
            </a:r>
            <a:r>
              <a:rPr lang="en-US" sz="2400" dirty="0" smtClean="0"/>
              <a:t>for </a:t>
            </a:r>
            <a:r>
              <a:rPr lang="en-US" sz="2400" dirty="0"/>
              <a:t>a job with this </a:t>
            </a:r>
            <a:r>
              <a:rPr lang="en-US" sz="2400" dirty="0" smtClean="0"/>
              <a:t>organization?</a:t>
            </a:r>
          </a:p>
          <a:p>
            <a:pPr algn="just"/>
            <a:r>
              <a:rPr lang="en-US" sz="2400" dirty="0"/>
              <a:t>Salary requirements, education and </a:t>
            </a:r>
            <a:r>
              <a:rPr lang="en-US" sz="2400" dirty="0" smtClean="0"/>
              <a:t>experience</a:t>
            </a:r>
          </a:p>
          <a:p>
            <a:pPr algn="just"/>
            <a:r>
              <a:rPr lang="en-US" sz="2400" dirty="0" smtClean="0"/>
              <a:t> Or data related </a:t>
            </a:r>
            <a:r>
              <a:rPr lang="en-US" sz="2400" dirty="0"/>
              <a:t>to the job or personnel </a:t>
            </a:r>
            <a:r>
              <a:rPr lang="en-US" sz="2400" dirty="0" smtClean="0"/>
              <a:t>specifications.</a:t>
            </a:r>
            <a:endParaRPr lang="en-US" sz="2400" dirty="0">
              <a:solidFill>
                <a:srgbClr val="00B050"/>
              </a:solidFill>
            </a:endParaRPr>
          </a:p>
        </p:txBody>
      </p:sp>
    </p:spTree>
    <p:extLst>
      <p:ext uri="{BB962C8B-B14F-4D97-AF65-F5344CB8AC3E}">
        <p14:creationId xmlns:p14="http://schemas.microsoft.com/office/powerpoint/2010/main" val="3684025283"/>
      </p:ext>
    </p:extLst>
  </p:cSld>
  <p:clrMapOvr>
    <a:masterClrMapping/>
  </p:clrMapOvr>
  <p:transition spd="med">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2400" dirty="0" smtClean="0"/>
              <a:t>Aptitude </a:t>
            </a:r>
            <a:r>
              <a:rPr lang="en-US" sz="2400" dirty="0"/>
              <a:t>towards the </a:t>
            </a:r>
            <a:r>
              <a:rPr lang="en-US" sz="2400" dirty="0" smtClean="0"/>
              <a:t>job</a:t>
            </a:r>
          </a:p>
          <a:p>
            <a:pPr algn="just"/>
            <a:r>
              <a:rPr lang="en-US" sz="2400" dirty="0" smtClean="0"/>
              <a:t> </a:t>
            </a:r>
            <a:r>
              <a:rPr lang="en-US" sz="2400" dirty="0"/>
              <a:t>physical appearance other physical requirements </a:t>
            </a:r>
            <a:r>
              <a:rPr lang="en-US" sz="2400" dirty="0" smtClean="0"/>
              <a:t> for the candidate</a:t>
            </a:r>
            <a:r>
              <a:rPr lang="en-US" sz="2400" dirty="0" smtClean="0"/>
              <a:t>.</a:t>
            </a:r>
          </a:p>
          <a:p>
            <a:pPr algn="just"/>
            <a:r>
              <a:rPr lang="en-US" sz="2400" dirty="0" smtClean="0"/>
              <a:t>If he/she  </a:t>
            </a:r>
            <a:r>
              <a:rPr lang="en-US" sz="2400" dirty="0"/>
              <a:t>meets with the requirements of the organization may be selected for further process</a:t>
            </a:r>
            <a:r>
              <a:rPr lang="en-US" sz="2400" dirty="0" smtClean="0"/>
              <a:t>.</a:t>
            </a:r>
          </a:p>
          <a:p>
            <a:pPr algn="just"/>
            <a:r>
              <a:rPr lang="en-US" sz="2400" dirty="0" smtClean="0"/>
              <a:t> </a:t>
            </a:r>
            <a:r>
              <a:rPr lang="en-US" sz="2400" dirty="0"/>
              <a:t>This type of interviews are known as stand- up </a:t>
            </a:r>
            <a:r>
              <a:rPr lang="en-US" sz="2400" dirty="0" smtClean="0"/>
              <a:t>interviews</a:t>
            </a:r>
          </a:p>
          <a:p>
            <a:pPr marL="0" indent="0" algn="just">
              <a:buNone/>
            </a:pPr>
            <a:r>
              <a:rPr lang="en-US" sz="2800" dirty="0" smtClean="0">
                <a:solidFill>
                  <a:srgbClr val="FF0000"/>
                </a:solidFill>
              </a:rPr>
              <a:t>2. Applications </a:t>
            </a:r>
            <a:r>
              <a:rPr lang="en-US" sz="2800" dirty="0">
                <a:solidFill>
                  <a:srgbClr val="FF0000"/>
                </a:solidFill>
              </a:rPr>
              <a:t>Blank or </a:t>
            </a:r>
            <a:r>
              <a:rPr lang="en-US" sz="2800" dirty="0" smtClean="0">
                <a:solidFill>
                  <a:srgbClr val="FF0000"/>
                </a:solidFill>
              </a:rPr>
              <a:t>Form</a:t>
            </a:r>
          </a:p>
          <a:p>
            <a:pPr marL="0" indent="0" algn="just">
              <a:buNone/>
            </a:pPr>
            <a:r>
              <a:rPr lang="en-US" sz="2400" dirty="0"/>
              <a:t>Provides factual information needed for evaluating the candidates suitability.</a:t>
            </a:r>
          </a:p>
          <a:p>
            <a:pPr marL="0" indent="0" algn="just">
              <a:buNone/>
            </a:pPr>
            <a:endParaRPr lang="en-US" sz="2400" dirty="0">
              <a:solidFill>
                <a:srgbClr val="FF0000"/>
              </a:solidFill>
            </a:endParaRPr>
          </a:p>
        </p:txBody>
      </p:sp>
    </p:spTree>
    <p:extLst>
      <p:ext uri="{BB962C8B-B14F-4D97-AF65-F5344CB8AC3E}">
        <p14:creationId xmlns:p14="http://schemas.microsoft.com/office/powerpoint/2010/main" val="2653332200"/>
      </p:ext>
    </p:extLst>
  </p:cSld>
  <p:clrMapOvr>
    <a:masterClrMapping/>
  </p:clrMapOvr>
  <p:transition spd="med">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2800" dirty="0" smtClean="0"/>
              <a:t>3. </a:t>
            </a:r>
            <a:r>
              <a:rPr lang="en-US" sz="2800" dirty="0" smtClean="0">
                <a:solidFill>
                  <a:srgbClr val="0070C0"/>
                </a:solidFill>
              </a:rPr>
              <a:t>Reference checks:</a:t>
            </a:r>
          </a:p>
          <a:p>
            <a:pPr algn="just"/>
            <a:r>
              <a:rPr lang="en-US" sz="2800" dirty="0" smtClean="0"/>
              <a:t> Applicant </a:t>
            </a:r>
            <a:r>
              <a:rPr lang="en-US" sz="2800" dirty="0"/>
              <a:t>is asked to mention names and addresses of his former employers and also of two or three </a:t>
            </a:r>
            <a:r>
              <a:rPr lang="en-US" sz="2800" dirty="0" smtClean="0"/>
              <a:t>known </a:t>
            </a:r>
            <a:r>
              <a:rPr lang="en-US" sz="2800" dirty="0"/>
              <a:t>persons but not related to him</a:t>
            </a:r>
            <a:r>
              <a:rPr lang="en-US" sz="2800" dirty="0" smtClean="0"/>
              <a:t>.</a:t>
            </a:r>
          </a:p>
          <a:p>
            <a:pPr marL="0" indent="0" algn="just">
              <a:buNone/>
            </a:pPr>
            <a:r>
              <a:rPr lang="en-US" sz="2800" dirty="0" smtClean="0"/>
              <a:t>4.</a:t>
            </a:r>
            <a:r>
              <a:rPr lang="en-US" sz="2800" dirty="0"/>
              <a:t> </a:t>
            </a:r>
            <a:r>
              <a:rPr lang="en-US" sz="2800" dirty="0">
                <a:solidFill>
                  <a:srgbClr val="FF0000"/>
                </a:solidFill>
              </a:rPr>
              <a:t>Employment Selection Tests </a:t>
            </a:r>
            <a:endParaRPr lang="en-US" sz="2800" dirty="0" smtClean="0">
              <a:solidFill>
                <a:srgbClr val="FF0000"/>
              </a:solidFill>
            </a:endParaRPr>
          </a:p>
          <a:p>
            <a:pPr algn="just"/>
            <a:r>
              <a:rPr lang="en-US" sz="2800" dirty="0"/>
              <a:t>Tests is an instrument designed to measure selected </a:t>
            </a:r>
            <a:r>
              <a:rPr lang="en-US" sz="2800" dirty="0" smtClean="0"/>
              <a:t>qualities, abilities in  </a:t>
            </a:r>
            <a:r>
              <a:rPr lang="en-US" sz="2800" dirty="0"/>
              <a:t>terms of job </a:t>
            </a:r>
            <a:r>
              <a:rPr lang="en-US" sz="2800" dirty="0" smtClean="0"/>
              <a:t>specifications.</a:t>
            </a:r>
          </a:p>
          <a:p>
            <a:pPr algn="just"/>
            <a:r>
              <a:rPr lang="en-US" sz="2800" dirty="0" smtClean="0"/>
              <a:t> </a:t>
            </a:r>
            <a:r>
              <a:rPr lang="en-US" sz="2800" dirty="0"/>
              <a:t>provide a sample behavior that is used to draw inferences about the future </a:t>
            </a:r>
            <a:r>
              <a:rPr lang="en-US" sz="2800" dirty="0" smtClean="0"/>
              <a:t>behavior. </a:t>
            </a:r>
            <a:endParaRPr lang="en-US" sz="2800" dirty="0"/>
          </a:p>
          <a:p>
            <a:pPr algn="just"/>
            <a:endParaRPr lang="en-US" sz="2800" dirty="0">
              <a:solidFill>
                <a:srgbClr val="FF0000"/>
              </a:solidFill>
            </a:endParaRPr>
          </a:p>
        </p:txBody>
      </p:sp>
    </p:spTree>
    <p:extLst>
      <p:ext uri="{BB962C8B-B14F-4D97-AF65-F5344CB8AC3E}">
        <p14:creationId xmlns:p14="http://schemas.microsoft.com/office/powerpoint/2010/main" val="188580934"/>
      </p:ext>
    </p:extLst>
  </p:cSld>
  <p:clrMapOvr>
    <a:masterClrMapping/>
  </p:clrMapOvr>
  <p:transition spd="med">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a:bodyPr>
          <a:lstStyle/>
          <a:p>
            <a:pPr algn="just"/>
            <a:r>
              <a:rPr lang="en-US" sz="2800" b="1" dirty="0">
                <a:solidFill>
                  <a:srgbClr val="00B0F0"/>
                </a:solidFill>
              </a:rPr>
              <a:t>Aptitude Tests: </a:t>
            </a:r>
            <a:r>
              <a:rPr lang="en-US" sz="2800" dirty="0"/>
              <a:t>These tests measure whether an individual has the capacity, or latent ability to learn a given job if given adequate </a:t>
            </a:r>
            <a:r>
              <a:rPr lang="en-US" sz="2800" dirty="0" smtClean="0"/>
              <a:t>training.</a:t>
            </a:r>
          </a:p>
          <a:p>
            <a:pPr algn="just"/>
            <a:r>
              <a:rPr lang="en-US" sz="2800" dirty="0" smtClean="0"/>
              <a:t>are </a:t>
            </a:r>
            <a:r>
              <a:rPr lang="en-US" sz="2800" dirty="0"/>
              <a:t>used to determine their ability for effective job performance  </a:t>
            </a:r>
          </a:p>
          <a:p>
            <a:pPr algn="just"/>
            <a:r>
              <a:rPr lang="en-US" sz="2800" dirty="0" smtClean="0">
                <a:solidFill>
                  <a:srgbClr val="7030A0"/>
                </a:solidFill>
              </a:rPr>
              <a:t>Intelligence Tests</a:t>
            </a:r>
            <a:r>
              <a:rPr lang="en-US" sz="2800" dirty="0">
                <a:solidFill>
                  <a:srgbClr val="7030A0"/>
                </a:solidFill>
              </a:rPr>
              <a:t>: </a:t>
            </a:r>
            <a:r>
              <a:rPr lang="en-US" sz="2800" dirty="0"/>
              <a:t>these tests measure intelligence quotient of a candidate measure capacity comprehension, </a:t>
            </a:r>
            <a:r>
              <a:rPr lang="en-US" sz="2800" dirty="0" smtClean="0"/>
              <a:t>reasoning, </a:t>
            </a:r>
            <a:r>
              <a:rPr lang="en-US" sz="2800" dirty="0"/>
              <a:t>word fluency, verbal comprehension, numbers, memory and space.</a:t>
            </a:r>
          </a:p>
        </p:txBody>
      </p:sp>
    </p:spTree>
    <p:extLst>
      <p:ext uri="{BB962C8B-B14F-4D97-AF65-F5344CB8AC3E}">
        <p14:creationId xmlns:p14="http://schemas.microsoft.com/office/powerpoint/2010/main" val="3480579104"/>
      </p:ext>
    </p:extLst>
  </p:cSld>
  <p:clrMapOvr>
    <a:masterClrMapping/>
  </p:clrMapOvr>
  <p:transition spd="med">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9600" dirty="0"/>
              <a:t>Candidates with high level of intelligence quotient learn the complicated issues easily and fast</a:t>
            </a:r>
            <a:r>
              <a:rPr lang="en-US" sz="9600" dirty="0" smtClean="0"/>
              <a:t>.</a:t>
            </a:r>
          </a:p>
          <a:p>
            <a:pPr algn="just"/>
            <a:r>
              <a:rPr lang="en-US" sz="9600" dirty="0">
                <a:solidFill>
                  <a:srgbClr val="7030A0"/>
                </a:solidFill>
              </a:rPr>
              <a:t>Physical </a:t>
            </a:r>
            <a:r>
              <a:rPr lang="en-US" sz="9600" dirty="0" smtClean="0">
                <a:solidFill>
                  <a:srgbClr val="7030A0"/>
                </a:solidFill>
              </a:rPr>
              <a:t>Characteristics</a:t>
            </a:r>
          </a:p>
          <a:p>
            <a:pPr marL="0" indent="0" algn="just">
              <a:buNone/>
            </a:pPr>
            <a:r>
              <a:rPr lang="en-US" sz="9600" dirty="0" smtClean="0"/>
              <a:t> Height</a:t>
            </a:r>
          </a:p>
          <a:p>
            <a:pPr marL="0" indent="0" algn="just">
              <a:buNone/>
            </a:pPr>
            <a:r>
              <a:rPr lang="en-US" sz="9600" dirty="0" smtClean="0"/>
              <a:t> Weight</a:t>
            </a:r>
          </a:p>
          <a:p>
            <a:pPr marL="0" indent="0" algn="just">
              <a:buNone/>
            </a:pPr>
            <a:r>
              <a:rPr lang="en-US" sz="9600" dirty="0" smtClean="0"/>
              <a:t> Senses</a:t>
            </a:r>
          </a:p>
          <a:p>
            <a:pPr marL="0" indent="0" algn="just">
              <a:buNone/>
            </a:pPr>
            <a:r>
              <a:rPr lang="en-US" sz="9600" dirty="0" smtClean="0"/>
              <a:t> Visual Activity</a:t>
            </a:r>
            <a:endParaRPr lang="en-US" sz="9600" dirty="0"/>
          </a:p>
          <a:p>
            <a:pPr marL="0" indent="0" algn="just">
              <a:buNone/>
            </a:pPr>
            <a:r>
              <a:rPr lang="en-US" sz="9600" dirty="0" smtClean="0"/>
              <a:t>  Hearing</a:t>
            </a:r>
          </a:p>
          <a:p>
            <a:pPr marL="0" indent="0" algn="just">
              <a:buNone/>
            </a:pPr>
            <a:r>
              <a:rPr lang="en-US" sz="9600" dirty="0" smtClean="0">
                <a:solidFill>
                  <a:srgbClr val="00B0F0"/>
                </a:solidFill>
              </a:rPr>
              <a:t> Abilities </a:t>
            </a:r>
            <a:r>
              <a:rPr lang="en-US" sz="9600" dirty="0">
                <a:solidFill>
                  <a:srgbClr val="00B0F0"/>
                </a:solidFill>
              </a:rPr>
              <a:t>&amp; </a:t>
            </a:r>
            <a:r>
              <a:rPr lang="en-US" sz="9600" dirty="0" smtClean="0">
                <a:solidFill>
                  <a:srgbClr val="00B0F0"/>
                </a:solidFill>
              </a:rPr>
              <a:t>Skills– Dexterity</a:t>
            </a:r>
          </a:p>
          <a:p>
            <a:pPr marL="0" indent="0" algn="just">
              <a:buNone/>
            </a:pPr>
            <a:r>
              <a:rPr lang="en-US" sz="9600" dirty="0" smtClean="0"/>
              <a:t>Mathematical Ability</a:t>
            </a:r>
          </a:p>
          <a:p>
            <a:pPr marL="0" indent="0" algn="just">
              <a:buNone/>
            </a:pPr>
            <a:r>
              <a:rPr lang="en-US" sz="9600" dirty="0" smtClean="0"/>
              <a:t>Verbal Ability</a:t>
            </a:r>
          </a:p>
          <a:p>
            <a:pPr marL="0" indent="0" algn="just">
              <a:buNone/>
            </a:pPr>
            <a:r>
              <a:rPr lang="en-US" sz="9600" dirty="0" smtClean="0"/>
              <a:t>Intelligence</a:t>
            </a:r>
          </a:p>
          <a:p>
            <a:pPr marL="0" indent="0" algn="just">
              <a:buNone/>
            </a:pPr>
            <a:r>
              <a:rPr lang="en-US" sz="9600" dirty="0" smtClean="0"/>
              <a:t>Clerical Skills</a:t>
            </a:r>
            <a:r>
              <a:rPr lang="en-US" sz="9600" dirty="0" smtClean="0">
                <a:solidFill>
                  <a:srgbClr val="00B0F0"/>
                </a:solidFill>
              </a:rPr>
              <a:t>		</a:t>
            </a:r>
            <a:r>
              <a:rPr lang="en-US" sz="7400" dirty="0" smtClean="0">
                <a:solidFill>
                  <a:srgbClr val="00B0F0"/>
                </a:solidFill>
              </a:rPr>
              <a:t>								</a:t>
            </a:r>
            <a:r>
              <a:rPr lang="en-US" sz="7400" dirty="0" smtClean="0"/>
              <a:t/>
            </a:r>
            <a:br>
              <a:rPr lang="en-US" sz="7400" dirty="0" smtClean="0"/>
            </a:br>
            <a:r>
              <a:rPr lang="en-US" sz="7400" dirty="0" smtClean="0"/>
              <a:t>			</a:t>
            </a:r>
            <a:r>
              <a:rPr lang="en-US" sz="7400" dirty="0"/>
              <a:t/>
            </a:r>
            <a:br>
              <a:rPr lang="en-US" sz="7400" dirty="0"/>
            </a:br>
            <a:endParaRPr lang="en-US" sz="7400" dirty="0" smtClean="0"/>
          </a:p>
          <a:p>
            <a:pPr marL="0" indent="0" algn="just">
              <a:buNone/>
            </a:pPr>
            <a:r>
              <a:rPr lang="en-US" sz="7400" dirty="0"/>
              <a:t/>
            </a:r>
            <a:br>
              <a:rPr lang="en-US" sz="7400" dirty="0"/>
            </a:br>
            <a:r>
              <a:rPr lang="en-US" sz="7400" dirty="0"/>
              <a:t>                                               </a:t>
            </a:r>
            <a:endParaRPr lang="en-US" sz="7400" dirty="0" smtClean="0"/>
          </a:p>
          <a:p>
            <a:pPr algn="just"/>
            <a:endParaRPr lang="en-US" sz="2800" dirty="0" smtClean="0"/>
          </a:p>
          <a:p>
            <a:pPr algn="just"/>
            <a:endParaRPr lang="en-US" sz="2800" dirty="0"/>
          </a:p>
          <a:p>
            <a:pPr algn="just"/>
            <a:endParaRPr lang="en-US" sz="2800" dirty="0"/>
          </a:p>
        </p:txBody>
      </p:sp>
    </p:spTree>
    <p:extLst>
      <p:ext uri="{BB962C8B-B14F-4D97-AF65-F5344CB8AC3E}">
        <p14:creationId xmlns:p14="http://schemas.microsoft.com/office/powerpoint/2010/main" val="2166507914"/>
      </p:ext>
    </p:extLst>
  </p:cSld>
  <p:clrMapOvr>
    <a:masterClrMapping/>
  </p:clrMapOvr>
  <p:transition spd="med">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609416"/>
            <a:ext cx="7239000" cy="5248584"/>
          </a:xfrm>
        </p:spPr>
        <p:txBody>
          <a:bodyPr>
            <a:normAutofit lnSpcReduction="10000"/>
          </a:bodyPr>
          <a:lstStyle/>
          <a:p>
            <a:pPr marL="0" indent="0">
              <a:buNone/>
            </a:pPr>
            <a:r>
              <a:rPr lang="en-US" sz="2800" dirty="0"/>
              <a:t>I</a:t>
            </a:r>
            <a:r>
              <a:rPr lang="en-US" sz="2800" dirty="0" smtClean="0"/>
              <a:t>nterests</a:t>
            </a:r>
            <a:r>
              <a:rPr lang="en-US" sz="2800" dirty="0"/>
              <a:t>–  Mechanical Aptitudes</a:t>
            </a:r>
            <a:br>
              <a:rPr lang="en-US" sz="2800" dirty="0"/>
            </a:br>
            <a:r>
              <a:rPr lang="en-US" sz="2800" dirty="0"/>
              <a:t>                Mechanical Interests</a:t>
            </a:r>
            <a:br>
              <a:rPr lang="en-US" sz="2800" dirty="0"/>
            </a:br>
            <a:r>
              <a:rPr lang="en-US" sz="2800" dirty="0"/>
              <a:t>	       </a:t>
            </a:r>
            <a:r>
              <a:rPr lang="en-US" sz="2800" dirty="0" smtClean="0"/>
              <a:t>Scientific </a:t>
            </a:r>
            <a:r>
              <a:rPr lang="en-US" sz="2800" dirty="0"/>
              <a:t>interests</a:t>
            </a:r>
            <a:br>
              <a:rPr lang="en-US" sz="2800" dirty="0"/>
            </a:br>
            <a:r>
              <a:rPr lang="en-US" sz="2800" dirty="0"/>
              <a:t>                Economic interest                                  </a:t>
            </a:r>
            <a:r>
              <a:rPr lang="en-US" sz="2800" dirty="0" smtClean="0"/>
              <a:t>    	       Cultural </a:t>
            </a:r>
            <a:r>
              <a:rPr lang="en-US" sz="2800" dirty="0"/>
              <a:t>interests</a:t>
            </a:r>
          </a:p>
          <a:p>
            <a:r>
              <a:rPr lang="en-US" sz="2800" dirty="0">
                <a:solidFill>
                  <a:srgbClr val="FF0000"/>
                </a:solidFill>
              </a:rPr>
              <a:t>Personality Traits-  </a:t>
            </a:r>
            <a:r>
              <a:rPr lang="en-US" sz="2800" dirty="0"/>
              <a:t>Cooperativeness</a:t>
            </a:r>
            <a:br>
              <a:rPr lang="en-US" sz="2800" dirty="0"/>
            </a:br>
            <a:r>
              <a:rPr lang="en-US" sz="2800" dirty="0"/>
              <a:t>                             Sociality                                                          	                      </a:t>
            </a:r>
            <a:r>
              <a:rPr lang="en-US" sz="2800" dirty="0" smtClean="0"/>
              <a:t> Dominance</a:t>
            </a:r>
            <a:endParaRPr lang="en-US" sz="2800" dirty="0"/>
          </a:p>
          <a:p>
            <a:pPr marL="0" indent="0">
              <a:buNone/>
            </a:pPr>
            <a:r>
              <a:rPr lang="en-US" sz="2800" dirty="0" smtClean="0"/>
              <a:t>                                Tolerance                    </a:t>
            </a:r>
            <a:r>
              <a:rPr lang="en-US" sz="2800" dirty="0"/>
              <a:t>			  </a:t>
            </a:r>
            <a:r>
              <a:rPr lang="en-US" sz="2800" dirty="0" smtClean="0"/>
              <a:t>    Emotional </a:t>
            </a:r>
            <a:r>
              <a:rPr lang="en-US" sz="2800" dirty="0"/>
              <a:t>stability 		   </a:t>
            </a:r>
            <a:r>
              <a:rPr lang="en-US" sz="2800" dirty="0" smtClean="0"/>
              <a:t>           </a:t>
            </a:r>
            <a:r>
              <a:rPr lang="en-US" sz="2800" dirty="0"/>
              <a:t>			 </a:t>
            </a:r>
            <a:r>
              <a:rPr lang="en-US" sz="2800" dirty="0" smtClean="0"/>
              <a:t>                                                                      </a:t>
            </a:r>
            <a:r>
              <a:rPr lang="en-US" sz="2800" dirty="0"/>
              <a:t>						</a:t>
            </a:r>
            <a:br>
              <a:rPr lang="en-US" sz="2800" dirty="0"/>
            </a:br>
            <a:endParaRPr lang="en-US" dirty="0"/>
          </a:p>
        </p:txBody>
      </p:sp>
    </p:spTree>
    <p:extLst>
      <p:ext uri="{BB962C8B-B14F-4D97-AF65-F5344CB8AC3E}">
        <p14:creationId xmlns:p14="http://schemas.microsoft.com/office/powerpoint/2010/main" val="3723052198"/>
      </p:ext>
    </p:extLst>
  </p:cSld>
  <p:clrMapOvr>
    <a:masterClrMapping/>
  </p:clrMapOvr>
  <p:transition spd="med">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20262"/>
          </a:xfrm>
        </p:spPr>
        <p:txBody>
          <a:bodyPr>
            <a:normAutofit/>
          </a:bodyPr>
          <a:lstStyle/>
          <a:p>
            <a:r>
              <a:rPr lang="en-US" sz="3200" dirty="0">
                <a:solidFill>
                  <a:srgbClr val="FF0000"/>
                </a:solidFill>
              </a:rPr>
              <a:t>Types of Psychological tests</a:t>
            </a:r>
          </a:p>
        </p:txBody>
      </p:sp>
      <p:sp>
        <p:nvSpPr>
          <p:cNvPr id="3" name="Content Placeholder 2"/>
          <p:cNvSpPr>
            <a:spLocks noGrp="1"/>
          </p:cNvSpPr>
          <p:nvPr>
            <p:ph idx="1"/>
          </p:nvPr>
        </p:nvSpPr>
        <p:spPr/>
        <p:txBody>
          <a:bodyPr>
            <a:normAutofit/>
          </a:bodyPr>
          <a:lstStyle/>
          <a:p>
            <a:pPr marL="0" indent="0" algn="just">
              <a:buNone/>
            </a:pPr>
            <a:r>
              <a:rPr lang="en-US" sz="2400" dirty="0" smtClean="0">
                <a:solidFill>
                  <a:srgbClr val="7030A0"/>
                </a:solidFill>
              </a:rPr>
              <a:t>1. </a:t>
            </a:r>
            <a:r>
              <a:rPr lang="en-US" sz="2400" b="1" dirty="0" smtClean="0">
                <a:solidFill>
                  <a:srgbClr val="00B0F0"/>
                </a:solidFill>
              </a:rPr>
              <a:t>Aptitude </a:t>
            </a:r>
            <a:r>
              <a:rPr lang="en-US" sz="2400" b="1" dirty="0">
                <a:solidFill>
                  <a:srgbClr val="00B0F0"/>
                </a:solidFill>
              </a:rPr>
              <a:t>Tests</a:t>
            </a:r>
          </a:p>
          <a:p>
            <a:pPr marL="457200" indent="-457200">
              <a:buAutoNum type="alphaLcPeriod"/>
            </a:pPr>
            <a:r>
              <a:rPr lang="en-US" sz="2400" dirty="0"/>
              <a:t>Intelligence Test or mental test</a:t>
            </a:r>
          </a:p>
          <a:p>
            <a:pPr marL="457200" indent="-457200">
              <a:buAutoNum type="alphaLcPeriod"/>
            </a:pPr>
            <a:r>
              <a:rPr lang="en-US" sz="2400" dirty="0"/>
              <a:t>Emotional Quotient</a:t>
            </a:r>
          </a:p>
          <a:p>
            <a:pPr marL="457200" indent="-457200">
              <a:buAutoNum type="alphaLcPeriod"/>
            </a:pPr>
            <a:r>
              <a:rPr lang="en-US" sz="2400" dirty="0"/>
              <a:t>Skill tests</a:t>
            </a:r>
          </a:p>
          <a:p>
            <a:pPr marL="457200" indent="-457200">
              <a:buAutoNum type="alphaLcPeriod"/>
            </a:pPr>
            <a:r>
              <a:rPr lang="en-US" sz="2400" dirty="0"/>
              <a:t>Mechanical Aptitude</a:t>
            </a:r>
          </a:p>
          <a:p>
            <a:pPr marL="457200" indent="-457200">
              <a:buAutoNum type="alphaLcPeriod"/>
            </a:pPr>
            <a:r>
              <a:rPr lang="en-US" sz="2400" dirty="0"/>
              <a:t>Psychomotor Tests</a:t>
            </a:r>
          </a:p>
          <a:p>
            <a:pPr marL="457200" indent="-457200">
              <a:buAutoNum type="alphaLcPeriod"/>
            </a:pPr>
            <a:r>
              <a:rPr lang="en-US" sz="2400" dirty="0"/>
              <a:t>Clerical Aptitude tests</a:t>
            </a:r>
          </a:p>
          <a:p>
            <a:pPr marL="0" indent="0">
              <a:buNone/>
            </a:pPr>
            <a:r>
              <a:rPr lang="en-US" sz="2400" dirty="0" smtClean="0">
                <a:solidFill>
                  <a:srgbClr val="FF0000"/>
                </a:solidFill>
              </a:rPr>
              <a:t>2. Achievement </a:t>
            </a:r>
            <a:r>
              <a:rPr lang="en-US" sz="2400" dirty="0">
                <a:solidFill>
                  <a:srgbClr val="FF0000"/>
                </a:solidFill>
              </a:rPr>
              <a:t>Tests</a:t>
            </a:r>
          </a:p>
          <a:p>
            <a:pPr marL="457200" indent="-457200">
              <a:buAutoNum type="alphaLcPeriod"/>
            </a:pPr>
            <a:r>
              <a:rPr lang="en-US" sz="2400" dirty="0"/>
              <a:t>Job knowledge test</a:t>
            </a:r>
          </a:p>
          <a:p>
            <a:pPr marL="457200" indent="-457200">
              <a:buAutoNum type="alphaLcPeriod"/>
            </a:pPr>
            <a:r>
              <a:rPr lang="en-US" sz="2400" dirty="0"/>
              <a:t>Work sample test</a:t>
            </a:r>
          </a:p>
        </p:txBody>
      </p:sp>
    </p:spTree>
    <p:extLst>
      <p:ext uri="{BB962C8B-B14F-4D97-AF65-F5344CB8AC3E}">
        <p14:creationId xmlns:p14="http://schemas.microsoft.com/office/powerpoint/2010/main" val="1290466278"/>
      </p:ext>
    </p:extLst>
  </p:cSld>
  <p:clrMapOvr>
    <a:masterClrMapping/>
  </p:clrMapOvr>
  <p:transition spd="med">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990600"/>
          </a:xfrm>
        </p:spPr>
        <p:txBody>
          <a:bodyPr>
            <a:normAutofit/>
          </a:bodyPr>
          <a:lstStyle/>
          <a:p>
            <a:r>
              <a:rPr lang="en-US" sz="3600" dirty="0">
                <a:solidFill>
                  <a:srgbClr val="00B0F0"/>
                </a:solidFill>
              </a:rPr>
              <a:t>Situational tests</a:t>
            </a:r>
          </a:p>
        </p:txBody>
      </p:sp>
      <p:sp>
        <p:nvSpPr>
          <p:cNvPr id="3" name="Content Placeholder 2"/>
          <p:cNvSpPr>
            <a:spLocks noGrp="1"/>
          </p:cNvSpPr>
          <p:nvPr>
            <p:ph idx="1"/>
          </p:nvPr>
        </p:nvSpPr>
        <p:spPr/>
        <p:txBody>
          <a:bodyPr/>
          <a:lstStyle/>
          <a:p>
            <a:pPr marL="457200" indent="-457200" algn="just">
              <a:buAutoNum type="alphaLcPeriod"/>
            </a:pPr>
            <a:r>
              <a:rPr lang="en-US" sz="2800" dirty="0"/>
              <a:t>Group Discussion</a:t>
            </a:r>
          </a:p>
          <a:p>
            <a:pPr marL="457200" indent="-457200" algn="just">
              <a:buAutoNum type="alphaLcPeriod"/>
            </a:pPr>
            <a:r>
              <a:rPr lang="en-US" sz="2800" dirty="0"/>
              <a:t>In basket</a:t>
            </a:r>
          </a:p>
          <a:p>
            <a:pPr marL="457200" indent="-457200" algn="just"/>
            <a:r>
              <a:rPr lang="en-US" sz="2800" dirty="0"/>
              <a:t>Interest test</a:t>
            </a:r>
          </a:p>
          <a:p>
            <a:pPr marL="457200" indent="-457200" algn="just"/>
            <a:r>
              <a:rPr lang="en-US" sz="2800" dirty="0"/>
              <a:t>Personality tests</a:t>
            </a:r>
          </a:p>
          <a:p>
            <a:pPr marL="457200" indent="-457200" algn="just">
              <a:buAutoNum type="alphaLcPeriod"/>
            </a:pPr>
            <a:r>
              <a:rPr lang="en-US" sz="2800" dirty="0"/>
              <a:t>Objective tests</a:t>
            </a:r>
          </a:p>
          <a:p>
            <a:pPr marL="457200" indent="-457200" algn="just">
              <a:buAutoNum type="alphaLcPeriod"/>
            </a:pPr>
            <a:r>
              <a:rPr lang="en-US" sz="2800" dirty="0"/>
              <a:t>Projective tests</a:t>
            </a:r>
          </a:p>
          <a:p>
            <a:pPr marL="457200" indent="-457200" algn="just">
              <a:buAutoNum type="alphaLcPeriod"/>
            </a:pPr>
            <a:r>
              <a:rPr lang="en-US" sz="2800" dirty="0"/>
              <a:t>Situation tests</a:t>
            </a:r>
          </a:p>
          <a:p>
            <a:pPr marL="457200" indent="-457200" algn="just"/>
            <a:r>
              <a:rPr lang="en-US" sz="2800" dirty="0"/>
              <a:t>Multi Dimensional testing</a:t>
            </a:r>
          </a:p>
        </p:txBody>
      </p:sp>
    </p:spTree>
    <p:extLst>
      <p:ext uri="{BB962C8B-B14F-4D97-AF65-F5344CB8AC3E}">
        <p14:creationId xmlns:p14="http://schemas.microsoft.com/office/powerpoint/2010/main" val="4063079825"/>
      </p:ext>
    </p:extLst>
  </p:cSld>
  <p:clrMapOvr>
    <a:masterClrMapping/>
  </p:clrMapOvr>
  <p:transition spd="med">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HRM continued</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 </a:t>
            </a:r>
            <a:r>
              <a:rPr lang="en-IN" b="1" dirty="0">
                <a:solidFill>
                  <a:srgbClr val="0070C0"/>
                </a:solidFill>
              </a:rPr>
              <a:t>Includes the following activities:</a:t>
            </a:r>
          </a:p>
          <a:p>
            <a:pPr marL="514350" indent="-514350">
              <a:buAutoNum type="arabicPeriod"/>
            </a:pPr>
            <a:r>
              <a:rPr lang="en-IN" dirty="0" smtClean="0">
                <a:solidFill>
                  <a:srgbClr val="FF0000"/>
                </a:solidFill>
              </a:rPr>
              <a:t>Manpower </a:t>
            </a:r>
            <a:r>
              <a:rPr lang="en-IN" dirty="0">
                <a:solidFill>
                  <a:srgbClr val="FF0000"/>
                </a:solidFill>
              </a:rPr>
              <a:t>planning</a:t>
            </a:r>
            <a:r>
              <a:rPr lang="en-IN" dirty="0" smtClean="0">
                <a:solidFill>
                  <a:srgbClr val="FF0000"/>
                </a:solidFill>
              </a:rPr>
              <a:t>:</a:t>
            </a:r>
          </a:p>
          <a:p>
            <a:pPr marL="0" indent="0">
              <a:buNone/>
            </a:pPr>
            <a:r>
              <a:rPr lang="en-IN" dirty="0" smtClean="0">
                <a:solidFill>
                  <a:srgbClr val="FF0000"/>
                </a:solidFill>
              </a:rPr>
              <a:t>  </a:t>
            </a:r>
            <a:r>
              <a:rPr lang="en-IN" dirty="0" smtClean="0"/>
              <a:t>Involves:</a:t>
            </a:r>
          </a:p>
          <a:p>
            <a:r>
              <a:rPr lang="en-IN" dirty="0" smtClean="0"/>
              <a:t> </a:t>
            </a:r>
            <a:r>
              <a:rPr lang="en-IN" dirty="0">
                <a:solidFill>
                  <a:srgbClr val="00B0F0"/>
                </a:solidFill>
              </a:rPr>
              <a:t>job </a:t>
            </a:r>
            <a:r>
              <a:rPr lang="en-IN" dirty="0" smtClean="0">
                <a:solidFill>
                  <a:srgbClr val="00B0F0"/>
                </a:solidFill>
              </a:rPr>
              <a:t>analysis</a:t>
            </a:r>
            <a:endParaRPr lang="en-IN" dirty="0" smtClean="0"/>
          </a:p>
          <a:p>
            <a:r>
              <a:rPr lang="en-IN" dirty="0" smtClean="0"/>
              <a:t> </a:t>
            </a:r>
            <a:r>
              <a:rPr lang="en-IN" dirty="0">
                <a:solidFill>
                  <a:srgbClr val="C00000"/>
                </a:solidFill>
              </a:rPr>
              <a:t>job </a:t>
            </a:r>
            <a:r>
              <a:rPr lang="en-IN" dirty="0" smtClean="0">
                <a:solidFill>
                  <a:srgbClr val="C00000"/>
                </a:solidFill>
              </a:rPr>
              <a:t>description</a:t>
            </a:r>
            <a:endParaRPr lang="en-IN" dirty="0" smtClean="0"/>
          </a:p>
          <a:p>
            <a:r>
              <a:rPr lang="en-IN" dirty="0" smtClean="0"/>
              <a:t> </a:t>
            </a:r>
            <a:r>
              <a:rPr lang="en-IN" dirty="0">
                <a:solidFill>
                  <a:srgbClr val="7030A0"/>
                </a:solidFill>
              </a:rPr>
              <a:t>job specification </a:t>
            </a:r>
            <a:endParaRPr lang="en-IN" dirty="0"/>
          </a:p>
          <a:p>
            <a:r>
              <a:rPr lang="en-IN" dirty="0" smtClean="0"/>
              <a:t> </a:t>
            </a:r>
            <a:r>
              <a:rPr lang="en-IN" dirty="0">
                <a:solidFill>
                  <a:srgbClr val="00B050"/>
                </a:solidFill>
              </a:rPr>
              <a:t>job </a:t>
            </a:r>
            <a:r>
              <a:rPr lang="en-IN" dirty="0" smtClean="0">
                <a:solidFill>
                  <a:srgbClr val="00B050"/>
                </a:solidFill>
              </a:rPr>
              <a:t>evaluation,</a:t>
            </a:r>
            <a:endParaRPr lang="en-IN" dirty="0" smtClean="0"/>
          </a:p>
          <a:p>
            <a:pPr marL="0" indent="0">
              <a:buNone/>
            </a:pPr>
            <a:r>
              <a:rPr lang="en-IN" dirty="0" smtClean="0"/>
              <a:t> </a:t>
            </a:r>
            <a:r>
              <a:rPr lang="en-IN" dirty="0" smtClean="0"/>
              <a:t> and determining </a:t>
            </a:r>
            <a:r>
              <a:rPr lang="en-IN" dirty="0"/>
              <a:t>of the man power requirements </a:t>
            </a:r>
            <a:r>
              <a:rPr lang="en-IN" dirty="0" smtClean="0"/>
              <a:t>also involves </a:t>
            </a:r>
            <a:r>
              <a:rPr lang="en-IN" dirty="0"/>
              <a:t>inventorying the people </a:t>
            </a:r>
            <a:r>
              <a:rPr lang="en-IN" dirty="0" smtClean="0"/>
              <a:t>available.</a:t>
            </a:r>
            <a:endParaRPr lang="en-IN" dirty="0" smtClean="0"/>
          </a:p>
          <a:p>
            <a:pPr marL="0" indent="0">
              <a:buNone/>
            </a:pPr>
            <a:endParaRPr lang="en-IN" dirty="0" smtClean="0"/>
          </a:p>
          <a:p>
            <a:pPr marL="0" indent="0">
              <a:buNone/>
            </a:pPr>
            <a:r>
              <a:rPr lang="en-IN" sz="2400" dirty="0" smtClean="0"/>
              <a:t>2.</a:t>
            </a:r>
            <a:r>
              <a:rPr lang="en-IN" sz="2400" dirty="0">
                <a:solidFill>
                  <a:srgbClr val="00B0F0"/>
                </a:solidFill>
              </a:rPr>
              <a:t>Recruiting&amp;Selecting</a:t>
            </a:r>
          </a:p>
          <a:p>
            <a:pPr marL="0" indent="0">
              <a:buNone/>
            </a:pPr>
            <a:endParaRPr lang="en-IN" sz="2400" dirty="0">
              <a:solidFill>
                <a:srgbClr val="00B0F0"/>
              </a:solidFill>
            </a:endParaRPr>
          </a:p>
          <a:p>
            <a:pPr marL="0" indent="0">
              <a:buNone/>
            </a:pPr>
            <a:endParaRPr lang="en-IN" sz="3600" dirty="0"/>
          </a:p>
        </p:txBody>
      </p:sp>
    </p:spTree>
    <p:extLst>
      <p:ext uri="{BB962C8B-B14F-4D97-AF65-F5344CB8AC3E}">
        <p14:creationId xmlns:p14="http://schemas.microsoft.com/office/powerpoint/2010/main" val="3010151995"/>
      </p:ext>
    </p:extLst>
  </p:cSld>
  <p:clrMapOvr>
    <a:masterClrMapping/>
  </p:clrMapOvr>
  <p:transition spd="med">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Emotional Quotient (EQ) tests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a:t>Emotional involvement and commitment of the employees determine their contribution to the company rather than their intelligence </a:t>
            </a:r>
            <a:r>
              <a:rPr lang="en-US" sz="2400" dirty="0" smtClean="0"/>
              <a:t>quotient;</a:t>
            </a:r>
            <a:endParaRPr lang="en-US" sz="2400" dirty="0"/>
          </a:p>
          <a:p>
            <a:pPr marL="0" indent="0" algn="just">
              <a:buNone/>
            </a:pPr>
            <a:r>
              <a:rPr lang="en-US" sz="2400" dirty="0"/>
              <a:t>  </a:t>
            </a:r>
            <a:r>
              <a:rPr lang="en-US" sz="2400" dirty="0">
                <a:solidFill>
                  <a:srgbClr val="00B0F0"/>
                </a:solidFill>
              </a:rPr>
              <a:t>EQ=  </a:t>
            </a:r>
            <a:r>
              <a:rPr lang="en-US" sz="2400" u="sng" dirty="0">
                <a:solidFill>
                  <a:srgbClr val="00B0F0"/>
                </a:solidFill>
              </a:rPr>
              <a:t>Emotional Age </a:t>
            </a:r>
            <a:r>
              <a:rPr lang="en-US" sz="2400" dirty="0">
                <a:solidFill>
                  <a:srgbClr val="00B0F0"/>
                </a:solidFill>
              </a:rPr>
              <a:t>X 100</a:t>
            </a:r>
          </a:p>
          <a:p>
            <a:pPr marL="0" indent="0" algn="just">
              <a:buNone/>
            </a:pPr>
            <a:r>
              <a:rPr lang="en-US" sz="2400" dirty="0">
                <a:solidFill>
                  <a:srgbClr val="00B0F0"/>
                </a:solidFill>
              </a:rPr>
              <a:t>              Actual Age</a:t>
            </a:r>
          </a:p>
          <a:p>
            <a:pPr marL="0" indent="0" algn="just">
              <a:buNone/>
            </a:pPr>
            <a:r>
              <a:rPr lang="en-US" sz="2800" b="1" dirty="0" smtClean="0"/>
              <a:t>  Skill </a:t>
            </a:r>
            <a:r>
              <a:rPr lang="en-US" sz="2800" b="1" dirty="0"/>
              <a:t>tests </a:t>
            </a:r>
          </a:p>
          <a:p>
            <a:pPr algn="just"/>
            <a:r>
              <a:rPr lang="en-US" sz="2400" dirty="0" smtClean="0"/>
              <a:t>Measures </a:t>
            </a:r>
            <a:r>
              <a:rPr lang="en-US" sz="2400" dirty="0"/>
              <a:t>the candidates ability to do a job perfectly and </a:t>
            </a:r>
            <a:r>
              <a:rPr lang="en-US" sz="2400" dirty="0" smtClean="0"/>
              <a:t>intelligently.</a:t>
            </a:r>
          </a:p>
          <a:p>
            <a:pPr algn="just"/>
            <a:r>
              <a:rPr lang="en-US" sz="2400" dirty="0" smtClean="0"/>
              <a:t>are </a:t>
            </a:r>
            <a:r>
              <a:rPr lang="en-US" sz="2400" dirty="0"/>
              <a:t>useful to select the candidates to perform artistic jobs</a:t>
            </a:r>
            <a:r>
              <a:rPr lang="en-US" sz="2400" dirty="0" smtClean="0"/>
              <a:t>,</a:t>
            </a:r>
          </a:p>
          <a:p>
            <a:pPr algn="just"/>
            <a:r>
              <a:rPr lang="en-US" sz="2400" dirty="0" smtClean="0"/>
              <a:t>product </a:t>
            </a:r>
            <a:r>
              <a:rPr lang="en-US" sz="2400" dirty="0"/>
              <a:t>design, design of tools machinery can be selected for </a:t>
            </a:r>
            <a:r>
              <a:rPr lang="en-US" sz="2400" dirty="0" smtClean="0"/>
              <a:t>assembly, </a:t>
            </a:r>
            <a:r>
              <a:rPr lang="en-US" sz="2400" dirty="0"/>
              <a:t>work testing and inspection also. </a:t>
            </a:r>
          </a:p>
          <a:p>
            <a:pPr algn="just"/>
            <a:endParaRPr lang="en-US" sz="2400" dirty="0"/>
          </a:p>
        </p:txBody>
      </p:sp>
    </p:spTree>
    <p:extLst>
      <p:ext uri="{BB962C8B-B14F-4D97-AF65-F5344CB8AC3E}">
        <p14:creationId xmlns:p14="http://schemas.microsoft.com/office/powerpoint/2010/main" val="665437930"/>
      </p:ext>
    </p:extLst>
  </p:cSld>
  <p:clrMapOvr>
    <a:masterClrMapping/>
  </p:clrMapOvr>
  <p:transition spd="med">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b="1" dirty="0"/>
              <a:t>Mechanical Aptitude </a:t>
            </a:r>
            <a:r>
              <a:rPr lang="en-US" sz="2800" b="1" dirty="0" smtClean="0"/>
              <a:t>tests</a:t>
            </a:r>
            <a:endParaRPr lang="en-US" sz="2800" b="1" dirty="0" smtClean="0"/>
          </a:p>
          <a:p>
            <a:r>
              <a:rPr lang="en-US" sz="2800" b="1" dirty="0" smtClean="0"/>
              <a:t> </a:t>
            </a:r>
            <a:r>
              <a:rPr lang="en-US" sz="2800" dirty="0" smtClean="0"/>
              <a:t>Measure </a:t>
            </a:r>
            <a:r>
              <a:rPr lang="en-US" sz="2800" dirty="0"/>
              <a:t>the capacities of spatial </a:t>
            </a:r>
            <a:r>
              <a:rPr lang="en-US" sz="2800" dirty="0" smtClean="0"/>
              <a:t>visualization, </a:t>
            </a:r>
            <a:r>
              <a:rPr lang="en-US" sz="2800" dirty="0"/>
              <a:t>perceptual speed and knowledge of mechanical </a:t>
            </a:r>
            <a:r>
              <a:rPr lang="en-US" sz="2800" dirty="0" smtClean="0"/>
              <a:t>matter</a:t>
            </a:r>
            <a:endParaRPr lang="en-US" sz="2800" dirty="0" smtClean="0"/>
          </a:p>
          <a:p>
            <a:r>
              <a:rPr lang="en-US" sz="2800" dirty="0" smtClean="0"/>
              <a:t>Are used </a:t>
            </a:r>
            <a:r>
              <a:rPr lang="en-US" sz="2800" dirty="0" smtClean="0">
                <a:solidFill>
                  <a:srgbClr val="FFC000"/>
                </a:solidFill>
              </a:rPr>
              <a:t>in </a:t>
            </a:r>
            <a:r>
              <a:rPr lang="en-US" sz="2800" dirty="0">
                <a:solidFill>
                  <a:srgbClr val="FFC000"/>
                </a:solidFill>
              </a:rPr>
              <a:t>selecting </a:t>
            </a:r>
            <a:r>
              <a:rPr lang="en-US" sz="2800" dirty="0" smtClean="0">
                <a:solidFill>
                  <a:srgbClr val="FFC000"/>
                </a:solidFill>
              </a:rPr>
              <a:t>apprentices </a:t>
            </a:r>
            <a:r>
              <a:rPr lang="en-US" sz="2800" dirty="0">
                <a:solidFill>
                  <a:srgbClr val="FFC000"/>
                </a:solidFill>
              </a:rPr>
              <a:t>skilled mechanical </a:t>
            </a:r>
            <a:r>
              <a:rPr lang="en-US" sz="2800" dirty="0" smtClean="0">
                <a:solidFill>
                  <a:srgbClr val="FFC000"/>
                </a:solidFill>
              </a:rPr>
              <a:t>employees</a:t>
            </a:r>
            <a:r>
              <a:rPr lang="en-US" sz="2800" dirty="0" smtClean="0"/>
              <a:t>.</a:t>
            </a:r>
          </a:p>
          <a:p>
            <a:pPr marL="0" indent="0">
              <a:buNone/>
            </a:pPr>
            <a:r>
              <a:rPr lang="en-US" sz="2800" b="1" dirty="0" smtClean="0">
                <a:solidFill>
                  <a:srgbClr val="FF0000"/>
                </a:solidFill>
              </a:rPr>
              <a:t>Psychomotor </a:t>
            </a:r>
            <a:r>
              <a:rPr lang="en-US" sz="2800" b="1" dirty="0" smtClean="0">
                <a:solidFill>
                  <a:srgbClr val="FF0000"/>
                </a:solidFill>
              </a:rPr>
              <a:t>Tests</a:t>
            </a:r>
            <a:endParaRPr lang="en-US" sz="2800" b="1" dirty="0" smtClean="0">
              <a:solidFill>
                <a:srgbClr val="FF0000"/>
              </a:solidFill>
            </a:endParaRPr>
          </a:p>
          <a:p>
            <a:r>
              <a:rPr lang="en-US" sz="2800" b="1" dirty="0" smtClean="0"/>
              <a:t> </a:t>
            </a:r>
            <a:r>
              <a:rPr lang="en-US" sz="2800" dirty="0" smtClean="0"/>
              <a:t>Measures</a:t>
            </a:r>
            <a:r>
              <a:rPr lang="en-US" sz="2800" b="1" dirty="0" smtClean="0"/>
              <a:t> </a:t>
            </a:r>
            <a:r>
              <a:rPr lang="en-US" sz="2800" dirty="0"/>
              <a:t>abilities like mutual </a:t>
            </a:r>
            <a:r>
              <a:rPr lang="en-US" sz="2800" dirty="0" smtClean="0"/>
              <a:t>dexterity, </a:t>
            </a:r>
            <a:r>
              <a:rPr lang="en-US" sz="2800" dirty="0"/>
              <a:t>motor ability and eye hand coordination of </a:t>
            </a:r>
            <a:r>
              <a:rPr lang="en-US" sz="2800" dirty="0" smtClean="0"/>
              <a:t>candidates.</a:t>
            </a:r>
          </a:p>
          <a:p>
            <a:r>
              <a:rPr lang="en-US" sz="2800" dirty="0" smtClean="0"/>
              <a:t> Are </a:t>
            </a:r>
            <a:r>
              <a:rPr lang="en-US" sz="2800" dirty="0"/>
              <a:t>used to select semi- skilled workers for repetitive operations like </a:t>
            </a:r>
            <a:r>
              <a:rPr lang="en-US" sz="2800" dirty="0">
                <a:solidFill>
                  <a:srgbClr val="00B0F0"/>
                </a:solidFill>
              </a:rPr>
              <a:t>packing and watch assembly.</a:t>
            </a:r>
          </a:p>
          <a:p>
            <a:pPr marL="0" indent="0">
              <a:buNone/>
            </a:pPr>
            <a:endParaRPr lang="en-US" dirty="0"/>
          </a:p>
        </p:txBody>
      </p:sp>
    </p:spTree>
    <p:extLst>
      <p:ext uri="{BB962C8B-B14F-4D97-AF65-F5344CB8AC3E}">
        <p14:creationId xmlns:p14="http://schemas.microsoft.com/office/powerpoint/2010/main" val="2815710300"/>
      </p:ext>
    </p:extLst>
  </p:cSld>
  <p:clrMapOvr>
    <a:masterClrMapping/>
  </p:clrMapOvr>
  <p:transition spd="med">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2800" b="1" dirty="0"/>
              <a:t>Clerical aptitude </a:t>
            </a:r>
            <a:r>
              <a:rPr lang="en-US" sz="2800" b="1" dirty="0" smtClean="0"/>
              <a:t>Tests: </a:t>
            </a:r>
            <a:r>
              <a:rPr lang="en-US" sz="2800" dirty="0"/>
              <a:t>measure specific capacities </a:t>
            </a:r>
            <a:r>
              <a:rPr lang="en-US" sz="2800" dirty="0" smtClean="0"/>
              <a:t>involved.</a:t>
            </a:r>
          </a:p>
          <a:p>
            <a:pPr algn="just"/>
            <a:r>
              <a:rPr lang="en-US" sz="2800" dirty="0" smtClean="0"/>
              <a:t>work </a:t>
            </a:r>
            <a:r>
              <a:rPr lang="en-US" sz="2800" dirty="0"/>
              <a:t>items of this test include spelling, </a:t>
            </a:r>
            <a:r>
              <a:rPr lang="en-US" sz="2800" dirty="0" smtClean="0"/>
              <a:t>computation, comprehension, copying, word </a:t>
            </a:r>
            <a:r>
              <a:rPr lang="en-US" sz="2800" dirty="0"/>
              <a:t>measuring etc.</a:t>
            </a:r>
          </a:p>
          <a:p>
            <a:pPr algn="just"/>
            <a:r>
              <a:rPr lang="en-US" sz="2800" b="1" dirty="0"/>
              <a:t>Achievement </a:t>
            </a:r>
            <a:r>
              <a:rPr lang="en-US" sz="2800" b="1" dirty="0" smtClean="0"/>
              <a:t>Tests: </a:t>
            </a:r>
            <a:r>
              <a:rPr lang="en-US" sz="2800" dirty="0"/>
              <a:t>are conducted </a:t>
            </a:r>
            <a:r>
              <a:rPr lang="en-US" sz="2800" dirty="0" smtClean="0"/>
              <a:t>to </a:t>
            </a:r>
            <a:r>
              <a:rPr lang="en-US" sz="2800" dirty="0"/>
              <a:t>know </a:t>
            </a:r>
            <a:r>
              <a:rPr lang="en-US" sz="2800" dirty="0" smtClean="0"/>
              <a:t>about what </a:t>
            </a:r>
            <a:r>
              <a:rPr lang="en-US" sz="2800" dirty="0"/>
              <a:t>one has accomplished.</a:t>
            </a:r>
          </a:p>
          <a:p>
            <a:pPr algn="just"/>
            <a:r>
              <a:rPr lang="en-US" sz="2800" b="1" dirty="0"/>
              <a:t>Job knowledge </a:t>
            </a:r>
            <a:r>
              <a:rPr lang="en-US" sz="2800" b="1" dirty="0" smtClean="0"/>
              <a:t>test: </a:t>
            </a:r>
            <a:r>
              <a:rPr lang="en-US" sz="2800" dirty="0" smtClean="0"/>
              <a:t>Here, </a:t>
            </a:r>
            <a:r>
              <a:rPr lang="en-US" sz="2800" dirty="0"/>
              <a:t>a candidate is tested in the knowledge of a particular job.</a:t>
            </a:r>
          </a:p>
        </p:txBody>
      </p:sp>
    </p:spTree>
    <p:extLst>
      <p:ext uri="{BB962C8B-B14F-4D97-AF65-F5344CB8AC3E}">
        <p14:creationId xmlns:p14="http://schemas.microsoft.com/office/powerpoint/2010/main" val="3153715841"/>
      </p:ext>
    </p:extLst>
  </p:cSld>
  <p:clrMapOvr>
    <a:masterClrMapping/>
  </p:clrMapOvr>
  <p:transition spd="med">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a:solidFill>
                  <a:srgbClr val="FF0000"/>
                </a:solidFill>
              </a:rPr>
              <a:t>Work sample </a:t>
            </a:r>
            <a:r>
              <a:rPr lang="en-US" sz="2800" dirty="0" smtClean="0">
                <a:solidFill>
                  <a:srgbClr val="FF0000"/>
                </a:solidFill>
              </a:rPr>
              <a:t>test</a:t>
            </a:r>
            <a:r>
              <a:rPr lang="en-US" sz="2800" dirty="0" smtClean="0"/>
              <a:t>:</a:t>
            </a:r>
          </a:p>
          <a:p>
            <a:pPr marL="0" indent="0">
              <a:buNone/>
            </a:pPr>
            <a:r>
              <a:rPr lang="en-US" sz="2800" dirty="0" smtClean="0"/>
              <a:t> </a:t>
            </a:r>
            <a:r>
              <a:rPr lang="en-US" sz="2800" dirty="0"/>
              <a:t>a </a:t>
            </a:r>
            <a:r>
              <a:rPr lang="en-US" sz="2800" dirty="0" smtClean="0"/>
              <a:t>portion </a:t>
            </a:r>
            <a:r>
              <a:rPr lang="en-US" sz="2800" dirty="0"/>
              <a:t>of the actual work is given to the candidate as a test and the </a:t>
            </a:r>
            <a:r>
              <a:rPr lang="en-US" sz="2800" dirty="0" smtClean="0"/>
              <a:t>candidate </a:t>
            </a:r>
            <a:r>
              <a:rPr lang="en-US" sz="2800" dirty="0"/>
              <a:t>is asked to do it</a:t>
            </a:r>
            <a:r>
              <a:rPr lang="en-US" sz="2800" dirty="0" smtClean="0"/>
              <a:t>.</a:t>
            </a:r>
          </a:p>
          <a:p>
            <a:r>
              <a:rPr lang="en-US" sz="2800" dirty="0">
                <a:solidFill>
                  <a:srgbClr val="00B050"/>
                </a:solidFill>
              </a:rPr>
              <a:t>Situational test </a:t>
            </a:r>
            <a:r>
              <a:rPr lang="en-US" sz="2800" dirty="0"/>
              <a:t>evaluates a candidate in a similar real life </a:t>
            </a:r>
            <a:r>
              <a:rPr lang="en-US" sz="2800" dirty="0" smtClean="0"/>
              <a:t>situation.</a:t>
            </a:r>
          </a:p>
          <a:p>
            <a:r>
              <a:rPr lang="en-US" sz="2800" dirty="0" smtClean="0"/>
              <a:t>Candidate </a:t>
            </a:r>
            <a:r>
              <a:rPr lang="en-US" sz="2800" dirty="0"/>
              <a:t>is asked either to cope with the situation </a:t>
            </a:r>
            <a:r>
              <a:rPr lang="en-US" sz="2800" dirty="0" smtClean="0"/>
              <a:t>&amp; solve </a:t>
            </a:r>
            <a:r>
              <a:rPr lang="en-US" sz="2800" dirty="0"/>
              <a:t>critical situations of the job. </a:t>
            </a:r>
          </a:p>
          <a:p>
            <a:pPr marL="0" indent="0" algn="just">
              <a:buNone/>
            </a:pPr>
            <a:r>
              <a:rPr lang="en-US" sz="2800" dirty="0" smtClean="0">
                <a:solidFill>
                  <a:srgbClr val="FF0000"/>
                </a:solidFill>
              </a:rPr>
              <a:t> In </a:t>
            </a:r>
            <a:r>
              <a:rPr lang="en-US" sz="2800" dirty="0">
                <a:solidFill>
                  <a:srgbClr val="FF0000"/>
                </a:solidFill>
              </a:rPr>
              <a:t>basket situational </a:t>
            </a:r>
            <a:r>
              <a:rPr lang="en-US" sz="2800" dirty="0" smtClean="0">
                <a:solidFill>
                  <a:srgbClr val="FF0000"/>
                </a:solidFill>
              </a:rPr>
              <a:t>test: </a:t>
            </a:r>
            <a:r>
              <a:rPr lang="en-US" sz="2800" dirty="0" smtClean="0"/>
              <a:t>Is</a:t>
            </a:r>
            <a:r>
              <a:rPr lang="en-US" sz="2800" dirty="0" smtClean="0">
                <a:solidFill>
                  <a:srgbClr val="FF0000"/>
                </a:solidFill>
              </a:rPr>
              <a:t>  </a:t>
            </a:r>
            <a:r>
              <a:rPr lang="en-US" sz="2800" dirty="0"/>
              <a:t>administered through in </a:t>
            </a:r>
            <a:r>
              <a:rPr lang="en-US" sz="2800" dirty="0" smtClean="0"/>
              <a:t>basket.</a:t>
            </a:r>
          </a:p>
          <a:p>
            <a:pPr algn="just"/>
            <a:r>
              <a:rPr lang="en-US" sz="2800" dirty="0" smtClean="0"/>
              <a:t> The </a:t>
            </a:r>
            <a:r>
              <a:rPr lang="en-US" sz="2800" dirty="0"/>
              <a:t>candidate is supplied with actual letters, telephone and telegraphic message, reports and requirements by various officers of the organization</a:t>
            </a:r>
            <a:r>
              <a:rPr lang="en-US" sz="2800" dirty="0" smtClean="0"/>
              <a:t>.</a:t>
            </a:r>
          </a:p>
          <a:p>
            <a:pPr algn="just"/>
            <a:r>
              <a:rPr lang="en-US" sz="2800" dirty="0" smtClean="0"/>
              <a:t>The </a:t>
            </a:r>
            <a:r>
              <a:rPr lang="en-US" sz="2800" dirty="0"/>
              <a:t>candidate is asked to take decisions on various items based in basket information regarding requirements in the </a:t>
            </a:r>
            <a:r>
              <a:rPr lang="en-US" sz="2800" dirty="0" smtClean="0"/>
              <a:t>memoranda.</a:t>
            </a:r>
            <a:endParaRPr lang="en-US" sz="2800" dirty="0"/>
          </a:p>
          <a:p>
            <a:endParaRPr lang="en-US" dirty="0"/>
          </a:p>
        </p:txBody>
      </p:sp>
    </p:spTree>
    <p:extLst>
      <p:ext uri="{BB962C8B-B14F-4D97-AF65-F5344CB8AC3E}">
        <p14:creationId xmlns:p14="http://schemas.microsoft.com/office/powerpoint/2010/main" val="3442272668"/>
      </p:ext>
    </p:extLst>
  </p:cSld>
  <p:clrMapOvr>
    <a:masterClrMapping/>
  </p:clrMapOvr>
  <p:transition spd="med">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609416"/>
            <a:ext cx="7391400" cy="4846320"/>
          </a:xfrm>
        </p:spPr>
        <p:txBody>
          <a:bodyPr>
            <a:normAutofit/>
          </a:bodyPr>
          <a:lstStyle/>
          <a:p>
            <a:r>
              <a:rPr lang="en-US" sz="2400" dirty="0"/>
              <a:t>Personality tests aim at measuring </a:t>
            </a:r>
            <a:r>
              <a:rPr lang="en-US" sz="2400" dirty="0" smtClean="0"/>
              <a:t>characteristics</a:t>
            </a:r>
            <a:r>
              <a:rPr lang="en-US" sz="2400" dirty="0"/>
              <a:t>/ </a:t>
            </a:r>
            <a:r>
              <a:rPr lang="en-US" sz="2400" dirty="0" smtClean="0"/>
              <a:t>traits or </a:t>
            </a:r>
            <a:r>
              <a:rPr lang="en-US" sz="2400" dirty="0"/>
              <a:t>personality of an </a:t>
            </a:r>
            <a:r>
              <a:rPr lang="en-US" sz="2400" dirty="0" smtClean="0"/>
              <a:t>individual.</a:t>
            </a:r>
          </a:p>
          <a:p>
            <a:r>
              <a:rPr lang="en-US" sz="2400" dirty="0" smtClean="0"/>
              <a:t>Are used to check  </a:t>
            </a:r>
            <a:r>
              <a:rPr lang="en-US" sz="2400" dirty="0"/>
              <a:t>emotional </a:t>
            </a:r>
            <a:r>
              <a:rPr lang="en-US" sz="2400" dirty="0" smtClean="0"/>
              <a:t>stability, </a:t>
            </a:r>
            <a:r>
              <a:rPr lang="en-US" sz="2400" dirty="0"/>
              <a:t>self </a:t>
            </a:r>
            <a:r>
              <a:rPr lang="en-US" sz="2400" dirty="0" smtClean="0"/>
              <a:t>confidence, tact, ambition, </a:t>
            </a:r>
            <a:r>
              <a:rPr lang="en-US" sz="2400" dirty="0"/>
              <a:t>sociability, </a:t>
            </a:r>
            <a:r>
              <a:rPr lang="en-US" sz="2400" dirty="0" smtClean="0"/>
              <a:t>co-operation, aggressiveness and  thoughtfulness.</a:t>
            </a:r>
          </a:p>
          <a:p>
            <a:pPr algn="just"/>
            <a:r>
              <a:rPr lang="en-US" sz="2400" dirty="0"/>
              <a:t>Objective tests measure neurotic tendencies, self </a:t>
            </a:r>
            <a:r>
              <a:rPr lang="en-US" sz="2400" dirty="0" err="1" smtClean="0"/>
              <a:t>sufficiency,dominance</a:t>
            </a:r>
            <a:r>
              <a:rPr lang="en-US" sz="2400" dirty="0" smtClean="0"/>
              <a:t> – </a:t>
            </a:r>
            <a:r>
              <a:rPr lang="en-US" sz="2400" dirty="0"/>
              <a:t>submission and self confidence</a:t>
            </a:r>
          </a:p>
          <a:p>
            <a:pPr marL="0" indent="0" algn="just">
              <a:buNone/>
            </a:pPr>
            <a:r>
              <a:rPr lang="en-US" sz="2400" dirty="0" smtClean="0"/>
              <a:t>Multi- </a:t>
            </a:r>
            <a:r>
              <a:rPr lang="en-US" sz="2400" dirty="0"/>
              <a:t>dimensional </a:t>
            </a:r>
            <a:r>
              <a:rPr lang="en-US" sz="2400" dirty="0" smtClean="0"/>
              <a:t>testing:</a:t>
            </a:r>
            <a:endParaRPr lang="en-US" sz="2800" dirty="0" smtClean="0"/>
          </a:p>
          <a:p>
            <a:pPr algn="just"/>
            <a:r>
              <a:rPr lang="en-US" sz="2400" dirty="0" smtClean="0"/>
              <a:t> </a:t>
            </a:r>
            <a:r>
              <a:rPr lang="en-US" sz="2400" dirty="0"/>
              <a:t>many companies need to test the candidates for </a:t>
            </a:r>
            <a:r>
              <a:rPr lang="en-US" sz="2400" dirty="0" smtClean="0"/>
              <a:t>multi-dimensional </a:t>
            </a:r>
            <a:r>
              <a:rPr lang="en-US" sz="2400" dirty="0"/>
              <a:t>skills.</a:t>
            </a:r>
          </a:p>
          <a:p>
            <a:endParaRPr lang="en-US" sz="2400" dirty="0"/>
          </a:p>
        </p:txBody>
      </p:sp>
    </p:spTree>
    <p:extLst>
      <p:ext uri="{BB962C8B-B14F-4D97-AF65-F5344CB8AC3E}">
        <p14:creationId xmlns:p14="http://schemas.microsoft.com/office/powerpoint/2010/main" val="2936776531"/>
      </p:ext>
    </p:extLst>
  </p:cSld>
  <p:clrMapOvr>
    <a:masterClrMapping/>
  </p:clrMapOvr>
  <p:transition spd="med">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838200"/>
          </a:xfrm>
        </p:spPr>
        <p:txBody>
          <a:bodyPr/>
          <a:lstStyle/>
          <a:p>
            <a:r>
              <a:rPr lang="en-US" sz="4000" dirty="0">
                <a:solidFill>
                  <a:srgbClr val="00B0F0"/>
                </a:solidFill>
              </a:rPr>
              <a:t>Interview</a:t>
            </a:r>
            <a:endParaRPr lang="en-US" dirty="0">
              <a:solidFill>
                <a:srgbClr val="00B0F0"/>
              </a:solidFill>
            </a:endParaRPr>
          </a:p>
        </p:txBody>
      </p:sp>
      <p:sp>
        <p:nvSpPr>
          <p:cNvPr id="3" name="Content Placeholder 2"/>
          <p:cNvSpPr>
            <a:spLocks noGrp="1"/>
          </p:cNvSpPr>
          <p:nvPr>
            <p:ph idx="1"/>
          </p:nvPr>
        </p:nvSpPr>
        <p:spPr>
          <a:xfrm>
            <a:off x="152400" y="1143000"/>
            <a:ext cx="7848600" cy="5715000"/>
          </a:xfrm>
        </p:spPr>
        <p:txBody>
          <a:bodyPr>
            <a:normAutofit fontScale="92500" lnSpcReduction="20000"/>
          </a:bodyPr>
          <a:lstStyle/>
          <a:p>
            <a:pPr algn="just"/>
            <a:r>
              <a:rPr lang="en-US" sz="2800" dirty="0">
                <a:solidFill>
                  <a:srgbClr val="C00000"/>
                </a:solidFill>
              </a:rPr>
              <a:t>Interview is the most widely used selection </a:t>
            </a:r>
            <a:r>
              <a:rPr lang="en-US" sz="2800" dirty="0" smtClean="0">
                <a:solidFill>
                  <a:srgbClr val="C00000"/>
                </a:solidFill>
              </a:rPr>
              <a:t>technique.</a:t>
            </a:r>
          </a:p>
          <a:p>
            <a:pPr algn="just"/>
            <a:r>
              <a:rPr lang="en-US" sz="2800" dirty="0" smtClean="0">
                <a:solidFill>
                  <a:srgbClr val="0070C0"/>
                </a:solidFill>
              </a:rPr>
              <a:t>It </a:t>
            </a:r>
            <a:r>
              <a:rPr lang="en-US" sz="2800" dirty="0">
                <a:solidFill>
                  <a:srgbClr val="0070C0"/>
                </a:solidFill>
              </a:rPr>
              <a:t>is a two way </a:t>
            </a:r>
            <a:r>
              <a:rPr lang="en-US" sz="2800" dirty="0" smtClean="0">
                <a:solidFill>
                  <a:srgbClr val="0070C0"/>
                </a:solidFill>
              </a:rPr>
              <a:t>communication process </a:t>
            </a:r>
            <a:r>
              <a:rPr lang="en-US" sz="2800" dirty="0">
                <a:solidFill>
                  <a:srgbClr val="0070C0"/>
                </a:solidFill>
              </a:rPr>
              <a:t>which </a:t>
            </a:r>
            <a:r>
              <a:rPr lang="en-US" sz="2800" dirty="0" smtClean="0">
                <a:solidFill>
                  <a:srgbClr val="0070C0"/>
                </a:solidFill>
              </a:rPr>
              <a:t>enable selection of suitable candidates.</a:t>
            </a:r>
          </a:p>
          <a:p>
            <a:pPr marL="0" indent="0" algn="just">
              <a:buNone/>
            </a:pPr>
            <a:r>
              <a:rPr lang="en-US" sz="2800" b="1" dirty="0" smtClean="0"/>
              <a:t>Types:</a:t>
            </a:r>
            <a:endParaRPr lang="en-US" sz="2800" b="1" dirty="0"/>
          </a:p>
          <a:p>
            <a:pPr marL="514350" indent="-514350">
              <a:buFont typeface="+mj-lt"/>
              <a:buAutoNum type="arabicPeriod"/>
            </a:pPr>
            <a:r>
              <a:rPr lang="en-US" sz="2800" dirty="0"/>
              <a:t>Preliminary Interview- </a:t>
            </a:r>
            <a:r>
              <a:rPr lang="en-US" sz="2800" dirty="0" smtClean="0"/>
              <a:t>Informal Interview</a:t>
            </a:r>
          </a:p>
          <a:p>
            <a:pPr marL="514350" indent="-514350">
              <a:buFont typeface="+mj-lt"/>
              <a:buAutoNum type="arabicPeriod"/>
            </a:pPr>
            <a:r>
              <a:rPr lang="en-US" sz="2800" dirty="0" smtClean="0"/>
              <a:t>Unstructured </a:t>
            </a:r>
            <a:r>
              <a:rPr lang="en-US" sz="2800" dirty="0"/>
              <a:t>interview</a:t>
            </a:r>
          </a:p>
          <a:p>
            <a:pPr marL="514350" indent="-514350">
              <a:buFont typeface="+mj-lt"/>
              <a:buAutoNum type="arabicPeriod"/>
            </a:pPr>
            <a:r>
              <a:rPr lang="en-US" sz="2800" dirty="0" smtClean="0"/>
              <a:t>Core Interview- Back ground information          </a:t>
            </a:r>
            <a:r>
              <a:rPr lang="en-US" sz="2800" dirty="0" smtClean="0"/>
              <a:t>                             </a:t>
            </a:r>
            <a:r>
              <a:rPr lang="en-US" sz="2800" dirty="0" smtClean="0"/>
              <a:t>interview</a:t>
            </a:r>
            <a:endParaRPr lang="en-US" sz="2800" dirty="0"/>
          </a:p>
          <a:p>
            <a:pPr marL="514350" indent="-514350">
              <a:buFont typeface="+mj-lt"/>
              <a:buAutoNum type="arabicPeriod"/>
            </a:pPr>
            <a:r>
              <a:rPr lang="en-US" sz="2800" dirty="0" smtClean="0"/>
              <a:t> job </a:t>
            </a:r>
            <a:r>
              <a:rPr lang="en-US" sz="2800" dirty="0"/>
              <a:t>and probing </a:t>
            </a:r>
            <a:r>
              <a:rPr lang="en-US" sz="2800" dirty="0" smtClean="0"/>
              <a:t>interview</a:t>
            </a:r>
          </a:p>
          <a:p>
            <a:pPr marL="514350" indent="-514350">
              <a:buFont typeface="+mj-lt"/>
              <a:buAutoNum type="arabicPeriod"/>
            </a:pPr>
            <a:r>
              <a:rPr lang="en-US" sz="2800" dirty="0" smtClean="0"/>
              <a:t> Stress </a:t>
            </a:r>
            <a:r>
              <a:rPr lang="en-US" sz="2800" dirty="0"/>
              <a:t>interview</a:t>
            </a:r>
          </a:p>
          <a:p>
            <a:pPr marL="514350" indent="-514350">
              <a:buFont typeface="+mj-lt"/>
              <a:buAutoNum type="arabicPeriod"/>
            </a:pPr>
            <a:r>
              <a:rPr lang="en-US" sz="2800" dirty="0" smtClean="0"/>
              <a:t> The group </a:t>
            </a:r>
            <a:r>
              <a:rPr lang="en-US" sz="2800" dirty="0"/>
              <a:t>discussion interview</a:t>
            </a:r>
          </a:p>
          <a:p>
            <a:pPr marL="514350" indent="-514350">
              <a:buFont typeface="+mj-lt"/>
              <a:buAutoNum type="arabicPeriod"/>
            </a:pPr>
            <a:r>
              <a:rPr lang="en-US" sz="2800" dirty="0" smtClean="0"/>
              <a:t> Formal </a:t>
            </a:r>
            <a:r>
              <a:rPr lang="en-US" sz="2800" dirty="0"/>
              <a:t>and structured interview</a:t>
            </a:r>
          </a:p>
          <a:p>
            <a:pPr marL="514350" indent="-514350">
              <a:buFont typeface="+mj-lt"/>
              <a:buAutoNum type="arabicPeriod"/>
            </a:pPr>
            <a:r>
              <a:rPr lang="en-US" sz="2800" dirty="0" smtClean="0"/>
              <a:t> Panel </a:t>
            </a:r>
            <a:r>
              <a:rPr lang="en-US" sz="2800" dirty="0"/>
              <a:t>interview and Depth </a:t>
            </a:r>
            <a:r>
              <a:rPr lang="en-US" sz="2800" dirty="0" smtClean="0"/>
              <a:t>		                            interview</a:t>
            </a:r>
            <a:r>
              <a:rPr lang="en-US" sz="2800" dirty="0"/>
              <a:t>.   </a:t>
            </a:r>
          </a:p>
        </p:txBody>
      </p:sp>
    </p:spTree>
    <p:extLst>
      <p:ext uri="{BB962C8B-B14F-4D97-AF65-F5344CB8AC3E}">
        <p14:creationId xmlns:p14="http://schemas.microsoft.com/office/powerpoint/2010/main" val="231177595"/>
      </p:ext>
    </p:extLst>
  </p:cSld>
  <p:clrMapOvr>
    <a:masterClrMapping/>
  </p:clrMapOvr>
  <p:transition spd="med">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Continue…</a:t>
            </a:r>
            <a:endParaRPr lang="en-US" dirty="0"/>
          </a:p>
        </p:txBody>
      </p:sp>
      <p:sp>
        <p:nvSpPr>
          <p:cNvPr id="3" name="Content Placeholder 2"/>
          <p:cNvSpPr>
            <a:spLocks noGrp="1"/>
          </p:cNvSpPr>
          <p:nvPr>
            <p:ph idx="1"/>
          </p:nvPr>
        </p:nvSpPr>
        <p:spPr>
          <a:xfrm>
            <a:off x="457200" y="1295400"/>
            <a:ext cx="7239000" cy="5160336"/>
          </a:xfrm>
        </p:spPr>
        <p:txBody>
          <a:bodyPr>
            <a:normAutofit fontScale="85000" lnSpcReduction="10000"/>
          </a:bodyPr>
          <a:lstStyle/>
          <a:p>
            <a:pPr marL="0" indent="0">
              <a:buNone/>
            </a:pPr>
            <a:r>
              <a:rPr lang="en-US" sz="2800" dirty="0" smtClean="0">
                <a:solidFill>
                  <a:srgbClr val="7030A0"/>
                </a:solidFill>
              </a:rPr>
              <a:t>  </a:t>
            </a:r>
            <a:r>
              <a:rPr lang="en-US" sz="2800" dirty="0" smtClean="0">
                <a:solidFill>
                  <a:srgbClr val="FF0000"/>
                </a:solidFill>
              </a:rPr>
              <a:t> SELECTION </a:t>
            </a:r>
          </a:p>
          <a:p>
            <a:r>
              <a:rPr lang="en-US" sz="2800" dirty="0"/>
              <a:t> </a:t>
            </a:r>
            <a:r>
              <a:rPr lang="en-US" sz="2800" dirty="0" smtClean="0"/>
              <a:t>If a </a:t>
            </a:r>
            <a:r>
              <a:rPr lang="en-US" sz="2800" dirty="0"/>
              <a:t>candidate successfully overcomes all the obstacles he/ she would be declared selected</a:t>
            </a:r>
            <a:r>
              <a:rPr lang="en-US" sz="2800" dirty="0" smtClean="0"/>
              <a:t>.</a:t>
            </a:r>
          </a:p>
          <a:p>
            <a:r>
              <a:rPr lang="en-US" sz="2800" dirty="0" smtClean="0"/>
              <a:t> </a:t>
            </a:r>
            <a:r>
              <a:rPr lang="en-US" sz="2800" dirty="0"/>
              <a:t>An appointment </a:t>
            </a:r>
            <a:r>
              <a:rPr lang="en-US" sz="2800" dirty="0" smtClean="0"/>
              <a:t>letter, </a:t>
            </a:r>
            <a:r>
              <a:rPr lang="en-US" sz="2800" dirty="0"/>
              <a:t>the terms of </a:t>
            </a:r>
            <a:r>
              <a:rPr lang="en-US" sz="2800" dirty="0" smtClean="0"/>
              <a:t>employment, </a:t>
            </a:r>
            <a:r>
              <a:rPr lang="en-US" sz="2800" dirty="0"/>
              <a:t>pay scales, post on which selected </a:t>
            </a:r>
            <a:r>
              <a:rPr lang="en-US" sz="2800" dirty="0" err="1" smtClean="0"/>
              <a:t>etc</a:t>
            </a:r>
            <a:r>
              <a:rPr lang="en-US" sz="2800" dirty="0" smtClean="0"/>
              <a:t>, </a:t>
            </a:r>
            <a:r>
              <a:rPr lang="en-US" sz="2800" dirty="0"/>
              <a:t>w</a:t>
            </a:r>
            <a:r>
              <a:rPr lang="en-US" sz="2800" dirty="0" smtClean="0"/>
              <a:t>ill be intimated to the candidate.</a:t>
            </a:r>
          </a:p>
          <a:p>
            <a:pPr marL="0" indent="0">
              <a:buNone/>
            </a:pPr>
            <a:r>
              <a:rPr lang="en-US" sz="2800" b="1" dirty="0" smtClean="0">
                <a:solidFill>
                  <a:srgbClr val="00B0F0"/>
                </a:solidFill>
              </a:rPr>
              <a:t>Orientation</a:t>
            </a:r>
          </a:p>
          <a:p>
            <a:pPr algn="just"/>
            <a:r>
              <a:rPr lang="en-US" sz="2800" dirty="0" smtClean="0"/>
              <a:t>Induction/Orientation </a:t>
            </a:r>
            <a:r>
              <a:rPr lang="en-US" sz="2800" dirty="0"/>
              <a:t>may be formal or informal depending upon the size of the organization.</a:t>
            </a:r>
          </a:p>
          <a:p>
            <a:pPr marL="0" indent="0" algn="just">
              <a:buNone/>
            </a:pPr>
            <a:r>
              <a:rPr lang="en-US" sz="2800" b="1" dirty="0"/>
              <a:t>A good induction programme </a:t>
            </a:r>
            <a:r>
              <a:rPr lang="en-US" sz="2800" b="1" dirty="0" smtClean="0"/>
              <a:t>has three </a:t>
            </a:r>
            <a:r>
              <a:rPr lang="en-US" sz="2800" b="1" dirty="0"/>
              <a:t>elements:</a:t>
            </a:r>
          </a:p>
          <a:p>
            <a:pPr marL="457200" indent="-457200" algn="just">
              <a:buAutoNum type="arabicPeriod"/>
            </a:pPr>
            <a:r>
              <a:rPr lang="en-US" sz="2800" dirty="0"/>
              <a:t>Introduction Information</a:t>
            </a:r>
          </a:p>
          <a:p>
            <a:pPr marL="457200" indent="-457200" algn="just">
              <a:buAutoNum type="arabicPeriod"/>
            </a:pPr>
            <a:r>
              <a:rPr lang="en-US" sz="2800" dirty="0"/>
              <a:t>On the job information</a:t>
            </a:r>
          </a:p>
          <a:p>
            <a:pPr marL="457200" indent="-457200" algn="just">
              <a:buAutoNum type="arabicPeriod"/>
            </a:pPr>
            <a:r>
              <a:rPr lang="en-US" sz="2800" dirty="0"/>
              <a:t>Follow up interview.</a:t>
            </a:r>
          </a:p>
          <a:p>
            <a:endParaRPr lang="en-US" dirty="0"/>
          </a:p>
        </p:txBody>
      </p:sp>
    </p:spTree>
    <p:extLst>
      <p:ext uri="{BB962C8B-B14F-4D97-AF65-F5344CB8AC3E}">
        <p14:creationId xmlns:p14="http://schemas.microsoft.com/office/powerpoint/2010/main" val="3667620449"/>
      </p:ext>
    </p:extLst>
  </p:cSld>
  <p:clrMapOvr>
    <a:masterClrMapping/>
  </p:clrMapOvr>
  <p:transition spd="med">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914400"/>
          </a:xfrm>
        </p:spPr>
        <p:txBody>
          <a:bodyPr>
            <a:normAutofit fontScale="90000"/>
          </a:bodyPr>
          <a:lstStyle/>
          <a:p>
            <a:r>
              <a:rPr lang="en-US" sz="3200" dirty="0">
                <a:solidFill>
                  <a:srgbClr val="FF0000"/>
                </a:solidFill>
              </a:rPr>
              <a:t>ORIENTING AND SOCIALIZING NEW EMPLOYEES</a:t>
            </a:r>
          </a:p>
        </p:txBody>
      </p:sp>
      <p:sp>
        <p:nvSpPr>
          <p:cNvPr id="3" name="Content Placeholder 2"/>
          <p:cNvSpPr>
            <a:spLocks noGrp="1"/>
          </p:cNvSpPr>
          <p:nvPr>
            <p:ph idx="1"/>
          </p:nvPr>
        </p:nvSpPr>
        <p:spPr/>
        <p:txBody>
          <a:bodyPr/>
          <a:lstStyle/>
          <a:p>
            <a:r>
              <a:rPr lang="en-US" dirty="0"/>
              <a:t>Orientation involves the </a:t>
            </a:r>
            <a:r>
              <a:rPr lang="en-US" dirty="0" smtClean="0"/>
              <a:t>introduction of </a:t>
            </a:r>
            <a:r>
              <a:rPr lang="en-US" dirty="0"/>
              <a:t>new employees to the enterprise</a:t>
            </a:r>
            <a:r>
              <a:rPr lang="en-US"/>
              <a:t>, </a:t>
            </a:r>
            <a:r>
              <a:rPr lang="en-US" smtClean="0"/>
              <a:t>their </a:t>
            </a:r>
            <a:r>
              <a:rPr lang="en-US" dirty="0"/>
              <a:t>functions, tasks, and people. </a:t>
            </a:r>
          </a:p>
          <a:p>
            <a:r>
              <a:rPr lang="en-US" dirty="0"/>
              <a:t>Large firms have a formal orientation program which explains these features of the company history, products, services, general policies and practices.</a:t>
            </a:r>
          </a:p>
          <a:p>
            <a:r>
              <a:rPr lang="en-US" dirty="0"/>
              <a:t>It also includes organizational benefits, insurance</a:t>
            </a:r>
            <a:r>
              <a:rPr lang="en-US" dirty="0" smtClean="0"/>
              <a:t>, retirement, vacations</a:t>
            </a:r>
            <a:r>
              <a:rPr lang="en-US" dirty="0"/>
              <a:t>, requirements for confidentiality and secrecy, safety and other regulations.</a:t>
            </a:r>
          </a:p>
          <a:p>
            <a:endParaRPr lang="en-US" dirty="0"/>
          </a:p>
        </p:txBody>
      </p:sp>
    </p:spTree>
    <p:extLst>
      <p:ext uri="{BB962C8B-B14F-4D97-AF65-F5344CB8AC3E}">
        <p14:creationId xmlns:p14="http://schemas.microsoft.com/office/powerpoint/2010/main" val="3625230751"/>
      </p:ext>
    </p:extLst>
  </p:cSld>
  <p:clrMapOvr>
    <a:masterClrMapping/>
  </p:clrMapOvr>
  <p:transition spd="med">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066800"/>
          </a:xfrm>
        </p:spPr>
        <p:txBody>
          <a:bodyPr/>
          <a:lstStyle/>
          <a:p>
            <a:r>
              <a:rPr lang="en-US" dirty="0" smtClean="0"/>
              <a:t>continued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7315200" cy="476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009221"/>
      </p:ext>
    </p:extLst>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914400"/>
          </a:xfrm>
        </p:spPr>
        <p:txBody>
          <a:bodyPr>
            <a:normAutofit/>
          </a:bodyPr>
          <a:lstStyle/>
          <a:p>
            <a:r>
              <a:rPr lang="en-US" sz="3200" dirty="0" smtClean="0">
                <a:solidFill>
                  <a:srgbClr val="92D050"/>
                </a:solidFill>
              </a:rPr>
              <a:t>MANPOWER PLANNING</a:t>
            </a:r>
            <a:endParaRPr lang="en-US" sz="3200"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Job Analysis</a:t>
            </a:r>
          </a:p>
          <a:p>
            <a:r>
              <a:rPr lang="en-US" dirty="0" smtClean="0"/>
              <a:t>Identifies the specific activities that are performed in a job and the characteristics of the person, the work situation and the materials or equipment that are required for the job to be performed satisfactorily.</a:t>
            </a:r>
          </a:p>
          <a:p>
            <a:pPr marL="0" indent="0">
              <a:buNone/>
            </a:pPr>
            <a:r>
              <a:rPr lang="en-US" b="1" dirty="0" smtClean="0">
                <a:solidFill>
                  <a:srgbClr val="0070C0"/>
                </a:solidFill>
              </a:rPr>
              <a:t>Three products </a:t>
            </a:r>
            <a:r>
              <a:rPr lang="en-US" dirty="0" smtClean="0"/>
              <a:t>of job analysis are:</a:t>
            </a:r>
          </a:p>
          <a:p>
            <a:pPr marL="514350" indent="-514350">
              <a:buFont typeface="+mj-lt"/>
              <a:buAutoNum type="arabicPeriod"/>
            </a:pPr>
            <a:r>
              <a:rPr lang="en-US" dirty="0" smtClean="0">
                <a:solidFill>
                  <a:srgbClr val="FF0000"/>
                </a:solidFill>
              </a:rPr>
              <a:t>Job description</a:t>
            </a:r>
          </a:p>
          <a:p>
            <a:pPr marL="514350" indent="-514350">
              <a:buFont typeface="+mj-lt"/>
              <a:buAutoNum type="arabicPeriod"/>
            </a:pPr>
            <a:r>
              <a:rPr lang="en-US" dirty="0" smtClean="0">
                <a:solidFill>
                  <a:srgbClr val="00B0F0"/>
                </a:solidFill>
              </a:rPr>
              <a:t>Job specification</a:t>
            </a:r>
          </a:p>
          <a:p>
            <a:pPr marL="514350" indent="-514350">
              <a:buFont typeface="+mj-lt"/>
              <a:buAutoNum type="arabicPeriod"/>
            </a:pPr>
            <a:r>
              <a:rPr lang="en-US" dirty="0" smtClean="0">
                <a:solidFill>
                  <a:srgbClr val="FFC000"/>
                </a:solidFill>
              </a:rPr>
              <a:t>Job evaluation</a:t>
            </a:r>
            <a:endParaRPr lang="en-US" dirty="0">
              <a:solidFill>
                <a:srgbClr val="FFC000"/>
              </a:solidFill>
            </a:endParaRPr>
          </a:p>
        </p:txBody>
      </p:sp>
    </p:spTree>
    <p:extLst>
      <p:ext uri="{BB962C8B-B14F-4D97-AF65-F5344CB8AC3E}">
        <p14:creationId xmlns:p14="http://schemas.microsoft.com/office/powerpoint/2010/main" val="439382358"/>
      </p:ext>
    </p:extLst>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continued</a:t>
            </a:r>
            <a:endParaRPr lang="en-US" dirty="0"/>
          </a:p>
        </p:txBody>
      </p:sp>
      <p:sp>
        <p:nvSpPr>
          <p:cNvPr id="3" name="Content Placeholder 2"/>
          <p:cNvSpPr>
            <a:spLocks noGrp="1"/>
          </p:cNvSpPr>
          <p:nvPr>
            <p:ph idx="1"/>
          </p:nvPr>
        </p:nvSpPr>
        <p:spPr>
          <a:xfrm>
            <a:off x="457200" y="1219200"/>
            <a:ext cx="7391400" cy="5236536"/>
          </a:xfrm>
        </p:spPr>
        <p:txBody>
          <a:bodyPr>
            <a:normAutofit lnSpcReduction="10000"/>
          </a:bodyPr>
          <a:lstStyle/>
          <a:p>
            <a:pPr marL="0" indent="0">
              <a:buNone/>
            </a:pPr>
            <a:r>
              <a:rPr lang="en-US" sz="2400" dirty="0">
                <a:solidFill>
                  <a:srgbClr val="FF0000"/>
                </a:solidFill>
              </a:rPr>
              <a:t>Job </a:t>
            </a:r>
            <a:r>
              <a:rPr lang="en-US" sz="2400" dirty="0" smtClean="0">
                <a:solidFill>
                  <a:srgbClr val="FF0000"/>
                </a:solidFill>
              </a:rPr>
              <a:t>Analysis is the process </a:t>
            </a:r>
            <a:r>
              <a:rPr lang="en-US" sz="2400" dirty="0">
                <a:solidFill>
                  <a:srgbClr val="FF0000"/>
                </a:solidFill>
              </a:rPr>
              <a:t>of </a:t>
            </a:r>
            <a:r>
              <a:rPr lang="en-US" sz="2400" dirty="0" smtClean="0">
                <a:solidFill>
                  <a:srgbClr val="FF0000"/>
                </a:solidFill>
              </a:rPr>
              <a:t>obtaining </a:t>
            </a:r>
            <a:r>
              <a:rPr lang="en-US" sz="2400" dirty="0">
                <a:solidFill>
                  <a:srgbClr val="FF0000"/>
                </a:solidFill>
              </a:rPr>
              <a:t>all pertinent Job f</a:t>
            </a:r>
            <a:r>
              <a:rPr lang="en-US" sz="2400" dirty="0" smtClean="0">
                <a:solidFill>
                  <a:srgbClr val="FF0000"/>
                </a:solidFill>
              </a:rPr>
              <a:t>acts.</a:t>
            </a:r>
          </a:p>
          <a:p>
            <a:pPr marL="0" indent="0">
              <a:buNone/>
            </a:pPr>
            <a:r>
              <a:rPr lang="en-US" sz="2400" dirty="0" smtClean="0"/>
              <a:t> It is a statement </a:t>
            </a:r>
            <a:r>
              <a:rPr lang="en-US" sz="2400" dirty="0"/>
              <a:t>containing: </a:t>
            </a:r>
            <a:endParaRPr lang="en-US" sz="2400" dirty="0" smtClean="0"/>
          </a:p>
          <a:p>
            <a:pPr marL="457200" indent="-457200">
              <a:buFont typeface="+mj-lt"/>
              <a:buAutoNum type="arabicPeriod"/>
            </a:pPr>
            <a:r>
              <a:rPr lang="en-US" sz="2400" dirty="0" smtClean="0"/>
              <a:t> Job Title</a:t>
            </a:r>
          </a:p>
          <a:p>
            <a:pPr marL="457200" indent="-457200">
              <a:buFont typeface="+mj-lt"/>
              <a:buAutoNum type="arabicPeriod"/>
            </a:pPr>
            <a:r>
              <a:rPr lang="en-US" sz="2400" dirty="0" smtClean="0"/>
              <a:t> Location</a:t>
            </a:r>
          </a:p>
          <a:p>
            <a:pPr marL="457200" indent="-457200">
              <a:buFont typeface="+mj-lt"/>
              <a:buAutoNum type="arabicPeriod"/>
            </a:pPr>
            <a:r>
              <a:rPr lang="en-US" sz="2400" dirty="0" smtClean="0"/>
              <a:t> </a:t>
            </a:r>
            <a:r>
              <a:rPr lang="en-US" sz="2400" dirty="0"/>
              <a:t>Job </a:t>
            </a:r>
            <a:r>
              <a:rPr lang="en-US" sz="2400" dirty="0" smtClean="0"/>
              <a:t>Summary</a:t>
            </a:r>
          </a:p>
          <a:p>
            <a:pPr marL="457200" indent="-457200">
              <a:buFont typeface="+mj-lt"/>
              <a:buAutoNum type="arabicPeriod"/>
            </a:pPr>
            <a:r>
              <a:rPr lang="en-US" sz="2400" dirty="0" smtClean="0"/>
              <a:t> </a:t>
            </a:r>
            <a:r>
              <a:rPr lang="en-US" sz="2400" dirty="0"/>
              <a:t>Duties &amp; </a:t>
            </a:r>
            <a:r>
              <a:rPr lang="en-US" sz="2400" dirty="0" smtClean="0"/>
              <a:t>Responsibilities</a:t>
            </a:r>
          </a:p>
          <a:p>
            <a:pPr marL="457200" indent="-457200">
              <a:buFont typeface="+mj-lt"/>
              <a:buAutoNum type="arabicPeriod"/>
            </a:pPr>
            <a:r>
              <a:rPr lang="en-US" sz="2400" dirty="0" smtClean="0"/>
              <a:t> </a:t>
            </a:r>
            <a:r>
              <a:rPr lang="en-US" sz="2400" dirty="0"/>
              <a:t>Materials, Tools &amp; Equipment </a:t>
            </a:r>
            <a:r>
              <a:rPr lang="en-US" sz="2400" dirty="0" smtClean="0"/>
              <a:t>used</a:t>
            </a:r>
          </a:p>
          <a:p>
            <a:pPr marL="457200" indent="-457200">
              <a:buFont typeface="+mj-lt"/>
              <a:buAutoNum type="arabicPeriod"/>
            </a:pPr>
            <a:r>
              <a:rPr lang="en-US" sz="2400" dirty="0" smtClean="0"/>
              <a:t> </a:t>
            </a:r>
            <a:r>
              <a:rPr lang="en-US" sz="2400" dirty="0"/>
              <a:t>Forms &amp; reports </a:t>
            </a:r>
            <a:r>
              <a:rPr lang="en-US" sz="2400" dirty="0" smtClean="0"/>
              <a:t>handled</a:t>
            </a:r>
          </a:p>
          <a:p>
            <a:pPr marL="457200" indent="-457200">
              <a:buFont typeface="+mj-lt"/>
              <a:buAutoNum type="arabicPeriod"/>
            </a:pPr>
            <a:r>
              <a:rPr lang="en-US" sz="2400" dirty="0" smtClean="0"/>
              <a:t> </a:t>
            </a:r>
            <a:r>
              <a:rPr lang="en-US" sz="2400" dirty="0"/>
              <a:t>Supervision given </a:t>
            </a:r>
            <a:r>
              <a:rPr lang="en-US" sz="2400" dirty="0" smtClean="0"/>
              <a:t>/received </a:t>
            </a:r>
          </a:p>
          <a:p>
            <a:pPr marL="457200" indent="-457200">
              <a:buFont typeface="+mj-lt"/>
              <a:buAutoNum type="arabicPeriod"/>
            </a:pPr>
            <a:r>
              <a:rPr lang="en-US" sz="2400" dirty="0" smtClean="0"/>
              <a:t>Working conditions/Hazards</a:t>
            </a:r>
          </a:p>
          <a:p>
            <a:pPr marL="457200" indent="-457200">
              <a:buFont typeface="+mj-lt"/>
              <a:buAutoNum type="arabicPeriod"/>
            </a:pPr>
            <a:r>
              <a:rPr lang="en-US" sz="2400" dirty="0" smtClean="0"/>
              <a:t> Safety </a:t>
            </a:r>
            <a:r>
              <a:rPr lang="en-US" sz="2400" dirty="0"/>
              <a:t>precautions</a:t>
            </a:r>
          </a:p>
        </p:txBody>
      </p:sp>
    </p:spTree>
    <p:extLst>
      <p:ext uri="{BB962C8B-B14F-4D97-AF65-F5344CB8AC3E}">
        <p14:creationId xmlns:p14="http://schemas.microsoft.com/office/powerpoint/2010/main" val="3925309060"/>
      </p:ext>
    </p:extLst>
  </p:cSld>
  <p:clrMapOvr>
    <a:masterClrMapping/>
  </p:clrMapOvr>
  <p:transition spd="med">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rgbClr val="FF0000"/>
                </a:solidFill>
              </a:rPr>
              <a:t>1. Job description:</a:t>
            </a:r>
          </a:p>
          <a:p>
            <a:r>
              <a:rPr lang="en-US" dirty="0" smtClean="0"/>
              <a:t>Specifies the tasks, duties and responsibilities that a job holder has and describes briefly how, when and where these activities are to be performed.</a:t>
            </a:r>
          </a:p>
          <a:p>
            <a:r>
              <a:rPr lang="en-US" dirty="0" smtClean="0"/>
              <a:t>this provides a </a:t>
            </a:r>
            <a:r>
              <a:rPr lang="en-US" dirty="0"/>
              <a:t>proper definition &amp; design of work.</a:t>
            </a:r>
          </a:p>
          <a:p>
            <a:pPr marL="0" indent="0">
              <a:buNone/>
            </a:pPr>
            <a:endParaRPr lang="en-US" dirty="0" smtClean="0"/>
          </a:p>
          <a:p>
            <a:pPr marL="0" indent="0">
              <a:buNone/>
            </a:pPr>
            <a:r>
              <a:rPr lang="en-US" dirty="0" smtClean="0">
                <a:solidFill>
                  <a:srgbClr val="00B0F0"/>
                </a:solidFill>
              </a:rPr>
              <a:t> 2. Job specification:</a:t>
            </a:r>
          </a:p>
          <a:p>
            <a:r>
              <a:rPr lang="en-US" dirty="0" smtClean="0">
                <a:solidFill>
                  <a:srgbClr val="FFC000"/>
                </a:solidFill>
              </a:rPr>
              <a:t>Describes the skills, knowledge and abilities that a person needs in order to perform that job satisfactorily.</a:t>
            </a:r>
          </a:p>
          <a:p>
            <a:r>
              <a:rPr lang="en-US" dirty="0" smtClean="0">
                <a:solidFill>
                  <a:srgbClr val="002060"/>
                </a:solidFill>
              </a:rPr>
              <a:t>This is important in the firm’s effort to recruit, select and place new employees as well as to respond to the training and development needs of those employees who are interested in advancing within the organization.</a:t>
            </a:r>
            <a:endParaRPr lang="en-US" dirty="0">
              <a:solidFill>
                <a:srgbClr val="002060"/>
              </a:solidFill>
            </a:endParaRPr>
          </a:p>
        </p:txBody>
      </p:sp>
    </p:spTree>
    <p:extLst>
      <p:ext uri="{BB962C8B-B14F-4D97-AF65-F5344CB8AC3E}">
        <p14:creationId xmlns:p14="http://schemas.microsoft.com/office/powerpoint/2010/main" val="524251057"/>
      </p:ext>
    </p:extLst>
  </p:cSld>
  <p:clrMapOvr>
    <a:masterClrMapping/>
  </p:clrMapOvr>
  <p:transition spd="med">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C00000"/>
                </a:solidFill>
              </a:rPr>
              <a:t>3.Job evaluation</a:t>
            </a:r>
          </a:p>
          <a:p>
            <a:r>
              <a:rPr lang="en-US" dirty="0" smtClean="0"/>
              <a:t>Is a systematic process for determining the relative worth of jobs within an organization.</a:t>
            </a:r>
          </a:p>
          <a:p>
            <a:r>
              <a:rPr lang="en-US" dirty="0" smtClean="0"/>
              <a:t>All jobs in an organization are compared and classified in terms of their relative importance, the skills needed to perform them, their relative difficulty </a:t>
            </a:r>
            <a:r>
              <a:rPr lang="en-US" dirty="0"/>
              <a:t>and </a:t>
            </a:r>
            <a:r>
              <a:rPr lang="en-US" dirty="0" smtClean="0"/>
              <a:t>the relative </a:t>
            </a:r>
            <a:r>
              <a:rPr lang="en-US" dirty="0"/>
              <a:t>stressfulness of the working conditions.</a:t>
            </a:r>
          </a:p>
          <a:p>
            <a:pPr marL="0" indent="0">
              <a:buNone/>
            </a:pPr>
            <a:r>
              <a:rPr lang="en-US" dirty="0" smtClean="0"/>
              <a:t> </a:t>
            </a:r>
            <a:r>
              <a:rPr lang="en-US" dirty="0" smtClean="0">
                <a:solidFill>
                  <a:srgbClr val="FF0000"/>
                </a:solidFill>
              </a:rPr>
              <a:t>Application:</a:t>
            </a:r>
          </a:p>
          <a:p>
            <a:r>
              <a:rPr lang="en-US" dirty="0" smtClean="0"/>
              <a:t>Used in formulating equitable pay structures</a:t>
            </a:r>
          </a:p>
          <a:p>
            <a:pPr marL="0" indent="0">
              <a:buNone/>
            </a:pPr>
            <a:endParaRPr lang="en-US" dirty="0"/>
          </a:p>
        </p:txBody>
      </p:sp>
    </p:spTree>
    <p:extLst>
      <p:ext uri="{BB962C8B-B14F-4D97-AF65-F5344CB8AC3E}">
        <p14:creationId xmlns:p14="http://schemas.microsoft.com/office/powerpoint/2010/main" val="3794890209"/>
      </p:ext>
    </p:extLst>
  </p:cSld>
  <p:clrMapOvr>
    <a:masterClrMapping/>
  </p:clrMapOvr>
  <p:transition spd="med">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Procurement function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800" dirty="0" smtClean="0"/>
              <a:t>Includes </a:t>
            </a:r>
            <a:r>
              <a:rPr lang="en-US" sz="2800" dirty="0"/>
              <a:t>three major sub functions</a:t>
            </a:r>
          </a:p>
          <a:p>
            <a:pPr marL="457200" indent="-457200" algn="just">
              <a:buAutoNum type="arabicPeriod"/>
            </a:pPr>
            <a:r>
              <a:rPr lang="en-US" sz="2800" dirty="0">
                <a:solidFill>
                  <a:srgbClr val="00B0F0"/>
                </a:solidFill>
              </a:rPr>
              <a:t>Recruitment</a:t>
            </a:r>
            <a:r>
              <a:rPr lang="en-US" sz="2800" dirty="0"/>
              <a:t> </a:t>
            </a:r>
          </a:p>
          <a:p>
            <a:pPr marL="457200" indent="-457200" algn="just">
              <a:buAutoNum type="arabicPeriod"/>
            </a:pPr>
            <a:r>
              <a:rPr lang="en-US" sz="2800" dirty="0">
                <a:solidFill>
                  <a:srgbClr val="00B050"/>
                </a:solidFill>
              </a:rPr>
              <a:t>Selection</a:t>
            </a:r>
            <a:r>
              <a:rPr lang="en-US" sz="2800" dirty="0"/>
              <a:t> </a:t>
            </a:r>
          </a:p>
          <a:p>
            <a:pPr marL="457200" indent="-457200" algn="just">
              <a:buAutoNum type="arabicPeriod"/>
            </a:pPr>
            <a:r>
              <a:rPr lang="en-US" sz="2800" dirty="0">
                <a:solidFill>
                  <a:srgbClr val="FF0000"/>
                </a:solidFill>
              </a:rPr>
              <a:t>Placement on the </a:t>
            </a:r>
            <a:r>
              <a:rPr lang="en-US" sz="2800" dirty="0" smtClean="0">
                <a:solidFill>
                  <a:srgbClr val="FF0000"/>
                </a:solidFill>
              </a:rPr>
              <a:t>Job</a:t>
            </a:r>
          </a:p>
          <a:p>
            <a:pPr algn="just"/>
            <a:r>
              <a:rPr lang="en-US" sz="2800" dirty="0" smtClean="0"/>
              <a:t>Recruitment </a:t>
            </a:r>
            <a:r>
              <a:rPr lang="en-US" sz="2800" dirty="0"/>
              <a:t>means search of the prospective employees to suit the job requirements as represented by job specification</a:t>
            </a:r>
            <a:r>
              <a:rPr lang="en-US" sz="2800" dirty="0" smtClean="0"/>
              <a:t>.</a:t>
            </a:r>
          </a:p>
          <a:p>
            <a:pPr algn="just"/>
            <a:r>
              <a:rPr lang="en-US" sz="2800" dirty="0" smtClean="0"/>
              <a:t> </a:t>
            </a:r>
            <a:r>
              <a:rPr lang="en-US" sz="2800" dirty="0"/>
              <a:t>Out of the prospective </a:t>
            </a:r>
            <a:r>
              <a:rPr lang="en-US" sz="2800" dirty="0" smtClean="0"/>
              <a:t>applicants, </a:t>
            </a:r>
            <a:r>
              <a:rPr lang="en-US" sz="2800" dirty="0"/>
              <a:t>right type of persons to match the jobs are selected for the job.</a:t>
            </a:r>
          </a:p>
        </p:txBody>
      </p:sp>
    </p:spTree>
    <p:extLst>
      <p:ext uri="{BB962C8B-B14F-4D97-AF65-F5344CB8AC3E}">
        <p14:creationId xmlns:p14="http://schemas.microsoft.com/office/powerpoint/2010/main" val="1754943711"/>
      </p:ext>
    </p:extLst>
  </p:cSld>
  <p:clrMapOvr>
    <a:masterClrMapping/>
  </p:clrMapOvr>
  <p:transition spd="med">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583</TotalTime>
  <Words>2118</Words>
  <Application>Microsoft Office PowerPoint</Application>
  <PresentationFormat>On-screen Show (4:3)</PresentationFormat>
  <Paragraphs>255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Opulent</vt:lpstr>
      <vt:lpstr>STAFFING(HRM)</vt:lpstr>
      <vt:lpstr>definition</vt:lpstr>
      <vt:lpstr> HRM continued</vt:lpstr>
      <vt:lpstr>continued</vt:lpstr>
      <vt:lpstr>MANPOWER PLANNING</vt:lpstr>
      <vt:lpstr>continued</vt:lpstr>
      <vt:lpstr>continued</vt:lpstr>
      <vt:lpstr>continued</vt:lpstr>
      <vt:lpstr>Procurement function</vt:lpstr>
      <vt:lpstr>Sources of recruitment</vt:lpstr>
      <vt:lpstr>Continue…</vt:lpstr>
      <vt:lpstr>External Sources (out side the organization)</vt:lpstr>
      <vt:lpstr>Continue…</vt:lpstr>
      <vt:lpstr>METHODS OF RECRUITMENT</vt:lpstr>
      <vt:lpstr>INDIRECT METHODS</vt:lpstr>
      <vt:lpstr>THIRD PARTY METHODS</vt:lpstr>
      <vt:lpstr>Systems approach to HRM (Staffing)</vt:lpstr>
      <vt:lpstr>CONTINUE…</vt:lpstr>
      <vt:lpstr>PowerPoint Presentation</vt:lpstr>
      <vt:lpstr>Factors Affecting the number and kinds of Managers Required</vt:lpstr>
      <vt:lpstr>PowerPoint Presentation</vt:lpstr>
      <vt:lpstr>STEPS INVOLVED IN SELECTION PROCEDURE</vt:lpstr>
      <vt:lpstr>Continue….</vt:lpstr>
      <vt:lpstr>Continue….</vt:lpstr>
      <vt:lpstr>Continue…</vt:lpstr>
      <vt:lpstr>Continue…..</vt:lpstr>
      <vt:lpstr>Continue…</vt:lpstr>
      <vt:lpstr>Types of Psychological tests</vt:lpstr>
      <vt:lpstr>Situational tests</vt:lpstr>
      <vt:lpstr>Emotional Quotient (EQ) tests</vt:lpstr>
      <vt:lpstr>CONTINUE…</vt:lpstr>
      <vt:lpstr>Continue…..</vt:lpstr>
      <vt:lpstr>Continue…</vt:lpstr>
      <vt:lpstr>Continue…..</vt:lpstr>
      <vt:lpstr>Interview</vt:lpstr>
      <vt:lpstr>Continue…</vt:lpstr>
      <vt:lpstr>ORIENTING AND SOCIALIZING NEW EMPLOYEES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dc:title>
  <dc:creator>James</dc:creator>
  <cp:lastModifiedBy>Admin</cp:lastModifiedBy>
  <cp:revision>145</cp:revision>
  <dcterms:created xsi:type="dcterms:W3CDTF">2011-09-25T06:27:22Z</dcterms:created>
  <dcterms:modified xsi:type="dcterms:W3CDTF">2015-03-23T06:05:38Z</dcterms:modified>
</cp:coreProperties>
</file>