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57" r:id="rId3"/>
    <p:sldId id="259" r:id="rId4"/>
    <p:sldId id="260" r:id="rId5"/>
    <p:sldId id="261" r:id="rId6"/>
    <p:sldId id="262" r:id="rId7"/>
    <p:sldId id="263" r:id="rId8"/>
    <p:sldId id="265" r:id="rId9"/>
    <p:sldId id="266" r:id="rId10"/>
    <p:sldId id="267" r:id="rId11"/>
    <p:sldId id="268" r:id="rId12"/>
    <p:sldId id="272" r:id="rId13"/>
    <p:sldId id="319" r:id="rId14"/>
    <p:sldId id="273" r:id="rId15"/>
    <p:sldId id="274" r:id="rId16"/>
    <p:sldId id="275" r:id="rId17"/>
    <p:sldId id="280" r:id="rId18"/>
    <p:sldId id="320" r:id="rId19"/>
    <p:sldId id="321" r:id="rId20"/>
    <p:sldId id="322" r:id="rId21"/>
    <p:sldId id="323" r:id="rId22"/>
    <p:sldId id="325" r:id="rId23"/>
    <p:sldId id="324" r:id="rId24"/>
    <p:sldId id="281" r:id="rId25"/>
    <p:sldId id="282" r:id="rId26"/>
    <p:sldId id="283" r:id="rId27"/>
    <p:sldId id="333" r:id="rId28"/>
    <p:sldId id="334" r:id="rId29"/>
    <p:sldId id="337" r:id="rId30"/>
    <p:sldId id="335" r:id="rId31"/>
    <p:sldId id="336" r:id="rId32"/>
    <p:sldId id="326" r:id="rId33"/>
    <p:sldId id="284" r:id="rId34"/>
    <p:sldId id="288" r:id="rId35"/>
    <p:sldId id="290" r:id="rId36"/>
    <p:sldId id="298" r:id="rId37"/>
    <p:sldId id="299" r:id="rId38"/>
    <p:sldId id="349" r:id="rId39"/>
    <p:sldId id="330" r:id="rId40"/>
    <p:sldId id="339" r:id="rId41"/>
    <p:sldId id="341" r:id="rId42"/>
    <p:sldId id="346" r:id="rId43"/>
    <p:sldId id="347" r:id="rId44"/>
    <p:sldId id="348" r:id="rId45"/>
    <p:sldId id="327" r:id="rId46"/>
    <p:sldId id="342" r:id="rId47"/>
    <p:sldId id="343" r:id="rId48"/>
    <p:sldId id="344" r:id="rId49"/>
    <p:sldId id="345" r:id="rId50"/>
    <p:sldId id="328" r:id="rId51"/>
    <p:sldId id="350" r:id="rId52"/>
    <p:sldId id="351" r:id="rId53"/>
    <p:sldId id="352" r:id="rId54"/>
    <p:sldId id="353" r:id="rId55"/>
    <p:sldId id="296" r:id="rId56"/>
    <p:sldId id="354" r:id="rId57"/>
    <p:sldId id="301" r:id="rId58"/>
    <p:sldId id="302" r:id="rId59"/>
    <p:sldId id="303" r:id="rId60"/>
    <p:sldId id="307" r:id="rId61"/>
    <p:sldId id="308" r:id="rId62"/>
    <p:sldId id="309" r:id="rId63"/>
    <p:sldId id="310" r:id="rId64"/>
    <p:sldId id="312" r:id="rId65"/>
    <p:sldId id="314" r:id="rId66"/>
    <p:sldId id="315" r:id="rId67"/>
    <p:sldId id="317" r:id="rId68"/>
    <p:sldId id="318" r:id="rId69"/>
    <p:sldId id="313" r:id="rId70"/>
    <p:sldId id="356" r:id="rId71"/>
    <p:sldId id="358" r:id="rId72"/>
    <p:sldId id="360" r:id="rId73"/>
    <p:sldId id="417" r:id="rId74"/>
    <p:sldId id="361" r:id="rId75"/>
    <p:sldId id="362" r:id="rId76"/>
    <p:sldId id="419" r:id="rId77"/>
    <p:sldId id="418" r:id="rId78"/>
    <p:sldId id="420" r:id="rId79"/>
    <p:sldId id="363" r:id="rId80"/>
    <p:sldId id="364" r:id="rId81"/>
    <p:sldId id="365" r:id="rId82"/>
    <p:sldId id="366" r:id="rId83"/>
    <p:sldId id="421" r:id="rId84"/>
    <p:sldId id="422" r:id="rId85"/>
    <p:sldId id="423" r:id="rId86"/>
    <p:sldId id="424" r:id="rId87"/>
    <p:sldId id="425" r:id="rId88"/>
    <p:sldId id="375" r:id="rId89"/>
    <p:sldId id="378" r:id="rId90"/>
    <p:sldId id="376" r:id="rId91"/>
    <p:sldId id="377" r:id="rId92"/>
    <p:sldId id="367" r:id="rId93"/>
    <p:sldId id="368" r:id="rId94"/>
    <p:sldId id="369" r:id="rId95"/>
    <p:sldId id="370" r:id="rId96"/>
    <p:sldId id="371" r:id="rId97"/>
    <p:sldId id="372" r:id="rId98"/>
    <p:sldId id="379" r:id="rId99"/>
    <p:sldId id="380" r:id="rId100"/>
    <p:sldId id="381" r:id="rId101"/>
    <p:sldId id="383" r:id="rId102"/>
    <p:sldId id="384" r:id="rId103"/>
    <p:sldId id="388" r:id="rId104"/>
    <p:sldId id="389" r:id="rId105"/>
    <p:sldId id="382"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 id="404" r:id="rId119"/>
    <p:sldId id="427" r:id="rId120"/>
    <p:sldId id="428" r:id="rId121"/>
    <p:sldId id="406" r:id="rId122"/>
    <p:sldId id="407" r:id="rId123"/>
    <p:sldId id="408" r:id="rId124"/>
    <p:sldId id="409" r:id="rId125"/>
    <p:sldId id="410" r:id="rId126"/>
    <p:sldId id="411" r:id="rId127"/>
    <p:sldId id="412" r:id="rId128"/>
    <p:sldId id="413" r:id="rId129"/>
    <p:sldId id="414" r:id="rId130"/>
    <p:sldId id="415" r:id="rId131"/>
    <p:sldId id="416" r:id="rId132"/>
    <p:sldId id="42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8" autoAdjust="0"/>
  </p:normalViewPr>
  <p:slideViewPr>
    <p:cSldViewPr>
      <p:cViewPr varScale="1">
        <p:scale>
          <a:sx n="69" d="100"/>
          <a:sy n="69" d="100"/>
        </p:scale>
        <p:origin x="-11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88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DF0BE-0918-4D77-BBCD-31A538752036}" type="datetimeFigureOut">
              <a:rPr lang="en-US" smtClean="0"/>
              <a:pPr/>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819D4-03AE-4A53-9CD7-562790166E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4819D4-03AE-4A53-9CD7-562790166E9B}"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CF4FDA8-923D-4908-ABB6-CCE2B250175B}" type="slidenum">
              <a:rPr lang="en-US">
                <a:latin typeface="Arial" pitchFamily="34" charset="0"/>
              </a:rPr>
              <a:pPr/>
              <a:t>101</a:t>
            </a:fld>
            <a:endParaRPr lang="en-US">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B2646B3-F653-4D0C-BA92-ECF11FDCE818}" type="slidenum">
              <a:rPr lang="en-US">
                <a:latin typeface="Arial" pitchFamily="34" charset="0"/>
              </a:rPr>
              <a:pPr/>
              <a:t>102</a:t>
            </a:fld>
            <a:endParaRPr lang="en-US">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3884122" y="8685235"/>
            <a:ext cx="2972320" cy="457200"/>
          </a:xfrm>
          <a:prstGeom prst="rect">
            <a:avLst/>
          </a:prstGeom>
          <a:noFill/>
          <a:ln>
            <a:miter lim="800000"/>
            <a:headEnd/>
            <a:tailEnd/>
          </a:ln>
        </p:spPr>
        <p:txBody>
          <a:bodyPr lIns="91427" tIns="45713" rIns="91427" bIns="45713"/>
          <a:lstStyle/>
          <a:p>
            <a:fld id="{33AE0A94-BE94-4EB3-8B54-2EA876317FAB}" type="slidenum">
              <a:rPr lang="en-US"/>
              <a:pPr/>
              <a:t>109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884122" y="8685235"/>
            <a:ext cx="2972320" cy="457200"/>
          </a:xfrm>
          <a:prstGeom prst="rect">
            <a:avLst/>
          </a:prstGeom>
          <a:noFill/>
          <a:ln>
            <a:miter lim="800000"/>
            <a:headEnd/>
            <a:tailEnd/>
          </a:ln>
        </p:spPr>
        <p:txBody>
          <a:bodyPr lIns="91427" tIns="45713" rIns="91427" bIns="45713"/>
          <a:lstStyle/>
          <a:p>
            <a:fld id="{83A63C8F-37B0-4904-A8BE-484AFF7418F4}" type="slidenum">
              <a:rPr lang="en-US"/>
              <a:pPr/>
              <a:t>110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4294967295"/>
          </p:nvPr>
        </p:nvSpPr>
        <p:spPr bwMode="auto">
          <a:xfrm>
            <a:off x="3884122" y="8685235"/>
            <a:ext cx="2972320" cy="457200"/>
          </a:xfrm>
          <a:prstGeom prst="rect">
            <a:avLst/>
          </a:prstGeom>
          <a:noFill/>
          <a:ln>
            <a:miter lim="800000"/>
            <a:headEnd/>
            <a:tailEnd/>
          </a:ln>
        </p:spPr>
        <p:txBody>
          <a:bodyPr lIns="91427" tIns="45713" rIns="91427" bIns="45713"/>
          <a:lstStyle/>
          <a:p>
            <a:fld id="{A4AEBE23-D16D-415D-A166-ACB72E8949FB}" type="slidenum">
              <a:rPr lang="en-US"/>
              <a:pPr/>
              <a:t>111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84122" y="8685235"/>
            <a:ext cx="2972320" cy="457200"/>
          </a:xfrm>
          <a:prstGeom prst="rect">
            <a:avLst/>
          </a:prstGeom>
          <a:noFill/>
          <a:ln>
            <a:miter lim="800000"/>
            <a:headEnd/>
            <a:tailEnd/>
          </a:ln>
        </p:spPr>
        <p:txBody>
          <a:bodyPr lIns="91427" tIns="45713" rIns="91427" bIns="45713"/>
          <a:lstStyle/>
          <a:p>
            <a:fld id="{AA7FBFAD-3BDE-4563-ACF4-7B701719AD91}" type="slidenum">
              <a:rPr lang="en-US"/>
              <a:pPr/>
              <a:t>112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122" y="8685235"/>
            <a:ext cx="2972320" cy="457200"/>
          </a:xfrm>
          <a:prstGeom prst="rect">
            <a:avLst/>
          </a:prstGeom>
          <a:noFill/>
          <a:ln>
            <a:miter lim="800000"/>
            <a:headEnd/>
            <a:tailEnd/>
          </a:ln>
        </p:spPr>
        <p:txBody>
          <a:bodyPr lIns="91427" tIns="45713" rIns="91427" bIns="45713"/>
          <a:lstStyle/>
          <a:p>
            <a:fld id="{281A6547-7AE2-4DD1-A5F9-A7F08781B671}" type="slidenum">
              <a:rPr lang="en-US"/>
              <a:pPr/>
              <a:t>113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Interprocess</a:t>
            </a:r>
            <a:r>
              <a:rPr lang="en-US" dirty="0" smtClean="0"/>
              <a:t> Communications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en-US" sz="3200" smtClean="0"/>
              <a:t>Non-Blocking Send, Blocking Receive</a:t>
            </a:r>
          </a:p>
        </p:txBody>
      </p:sp>
      <p:sp>
        <p:nvSpPr>
          <p:cNvPr id="28675" name="Rectangle 3"/>
          <p:cNvSpPr>
            <a:spLocks noGrp="1" noChangeArrowheads="1"/>
          </p:cNvSpPr>
          <p:nvPr>
            <p:ph type="body" idx="1"/>
          </p:nvPr>
        </p:nvSpPr>
        <p:spPr/>
        <p:txBody>
          <a:bodyPr/>
          <a:lstStyle/>
          <a:p>
            <a:pPr eaLnBrk="1" hangingPunct="1"/>
            <a:r>
              <a:rPr lang="en-US" smtClean="0"/>
              <a:t>Sender issues send, can proceed without waiting to discover fate of message</a:t>
            </a:r>
          </a:p>
          <a:p>
            <a:pPr eaLnBrk="1" hangingPunct="1"/>
            <a:r>
              <a:rPr lang="en-US" smtClean="0"/>
              <a:t>Receiver waits for message arrival before proceeding</a:t>
            </a:r>
          </a:p>
          <a:p>
            <a:pPr lvl="1" eaLnBrk="1" hangingPunct="1"/>
            <a:r>
              <a:rPr lang="en-US" smtClean="0"/>
              <a:t>Essentially, receiver is message-driven</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smtClean="0">
                <a:solidFill>
                  <a:schemeClr val="tx2"/>
                </a:solidFill>
                <a:latin typeface="Comic Sans MS" pitchFamily="66" charset="0"/>
              </a:rPr>
              <a:t>Sockets as means for inter-process communication (IPC)</a:t>
            </a:r>
            <a:endParaRPr lang="en-US" dirty="0" smtClean="0"/>
          </a:p>
        </p:txBody>
      </p:sp>
      <p:sp>
        <p:nvSpPr>
          <p:cNvPr id="5123" name="Rectangle 3"/>
          <p:cNvSpPr>
            <a:spLocks noGrp="1" noChangeArrowheads="1"/>
          </p:cNvSpPr>
          <p:nvPr>
            <p:ph type="body" idx="1"/>
          </p:nvPr>
        </p:nvSpPr>
        <p:spPr>
          <a:xfrm>
            <a:off x="457200" y="5638800"/>
            <a:ext cx="8229600" cy="715963"/>
          </a:xfrm>
        </p:spPr>
        <p:txBody>
          <a:bodyPr/>
          <a:lstStyle/>
          <a:p>
            <a:pPr eaLnBrk="1" hangingPunct="1">
              <a:lnSpc>
                <a:spcPct val="80000"/>
              </a:lnSpc>
              <a:buFontTx/>
              <a:buNone/>
            </a:pPr>
            <a:r>
              <a:rPr lang="en-US" sz="2400" smtClean="0"/>
              <a:t>   The interface that the OS provides to its networking subsystem</a:t>
            </a:r>
          </a:p>
        </p:txBody>
      </p:sp>
      <p:sp>
        <p:nvSpPr>
          <p:cNvPr id="828420" name="Text Box 4"/>
          <p:cNvSpPr txBox="1">
            <a:spLocks noChangeArrowheads="1"/>
          </p:cNvSpPr>
          <p:nvPr/>
        </p:nvSpPr>
        <p:spPr bwMode="auto">
          <a:xfrm>
            <a:off x="5791200" y="2857500"/>
            <a:ext cx="2438400" cy="1143000"/>
          </a:xfrm>
          <a:prstGeom prst="rect">
            <a:avLst/>
          </a:prstGeom>
          <a:noFill/>
          <a:ln w="9525">
            <a:solidFill>
              <a:schemeClr val="tx1"/>
            </a:solidFill>
            <a:miter lim="800000"/>
            <a:headEnd/>
            <a:tailEnd/>
          </a:ln>
        </p:spPr>
        <p:txBody>
          <a:bodyPr lIns="90000" tIns="46800" rIns="90000" bIns="46800"/>
          <a:lstStyle/>
          <a:p>
            <a:pPr eaLnBrk="0" hangingPunct="0">
              <a:spcBef>
                <a:spcPct val="50000"/>
              </a:spcBef>
              <a:buClr>
                <a:srgbClr val="FF0000"/>
              </a:buClr>
            </a:pPr>
            <a:r>
              <a:rPr lang="nl-NL" sz="1400" b="1"/>
              <a:t>application layer</a:t>
            </a:r>
          </a:p>
        </p:txBody>
      </p:sp>
      <p:grpSp>
        <p:nvGrpSpPr>
          <p:cNvPr id="2" name="Group 5"/>
          <p:cNvGrpSpPr>
            <a:grpSpLocks/>
          </p:cNvGrpSpPr>
          <p:nvPr/>
        </p:nvGrpSpPr>
        <p:grpSpPr bwMode="auto">
          <a:xfrm>
            <a:off x="5791200" y="4005263"/>
            <a:ext cx="2438400" cy="1243012"/>
            <a:chOff x="768" y="2316"/>
            <a:chExt cx="1536" cy="783"/>
          </a:xfrm>
        </p:grpSpPr>
        <p:sp>
          <p:nvSpPr>
            <p:cNvPr id="5149" name="Text Box 6"/>
            <p:cNvSpPr txBox="1">
              <a:spLocks noChangeArrowheads="1"/>
            </p:cNvSpPr>
            <p:nvPr/>
          </p:nvSpPr>
          <p:spPr bwMode="auto">
            <a:xfrm>
              <a:off x="768" y="2316"/>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transport layer (TCP/UDP)</a:t>
              </a:r>
            </a:p>
          </p:txBody>
        </p:sp>
        <p:sp>
          <p:nvSpPr>
            <p:cNvPr id="5150" name="Text Box 7"/>
            <p:cNvSpPr txBox="1">
              <a:spLocks noChangeArrowheads="1"/>
            </p:cNvSpPr>
            <p:nvPr/>
          </p:nvSpPr>
          <p:spPr bwMode="auto">
            <a:xfrm>
              <a:off x="768" y="2508"/>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network layer (IP)</a:t>
              </a:r>
            </a:p>
          </p:txBody>
        </p:sp>
        <p:sp>
          <p:nvSpPr>
            <p:cNvPr id="5151" name="Text Box 8"/>
            <p:cNvSpPr txBox="1">
              <a:spLocks noChangeArrowheads="1"/>
            </p:cNvSpPr>
            <p:nvPr/>
          </p:nvSpPr>
          <p:spPr bwMode="auto">
            <a:xfrm>
              <a:off x="768" y="2703"/>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link layer (e.g. ethernet)</a:t>
              </a:r>
            </a:p>
          </p:txBody>
        </p:sp>
        <p:sp>
          <p:nvSpPr>
            <p:cNvPr id="5152" name="Text Box 9"/>
            <p:cNvSpPr txBox="1">
              <a:spLocks noChangeArrowheads="1"/>
            </p:cNvSpPr>
            <p:nvPr/>
          </p:nvSpPr>
          <p:spPr bwMode="auto">
            <a:xfrm>
              <a:off x="768" y="2901"/>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physical layer</a:t>
              </a:r>
            </a:p>
          </p:txBody>
        </p:sp>
      </p:grpSp>
      <p:sp>
        <p:nvSpPr>
          <p:cNvPr id="828426" name="Text Box 10"/>
          <p:cNvSpPr txBox="1">
            <a:spLocks noChangeArrowheads="1"/>
          </p:cNvSpPr>
          <p:nvPr/>
        </p:nvSpPr>
        <p:spPr bwMode="auto">
          <a:xfrm>
            <a:off x="1219200" y="2867025"/>
            <a:ext cx="2438400" cy="1143000"/>
          </a:xfrm>
          <a:prstGeom prst="rect">
            <a:avLst/>
          </a:prstGeom>
          <a:noFill/>
          <a:ln w="9525">
            <a:solidFill>
              <a:schemeClr val="tx1"/>
            </a:solidFill>
            <a:miter lim="800000"/>
            <a:headEnd/>
            <a:tailEnd/>
          </a:ln>
        </p:spPr>
        <p:txBody>
          <a:bodyPr lIns="90000" tIns="46800" rIns="90000" bIns="46800"/>
          <a:lstStyle/>
          <a:p>
            <a:pPr eaLnBrk="0" hangingPunct="0">
              <a:spcBef>
                <a:spcPct val="50000"/>
              </a:spcBef>
              <a:buClr>
                <a:srgbClr val="FF0000"/>
              </a:buClr>
            </a:pPr>
            <a:r>
              <a:rPr lang="nl-NL" sz="1400" b="1"/>
              <a:t>application layer</a:t>
            </a:r>
          </a:p>
        </p:txBody>
      </p:sp>
      <p:grpSp>
        <p:nvGrpSpPr>
          <p:cNvPr id="3" name="Group 11"/>
          <p:cNvGrpSpPr>
            <a:grpSpLocks/>
          </p:cNvGrpSpPr>
          <p:nvPr/>
        </p:nvGrpSpPr>
        <p:grpSpPr bwMode="auto">
          <a:xfrm>
            <a:off x="1219200" y="4014788"/>
            <a:ext cx="2438400" cy="1243012"/>
            <a:chOff x="768" y="2316"/>
            <a:chExt cx="1536" cy="783"/>
          </a:xfrm>
        </p:grpSpPr>
        <p:sp>
          <p:nvSpPr>
            <p:cNvPr id="5145" name="Text Box 12"/>
            <p:cNvSpPr txBox="1">
              <a:spLocks noChangeArrowheads="1"/>
            </p:cNvSpPr>
            <p:nvPr/>
          </p:nvSpPr>
          <p:spPr bwMode="auto">
            <a:xfrm>
              <a:off x="768" y="2316"/>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transport layer (TCP/UDP)</a:t>
              </a:r>
            </a:p>
          </p:txBody>
        </p:sp>
        <p:sp>
          <p:nvSpPr>
            <p:cNvPr id="5146" name="Text Box 13"/>
            <p:cNvSpPr txBox="1">
              <a:spLocks noChangeArrowheads="1"/>
            </p:cNvSpPr>
            <p:nvPr/>
          </p:nvSpPr>
          <p:spPr bwMode="auto">
            <a:xfrm>
              <a:off x="768" y="2508"/>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network layer (IP)</a:t>
              </a:r>
            </a:p>
          </p:txBody>
        </p:sp>
        <p:sp>
          <p:nvSpPr>
            <p:cNvPr id="5147" name="Text Box 14"/>
            <p:cNvSpPr txBox="1">
              <a:spLocks noChangeArrowheads="1"/>
            </p:cNvSpPr>
            <p:nvPr/>
          </p:nvSpPr>
          <p:spPr bwMode="auto">
            <a:xfrm>
              <a:off x="768" y="2703"/>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link layer (e.g. ethernet)</a:t>
              </a:r>
            </a:p>
          </p:txBody>
        </p:sp>
        <p:sp>
          <p:nvSpPr>
            <p:cNvPr id="5148" name="Text Box 15"/>
            <p:cNvSpPr txBox="1">
              <a:spLocks noChangeArrowheads="1"/>
            </p:cNvSpPr>
            <p:nvPr/>
          </p:nvSpPr>
          <p:spPr bwMode="auto">
            <a:xfrm>
              <a:off x="768" y="2901"/>
              <a:ext cx="1536" cy="198"/>
            </a:xfrm>
            <a:prstGeom prst="rect">
              <a:avLst/>
            </a:prstGeom>
            <a:noFill/>
            <a:ln w="9525">
              <a:solidFill>
                <a:schemeClr val="tx1"/>
              </a:solidFill>
              <a:miter lim="800000"/>
              <a:headEnd/>
              <a:tailEnd/>
            </a:ln>
          </p:spPr>
          <p:txBody>
            <a:bodyPr lIns="90000" tIns="46800" rIns="90000" bIns="46800">
              <a:spAutoFit/>
            </a:bodyPr>
            <a:lstStyle/>
            <a:p>
              <a:pPr algn="ctr" eaLnBrk="0" hangingPunct="0">
                <a:spcBef>
                  <a:spcPct val="50000"/>
                </a:spcBef>
                <a:buClr>
                  <a:srgbClr val="FF0000"/>
                </a:buClr>
              </a:pPr>
              <a:r>
                <a:rPr lang="nl-NL" sz="1400" b="1"/>
                <a:t>physical layer</a:t>
              </a:r>
            </a:p>
          </p:txBody>
        </p:sp>
      </p:grpSp>
      <p:sp>
        <p:nvSpPr>
          <p:cNvPr id="828432" name="Rectangle 16"/>
          <p:cNvSpPr>
            <a:spLocks noChangeArrowheads="1"/>
          </p:cNvSpPr>
          <p:nvPr/>
        </p:nvSpPr>
        <p:spPr bwMode="auto">
          <a:xfrm>
            <a:off x="1524000" y="3943350"/>
            <a:ext cx="1676400" cy="914400"/>
          </a:xfrm>
          <a:prstGeom prst="rect">
            <a:avLst/>
          </a:prstGeom>
          <a:noFill/>
          <a:ln w="9525">
            <a:solidFill>
              <a:schemeClr val="tx1"/>
            </a:solidFill>
            <a:miter lim="800000"/>
            <a:headEnd/>
            <a:tailEnd/>
          </a:ln>
        </p:spPr>
        <p:txBody>
          <a:bodyPr wrap="none" lIns="90000" tIns="46800" rIns="90000" bIns="46800" anchor="ctr"/>
          <a:lstStyle/>
          <a:p>
            <a:pPr algn="ctr" eaLnBrk="0" hangingPunct="0">
              <a:spcBef>
                <a:spcPct val="20000"/>
              </a:spcBef>
              <a:buClr>
                <a:srgbClr val="FF0000"/>
              </a:buClr>
            </a:pPr>
            <a:r>
              <a:rPr lang="en-US" b="1"/>
              <a:t>OS network</a:t>
            </a:r>
          </a:p>
          <a:p>
            <a:pPr algn="ctr" eaLnBrk="0" hangingPunct="0">
              <a:spcBef>
                <a:spcPct val="20000"/>
              </a:spcBef>
              <a:buClr>
                <a:srgbClr val="FF0000"/>
              </a:buClr>
            </a:pPr>
            <a:r>
              <a:rPr lang="en-US" b="1"/>
              <a:t>stack</a:t>
            </a:r>
            <a:endParaRPr lang="ru-RU" b="1"/>
          </a:p>
        </p:txBody>
      </p:sp>
      <p:pic>
        <p:nvPicPr>
          <p:cNvPr id="828434" name="Picture 18" descr="01j"/>
          <p:cNvPicPr>
            <a:picLocks noChangeAspect="1" noChangeArrowheads="1"/>
          </p:cNvPicPr>
          <p:nvPr/>
        </p:nvPicPr>
        <p:blipFill>
          <a:blip r:embed="rId2" cstate="print"/>
          <a:srcRect/>
          <a:stretch>
            <a:fillRect/>
          </a:stretch>
        </p:blipFill>
        <p:spPr bwMode="auto">
          <a:xfrm>
            <a:off x="1762125" y="1700213"/>
            <a:ext cx="1285875" cy="962025"/>
          </a:xfrm>
          <a:prstGeom prst="rect">
            <a:avLst/>
          </a:prstGeom>
          <a:noFill/>
          <a:ln w="9525">
            <a:noFill/>
            <a:miter lim="800000"/>
            <a:headEnd/>
            <a:tailEnd/>
          </a:ln>
        </p:spPr>
      </p:pic>
      <p:sp>
        <p:nvSpPr>
          <p:cNvPr id="5131" name="Oval 19"/>
          <p:cNvSpPr>
            <a:spLocks noChangeArrowheads="1"/>
          </p:cNvSpPr>
          <p:nvPr/>
        </p:nvSpPr>
        <p:spPr bwMode="auto">
          <a:xfrm>
            <a:off x="1144588" y="3140075"/>
            <a:ext cx="2435225" cy="490538"/>
          </a:xfrm>
          <a:prstGeom prst="ellipse">
            <a:avLst/>
          </a:prstGeom>
          <a:noFill/>
          <a:ln w="9525">
            <a:solidFill>
              <a:schemeClr val="tx1"/>
            </a:solidFill>
            <a:round/>
            <a:headEnd/>
            <a:tailEnd/>
          </a:ln>
        </p:spPr>
        <p:txBody>
          <a:bodyPr wrap="none" lIns="90000" tIns="46800" rIns="90000" bIns="46800" anchor="ctr">
            <a:spAutoFit/>
          </a:bodyPr>
          <a:lstStyle/>
          <a:p>
            <a:pPr algn="ctr" eaLnBrk="0" hangingPunct="0">
              <a:spcBef>
                <a:spcPct val="20000"/>
              </a:spcBef>
              <a:buClr>
                <a:srgbClr val="FF0000"/>
              </a:buClr>
            </a:pPr>
            <a:r>
              <a:rPr lang="en-US" b="1"/>
              <a:t>Client Process</a:t>
            </a:r>
            <a:endParaRPr lang="ru-RU" b="1"/>
          </a:p>
        </p:txBody>
      </p:sp>
      <p:sp>
        <p:nvSpPr>
          <p:cNvPr id="5132" name="Oval 20"/>
          <p:cNvSpPr>
            <a:spLocks noChangeArrowheads="1"/>
          </p:cNvSpPr>
          <p:nvPr/>
        </p:nvSpPr>
        <p:spPr bwMode="auto">
          <a:xfrm>
            <a:off x="5719763" y="3148013"/>
            <a:ext cx="2543175" cy="490537"/>
          </a:xfrm>
          <a:prstGeom prst="ellipse">
            <a:avLst/>
          </a:prstGeom>
          <a:noFill/>
          <a:ln w="9525">
            <a:solidFill>
              <a:schemeClr val="tx1"/>
            </a:solidFill>
            <a:round/>
            <a:headEnd/>
            <a:tailEnd/>
          </a:ln>
        </p:spPr>
        <p:txBody>
          <a:bodyPr wrap="none" lIns="90000" tIns="46800" rIns="90000" bIns="46800" anchor="ctr">
            <a:spAutoFit/>
          </a:bodyPr>
          <a:lstStyle/>
          <a:p>
            <a:pPr algn="ctr" eaLnBrk="0" hangingPunct="0">
              <a:spcBef>
                <a:spcPct val="20000"/>
              </a:spcBef>
              <a:buClr>
                <a:srgbClr val="FF0000"/>
              </a:buClr>
            </a:pPr>
            <a:r>
              <a:rPr lang="en-US" b="1"/>
              <a:t>Server Process</a:t>
            </a:r>
            <a:endParaRPr lang="ru-RU" b="1"/>
          </a:p>
        </p:txBody>
      </p:sp>
      <p:sp>
        <p:nvSpPr>
          <p:cNvPr id="828437" name="Line 21"/>
          <p:cNvSpPr>
            <a:spLocks noChangeShapeType="1"/>
          </p:cNvSpPr>
          <p:nvPr/>
        </p:nvSpPr>
        <p:spPr bwMode="auto">
          <a:xfrm>
            <a:off x="3309938" y="3424238"/>
            <a:ext cx="2743200" cy="0"/>
          </a:xfrm>
          <a:prstGeom prst="line">
            <a:avLst/>
          </a:prstGeom>
          <a:noFill/>
          <a:ln w="9525">
            <a:solidFill>
              <a:schemeClr val="tx1"/>
            </a:solidFill>
            <a:round/>
            <a:headEnd type="stealth" w="med" len="lg"/>
            <a:tailEnd type="stealth" w="med" len="lg"/>
          </a:ln>
        </p:spPr>
        <p:txBody>
          <a:bodyPr lIns="90000" tIns="46800" rIns="90000" bIns="46800">
            <a:spAutoFit/>
          </a:bodyPr>
          <a:lstStyle/>
          <a:p>
            <a:endParaRPr lang="en-US"/>
          </a:p>
        </p:txBody>
      </p:sp>
      <p:pic>
        <p:nvPicPr>
          <p:cNvPr id="828438" name="Picture 22" descr="01j"/>
          <p:cNvPicPr>
            <a:picLocks noChangeAspect="1" noChangeArrowheads="1"/>
          </p:cNvPicPr>
          <p:nvPr/>
        </p:nvPicPr>
        <p:blipFill>
          <a:blip r:embed="rId2" cstate="print"/>
          <a:srcRect/>
          <a:stretch>
            <a:fillRect/>
          </a:stretch>
        </p:blipFill>
        <p:spPr bwMode="auto">
          <a:xfrm>
            <a:off x="6324600" y="1681163"/>
            <a:ext cx="1285875" cy="962025"/>
          </a:xfrm>
          <a:prstGeom prst="rect">
            <a:avLst/>
          </a:prstGeom>
          <a:noFill/>
          <a:ln w="9525">
            <a:noFill/>
            <a:miter lim="800000"/>
            <a:headEnd/>
            <a:tailEnd/>
          </a:ln>
        </p:spPr>
      </p:pic>
      <p:sp>
        <p:nvSpPr>
          <p:cNvPr id="828439" name="Rectangle 23"/>
          <p:cNvSpPr>
            <a:spLocks noChangeArrowheads="1"/>
          </p:cNvSpPr>
          <p:nvPr/>
        </p:nvSpPr>
        <p:spPr bwMode="auto">
          <a:xfrm>
            <a:off x="1890713" y="3562350"/>
            <a:ext cx="939800" cy="492125"/>
          </a:xfrm>
          <a:prstGeom prst="rect">
            <a:avLst/>
          </a:prstGeom>
          <a:solidFill>
            <a:schemeClr val="folHlink"/>
          </a:solidFill>
          <a:ln w="9525">
            <a:solidFill>
              <a:schemeClr val="tx1"/>
            </a:solidFill>
            <a:miter lim="800000"/>
            <a:headEnd/>
            <a:tailEnd/>
          </a:ln>
        </p:spPr>
        <p:txBody>
          <a:bodyPr lIns="90000" tIns="46800" rIns="90000" bIns="46800" anchor="ctr"/>
          <a:lstStyle/>
          <a:p>
            <a:pPr algn="ctr" eaLnBrk="0" hangingPunct="0">
              <a:spcBef>
                <a:spcPct val="20000"/>
              </a:spcBef>
              <a:buClr>
                <a:srgbClr val="FF0000"/>
              </a:buClr>
            </a:pPr>
            <a:r>
              <a:rPr lang="en-US" b="1"/>
              <a:t>Socket</a:t>
            </a:r>
            <a:endParaRPr lang="ru-RU" b="1"/>
          </a:p>
        </p:txBody>
      </p:sp>
      <p:sp>
        <p:nvSpPr>
          <p:cNvPr id="828440" name="Rectangle 24"/>
          <p:cNvSpPr>
            <a:spLocks noChangeArrowheads="1"/>
          </p:cNvSpPr>
          <p:nvPr/>
        </p:nvSpPr>
        <p:spPr bwMode="auto">
          <a:xfrm>
            <a:off x="6172200" y="3943350"/>
            <a:ext cx="1676400" cy="914400"/>
          </a:xfrm>
          <a:prstGeom prst="rect">
            <a:avLst/>
          </a:prstGeom>
          <a:noFill/>
          <a:ln w="9525">
            <a:solidFill>
              <a:schemeClr val="tx1"/>
            </a:solidFill>
            <a:miter lim="800000"/>
            <a:headEnd/>
            <a:tailEnd/>
          </a:ln>
        </p:spPr>
        <p:txBody>
          <a:bodyPr wrap="none" lIns="90000" tIns="46800" rIns="90000" bIns="46800" anchor="ctr"/>
          <a:lstStyle/>
          <a:p>
            <a:pPr algn="ctr" eaLnBrk="0" hangingPunct="0">
              <a:spcBef>
                <a:spcPct val="20000"/>
              </a:spcBef>
              <a:buClr>
                <a:srgbClr val="FF0000"/>
              </a:buClr>
            </a:pPr>
            <a:r>
              <a:rPr lang="en-US" b="1"/>
              <a:t>OS network</a:t>
            </a:r>
          </a:p>
          <a:p>
            <a:pPr algn="ctr" eaLnBrk="0" hangingPunct="0">
              <a:spcBef>
                <a:spcPct val="20000"/>
              </a:spcBef>
              <a:buClr>
                <a:srgbClr val="FF0000"/>
              </a:buClr>
            </a:pPr>
            <a:r>
              <a:rPr lang="en-US" b="1"/>
              <a:t>stack</a:t>
            </a:r>
            <a:endParaRPr lang="ru-RU" b="1"/>
          </a:p>
        </p:txBody>
      </p:sp>
      <p:sp>
        <p:nvSpPr>
          <p:cNvPr id="828441" name="Rectangle 25"/>
          <p:cNvSpPr>
            <a:spLocks noChangeArrowheads="1"/>
          </p:cNvSpPr>
          <p:nvPr/>
        </p:nvSpPr>
        <p:spPr bwMode="auto">
          <a:xfrm>
            <a:off x="6527800" y="3562350"/>
            <a:ext cx="939800" cy="492125"/>
          </a:xfrm>
          <a:prstGeom prst="rect">
            <a:avLst/>
          </a:prstGeom>
          <a:solidFill>
            <a:schemeClr val="folHlink"/>
          </a:solidFill>
          <a:ln w="9525">
            <a:solidFill>
              <a:schemeClr val="tx1"/>
            </a:solidFill>
            <a:miter lim="800000"/>
            <a:headEnd/>
            <a:tailEnd/>
          </a:ln>
        </p:spPr>
        <p:txBody>
          <a:bodyPr lIns="90000" tIns="46800" rIns="90000" bIns="46800" anchor="ctr"/>
          <a:lstStyle/>
          <a:p>
            <a:pPr algn="ctr" eaLnBrk="0" hangingPunct="0">
              <a:spcBef>
                <a:spcPct val="20000"/>
              </a:spcBef>
              <a:buClr>
                <a:srgbClr val="FF0000"/>
              </a:buClr>
            </a:pPr>
            <a:r>
              <a:rPr lang="en-US" b="1"/>
              <a:t>Socket</a:t>
            </a:r>
            <a:endParaRPr lang="ru-RU" b="1"/>
          </a:p>
        </p:txBody>
      </p:sp>
      <p:grpSp>
        <p:nvGrpSpPr>
          <p:cNvPr id="4" name="Group 26"/>
          <p:cNvGrpSpPr>
            <a:grpSpLocks/>
          </p:cNvGrpSpPr>
          <p:nvPr/>
        </p:nvGrpSpPr>
        <p:grpSpPr bwMode="auto">
          <a:xfrm>
            <a:off x="3319463" y="4171950"/>
            <a:ext cx="2743200" cy="366713"/>
            <a:chOff x="2091" y="2160"/>
            <a:chExt cx="1728" cy="231"/>
          </a:xfrm>
        </p:grpSpPr>
        <p:sp>
          <p:nvSpPr>
            <p:cNvPr id="5143" name="Line 27"/>
            <p:cNvSpPr>
              <a:spLocks noChangeShapeType="1"/>
            </p:cNvSpPr>
            <p:nvPr/>
          </p:nvSpPr>
          <p:spPr bwMode="auto">
            <a:xfrm>
              <a:off x="2091" y="2352"/>
              <a:ext cx="1728" cy="0"/>
            </a:xfrm>
            <a:prstGeom prst="line">
              <a:avLst/>
            </a:prstGeom>
            <a:noFill/>
            <a:ln w="9525">
              <a:solidFill>
                <a:schemeClr val="tx1"/>
              </a:solidFill>
              <a:round/>
              <a:headEnd type="stealth" w="med" len="lg"/>
              <a:tailEnd type="stealth" w="med" len="lg"/>
            </a:ln>
          </p:spPr>
          <p:txBody>
            <a:bodyPr lIns="90000" tIns="46800" rIns="90000" bIns="46800">
              <a:spAutoFit/>
            </a:bodyPr>
            <a:lstStyle/>
            <a:p>
              <a:endParaRPr lang="en-US"/>
            </a:p>
          </p:txBody>
        </p:sp>
        <p:sp>
          <p:nvSpPr>
            <p:cNvPr id="5144" name="Text Box 28"/>
            <p:cNvSpPr txBox="1">
              <a:spLocks noChangeArrowheads="1"/>
            </p:cNvSpPr>
            <p:nvPr/>
          </p:nvSpPr>
          <p:spPr bwMode="auto">
            <a:xfrm>
              <a:off x="2622" y="2160"/>
              <a:ext cx="642" cy="231"/>
            </a:xfrm>
            <a:prstGeom prst="rect">
              <a:avLst/>
            </a:prstGeom>
            <a:noFill/>
            <a:ln w="9525">
              <a:noFill/>
              <a:miter lim="800000"/>
              <a:headEnd/>
              <a:tailEnd/>
            </a:ln>
          </p:spPr>
          <p:txBody>
            <a:bodyPr wrap="none" lIns="90000" tIns="46800" rIns="90000" bIns="46800">
              <a:spAutoFit/>
            </a:bodyPr>
            <a:lstStyle/>
            <a:p>
              <a:pPr eaLnBrk="0" hangingPunct="0">
                <a:spcBef>
                  <a:spcPct val="20000"/>
                </a:spcBef>
                <a:buClr>
                  <a:srgbClr val="FF0000"/>
                </a:buClr>
              </a:pPr>
              <a:r>
                <a:rPr lang="en-US" b="1"/>
                <a:t>Internet</a:t>
              </a:r>
              <a:endParaRPr lang="ru-RU" b="1"/>
            </a:p>
          </p:txBody>
        </p:sp>
      </p:grpSp>
      <p:grpSp>
        <p:nvGrpSpPr>
          <p:cNvPr id="5" name="Group 29"/>
          <p:cNvGrpSpPr>
            <a:grpSpLocks/>
          </p:cNvGrpSpPr>
          <p:nvPr/>
        </p:nvGrpSpPr>
        <p:grpSpPr bwMode="auto">
          <a:xfrm>
            <a:off x="3733800" y="4800600"/>
            <a:ext cx="1981200" cy="366713"/>
            <a:chOff x="2352" y="2928"/>
            <a:chExt cx="1248" cy="231"/>
          </a:xfrm>
        </p:grpSpPr>
        <p:sp>
          <p:nvSpPr>
            <p:cNvPr id="5141" name="Line 30"/>
            <p:cNvSpPr>
              <a:spLocks noChangeShapeType="1"/>
            </p:cNvSpPr>
            <p:nvPr/>
          </p:nvSpPr>
          <p:spPr bwMode="auto">
            <a:xfrm>
              <a:off x="2352" y="3129"/>
              <a:ext cx="1248" cy="0"/>
            </a:xfrm>
            <a:prstGeom prst="line">
              <a:avLst/>
            </a:prstGeom>
            <a:noFill/>
            <a:ln w="9525">
              <a:solidFill>
                <a:schemeClr val="tx1"/>
              </a:solidFill>
              <a:round/>
              <a:headEnd type="stealth" w="med" len="lg"/>
              <a:tailEnd type="stealth" w="med" len="lg"/>
            </a:ln>
          </p:spPr>
          <p:txBody>
            <a:bodyPr lIns="90000" tIns="46800" rIns="90000" bIns="46800">
              <a:spAutoFit/>
            </a:bodyPr>
            <a:lstStyle/>
            <a:p>
              <a:endParaRPr lang="en-US"/>
            </a:p>
          </p:txBody>
        </p:sp>
        <p:sp>
          <p:nvSpPr>
            <p:cNvPr id="5142" name="Text Box 31"/>
            <p:cNvSpPr txBox="1">
              <a:spLocks noChangeArrowheads="1"/>
            </p:cNvSpPr>
            <p:nvPr/>
          </p:nvSpPr>
          <p:spPr bwMode="auto">
            <a:xfrm>
              <a:off x="2640" y="2928"/>
              <a:ext cx="668" cy="231"/>
            </a:xfrm>
            <a:prstGeom prst="rect">
              <a:avLst/>
            </a:prstGeom>
            <a:noFill/>
            <a:ln w="9525">
              <a:noFill/>
              <a:miter lim="800000"/>
              <a:headEnd/>
              <a:tailEnd/>
            </a:ln>
          </p:spPr>
          <p:txBody>
            <a:bodyPr lIns="90000" tIns="46800" rIns="90000" bIns="46800">
              <a:spAutoFit/>
            </a:bodyPr>
            <a:lstStyle/>
            <a:p>
              <a:pPr eaLnBrk="0" hangingPunct="0">
                <a:spcBef>
                  <a:spcPct val="20000"/>
                </a:spcBef>
                <a:buClr>
                  <a:srgbClr val="FF0000"/>
                </a:buClr>
              </a:pPr>
              <a:r>
                <a:rPr lang="en-US" b="1"/>
                <a:t>Internet</a:t>
              </a:r>
              <a:endParaRPr lang="ru-RU" b="1"/>
            </a:p>
          </p:txBody>
        </p:sp>
      </p:grpSp>
      <p:sp>
        <p:nvSpPr>
          <p:cNvPr id="828448" name="Rectangle 32"/>
          <p:cNvSpPr>
            <a:spLocks noChangeArrowheads="1"/>
          </p:cNvSpPr>
          <p:nvPr/>
        </p:nvSpPr>
        <p:spPr bwMode="auto">
          <a:xfrm>
            <a:off x="4175125" y="3122613"/>
            <a:ext cx="1019175" cy="366712"/>
          </a:xfrm>
          <a:prstGeom prst="rect">
            <a:avLst/>
          </a:prstGeom>
          <a:noFill/>
          <a:ln w="9525" algn="ctr">
            <a:noFill/>
            <a:miter lim="800000"/>
            <a:headEnd/>
            <a:tailEnd/>
          </a:ln>
        </p:spPr>
        <p:txBody>
          <a:bodyPr wrap="none" lIns="90000" tIns="46800" rIns="90000" bIns="46800">
            <a:spAutoFit/>
          </a:bodyPr>
          <a:lstStyle/>
          <a:p>
            <a:pPr eaLnBrk="0" hangingPunct="0">
              <a:spcBef>
                <a:spcPct val="50000"/>
              </a:spcBef>
              <a:buClr>
                <a:srgbClr val="FF0000"/>
              </a:buClr>
            </a:pPr>
            <a:r>
              <a:rPr lang="en-US" b="1"/>
              <a:t>Internet</a:t>
            </a:r>
            <a:endParaRPr lang="ru-RU"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8434"/>
                                        </p:tgtEl>
                                        <p:attrNameLst>
                                          <p:attrName>style.visibility</p:attrName>
                                        </p:attrNameLst>
                                      </p:cBhvr>
                                      <p:to>
                                        <p:strVal val="visible"/>
                                      </p:to>
                                    </p:set>
                                    <p:animEffect transition="in" filter="blinds(horizontal)">
                                      <p:cBhvr>
                                        <p:cTn id="7" dur="500"/>
                                        <p:tgtEl>
                                          <p:spTgt spid="828434"/>
                                        </p:tgtEl>
                                      </p:cBhvr>
                                    </p:animEffect>
                                  </p:childTnLst>
                                </p:cTn>
                              </p:par>
                              <p:par>
                                <p:cTn id="8" presetID="3" presetClass="entr" presetSubtype="10" fill="hold" nodeType="withEffect">
                                  <p:stCondLst>
                                    <p:cond delay="0"/>
                                  </p:stCondLst>
                                  <p:childTnLst>
                                    <p:set>
                                      <p:cBhvr>
                                        <p:cTn id="9" dur="1" fill="hold">
                                          <p:stCondLst>
                                            <p:cond delay="0"/>
                                          </p:stCondLst>
                                        </p:cTn>
                                        <p:tgtEl>
                                          <p:spTgt spid="828438"/>
                                        </p:tgtEl>
                                        <p:attrNameLst>
                                          <p:attrName>style.visibility</p:attrName>
                                        </p:attrNameLst>
                                      </p:cBhvr>
                                      <p:to>
                                        <p:strVal val="visible"/>
                                      </p:to>
                                    </p:set>
                                    <p:animEffect transition="in" filter="blinds(horizontal)">
                                      <p:cBhvr>
                                        <p:cTn id="10" dur="500"/>
                                        <p:tgtEl>
                                          <p:spTgt spid="82843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28448"/>
                                        </p:tgtEl>
                                        <p:attrNameLst>
                                          <p:attrName>style.visibility</p:attrName>
                                        </p:attrNameLst>
                                      </p:cBhvr>
                                      <p:to>
                                        <p:strVal val="visible"/>
                                      </p:to>
                                    </p:set>
                                    <p:animEffect transition="in" filter="blinds(horizontal)">
                                      <p:cBhvr>
                                        <p:cTn id="13" dur="500"/>
                                        <p:tgtEl>
                                          <p:spTgt spid="82844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0" nodeType="clickEffect">
                                  <p:stCondLst>
                                    <p:cond delay="0"/>
                                  </p:stCondLst>
                                  <p:childTnLst>
                                    <p:animEffect transition="out" filter="blinds(horizontal)">
                                      <p:cBhvr>
                                        <p:cTn id="17" dur="500"/>
                                        <p:tgtEl>
                                          <p:spTgt spid="828437"/>
                                        </p:tgtEl>
                                      </p:cBhvr>
                                    </p:animEffect>
                                    <p:set>
                                      <p:cBhvr>
                                        <p:cTn id="18" dur="1" fill="hold">
                                          <p:stCondLst>
                                            <p:cond delay="499"/>
                                          </p:stCondLst>
                                        </p:cTn>
                                        <p:tgtEl>
                                          <p:spTgt spid="828437"/>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828448"/>
                                        </p:tgtEl>
                                      </p:cBhvr>
                                    </p:animEffect>
                                    <p:set>
                                      <p:cBhvr>
                                        <p:cTn id="21" dur="1" fill="hold">
                                          <p:stCondLst>
                                            <p:cond delay="499"/>
                                          </p:stCondLst>
                                        </p:cTn>
                                        <p:tgtEl>
                                          <p:spTgt spid="828448"/>
                                        </p:tgtEl>
                                        <p:attrNameLst>
                                          <p:attrName>style.visibility</p:attrName>
                                        </p:attrNameLst>
                                      </p:cBhvr>
                                      <p:to>
                                        <p:strVal val="hidden"/>
                                      </p:to>
                                    </p:set>
                                  </p:childTnLst>
                                </p:cTn>
                              </p:par>
                              <p:par>
                                <p:cTn id="22" presetID="3" presetClass="entr" presetSubtype="10" fill="hold" grpId="0" nodeType="withEffect">
                                  <p:stCondLst>
                                    <p:cond delay="0"/>
                                  </p:stCondLst>
                                  <p:childTnLst>
                                    <p:set>
                                      <p:cBhvr>
                                        <p:cTn id="23" dur="1" fill="hold">
                                          <p:stCondLst>
                                            <p:cond delay="0"/>
                                          </p:stCondLst>
                                        </p:cTn>
                                        <p:tgtEl>
                                          <p:spTgt spid="828440"/>
                                        </p:tgtEl>
                                        <p:attrNameLst>
                                          <p:attrName>style.visibility</p:attrName>
                                        </p:attrNameLst>
                                      </p:cBhvr>
                                      <p:to>
                                        <p:strVal val="visible"/>
                                      </p:to>
                                    </p:set>
                                    <p:animEffect transition="in" filter="blinds(horizontal)">
                                      <p:cBhvr>
                                        <p:cTn id="24" dur="500"/>
                                        <p:tgtEl>
                                          <p:spTgt spid="82844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28441"/>
                                        </p:tgtEl>
                                        <p:attrNameLst>
                                          <p:attrName>style.visibility</p:attrName>
                                        </p:attrNameLst>
                                      </p:cBhvr>
                                      <p:to>
                                        <p:strVal val="visible"/>
                                      </p:to>
                                    </p:set>
                                    <p:animEffect transition="in" filter="blinds(horizontal)">
                                      <p:cBhvr>
                                        <p:cTn id="27" dur="500"/>
                                        <p:tgtEl>
                                          <p:spTgt spid="828441"/>
                                        </p:tgtEl>
                                      </p:cBhvr>
                                    </p:animEffect>
                                  </p:childTnLst>
                                </p:cTn>
                              </p:par>
                              <p:par>
                                <p:cTn id="28" presetID="3"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28432"/>
                                        </p:tgtEl>
                                        <p:attrNameLst>
                                          <p:attrName>style.visibility</p:attrName>
                                        </p:attrNameLst>
                                      </p:cBhvr>
                                      <p:to>
                                        <p:strVal val="visible"/>
                                      </p:to>
                                    </p:set>
                                    <p:animEffect transition="in" filter="blinds(horizontal)">
                                      <p:cBhvr>
                                        <p:cTn id="33" dur="500"/>
                                        <p:tgtEl>
                                          <p:spTgt spid="82843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28439"/>
                                        </p:tgtEl>
                                        <p:attrNameLst>
                                          <p:attrName>style.visibility</p:attrName>
                                        </p:attrNameLst>
                                      </p:cBhvr>
                                      <p:to>
                                        <p:strVal val="visible"/>
                                      </p:to>
                                    </p:set>
                                    <p:animEffect transition="in" filter="blinds(horizontal)">
                                      <p:cBhvr>
                                        <p:cTn id="36" dur="500"/>
                                        <p:tgtEl>
                                          <p:spTgt spid="82843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par>
                                <p:cTn id="42" presetID="3" presetClass="entr" presetSubtype="1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par>
                                <p:cTn id="45" presetID="3" presetClass="exit" presetSubtype="10" fill="hold" grpId="1" nodeType="withEffect">
                                  <p:stCondLst>
                                    <p:cond delay="0"/>
                                  </p:stCondLst>
                                  <p:childTnLst>
                                    <p:animEffect transition="out" filter="blinds(horizontal)">
                                      <p:cBhvr>
                                        <p:cTn id="46" dur="500"/>
                                        <p:tgtEl>
                                          <p:spTgt spid="828432"/>
                                        </p:tgtEl>
                                      </p:cBhvr>
                                    </p:animEffect>
                                    <p:set>
                                      <p:cBhvr>
                                        <p:cTn id="47" dur="1" fill="hold">
                                          <p:stCondLst>
                                            <p:cond delay="499"/>
                                          </p:stCondLst>
                                        </p:cTn>
                                        <p:tgtEl>
                                          <p:spTgt spid="828432"/>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828440"/>
                                        </p:tgtEl>
                                      </p:cBhvr>
                                    </p:animEffect>
                                    <p:set>
                                      <p:cBhvr>
                                        <p:cTn id="50" dur="1" fill="hold">
                                          <p:stCondLst>
                                            <p:cond delay="499"/>
                                          </p:stCondLst>
                                        </p:cTn>
                                        <p:tgtEl>
                                          <p:spTgt spid="828440"/>
                                        </p:tgtEl>
                                        <p:attrNameLst>
                                          <p:attrName>style.visibility</p:attrName>
                                        </p:attrNameLst>
                                      </p:cBhvr>
                                      <p:to>
                                        <p:strVal val="hidden"/>
                                      </p:to>
                                    </p:set>
                                  </p:childTnLst>
                                </p:cTn>
                              </p:par>
                              <p:par>
                                <p:cTn id="51" presetID="3" presetClass="entr" presetSubtype="1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par>
                                <p:cTn id="54" presetID="3" presetClass="exit" presetSubtype="10" fill="hold" nodeType="with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828426"/>
                                        </p:tgtEl>
                                        <p:attrNameLst>
                                          <p:attrName>style.visibility</p:attrName>
                                        </p:attrNameLst>
                                      </p:cBhvr>
                                      <p:to>
                                        <p:strVal val="visible"/>
                                      </p:to>
                                    </p:set>
                                    <p:animEffect transition="in" filter="blinds(horizontal)">
                                      <p:cBhvr>
                                        <p:cTn id="61" dur="500"/>
                                        <p:tgtEl>
                                          <p:spTgt spid="8284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28420"/>
                                        </p:tgtEl>
                                        <p:attrNameLst>
                                          <p:attrName>style.visibility</p:attrName>
                                        </p:attrNameLst>
                                      </p:cBhvr>
                                      <p:to>
                                        <p:strVal val="visible"/>
                                      </p:to>
                                    </p:set>
                                    <p:animEffect transition="in" filter="blinds(horizontal)">
                                      <p:cBhvr>
                                        <p:cTn id="64" dur="500"/>
                                        <p:tgtEl>
                                          <p:spTgt spid="82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0" grpId="0" animBg="1"/>
      <p:bldP spid="828426" grpId="0" animBg="1"/>
      <p:bldP spid="828432" grpId="0" animBg="1"/>
      <p:bldP spid="828432" grpId="1" animBg="1"/>
      <p:bldP spid="828437" grpId="0" animBg="1"/>
      <p:bldP spid="828439" grpId="0" animBg="1"/>
      <p:bldP spid="828440" grpId="0" animBg="1"/>
      <p:bldP spid="828440" grpId="1" animBg="1"/>
      <p:bldP spid="828441" grpId="0" animBg="1"/>
      <p:bldP spid="828448" grpId="0"/>
      <p:bldP spid="828448"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z="4000" dirty="0" smtClean="0"/>
              <a:t>Network Programming how? Telephone Analogy</a:t>
            </a:r>
          </a:p>
        </p:txBody>
      </p:sp>
      <p:sp>
        <p:nvSpPr>
          <p:cNvPr id="5123" name="Rectangle 3"/>
          <p:cNvSpPr>
            <a:spLocks noGrp="1" noChangeArrowheads="1"/>
          </p:cNvSpPr>
          <p:nvPr>
            <p:ph type="body" idx="1"/>
          </p:nvPr>
        </p:nvSpPr>
        <p:spPr/>
        <p:txBody>
          <a:bodyPr/>
          <a:lstStyle/>
          <a:p>
            <a:pPr eaLnBrk="1" hangingPunct="1">
              <a:lnSpc>
                <a:spcPct val="90000"/>
              </a:lnSpc>
              <a:buFontTx/>
              <a:buNone/>
            </a:pPr>
            <a:r>
              <a:rPr lang="en-US" sz="2400" dirty="0" smtClean="0"/>
              <a:t>A telephone call over a “telephony network” works as follows:</a:t>
            </a:r>
            <a:br>
              <a:rPr lang="en-US" sz="2400" dirty="0" smtClean="0"/>
            </a:br>
            <a:endParaRPr lang="en-US" sz="2400" dirty="0" smtClean="0"/>
          </a:p>
          <a:p>
            <a:pPr eaLnBrk="1" hangingPunct="1">
              <a:lnSpc>
                <a:spcPct val="90000"/>
              </a:lnSpc>
            </a:pPr>
            <a:r>
              <a:rPr lang="en-US" sz="2400" dirty="0" smtClean="0"/>
              <a:t>Both parties have a telephone installed.</a:t>
            </a:r>
          </a:p>
          <a:p>
            <a:pPr eaLnBrk="1" hangingPunct="1">
              <a:lnSpc>
                <a:spcPct val="90000"/>
              </a:lnSpc>
            </a:pPr>
            <a:r>
              <a:rPr lang="en-US" sz="2400" dirty="0" smtClean="0"/>
              <a:t>A phone number is assigned to each telephone.</a:t>
            </a:r>
          </a:p>
          <a:p>
            <a:pPr eaLnBrk="1" hangingPunct="1">
              <a:lnSpc>
                <a:spcPct val="90000"/>
              </a:lnSpc>
            </a:pPr>
            <a:r>
              <a:rPr lang="en-US" sz="2400" dirty="0" smtClean="0"/>
              <a:t>Turn on ringer to listen for a caller. </a:t>
            </a:r>
          </a:p>
          <a:p>
            <a:pPr eaLnBrk="1" hangingPunct="1">
              <a:lnSpc>
                <a:spcPct val="90000"/>
              </a:lnSpc>
            </a:pPr>
            <a:r>
              <a:rPr lang="en-US" sz="2400" dirty="0" smtClean="0"/>
              <a:t>Caller lifts telephone and dials a number.</a:t>
            </a:r>
          </a:p>
          <a:p>
            <a:pPr eaLnBrk="1" hangingPunct="1">
              <a:lnSpc>
                <a:spcPct val="90000"/>
              </a:lnSpc>
            </a:pPr>
            <a:r>
              <a:rPr lang="en-US" sz="2400" dirty="0" smtClean="0"/>
              <a:t>Telephone rings and the receiver of the call picks it up.</a:t>
            </a:r>
          </a:p>
          <a:p>
            <a:pPr eaLnBrk="1" hangingPunct="1">
              <a:lnSpc>
                <a:spcPct val="90000"/>
              </a:lnSpc>
            </a:pPr>
            <a:r>
              <a:rPr lang="en-US" sz="2400" dirty="0" smtClean="0"/>
              <a:t>Both Parties talk and exchange data.</a:t>
            </a:r>
          </a:p>
          <a:p>
            <a:pPr eaLnBrk="1" hangingPunct="1">
              <a:lnSpc>
                <a:spcPct val="90000"/>
              </a:lnSpc>
            </a:pPr>
            <a:r>
              <a:rPr lang="en-US" sz="2400" dirty="0" smtClean="0"/>
              <a:t>After conversation is over they hang up the phone.</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Dissecting the Analogy</a:t>
            </a:r>
          </a:p>
        </p:txBody>
      </p:sp>
      <p:sp>
        <p:nvSpPr>
          <p:cNvPr id="6147" name="Rectangle 3"/>
          <p:cNvSpPr>
            <a:spLocks noGrp="1" noChangeArrowheads="1"/>
          </p:cNvSpPr>
          <p:nvPr>
            <p:ph type="body" idx="1"/>
          </p:nvPr>
        </p:nvSpPr>
        <p:spPr/>
        <p:txBody>
          <a:bodyPr/>
          <a:lstStyle/>
          <a:p>
            <a:pPr eaLnBrk="1" hangingPunct="1">
              <a:lnSpc>
                <a:spcPct val="80000"/>
              </a:lnSpc>
              <a:buFontTx/>
              <a:buNone/>
            </a:pPr>
            <a:r>
              <a:rPr lang="en-US" sz="2000" dirty="0" smtClean="0"/>
              <a:t>A network application works as follows:</a:t>
            </a:r>
            <a:br>
              <a:rPr lang="en-US" sz="2000" dirty="0" smtClean="0"/>
            </a:br>
            <a:endParaRPr lang="en-US" sz="2000" dirty="0" smtClean="0"/>
          </a:p>
          <a:p>
            <a:pPr eaLnBrk="1" hangingPunct="1">
              <a:lnSpc>
                <a:spcPct val="80000"/>
              </a:lnSpc>
            </a:pPr>
            <a:r>
              <a:rPr lang="en-US" sz="2200" dirty="0" smtClean="0"/>
              <a:t>An endpoint (telephone) for communication is created on both ends.</a:t>
            </a:r>
          </a:p>
          <a:p>
            <a:pPr eaLnBrk="1" hangingPunct="1">
              <a:lnSpc>
                <a:spcPct val="80000"/>
              </a:lnSpc>
            </a:pPr>
            <a:r>
              <a:rPr lang="en-US" sz="2200" dirty="0" smtClean="0"/>
              <a:t>An address (phone no) is assigned to both ends to distinguish them from the rest of the network.</a:t>
            </a:r>
          </a:p>
          <a:p>
            <a:pPr eaLnBrk="1" hangingPunct="1">
              <a:lnSpc>
                <a:spcPct val="80000"/>
              </a:lnSpc>
            </a:pPr>
            <a:r>
              <a:rPr lang="en-US" sz="2200" dirty="0" smtClean="0"/>
              <a:t>One of the endpoints (caller) initiate a connection to the other.</a:t>
            </a:r>
          </a:p>
          <a:p>
            <a:pPr eaLnBrk="1" hangingPunct="1">
              <a:lnSpc>
                <a:spcPct val="80000"/>
              </a:lnSpc>
            </a:pPr>
            <a:r>
              <a:rPr lang="en-US" sz="2200" dirty="0" smtClean="0"/>
              <a:t>The other end (receiver) point waits for the communication to start.</a:t>
            </a:r>
          </a:p>
          <a:p>
            <a:pPr eaLnBrk="1" hangingPunct="1">
              <a:lnSpc>
                <a:spcPct val="80000"/>
              </a:lnSpc>
            </a:pPr>
            <a:r>
              <a:rPr lang="en-US" sz="2200" dirty="0" smtClean="0"/>
              <a:t>Once a connection has been made, data is exchanged (talk).</a:t>
            </a:r>
          </a:p>
          <a:p>
            <a:pPr eaLnBrk="1" hangingPunct="1">
              <a:lnSpc>
                <a:spcPct val="80000"/>
              </a:lnSpc>
            </a:pPr>
            <a:r>
              <a:rPr lang="en-US" sz="2200" dirty="0" smtClean="0"/>
              <a:t>Once data has been exchanged the endpoints are closed (hang up).</a:t>
            </a:r>
          </a:p>
          <a:p>
            <a:pPr eaLnBrk="1" hangingPunct="1">
              <a:lnSpc>
                <a:spcPct val="80000"/>
              </a:lnSpc>
            </a:pPr>
            <a:endParaRPr lang="en-US" sz="2200" dirty="0" smtClean="0"/>
          </a:p>
          <a:p>
            <a:pPr eaLnBrk="1" hangingPunct="1">
              <a:lnSpc>
                <a:spcPct val="80000"/>
              </a:lnSpc>
            </a:pPr>
            <a:endParaRPr lang="en-US" sz="2200" dirty="0" smtClean="0"/>
          </a:p>
          <a:p>
            <a:pPr eaLnBrk="1" hangingPunct="1">
              <a:lnSpc>
                <a:spcPct val="80000"/>
              </a:lnSpc>
            </a:pPr>
            <a:endParaRPr lang="en-US" sz="22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Understanding Ports</a:t>
            </a:r>
          </a:p>
        </p:txBody>
      </p:sp>
      <p:sp>
        <p:nvSpPr>
          <p:cNvPr id="14340" name="Rectangle 3"/>
          <p:cNvSpPr>
            <a:spLocks noGrp="1" noChangeArrowheads="1"/>
          </p:cNvSpPr>
          <p:nvPr>
            <p:ph type="body" sz="half" idx="1"/>
          </p:nvPr>
        </p:nvSpPr>
        <p:spPr/>
        <p:txBody>
          <a:bodyPr/>
          <a:lstStyle/>
          <a:p>
            <a:r>
              <a:rPr lang="en-US" smtClean="0"/>
              <a:t>The TCP and UDP protocols use ports to map incoming data to a particular process running on a computer.</a:t>
            </a:r>
          </a:p>
        </p:txBody>
      </p:sp>
      <p:sp>
        <p:nvSpPr>
          <p:cNvPr id="32" name="Content Placeholder 31"/>
          <p:cNvSpPr>
            <a:spLocks noGrp="1"/>
          </p:cNvSpPr>
          <p:nvPr>
            <p:ph sz="half" idx="2"/>
          </p:nvPr>
        </p:nvSpPr>
        <p:spPr/>
        <p:txBody>
          <a:bodyPr/>
          <a:lstStyle/>
          <a:p>
            <a:endParaRPr lang="en-US"/>
          </a:p>
        </p:txBody>
      </p:sp>
      <p:sp>
        <p:nvSpPr>
          <p:cNvPr id="14338" name="Slide Number Placeholder 4"/>
          <p:cNvSpPr>
            <a:spLocks noGrp="1"/>
          </p:cNvSpPr>
          <p:nvPr>
            <p:ph type="sldNum" sz="quarter" idx="10"/>
          </p:nvPr>
        </p:nvSpPr>
        <p:spPr/>
        <p:txBody>
          <a:bodyPr/>
          <a:lstStyle/>
          <a:p>
            <a:fld id="{6D4984E4-798E-4A07-9157-0769C2750307}" type="slidenum">
              <a:rPr lang="zh-CN" altLang="en-GB" smtClean="0"/>
              <a:pPr/>
              <a:t>103</a:t>
            </a:fld>
            <a:endParaRPr lang="en-GB" altLang="zh-CN" smtClean="0"/>
          </a:p>
        </p:txBody>
      </p:sp>
      <p:sp>
        <p:nvSpPr>
          <p:cNvPr id="14341" name="Text Box 10"/>
          <p:cNvSpPr txBox="1">
            <a:spLocks noChangeArrowheads="1"/>
          </p:cNvSpPr>
          <p:nvPr/>
        </p:nvSpPr>
        <p:spPr bwMode="auto">
          <a:xfrm>
            <a:off x="4724400" y="1676400"/>
            <a:ext cx="1066800" cy="1320800"/>
          </a:xfrm>
          <a:prstGeom prst="rect">
            <a:avLst/>
          </a:prstGeom>
          <a:solidFill>
            <a:srgbClr val="CCFFFF"/>
          </a:solidFill>
          <a:ln w="12700" algn="ctr">
            <a:solidFill>
              <a:schemeClr val="tx1"/>
            </a:solidFill>
            <a:miter lim="800000"/>
            <a:headEnd/>
            <a:tailEnd/>
          </a:ln>
        </p:spPr>
        <p:txBody>
          <a:bodyPr lIns="90488" tIns="44450" rIns="90488" bIns="44450">
            <a:spAutoFit/>
          </a:bodyPr>
          <a:lstStyle/>
          <a:p>
            <a:pPr marL="285750" indent="-285750">
              <a:spcBef>
                <a:spcPct val="50000"/>
              </a:spcBef>
              <a:buFont typeface="Wingdings" pitchFamily="2" charset="2"/>
              <a:buNone/>
            </a:pPr>
            <a:endParaRPr lang="en-US" b="1"/>
          </a:p>
          <a:p>
            <a:pPr marL="285750" indent="-285750">
              <a:spcBef>
                <a:spcPct val="50000"/>
              </a:spcBef>
              <a:buFont typeface="Wingdings" pitchFamily="2" charset="2"/>
              <a:buNone/>
            </a:pPr>
            <a:r>
              <a:rPr lang="en-US" b="1"/>
              <a:t>server</a:t>
            </a:r>
          </a:p>
          <a:p>
            <a:pPr marL="285750" indent="-285750">
              <a:spcBef>
                <a:spcPct val="50000"/>
              </a:spcBef>
              <a:buFont typeface="Wingdings" pitchFamily="2" charset="2"/>
              <a:buNone/>
            </a:pPr>
            <a:endParaRPr lang="en-US" b="1"/>
          </a:p>
        </p:txBody>
      </p:sp>
      <p:sp>
        <p:nvSpPr>
          <p:cNvPr id="14342" name="Text Box 12"/>
          <p:cNvSpPr txBox="1">
            <a:spLocks noChangeArrowheads="1"/>
          </p:cNvSpPr>
          <p:nvPr/>
        </p:nvSpPr>
        <p:spPr bwMode="auto">
          <a:xfrm>
            <a:off x="5791200" y="1676400"/>
            <a:ext cx="685800" cy="1320800"/>
          </a:xfrm>
          <a:prstGeom prst="rect">
            <a:avLst/>
          </a:prstGeom>
          <a:solidFill>
            <a:srgbClr val="CCFFCC"/>
          </a:solidFill>
          <a:ln w="12700" algn="ctr">
            <a:solidFill>
              <a:schemeClr val="tx1"/>
            </a:solidFill>
            <a:miter lim="800000"/>
            <a:headEnd/>
            <a:tailEnd/>
          </a:ln>
        </p:spPr>
        <p:txBody>
          <a:bodyPr lIns="90488" tIns="44450" rIns="90488" bIns="44450">
            <a:spAutoFit/>
          </a:bodyPr>
          <a:lstStyle/>
          <a:p>
            <a:pPr marL="285750" indent="-285750" algn="l">
              <a:spcBef>
                <a:spcPct val="50000"/>
              </a:spcBef>
              <a:buFont typeface="Wingdings" pitchFamily="2" charset="2"/>
              <a:buNone/>
            </a:pPr>
            <a:r>
              <a:rPr lang="en-US" b="1"/>
              <a:t>    P</a:t>
            </a:r>
            <a:br>
              <a:rPr lang="en-US" b="1"/>
            </a:br>
            <a:r>
              <a:rPr lang="en-US" b="1"/>
              <a:t>o</a:t>
            </a:r>
            <a:br>
              <a:rPr lang="en-US" b="1"/>
            </a:br>
            <a:r>
              <a:rPr lang="en-US" b="1"/>
              <a:t>r</a:t>
            </a:r>
            <a:br>
              <a:rPr lang="en-US" b="1"/>
            </a:br>
            <a:r>
              <a:rPr lang="en-US" b="1"/>
              <a:t>t</a:t>
            </a:r>
          </a:p>
        </p:txBody>
      </p:sp>
      <p:sp>
        <p:nvSpPr>
          <p:cNvPr id="14343" name="Text Box 13"/>
          <p:cNvSpPr txBox="1">
            <a:spLocks noChangeArrowheads="1"/>
          </p:cNvSpPr>
          <p:nvPr/>
        </p:nvSpPr>
        <p:spPr bwMode="auto">
          <a:xfrm>
            <a:off x="7848600" y="2286000"/>
            <a:ext cx="1219200" cy="406400"/>
          </a:xfrm>
          <a:prstGeom prst="rect">
            <a:avLst/>
          </a:prstGeom>
          <a:solidFill>
            <a:srgbClr val="FFFF99"/>
          </a:solidFill>
          <a:ln w="12700" algn="ctr">
            <a:solidFill>
              <a:schemeClr val="tx1"/>
            </a:solidFill>
            <a:miter lim="800000"/>
            <a:headEnd/>
            <a:tailEnd/>
          </a:ln>
        </p:spPr>
        <p:txBody>
          <a:bodyPr lIns="90488" tIns="44450" rIns="90488" bIns="44450">
            <a:spAutoFit/>
          </a:bodyPr>
          <a:lstStyle/>
          <a:p>
            <a:pPr marL="285750" indent="-285750" algn="l">
              <a:spcBef>
                <a:spcPct val="50000"/>
              </a:spcBef>
              <a:buFont typeface="Wingdings" pitchFamily="2" charset="2"/>
              <a:buNone/>
            </a:pPr>
            <a:r>
              <a:rPr lang="en-US" b="1"/>
              <a:t>Client</a:t>
            </a:r>
          </a:p>
        </p:txBody>
      </p:sp>
      <p:cxnSp>
        <p:nvCxnSpPr>
          <p:cNvPr id="14344" name="AutoShape 16"/>
          <p:cNvCxnSpPr>
            <a:cxnSpLocks noChangeShapeType="1"/>
            <a:stCxn id="14343" idx="1"/>
          </p:cNvCxnSpPr>
          <p:nvPr/>
        </p:nvCxnSpPr>
        <p:spPr bwMode="auto">
          <a:xfrm rot="10800000">
            <a:off x="6477000" y="2108200"/>
            <a:ext cx="1371600" cy="381000"/>
          </a:xfrm>
          <a:prstGeom prst="curvedConnector5">
            <a:avLst>
              <a:gd name="adj1" fmla="val 250000"/>
              <a:gd name="adj2" fmla="val 193333"/>
              <a:gd name="adj3" fmla="val -16667"/>
            </a:avLst>
          </a:prstGeom>
          <a:noFill/>
          <a:ln w="12700">
            <a:noFill/>
            <a:round/>
            <a:headEnd/>
            <a:tailEnd type="triangle" w="med" len="med"/>
          </a:ln>
        </p:spPr>
      </p:cxnSp>
      <p:sp>
        <p:nvSpPr>
          <p:cNvPr id="14345" name="Line 23"/>
          <p:cNvSpPr>
            <a:spLocks noChangeShapeType="1"/>
          </p:cNvSpPr>
          <p:nvPr/>
        </p:nvSpPr>
        <p:spPr bwMode="auto">
          <a:xfrm flipH="1" flipV="1">
            <a:off x="6477000" y="2286000"/>
            <a:ext cx="1295400" cy="152400"/>
          </a:xfrm>
          <a:prstGeom prst="line">
            <a:avLst/>
          </a:prstGeom>
          <a:noFill/>
          <a:ln w="12700">
            <a:solidFill>
              <a:schemeClr val="tx1"/>
            </a:solidFill>
            <a:round/>
            <a:headEnd/>
            <a:tailEnd/>
          </a:ln>
        </p:spPr>
        <p:txBody>
          <a:bodyPr lIns="90488" tIns="44450" rIns="90488" bIns="44450"/>
          <a:lstStyle/>
          <a:p>
            <a:endParaRPr lang="en-US"/>
          </a:p>
        </p:txBody>
      </p:sp>
      <p:sp>
        <p:nvSpPr>
          <p:cNvPr id="14346" name="Text Box 24"/>
          <p:cNvSpPr txBox="1">
            <a:spLocks noChangeArrowheads="1"/>
          </p:cNvSpPr>
          <p:nvPr/>
        </p:nvSpPr>
        <p:spPr bwMode="auto">
          <a:xfrm>
            <a:off x="6934200" y="2006600"/>
            <a:ext cx="690563" cy="393700"/>
          </a:xfrm>
          <a:prstGeom prst="rect">
            <a:avLst/>
          </a:prstGeom>
          <a:noFill/>
          <a:ln w="12700" algn="ctr">
            <a:noFill/>
            <a:miter lim="800000"/>
            <a:headEnd/>
            <a:tailEnd/>
          </a:ln>
        </p:spPr>
        <p:txBody>
          <a:bodyPr wrap="none" lIns="90488" tIns="44450" rIns="90488" bIns="44450">
            <a:spAutoFit/>
          </a:bodyPr>
          <a:lstStyle/>
          <a:p>
            <a:pPr marL="285750" indent="-285750">
              <a:buFont typeface="Wingdings" pitchFamily="2" charset="2"/>
              <a:buNone/>
            </a:pPr>
            <a:r>
              <a:rPr lang="en-US"/>
              <a:t>TCP</a:t>
            </a:r>
          </a:p>
        </p:txBody>
      </p:sp>
      <p:sp>
        <p:nvSpPr>
          <p:cNvPr id="14347" name="Rectangle 27"/>
          <p:cNvSpPr>
            <a:spLocks noChangeArrowheads="1"/>
          </p:cNvSpPr>
          <p:nvPr/>
        </p:nvSpPr>
        <p:spPr bwMode="auto">
          <a:xfrm>
            <a:off x="2971800" y="5562600"/>
            <a:ext cx="3957638" cy="457200"/>
          </a:xfrm>
          <a:prstGeom prst="rect">
            <a:avLst/>
          </a:prstGeom>
          <a:solidFill>
            <a:srgbClr val="CCFFFF"/>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TCP or UDP</a:t>
            </a:r>
          </a:p>
        </p:txBody>
      </p:sp>
      <p:sp>
        <p:nvSpPr>
          <p:cNvPr id="14348" name="Rectangle 29"/>
          <p:cNvSpPr>
            <a:spLocks noChangeArrowheads="1"/>
          </p:cNvSpPr>
          <p:nvPr/>
        </p:nvSpPr>
        <p:spPr bwMode="auto">
          <a:xfrm>
            <a:off x="3128963" y="5102225"/>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port</a:t>
            </a:r>
          </a:p>
        </p:txBody>
      </p:sp>
      <p:sp>
        <p:nvSpPr>
          <p:cNvPr id="14349" name="Rectangle 31"/>
          <p:cNvSpPr>
            <a:spLocks noChangeArrowheads="1"/>
          </p:cNvSpPr>
          <p:nvPr/>
        </p:nvSpPr>
        <p:spPr bwMode="auto">
          <a:xfrm>
            <a:off x="4119563" y="5102225"/>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port</a:t>
            </a:r>
          </a:p>
        </p:txBody>
      </p:sp>
      <p:sp>
        <p:nvSpPr>
          <p:cNvPr id="14350" name="Rectangle 32"/>
          <p:cNvSpPr>
            <a:spLocks noChangeArrowheads="1"/>
          </p:cNvSpPr>
          <p:nvPr/>
        </p:nvSpPr>
        <p:spPr bwMode="auto">
          <a:xfrm>
            <a:off x="5033963" y="5102225"/>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port</a:t>
            </a:r>
          </a:p>
        </p:txBody>
      </p:sp>
      <p:sp>
        <p:nvSpPr>
          <p:cNvPr id="14351" name="Rectangle 33"/>
          <p:cNvSpPr>
            <a:spLocks noChangeArrowheads="1"/>
          </p:cNvSpPr>
          <p:nvPr/>
        </p:nvSpPr>
        <p:spPr bwMode="auto">
          <a:xfrm>
            <a:off x="6024563" y="5102225"/>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port</a:t>
            </a:r>
          </a:p>
        </p:txBody>
      </p:sp>
      <p:sp>
        <p:nvSpPr>
          <p:cNvPr id="14352" name="Rectangle 35"/>
          <p:cNvSpPr>
            <a:spLocks noChangeArrowheads="1"/>
          </p:cNvSpPr>
          <p:nvPr/>
        </p:nvSpPr>
        <p:spPr bwMode="auto">
          <a:xfrm>
            <a:off x="3124200" y="4187825"/>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app</a:t>
            </a:r>
          </a:p>
        </p:txBody>
      </p:sp>
      <p:sp>
        <p:nvSpPr>
          <p:cNvPr id="14353" name="Rectangle 36"/>
          <p:cNvSpPr>
            <a:spLocks noChangeArrowheads="1"/>
          </p:cNvSpPr>
          <p:nvPr/>
        </p:nvSpPr>
        <p:spPr bwMode="auto">
          <a:xfrm>
            <a:off x="4114800" y="4187825"/>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app</a:t>
            </a:r>
          </a:p>
        </p:txBody>
      </p:sp>
      <p:sp>
        <p:nvSpPr>
          <p:cNvPr id="14354" name="Rectangle 37"/>
          <p:cNvSpPr>
            <a:spLocks noChangeArrowheads="1"/>
          </p:cNvSpPr>
          <p:nvPr/>
        </p:nvSpPr>
        <p:spPr bwMode="auto">
          <a:xfrm>
            <a:off x="5029200" y="4187825"/>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app</a:t>
            </a:r>
          </a:p>
        </p:txBody>
      </p:sp>
      <p:sp>
        <p:nvSpPr>
          <p:cNvPr id="14355" name="Rectangle 38"/>
          <p:cNvSpPr>
            <a:spLocks noChangeArrowheads="1"/>
          </p:cNvSpPr>
          <p:nvPr/>
        </p:nvSpPr>
        <p:spPr bwMode="auto">
          <a:xfrm>
            <a:off x="6019800" y="4187825"/>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app</a:t>
            </a:r>
          </a:p>
        </p:txBody>
      </p:sp>
      <p:sp>
        <p:nvSpPr>
          <p:cNvPr id="14356" name="Line 39"/>
          <p:cNvSpPr>
            <a:spLocks noChangeShapeType="1"/>
          </p:cNvSpPr>
          <p:nvPr/>
        </p:nvSpPr>
        <p:spPr bwMode="auto">
          <a:xfrm flipV="1">
            <a:off x="3429000" y="4645025"/>
            <a:ext cx="0" cy="4572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14357" name="Line 40"/>
          <p:cNvSpPr>
            <a:spLocks noChangeShapeType="1"/>
          </p:cNvSpPr>
          <p:nvPr/>
        </p:nvSpPr>
        <p:spPr bwMode="auto">
          <a:xfrm flipV="1">
            <a:off x="4495800" y="4645025"/>
            <a:ext cx="0" cy="4572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14358" name="Line 41"/>
          <p:cNvSpPr>
            <a:spLocks noChangeShapeType="1"/>
          </p:cNvSpPr>
          <p:nvPr/>
        </p:nvSpPr>
        <p:spPr bwMode="auto">
          <a:xfrm flipV="1">
            <a:off x="5410200" y="4645025"/>
            <a:ext cx="0" cy="4572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14359" name="Line 42"/>
          <p:cNvSpPr>
            <a:spLocks noChangeShapeType="1"/>
          </p:cNvSpPr>
          <p:nvPr/>
        </p:nvSpPr>
        <p:spPr bwMode="auto">
          <a:xfrm flipV="1">
            <a:off x="6324600" y="4645025"/>
            <a:ext cx="0" cy="4572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14360" name="Rectangle 43"/>
          <p:cNvSpPr>
            <a:spLocks noChangeArrowheads="1"/>
          </p:cNvSpPr>
          <p:nvPr/>
        </p:nvSpPr>
        <p:spPr bwMode="auto">
          <a:xfrm>
            <a:off x="7396163" y="6248400"/>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port#</a:t>
            </a:r>
          </a:p>
        </p:txBody>
      </p:sp>
      <p:sp>
        <p:nvSpPr>
          <p:cNvPr id="14361" name="Rectangle 44"/>
          <p:cNvSpPr>
            <a:spLocks noChangeArrowheads="1"/>
          </p:cNvSpPr>
          <p:nvPr/>
        </p:nvSpPr>
        <p:spPr bwMode="auto">
          <a:xfrm>
            <a:off x="8158163" y="6248400"/>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p>
            <a:pPr marL="285750" indent="-285750" algn="ctr">
              <a:buFont typeface="Wingdings" pitchFamily="2" charset="2"/>
              <a:buNone/>
            </a:pPr>
            <a:r>
              <a:rPr lang="en-US"/>
              <a:t>data</a:t>
            </a:r>
          </a:p>
        </p:txBody>
      </p:sp>
      <p:sp>
        <p:nvSpPr>
          <p:cNvPr id="14362" name="Line 45"/>
          <p:cNvSpPr>
            <a:spLocks noChangeShapeType="1"/>
          </p:cNvSpPr>
          <p:nvPr/>
        </p:nvSpPr>
        <p:spPr bwMode="auto">
          <a:xfrm flipH="1" flipV="1">
            <a:off x="4876800" y="6096000"/>
            <a:ext cx="2514600" cy="3810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14363" name="Text Box 46"/>
          <p:cNvSpPr txBox="1">
            <a:spLocks noChangeArrowheads="1"/>
          </p:cNvSpPr>
          <p:nvPr/>
        </p:nvSpPr>
        <p:spPr bwMode="auto">
          <a:xfrm>
            <a:off x="5715000" y="6235700"/>
            <a:ext cx="717550" cy="393700"/>
          </a:xfrm>
          <a:prstGeom prst="rect">
            <a:avLst/>
          </a:prstGeom>
          <a:noFill/>
          <a:ln w="12700" algn="ctr">
            <a:noFill/>
            <a:miter lim="800000"/>
            <a:headEnd/>
            <a:tailEnd/>
          </a:ln>
        </p:spPr>
        <p:txBody>
          <a:bodyPr wrap="none" lIns="90488" tIns="44450" rIns="90488" bIns="44450">
            <a:spAutoFit/>
          </a:bodyPr>
          <a:lstStyle/>
          <a:p>
            <a:pPr marL="285750" indent="-285750">
              <a:buFont typeface="Wingdings" pitchFamily="2" charset="2"/>
              <a:buNone/>
            </a:pPr>
            <a:r>
              <a:rPr lang="en-US"/>
              <a:t>Data</a:t>
            </a:r>
          </a:p>
        </p:txBody>
      </p:sp>
      <p:sp>
        <p:nvSpPr>
          <p:cNvPr id="14364" name="Text Box 47"/>
          <p:cNvSpPr txBox="1">
            <a:spLocks noChangeArrowheads="1"/>
          </p:cNvSpPr>
          <p:nvPr/>
        </p:nvSpPr>
        <p:spPr bwMode="auto">
          <a:xfrm>
            <a:off x="7283450" y="5867400"/>
            <a:ext cx="957263" cy="393700"/>
          </a:xfrm>
          <a:prstGeom prst="rect">
            <a:avLst/>
          </a:prstGeom>
          <a:noFill/>
          <a:ln w="12700" algn="ctr">
            <a:noFill/>
            <a:miter lim="800000"/>
            <a:headEnd/>
            <a:tailEnd/>
          </a:ln>
        </p:spPr>
        <p:txBody>
          <a:bodyPr wrap="none" lIns="90488" tIns="44450" rIns="90488" bIns="44450">
            <a:spAutoFit/>
          </a:bodyPr>
          <a:lstStyle/>
          <a:p>
            <a:pPr marL="285750" indent="-285750">
              <a:buFont typeface="Wingdings" pitchFamily="2" charset="2"/>
              <a:buNone/>
            </a:pPr>
            <a:r>
              <a:rPr lang="en-US"/>
              <a:t>Packet</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0B46AC06-D138-4A9B-A885-FFA4977DBB73}" type="slidenum">
              <a:rPr lang="zh-CN" altLang="en-GB" smtClean="0"/>
              <a:pPr/>
              <a:t>104</a:t>
            </a:fld>
            <a:endParaRPr lang="en-GB" altLang="zh-CN" smtClean="0"/>
          </a:p>
        </p:txBody>
      </p:sp>
      <p:sp>
        <p:nvSpPr>
          <p:cNvPr id="15363" name="Rectangle 2"/>
          <p:cNvSpPr>
            <a:spLocks noGrp="1" noChangeArrowheads="1"/>
          </p:cNvSpPr>
          <p:nvPr>
            <p:ph type="title"/>
          </p:nvPr>
        </p:nvSpPr>
        <p:spPr/>
        <p:txBody>
          <a:bodyPr/>
          <a:lstStyle/>
          <a:p>
            <a:pPr eaLnBrk="1" hangingPunct="1"/>
            <a:r>
              <a:rPr lang="en-US" smtClean="0"/>
              <a:t>Understanding Ports</a:t>
            </a:r>
          </a:p>
        </p:txBody>
      </p:sp>
      <p:sp>
        <p:nvSpPr>
          <p:cNvPr id="15364" name="Rectangle 3"/>
          <p:cNvSpPr>
            <a:spLocks noGrp="1" noChangeArrowheads="1"/>
          </p:cNvSpPr>
          <p:nvPr>
            <p:ph type="body" idx="1"/>
          </p:nvPr>
        </p:nvSpPr>
        <p:spPr/>
        <p:txBody>
          <a:bodyPr/>
          <a:lstStyle/>
          <a:p>
            <a:pPr eaLnBrk="1" hangingPunct="1">
              <a:lnSpc>
                <a:spcPct val="90000"/>
              </a:lnSpc>
            </a:pPr>
            <a:r>
              <a:rPr lang="en-US" sz="2800" smtClean="0"/>
              <a:t>Port is represented by a positive (16-bit) integer value</a:t>
            </a:r>
          </a:p>
          <a:p>
            <a:pPr eaLnBrk="1" hangingPunct="1">
              <a:lnSpc>
                <a:spcPct val="90000"/>
              </a:lnSpc>
            </a:pPr>
            <a:r>
              <a:rPr lang="en-US" sz="2800" smtClean="0"/>
              <a:t>Some ports have been reserved to support common/well known services:</a:t>
            </a:r>
          </a:p>
          <a:p>
            <a:pPr lvl="1" eaLnBrk="1" hangingPunct="1">
              <a:lnSpc>
                <a:spcPct val="90000"/>
              </a:lnSpc>
            </a:pPr>
            <a:r>
              <a:rPr lang="en-US" sz="2400" smtClean="0"/>
              <a:t>ftp    21/tcp</a:t>
            </a:r>
          </a:p>
          <a:p>
            <a:pPr lvl="1" eaLnBrk="1" hangingPunct="1">
              <a:lnSpc>
                <a:spcPct val="90000"/>
              </a:lnSpc>
            </a:pPr>
            <a:r>
              <a:rPr lang="en-US" sz="2400" smtClean="0"/>
              <a:t>telnet 23/tcp</a:t>
            </a:r>
          </a:p>
          <a:p>
            <a:pPr lvl="1" eaLnBrk="1" hangingPunct="1">
              <a:lnSpc>
                <a:spcPct val="90000"/>
              </a:lnSpc>
            </a:pPr>
            <a:r>
              <a:rPr lang="en-US" sz="2400" smtClean="0"/>
              <a:t>smtp 25/tcp</a:t>
            </a:r>
          </a:p>
          <a:p>
            <a:pPr lvl="1" eaLnBrk="1" hangingPunct="1">
              <a:lnSpc>
                <a:spcPct val="90000"/>
              </a:lnSpc>
            </a:pPr>
            <a:r>
              <a:rPr lang="en-US" sz="2400" smtClean="0"/>
              <a:t>login 513/tcp</a:t>
            </a:r>
          </a:p>
          <a:p>
            <a:pPr eaLnBrk="1" hangingPunct="1">
              <a:lnSpc>
                <a:spcPct val="90000"/>
              </a:lnSpc>
            </a:pPr>
            <a:r>
              <a:rPr lang="en-US" sz="2800" smtClean="0"/>
              <a:t>User level process/services generally use port number value &gt;= 1024</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Sockets</a:t>
            </a:r>
          </a:p>
        </p:txBody>
      </p:sp>
      <p:sp>
        <p:nvSpPr>
          <p:cNvPr id="6147" name="Rectangle 5"/>
          <p:cNvSpPr>
            <a:spLocks noGrp="1" noChangeArrowheads="1"/>
          </p:cNvSpPr>
          <p:nvPr>
            <p:ph type="body" idx="1"/>
          </p:nvPr>
        </p:nvSpPr>
        <p:spPr/>
        <p:txBody>
          <a:bodyPr/>
          <a:lstStyle/>
          <a:p>
            <a:pPr eaLnBrk="1" hangingPunct="1">
              <a:lnSpc>
                <a:spcPct val="80000"/>
              </a:lnSpc>
            </a:pPr>
            <a:r>
              <a:rPr lang="en-US" sz="2400" dirty="0" smtClean="0"/>
              <a:t>What is a socket?</a:t>
            </a:r>
          </a:p>
          <a:p>
            <a:pPr>
              <a:lnSpc>
                <a:spcPct val="80000"/>
              </a:lnSpc>
              <a:buNone/>
            </a:pPr>
            <a:r>
              <a:rPr lang="en-US" sz="2400" dirty="0" smtClean="0"/>
              <a:t>	- Sockets provide an interface for programming networks at the transport layer.</a:t>
            </a:r>
          </a:p>
          <a:p>
            <a:pPr lvl="1" eaLnBrk="1" hangingPunct="1">
              <a:lnSpc>
                <a:spcPct val="80000"/>
              </a:lnSpc>
            </a:pPr>
            <a:r>
              <a:rPr lang="en-US" sz="2000" dirty="0" smtClean="0"/>
              <a:t>To the kernel, a socket is an endpoint of communication.</a:t>
            </a:r>
          </a:p>
          <a:p>
            <a:pPr lvl="1" eaLnBrk="1" hangingPunct="1">
              <a:lnSpc>
                <a:spcPct val="80000"/>
              </a:lnSpc>
            </a:pPr>
            <a:r>
              <a:rPr lang="en-US" sz="2000" dirty="0" smtClean="0"/>
              <a:t>To an application, a socket is a file descriptor that lets the application read/write from/to the network.</a:t>
            </a:r>
          </a:p>
          <a:p>
            <a:pPr lvl="2" eaLnBrk="1" hangingPunct="1">
              <a:lnSpc>
                <a:spcPct val="80000"/>
              </a:lnSpc>
            </a:pPr>
            <a:r>
              <a:rPr lang="en-US" sz="1800" dirty="0" smtClean="0"/>
              <a:t>Remember: All Unix I/O devices, including networks, are modeled as files.</a:t>
            </a:r>
          </a:p>
          <a:p>
            <a:pPr lvl="2" eaLnBrk="1" hangingPunct="1">
              <a:lnSpc>
                <a:spcPct val="80000"/>
              </a:lnSpc>
              <a:buFontTx/>
              <a:buNone/>
            </a:pPr>
            <a:endParaRPr lang="en-US" sz="1800" dirty="0" smtClean="0"/>
          </a:p>
          <a:p>
            <a:pPr eaLnBrk="1" hangingPunct="1">
              <a:lnSpc>
                <a:spcPct val="80000"/>
              </a:lnSpc>
            </a:pPr>
            <a:r>
              <a:rPr lang="en-US" sz="2400" dirty="0" smtClean="0"/>
              <a:t>Clients and servers communicate with each by reading from and writing to socket descriptors.</a:t>
            </a:r>
          </a:p>
          <a:p>
            <a:pPr eaLnBrk="1" hangingPunct="1">
              <a:lnSpc>
                <a:spcPct val="80000"/>
              </a:lnSpc>
              <a:buFontTx/>
              <a:buNone/>
            </a:pPr>
            <a:endParaRPr lang="en-US" sz="2400" dirty="0" smtClean="0"/>
          </a:p>
          <a:p>
            <a:pPr eaLnBrk="1" hangingPunct="1">
              <a:lnSpc>
                <a:spcPct val="80000"/>
              </a:lnSpc>
            </a:pPr>
            <a:r>
              <a:rPr lang="en-US" sz="2400" dirty="0" smtClean="0"/>
              <a:t>The main distinction between regular file I/O and socket I/O is how the application “opens” the socket descriptors.</a:t>
            </a:r>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740525" y="3990975"/>
            <a:ext cx="1465263" cy="1035050"/>
          </a:xfrm>
          <a:prstGeom prst="rect">
            <a:avLst/>
          </a:prstGeom>
          <a:solidFill>
            <a:srgbClr val="FFFF99"/>
          </a:solidFill>
          <a:ln w="12700">
            <a:solidFill>
              <a:schemeClr val="tx1"/>
            </a:solidFill>
            <a:prstDash val="dash"/>
            <a:miter lim="800000"/>
            <a:headEnd/>
            <a:tailEnd/>
          </a:ln>
        </p:spPr>
        <p:txBody>
          <a:bodyPr wrap="none" anchor="ctr"/>
          <a:lstStyle/>
          <a:p>
            <a:endParaRPr lang="en-US"/>
          </a:p>
        </p:txBody>
      </p:sp>
      <p:sp>
        <p:nvSpPr>
          <p:cNvPr id="7171" name="Rectangle 3"/>
          <p:cNvSpPr>
            <a:spLocks noChangeArrowheads="1"/>
          </p:cNvSpPr>
          <p:nvPr/>
        </p:nvSpPr>
        <p:spPr bwMode="auto">
          <a:xfrm>
            <a:off x="796925" y="3990975"/>
            <a:ext cx="1465263" cy="1035050"/>
          </a:xfrm>
          <a:prstGeom prst="rect">
            <a:avLst/>
          </a:prstGeom>
          <a:solidFill>
            <a:srgbClr val="FFFF99"/>
          </a:solidFill>
          <a:ln w="12700">
            <a:solidFill>
              <a:schemeClr val="tx1"/>
            </a:solidFill>
            <a:prstDash val="dash"/>
            <a:miter lim="800000"/>
            <a:headEnd/>
            <a:tailEnd/>
          </a:ln>
        </p:spPr>
        <p:txBody>
          <a:bodyPr wrap="none" anchor="ctr"/>
          <a:lstStyle/>
          <a:p>
            <a:endParaRPr lang="en-US"/>
          </a:p>
        </p:txBody>
      </p:sp>
      <p:sp>
        <p:nvSpPr>
          <p:cNvPr id="7172" name="Rectangle 18"/>
          <p:cNvSpPr>
            <a:spLocks noGrp="1" noChangeArrowheads="1"/>
          </p:cNvSpPr>
          <p:nvPr>
            <p:ph type="title"/>
          </p:nvPr>
        </p:nvSpPr>
        <p:spPr/>
        <p:txBody>
          <a:bodyPr/>
          <a:lstStyle/>
          <a:p>
            <a:pPr eaLnBrk="1" hangingPunct="1"/>
            <a:r>
              <a:rPr lang="en-US" smtClean="0"/>
              <a:t>Internet Connections (TCP/IP)</a:t>
            </a:r>
          </a:p>
        </p:txBody>
      </p:sp>
      <p:sp>
        <p:nvSpPr>
          <p:cNvPr id="7173" name="Text Box 5"/>
          <p:cNvSpPr txBox="1">
            <a:spLocks noChangeArrowheads="1"/>
          </p:cNvSpPr>
          <p:nvPr/>
        </p:nvSpPr>
        <p:spPr bwMode="auto">
          <a:xfrm>
            <a:off x="2260600" y="4470400"/>
            <a:ext cx="4565650" cy="581025"/>
          </a:xfrm>
          <a:prstGeom prst="rect">
            <a:avLst/>
          </a:prstGeom>
          <a:noFill/>
          <a:ln w="12700">
            <a:noFill/>
            <a:miter lim="800000"/>
            <a:headEnd/>
            <a:tailEnd/>
          </a:ln>
        </p:spPr>
        <p:txBody>
          <a:bodyPr wrap="none" anchor="ctr">
            <a:spAutoFit/>
          </a:bodyPr>
          <a:lstStyle/>
          <a:p>
            <a:pPr algn="ctr" eaLnBrk="0" hangingPunct="0"/>
            <a:r>
              <a:rPr lang="en-US" sz="1600" b="1">
                <a:latin typeface="Comic Sans MS" pitchFamily="66" charset="0"/>
              </a:rPr>
              <a:t>Connection socket pair</a:t>
            </a:r>
          </a:p>
          <a:p>
            <a:pPr algn="ctr" eaLnBrk="0" hangingPunct="0"/>
            <a:r>
              <a:rPr lang="en-US" sz="1600" b="1">
                <a:latin typeface="Comic Sans MS" pitchFamily="66" charset="0"/>
              </a:rPr>
              <a:t>(</a:t>
            </a:r>
            <a:r>
              <a:rPr lang="en-US" sz="1600" b="1">
                <a:solidFill>
                  <a:srgbClr val="FF0000"/>
                </a:solidFill>
                <a:latin typeface="Comic Sans MS" pitchFamily="66" charset="0"/>
              </a:rPr>
              <a:t>128.2.194.242</a:t>
            </a:r>
            <a:r>
              <a:rPr lang="en-US" sz="1600" b="1">
                <a:latin typeface="Comic Sans MS" pitchFamily="66" charset="0"/>
              </a:rPr>
              <a:t>:</a:t>
            </a:r>
            <a:r>
              <a:rPr lang="en-US" sz="1600" b="1">
                <a:solidFill>
                  <a:srgbClr val="00FF00"/>
                </a:solidFill>
                <a:latin typeface="Comic Sans MS" pitchFamily="66" charset="0"/>
              </a:rPr>
              <a:t>3479</a:t>
            </a:r>
            <a:r>
              <a:rPr lang="en-US" sz="1600" b="1">
                <a:latin typeface="Comic Sans MS" pitchFamily="66" charset="0"/>
              </a:rPr>
              <a:t>, </a:t>
            </a:r>
            <a:r>
              <a:rPr lang="en-US" sz="1600" b="1">
                <a:solidFill>
                  <a:srgbClr val="9966FF"/>
                </a:solidFill>
                <a:latin typeface="Comic Sans MS" pitchFamily="66" charset="0"/>
              </a:rPr>
              <a:t>208.216.181.15</a:t>
            </a:r>
            <a:r>
              <a:rPr lang="en-US" sz="1600" b="1">
                <a:latin typeface="Comic Sans MS" pitchFamily="66" charset="0"/>
              </a:rPr>
              <a:t>:</a:t>
            </a:r>
            <a:r>
              <a:rPr lang="en-US" sz="1600" b="1">
                <a:solidFill>
                  <a:srgbClr val="00FFFF"/>
                </a:solidFill>
                <a:latin typeface="Comic Sans MS" pitchFamily="66" charset="0"/>
              </a:rPr>
              <a:t>80</a:t>
            </a:r>
            <a:r>
              <a:rPr lang="en-US" sz="1600" b="1">
                <a:latin typeface="Comic Sans MS" pitchFamily="66" charset="0"/>
              </a:rPr>
              <a:t>)</a:t>
            </a:r>
          </a:p>
        </p:txBody>
      </p:sp>
      <p:sp>
        <p:nvSpPr>
          <p:cNvPr id="7174" name="Oval 6"/>
          <p:cNvSpPr>
            <a:spLocks noChangeArrowheads="1"/>
          </p:cNvSpPr>
          <p:nvPr/>
        </p:nvSpPr>
        <p:spPr bwMode="auto">
          <a:xfrm>
            <a:off x="6788150" y="4098925"/>
            <a:ext cx="1287463"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Server</a:t>
            </a:r>
          </a:p>
          <a:p>
            <a:pPr algn="ctr" defTabSz="912813" eaLnBrk="0" hangingPunct="0"/>
            <a:r>
              <a:rPr lang="en-US" sz="1600" b="1">
                <a:latin typeface="Comic Sans MS" pitchFamily="66" charset="0"/>
              </a:rPr>
              <a:t>(port 80)</a:t>
            </a:r>
          </a:p>
        </p:txBody>
      </p:sp>
      <p:sp>
        <p:nvSpPr>
          <p:cNvPr id="7175" name="Oval 7"/>
          <p:cNvSpPr>
            <a:spLocks noChangeArrowheads="1"/>
          </p:cNvSpPr>
          <p:nvPr/>
        </p:nvSpPr>
        <p:spPr bwMode="auto">
          <a:xfrm>
            <a:off x="933450" y="4098925"/>
            <a:ext cx="1287463"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Client</a:t>
            </a:r>
          </a:p>
        </p:txBody>
      </p:sp>
      <p:sp>
        <p:nvSpPr>
          <p:cNvPr id="7176" name="Line 8"/>
          <p:cNvSpPr>
            <a:spLocks noChangeShapeType="1"/>
          </p:cNvSpPr>
          <p:nvPr/>
        </p:nvSpPr>
        <p:spPr bwMode="auto">
          <a:xfrm>
            <a:off x="2278063" y="4502150"/>
            <a:ext cx="445135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7177" name="Oval 9"/>
          <p:cNvSpPr>
            <a:spLocks noChangeAspect="1" noChangeArrowheads="1"/>
          </p:cNvSpPr>
          <p:nvPr/>
        </p:nvSpPr>
        <p:spPr bwMode="auto">
          <a:xfrm>
            <a:off x="2149475" y="4437063"/>
            <a:ext cx="128588" cy="128587"/>
          </a:xfrm>
          <a:prstGeom prst="ellipse">
            <a:avLst/>
          </a:prstGeom>
          <a:solidFill>
            <a:schemeClr val="tx1"/>
          </a:solidFill>
          <a:ln w="12700">
            <a:solidFill>
              <a:schemeClr val="tx1"/>
            </a:solidFill>
            <a:round/>
            <a:headEnd/>
            <a:tailEnd/>
          </a:ln>
        </p:spPr>
        <p:txBody>
          <a:bodyPr wrap="none" anchor="ctr"/>
          <a:lstStyle/>
          <a:p>
            <a:endParaRPr lang="en-US"/>
          </a:p>
        </p:txBody>
      </p:sp>
      <p:sp>
        <p:nvSpPr>
          <p:cNvPr id="7178" name="Oval 10"/>
          <p:cNvSpPr>
            <a:spLocks noChangeAspect="1" noChangeArrowheads="1"/>
          </p:cNvSpPr>
          <p:nvPr/>
        </p:nvSpPr>
        <p:spPr bwMode="auto">
          <a:xfrm>
            <a:off x="6729413" y="4437063"/>
            <a:ext cx="128587" cy="128587"/>
          </a:xfrm>
          <a:prstGeom prst="ellipse">
            <a:avLst/>
          </a:prstGeom>
          <a:solidFill>
            <a:schemeClr val="tx1"/>
          </a:solidFill>
          <a:ln w="12700">
            <a:solidFill>
              <a:schemeClr val="tx1"/>
            </a:solidFill>
            <a:round/>
            <a:headEnd/>
            <a:tailEnd/>
          </a:ln>
        </p:spPr>
        <p:txBody>
          <a:bodyPr wrap="none" anchor="ctr"/>
          <a:lstStyle/>
          <a:p>
            <a:endParaRPr lang="en-US"/>
          </a:p>
        </p:txBody>
      </p:sp>
      <p:sp>
        <p:nvSpPr>
          <p:cNvPr id="7179" name="Text Box 11"/>
          <p:cNvSpPr txBox="1">
            <a:spLocks noChangeArrowheads="1"/>
          </p:cNvSpPr>
          <p:nvPr/>
        </p:nvSpPr>
        <p:spPr bwMode="auto">
          <a:xfrm>
            <a:off x="1463675" y="3228975"/>
            <a:ext cx="2305050" cy="581025"/>
          </a:xfrm>
          <a:prstGeom prst="rect">
            <a:avLst/>
          </a:prstGeom>
          <a:noFill/>
          <a:ln w="12700">
            <a:noFill/>
            <a:miter lim="800000"/>
            <a:headEnd/>
            <a:tailEnd/>
          </a:ln>
        </p:spPr>
        <p:txBody>
          <a:bodyPr wrap="none" anchor="ctr">
            <a:spAutoFit/>
          </a:bodyPr>
          <a:lstStyle/>
          <a:p>
            <a:pPr algn="ctr" eaLnBrk="0" hangingPunct="0"/>
            <a:r>
              <a:rPr lang="en-US" sz="1600" b="1" i="1">
                <a:latin typeface="Comic Sans MS" pitchFamily="66" charset="0"/>
              </a:rPr>
              <a:t>Client socket address</a:t>
            </a:r>
          </a:p>
          <a:p>
            <a:pPr algn="ctr" eaLnBrk="0" hangingPunct="0"/>
            <a:r>
              <a:rPr lang="en-US" sz="1600" b="1">
                <a:solidFill>
                  <a:srgbClr val="FF0000"/>
                </a:solidFill>
                <a:latin typeface="Comic Sans MS" pitchFamily="66" charset="0"/>
              </a:rPr>
              <a:t>128.2.194.242</a:t>
            </a:r>
            <a:r>
              <a:rPr lang="en-US" sz="1600" b="1">
                <a:latin typeface="Comic Sans MS" pitchFamily="66" charset="0"/>
              </a:rPr>
              <a:t>:</a:t>
            </a:r>
            <a:r>
              <a:rPr lang="en-US" sz="1600" b="1">
                <a:solidFill>
                  <a:srgbClr val="00FF00"/>
                </a:solidFill>
                <a:latin typeface="Comic Sans MS" pitchFamily="66" charset="0"/>
              </a:rPr>
              <a:t>3479</a:t>
            </a:r>
          </a:p>
        </p:txBody>
      </p:sp>
      <p:sp>
        <p:nvSpPr>
          <p:cNvPr id="7180" name="Text Box 12"/>
          <p:cNvSpPr txBox="1">
            <a:spLocks noChangeArrowheads="1"/>
          </p:cNvSpPr>
          <p:nvPr/>
        </p:nvSpPr>
        <p:spPr bwMode="auto">
          <a:xfrm>
            <a:off x="5157788" y="3228975"/>
            <a:ext cx="2589212" cy="581025"/>
          </a:xfrm>
          <a:prstGeom prst="rect">
            <a:avLst/>
          </a:prstGeom>
          <a:noFill/>
          <a:ln w="12700">
            <a:noFill/>
            <a:miter lim="800000"/>
            <a:headEnd/>
            <a:tailEnd/>
          </a:ln>
        </p:spPr>
        <p:txBody>
          <a:bodyPr anchor="ctr">
            <a:spAutoFit/>
          </a:bodyPr>
          <a:lstStyle/>
          <a:p>
            <a:pPr algn="ctr" eaLnBrk="0" hangingPunct="0"/>
            <a:r>
              <a:rPr lang="en-US" sz="1600" b="1" i="1">
                <a:latin typeface="Comic Sans MS" pitchFamily="66" charset="0"/>
              </a:rPr>
              <a:t>Server socket address</a:t>
            </a:r>
          </a:p>
          <a:p>
            <a:pPr algn="ctr" eaLnBrk="0" hangingPunct="0"/>
            <a:r>
              <a:rPr lang="en-US" sz="1600" b="1">
                <a:solidFill>
                  <a:srgbClr val="9966FF"/>
                </a:solidFill>
                <a:latin typeface="Comic Sans MS" pitchFamily="66" charset="0"/>
              </a:rPr>
              <a:t>208.216.181.15</a:t>
            </a:r>
            <a:r>
              <a:rPr lang="en-US" sz="1600" b="1">
                <a:latin typeface="Comic Sans MS" pitchFamily="66" charset="0"/>
              </a:rPr>
              <a:t>:</a:t>
            </a:r>
            <a:r>
              <a:rPr lang="en-US" sz="1600" b="1">
                <a:solidFill>
                  <a:srgbClr val="00FFFF"/>
                </a:solidFill>
                <a:latin typeface="Comic Sans MS" pitchFamily="66" charset="0"/>
              </a:rPr>
              <a:t>80</a:t>
            </a:r>
          </a:p>
        </p:txBody>
      </p:sp>
      <p:sp>
        <p:nvSpPr>
          <p:cNvPr id="7181" name="Line 13"/>
          <p:cNvSpPr>
            <a:spLocks noChangeShapeType="1"/>
          </p:cNvSpPr>
          <p:nvPr/>
        </p:nvSpPr>
        <p:spPr bwMode="auto">
          <a:xfrm flipH="1">
            <a:off x="2278063" y="3810000"/>
            <a:ext cx="303212" cy="627063"/>
          </a:xfrm>
          <a:prstGeom prst="line">
            <a:avLst/>
          </a:prstGeom>
          <a:noFill/>
          <a:ln w="12700">
            <a:solidFill>
              <a:schemeClr val="tx1"/>
            </a:solidFill>
            <a:prstDash val="dash"/>
            <a:round/>
            <a:headEnd/>
            <a:tailEnd type="triangle" w="med" len="med"/>
          </a:ln>
        </p:spPr>
        <p:txBody>
          <a:bodyPr wrap="none" anchor="ctr"/>
          <a:lstStyle/>
          <a:p>
            <a:endParaRPr lang="en-US"/>
          </a:p>
        </p:txBody>
      </p:sp>
      <p:sp>
        <p:nvSpPr>
          <p:cNvPr id="7182" name="Line 14"/>
          <p:cNvSpPr>
            <a:spLocks noChangeShapeType="1"/>
          </p:cNvSpPr>
          <p:nvPr/>
        </p:nvSpPr>
        <p:spPr bwMode="auto">
          <a:xfrm>
            <a:off x="6445250" y="3810000"/>
            <a:ext cx="303213" cy="627063"/>
          </a:xfrm>
          <a:prstGeom prst="line">
            <a:avLst/>
          </a:prstGeom>
          <a:noFill/>
          <a:ln w="12700">
            <a:solidFill>
              <a:schemeClr val="tx1"/>
            </a:solidFill>
            <a:prstDash val="dash"/>
            <a:round/>
            <a:headEnd/>
            <a:tailEnd type="triangle" w="med" len="med"/>
          </a:ln>
        </p:spPr>
        <p:txBody>
          <a:bodyPr wrap="none" anchor="ctr"/>
          <a:lstStyle/>
          <a:p>
            <a:endParaRPr lang="en-US"/>
          </a:p>
        </p:txBody>
      </p:sp>
      <p:sp>
        <p:nvSpPr>
          <p:cNvPr id="7183" name="Text Box 15"/>
          <p:cNvSpPr txBox="1">
            <a:spLocks noChangeArrowheads="1"/>
          </p:cNvSpPr>
          <p:nvPr/>
        </p:nvSpPr>
        <p:spPr bwMode="auto">
          <a:xfrm>
            <a:off x="582613" y="5133975"/>
            <a:ext cx="2093912" cy="581025"/>
          </a:xfrm>
          <a:prstGeom prst="rect">
            <a:avLst/>
          </a:prstGeom>
          <a:noFill/>
          <a:ln w="12700">
            <a:noFill/>
            <a:miter lim="800000"/>
            <a:headEnd/>
            <a:tailEnd/>
          </a:ln>
        </p:spPr>
        <p:txBody>
          <a:bodyPr wrap="none" anchor="ctr">
            <a:spAutoFit/>
          </a:bodyPr>
          <a:lstStyle/>
          <a:p>
            <a:pPr algn="ctr" eaLnBrk="0" hangingPunct="0"/>
            <a:r>
              <a:rPr lang="en-US" sz="1600" b="1">
                <a:latin typeface="Comic Sans MS" pitchFamily="66" charset="0"/>
              </a:rPr>
              <a:t>Client host address</a:t>
            </a:r>
          </a:p>
          <a:p>
            <a:pPr algn="ctr" eaLnBrk="0" hangingPunct="0"/>
            <a:r>
              <a:rPr lang="en-US" sz="1600" b="1">
                <a:solidFill>
                  <a:srgbClr val="FF0000"/>
                </a:solidFill>
                <a:latin typeface="Comic Sans MS" pitchFamily="66" charset="0"/>
              </a:rPr>
              <a:t>128.2.194.242</a:t>
            </a:r>
            <a:r>
              <a:rPr lang="en-US" sz="1600" b="1">
                <a:latin typeface="Comic Sans MS" pitchFamily="66" charset="0"/>
              </a:rPr>
              <a:t> </a:t>
            </a:r>
            <a:endParaRPr lang="en-US" sz="2400" b="1">
              <a:latin typeface="Comic Sans MS" pitchFamily="66" charset="0"/>
            </a:endParaRPr>
          </a:p>
        </p:txBody>
      </p:sp>
      <p:sp>
        <p:nvSpPr>
          <p:cNvPr id="7184" name="Text Box 16"/>
          <p:cNvSpPr txBox="1">
            <a:spLocks noChangeArrowheads="1"/>
          </p:cNvSpPr>
          <p:nvPr/>
        </p:nvSpPr>
        <p:spPr bwMode="auto">
          <a:xfrm>
            <a:off x="6418263" y="5133975"/>
            <a:ext cx="2205037" cy="581025"/>
          </a:xfrm>
          <a:prstGeom prst="rect">
            <a:avLst/>
          </a:prstGeom>
          <a:noFill/>
          <a:ln w="12700">
            <a:noFill/>
            <a:miter lim="800000"/>
            <a:headEnd/>
            <a:tailEnd/>
          </a:ln>
        </p:spPr>
        <p:txBody>
          <a:bodyPr wrap="none" anchor="ctr">
            <a:spAutoFit/>
          </a:bodyPr>
          <a:lstStyle/>
          <a:p>
            <a:pPr algn="ctr" eaLnBrk="0" hangingPunct="0"/>
            <a:r>
              <a:rPr lang="en-US" sz="1600" b="1">
                <a:latin typeface="Comic Sans MS" pitchFamily="66" charset="0"/>
              </a:rPr>
              <a:t>Server host address</a:t>
            </a:r>
          </a:p>
          <a:p>
            <a:pPr algn="ctr" eaLnBrk="0" hangingPunct="0"/>
            <a:r>
              <a:rPr lang="en-US" sz="1600" b="1">
                <a:solidFill>
                  <a:srgbClr val="9966FF"/>
                </a:solidFill>
                <a:latin typeface="Comic Sans MS" pitchFamily="66" charset="0"/>
              </a:rPr>
              <a:t>208.216.181.15</a:t>
            </a:r>
          </a:p>
        </p:txBody>
      </p:sp>
      <p:sp>
        <p:nvSpPr>
          <p:cNvPr id="7185" name="Rectangle 20"/>
          <p:cNvSpPr>
            <a:spLocks noGrp="1" noChangeArrowheads="1"/>
          </p:cNvSpPr>
          <p:nvPr>
            <p:ph type="body" idx="1"/>
          </p:nvPr>
        </p:nvSpPr>
        <p:spPr>
          <a:xfrm>
            <a:off x="457200" y="1600200"/>
            <a:ext cx="8229600" cy="1846263"/>
          </a:xfrm>
        </p:spPr>
        <p:txBody>
          <a:bodyPr lIns="90479" tIns="44446" rIns="90479" bIns="44446"/>
          <a:lstStyle/>
          <a:p>
            <a:pPr eaLnBrk="1" hangingPunct="1">
              <a:lnSpc>
                <a:spcPct val="80000"/>
              </a:lnSpc>
            </a:pPr>
            <a:r>
              <a:rPr lang="en-US" sz="2000" smtClean="0"/>
              <a:t>Address the machine on the network</a:t>
            </a:r>
          </a:p>
          <a:p>
            <a:pPr lvl="1" eaLnBrk="1" hangingPunct="1">
              <a:lnSpc>
                <a:spcPct val="80000"/>
              </a:lnSpc>
            </a:pPr>
            <a:r>
              <a:rPr lang="en-US" sz="1800" smtClean="0"/>
              <a:t>By IP address </a:t>
            </a:r>
          </a:p>
          <a:p>
            <a:pPr eaLnBrk="1" hangingPunct="1">
              <a:lnSpc>
                <a:spcPct val="80000"/>
              </a:lnSpc>
            </a:pPr>
            <a:r>
              <a:rPr lang="en-US" sz="2000" smtClean="0"/>
              <a:t>Address the process</a:t>
            </a:r>
          </a:p>
          <a:p>
            <a:pPr lvl="1" eaLnBrk="1" hangingPunct="1">
              <a:lnSpc>
                <a:spcPct val="80000"/>
              </a:lnSpc>
            </a:pPr>
            <a:r>
              <a:rPr lang="en-US" sz="1800" smtClean="0"/>
              <a:t>By the “port”-number</a:t>
            </a:r>
          </a:p>
          <a:p>
            <a:pPr eaLnBrk="1" hangingPunct="1">
              <a:lnSpc>
                <a:spcPct val="80000"/>
              </a:lnSpc>
            </a:pPr>
            <a:r>
              <a:rPr lang="en-US" sz="2000" smtClean="0"/>
              <a:t>The pair of </a:t>
            </a:r>
            <a:r>
              <a:rPr lang="en-US" sz="2000" i="1" smtClean="0"/>
              <a:t>IP-address + port </a:t>
            </a:r>
            <a:r>
              <a:rPr lang="en-US" sz="2000" smtClean="0"/>
              <a:t>– makes up a “</a:t>
            </a:r>
            <a:r>
              <a:rPr lang="en-US" sz="2000" i="1" smtClean="0"/>
              <a:t>socket-address”</a:t>
            </a:r>
          </a:p>
        </p:txBody>
      </p:sp>
      <p:sp>
        <p:nvSpPr>
          <p:cNvPr id="7186" name="Text Box 21"/>
          <p:cNvSpPr txBox="1">
            <a:spLocks noChangeArrowheads="1"/>
          </p:cNvSpPr>
          <p:nvPr/>
        </p:nvSpPr>
        <p:spPr bwMode="auto">
          <a:xfrm>
            <a:off x="506413" y="5954713"/>
            <a:ext cx="2638425" cy="754062"/>
          </a:xfrm>
          <a:prstGeom prst="rect">
            <a:avLst/>
          </a:prstGeom>
          <a:noFill/>
          <a:ln w="9525">
            <a:noFill/>
            <a:miter lim="800000"/>
            <a:headEnd/>
            <a:tailEnd/>
          </a:ln>
        </p:spPr>
        <p:txBody>
          <a:bodyPr wrap="none">
            <a:spAutoFit/>
          </a:bodyPr>
          <a:lstStyle/>
          <a:p>
            <a:pPr algn="ctr" eaLnBrk="0" hangingPunct="0">
              <a:lnSpc>
                <a:spcPct val="90000"/>
              </a:lnSpc>
            </a:pPr>
            <a:r>
              <a:rPr lang="en-US" sz="1600" b="1" i="1">
                <a:latin typeface="Comic Sans MS" pitchFamily="66" charset="0"/>
              </a:rPr>
              <a:t>Note: </a:t>
            </a:r>
            <a:r>
              <a:rPr lang="en-US" sz="1600" b="1" i="1">
                <a:solidFill>
                  <a:srgbClr val="00FF00"/>
                </a:solidFill>
                <a:latin typeface="Comic Sans MS" pitchFamily="66" charset="0"/>
              </a:rPr>
              <a:t>3479</a:t>
            </a:r>
            <a:r>
              <a:rPr lang="en-US" sz="1600" b="1" i="1">
                <a:latin typeface="Comic Sans MS" pitchFamily="66" charset="0"/>
              </a:rPr>
              <a:t> is an</a:t>
            </a:r>
          </a:p>
          <a:p>
            <a:pPr algn="ctr" eaLnBrk="0" hangingPunct="0">
              <a:lnSpc>
                <a:spcPct val="90000"/>
              </a:lnSpc>
            </a:pPr>
            <a:r>
              <a:rPr lang="en-US" sz="1600" b="1" i="1">
                <a:latin typeface="Comic Sans MS" pitchFamily="66" charset="0"/>
              </a:rPr>
              <a:t>ephemeral port allocated</a:t>
            </a:r>
          </a:p>
          <a:p>
            <a:pPr algn="ctr" eaLnBrk="0" hangingPunct="0">
              <a:lnSpc>
                <a:spcPct val="90000"/>
              </a:lnSpc>
            </a:pPr>
            <a:r>
              <a:rPr lang="en-US" sz="1600" b="1" i="1">
                <a:latin typeface="Comic Sans MS" pitchFamily="66" charset="0"/>
              </a:rPr>
              <a:t>by the kernel </a:t>
            </a:r>
          </a:p>
        </p:txBody>
      </p:sp>
      <p:sp>
        <p:nvSpPr>
          <p:cNvPr id="7187" name="Text Box 23"/>
          <p:cNvSpPr txBox="1">
            <a:spLocks noChangeArrowheads="1"/>
          </p:cNvSpPr>
          <p:nvPr/>
        </p:nvSpPr>
        <p:spPr bwMode="auto">
          <a:xfrm>
            <a:off x="5881688" y="5946775"/>
            <a:ext cx="3179762" cy="533400"/>
          </a:xfrm>
          <a:prstGeom prst="rect">
            <a:avLst/>
          </a:prstGeom>
          <a:noFill/>
          <a:ln w="9525">
            <a:noFill/>
            <a:miter lim="800000"/>
            <a:headEnd/>
            <a:tailEnd/>
          </a:ln>
        </p:spPr>
        <p:txBody>
          <a:bodyPr wrap="none">
            <a:spAutoFit/>
          </a:bodyPr>
          <a:lstStyle/>
          <a:p>
            <a:pPr algn="ctr" eaLnBrk="0" hangingPunct="0">
              <a:lnSpc>
                <a:spcPct val="90000"/>
              </a:lnSpc>
            </a:pPr>
            <a:r>
              <a:rPr lang="en-US" sz="1600" b="1" i="1">
                <a:latin typeface="Comic Sans MS" pitchFamily="66" charset="0"/>
              </a:rPr>
              <a:t>Note: </a:t>
            </a:r>
            <a:r>
              <a:rPr lang="en-US" sz="1600" b="1" i="1">
                <a:solidFill>
                  <a:srgbClr val="00FFFF"/>
                </a:solidFill>
                <a:latin typeface="Comic Sans MS" pitchFamily="66" charset="0"/>
              </a:rPr>
              <a:t>80</a:t>
            </a:r>
            <a:r>
              <a:rPr lang="en-US" sz="1600" b="1" i="1">
                <a:latin typeface="Comic Sans MS" pitchFamily="66" charset="0"/>
              </a:rPr>
              <a:t> is a well-known port</a:t>
            </a:r>
          </a:p>
          <a:p>
            <a:pPr algn="ctr" eaLnBrk="0" hangingPunct="0">
              <a:lnSpc>
                <a:spcPct val="90000"/>
              </a:lnSpc>
            </a:pPr>
            <a:r>
              <a:rPr lang="en-US" sz="1600" b="1" i="1">
                <a:latin typeface="Comic Sans MS" pitchFamily="66" charset="0"/>
              </a:rPr>
              <a:t>associated with Web servers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pPr eaLnBrk="1" hangingPunct="1"/>
            <a:r>
              <a:rPr lang="en-US" smtClean="0"/>
              <a:t>Clients</a:t>
            </a:r>
          </a:p>
        </p:txBody>
      </p:sp>
      <p:sp>
        <p:nvSpPr>
          <p:cNvPr id="8195" name="Rectangle 7"/>
          <p:cNvSpPr>
            <a:spLocks noGrp="1" noChangeArrowheads="1"/>
          </p:cNvSpPr>
          <p:nvPr>
            <p:ph type="body" idx="1"/>
          </p:nvPr>
        </p:nvSpPr>
        <p:spPr>
          <a:xfrm>
            <a:off x="290513" y="1220788"/>
            <a:ext cx="8307387" cy="5408612"/>
          </a:xfrm>
        </p:spPr>
        <p:txBody>
          <a:bodyPr/>
          <a:lstStyle/>
          <a:p>
            <a:pPr eaLnBrk="1" hangingPunct="1"/>
            <a:r>
              <a:rPr lang="en-US" sz="2400" smtClean="0"/>
              <a:t>Examples of client programs</a:t>
            </a:r>
          </a:p>
          <a:p>
            <a:pPr lvl="1" eaLnBrk="1" hangingPunct="1"/>
            <a:r>
              <a:rPr lang="en-US" sz="2000" smtClean="0"/>
              <a:t>Web browsers, </a:t>
            </a:r>
            <a:r>
              <a:rPr lang="en-US" sz="2000" smtClean="0">
                <a:latin typeface="Courier New" pitchFamily="49" charset="0"/>
              </a:rPr>
              <a:t>ftp</a:t>
            </a:r>
            <a:r>
              <a:rPr lang="en-US" sz="2000" smtClean="0"/>
              <a:t>, </a:t>
            </a:r>
            <a:r>
              <a:rPr lang="en-US" sz="2000" smtClean="0">
                <a:latin typeface="Courier New" pitchFamily="49" charset="0"/>
              </a:rPr>
              <a:t>telnet</a:t>
            </a:r>
            <a:r>
              <a:rPr lang="en-US" sz="2000" smtClean="0"/>
              <a:t>, </a:t>
            </a:r>
            <a:r>
              <a:rPr lang="en-US" sz="2000" smtClean="0">
                <a:latin typeface="Courier New" pitchFamily="49" charset="0"/>
              </a:rPr>
              <a:t>ssh</a:t>
            </a:r>
          </a:p>
          <a:p>
            <a:pPr eaLnBrk="1" hangingPunct="1"/>
            <a:r>
              <a:rPr lang="en-US" sz="2400" smtClean="0"/>
              <a:t>How does a client find the server?</a:t>
            </a:r>
          </a:p>
          <a:p>
            <a:pPr lvl="1" eaLnBrk="1" hangingPunct="1"/>
            <a:r>
              <a:rPr lang="en-US" sz="2000" smtClean="0"/>
              <a:t>The IP address in the server socket address identifies the host</a:t>
            </a:r>
          </a:p>
          <a:p>
            <a:pPr lvl="1" eaLnBrk="1" hangingPunct="1"/>
            <a:r>
              <a:rPr lang="en-US" sz="2000" smtClean="0"/>
              <a:t>The (well-known) port in the server socket address identifies the service, and thus implicitly identifies the server process that performs that service.</a:t>
            </a:r>
          </a:p>
          <a:p>
            <a:pPr lvl="1" eaLnBrk="1" hangingPunct="1"/>
            <a:r>
              <a:rPr lang="en-US" sz="2000" smtClean="0"/>
              <a:t>Examples of well known ports</a:t>
            </a:r>
          </a:p>
          <a:p>
            <a:pPr lvl="2" eaLnBrk="1" hangingPunct="1"/>
            <a:r>
              <a:rPr lang="en-US" sz="1800" smtClean="0"/>
              <a:t>Port 7: Echo server</a:t>
            </a:r>
          </a:p>
          <a:p>
            <a:pPr lvl="2" eaLnBrk="1" hangingPunct="1"/>
            <a:r>
              <a:rPr lang="en-US" sz="1800" smtClean="0"/>
              <a:t>Port 23: Telnet server</a:t>
            </a:r>
          </a:p>
          <a:p>
            <a:pPr lvl="2" eaLnBrk="1" hangingPunct="1"/>
            <a:r>
              <a:rPr lang="en-US" sz="1800" smtClean="0"/>
              <a:t>Port 25: Mail server</a:t>
            </a:r>
          </a:p>
          <a:p>
            <a:pPr lvl="2" eaLnBrk="1" hangingPunct="1"/>
            <a:r>
              <a:rPr lang="en-US" sz="1800" smtClean="0"/>
              <a:t>Port 80: Web server</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381000" y="2425700"/>
            <a:ext cx="1295400" cy="1143000"/>
          </a:xfrm>
          <a:prstGeom prst="rect">
            <a:avLst/>
          </a:prstGeom>
          <a:solidFill>
            <a:srgbClr val="FFFF99"/>
          </a:solidFill>
          <a:ln w="25400">
            <a:solidFill>
              <a:schemeClr val="tx1"/>
            </a:solidFill>
            <a:prstDash val="sysDot"/>
            <a:miter lim="800000"/>
            <a:headEnd/>
            <a:tailEnd/>
          </a:ln>
        </p:spPr>
        <p:txBody>
          <a:bodyPr wrap="none" anchor="ctr"/>
          <a:lstStyle/>
          <a:p>
            <a:endParaRPr lang="en-US"/>
          </a:p>
        </p:txBody>
      </p:sp>
      <p:sp>
        <p:nvSpPr>
          <p:cNvPr id="9219" name="Rectangle 7"/>
          <p:cNvSpPr>
            <a:spLocks noChangeArrowheads="1"/>
          </p:cNvSpPr>
          <p:nvPr/>
        </p:nvSpPr>
        <p:spPr bwMode="auto">
          <a:xfrm>
            <a:off x="4800600" y="1949450"/>
            <a:ext cx="3505200" cy="1981200"/>
          </a:xfrm>
          <a:prstGeom prst="rect">
            <a:avLst/>
          </a:prstGeom>
          <a:solidFill>
            <a:srgbClr val="FFFF99"/>
          </a:solidFill>
          <a:ln w="25400">
            <a:solidFill>
              <a:schemeClr val="tx1"/>
            </a:solidFill>
            <a:prstDash val="sysDot"/>
            <a:miter lim="800000"/>
            <a:headEnd/>
            <a:tailEnd/>
          </a:ln>
        </p:spPr>
        <p:txBody>
          <a:bodyPr wrap="none" anchor="ctr"/>
          <a:lstStyle/>
          <a:p>
            <a:endParaRPr lang="en-US"/>
          </a:p>
        </p:txBody>
      </p:sp>
      <p:sp>
        <p:nvSpPr>
          <p:cNvPr id="9220" name="Rectangle 16"/>
          <p:cNvSpPr>
            <a:spLocks noChangeArrowheads="1"/>
          </p:cNvSpPr>
          <p:nvPr/>
        </p:nvSpPr>
        <p:spPr bwMode="auto">
          <a:xfrm>
            <a:off x="381000" y="4895850"/>
            <a:ext cx="1295400" cy="1143000"/>
          </a:xfrm>
          <a:prstGeom prst="rect">
            <a:avLst/>
          </a:prstGeom>
          <a:solidFill>
            <a:srgbClr val="FFFF99"/>
          </a:solidFill>
          <a:ln w="25400">
            <a:solidFill>
              <a:schemeClr val="tx1"/>
            </a:solidFill>
            <a:prstDash val="sysDot"/>
            <a:miter lim="800000"/>
            <a:headEnd/>
            <a:tailEnd/>
          </a:ln>
        </p:spPr>
        <p:txBody>
          <a:bodyPr wrap="none" anchor="ctr"/>
          <a:lstStyle/>
          <a:p>
            <a:endParaRPr lang="en-US"/>
          </a:p>
        </p:txBody>
      </p:sp>
      <p:sp>
        <p:nvSpPr>
          <p:cNvPr id="9221" name="Rectangle 17"/>
          <p:cNvSpPr>
            <a:spLocks noChangeArrowheads="1"/>
          </p:cNvSpPr>
          <p:nvPr/>
        </p:nvSpPr>
        <p:spPr bwMode="auto">
          <a:xfrm>
            <a:off x="4800600" y="4419600"/>
            <a:ext cx="3505200" cy="1981200"/>
          </a:xfrm>
          <a:prstGeom prst="rect">
            <a:avLst/>
          </a:prstGeom>
          <a:solidFill>
            <a:srgbClr val="FFFF99"/>
          </a:solidFill>
          <a:ln w="25400">
            <a:solidFill>
              <a:schemeClr val="tx1"/>
            </a:solidFill>
            <a:prstDash val="sysDot"/>
            <a:miter lim="800000"/>
            <a:headEnd/>
            <a:tailEnd/>
          </a:ln>
        </p:spPr>
        <p:txBody>
          <a:bodyPr wrap="none" anchor="ctr"/>
          <a:lstStyle/>
          <a:p>
            <a:endParaRPr lang="en-US"/>
          </a:p>
        </p:txBody>
      </p:sp>
      <p:sp>
        <p:nvSpPr>
          <p:cNvPr id="9222" name="Rectangle 23"/>
          <p:cNvSpPr>
            <a:spLocks noGrp="1" noChangeArrowheads="1"/>
          </p:cNvSpPr>
          <p:nvPr>
            <p:ph type="title"/>
          </p:nvPr>
        </p:nvSpPr>
        <p:spPr/>
        <p:txBody>
          <a:bodyPr/>
          <a:lstStyle/>
          <a:p>
            <a:pPr eaLnBrk="1" hangingPunct="1"/>
            <a:r>
              <a:rPr lang="en-US" smtClean="0"/>
              <a:t>Using Ports to Identify Services</a:t>
            </a:r>
          </a:p>
        </p:txBody>
      </p:sp>
      <p:sp>
        <p:nvSpPr>
          <p:cNvPr id="9223" name="Oval 4"/>
          <p:cNvSpPr>
            <a:spLocks noChangeArrowheads="1"/>
          </p:cNvSpPr>
          <p:nvPr/>
        </p:nvSpPr>
        <p:spPr bwMode="auto">
          <a:xfrm>
            <a:off x="6310313" y="2068513"/>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Web server</a:t>
            </a:r>
          </a:p>
          <a:p>
            <a:pPr algn="ctr" defTabSz="912813" eaLnBrk="0" hangingPunct="0"/>
            <a:r>
              <a:rPr lang="en-US" sz="1600" b="1">
                <a:latin typeface="Comic Sans MS" pitchFamily="66" charset="0"/>
              </a:rPr>
              <a:t>(port 80)</a:t>
            </a:r>
          </a:p>
        </p:txBody>
      </p:sp>
      <p:sp>
        <p:nvSpPr>
          <p:cNvPr id="9224" name="Text Box 6"/>
          <p:cNvSpPr txBox="1">
            <a:spLocks noChangeArrowheads="1"/>
          </p:cNvSpPr>
          <p:nvPr/>
        </p:nvSpPr>
        <p:spPr bwMode="auto">
          <a:xfrm>
            <a:off x="365125" y="2060575"/>
            <a:ext cx="1244600" cy="336550"/>
          </a:xfrm>
          <a:prstGeom prst="rect">
            <a:avLst/>
          </a:prstGeom>
          <a:noFill/>
          <a:ln w="25400">
            <a:noFill/>
            <a:miter lim="800000"/>
            <a:headEnd/>
            <a:tailEnd/>
          </a:ln>
        </p:spPr>
        <p:txBody>
          <a:bodyPr wrap="none">
            <a:spAutoFit/>
          </a:bodyPr>
          <a:lstStyle/>
          <a:p>
            <a:pPr eaLnBrk="0" hangingPunct="0"/>
            <a:r>
              <a:rPr lang="en-US" sz="1600" b="1">
                <a:latin typeface="Comic Sans MS" pitchFamily="66" charset="0"/>
              </a:rPr>
              <a:t>Client host</a:t>
            </a:r>
          </a:p>
        </p:txBody>
      </p:sp>
      <p:sp>
        <p:nvSpPr>
          <p:cNvPr id="9225" name="Text Box 8"/>
          <p:cNvSpPr txBox="1">
            <a:spLocks noChangeArrowheads="1"/>
          </p:cNvSpPr>
          <p:nvPr/>
        </p:nvSpPr>
        <p:spPr bwMode="auto">
          <a:xfrm>
            <a:off x="5029200" y="1603375"/>
            <a:ext cx="2949575" cy="336550"/>
          </a:xfrm>
          <a:prstGeom prst="rect">
            <a:avLst/>
          </a:prstGeom>
          <a:noFill/>
          <a:ln w="25400">
            <a:noFill/>
            <a:miter lim="800000"/>
            <a:headEnd/>
            <a:tailEnd/>
          </a:ln>
        </p:spPr>
        <p:txBody>
          <a:bodyPr wrap="none">
            <a:spAutoFit/>
          </a:bodyPr>
          <a:lstStyle/>
          <a:p>
            <a:pPr eaLnBrk="0" hangingPunct="0"/>
            <a:r>
              <a:rPr lang="en-US" sz="1600" b="1">
                <a:latin typeface="Comic Sans MS" pitchFamily="66" charset="0"/>
              </a:rPr>
              <a:t>Server host 128.2.194.242</a:t>
            </a:r>
          </a:p>
        </p:txBody>
      </p:sp>
      <p:sp>
        <p:nvSpPr>
          <p:cNvPr id="9226" name="Line 9"/>
          <p:cNvSpPr>
            <a:spLocks noChangeShapeType="1"/>
          </p:cNvSpPr>
          <p:nvPr/>
        </p:nvSpPr>
        <p:spPr bwMode="auto">
          <a:xfrm flipV="1">
            <a:off x="1524000" y="2940050"/>
            <a:ext cx="3429000" cy="0"/>
          </a:xfrm>
          <a:prstGeom prst="line">
            <a:avLst/>
          </a:prstGeom>
          <a:noFill/>
          <a:ln w="25400">
            <a:solidFill>
              <a:schemeClr val="tx1"/>
            </a:solidFill>
            <a:round/>
            <a:headEnd/>
            <a:tailEnd type="triangle" w="med" len="med"/>
          </a:ln>
        </p:spPr>
        <p:txBody>
          <a:bodyPr wrap="none" anchor="ctr"/>
          <a:lstStyle/>
          <a:p>
            <a:endParaRPr lang="en-US"/>
          </a:p>
        </p:txBody>
      </p:sp>
      <p:sp>
        <p:nvSpPr>
          <p:cNvPr id="9227" name="Oval 11"/>
          <p:cNvSpPr>
            <a:spLocks noChangeArrowheads="1"/>
          </p:cNvSpPr>
          <p:nvPr/>
        </p:nvSpPr>
        <p:spPr bwMode="auto">
          <a:xfrm>
            <a:off x="6324600" y="3016250"/>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Echo server</a:t>
            </a:r>
          </a:p>
          <a:p>
            <a:pPr algn="ctr" defTabSz="912813" eaLnBrk="0" hangingPunct="0"/>
            <a:r>
              <a:rPr lang="en-US" sz="1600" b="1">
                <a:latin typeface="Comic Sans MS" pitchFamily="66" charset="0"/>
              </a:rPr>
              <a:t>(port 7)</a:t>
            </a:r>
          </a:p>
        </p:txBody>
      </p:sp>
      <p:sp>
        <p:nvSpPr>
          <p:cNvPr id="9228" name="Text Box 12"/>
          <p:cNvSpPr txBox="1">
            <a:spLocks noChangeArrowheads="1"/>
          </p:cNvSpPr>
          <p:nvPr/>
        </p:nvSpPr>
        <p:spPr bwMode="auto">
          <a:xfrm>
            <a:off x="1981200" y="2114550"/>
            <a:ext cx="2654300" cy="825500"/>
          </a:xfrm>
          <a:prstGeom prst="rect">
            <a:avLst/>
          </a:prstGeom>
          <a:noFill/>
          <a:ln w="25400">
            <a:noFill/>
            <a:miter lim="800000"/>
            <a:headEnd/>
            <a:tailEnd/>
          </a:ln>
        </p:spPr>
        <p:txBody>
          <a:bodyPr>
            <a:spAutoFit/>
          </a:bodyPr>
          <a:lstStyle/>
          <a:p>
            <a:pPr algn="ctr" eaLnBrk="0" hangingPunct="0"/>
            <a:r>
              <a:rPr lang="en-US" sz="1600" b="1">
                <a:latin typeface="Comic Sans MS" pitchFamily="66" charset="0"/>
              </a:rPr>
              <a:t>Service request for</a:t>
            </a:r>
          </a:p>
          <a:p>
            <a:pPr algn="ctr" eaLnBrk="0" hangingPunct="0"/>
            <a:r>
              <a:rPr lang="en-US" sz="1600" b="1">
                <a:latin typeface="Comic Sans MS" pitchFamily="66" charset="0"/>
              </a:rPr>
              <a:t>128.2.194.242:80</a:t>
            </a:r>
          </a:p>
          <a:p>
            <a:pPr algn="ctr" eaLnBrk="0" hangingPunct="0"/>
            <a:r>
              <a:rPr lang="en-US" sz="1600" b="1">
                <a:latin typeface="Comic Sans MS" pitchFamily="66" charset="0"/>
              </a:rPr>
              <a:t>(i.e., the Web server)</a:t>
            </a:r>
          </a:p>
        </p:txBody>
      </p:sp>
      <p:sp>
        <p:nvSpPr>
          <p:cNvPr id="9229" name="Line 13"/>
          <p:cNvSpPr>
            <a:spLocks noChangeShapeType="1"/>
          </p:cNvSpPr>
          <p:nvPr/>
        </p:nvSpPr>
        <p:spPr bwMode="auto">
          <a:xfrm flipV="1">
            <a:off x="5943600" y="2635250"/>
            <a:ext cx="457200" cy="228600"/>
          </a:xfrm>
          <a:prstGeom prst="line">
            <a:avLst/>
          </a:prstGeom>
          <a:noFill/>
          <a:ln w="25400">
            <a:solidFill>
              <a:schemeClr val="tx1"/>
            </a:solidFill>
            <a:round/>
            <a:headEnd/>
            <a:tailEnd type="triangle" w="med" len="med"/>
          </a:ln>
        </p:spPr>
        <p:txBody>
          <a:bodyPr wrap="none" anchor="ctr"/>
          <a:lstStyle/>
          <a:p>
            <a:endParaRPr lang="en-US"/>
          </a:p>
        </p:txBody>
      </p:sp>
      <p:sp>
        <p:nvSpPr>
          <p:cNvPr id="9230" name="Oval 15"/>
          <p:cNvSpPr>
            <a:spLocks noChangeArrowheads="1"/>
          </p:cNvSpPr>
          <p:nvPr/>
        </p:nvSpPr>
        <p:spPr bwMode="auto">
          <a:xfrm>
            <a:off x="6310313" y="4538663"/>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Web server</a:t>
            </a:r>
          </a:p>
          <a:p>
            <a:pPr algn="ctr" defTabSz="912813" eaLnBrk="0" hangingPunct="0"/>
            <a:r>
              <a:rPr lang="en-US" sz="1600" b="1">
                <a:latin typeface="Comic Sans MS" pitchFamily="66" charset="0"/>
              </a:rPr>
              <a:t>(port 80)</a:t>
            </a:r>
          </a:p>
        </p:txBody>
      </p:sp>
      <p:sp>
        <p:nvSpPr>
          <p:cNvPr id="9231" name="Line 18"/>
          <p:cNvSpPr>
            <a:spLocks noChangeShapeType="1"/>
          </p:cNvSpPr>
          <p:nvPr/>
        </p:nvSpPr>
        <p:spPr bwMode="auto">
          <a:xfrm flipV="1">
            <a:off x="1524000" y="5410200"/>
            <a:ext cx="3429000" cy="0"/>
          </a:xfrm>
          <a:prstGeom prst="line">
            <a:avLst/>
          </a:prstGeom>
          <a:noFill/>
          <a:ln w="25400">
            <a:solidFill>
              <a:schemeClr val="tx1"/>
            </a:solidFill>
            <a:round/>
            <a:headEnd/>
            <a:tailEnd type="triangle" w="med" len="med"/>
          </a:ln>
        </p:spPr>
        <p:txBody>
          <a:bodyPr wrap="none" anchor="ctr"/>
          <a:lstStyle/>
          <a:p>
            <a:endParaRPr lang="en-US"/>
          </a:p>
        </p:txBody>
      </p:sp>
      <p:sp>
        <p:nvSpPr>
          <p:cNvPr id="9232" name="Oval 20"/>
          <p:cNvSpPr>
            <a:spLocks noChangeArrowheads="1"/>
          </p:cNvSpPr>
          <p:nvPr/>
        </p:nvSpPr>
        <p:spPr bwMode="auto">
          <a:xfrm>
            <a:off x="6324600" y="5486400"/>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p>
            <a:pPr algn="ctr" defTabSz="912813" eaLnBrk="0" hangingPunct="0"/>
            <a:r>
              <a:rPr lang="en-US" sz="1600" b="1">
                <a:latin typeface="Comic Sans MS" pitchFamily="66" charset="0"/>
              </a:rPr>
              <a:t>Echo server</a:t>
            </a:r>
          </a:p>
          <a:p>
            <a:pPr algn="ctr" defTabSz="912813" eaLnBrk="0" hangingPunct="0"/>
            <a:r>
              <a:rPr lang="en-US" sz="1600" b="1">
                <a:latin typeface="Comic Sans MS" pitchFamily="66" charset="0"/>
              </a:rPr>
              <a:t>(port 7)</a:t>
            </a:r>
          </a:p>
        </p:txBody>
      </p:sp>
      <p:sp>
        <p:nvSpPr>
          <p:cNvPr id="9233" name="Text Box 21"/>
          <p:cNvSpPr txBox="1">
            <a:spLocks noChangeArrowheads="1"/>
          </p:cNvSpPr>
          <p:nvPr/>
        </p:nvSpPr>
        <p:spPr bwMode="auto">
          <a:xfrm>
            <a:off x="2051050" y="4606925"/>
            <a:ext cx="2430463" cy="825500"/>
          </a:xfrm>
          <a:prstGeom prst="rect">
            <a:avLst/>
          </a:prstGeom>
          <a:noFill/>
          <a:ln w="25400">
            <a:noFill/>
            <a:miter lim="800000"/>
            <a:headEnd/>
            <a:tailEnd/>
          </a:ln>
        </p:spPr>
        <p:txBody>
          <a:bodyPr wrap="none">
            <a:spAutoFit/>
          </a:bodyPr>
          <a:lstStyle/>
          <a:p>
            <a:pPr algn="ctr" eaLnBrk="0" hangingPunct="0"/>
            <a:r>
              <a:rPr lang="en-US" sz="1600" b="1">
                <a:latin typeface="Comic Sans MS" pitchFamily="66" charset="0"/>
              </a:rPr>
              <a:t>Service request for</a:t>
            </a:r>
          </a:p>
          <a:p>
            <a:pPr algn="ctr" eaLnBrk="0" hangingPunct="0"/>
            <a:r>
              <a:rPr lang="en-US" sz="1600" b="1">
                <a:latin typeface="Comic Sans MS" pitchFamily="66" charset="0"/>
              </a:rPr>
              <a:t>128.2.194.242:7</a:t>
            </a:r>
          </a:p>
          <a:p>
            <a:pPr algn="ctr" eaLnBrk="0" hangingPunct="0"/>
            <a:r>
              <a:rPr lang="en-US" sz="1600" b="1">
                <a:latin typeface="Comic Sans MS" pitchFamily="66" charset="0"/>
              </a:rPr>
              <a:t>(i.e., the echo server)</a:t>
            </a:r>
          </a:p>
        </p:txBody>
      </p:sp>
      <p:sp>
        <p:nvSpPr>
          <p:cNvPr id="9234" name="Line 22"/>
          <p:cNvSpPr>
            <a:spLocks noChangeShapeType="1"/>
          </p:cNvSpPr>
          <p:nvPr/>
        </p:nvSpPr>
        <p:spPr bwMode="auto">
          <a:xfrm>
            <a:off x="5943600" y="5486400"/>
            <a:ext cx="457200" cy="228600"/>
          </a:xfrm>
          <a:prstGeom prst="line">
            <a:avLst/>
          </a:prstGeom>
          <a:noFill/>
          <a:ln w="25400">
            <a:solidFill>
              <a:schemeClr val="tx1"/>
            </a:solidFill>
            <a:round/>
            <a:headEnd/>
            <a:tailEnd type="triangle" w="med" len="med"/>
          </a:ln>
        </p:spPr>
        <p:txBody>
          <a:bodyPr wrap="none" anchor="ctr"/>
          <a:lstStyle/>
          <a:p>
            <a:endParaRPr lang="en-US"/>
          </a:p>
        </p:txBody>
      </p:sp>
      <p:sp>
        <p:nvSpPr>
          <p:cNvPr id="9235" name="AutoShape 25"/>
          <p:cNvSpPr>
            <a:spLocks noChangeArrowheads="1"/>
          </p:cNvSpPr>
          <p:nvPr/>
        </p:nvSpPr>
        <p:spPr bwMode="auto">
          <a:xfrm>
            <a:off x="2895600" y="3581400"/>
            <a:ext cx="485775" cy="976313"/>
          </a:xfrm>
          <a:prstGeom prst="downArrow">
            <a:avLst>
              <a:gd name="adj1" fmla="val 50000"/>
              <a:gd name="adj2" fmla="val 50245"/>
            </a:avLst>
          </a:prstGeom>
          <a:noFill/>
          <a:ln w="38100">
            <a:solidFill>
              <a:schemeClr val="tx1"/>
            </a:solidFill>
            <a:miter lim="800000"/>
            <a:headEnd/>
            <a:tailEnd/>
          </a:ln>
        </p:spPr>
        <p:txBody>
          <a:bodyPr wrap="none" anchor="ctr">
            <a:spAutoFit/>
          </a:bodyPr>
          <a:lstStyle/>
          <a:p>
            <a:endParaRPr lang="en-US"/>
          </a:p>
        </p:txBody>
      </p:sp>
      <p:sp>
        <p:nvSpPr>
          <p:cNvPr id="9236" name="Oval 10"/>
          <p:cNvSpPr>
            <a:spLocks noChangeArrowheads="1"/>
          </p:cNvSpPr>
          <p:nvPr/>
        </p:nvSpPr>
        <p:spPr bwMode="auto">
          <a:xfrm>
            <a:off x="4953000" y="2711450"/>
            <a:ext cx="1066800" cy="457200"/>
          </a:xfrm>
          <a:prstGeom prst="ellipse">
            <a:avLst/>
          </a:prstGeom>
          <a:solidFill>
            <a:schemeClr val="bg1"/>
          </a:solidFill>
          <a:ln w="25400">
            <a:solidFill>
              <a:schemeClr val="tx1"/>
            </a:solidFill>
            <a:round/>
            <a:headEnd/>
            <a:tailEnd/>
          </a:ln>
        </p:spPr>
        <p:txBody>
          <a:bodyPr wrap="none" anchor="ctr"/>
          <a:lstStyle/>
          <a:p>
            <a:pPr algn="ctr" eaLnBrk="0" hangingPunct="0"/>
            <a:r>
              <a:rPr lang="en-US" sz="1600" b="1">
                <a:latin typeface="Comic Sans MS" pitchFamily="66" charset="0"/>
              </a:rPr>
              <a:t>Kernel</a:t>
            </a:r>
          </a:p>
        </p:txBody>
      </p:sp>
      <p:sp>
        <p:nvSpPr>
          <p:cNvPr id="9237" name="Oval 19"/>
          <p:cNvSpPr>
            <a:spLocks noChangeArrowheads="1"/>
          </p:cNvSpPr>
          <p:nvPr/>
        </p:nvSpPr>
        <p:spPr bwMode="auto">
          <a:xfrm>
            <a:off x="4953000" y="5181600"/>
            <a:ext cx="1066800" cy="457200"/>
          </a:xfrm>
          <a:prstGeom prst="ellipse">
            <a:avLst/>
          </a:prstGeom>
          <a:solidFill>
            <a:schemeClr val="bg1"/>
          </a:solidFill>
          <a:ln w="25400">
            <a:solidFill>
              <a:schemeClr val="tx1"/>
            </a:solidFill>
            <a:round/>
            <a:headEnd/>
            <a:tailEnd/>
          </a:ln>
        </p:spPr>
        <p:txBody>
          <a:bodyPr wrap="none" anchor="ctr"/>
          <a:lstStyle/>
          <a:p>
            <a:pPr algn="ctr" eaLnBrk="0" hangingPunct="0"/>
            <a:r>
              <a:rPr lang="en-US" sz="1600" b="1">
                <a:latin typeface="Comic Sans MS" pitchFamily="66" charset="0"/>
              </a:rPr>
              <a:t>Kernel</a:t>
            </a:r>
          </a:p>
        </p:txBody>
      </p:sp>
      <p:sp>
        <p:nvSpPr>
          <p:cNvPr id="9238" name="Oval 3"/>
          <p:cNvSpPr>
            <a:spLocks noChangeArrowheads="1"/>
          </p:cNvSpPr>
          <p:nvPr/>
        </p:nvSpPr>
        <p:spPr bwMode="auto">
          <a:xfrm>
            <a:off x="561975" y="2751138"/>
            <a:ext cx="982663" cy="450850"/>
          </a:xfrm>
          <a:prstGeom prst="ellipse">
            <a:avLst/>
          </a:prstGeom>
          <a:solidFill>
            <a:srgbClr val="FFFFFF"/>
          </a:solidFill>
          <a:ln w="12700">
            <a:solidFill>
              <a:schemeClr val="tx1"/>
            </a:solidFill>
            <a:round/>
            <a:headEnd/>
            <a:tailEnd/>
          </a:ln>
        </p:spPr>
        <p:txBody>
          <a:bodyPr wrap="none" lIns="91430" tIns="45716" rIns="91430" bIns="45716" anchor="ctr">
            <a:spAutoFit/>
          </a:bodyPr>
          <a:lstStyle/>
          <a:p>
            <a:pPr algn="ctr" defTabSz="912813" eaLnBrk="0" hangingPunct="0"/>
            <a:r>
              <a:rPr lang="en-US" sz="1600" b="1">
                <a:latin typeface="Comic Sans MS" pitchFamily="66" charset="0"/>
              </a:rPr>
              <a:t>Client</a:t>
            </a:r>
          </a:p>
        </p:txBody>
      </p:sp>
      <p:sp>
        <p:nvSpPr>
          <p:cNvPr id="9239" name="Oval 14"/>
          <p:cNvSpPr>
            <a:spLocks noChangeArrowheads="1"/>
          </p:cNvSpPr>
          <p:nvPr/>
        </p:nvSpPr>
        <p:spPr bwMode="auto">
          <a:xfrm>
            <a:off x="561975" y="5221288"/>
            <a:ext cx="982663" cy="450850"/>
          </a:xfrm>
          <a:prstGeom prst="ellipse">
            <a:avLst/>
          </a:prstGeom>
          <a:solidFill>
            <a:srgbClr val="FFFFFF"/>
          </a:solidFill>
          <a:ln w="12700">
            <a:solidFill>
              <a:schemeClr val="tx1"/>
            </a:solidFill>
            <a:round/>
            <a:headEnd/>
            <a:tailEnd/>
          </a:ln>
        </p:spPr>
        <p:txBody>
          <a:bodyPr wrap="none" lIns="91430" tIns="45716" rIns="91430" bIns="45716" anchor="ctr">
            <a:spAutoFit/>
          </a:bodyPr>
          <a:lstStyle/>
          <a:p>
            <a:pPr algn="ctr" defTabSz="912813" eaLnBrk="0" hangingPunct="0"/>
            <a:r>
              <a:rPr lang="en-US" sz="1600" b="1">
                <a:latin typeface="Comic Sans MS" pitchFamily="66" charset="0"/>
              </a:rPr>
              <a:t>Client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43000"/>
          </a:xfrm>
        </p:spPr>
        <p:txBody>
          <a:bodyPr/>
          <a:lstStyle/>
          <a:p>
            <a:pPr eaLnBrk="1" hangingPunct="1"/>
            <a:r>
              <a:rPr lang="en-US" sz="4000" smtClean="0"/>
              <a:t>A TCP Server – Client Interaction</a:t>
            </a:r>
          </a:p>
        </p:txBody>
      </p:sp>
      <p:pic>
        <p:nvPicPr>
          <p:cNvPr id="10243" name="Picture 5" descr="tcp-server"/>
          <p:cNvPicPr>
            <a:picLocks noGrp="1" noChangeAspect="1" noChangeArrowheads="1"/>
          </p:cNvPicPr>
          <p:nvPr>
            <p:ph idx="1"/>
          </p:nvPr>
        </p:nvPicPr>
        <p:blipFill>
          <a:blip r:embed="rId3" cstate="print"/>
          <a:srcRect/>
          <a:stretch>
            <a:fillRect/>
          </a:stretch>
        </p:blipFill>
        <p:spPr>
          <a:xfrm>
            <a:off x="1828800" y="1219200"/>
            <a:ext cx="4953000" cy="5257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en-US" sz="3200" smtClean="0"/>
              <a:t>Non-Blocking Send, Non-Blocking Receive</a:t>
            </a:r>
          </a:p>
        </p:txBody>
      </p:sp>
      <p:sp>
        <p:nvSpPr>
          <p:cNvPr id="29699" name="Rectangle 3"/>
          <p:cNvSpPr>
            <a:spLocks noGrp="1" noChangeArrowheads="1"/>
          </p:cNvSpPr>
          <p:nvPr>
            <p:ph type="body" idx="1"/>
          </p:nvPr>
        </p:nvSpPr>
        <p:spPr/>
        <p:txBody>
          <a:bodyPr/>
          <a:lstStyle/>
          <a:p>
            <a:pPr eaLnBrk="1" hangingPunct="1"/>
            <a:r>
              <a:rPr lang="en-US" smtClean="0"/>
              <a:t>Neither party blocks</a:t>
            </a:r>
          </a:p>
          <a:p>
            <a:pPr eaLnBrk="1" hangingPunct="1"/>
            <a:r>
              <a:rPr lang="en-US" smtClean="0"/>
              <a:t>Sender proceeds after sending message</a:t>
            </a:r>
          </a:p>
          <a:p>
            <a:pPr eaLnBrk="1" hangingPunct="1"/>
            <a:r>
              <a:rPr lang="en-US" smtClean="0"/>
              <a:t>Receiver works until message arrvies</a:t>
            </a:r>
          </a:p>
          <a:p>
            <a:pPr lvl="1" eaLnBrk="1" hangingPunct="1"/>
            <a:r>
              <a:rPr lang="en-US" smtClean="0"/>
              <a:t>Either receiver periodically checks in non-blocking fashion</a:t>
            </a:r>
          </a:p>
          <a:p>
            <a:pPr lvl="1" eaLnBrk="1" hangingPunct="1"/>
            <a:r>
              <a:rPr lang="en-US" smtClean="0"/>
              <a:t>Or some form of interrupt delivered</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sz="4000" smtClean="0"/>
              <a:t>A UDP Server – Client Interaction</a:t>
            </a:r>
          </a:p>
        </p:txBody>
      </p:sp>
      <p:pic>
        <p:nvPicPr>
          <p:cNvPr id="11267" name="Picture 5" descr="udp-server"/>
          <p:cNvPicPr>
            <a:picLocks noGrp="1" noChangeAspect="1" noChangeArrowheads="1"/>
          </p:cNvPicPr>
          <p:nvPr>
            <p:ph idx="1"/>
          </p:nvPr>
        </p:nvPicPr>
        <p:blipFill>
          <a:blip r:embed="rId3" cstate="print"/>
          <a:srcRect/>
          <a:stretch>
            <a:fillRect/>
          </a:stretch>
        </p:blipFill>
        <p:spPr>
          <a:xfrm>
            <a:off x="2133600" y="1143000"/>
            <a:ext cx="5257800" cy="5257800"/>
          </a:xfrm>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smtClean="0"/>
              <a:t>Data Structures</a:t>
            </a:r>
          </a:p>
        </p:txBody>
      </p:sp>
      <p:sp>
        <p:nvSpPr>
          <p:cNvPr id="12291" name="Rectangle 3"/>
          <p:cNvSpPr>
            <a:spLocks noGrp="1" noChangeArrowheads="1"/>
          </p:cNvSpPr>
          <p:nvPr>
            <p:ph type="body" idx="1"/>
          </p:nvPr>
        </p:nvSpPr>
        <p:spPr>
          <a:xfrm>
            <a:off x="457200" y="1600200"/>
            <a:ext cx="8153400" cy="4953000"/>
          </a:xfrm>
        </p:spPr>
        <p:txBody>
          <a:bodyPr/>
          <a:lstStyle/>
          <a:p>
            <a:pPr eaLnBrk="1" hangingPunct="1">
              <a:lnSpc>
                <a:spcPct val="80000"/>
              </a:lnSpc>
              <a:buFontTx/>
              <a:buNone/>
            </a:pPr>
            <a:r>
              <a:rPr lang="en-US" sz="2000" smtClean="0"/>
              <a:t>Let us now look at the data structures used </a:t>
            </a:r>
          </a:p>
          <a:p>
            <a:pPr eaLnBrk="1" hangingPunct="1">
              <a:lnSpc>
                <a:spcPct val="80000"/>
              </a:lnSpc>
              <a:buFontTx/>
              <a:buNone/>
            </a:pPr>
            <a:r>
              <a:rPr lang="en-US" sz="2000" smtClean="0"/>
              <a:t>to hold all the address Information:</a:t>
            </a:r>
          </a:p>
          <a:p>
            <a:pPr eaLnBrk="1" hangingPunct="1">
              <a:lnSpc>
                <a:spcPct val="80000"/>
              </a:lnSpc>
              <a:buFontTx/>
              <a:buNone/>
            </a:pPr>
            <a:endParaRPr lang="en-US" sz="2000" smtClean="0"/>
          </a:p>
          <a:p>
            <a:pPr eaLnBrk="1" hangingPunct="1">
              <a:lnSpc>
                <a:spcPct val="80000"/>
              </a:lnSpc>
            </a:pPr>
            <a:r>
              <a:rPr lang="en-US" sz="2000" smtClean="0"/>
              <a:t>Struct sockaddr {</a:t>
            </a:r>
            <a:br>
              <a:rPr lang="en-US" sz="2000" smtClean="0"/>
            </a:br>
            <a:r>
              <a:rPr lang="en-US" sz="2000" smtClean="0"/>
              <a:t>	unsigned short sa_family;</a:t>
            </a:r>
            <a:br>
              <a:rPr lang="en-US" sz="2000" smtClean="0"/>
            </a:br>
            <a:r>
              <a:rPr lang="en-US" sz="2000" smtClean="0"/>
              <a:t> 	char sa_data[14];</a:t>
            </a:r>
            <a:br>
              <a:rPr lang="en-US" sz="2000" smtClean="0"/>
            </a:br>
            <a:r>
              <a:rPr lang="en-US" sz="2000" smtClean="0"/>
              <a:t>}</a:t>
            </a:r>
            <a:br>
              <a:rPr lang="en-US" sz="2000" smtClean="0"/>
            </a:br>
            <a:endParaRPr lang="en-US" sz="2000" smtClean="0"/>
          </a:p>
          <a:p>
            <a:pPr eaLnBrk="1" hangingPunct="1">
              <a:lnSpc>
                <a:spcPct val="80000"/>
              </a:lnSpc>
            </a:pPr>
            <a:r>
              <a:rPr lang="en-US" sz="2000" smtClean="0"/>
              <a:t>Struct sockaddr_in {</a:t>
            </a:r>
            <a:br>
              <a:rPr lang="en-US" sz="2000" smtClean="0"/>
            </a:br>
            <a:r>
              <a:rPr lang="en-US" sz="2000" smtClean="0"/>
              <a:t>	short sin_family;</a:t>
            </a:r>
            <a:br>
              <a:rPr lang="en-US" sz="2000" smtClean="0"/>
            </a:br>
            <a:r>
              <a:rPr lang="en-US" sz="2000" smtClean="0"/>
              <a:t>	unsigned short sin_port; // Port Number</a:t>
            </a:r>
            <a:br>
              <a:rPr lang="en-US" sz="2000" smtClean="0"/>
            </a:br>
            <a:r>
              <a:rPr lang="en-US" sz="2000" smtClean="0"/>
              <a:t>	struct in_addr sin_addr; // IP Address</a:t>
            </a:r>
            <a:br>
              <a:rPr lang="en-US" sz="2000" smtClean="0"/>
            </a:br>
            <a:r>
              <a:rPr lang="en-US" sz="2000" smtClean="0"/>
              <a:t>	char sin_zero[8];</a:t>
            </a:r>
            <a:br>
              <a:rPr lang="en-US" sz="2000" smtClean="0"/>
            </a:br>
            <a:r>
              <a:rPr lang="en-US" sz="2000" smtClean="0"/>
              <a:t>}</a:t>
            </a:r>
            <a:br>
              <a:rPr lang="en-US" sz="2000" smtClean="0"/>
            </a:br>
            <a:endParaRPr lang="en-US" sz="2000" smtClean="0"/>
          </a:p>
          <a:p>
            <a:pPr eaLnBrk="1" hangingPunct="1">
              <a:lnSpc>
                <a:spcPct val="80000"/>
              </a:lnSpc>
            </a:pPr>
            <a:r>
              <a:rPr lang="en-US" sz="2000" smtClean="0"/>
              <a:t>Struct in_addr {</a:t>
            </a:r>
            <a:br>
              <a:rPr lang="en-US" sz="2000" smtClean="0"/>
            </a:br>
            <a:r>
              <a:rPr lang="en-US" sz="2000" smtClean="0"/>
              <a:t>	unsigned long s_addr; // 4 bytes long </a:t>
            </a:r>
            <a:br>
              <a:rPr lang="en-US" sz="2000" smtClean="0"/>
            </a:br>
            <a:r>
              <a:rPr lang="en-US" sz="2000" smtClean="0"/>
              <a:t>}	</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smtClean="0"/>
              <a:t>Byte Ordering </a:t>
            </a:r>
          </a:p>
        </p:txBody>
      </p:sp>
      <p:sp>
        <p:nvSpPr>
          <p:cNvPr id="13315" name="Rectangle 3"/>
          <p:cNvSpPr>
            <a:spLocks noGrp="1" noChangeArrowheads="1"/>
          </p:cNvSpPr>
          <p:nvPr>
            <p:ph type="body" idx="1"/>
          </p:nvPr>
        </p:nvSpPr>
        <p:spPr>
          <a:xfrm>
            <a:off x="457200" y="1600200"/>
            <a:ext cx="8229600" cy="5029200"/>
          </a:xfrm>
        </p:spPr>
        <p:txBody>
          <a:bodyPr/>
          <a:lstStyle/>
          <a:p>
            <a:pPr eaLnBrk="1" hangingPunct="1">
              <a:lnSpc>
                <a:spcPct val="80000"/>
              </a:lnSpc>
            </a:pPr>
            <a:r>
              <a:rPr lang="en-US" sz="2000" smtClean="0"/>
              <a:t>Byte ordering is the attribute of a system which indicates whether integers are stored / represented left to right or right to left.</a:t>
            </a:r>
            <a:br>
              <a:rPr lang="en-US" sz="2000" smtClean="0"/>
            </a:br>
            <a:endParaRPr lang="en-US" sz="2000" smtClean="0"/>
          </a:p>
          <a:p>
            <a:pPr eaLnBrk="1" hangingPunct="1">
              <a:lnSpc>
                <a:spcPct val="80000"/>
              </a:lnSpc>
            </a:pPr>
            <a:r>
              <a:rPr lang="en-US" sz="2000" smtClean="0"/>
              <a:t>Example 1: short int x = 0xAABB (hex)</a:t>
            </a:r>
            <a:br>
              <a:rPr lang="en-US" sz="2000" smtClean="0"/>
            </a:br>
            <a:r>
              <a:rPr lang="en-US" sz="2000" smtClean="0"/>
              <a:t/>
            </a:r>
            <a:br>
              <a:rPr lang="en-US" sz="2000" smtClean="0"/>
            </a:br>
            <a:r>
              <a:rPr lang="en-US" sz="2000" smtClean="0"/>
              <a:t>This can be stored in memory as 2 adjacent bytes as either (0xaa , 0xbb) or as (0xbb, 0xaa). </a:t>
            </a:r>
            <a:br>
              <a:rPr lang="en-US" sz="2000" smtClean="0"/>
            </a:br>
            <a:r>
              <a:rPr lang="en-US" sz="2000" smtClean="0"/>
              <a:t/>
            </a:r>
            <a:br>
              <a:rPr lang="en-US" sz="2000" smtClean="0"/>
            </a:br>
            <a:r>
              <a:rPr lang="en-US" sz="2000" smtClean="0"/>
              <a:t>Big Endian:</a:t>
            </a:r>
            <a:br>
              <a:rPr lang="en-US" sz="2000" smtClean="0"/>
            </a:br>
            <a:r>
              <a:rPr lang="en-US" sz="2000" smtClean="0"/>
              <a:t/>
            </a:r>
            <a:br>
              <a:rPr lang="en-US" sz="2000" smtClean="0"/>
            </a:br>
            <a:r>
              <a:rPr lang="en-US" sz="2000" smtClean="0"/>
              <a:t>Byte Value :     [0xAA] [0xBB]</a:t>
            </a:r>
            <a:br>
              <a:rPr lang="en-US" sz="2000" smtClean="0"/>
            </a:br>
            <a:r>
              <a:rPr lang="en-US" sz="2000" smtClean="0"/>
              <a:t>Memory      :     [  0    ] [   1    ] </a:t>
            </a:r>
            <a:br>
              <a:rPr lang="en-US" sz="2000" smtClean="0"/>
            </a:br>
            <a:r>
              <a:rPr lang="en-US" sz="2000" smtClean="0"/>
              <a:t/>
            </a:r>
            <a:br>
              <a:rPr lang="en-US" sz="2000" smtClean="0"/>
            </a:br>
            <a:r>
              <a:rPr lang="en-US" sz="2000" smtClean="0"/>
              <a:t>Little Endian:</a:t>
            </a:r>
            <a:br>
              <a:rPr lang="en-US" sz="2000" smtClean="0"/>
            </a:br>
            <a:r>
              <a:rPr lang="en-US" sz="2000" smtClean="0"/>
              <a:t/>
            </a:r>
            <a:br>
              <a:rPr lang="en-US" sz="2000" smtClean="0"/>
            </a:br>
            <a:r>
              <a:rPr lang="en-US" sz="2000" smtClean="0"/>
              <a:t>Byte Value :     [0xBB] [0xAA]</a:t>
            </a:r>
            <a:br>
              <a:rPr lang="en-US" sz="2000" smtClean="0"/>
            </a:br>
            <a:r>
              <a:rPr lang="en-US" sz="2000" smtClean="0"/>
              <a:t>Memory      :     [  0    ] [   1   ]</a:t>
            </a:r>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Byte Ordering</a:t>
            </a:r>
          </a:p>
        </p:txBody>
      </p:sp>
      <p:sp>
        <p:nvSpPr>
          <p:cNvPr id="14339" name="Rectangle 3"/>
          <p:cNvSpPr>
            <a:spLocks noGrp="1" noChangeArrowheads="1"/>
          </p:cNvSpPr>
          <p:nvPr>
            <p:ph type="body" idx="1"/>
          </p:nvPr>
        </p:nvSpPr>
        <p:spPr>
          <a:xfrm>
            <a:off x="457200" y="1600200"/>
            <a:ext cx="8229600" cy="4953000"/>
          </a:xfrm>
        </p:spPr>
        <p:txBody>
          <a:bodyPr/>
          <a:lstStyle/>
          <a:p>
            <a:pPr eaLnBrk="1" hangingPunct="1">
              <a:lnSpc>
                <a:spcPct val="80000"/>
              </a:lnSpc>
            </a:pPr>
            <a:r>
              <a:rPr lang="en-US" sz="2000" smtClean="0"/>
              <a:t>Example 2: int x = 0xAABBCCDD</a:t>
            </a:r>
            <a:br>
              <a:rPr lang="en-US" sz="2000" smtClean="0"/>
            </a:br>
            <a:r>
              <a:rPr lang="en-US" sz="2000" smtClean="0"/>
              <a:t/>
            </a:r>
            <a:br>
              <a:rPr lang="en-US" sz="2000" smtClean="0"/>
            </a:br>
            <a:r>
              <a:rPr lang="en-US" sz="2000" smtClean="0"/>
              <a:t>This 4 byte long integer can be represented in the same 2 orderings:</a:t>
            </a:r>
            <a:br>
              <a:rPr lang="en-US" sz="2000" smtClean="0"/>
            </a:br>
            <a:r>
              <a:rPr lang="en-US" sz="2000" smtClean="0"/>
              <a:t/>
            </a:r>
            <a:br>
              <a:rPr lang="en-US" sz="2000" smtClean="0"/>
            </a:br>
            <a:r>
              <a:rPr lang="en-US" sz="2000" smtClean="0"/>
              <a:t>Big Endian:</a:t>
            </a:r>
            <a:br>
              <a:rPr lang="en-US" sz="2000" smtClean="0"/>
            </a:br>
            <a:r>
              <a:rPr lang="en-US" sz="2000" smtClean="0"/>
              <a:t/>
            </a:r>
            <a:br>
              <a:rPr lang="en-US" sz="2000" smtClean="0"/>
            </a:br>
            <a:r>
              <a:rPr lang="en-US" sz="2000" smtClean="0"/>
              <a:t>Byte Value: [0xAA]  [0xBB] [0xCC] [0xDD]</a:t>
            </a:r>
            <a:br>
              <a:rPr lang="en-US" sz="2000" smtClean="0"/>
            </a:br>
            <a:r>
              <a:rPr lang="en-US" sz="2000" smtClean="0"/>
              <a:t>Memory:     [   0    ]  [   1    ] [   2   ]  [   3   ]</a:t>
            </a:r>
            <a:br>
              <a:rPr lang="en-US" sz="2000" smtClean="0"/>
            </a:br>
            <a:r>
              <a:rPr lang="en-US" sz="2000" smtClean="0"/>
              <a:t/>
            </a:r>
            <a:br>
              <a:rPr lang="en-US" sz="2000" smtClean="0"/>
            </a:br>
            <a:r>
              <a:rPr lang="en-US" sz="2000" smtClean="0"/>
              <a:t>Little Endian:</a:t>
            </a:r>
            <a:br>
              <a:rPr lang="en-US" sz="2000" smtClean="0"/>
            </a:br>
            <a:r>
              <a:rPr lang="en-US" sz="2000" smtClean="0"/>
              <a:t/>
            </a:r>
            <a:br>
              <a:rPr lang="en-US" sz="2000" smtClean="0"/>
            </a:br>
            <a:r>
              <a:rPr lang="en-US" sz="2000" smtClean="0"/>
              <a:t>Byte Value: [0xDD]  [0xCC] [0xBB] [0xAA]</a:t>
            </a:r>
            <a:br>
              <a:rPr lang="en-US" sz="2000" smtClean="0"/>
            </a:br>
            <a:r>
              <a:rPr lang="en-US" sz="2000" smtClean="0"/>
              <a:t>Memory:     [   0    ]  [   1    ] [   2   ]  [   3   ]</a:t>
            </a:r>
            <a:br>
              <a:rPr lang="en-US" sz="2000" smtClean="0"/>
            </a:br>
            <a:endParaRPr lang="en-US" sz="2000" smtClean="0"/>
          </a:p>
          <a:p>
            <a:pPr eaLnBrk="1" hangingPunct="1">
              <a:lnSpc>
                <a:spcPct val="80000"/>
              </a:lnSpc>
            </a:pPr>
            <a:r>
              <a:rPr lang="en-US" sz="2000" smtClean="0"/>
              <a:t>All Network data is sent in Big Endian format. </a:t>
            </a:r>
          </a:p>
          <a:p>
            <a:pPr eaLnBrk="1" hangingPunct="1">
              <a:lnSpc>
                <a:spcPct val="80000"/>
              </a:lnSpc>
            </a:pPr>
            <a:r>
              <a:rPr lang="en-US" sz="2000" smtClean="0"/>
              <a:t>In the networking world we call this representation as Network Byte Order and native representation on the host as Host Byte Order.</a:t>
            </a:r>
          </a:p>
          <a:p>
            <a:pPr eaLnBrk="1" hangingPunct="1">
              <a:lnSpc>
                <a:spcPct val="80000"/>
              </a:lnSpc>
            </a:pPr>
            <a:r>
              <a:rPr lang="en-US" sz="2000" smtClean="0"/>
              <a:t>We convert all data into Network Byte Order before transmission.</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Some utility functions :</a:t>
            </a:r>
          </a:p>
        </p:txBody>
      </p:sp>
      <p:sp>
        <p:nvSpPr>
          <p:cNvPr id="15363" name="Rectangle 3"/>
          <p:cNvSpPr>
            <a:spLocks noGrp="1" noChangeArrowheads="1"/>
          </p:cNvSpPr>
          <p:nvPr>
            <p:ph type="body" idx="1"/>
          </p:nvPr>
        </p:nvSpPr>
        <p:spPr>
          <a:xfrm>
            <a:off x="0" y="1371600"/>
            <a:ext cx="8915400" cy="4953000"/>
          </a:xfrm>
        </p:spPr>
        <p:txBody>
          <a:bodyPr/>
          <a:lstStyle/>
          <a:p>
            <a:pPr eaLnBrk="1" hangingPunct="1">
              <a:lnSpc>
                <a:spcPct val="90000"/>
              </a:lnSpc>
            </a:pPr>
            <a:r>
              <a:rPr lang="en-US" sz="2400" dirty="0" smtClean="0"/>
              <a:t>Byte Ordering:</a:t>
            </a:r>
            <a:br>
              <a:rPr lang="en-US" sz="2400" dirty="0" smtClean="0"/>
            </a:br>
            <a:r>
              <a:rPr lang="en-US" sz="2400" dirty="0" smtClean="0"/>
              <a:t/>
            </a:r>
            <a:br>
              <a:rPr lang="en-US" sz="2400" dirty="0" smtClean="0"/>
            </a:br>
            <a:r>
              <a:rPr lang="en-US" sz="2400" dirty="0" smtClean="0"/>
              <a:t>Host Byte Order to Network Byte Order:</a:t>
            </a:r>
            <a:br>
              <a:rPr lang="en-US" sz="2400" dirty="0" smtClean="0"/>
            </a:br>
            <a:r>
              <a:rPr lang="en-US" sz="2400" dirty="0" smtClean="0"/>
              <a:t>		</a:t>
            </a:r>
            <a:r>
              <a:rPr lang="en-US" sz="2400" dirty="0" err="1" smtClean="0"/>
              <a:t>htons</a:t>
            </a:r>
            <a:r>
              <a:rPr lang="en-US" sz="2400" dirty="0" smtClean="0"/>
              <a:t>() , </a:t>
            </a:r>
            <a:r>
              <a:rPr lang="en-US" sz="2400" dirty="0" err="1" smtClean="0"/>
              <a:t>htonl</a:t>
            </a:r>
            <a:r>
              <a:rPr lang="en-US" sz="2400" dirty="0" smtClean="0"/>
              <a:t>()</a:t>
            </a:r>
            <a:br>
              <a:rPr lang="en-US" sz="2400" dirty="0" smtClean="0"/>
            </a:br>
            <a:r>
              <a:rPr lang="en-US" sz="2400" dirty="0" smtClean="0"/>
              <a:t>Network Byte Order to Host Byte Order:</a:t>
            </a:r>
            <a:br>
              <a:rPr lang="en-US" sz="2400" dirty="0" smtClean="0"/>
            </a:br>
            <a:r>
              <a:rPr lang="en-US" sz="2400" dirty="0" smtClean="0"/>
              <a:t>		</a:t>
            </a:r>
            <a:r>
              <a:rPr lang="en-US" sz="2400" dirty="0" err="1" smtClean="0"/>
              <a:t>ntohs</a:t>
            </a:r>
            <a:r>
              <a:rPr lang="en-US" sz="2400" dirty="0" smtClean="0"/>
              <a:t>() , </a:t>
            </a:r>
            <a:r>
              <a:rPr lang="en-US" sz="2400" dirty="0" err="1" smtClean="0"/>
              <a:t>ntohl</a:t>
            </a:r>
            <a:r>
              <a:rPr lang="en-US" sz="2400" dirty="0" smtClean="0"/>
              <a:t>()</a:t>
            </a:r>
            <a:br>
              <a:rPr lang="en-US" sz="2400" dirty="0" smtClean="0"/>
            </a:br>
            <a:endParaRPr lang="en-US" sz="24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syscalls()</a:t>
            </a:r>
          </a:p>
        </p:txBody>
      </p:sp>
      <p:sp>
        <p:nvSpPr>
          <p:cNvPr id="16387" name="Rectangle 3"/>
          <p:cNvSpPr>
            <a:spLocks noGrp="1" noChangeArrowheads="1"/>
          </p:cNvSpPr>
          <p:nvPr>
            <p:ph type="body" idx="1"/>
          </p:nvPr>
        </p:nvSpPr>
        <p:spPr>
          <a:xfrm>
            <a:off x="457200" y="1600200"/>
            <a:ext cx="8229600" cy="4114800"/>
          </a:xfrm>
        </p:spPr>
        <p:txBody>
          <a:bodyPr/>
          <a:lstStyle/>
          <a:p>
            <a:pPr eaLnBrk="1" hangingPunct="1">
              <a:lnSpc>
                <a:spcPct val="80000"/>
              </a:lnSpc>
              <a:buFontTx/>
              <a:buNone/>
            </a:pPr>
            <a:r>
              <a:rPr lang="en-US" sz="2800" smtClean="0"/>
              <a:t>We will now describe the following calls in detail :</a:t>
            </a:r>
          </a:p>
          <a:p>
            <a:pPr eaLnBrk="1" hangingPunct="1">
              <a:lnSpc>
                <a:spcPct val="80000"/>
              </a:lnSpc>
            </a:pPr>
            <a:r>
              <a:rPr lang="en-US" sz="2800" smtClean="0"/>
              <a:t>Socket()</a:t>
            </a:r>
          </a:p>
          <a:p>
            <a:pPr eaLnBrk="1" hangingPunct="1">
              <a:lnSpc>
                <a:spcPct val="80000"/>
              </a:lnSpc>
            </a:pPr>
            <a:r>
              <a:rPr lang="en-US" sz="2800" smtClean="0"/>
              <a:t>Bind()</a:t>
            </a:r>
          </a:p>
          <a:p>
            <a:pPr eaLnBrk="1" hangingPunct="1">
              <a:lnSpc>
                <a:spcPct val="80000"/>
              </a:lnSpc>
            </a:pPr>
            <a:r>
              <a:rPr lang="en-US" sz="2800" smtClean="0"/>
              <a:t>Listen()</a:t>
            </a:r>
          </a:p>
          <a:p>
            <a:pPr eaLnBrk="1" hangingPunct="1">
              <a:lnSpc>
                <a:spcPct val="80000"/>
              </a:lnSpc>
            </a:pPr>
            <a:r>
              <a:rPr lang="en-US" sz="2800" smtClean="0"/>
              <a:t>Accept()</a:t>
            </a:r>
          </a:p>
          <a:p>
            <a:pPr eaLnBrk="1" hangingPunct="1">
              <a:lnSpc>
                <a:spcPct val="80000"/>
              </a:lnSpc>
            </a:pPr>
            <a:r>
              <a:rPr lang="en-US" sz="2800" smtClean="0"/>
              <a:t>Connect()</a:t>
            </a:r>
          </a:p>
          <a:p>
            <a:pPr eaLnBrk="1" hangingPunct="1">
              <a:lnSpc>
                <a:spcPct val="80000"/>
              </a:lnSpc>
            </a:pPr>
            <a:r>
              <a:rPr lang="en-US" sz="2800" smtClean="0"/>
              <a:t>Read() / Send() / Sendto()</a:t>
            </a:r>
          </a:p>
          <a:p>
            <a:pPr eaLnBrk="1" hangingPunct="1">
              <a:lnSpc>
                <a:spcPct val="80000"/>
              </a:lnSpc>
            </a:pPr>
            <a:r>
              <a:rPr lang="en-US" sz="2800" smtClean="0"/>
              <a:t>Write() / Recv() / Recvfrom()</a:t>
            </a:r>
          </a:p>
          <a:p>
            <a:pPr eaLnBrk="1" hangingPunct="1">
              <a:lnSpc>
                <a:spcPct val="80000"/>
              </a:lnSpc>
            </a:pPr>
            <a:r>
              <a:rPr lang="en-US" sz="2800" smtClean="0"/>
              <a:t>Close()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smtClean="0"/>
              <a:t>Socket() – A Connection Endpoint</a:t>
            </a:r>
          </a:p>
        </p:txBody>
      </p:sp>
      <p:sp>
        <p:nvSpPr>
          <p:cNvPr id="17411" name="Rectangle 3"/>
          <p:cNvSpPr>
            <a:spLocks noGrp="1" noChangeArrowheads="1"/>
          </p:cNvSpPr>
          <p:nvPr>
            <p:ph type="body" idx="1"/>
          </p:nvPr>
        </p:nvSpPr>
        <p:spPr/>
        <p:txBody>
          <a:bodyPr/>
          <a:lstStyle/>
          <a:p>
            <a:pPr eaLnBrk="1" hangingPunct="1">
              <a:lnSpc>
                <a:spcPct val="90000"/>
              </a:lnSpc>
            </a:pPr>
            <a:r>
              <a:rPr lang="en-US" sz="2400" smtClean="0"/>
              <a:t>This creates an endpoint for a network connection.</a:t>
            </a:r>
            <a:br>
              <a:rPr lang="en-US" sz="2400" smtClean="0"/>
            </a:br>
            <a:r>
              <a:rPr lang="en-US" sz="2400" smtClean="0"/>
              <a:t/>
            </a:r>
            <a:br>
              <a:rPr lang="en-US" sz="2400" smtClean="0"/>
            </a:br>
            <a:r>
              <a:rPr lang="en-US" sz="2400" smtClean="0"/>
              <a:t>int socket(int doman, int type, int protocol)</a:t>
            </a:r>
            <a:br>
              <a:rPr lang="en-US" sz="2400" smtClean="0"/>
            </a:br>
            <a:r>
              <a:rPr lang="en-US" sz="2400" smtClean="0"/>
              <a:t/>
            </a:r>
            <a:br>
              <a:rPr lang="en-US" sz="2400" smtClean="0"/>
            </a:br>
            <a:r>
              <a:rPr lang="en-US" sz="2400" smtClean="0"/>
              <a:t>domain = AF_INET (IPv4 communication)</a:t>
            </a:r>
            <a:br>
              <a:rPr lang="en-US" sz="2400" smtClean="0"/>
            </a:br>
            <a:r>
              <a:rPr lang="en-US" sz="2400" smtClean="0"/>
              <a:t>type = SOCK_STREAM (TCP) , SOCK_DGRAM (UDP)</a:t>
            </a:r>
            <a:br>
              <a:rPr lang="en-US" sz="2400" smtClean="0"/>
            </a:br>
            <a:r>
              <a:rPr lang="en-US" sz="2400" smtClean="0"/>
              <a:t>protocol = 0 (for our discussion)</a:t>
            </a:r>
            <a:br>
              <a:rPr lang="en-US" sz="2400" smtClean="0"/>
            </a:br>
            <a:endParaRPr lang="en-US" sz="2400" smtClean="0"/>
          </a:p>
          <a:p>
            <a:pPr eaLnBrk="1" hangingPunct="1">
              <a:lnSpc>
                <a:spcPct val="90000"/>
              </a:lnSpc>
            </a:pPr>
            <a:r>
              <a:rPr lang="en-US" sz="2400" smtClean="0"/>
              <a:t>Example : socket(AF_INET, SOCK_STREAM, 0);</a:t>
            </a:r>
            <a:br>
              <a:rPr lang="en-US" sz="2400" smtClean="0"/>
            </a:br>
            <a:r>
              <a:rPr lang="en-US" sz="2400" smtClean="0"/>
              <a:t>This will create a TCP socket. </a:t>
            </a:r>
          </a:p>
          <a:p>
            <a:pPr eaLnBrk="1" hangingPunct="1">
              <a:lnSpc>
                <a:spcPct val="90000"/>
              </a:lnSpc>
            </a:pPr>
            <a:r>
              <a:rPr lang="en-US" sz="2400" smtClean="0"/>
              <a:t>The call returns a socket descriptor on success and -1 on an error.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lstStyle/>
          <a:p>
            <a:pPr eaLnBrk="1" hangingPunct="1"/>
            <a:r>
              <a:rPr lang="en-US" sz="4000" smtClean="0"/>
              <a:t>Bind() – Attaching to an IP and Port</a:t>
            </a:r>
          </a:p>
        </p:txBody>
      </p:sp>
      <p:sp>
        <p:nvSpPr>
          <p:cNvPr id="18435" name="Rectangle 3"/>
          <p:cNvSpPr>
            <a:spLocks noGrp="1" noChangeArrowheads="1"/>
          </p:cNvSpPr>
          <p:nvPr>
            <p:ph type="body" idx="1"/>
          </p:nvPr>
        </p:nvSpPr>
        <p:spPr>
          <a:xfrm>
            <a:off x="457200" y="1066800"/>
            <a:ext cx="8229600" cy="5791200"/>
          </a:xfrm>
        </p:spPr>
        <p:txBody>
          <a:bodyPr/>
          <a:lstStyle/>
          <a:p>
            <a:pPr eaLnBrk="1" hangingPunct="1">
              <a:lnSpc>
                <a:spcPct val="80000"/>
              </a:lnSpc>
            </a:pPr>
            <a:r>
              <a:rPr lang="en-US" sz="2000" dirty="0" smtClean="0"/>
              <a:t>A server process calls bind to attach itself to a specific port and IP address.</a:t>
            </a:r>
            <a:br>
              <a:rPr lang="en-US" sz="2000" dirty="0" smtClean="0"/>
            </a:br>
            <a:r>
              <a:rPr lang="en-US" sz="2000" dirty="0" smtClean="0"/>
              <a:t/>
            </a:r>
            <a:br>
              <a:rPr lang="en-US" sz="2000" dirty="0" smtClean="0"/>
            </a:br>
            <a:r>
              <a:rPr lang="en-US" sz="2000" dirty="0" err="1" smtClean="0"/>
              <a:t>int</a:t>
            </a:r>
            <a:r>
              <a:rPr lang="en-US" sz="2000" dirty="0" smtClean="0"/>
              <a:t> bind(</a:t>
            </a:r>
            <a:r>
              <a:rPr lang="en-US" sz="2000" dirty="0" err="1" smtClean="0"/>
              <a:t>int</a:t>
            </a:r>
            <a:r>
              <a:rPr lang="en-US" sz="2000" dirty="0" smtClean="0"/>
              <a:t> </a:t>
            </a:r>
            <a:r>
              <a:rPr lang="en-US" sz="2000" dirty="0" err="1" smtClean="0"/>
              <a:t>sockfd</a:t>
            </a:r>
            <a:r>
              <a:rPr lang="en-US" sz="2000" dirty="0" smtClean="0"/>
              <a:t>, </a:t>
            </a:r>
            <a:r>
              <a:rPr lang="en-US" sz="2000" dirty="0" err="1" smtClean="0"/>
              <a:t>struct</a:t>
            </a:r>
            <a:r>
              <a:rPr lang="en-US" sz="2000" dirty="0" smtClean="0"/>
              <a:t> </a:t>
            </a:r>
            <a:r>
              <a:rPr lang="en-US" sz="2000" dirty="0" err="1" smtClean="0"/>
              <a:t>sockaddr</a:t>
            </a:r>
            <a:r>
              <a:rPr lang="en-US" sz="2000" dirty="0" smtClean="0"/>
              <a:t> *</a:t>
            </a:r>
            <a:r>
              <a:rPr lang="en-US" sz="2000" dirty="0" err="1" smtClean="0"/>
              <a:t>my_addr</a:t>
            </a:r>
            <a:r>
              <a:rPr lang="en-US" sz="2000" dirty="0" smtClean="0"/>
              <a:t>, </a:t>
            </a:r>
            <a:r>
              <a:rPr lang="en-US" sz="2000" dirty="0" err="1" smtClean="0"/>
              <a:t>int</a:t>
            </a:r>
            <a:r>
              <a:rPr lang="en-US" sz="2000" dirty="0" smtClean="0"/>
              <a:t> </a:t>
            </a:r>
            <a:r>
              <a:rPr lang="en-US" sz="2000" dirty="0" err="1" smtClean="0"/>
              <a:t>sock_addrlen</a:t>
            </a:r>
            <a:r>
              <a:rPr lang="en-US" sz="2000" dirty="0" smtClean="0"/>
              <a:t>)</a:t>
            </a:r>
            <a:br>
              <a:rPr lang="en-US" sz="2000" dirty="0" smtClean="0"/>
            </a:br>
            <a:r>
              <a:rPr lang="en-US" sz="2000" dirty="0" smtClean="0"/>
              <a:t/>
            </a:r>
            <a:br>
              <a:rPr lang="en-US" sz="2000" dirty="0" smtClean="0"/>
            </a:br>
            <a:r>
              <a:rPr lang="en-US" sz="2000" dirty="0" err="1" smtClean="0"/>
              <a:t>sockfd</a:t>
            </a:r>
            <a:r>
              <a:rPr lang="en-US" sz="2000" dirty="0" smtClean="0"/>
              <a:t> = socket descriptor returned by socket()</a:t>
            </a:r>
            <a:br>
              <a:rPr lang="en-US" sz="2000" dirty="0" smtClean="0"/>
            </a:br>
            <a:r>
              <a:rPr lang="en-US" sz="2000" dirty="0" smtClean="0"/>
              <a:t/>
            </a:r>
            <a:br>
              <a:rPr lang="en-US" sz="2000" dirty="0" smtClean="0"/>
            </a:br>
            <a:r>
              <a:rPr lang="en-US" sz="2000" dirty="0" err="1" smtClean="0"/>
              <a:t>my_addr</a:t>
            </a:r>
            <a:r>
              <a:rPr lang="en-US" sz="2000" dirty="0" smtClean="0"/>
              <a:t> = pointer to a valid </a:t>
            </a:r>
            <a:r>
              <a:rPr lang="en-US" sz="2000" dirty="0" err="1" smtClean="0"/>
              <a:t>sockaddr_in</a:t>
            </a:r>
            <a:r>
              <a:rPr lang="en-US" sz="2000" dirty="0" smtClean="0"/>
              <a:t> structure cast as a </a:t>
            </a:r>
            <a:r>
              <a:rPr lang="en-US" sz="2000" dirty="0" err="1" smtClean="0"/>
              <a:t>sockaddr</a:t>
            </a:r>
            <a:r>
              <a:rPr lang="en-US" sz="2000" dirty="0" smtClean="0"/>
              <a:t> * pointer</a:t>
            </a:r>
            <a:br>
              <a:rPr lang="en-US" sz="2000" dirty="0" smtClean="0"/>
            </a:br>
            <a:r>
              <a:rPr lang="en-US" sz="2000" dirty="0" smtClean="0"/>
              <a:t/>
            </a:r>
            <a:br>
              <a:rPr lang="en-US" sz="2000" dirty="0" smtClean="0"/>
            </a:br>
            <a:r>
              <a:rPr lang="en-US" sz="2000" dirty="0" err="1" smtClean="0"/>
              <a:t>sock_addrlen</a:t>
            </a:r>
            <a:r>
              <a:rPr lang="en-US" sz="2000" dirty="0" smtClean="0"/>
              <a:t> = length of the </a:t>
            </a:r>
            <a:r>
              <a:rPr lang="en-US" sz="2000" dirty="0" err="1" smtClean="0"/>
              <a:t>sockaddr_in</a:t>
            </a:r>
            <a:r>
              <a:rPr lang="en-US" sz="2000" dirty="0" smtClean="0"/>
              <a:t> structure</a:t>
            </a:r>
            <a:br>
              <a:rPr lang="en-US" sz="2000" dirty="0" smtClean="0"/>
            </a:br>
            <a:endParaRPr lang="en-US" sz="2000" dirty="0" smtClean="0"/>
          </a:p>
          <a:p>
            <a:pPr eaLnBrk="1" hangingPunct="1">
              <a:lnSpc>
                <a:spcPct val="80000"/>
              </a:lnSpc>
            </a:pPr>
            <a:r>
              <a:rPr lang="en-US" sz="2000" dirty="0" smtClean="0"/>
              <a:t>Example : </a:t>
            </a:r>
            <a:br>
              <a:rPr lang="en-US" sz="2000" dirty="0" smtClean="0"/>
            </a:br>
            <a:r>
              <a:rPr lang="en-US" sz="2000" dirty="0" smtClean="0"/>
              <a:t/>
            </a:r>
            <a:br>
              <a:rPr lang="en-US" sz="2000" dirty="0" smtClean="0"/>
            </a:br>
            <a:r>
              <a:rPr lang="en-US" sz="2000" dirty="0" err="1" smtClean="0"/>
              <a:t>struct</a:t>
            </a:r>
            <a:r>
              <a:rPr lang="en-US" sz="2000" dirty="0" smtClean="0"/>
              <a:t> </a:t>
            </a:r>
            <a:r>
              <a:rPr lang="en-US" sz="2000" dirty="0" err="1" smtClean="0"/>
              <a:t>sockaddr_in</a:t>
            </a:r>
            <a:r>
              <a:rPr lang="en-US" sz="2000" dirty="0" smtClean="0"/>
              <a:t> my;</a:t>
            </a:r>
            <a:br>
              <a:rPr lang="en-US" sz="2000" dirty="0" smtClean="0"/>
            </a:br>
            <a:r>
              <a:rPr lang="en-US" sz="2000" dirty="0" smtClean="0"/>
              <a:t> </a:t>
            </a:r>
            <a:r>
              <a:rPr lang="en-US" sz="2000" dirty="0" err="1" smtClean="0"/>
              <a:t>bzero</a:t>
            </a:r>
            <a:r>
              <a:rPr lang="en-US" sz="2000" dirty="0" smtClean="0"/>
              <a:t>( (char *)&amp;my, </a:t>
            </a:r>
            <a:r>
              <a:rPr lang="en-US" sz="2000" dirty="0" err="1" smtClean="0"/>
              <a:t>sizeof</a:t>
            </a:r>
            <a:r>
              <a:rPr lang="en-US" sz="2000" dirty="0" smtClean="0"/>
              <a:t>(my)) </a:t>
            </a:r>
            <a:br>
              <a:rPr lang="en-US" sz="2000" dirty="0" smtClean="0"/>
            </a:br>
            <a:r>
              <a:rPr lang="en-US" sz="2000" dirty="0" err="1" smtClean="0"/>
              <a:t>my.sin_family</a:t>
            </a:r>
            <a:r>
              <a:rPr lang="en-US" sz="2000" dirty="0" smtClean="0"/>
              <a:t> = AF_INET;</a:t>
            </a:r>
            <a:br>
              <a:rPr lang="en-US" sz="2000" dirty="0" smtClean="0"/>
            </a:br>
            <a:r>
              <a:rPr lang="en-US" sz="2000" dirty="0" err="1" smtClean="0"/>
              <a:t>my.sin_port</a:t>
            </a:r>
            <a:r>
              <a:rPr lang="en-US" sz="2000" dirty="0" smtClean="0"/>
              <a:t> = </a:t>
            </a:r>
            <a:r>
              <a:rPr lang="en-US" sz="2000" dirty="0" err="1" smtClean="0"/>
              <a:t>htons</a:t>
            </a:r>
            <a:r>
              <a:rPr lang="en-US" sz="2000" dirty="0" smtClean="0"/>
              <a:t>(80);</a:t>
            </a:r>
            <a:br>
              <a:rPr lang="en-US" sz="2000" dirty="0" smtClean="0"/>
            </a:br>
            <a:r>
              <a:rPr lang="en-US" sz="2000" dirty="0" err="1" smtClean="0"/>
              <a:t>my.sin_addr.s_addr</a:t>
            </a:r>
            <a:r>
              <a:rPr lang="en-US" sz="2000" dirty="0" smtClean="0"/>
              <a:t> =</a:t>
            </a:r>
            <a:r>
              <a:rPr lang="en-US" sz="2000" dirty="0" err="1" smtClean="0"/>
              <a:t>htonl</a:t>
            </a:r>
            <a:r>
              <a:rPr lang="en-US" sz="2000" dirty="0" smtClean="0"/>
              <a:t>( INADDR_ANY);</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bind(sock, (</a:t>
            </a:r>
            <a:r>
              <a:rPr lang="en-US" sz="2000" dirty="0" err="1" smtClean="0"/>
              <a:t>struct</a:t>
            </a:r>
            <a:r>
              <a:rPr lang="en-US" sz="2000" dirty="0" smtClean="0"/>
              <a:t> </a:t>
            </a:r>
            <a:r>
              <a:rPr lang="en-US" sz="2000" dirty="0" err="1" smtClean="0"/>
              <a:t>sockaddr</a:t>
            </a:r>
            <a:r>
              <a:rPr lang="en-US" sz="2000" dirty="0" smtClean="0"/>
              <a:t> *)&amp;my, </a:t>
            </a:r>
            <a:r>
              <a:rPr lang="en-US" sz="2000" dirty="0" err="1" smtClean="0"/>
              <a:t>sizeof</a:t>
            </a:r>
            <a:r>
              <a:rPr lang="en-US" sz="2000" dirty="0" smtClean="0"/>
              <a:t>(my));</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Listen() – Wait for a connection</a:t>
            </a:r>
          </a:p>
        </p:txBody>
      </p:sp>
      <p:sp>
        <p:nvSpPr>
          <p:cNvPr id="19459" name="Rectangle 3"/>
          <p:cNvSpPr>
            <a:spLocks noGrp="1" noChangeArrowheads="1"/>
          </p:cNvSpPr>
          <p:nvPr>
            <p:ph type="body" idx="1"/>
          </p:nvPr>
        </p:nvSpPr>
        <p:spPr/>
        <p:txBody>
          <a:bodyPr/>
          <a:lstStyle/>
          <a:p>
            <a:pPr eaLnBrk="1" hangingPunct="1">
              <a:lnSpc>
                <a:spcPct val="90000"/>
              </a:lnSpc>
            </a:pPr>
            <a:r>
              <a:rPr lang="en-US" sz="2400" smtClean="0"/>
              <a:t>The server process calls listen to tell the kernel to initialize a wait queue of connections for this socket.</a:t>
            </a:r>
            <a:br>
              <a:rPr lang="en-US" sz="2400" smtClean="0"/>
            </a:br>
            <a:r>
              <a:rPr lang="en-US" sz="2400" smtClean="0"/>
              <a:t/>
            </a:r>
            <a:br>
              <a:rPr lang="en-US" sz="2400" smtClean="0"/>
            </a:br>
            <a:r>
              <a:rPr lang="en-US" sz="2400" smtClean="0"/>
              <a:t>int listen(int sock, int backlog)</a:t>
            </a:r>
            <a:br>
              <a:rPr lang="en-US" sz="2400" smtClean="0"/>
            </a:br>
            <a:r>
              <a:rPr lang="en-US" sz="2400" smtClean="0"/>
              <a:t/>
            </a:r>
            <a:br>
              <a:rPr lang="en-US" sz="2400" smtClean="0"/>
            </a:br>
            <a:r>
              <a:rPr lang="en-US" sz="2400" smtClean="0"/>
              <a:t>sock = socket returned by socket()</a:t>
            </a:r>
            <a:br>
              <a:rPr lang="en-US" sz="2400" smtClean="0"/>
            </a:br>
            <a:r>
              <a:rPr lang="en-US" sz="2400" smtClean="0"/>
              <a:t>backlog = Maximum length of the pending connections queue</a:t>
            </a:r>
            <a:br>
              <a:rPr lang="en-US" sz="2400" smtClean="0"/>
            </a:br>
            <a:endParaRPr lang="en-US" sz="2400" smtClean="0"/>
          </a:p>
          <a:p>
            <a:pPr eaLnBrk="1" hangingPunct="1">
              <a:lnSpc>
                <a:spcPct val="90000"/>
              </a:lnSpc>
            </a:pPr>
            <a:r>
              <a:rPr lang="en-US" sz="2400" smtClean="0"/>
              <a:t>Example: Listen(sock, 10);</a:t>
            </a:r>
            <a:br>
              <a:rPr lang="en-US" sz="2400" smtClean="0"/>
            </a:br>
            <a:r>
              <a:rPr lang="en-US" sz="2400" smtClean="0"/>
              <a:t>This will allow a maximum of 10 connections to be in pending state.</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Accept() – A new connection !</a:t>
            </a:r>
          </a:p>
        </p:txBody>
      </p:sp>
      <p:sp>
        <p:nvSpPr>
          <p:cNvPr id="19459" name="Rectangle 3"/>
          <p:cNvSpPr>
            <a:spLocks noGrp="1" noChangeArrowheads="1"/>
          </p:cNvSpPr>
          <p:nvPr>
            <p:ph type="body" idx="1"/>
          </p:nvPr>
        </p:nvSpPr>
        <p:spPr/>
        <p:txBody>
          <a:bodyPr/>
          <a:lstStyle/>
          <a:p>
            <a:pPr eaLnBrk="1" hangingPunct="1">
              <a:lnSpc>
                <a:spcPct val="80000"/>
              </a:lnSpc>
            </a:pPr>
            <a:r>
              <a:rPr lang="en-US" sz="2000" dirty="0" smtClean="0"/>
              <a:t>Accept is called by a Server process to accept new connections from new clients trying to connect to the server.</a:t>
            </a:r>
            <a:br>
              <a:rPr lang="en-US" sz="2000" dirty="0" smtClean="0"/>
            </a:br>
            <a:r>
              <a:rPr lang="en-US" sz="2000" dirty="0" smtClean="0"/>
              <a:t/>
            </a:r>
            <a:br>
              <a:rPr lang="en-US" sz="2000" dirty="0" smtClean="0"/>
            </a:br>
            <a:r>
              <a:rPr lang="en-US" sz="2000" dirty="0" err="1" smtClean="0"/>
              <a:t>Int</a:t>
            </a:r>
            <a:r>
              <a:rPr lang="en-US" sz="2000" dirty="0" smtClean="0"/>
              <a:t> Accept(</a:t>
            </a:r>
            <a:r>
              <a:rPr lang="en-US" sz="2000" dirty="0" err="1" smtClean="0"/>
              <a:t>int</a:t>
            </a:r>
            <a:r>
              <a:rPr lang="en-US" sz="2000" dirty="0" smtClean="0"/>
              <a:t> socket, (</a:t>
            </a:r>
            <a:r>
              <a:rPr lang="en-US" sz="2000" dirty="0" err="1" smtClean="0"/>
              <a:t>struct</a:t>
            </a:r>
            <a:r>
              <a:rPr lang="en-US" sz="2000" dirty="0" smtClean="0"/>
              <a:t> </a:t>
            </a:r>
            <a:r>
              <a:rPr lang="en-US" sz="2000" dirty="0" err="1" smtClean="0"/>
              <a:t>sockaddr</a:t>
            </a:r>
            <a:r>
              <a:rPr lang="en-US" sz="2000" dirty="0" smtClean="0"/>
              <a:t> *)&amp;client, *</a:t>
            </a:r>
            <a:r>
              <a:rPr lang="en-US" sz="2000" dirty="0" err="1" smtClean="0"/>
              <a:t>client_len</a:t>
            </a:r>
            <a:r>
              <a:rPr lang="en-US" sz="2000" dirty="0" smtClean="0"/>
              <a:t>)</a:t>
            </a:r>
            <a:br>
              <a:rPr lang="en-US" sz="2000" dirty="0" smtClean="0"/>
            </a:br>
            <a:r>
              <a:rPr lang="en-US" sz="2000" dirty="0" smtClean="0"/>
              <a:t/>
            </a:r>
            <a:br>
              <a:rPr lang="en-US" sz="2000" dirty="0" smtClean="0"/>
            </a:br>
            <a:r>
              <a:rPr lang="en-US" sz="2000" dirty="0" smtClean="0"/>
              <a:t>socket = the socket in listen state</a:t>
            </a:r>
            <a:br>
              <a:rPr lang="en-US" sz="2000" dirty="0" smtClean="0"/>
            </a:br>
            <a:r>
              <a:rPr lang="en-US" sz="2000" dirty="0" smtClean="0"/>
              <a:t>client = will hold the new client’s information when accept returns</a:t>
            </a:r>
            <a:br>
              <a:rPr lang="en-US" sz="2000" dirty="0" smtClean="0"/>
            </a:br>
            <a:r>
              <a:rPr lang="en-US" sz="2000" dirty="0" err="1" smtClean="0"/>
              <a:t>client_len</a:t>
            </a:r>
            <a:r>
              <a:rPr lang="en-US" sz="2000" dirty="0" smtClean="0"/>
              <a:t> = pointer to size of the client structure</a:t>
            </a:r>
            <a:br>
              <a:rPr lang="en-US" sz="2000" dirty="0" smtClean="0"/>
            </a:br>
            <a:endParaRPr lang="en-US" sz="2000" dirty="0" smtClean="0"/>
          </a:p>
          <a:p>
            <a:pPr eaLnBrk="1" hangingPunct="1">
              <a:lnSpc>
                <a:spcPct val="80000"/>
              </a:lnSpc>
            </a:pPr>
            <a:r>
              <a:rPr lang="en-US" sz="2000" dirty="0" smtClean="0"/>
              <a:t>Example : </a:t>
            </a:r>
            <a:br>
              <a:rPr lang="en-US" sz="2000" dirty="0" smtClean="0"/>
            </a:br>
            <a:r>
              <a:rPr lang="en-US" sz="2000" dirty="0" smtClean="0"/>
              <a:t/>
            </a:r>
            <a:br>
              <a:rPr lang="en-US" sz="2000" dirty="0" smtClean="0"/>
            </a:br>
            <a:r>
              <a:rPr lang="en-US" sz="2000" dirty="0" err="1" smtClean="0"/>
              <a:t>struct</a:t>
            </a:r>
            <a:r>
              <a:rPr lang="en-US" sz="2000" dirty="0" smtClean="0"/>
              <a:t> </a:t>
            </a:r>
            <a:r>
              <a:rPr lang="en-US" sz="2000" dirty="0" err="1" smtClean="0"/>
              <a:t>sockaddr_in</a:t>
            </a:r>
            <a:r>
              <a:rPr lang="en-US" sz="2000" dirty="0" smtClean="0"/>
              <a:t> client;</a:t>
            </a:r>
            <a:br>
              <a:rPr lang="en-US" sz="2000" dirty="0" smtClean="0"/>
            </a:br>
            <a:r>
              <a:rPr lang="en-US" sz="2000" dirty="0" smtClean="0"/>
              <a:t/>
            </a:r>
            <a:br>
              <a:rPr lang="en-US" sz="2000" dirty="0" smtClean="0"/>
            </a:br>
            <a:r>
              <a:rPr lang="en-US" sz="2000" dirty="0" err="1" smtClean="0"/>
              <a:t>int</a:t>
            </a:r>
            <a:r>
              <a:rPr lang="en-US" sz="2000" dirty="0" smtClean="0"/>
              <a:t> </a:t>
            </a:r>
            <a:r>
              <a:rPr lang="en-US" sz="2000" dirty="0" err="1" smtClean="0"/>
              <a:t>len</a:t>
            </a:r>
            <a:r>
              <a:rPr lang="en-US" sz="2000" dirty="0" smtClean="0"/>
              <a:t> = </a:t>
            </a:r>
            <a:r>
              <a:rPr lang="en-US" sz="2000" dirty="0" err="1" smtClean="0"/>
              <a:t>sizeof</a:t>
            </a:r>
            <a:r>
              <a:rPr lang="en-US" sz="2000" dirty="0" smtClean="0"/>
              <a:t>(client);</a:t>
            </a:r>
            <a:br>
              <a:rPr lang="en-US" sz="2000" dirty="0" smtClean="0"/>
            </a:br>
            <a:r>
              <a:rPr lang="en-US" sz="2000" dirty="0" smtClean="0"/>
              <a:t/>
            </a:r>
            <a:br>
              <a:rPr lang="en-US" sz="2000" dirty="0" smtClean="0"/>
            </a:br>
            <a:r>
              <a:rPr lang="en-US" sz="2000" dirty="0" smtClean="0"/>
              <a:t>Accept(sock, (</a:t>
            </a:r>
            <a:r>
              <a:rPr lang="en-US" sz="2000" dirty="0" err="1" smtClean="0"/>
              <a:t>struct</a:t>
            </a:r>
            <a:r>
              <a:rPr lang="en-US" sz="2000" dirty="0" smtClean="0"/>
              <a:t> </a:t>
            </a:r>
            <a:r>
              <a:rPr lang="en-US" sz="2000" dirty="0" err="1" smtClean="0"/>
              <a:t>sockaddr</a:t>
            </a:r>
            <a:r>
              <a:rPr lang="en-US" sz="2000" dirty="0" smtClean="0"/>
              <a:t> *)&amp;client, &amp;</a:t>
            </a:r>
            <a:r>
              <a:rPr lang="en-US" sz="2000" dirty="0" err="1" smtClean="0"/>
              <a:t>len</a:t>
            </a:r>
            <a:r>
              <a:rPr lang="en-US" sz="20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pPr eaLnBrk="1" hangingPunct="1"/>
            <a:r>
              <a:rPr lang="en-US" smtClean="0"/>
              <a:t>Typical UNIX IPC Mechanisms</a:t>
            </a:r>
          </a:p>
        </p:txBody>
      </p:sp>
      <p:sp>
        <p:nvSpPr>
          <p:cNvPr id="35843" name="Rectangle 3"/>
          <p:cNvSpPr>
            <a:spLocks noGrp="1" noChangeArrowheads="1"/>
          </p:cNvSpPr>
          <p:nvPr>
            <p:ph type="body" idx="1"/>
          </p:nvPr>
        </p:nvSpPr>
        <p:spPr/>
        <p:txBody>
          <a:bodyPr/>
          <a:lstStyle/>
          <a:p>
            <a:pPr eaLnBrk="1" hangingPunct="1"/>
            <a:r>
              <a:rPr lang="en-US" smtClean="0"/>
              <a:t>Different versions of UNIX introduced different IPC mechanisms</a:t>
            </a:r>
          </a:p>
          <a:p>
            <a:pPr lvl="1" eaLnBrk="1" hangingPunct="1"/>
            <a:r>
              <a:rPr lang="en-US" smtClean="0"/>
              <a:t>Pipes</a:t>
            </a:r>
          </a:p>
          <a:p>
            <a:pPr lvl="1" eaLnBrk="1" hangingPunct="1"/>
            <a:r>
              <a:rPr lang="en-US" smtClean="0"/>
              <a:t>Message queues</a:t>
            </a:r>
          </a:p>
          <a:p>
            <a:pPr lvl="1" eaLnBrk="1" hangingPunct="1"/>
            <a:r>
              <a:rPr lang="en-US" smtClean="0"/>
              <a:t>Semaphores</a:t>
            </a:r>
          </a:p>
          <a:p>
            <a:pPr lvl="1" eaLnBrk="1" hangingPunct="1"/>
            <a:r>
              <a:rPr lang="en-US" smtClean="0"/>
              <a:t>Shared memory</a:t>
            </a:r>
          </a:p>
          <a:p>
            <a:pPr lvl="1" eaLnBrk="1" hangingPunct="1"/>
            <a:r>
              <a:rPr lang="en-US" smtClean="0"/>
              <a:t>Sockets</a:t>
            </a:r>
          </a:p>
          <a:p>
            <a:pPr lvl="1" eaLnBrk="1" hangingPunct="1"/>
            <a:r>
              <a:rPr lang="en-US" smtClean="0"/>
              <a:t>RPC</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Connect() – connect to a service</a:t>
            </a:r>
          </a:p>
        </p:txBody>
      </p:sp>
      <p:sp>
        <p:nvSpPr>
          <p:cNvPr id="21507" name="Rectangle 3"/>
          <p:cNvSpPr>
            <a:spLocks noGrp="1" noChangeArrowheads="1"/>
          </p:cNvSpPr>
          <p:nvPr>
            <p:ph type="body" idx="1"/>
          </p:nvPr>
        </p:nvSpPr>
        <p:spPr/>
        <p:txBody>
          <a:bodyPr/>
          <a:lstStyle/>
          <a:p>
            <a:pPr eaLnBrk="1" hangingPunct="1">
              <a:lnSpc>
                <a:spcPct val="80000"/>
              </a:lnSpc>
            </a:pPr>
            <a:r>
              <a:rPr lang="en-US" sz="2000" smtClean="0"/>
              <a:t>Connect is called by a client to connect to a server port.</a:t>
            </a:r>
            <a:br>
              <a:rPr lang="en-US" sz="2000" smtClean="0"/>
            </a:br>
            <a:r>
              <a:rPr lang="en-US" sz="2000" smtClean="0"/>
              <a:t/>
            </a:r>
            <a:br>
              <a:rPr lang="en-US" sz="2000" smtClean="0"/>
            </a:br>
            <a:r>
              <a:rPr lang="en-US" sz="2000" smtClean="0"/>
              <a:t>int connect(int sock, (struct sockaddr *)&amp;server_addr, socklen_t len)</a:t>
            </a:r>
            <a:br>
              <a:rPr lang="en-US" sz="2000" smtClean="0"/>
            </a:br>
            <a:r>
              <a:rPr lang="en-US" sz="2000" smtClean="0"/>
              <a:t/>
            </a:r>
            <a:br>
              <a:rPr lang="en-US" sz="2000" smtClean="0"/>
            </a:br>
            <a:r>
              <a:rPr lang="en-US" sz="2000" smtClean="0"/>
              <a:t>sock: a socket returned by socket()</a:t>
            </a:r>
            <a:br>
              <a:rPr lang="en-US" sz="2000" smtClean="0"/>
            </a:br>
            <a:r>
              <a:rPr lang="en-US" sz="2000" smtClean="0"/>
              <a:t>server_addr: a sockaddr_in struct pointer filled with all the remote server details and cast as a sockaddr struct pointer</a:t>
            </a:r>
            <a:br>
              <a:rPr lang="en-US" sz="2000" smtClean="0"/>
            </a:br>
            <a:r>
              <a:rPr lang="en-US" sz="2000" smtClean="0"/>
              <a:t>len: size of the server_addr struct</a:t>
            </a:r>
            <a:br>
              <a:rPr lang="en-US" sz="2000" smtClean="0"/>
            </a:br>
            <a:r>
              <a:rPr lang="en-US" sz="2000" smtClean="0"/>
              <a:t/>
            </a:r>
            <a:br>
              <a:rPr lang="en-US" sz="2000" smtClean="0"/>
            </a:br>
            <a:endParaRPr lang="en-US" sz="2000" smtClean="0"/>
          </a:p>
          <a:p>
            <a:pPr eaLnBrk="1" hangingPunct="1">
              <a:lnSpc>
                <a:spcPct val="80000"/>
              </a:lnSpc>
            </a:pPr>
            <a:r>
              <a:rPr lang="en-US" sz="2000" smtClean="0"/>
              <a:t>Example:</a:t>
            </a:r>
            <a:br>
              <a:rPr lang="en-US" sz="2000" smtClean="0"/>
            </a:br>
            <a:r>
              <a:rPr lang="en-US" sz="2000" smtClean="0"/>
              <a:t/>
            </a:r>
            <a:br>
              <a:rPr lang="en-US" sz="2000" smtClean="0"/>
            </a:br>
            <a:r>
              <a:rPr lang="en-US" sz="2000" smtClean="0"/>
              <a:t/>
            </a:r>
            <a:br>
              <a:rPr lang="en-US" sz="2000" smtClean="0"/>
            </a:br>
            <a:r>
              <a:rPr lang="en-US" sz="2000" smtClean="0"/>
              <a:t>connect(sock, (struct sockaddr *)server_addr, len);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914400"/>
          </a:xfrm>
        </p:spPr>
        <p:txBody>
          <a:bodyPr/>
          <a:lstStyle/>
          <a:p>
            <a:pPr eaLnBrk="1" hangingPunct="1"/>
            <a:r>
              <a:rPr lang="en-US" dirty="0" smtClean="0"/>
              <a:t>Send / </a:t>
            </a:r>
            <a:r>
              <a:rPr lang="en-US" dirty="0" err="1" smtClean="0"/>
              <a:t>Recv</a:t>
            </a:r>
            <a:endParaRPr lang="en-US" dirty="0" smtClean="0"/>
          </a:p>
        </p:txBody>
      </p:sp>
      <p:sp>
        <p:nvSpPr>
          <p:cNvPr id="22531" name="Rectangle 3"/>
          <p:cNvSpPr>
            <a:spLocks noGrp="1" noChangeArrowheads="1"/>
          </p:cNvSpPr>
          <p:nvPr>
            <p:ph type="body" idx="1"/>
          </p:nvPr>
        </p:nvSpPr>
        <p:spPr>
          <a:xfrm>
            <a:off x="457200" y="914400"/>
            <a:ext cx="8229600" cy="5943600"/>
          </a:xfrm>
        </p:spPr>
        <p:txBody>
          <a:bodyPr/>
          <a:lstStyle/>
          <a:p>
            <a:pPr eaLnBrk="1" hangingPunct="1">
              <a:lnSpc>
                <a:spcPct val="80000"/>
              </a:lnSpc>
            </a:pPr>
            <a:r>
              <a:rPr lang="en-US" sz="2000" dirty="0" smtClean="0"/>
              <a:t>Send(), </a:t>
            </a:r>
            <a:r>
              <a:rPr lang="en-US" sz="2000" dirty="0" err="1" smtClean="0"/>
              <a:t>Recv</a:t>
            </a:r>
            <a:r>
              <a:rPr lang="en-US" sz="2000" dirty="0" smtClean="0"/>
              <a:t>() , Read() , Write() etc calls are used to send and receive data .</a:t>
            </a:r>
            <a:br>
              <a:rPr lang="en-US" sz="2000" dirty="0" smtClean="0"/>
            </a:br>
            <a:r>
              <a:rPr lang="en-US" sz="2000" dirty="0" smtClean="0"/>
              <a:t/>
            </a:r>
            <a:br>
              <a:rPr lang="en-US" sz="2000" dirty="0" smtClean="0"/>
            </a:br>
            <a:r>
              <a:rPr lang="en-US" sz="2000" dirty="0" err="1" smtClean="0"/>
              <a:t>Int</a:t>
            </a:r>
            <a:r>
              <a:rPr lang="en-US" sz="2000" dirty="0" smtClean="0"/>
              <a:t> send(</a:t>
            </a:r>
            <a:r>
              <a:rPr lang="en-US" sz="2000" dirty="0" err="1" smtClean="0"/>
              <a:t>int</a:t>
            </a:r>
            <a:r>
              <a:rPr lang="en-US" sz="2000" dirty="0" smtClean="0"/>
              <a:t> sock, void *</a:t>
            </a:r>
            <a:r>
              <a:rPr lang="en-US" sz="2000" dirty="0" err="1" smtClean="0"/>
              <a:t>mesg</a:t>
            </a:r>
            <a:r>
              <a:rPr lang="en-US" sz="2000" dirty="0" smtClean="0"/>
              <a:t>, </a:t>
            </a:r>
            <a:r>
              <a:rPr lang="en-US" sz="2000" dirty="0" err="1" smtClean="0"/>
              <a:t>size_t</a:t>
            </a:r>
            <a:r>
              <a:rPr lang="en-US" sz="2000" dirty="0" smtClean="0"/>
              <a:t> </a:t>
            </a:r>
            <a:r>
              <a:rPr lang="en-US" sz="2000" dirty="0" err="1" smtClean="0"/>
              <a:t>len</a:t>
            </a:r>
            <a:r>
              <a:rPr lang="en-US" sz="2000" dirty="0" smtClean="0"/>
              <a:t>, </a:t>
            </a:r>
            <a:r>
              <a:rPr lang="en-US" sz="2000" dirty="0" err="1" smtClean="0"/>
              <a:t>int</a:t>
            </a:r>
            <a:r>
              <a:rPr lang="en-US" sz="2000" dirty="0" smtClean="0"/>
              <a:t> flags)</a:t>
            </a:r>
            <a:br>
              <a:rPr lang="en-US" sz="2000" dirty="0" smtClean="0"/>
            </a:br>
            <a:r>
              <a:rPr lang="en-US" sz="2000" dirty="0" smtClean="0"/>
              <a:t/>
            </a:r>
            <a:br>
              <a:rPr lang="en-US" sz="2000" dirty="0" smtClean="0"/>
            </a:br>
            <a:r>
              <a:rPr lang="en-US" sz="2000" dirty="0" err="1" smtClean="0"/>
              <a:t>Int</a:t>
            </a:r>
            <a:r>
              <a:rPr lang="en-US" sz="2000" dirty="0" smtClean="0"/>
              <a:t> </a:t>
            </a:r>
            <a:r>
              <a:rPr lang="en-US" sz="2000" dirty="0" err="1" smtClean="0"/>
              <a:t>recv</a:t>
            </a:r>
            <a:r>
              <a:rPr lang="en-US" sz="2000" dirty="0" smtClean="0"/>
              <a:t>(</a:t>
            </a:r>
            <a:r>
              <a:rPr lang="en-US" sz="2000" dirty="0" err="1" smtClean="0"/>
              <a:t>int</a:t>
            </a:r>
            <a:r>
              <a:rPr lang="en-US" sz="2000" dirty="0" smtClean="0"/>
              <a:t> sock, void *</a:t>
            </a:r>
            <a:r>
              <a:rPr lang="en-US" sz="2000" dirty="0" err="1" smtClean="0"/>
              <a:t>mesg</a:t>
            </a:r>
            <a:r>
              <a:rPr lang="en-US" sz="2000" dirty="0" smtClean="0"/>
              <a:t>, </a:t>
            </a:r>
            <a:r>
              <a:rPr lang="en-US" sz="2000" dirty="0" err="1" smtClean="0"/>
              <a:t>size_t</a:t>
            </a:r>
            <a:r>
              <a:rPr lang="en-US" sz="2000" dirty="0" smtClean="0"/>
              <a:t> </a:t>
            </a:r>
            <a:r>
              <a:rPr lang="en-US" sz="2000" dirty="0" err="1" smtClean="0"/>
              <a:t>len</a:t>
            </a:r>
            <a:r>
              <a:rPr lang="en-US" sz="2000" dirty="0" smtClean="0"/>
              <a:t>, </a:t>
            </a:r>
            <a:r>
              <a:rPr lang="en-US" sz="2000" dirty="0" err="1" smtClean="0"/>
              <a:t>int</a:t>
            </a:r>
            <a:r>
              <a:rPr lang="en-US" sz="2000" dirty="0" smtClean="0"/>
              <a:t> flags)</a:t>
            </a:r>
            <a:br>
              <a:rPr lang="en-US" sz="2000" dirty="0" smtClean="0"/>
            </a:br>
            <a:r>
              <a:rPr lang="en-US" sz="2000" dirty="0" smtClean="0"/>
              <a:t/>
            </a:r>
            <a:br>
              <a:rPr lang="en-US" sz="2000" dirty="0" smtClean="0"/>
            </a:br>
            <a:r>
              <a:rPr lang="en-US" sz="2000" dirty="0" smtClean="0"/>
              <a:t>sock = A connected socket</a:t>
            </a:r>
            <a:br>
              <a:rPr lang="en-US" sz="2000" dirty="0" smtClean="0"/>
            </a:br>
            <a:r>
              <a:rPr lang="en-US" sz="2000" dirty="0" err="1" smtClean="0"/>
              <a:t>mesg</a:t>
            </a:r>
            <a:r>
              <a:rPr lang="en-US" sz="2000" dirty="0" smtClean="0"/>
              <a:t> = Pointer to a buffer to send/receive data from/in .</a:t>
            </a:r>
            <a:br>
              <a:rPr lang="en-US" sz="2000" dirty="0" smtClean="0"/>
            </a:br>
            <a:r>
              <a:rPr lang="en-US" sz="2000" dirty="0" err="1" smtClean="0"/>
              <a:t>len</a:t>
            </a:r>
            <a:r>
              <a:rPr lang="en-US" sz="2000" dirty="0" smtClean="0"/>
              <a:t> = Size of the message buffer</a:t>
            </a:r>
            <a:br>
              <a:rPr lang="en-US" sz="2000" dirty="0" smtClean="0"/>
            </a:br>
            <a:r>
              <a:rPr lang="en-US" sz="2000" dirty="0" smtClean="0"/>
              <a:t>flags = 0 (for our purpose)</a:t>
            </a:r>
            <a:br>
              <a:rPr lang="en-US" sz="2000" dirty="0" smtClean="0"/>
            </a:br>
            <a:r>
              <a:rPr lang="en-US" sz="2000" dirty="0" smtClean="0"/>
              <a:t/>
            </a:r>
            <a:br>
              <a:rPr lang="en-US" sz="2000" dirty="0" smtClean="0"/>
            </a:br>
            <a:r>
              <a:rPr lang="en-US" sz="2000" dirty="0" smtClean="0"/>
              <a:t>The return value is the number of bytes actually sent/received.</a:t>
            </a:r>
            <a:br>
              <a:rPr lang="en-US" sz="2000" dirty="0" smtClean="0"/>
            </a:br>
            <a:r>
              <a:rPr lang="en-US" sz="2000" dirty="0" smtClean="0"/>
              <a:t> </a:t>
            </a:r>
          </a:p>
          <a:p>
            <a:pPr eaLnBrk="1" hangingPunct="1">
              <a:lnSpc>
                <a:spcPct val="80000"/>
              </a:lnSpc>
            </a:pPr>
            <a:r>
              <a:rPr lang="en-US" sz="2000" dirty="0" smtClean="0"/>
              <a:t>Example:</a:t>
            </a:r>
            <a:br>
              <a:rPr lang="en-US" sz="2000" dirty="0" smtClean="0"/>
            </a:br>
            <a:r>
              <a:rPr lang="en-US" sz="2000" dirty="0" smtClean="0"/>
              <a:t/>
            </a:r>
            <a:br>
              <a:rPr lang="en-US" sz="2000" dirty="0" smtClean="0"/>
            </a:br>
            <a:r>
              <a:rPr lang="en-US" sz="2000" dirty="0" smtClean="0"/>
              <a:t>char </a:t>
            </a:r>
            <a:r>
              <a:rPr lang="en-US" sz="2000" dirty="0" err="1" smtClean="0"/>
              <a:t>send_buffer</a:t>
            </a:r>
            <a:r>
              <a:rPr lang="en-US" sz="2000" dirty="0" smtClean="0"/>
              <a:t>[1024];</a:t>
            </a:r>
            <a:br>
              <a:rPr lang="en-US" sz="2000" dirty="0" smtClean="0"/>
            </a:br>
            <a:r>
              <a:rPr lang="en-US" sz="2000" dirty="0" smtClean="0"/>
              <a:t>char </a:t>
            </a:r>
            <a:r>
              <a:rPr lang="en-US" sz="2000" dirty="0" err="1" smtClean="0"/>
              <a:t>recv_buffer</a:t>
            </a:r>
            <a:r>
              <a:rPr lang="en-US" sz="2000" dirty="0" smtClean="0"/>
              <a:t>[1024];</a:t>
            </a:r>
            <a:br>
              <a:rPr lang="en-US" sz="2000" dirty="0" smtClean="0"/>
            </a:br>
            <a:r>
              <a:rPr lang="en-US" sz="2000" dirty="0" err="1" smtClean="0"/>
              <a:t>int</a:t>
            </a:r>
            <a:r>
              <a:rPr lang="en-US" sz="2000" dirty="0" smtClean="0"/>
              <a:t> </a:t>
            </a:r>
            <a:r>
              <a:rPr lang="en-US" sz="2000" dirty="0" err="1" smtClean="0"/>
              <a:t>sent_bytes</a:t>
            </a:r>
            <a:r>
              <a:rPr lang="en-US" sz="2000" dirty="0" smtClean="0"/>
              <a:t>;</a:t>
            </a:r>
            <a:br>
              <a:rPr lang="en-US" sz="2000" dirty="0" smtClean="0"/>
            </a:br>
            <a:r>
              <a:rPr lang="en-US" sz="2000" dirty="0" err="1" smtClean="0"/>
              <a:t>int</a:t>
            </a:r>
            <a:r>
              <a:rPr lang="en-US" sz="2000" dirty="0" smtClean="0"/>
              <a:t> </a:t>
            </a:r>
            <a:r>
              <a:rPr lang="en-US" sz="2000" dirty="0" err="1" smtClean="0"/>
              <a:t>recvd_bytes</a:t>
            </a:r>
            <a:r>
              <a:rPr lang="en-US" sz="2000" dirty="0" smtClean="0"/>
              <a:t>;</a:t>
            </a:r>
            <a:br>
              <a:rPr lang="en-US" sz="2000" dirty="0" smtClean="0"/>
            </a:br>
            <a:r>
              <a:rPr lang="en-US" sz="2000" dirty="0" smtClean="0"/>
              <a:t/>
            </a:r>
            <a:br>
              <a:rPr lang="en-US" sz="2000" dirty="0" smtClean="0"/>
            </a:br>
            <a:r>
              <a:rPr lang="en-US" sz="2000" dirty="0" err="1" smtClean="0"/>
              <a:t>sent_bytes</a:t>
            </a:r>
            <a:r>
              <a:rPr lang="en-US" sz="2000" dirty="0" smtClean="0"/>
              <a:t> = send(sock, </a:t>
            </a:r>
            <a:r>
              <a:rPr lang="en-US" sz="2000" dirty="0" err="1" smtClean="0"/>
              <a:t>send_buffer</a:t>
            </a:r>
            <a:r>
              <a:rPr lang="en-US" sz="2000" dirty="0" smtClean="0"/>
              <a:t>, 1024, 0);</a:t>
            </a:r>
            <a:br>
              <a:rPr lang="en-US" sz="2000" dirty="0" smtClean="0"/>
            </a:br>
            <a:r>
              <a:rPr lang="en-US" sz="2000" dirty="0" err="1" smtClean="0"/>
              <a:t>recvd_bytes</a:t>
            </a:r>
            <a:r>
              <a:rPr lang="en-US" sz="2000" dirty="0" smtClean="0"/>
              <a:t> = </a:t>
            </a:r>
            <a:r>
              <a:rPr lang="en-US" sz="2000" dirty="0" err="1" smtClean="0"/>
              <a:t>recv</a:t>
            </a:r>
            <a:r>
              <a:rPr lang="en-US" sz="2000" dirty="0" smtClean="0"/>
              <a:t>(sock, </a:t>
            </a:r>
            <a:r>
              <a:rPr lang="en-US" sz="2000" dirty="0" err="1" smtClean="0"/>
              <a:t>recv_buffer</a:t>
            </a:r>
            <a:r>
              <a:rPr lang="en-US" sz="2000" dirty="0" smtClean="0"/>
              <a:t>, 1024, 0);</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Close()  </a:t>
            </a:r>
          </a:p>
        </p:txBody>
      </p:sp>
      <p:sp>
        <p:nvSpPr>
          <p:cNvPr id="23555" name="Rectangle 3"/>
          <p:cNvSpPr>
            <a:spLocks noGrp="1" noChangeArrowheads="1"/>
          </p:cNvSpPr>
          <p:nvPr>
            <p:ph type="body" idx="1"/>
          </p:nvPr>
        </p:nvSpPr>
        <p:spPr>
          <a:xfrm>
            <a:off x="457200" y="1600200"/>
            <a:ext cx="8229600" cy="3048000"/>
          </a:xfrm>
        </p:spPr>
        <p:txBody>
          <a:bodyPr/>
          <a:lstStyle/>
          <a:p>
            <a:pPr eaLnBrk="1" hangingPunct="1">
              <a:lnSpc>
                <a:spcPct val="80000"/>
              </a:lnSpc>
            </a:pPr>
            <a:r>
              <a:rPr lang="en-US" sz="2000" smtClean="0"/>
              <a:t>Close signals the end of communication between a server-client pair. This effectively closes the socket.</a:t>
            </a:r>
            <a:br>
              <a:rPr lang="en-US" sz="2000" smtClean="0"/>
            </a:br>
            <a:r>
              <a:rPr lang="en-US" sz="2000" smtClean="0"/>
              <a:t/>
            </a:r>
            <a:br>
              <a:rPr lang="en-US" sz="2000" smtClean="0"/>
            </a:br>
            <a:r>
              <a:rPr lang="en-US" sz="2000" smtClean="0"/>
              <a:t>int close(int sock)</a:t>
            </a:r>
            <a:br>
              <a:rPr lang="en-US" sz="2000" smtClean="0"/>
            </a:br>
            <a:r>
              <a:rPr lang="en-US" sz="2000" smtClean="0"/>
              <a:t/>
            </a:r>
            <a:br>
              <a:rPr lang="en-US" sz="2000" smtClean="0"/>
            </a:br>
            <a:r>
              <a:rPr lang="en-US" sz="2000" smtClean="0"/>
              <a:t>sock = the socket to close</a:t>
            </a:r>
            <a:br>
              <a:rPr lang="en-US" sz="2000" smtClean="0"/>
            </a:br>
            <a:endParaRPr lang="en-US" sz="2000" smtClean="0"/>
          </a:p>
          <a:p>
            <a:pPr eaLnBrk="1" hangingPunct="1">
              <a:lnSpc>
                <a:spcPct val="80000"/>
              </a:lnSpc>
            </a:pPr>
            <a:r>
              <a:rPr lang="en-US" sz="2000" smtClean="0"/>
              <a:t>Example :</a:t>
            </a:r>
            <a:br>
              <a:rPr lang="en-US" sz="2000" smtClean="0"/>
            </a:br>
            <a:r>
              <a:rPr lang="en-US" sz="2000" smtClean="0"/>
              <a:t/>
            </a:r>
            <a:br>
              <a:rPr lang="en-US" sz="2000" smtClean="0"/>
            </a:br>
            <a:r>
              <a:rPr lang="en-US" sz="2000" smtClean="0"/>
              <a:t>close(sock);</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838200"/>
            <a:ext cx="8229600" cy="228600"/>
          </a:xfrm>
        </p:spPr>
        <p:txBody>
          <a:bodyPr>
            <a:normAutofit fontScale="90000"/>
          </a:bodyPr>
          <a:lstStyle/>
          <a:p>
            <a:pPr eaLnBrk="1" hangingPunct="1"/>
            <a:endParaRPr lang="en-US" sz="4000" smtClean="0"/>
          </a:p>
        </p:txBody>
      </p:sp>
      <p:sp>
        <p:nvSpPr>
          <p:cNvPr id="24579" name="Rectangle 3"/>
          <p:cNvSpPr>
            <a:spLocks noGrp="1" noChangeArrowheads="1"/>
          </p:cNvSpPr>
          <p:nvPr>
            <p:ph type="body" idx="1"/>
          </p:nvPr>
        </p:nvSpPr>
        <p:spPr>
          <a:xfrm>
            <a:off x="457200" y="533400"/>
            <a:ext cx="8229600" cy="5592763"/>
          </a:xfrm>
        </p:spPr>
        <p:txBody>
          <a:bodyPr/>
          <a:lstStyle/>
          <a:p>
            <a:pPr eaLnBrk="1" hangingPunct="1">
              <a:lnSpc>
                <a:spcPct val="80000"/>
              </a:lnSpc>
            </a:pPr>
            <a:r>
              <a:rPr lang="en-US" sz="2000" b="1" smtClean="0">
                <a:solidFill>
                  <a:srgbClr val="008000"/>
                </a:solidFill>
              </a:rPr>
              <a:t>SEND</a:t>
            </a:r>
            <a:r>
              <a:rPr lang="en-US" sz="2000" smtClean="0"/>
              <a:t> (DGRAM-style): </a:t>
            </a:r>
            <a:r>
              <a:rPr lang="ru-RU" sz="2000" b="1" smtClean="0"/>
              <a:t>int send</a:t>
            </a:r>
            <a:r>
              <a:rPr lang="en-US" sz="2000" b="1" smtClean="0"/>
              <a:t>to</a:t>
            </a:r>
            <a:r>
              <a:rPr lang="ru-RU" sz="2000" b="1" smtClean="0"/>
              <a:t>(int </a:t>
            </a:r>
            <a:r>
              <a:rPr lang="ru-RU" sz="2000" b="1" i="1" smtClean="0"/>
              <a:t>sockfd</a:t>
            </a:r>
            <a:r>
              <a:rPr lang="ru-RU" sz="2000" b="1" smtClean="0"/>
              <a:t>, const void *</a:t>
            </a:r>
            <a:r>
              <a:rPr lang="ru-RU" sz="2000" b="1" i="1" smtClean="0"/>
              <a:t>msg</a:t>
            </a:r>
            <a:r>
              <a:rPr lang="ru-RU" sz="2000" b="1" smtClean="0"/>
              <a:t>, int </a:t>
            </a:r>
            <a:r>
              <a:rPr lang="ru-RU" sz="2000" b="1" i="1" smtClean="0"/>
              <a:t>len</a:t>
            </a:r>
            <a:r>
              <a:rPr lang="ru-RU" sz="2000" b="1" smtClean="0"/>
              <a:t>, int </a:t>
            </a:r>
            <a:r>
              <a:rPr lang="ru-RU" sz="2000" b="1" i="1" smtClean="0"/>
              <a:t>flags</a:t>
            </a:r>
            <a:r>
              <a:rPr lang="en-US" sz="2000" b="1" i="1" smtClean="0"/>
              <a:t>, </a:t>
            </a:r>
            <a:r>
              <a:rPr lang="ru-RU" sz="2000" b="1" smtClean="0"/>
              <a:t>const struct sockaddr *</a:t>
            </a:r>
            <a:r>
              <a:rPr lang="ru-RU" sz="2000" b="1" i="1" smtClean="0"/>
              <a:t>to</a:t>
            </a:r>
            <a:r>
              <a:rPr lang="ru-RU" sz="2000" b="1" smtClean="0"/>
              <a:t>, int </a:t>
            </a:r>
            <a:r>
              <a:rPr lang="ru-RU" sz="2000" b="1" i="1" smtClean="0"/>
              <a:t>tolen</a:t>
            </a:r>
            <a:r>
              <a:rPr lang="ru-RU" sz="2000" b="1" smtClean="0"/>
              <a:t>);</a:t>
            </a:r>
            <a:endParaRPr lang="en-US" sz="2000" b="1" smtClean="0"/>
          </a:p>
          <a:p>
            <a:pPr lvl="1" eaLnBrk="1" hangingPunct="1">
              <a:lnSpc>
                <a:spcPct val="80000"/>
              </a:lnSpc>
            </a:pPr>
            <a:r>
              <a:rPr lang="en-US" sz="1800" i="1" smtClean="0"/>
              <a:t>msg</a:t>
            </a:r>
            <a:r>
              <a:rPr lang="en-US" sz="1800" smtClean="0"/>
              <a:t>: message you want to send</a:t>
            </a:r>
          </a:p>
          <a:p>
            <a:pPr lvl="1" eaLnBrk="1" hangingPunct="1">
              <a:lnSpc>
                <a:spcPct val="80000"/>
              </a:lnSpc>
            </a:pPr>
            <a:r>
              <a:rPr lang="en-US" sz="1800" i="1" smtClean="0"/>
              <a:t>len:</a:t>
            </a:r>
            <a:r>
              <a:rPr lang="en-US" sz="1800" smtClean="0"/>
              <a:t> length of the message</a:t>
            </a:r>
          </a:p>
          <a:p>
            <a:pPr lvl="1" eaLnBrk="1" hangingPunct="1">
              <a:lnSpc>
                <a:spcPct val="80000"/>
              </a:lnSpc>
            </a:pPr>
            <a:r>
              <a:rPr lang="en-US" sz="1800" i="1" smtClean="0"/>
              <a:t>flags :</a:t>
            </a:r>
            <a:r>
              <a:rPr lang="en-US" sz="1800" smtClean="0"/>
              <a:t>= 0</a:t>
            </a:r>
          </a:p>
          <a:p>
            <a:pPr lvl="1" eaLnBrk="1" hangingPunct="1">
              <a:lnSpc>
                <a:spcPct val="80000"/>
              </a:lnSpc>
            </a:pPr>
            <a:r>
              <a:rPr lang="en-US" sz="1800" i="1" smtClean="0"/>
              <a:t>to:</a:t>
            </a:r>
            <a:r>
              <a:rPr lang="en-US" sz="1800" smtClean="0"/>
              <a:t> socket address of the remote process</a:t>
            </a:r>
          </a:p>
          <a:p>
            <a:pPr lvl="1" eaLnBrk="1" hangingPunct="1">
              <a:lnSpc>
                <a:spcPct val="80000"/>
              </a:lnSpc>
            </a:pPr>
            <a:r>
              <a:rPr lang="en-US" sz="1800" i="1" smtClean="0"/>
              <a:t>tolen</a:t>
            </a:r>
            <a:r>
              <a:rPr lang="en-US" sz="1800" smtClean="0"/>
              <a:t>: = sizeof(struct sockaddr)</a:t>
            </a:r>
            <a:endParaRPr lang="en-US" sz="1800" i="1" smtClean="0"/>
          </a:p>
          <a:p>
            <a:pPr lvl="1" eaLnBrk="1" hangingPunct="1">
              <a:lnSpc>
                <a:spcPct val="80000"/>
              </a:lnSpc>
            </a:pPr>
            <a:r>
              <a:rPr lang="en-US" sz="1800" i="1" smtClean="0"/>
              <a:t>returned:</a:t>
            </a:r>
            <a:r>
              <a:rPr lang="en-US" sz="1800" smtClean="0"/>
              <a:t> the number of bytes actually sent</a:t>
            </a:r>
          </a:p>
          <a:p>
            <a:pPr lvl="1" eaLnBrk="1" hangingPunct="1">
              <a:lnSpc>
                <a:spcPct val="80000"/>
              </a:lnSpc>
              <a:buFontTx/>
              <a:buNone/>
            </a:pPr>
            <a:endParaRPr lang="en-US" sz="1800" smtClean="0"/>
          </a:p>
          <a:p>
            <a:pPr eaLnBrk="1" hangingPunct="1">
              <a:lnSpc>
                <a:spcPct val="80000"/>
              </a:lnSpc>
            </a:pPr>
            <a:r>
              <a:rPr lang="en-US" sz="2000" b="1" smtClean="0">
                <a:solidFill>
                  <a:srgbClr val="008000"/>
                </a:solidFill>
              </a:rPr>
              <a:t>RECEIVE</a:t>
            </a:r>
            <a:r>
              <a:rPr lang="en-US" sz="2000" smtClean="0"/>
              <a:t> (DGRAM-style): </a:t>
            </a:r>
            <a:r>
              <a:rPr lang="ru-RU" sz="2000" b="1" smtClean="0"/>
              <a:t>int recv</a:t>
            </a:r>
            <a:r>
              <a:rPr lang="en-US" sz="2000" b="1" smtClean="0"/>
              <a:t>from</a:t>
            </a:r>
            <a:r>
              <a:rPr lang="ru-RU" sz="2000" b="1" smtClean="0"/>
              <a:t>(int </a:t>
            </a:r>
            <a:r>
              <a:rPr lang="ru-RU" sz="2000" b="1" i="1" smtClean="0"/>
              <a:t>sockfd</a:t>
            </a:r>
            <a:r>
              <a:rPr lang="ru-RU" sz="2000" b="1" smtClean="0"/>
              <a:t>, void *</a:t>
            </a:r>
            <a:r>
              <a:rPr lang="ru-RU" sz="2000" b="1" i="1" smtClean="0"/>
              <a:t>buf</a:t>
            </a:r>
            <a:r>
              <a:rPr lang="ru-RU" sz="2000" b="1" smtClean="0"/>
              <a:t>, int </a:t>
            </a:r>
            <a:r>
              <a:rPr lang="ru-RU" sz="2000" b="1" i="1" smtClean="0"/>
              <a:t>len</a:t>
            </a:r>
            <a:r>
              <a:rPr lang="ru-RU" sz="2000" b="1" smtClean="0"/>
              <a:t>, unsigned int </a:t>
            </a:r>
            <a:r>
              <a:rPr lang="ru-RU" sz="2000" b="1" i="1" smtClean="0"/>
              <a:t>flags</a:t>
            </a:r>
            <a:r>
              <a:rPr lang="en-US" sz="2000" b="1" i="1" smtClean="0"/>
              <a:t>, </a:t>
            </a:r>
            <a:r>
              <a:rPr lang="ru-RU" sz="2000" b="1" smtClean="0"/>
              <a:t>struct sockaddr *</a:t>
            </a:r>
            <a:r>
              <a:rPr lang="ru-RU" sz="2000" b="1" i="1" smtClean="0"/>
              <a:t>from</a:t>
            </a:r>
            <a:r>
              <a:rPr lang="ru-RU" sz="2000" b="1" smtClean="0"/>
              <a:t>, int *</a:t>
            </a:r>
            <a:r>
              <a:rPr lang="ru-RU" sz="2000" b="1" i="1" smtClean="0"/>
              <a:t>fromlen</a:t>
            </a:r>
            <a:r>
              <a:rPr lang="ru-RU" sz="2000" b="1" smtClean="0"/>
              <a:t>);</a:t>
            </a:r>
            <a:endParaRPr lang="en-US" sz="2000" b="1" smtClean="0"/>
          </a:p>
          <a:p>
            <a:pPr lvl="1" eaLnBrk="1" hangingPunct="1">
              <a:lnSpc>
                <a:spcPct val="80000"/>
              </a:lnSpc>
            </a:pPr>
            <a:r>
              <a:rPr lang="en-US" sz="1800" i="1" smtClean="0"/>
              <a:t>buf:</a:t>
            </a:r>
            <a:r>
              <a:rPr lang="en-US" sz="1800" smtClean="0"/>
              <a:t> buffer to receive the message</a:t>
            </a:r>
          </a:p>
          <a:p>
            <a:pPr lvl="1" eaLnBrk="1" hangingPunct="1">
              <a:lnSpc>
                <a:spcPct val="80000"/>
              </a:lnSpc>
            </a:pPr>
            <a:r>
              <a:rPr lang="en-US" sz="1800" i="1" smtClean="0"/>
              <a:t>len:</a:t>
            </a:r>
            <a:r>
              <a:rPr lang="en-US" sz="1800" smtClean="0"/>
              <a:t> length of the buffer (“don’t give me more!”)</a:t>
            </a:r>
          </a:p>
          <a:p>
            <a:pPr lvl="1" eaLnBrk="1" hangingPunct="1">
              <a:lnSpc>
                <a:spcPct val="80000"/>
              </a:lnSpc>
            </a:pPr>
            <a:r>
              <a:rPr lang="en-US" sz="1800" i="1" smtClean="0"/>
              <a:t>from</a:t>
            </a:r>
            <a:r>
              <a:rPr lang="en-US" sz="1800" smtClean="0"/>
              <a:t>: socket address of the process that sent the data</a:t>
            </a:r>
          </a:p>
          <a:p>
            <a:pPr lvl="1" eaLnBrk="1" hangingPunct="1">
              <a:lnSpc>
                <a:spcPct val="80000"/>
              </a:lnSpc>
            </a:pPr>
            <a:r>
              <a:rPr lang="en-US" sz="1800" i="1" smtClean="0"/>
              <a:t>fromlen</a:t>
            </a:r>
            <a:r>
              <a:rPr lang="en-US" sz="1800" smtClean="0"/>
              <a:t>:= sizeof(struct sockaddr)</a:t>
            </a:r>
            <a:endParaRPr lang="en-US" sz="1800" i="1" smtClean="0"/>
          </a:p>
          <a:p>
            <a:pPr lvl="1" eaLnBrk="1" hangingPunct="1">
              <a:lnSpc>
                <a:spcPct val="80000"/>
              </a:lnSpc>
            </a:pPr>
            <a:r>
              <a:rPr lang="en-US" sz="1800" i="1" smtClean="0"/>
              <a:t>flags </a:t>
            </a:r>
            <a:r>
              <a:rPr lang="en-US" sz="1800" smtClean="0"/>
              <a:t>:= 0</a:t>
            </a:r>
          </a:p>
          <a:p>
            <a:pPr lvl="1" eaLnBrk="1" hangingPunct="1">
              <a:lnSpc>
                <a:spcPct val="80000"/>
              </a:lnSpc>
            </a:pPr>
            <a:r>
              <a:rPr lang="en-US" sz="1800" i="1" smtClean="0"/>
              <a:t>returned:</a:t>
            </a:r>
            <a:r>
              <a:rPr lang="en-US" sz="1800" smtClean="0"/>
              <a:t> the number of bytes received</a:t>
            </a:r>
          </a:p>
          <a:p>
            <a:pPr lvl="1" eaLnBrk="1" hangingPunct="1">
              <a:lnSpc>
                <a:spcPct val="80000"/>
              </a:lnSpc>
            </a:pPr>
            <a:endParaRPr lang="en-US" sz="1800" smtClean="0"/>
          </a:p>
          <a:p>
            <a:pPr eaLnBrk="1" hangingPunct="1">
              <a:lnSpc>
                <a:spcPct val="80000"/>
              </a:lnSpc>
            </a:pPr>
            <a:r>
              <a:rPr lang="en-US" sz="2000" b="1" smtClean="0">
                <a:solidFill>
                  <a:srgbClr val="008000"/>
                </a:solidFill>
              </a:rPr>
              <a:t>CLOSE</a:t>
            </a:r>
            <a:r>
              <a:rPr lang="en-US" sz="2000" smtClean="0"/>
              <a:t>: </a:t>
            </a:r>
            <a:r>
              <a:rPr lang="en-US" sz="2000" b="1" smtClean="0"/>
              <a:t>close (</a:t>
            </a:r>
            <a:r>
              <a:rPr lang="en-US" sz="2000" b="1" i="1" smtClean="0"/>
              <a:t>socketfd</a:t>
            </a:r>
            <a:r>
              <a:rPr lang="en-US" sz="2000" b="1" smtClean="0"/>
              <a:t>);</a:t>
            </a:r>
            <a:endParaRPr lang="ru-RU" sz="2000" b="1" smtClean="0"/>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Client+server: connectionless</a:t>
            </a:r>
          </a:p>
        </p:txBody>
      </p:sp>
      <p:sp>
        <p:nvSpPr>
          <p:cNvPr id="25603" name="Rectangle 5"/>
          <p:cNvSpPr>
            <a:spLocks noGrp="1" noChangeArrowheads="1"/>
          </p:cNvSpPr>
          <p:nvPr>
            <p:ph type="body" idx="1"/>
          </p:nvPr>
        </p:nvSpPr>
        <p:spPr/>
        <p:txBody>
          <a:bodyPr/>
          <a:lstStyle/>
          <a:p>
            <a:pPr eaLnBrk="1" hangingPunct="1"/>
            <a:endParaRPr lang="en-US" smtClean="0"/>
          </a:p>
        </p:txBody>
      </p:sp>
      <p:pic>
        <p:nvPicPr>
          <p:cNvPr id="25604" name="Picture 6"/>
          <p:cNvPicPr>
            <a:picLocks noChangeAspect="1" noChangeArrowheads="1"/>
          </p:cNvPicPr>
          <p:nvPr/>
        </p:nvPicPr>
        <p:blipFill>
          <a:blip r:embed="rId2" cstate="print"/>
          <a:srcRect/>
          <a:stretch>
            <a:fillRect/>
          </a:stretch>
        </p:blipFill>
        <p:spPr bwMode="auto">
          <a:xfrm>
            <a:off x="1370013" y="1295400"/>
            <a:ext cx="6097587" cy="4724400"/>
          </a:xfrm>
          <a:prstGeom prst="rect">
            <a:avLst/>
          </a:prstGeom>
          <a:noFill/>
          <a:ln w="9525">
            <a:noFill/>
            <a:miter lim="800000"/>
            <a:headEnd/>
            <a:tailEnd/>
          </a:ln>
        </p:spPr>
      </p:pic>
      <p:grpSp>
        <p:nvGrpSpPr>
          <p:cNvPr id="2" name="Group 7"/>
          <p:cNvGrpSpPr>
            <a:grpSpLocks/>
          </p:cNvGrpSpPr>
          <p:nvPr/>
        </p:nvGrpSpPr>
        <p:grpSpPr bwMode="auto">
          <a:xfrm>
            <a:off x="3124200" y="1909763"/>
            <a:ext cx="2590800" cy="604837"/>
            <a:chOff x="1968" y="1203"/>
            <a:chExt cx="1632" cy="381"/>
          </a:xfrm>
        </p:grpSpPr>
        <p:sp>
          <p:nvSpPr>
            <p:cNvPr id="25622" name="Text Box 8"/>
            <p:cNvSpPr txBox="1">
              <a:spLocks noChangeArrowheads="1"/>
            </p:cNvSpPr>
            <p:nvPr/>
          </p:nvSpPr>
          <p:spPr bwMode="auto">
            <a:xfrm>
              <a:off x="2552" y="1203"/>
              <a:ext cx="712" cy="237"/>
            </a:xfrm>
            <a:prstGeom prst="rect">
              <a:avLst/>
            </a:prstGeom>
            <a:noFill/>
            <a:ln w="9525">
              <a:solidFill>
                <a:srgbClr val="FF0000"/>
              </a:solidFill>
              <a:miter lim="800000"/>
              <a:headEnd/>
              <a:tailEnd/>
            </a:ln>
          </p:spPr>
          <p:txBody>
            <a:bodyPr wrap="none" lIns="90000" tIns="46800" rIns="90000" bIns="46800">
              <a:spAutoFit/>
            </a:bodyPr>
            <a:lstStyle/>
            <a:p>
              <a:pPr eaLnBrk="0" hangingPunct="0">
                <a:spcBef>
                  <a:spcPct val="20000"/>
                </a:spcBef>
                <a:buClr>
                  <a:srgbClr val="FF0000"/>
                </a:buClr>
              </a:pPr>
              <a:r>
                <a:rPr lang="en-US" b="1">
                  <a:solidFill>
                    <a:srgbClr val="FF0000"/>
                  </a:solidFill>
                </a:rPr>
                <a:t>CREATE</a:t>
              </a:r>
              <a:endParaRPr lang="ru-RU" b="1">
                <a:solidFill>
                  <a:srgbClr val="FF0000"/>
                </a:solidFill>
              </a:endParaRPr>
            </a:p>
          </p:txBody>
        </p:sp>
        <p:sp>
          <p:nvSpPr>
            <p:cNvPr id="25623" name="Line 9"/>
            <p:cNvSpPr>
              <a:spLocks noChangeShapeType="1"/>
            </p:cNvSpPr>
            <p:nvPr/>
          </p:nvSpPr>
          <p:spPr bwMode="auto">
            <a:xfrm flipH="1">
              <a:off x="1968" y="1392"/>
              <a:ext cx="576" cy="192"/>
            </a:xfrm>
            <a:prstGeom prst="line">
              <a:avLst/>
            </a:prstGeom>
            <a:noFill/>
            <a:ln w="9525">
              <a:solidFill>
                <a:srgbClr val="FF0000"/>
              </a:solidFill>
              <a:round/>
              <a:headEnd/>
              <a:tailEnd/>
            </a:ln>
          </p:spPr>
          <p:txBody>
            <a:bodyPr lIns="90000" tIns="46800" rIns="90000" bIns="46800">
              <a:spAutoFit/>
            </a:bodyPr>
            <a:lstStyle/>
            <a:p>
              <a:endParaRPr lang="en-US"/>
            </a:p>
          </p:txBody>
        </p:sp>
        <p:sp>
          <p:nvSpPr>
            <p:cNvPr id="25624" name="Line 10"/>
            <p:cNvSpPr>
              <a:spLocks noChangeShapeType="1"/>
            </p:cNvSpPr>
            <p:nvPr/>
          </p:nvSpPr>
          <p:spPr bwMode="auto">
            <a:xfrm flipH="1" flipV="1">
              <a:off x="3264" y="1344"/>
              <a:ext cx="336" cy="48"/>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3" name="Group 11"/>
          <p:cNvGrpSpPr>
            <a:grpSpLocks/>
          </p:cNvGrpSpPr>
          <p:nvPr/>
        </p:nvGrpSpPr>
        <p:grpSpPr bwMode="auto">
          <a:xfrm>
            <a:off x="7162800" y="2290763"/>
            <a:ext cx="1295400" cy="376237"/>
            <a:chOff x="4512" y="1443"/>
            <a:chExt cx="816" cy="237"/>
          </a:xfrm>
        </p:grpSpPr>
        <p:sp>
          <p:nvSpPr>
            <p:cNvPr id="25620" name="Text Box 12"/>
            <p:cNvSpPr txBox="1">
              <a:spLocks noChangeArrowheads="1"/>
            </p:cNvSpPr>
            <p:nvPr/>
          </p:nvSpPr>
          <p:spPr bwMode="auto">
            <a:xfrm>
              <a:off x="4856" y="1443"/>
              <a:ext cx="472" cy="237"/>
            </a:xfrm>
            <a:prstGeom prst="rect">
              <a:avLst/>
            </a:prstGeom>
            <a:noFill/>
            <a:ln w="9525">
              <a:solidFill>
                <a:srgbClr val="FF0000"/>
              </a:solidFill>
              <a:miter lim="800000"/>
              <a:headEnd/>
              <a:tailEnd/>
            </a:ln>
          </p:spPr>
          <p:txBody>
            <a:bodyPr wrap="none" lIns="90000" tIns="46800" rIns="90000" bIns="46800">
              <a:spAutoFit/>
            </a:bodyPr>
            <a:lstStyle/>
            <a:p>
              <a:pPr eaLnBrk="0" hangingPunct="0">
                <a:spcBef>
                  <a:spcPct val="20000"/>
                </a:spcBef>
                <a:buClr>
                  <a:srgbClr val="FF0000"/>
                </a:buClr>
              </a:pPr>
              <a:r>
                <a:rPr lang="en-US" b="1">
                  <a:solidFill>
                    <a:srgbClr val="FF0000"/>
                  </a:solidFill>
                </a:rPr>
                <a:t>BIND</a:t>
              </a:r>
              <a:endParaRPr lang="ru-RU" b="1">
                <a:solidFill>
                  <a:srgbClr val="FF0000"/>
                </a:solidFill>
              </a:endParaRPr>
            </a:p>
          </p:txBody>
        </p:sp>
        <p:sp>
          <p:nvSpPr>
            <p:cNvPr id="25621" name="Line 13"/>
            <p:cNvSpPr>
              <a:spLocks noChangeShapeType="1"/>
            </p:cNvSpPr>
            <p:nvPr/>
          </p:nvSpPr>
          <p:spPr bwMode="auto">
            <a:xfrm flipH="1">
              <a:off x="4512" y="1584"/>
              <a:ext cx="336" cy="96"/>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4" name="Group 14"/>
          <p:cNvGrpSpPr>
            <a:grpSpLocks/>
          </p:cNvGrpSpPr>
          <p:nvPr/>
        </p:nvGrpSpPr>
        <p:grpSpPr bwMode="auto">
          <a:xfrm>
            <a:off x="381000" y="3352800"/>
            <a:ext cx="1371600" cy="376238"/>
            <a:chOff x="240" y="2112"/>
            <a:chExt cx="864" cy="237"/>
          </a:xfrm>
        </p:grpSpPr>
        <p:sp>
          <p:nvSpPr>
            <p:cNvPr id="25618" name="Text Box 15"/>
            <p:cNvSpPr txBox="1">
              <a:spLocks noChangeArrowheads="1"/>
            </p:cNvSpPr>
            <p:nvPr/>
          </p:nvSpPr>
          <p:spPr bwMode="auto">
            <a:xfrm>
              <a:off x="240" y="2112"/>
              <a:ext cx="520" cy="237"/>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b="1">
                  <a:solidFill>
                    <a:srgbClr val="FF0000"/>
                  </a:solidFill>
                </a:rPr>
                <a:t>SEND</a:t>
              </a:r>
              <a:endParaRPr lang="ru-RU" b="1">
                <a:solidFill>
                  <a:srgbClr val="FF0000"/>
                </a:solidFill>
              </a:endParaRPr>
            </a:p>
          </p:txBody>
        </p:sp>
        <p:sp>
          <p:nvSpPr>
            <p:cNvPr id="25619" name="Line 16"/>
            <p:cNvSpPr>
              <a:spLocks noChangeShapeType="1"/>
            </p:cNvSpPr>
            <p:nvPr/>
          </p:nvSpPr>
          <p:spPr bwMode="auto">
            <a:xfrm flipH="1" flipV="1">
              <a:off x="768" y="2256"/>
              <a:ext cx="336" cy="48"/>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5" name="Group 17"/>
          <p:cNvGrpSpPr>
            <a:grpSpLocks/>
          </p:cNvGrpSpPr>
          <p:nvPr/>
        </p:nvGrpSpPr>
        <p:grpSpPr bwMode="auto">
          <a:xfrm>
            <a:off x="7162800" y="4648200"/>
            <a:ext cx="1524000" cy="376238"/>
            <a:chOff x="4512" y="2928"/>
            <a:chExt cx="960" cy="237"/>
          </a:xfrm>
        </p:grpSpPr>
        <p:sp>
          <p:nvSpPr>
            <p:cNvPr id="25616" name="Line 18"/>
            <p:cNvSpPr>
              <a:spLocks noChangeShapeType="1"/>
            </p:cNvSpPr>
            <p:nvPr/>
          </p:nvSpPr>
          <p:spPr bwMode="auto">
            <a:xfrm flipH="1">
              <a:off x="4512" y="3024"/>
              <a:ext cx="432" cy="48"/>
            </a:xfrm>
            <a:prstGeom prst="line">
              <a:avLst/>
            </a:prstGeom>
            <a:noFill/>
            <a:ln w="9525">
              <a:solidFill>
                <a:srgbClr val="FF0000"/>
              </a:solidFill>
              <a:round/>
              <a:headEnd/>
              <a:tailEnd/>
            </a:ln>
          </p:spPr>
          <p:txBody>
            <a:bodyPr lIns="90000" tIns="46800" rIns="90000" bIns="46800">
              <a:spAutoFit/>
            </a:bodyPr>
            <a:lstStyle/>
            <a:p>
              <a:endParaRPr lang="en-US"/>
            </a:p>
          </p:txBody>
        </p:sp>
        <p:sp>
          <p:nvSpPr>
            <p:cNvPr id="25617" name="Text Box 19"/>
            <p:cNvSpPr txBox="1">
              <a:spLocks noChangeArrowheads="1"/>
            </p:cNvSpPr>
            <p:nvPr/>
          </p:nvSpPr>
          <p:spPr bwMode="auto">
            <a:xfrm>
              <a:off x="4952" y="2928"/>
              <a:ext cx="520" cy="237"/>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b="1">
                  <a:solidFill>
                    <a:srgbClr val="FF0000"/>
                  </a:solidFill>
                </a:rPr>
                <a:t>SEND</a:t>
              </a:r>
              <a:endParaRPr lang="ru-RU" b="1">
                <a:solidFill>
                  <a:srgbClr val="FF0000"/>
                </a:solidFill>
              </a:endParaRPr>
            </a:p>
          </p:txBody>
        </p:sp>
      </p:grpSp>
      <p:grpSp>
        <p:nvGrpSpPr>
          <p:cNvPr id="6" name="Group 20"/>
          <p:cNvGrpSpPr>
            <a:grpSpLocks/>
          </p:cNvGrpSpPr>
          <p:nvPr/>
        </p:nvGrpSpPr>
        <p:grpSpPr bwMode="auto">
          <a:xfrm>
            <a:off x="3200400" y="5334000"/>
            <a:ext cx="1981200" cy="376238"/>
            <a:chOff x="2016" y="3360"/>
            <a:chExt cx="1248" cy="237"/>
          </a:xfrm>
        </p:grpSpPr>
        <p:sp>
          <p:nvSpPr>
            <p:cNvPr id="25614" name="Text Box 21"/>
            <p:cNvSpPr txBox="1">
              <a:spLocks noChangeArrowheads="1"/>
            </p:cNvSpPr>
            <p:nvPr/>
          </p:nvSpPr>
          <p:spPr bwMode="auto">
            <a:xfrm>
              <a:off x="2600" y="3360"/>
              <a:ext cx="664" cy="237"/>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b="1">
                  <a:solidFill>
                    <a:srgbClr val="FF0000"/>
                  </a:solidFill>
                </a:rPr>
                <a:t>CLOSE</a:t>
              </a:r>
              <a:endParaRPr lang="ru-RU" b="1">
                <a:solidFill>
                  <a:srgbClr val="FF0000"/>
                </a:solidFill>
              </a:endParaRPr>
            </a:p>
          </p:txBody>
        </p:sp>
        <p:sp>
          <p:nvSpPr>
            <p:cNvPr id="25615" name="Line 22"/>
            <p:cNvSpPr>
              <a:spLocks noChangeShapeType="1"/>
            </p:cNvSpPr>
            <p:nvPr/>
          </p:nvSpPr>
          <p:spPr bwMode="auto">
            <a:xfrm flipH="1">
              <a:off x="2016" y="3456"/>
              <a:ext cx="576" cy="48"/>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7" name="Group 23"/>
          <p:cNvGrpSpPr>
            <a:grpSpLocks/>
          </p:cNvGrpSpPr>
          <p:nvPr/>
        </p:nvGrpSpPr>
        <p:grpSpPr bwMode="auto">
          <a:xfrm>
            <a:off x="3276600" y="3962400"/>
            <a:ext cx="2438400" cy="685800"/>
            <a:chOff x="2064" y="2496"/>
            <a:chExt cx="1536" cy="432"/>
          </a:xfrm>
        </p:grpSpPr>
        <p:sp>
          <p:nvSpPr>
            <p:cNvPr id="25611" name="Text Box 24"/>
            <p:cNvSpPr txBox="1">
              <a:spLocks noChangeArrowheads="1"/>
            </p:cNvSpPr>
            <p:nvPr/>
          </p:nvSpPr>
          <p:spPr bwMode="auto">
            <a:xfrm>
              <a:off x="2544" y="2592"/>
              <a:ext cx="760" cy="237"/>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b="1">
                  <a:solidFill>
                    <a:srgbClr val="FF0000"/>
                  </a:solidFill>
                </a:rPr>
                <a:t>RECEIVE</a:t>
              </a:r>
              <a:endParaRPr lang="ru-RU" b="1">
                <a:solidFill>
                  <a:srgbClr val="FF0000"/>
                </a:solidFill>
              </a:endParaRPr>
            </a:p>
          </p:txBody>
        </p:sp>
        <p:sp>
          <p:nvSpPr>
            <p:cNvPr id="25612" name="Line 25"/>
            <p:cNvSpPr>
              <a:spLocks noChangeShapeType="1"/>
            </p:cNvSpPr>
            <p:nvPr/>
          </p:nvSpPr>
          <p:spPr bwMode="auto">
            <a:xfrm flipH="1">
              <a:off x="3312" y="2496"/>
              <a:ext cx="288" cy="192"/>
            </a:xfrm>
            <a:prstGeom prst="line">
              <a:avLst/>
            </a:prstGeom>
            <a:noFill/>
            <a:ln w="9525">
              <a:solidFill>
                <a:srgbClr val="FF0000"/>
              </a:solidFill>
              <a:round/>
              <a:headEnd/>
              <a:tailEnd/>
            </a:ln>
          </p:spPr>
          <p:txBody>
            <a:bodyPr lIns="90000" tIns="46800" rIns="90000" bIns="46800">
              <a:spAutoFit/>
            </a:bodyPr>
            <a:lstStyle/>
            <a:p>
              <a:endParaRPr lang="en-US"/>
            </a:p>
          </p:txBody>
        </p:sp>
        <p:sp>
          <p:nvSpPr>
            <p:cNvPr id="25613" name="Line 26"/>
            <p:cNvSpPr>
              <a:spLocks noChangeShapeType="1"/>
            </p:cNvSpPr>
            <p:nvPr/>
          </p:nvSpPr>
          <p:spPr bwMode="auto">
            <a:xfrm flipH="1">
              <a:off x="2064" y="2736"/>
              <a:ext cx="480" cy="192"/>
            </a:xfrm>
            <a:prstGeom prst="line">
              <a:avLst/>
            </a:prstGeom>
            <a:noFill/>
            <a:ln w="9525">
              <a:solidFill>
                <a:srgbClr val="FF0000"/>
              </a:solidFill>
              <a:round/>
              <a:headEnd/>
              <a:tailEnd/>
            </a:ln>
          </p:spPr>
          <p:txBody>
            <a:bodyPr lIns="90000" tIns="46800" rIns="90000" bIns="46800">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8229600" cy="1143000"/>
          </a:xfrm>
        </p:spPr>
        <p:txBody>
          <a:bodyPr/>
          <a:lstStyle/>
          <a:p>
            <a:pPr eaLnBrk="1" hangingPunct="1"/>
            <a:r>
              <a:rPr lang="en-US" sz="3600" smtClean="0"/>
              <a:t>Client+server: connection-oriented</a:t>
            </a:r>
          </a:p>
        </p:txBody>
      </p:sp>
      <p:sp>
        <p:nvSpPr>
          <p:cNvPr id="26627" name="Rectangle 5"/>
          <p:cNvSpPr>
            <a:spLocks noGrp="1" noChangeArrowheads="1"/>
          </p:cNvSpPr>
          <p:nvPr>
            <p:ph type="body" idx="1"/>
          </p:nvPr>
        </p:nvSpPr>
        <p:spPr>
          <a:xfrm>
            <a:off x="381000" y="6324600"/>
            <a:ext cx="8229600" cy="334963"/>
          </a:xfrm>
        </p:spPr>
        <p:txBody>
          <a:bodyPr/>
          <a:lstStyle/>
          <a:p>
            <a:pPr eaLnBrk="1" hangingPunct="1">
              <a:lnSpc>
                <a:spcPct val="80000"/>
              </a:lnSpc>
              <a:buFontTx/>
              <a:buNone/>
            </a:pPr>
            <a:r>
              <a:rPr lang="en-US" sz="1800" smtClean="0"/>
              <a:t>                                                           Concurrent server</a:t>
            </a:r>
          </a:p>
        </p:txBody>
      </p:sp>
      <p:pic>
        <p:nvPicPr>
          <p:cNvPr id="26628" name="Picture 6"/>
          <p:cNvPicPr>
            <a:picLocks noChangeAspect="1" noChangeArrowheads="1"/>
          </p:cNvPicPr>
          <p:nvPr/>
        </p:nvPicPr>
        <p:blipFill>
          <a:blip r:embed="rId2" cstate="print"/>
          <a:srcRect/>
          <a:stretch>
            <a:fillRect/>
          </a:stretch>
        </p:blipFill>
        <p:spPr bwMode="auto">
          <a:xfrm>
            <a:off x="2438400" y="1066800"/>
            <a:ext cx="4765675" cy="5029200"/>
          </a:xfrm>
          <a:prstGeom prst="rect">
            <a:avLst/>
          </a:prstGeom>
          <a:noFill/>
          <a:ln w="9525">
            <a:noFill/>
            <a:miter lim="800000"/>
            <a:headEnd/>
            <a:tailEnd/>
          </a:ln>
        </p:spPr>
      </p:pic>
      <p:grpSp>
        <p:nvGrpSpPr>
          <p:cNvPr id="2" name="Group 7"/>
          <p:cNvGrpSpPr>
            <a:grpSpLocks/>
          </p:cNvGrpSpPr>
          <p:nvPr/>
        </p:nvGrpSpPr>
        <p:grpSpPr bwMode="auto">
          <a:xfrm>
            <a:off x="3657600" y="1447800"/>
            <a:ext cx="1905000" cy="542925"/>
            <a:chOff x="3024" y="912"/>
            <a:chExt cx="1200" cy="342"/>
          </a:xfrm>
        </p:grpSpPr>
        <p:sp>
          <p:nvSpPr>
            <p:cNvPr id="26661" name="Text Box 8"/>
            <p:cNvSpPr txBox="1">
              <a:spLocks noChangeArrowheads="1"/>
            </p:cNvSpPr>
            <p:nvPr/>
          </p:nvSpPr>
          <p:spPr bwMode="auto">
            <a:xfrm>
              <a:off x="3272" y="1056"/>
              <a:ext cx="616" cy="198"/>
            </a:xfrm>
            <a:prstGeom prst="rect">
              <a:avLst/>
            </a:prstGeom>
            <a:noFill/>
            <a:ln w="9525">
              <a:solidFill>
                <a:srgbClr val="0000FF"/>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SOCKET</a:t>
              </a:r>
              <a:endParaRPr lang="ru-RU" sz="1400" b="1">
                <a:solidFill>
                  <a:schemeClr val="accent2"/>
                </a:solidFill>
              </a:endParaRPr>
            </a:p>
          </p:txBody>
        </p:sp>
        <p:sp>
          <p:nvSpPr>
            <p:cNvPr id="26662" name="Line 9"/>
            <p:cNvSpPr>
              <a:spLocks noChangeShapeType="1"/>
            </p:cNvSpPr>
            <p:nvPr/>
          </p:nvSpPr>
          <p:spPr bwMode="auto">
            <a:xfrm flipH="1">
              <a:off x="3024" y="1197"/>
              <a:ext cx="240" cy="3"/>
            </a:xfrm>
            <a:prstGeom prst="line">
              <a:avLst/>
            </a:prstGeom>
            <a:noFill/>
            <a:ln w="9525">
              <a:solidFill>
                <a:srgbClr val="0000FF"/>
              </a:solidFill>
              <a:round/>
              <a:headEnd/>
              <a:tailEnd/>
            </a:ln>
          </p:spPr>
          <p:txBody>
            <a:bodyPr lIns="90000" tIns="46800" rIns="90000" bIns="46800">
              <a:spAutoFit/>
            </a:bodyPr>
            <a:lstStyle/>
            <a:p>
              <a:endParaRPr lang="en-US"/>
            </a:p>
          </p:txBody>
        </p:sp>
        <p:sp>
          <p:nvSpPr>
            <p:cNvPr id="26663" name="Line 10"/>
            <p:cNvSpPr>
              <a:spLocks noChangeShapeType="1"/>
            </p:cNvSpPr>
            <p:nvPr/>
          </p:nvSpPr>
          <p:spPr bwMode="auto">
            <a:xfrm flipH="1">
              <a:off x="3888" y="912"/>
              <a:ext cx="336" cy="240"/>
            </a:xfrm>
            <a:prstGeom prst="line">
              <a:avLst/>
            </a:prstGeom>
            <a:noFill/>
            <a:ln w="9525">
              <a:solidFill>
                <a:srgbClr val="0000FF"/>
              </a:solidFill>
              <a:round/>
              <a:headEnd/>
              <a:tailEnd/>
            </a:ln>
          </p:spPr>
          <p:txBody>
            <a:bodyPr lIns="90000" tIns="46800" rIns="90000" bIns="46800">
              <a:spAutoFit/>
            </a:bodyPr>
            <a:lstStyle/>
            <a:p>
              <a:endParaRPr lang="en-US"/>
            </a:p>
          </p:txBody>
        </p:sp>
      </p:grpSp>
      <p:grpSp>
        <p:nvGrpSpPr>
          <p:cNvPr id="3" name="Group 11"/>
          <p:cNvGrpSpPr>
            <a:grpSpLocks/>
          </p:cNvGrpSpPr>
          <p:nvPr/>
        </p:nvGrpSpPr>
        <p:grpSpPr bwMode="auto">
          <a:xfrm>
            <a:off x="6629400" y="1447800"/>
            <a:ext cx="1371600" cy="314325"/>
            <a:chOff x="4176" y="912"/>
            <a:chExt cx="864" cy="198"/>
          </a:xfrm>
        </p:grpSpPr>
        <p:sp>
          <p:nvSpPr>
            <p:cNvPr id="26659" name="Text Box 12"/>
            <p:cNvSpPr txBox="1">
              <a:spLocks noChangeArrowheads="1"/>
            </p:cNvSpPr>
            <p:nvPr/>
          </p:nvSpPr>
          <p:spPr bwMode="auto">
            <a:xfrm>
              <a:off x="4424" y="912"/>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BIND</a:t>
              </a:r>
              <a:endParaRPr lang="ru-RU" sz="1400" b="1">
                <a:solidFill>
                  <a:schemeClr val="accent2"/>
                </a:solidFill>
              </a:endParaRPr>
            </a:p>
          </p:txBody>
        </p:sp>
        <p:sp>
          <p:nvSpPr>
            <p:cNvPr id="26660" name="Line 13"/>
            <p:cNvSpPr>
              <a:spLocks noChangeShapeType="1"/>
            </p:cNvSpPr>
            <p:nvPr/>
          </p:nvSpPr>
          <p:spPr bwMode="auto">
            <a:xfrm flipH="1">
              <a:off x="4176" y="1053"/>
              <a:ext cx="240" cy="3"/>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4" name="Group 14"/>
          <p:cNvGrpSpPr>
            <a:grpSpLocks/>
          </p:cNvGrpSpPr>
          <p:nvPr/>
        </p:nvGrpSpPr>
        <p:grpSpPr bwMode="auto">
          <a:xfrm>
            <a:off x="6629400" y="1863725"/>
            <a:ext cx="1371600" cy="314325"/>
            <a:chOff x="4176" y="912"/>
            <a:chExt cx="864" cy="198"/>
          </a:xfrm>
        </p:grpSpPr>
        <p:sp>
          <p:nvSpPr>
            <p:cNvPr id="26657" name="Text Box 15"/>
            <p:cNvSpPr txBox="1">
              <a:spLocks noChangeArrowheads="1"/>
            </p:cNvSpPr>
            <p:nvPr/>
          </p:nvSpPr>
          <p:spPr bwMode="auto">
            <a:xfrm>
              <a:off x="4424" y="912"/>
              <a:ext cx="616" cy="198"/>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rgbClr val="FF0000"/>
                  </a:solidFill>
                </a:rPr>
                <a:t>LISTEN</a:t>
              </a:r>
              <a:endParaRPr lang="ru-RU" sz="1400" b="1">
                <a:solidFill>
                  <a:srgbClr val="FF0000"/>
                </a:solidFill>
              </a:endParaRPr>
            </a:p>
          </p:txBody>
        </p:sp>
        <p:sp>
          <p:nvSpPr>
            <p:cNvPr id="26658" name="Line 16"/>
            <p:cNvSpPr>
              <a:spLocks noChangeShapeType="1"/>
            </p:cNvSpPr>
            <p:nvPr/>
          </p:nvSpPr>
          <p:spPr bwMode="auto">
            <a:xfrm flipH="1">
              <a:off x="4176" y="1053"/>
              <a:ext cx="240" cy="3"/>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5" name="Group 17"/>
          <p:cNvGrpSpPr>
            <a:grpSpLocks/>
          </p:cNvGrpSpPr>
          <p:nvPr/>
        </p:nvGrpSpPr>
        <p:grpSpPr bwMode="auto">
          <a:xfrm>
            <a:off x="1066800" y="2133600"/>
            <a:ext cx="1524000" cy="314325"/>
            <a:chOff x="672" y="1344"/>
            <a:chExt cx="960" cy="198"/>
          </a:xfrm>
        </p:grpSpPr>
        <p:sp>
          <p:nvSpPr>
            <p:cNvPr id="26655" name="Text Box 18"/>
            <p:cNvSpPr txBox="1">
              <a:spLocks noChangeArrowheads="1"/>
            </p:cNvSpPr>
            <p:nvPr/>
          </p:nvSpPr>
          <p:spPr bwMode="auto">
            <a:xfrm>
              <a:off x="672" y="1344"/>
              <a:ext cx="720" cy="198"/>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rgbClr val="FF0000"/>
                  </a:solidFill>
                </a:rPr>
                <a:t>CONNECT</a:t>
              </a:r>
              <a:endParaRPr lang="ru-RU" sz="1400" b="1">
                <a:solidFill>
                  <a:srgbClr val="FF0000"/>
                </a:solidFill>
              </a:endParaRPr>
            </a:p>
          </p:txBody>
        </p:sp>
        <p:sp>
          <p:nvSpPr>
            <p:cNvPr id="26656" name="Line 19"/>
            <p:cNvSpPr>
              <a:spLocks noChangeShapeType="1"/>
            </p:cNvSpPr>
            <p:nvPr/>
          </p:nvSpPr>
          <p:spPr bwMode="auto">
            <a:xfrm flipH="1">
              <a:off x="1392" y="1440"/>
              <a:ext cx="240" cy="3"/>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6" name="Group 20"/>
          <p:cNvGrpSpPr>
            <a:grpSpLocks/>
          </p:cNvGrpSpPr>
          <p:nvPr/>
        </p:nvGrpSpPr>
        <p:grpSpPr bwMode="auto">
          <a:xfrm>
            <a:off x="6629400" y="2590800"/>
            <a:ext cx="1905000" cy="314325"/>
            <a:chOff x="4176" y="1632"/>
            <a:chExt cx="1200" cy="198"/>
          </a:xfrm>
        </p:grpSpPr>
        <p:sp>
          <p:nvSpPr>
            <p:cNvPr id="26653" name="Text Box 21"/>
            <p:cNvSpPr txBox="1">
              <a:spLocks noChangeArrowheads="1"/>
            </p:cNvSpPr>
            <p:nvPr/>
          </p:nvSpPr>
          <p:spPr bwMode="auto">
            <a:xfrm>
              <a:off x="4760" y="1632"/>
              <a:ext cx="616" cy="198"/>
            </a:xfrm>
            <a:prstGeom prst="rect">
              <a:avLst/>
            </a:prstGeom>
            <a:noFill/>
            <a:ln w="9525">
              <a:solidFill>
                <a:srgbClr val="FF0000"/>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rgbClr val="FF0000"/>
                  </a:solidFill>
                </a:rPr>
                <a:t>ACCEPT</a:t>
              </a:r>
              <a:endParaRPr lang="ru-RU" sz="1400" b="1">
                <a:solidFill>
                  <a:srgbClr val="FF0000"/>
                </a:solidFill>
              </a:endParaRPr>
            </a:p>
          </p:txBody>
        </p:sp>
        <p:sp>
          <p:nvSpPr>
            <p:cNvPr id="26654" name="Line 22"/>
            <p:cNvSpPr>
              <a:spLocks noChangeShapeType="1"/>
            </p:cNvSpPr>
            <p:nvPr/>
          </p:nvSpPr>
          <p:spPr bwMode="auto">
            <a:xfrm flipH="1">
              <a:off x="4176" y="1773"/>
              <a:ext cx="576" cy="57"/>
            </a:xfrm>
            <a:prstGeom prst="line">
              <a:avLst/>
            </a:prstGeom>
            <a:noFill/>
            <a:ln w="9525">
              <a:solidFill>
                <a:srgbClr val="FF0000"/>
              </a:solidFill>
              <a:round/>
              <a:headEnd/>
              <a:tailEnd/>
            </a:ln>
          </p:spPr>
          <p:txBody>
            <a:bodyPr lIns="90000" tIns="46800" rIns="90000" bIns="46800">
              <a:spAutoFit/>
            </a:bodyPr>
            <a:lstStyle/>
            <a:p>
              <a:endParaRPr lang="en-US"/>
            </a:p>
          </p:txBody>
        </p:sp>
      </p:grpSp>
      <p:grpSp>
        <p:nvGrpSpPr>
          <p:cNvPr id="7" name="Group 23"/>
          <p:cNvGrpSpPr>
            <a:grpSpLocks/>
          </p:cNvGrpSpPr>
          <p:nvPr/>
        </p:nvGrpSpPr>
        <p:grpSpPr bwMode="auto">
          <a:xfrm>
            <a:off x="5562600" y="4191000"/>
            <a:ext cx="1371600" cy="314325"/>
            <a:chOff x="4176" y="912"/>
            <a:chExt cx="864" cy="198"/>
          </a:xfrm>
        </p:grpSpPr>
        <p:sp>
          <p:nvSpPr>
            <p:cNvPr id="26651" name="Text Box 24"/>
            <p:cNvSpPr txBox="1">
              <a:spLocks noChangeArrowheads="1"/>
            </p:cNvSpPr>
            <p:nvPr/>
          </p:nvSpPr>
          <p:spPr bwMode="auto">
            <a:xfrm>
              <a:off x="4424" y="912"/>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RECEIVE</a:t>
              </a:r>
              <a:endParaRPr lang="ru-RU" sz="1400" b="1">
                <a:solidFill>
                  <a:schemeClr val="accent2"/>
                </a:solidFill>
              </a:endParaRPr>
            </a:p>
          </p:txBody>
        </p:sp>
        <p:sp>
          <p:nvSpPr>
            <p:cNvPr id="26652" name="Line 25"/>
            <p:cNvSpPr>
              <a:spLocks noChangeShapeType="1"/>
            </p:cNvSpPr>
            <p:nvPr/>
          </p:nvSpPr>
          <p:spPr bwMode="auto">
            <a:xfrm flipH="1">
              <a:off x="4176" y="1053"/>
              <a:ext cx="240" cy="3"/>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8" name="Group 26"/>
          <p:cNvGrpSpPr>
            <a:grpSpLocks/>
          </p:cNvGrpSpPr>
          <p:nvPr/>
        </p:nvGrpSpPr>
        <p:grpSpPr bwMode="auto">
          <a:xfrm>
            <a:off x="1079500" y="5172075"/>
            <a:ext cx="1511300" cy="314325"/>
            <a:chOff x="680" y="3258"/>
            <a:chExt cx="952" cy="198"/>
          </a:xfrm>
        </p:grpSpPr>
        <p:sp>
          <p:nvSpPr>
            <p:cNvPr id="26649" name="Text Box 27"/>
            <p:cNvSpPr txBox="1">
              <a:spLocks noChangeArrowheads="1"/>
            </p:cNvSpPr>
            <p:nvPr/>
          </p:nvSpPr>
          <p:spPr bwMode="auto">
            <a:xfrm>
              <a:off x="680" y="3258"/>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RECEIVE</a:t>
              </a:r>
              <a:endParaRPr lang="ru-RU" sz="1400" b="1">
                <a:solidFill>
                  <a:schemeClr val="accent2"/>
                </a:solidFill>
              </a:endParaRPr>
            </a:p>
          </p:txBody>
        </p:sp>
        <p:sp>
          <p:nvSpPr>
            <p:cNvPr id="26650" name="Line 28"/>
            <p:cNvSpPr>
              <a:spLocks noChangeShapeType="1"/>
            </p:cNvSpPr>
            <p:nvPr/>
          </p:nvSpPr>
          <p:spPr bwMode="auto">
            <a:xfrm flipH="1">
              <a:off x="1296" y="3360"/>
              <a:ext cx="336" cy="0"/>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9" name="Group 29"/>
          <p:cNvGrpSpPr>
            <a:grpSpLocks/>
          </p:cNvGrpSpPr>
          <p:nvPr/>
        </p:nvGrpSpPr>
        <p:grpSpPr bwMode="auto">
          <a:xfrm>
            <a:off x="1079500" y="4191000"/>
            <a:ext cx="1511300" cy="314325"/>
            <a:chOff x="680" y="3258"/>
            <a:chExt cx="952" cy="198"/>
          </a:xfrm>
        </p:grpSpPr>
        <p:sp>
          <p:nvSpPr>
            <p:cNvPr id="26647" name="Text Box 30"/>
            <p:cNvSpPr txBox="1">
              <a:spLocks noChangeArrowheads="1"/>
            </p:cNvSpPr>
            <p:nvPr/>
          </p:nvSpPr>
          <p:spPr bwMode="auto">
            <a:xfrm>
              <a:off x="680" y="3258"/>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SEND</a:t>
              </a:r>
              <a:endParaRPr lang="ru-RU" sz="1400" b="1">
                <a:solidFill>
                  <a:schemeClr val="accent2"/>
                </a:solidFill>
              </a:endParaRPr>
            </a:p>
          </p:txBody>
        </p:sp>
        <p:sp>
          <p:nvSpPr>
            <p:cNvPr id="26648" name="Line 31"/>
            <p:cNvSpPr>
              <a:spLocks noChangeShapeType="1"/>
            </p:cNvSpPr>
            <p:nvPr/>
          </p:nvSpPr>
          <p:spPr bwMode="auto">
            <a:xfrm flipH="1">
              <a:off x="1296" y="3360"/>
              <a:ext cx="336" cy="0"/>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10" name="Group 32"/>
          <p:cNvGrpSpPr>
            <a:grpSpLocks/>
          </p:cNvGrpSpPr>
          <p:nvPr/>
        </p:nvGrpSpPr>
        <p:grpSpPr bwMode="auto">
          <a:xfrm>
            <a:off x="5562600" y="4943475"/>
            <a:ext cx="1371600" cy="314325"/>
            <a:chOff x="4176" y="912"/>
            <a:chExt cx="864" cy="198"/>
          </a:xfrm>
        </p:grpSpPr>
        <p:sp>
          <p:nvSpPr>
            <p:cNvPr id="26645" name="Text Box 33"/>
            <p:cNvSpPr txBox="1">
              <a:spLocks noChangeArrowheads="1"/>
            </p:cNvSpPr>
            <p:nvPr/>
          </p:nvSpPr>
          <p:spPr bwMode="auto">
            <a:xfrm>
              <a:off x="4424" y="912"/>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SEND</a:t>
              </a:r>
              <a:endParaRPr lang="ru-RU" sz="1400" b="1">
                <a:solidFill>
                  <a:schemeClr val="accent2"/>
                </a:solidFill>
              </a:endParaRPr>
            </a:p>
          </p:txBody>
        </p:sp>
        <p:sp>
          <p:nvSpPr>
            <p:cNvPr id="26646" name="Line 34"/>
            <p:cNvSpPr>
              <a:spLocks noChangeShapeType="1"/>
            </p:cNvSpPr>
            <p:nvPr/>
          </p:nvSpPr>
          <p:spPr bwMode="auto">
            <a:xfrm flipH="1">
              <a:off x="4176" y="1053"/>
              <a:ext cx="240" cy="3"/>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11" name="Group 35"/>
          <p:cNvGrpSpPr>
            <a:grpSpLocks/>
          </p:cNvGrpSpPr>
          <p:nvPr/>
        </p:nvGrpSpPr>
        <p:grpSpPr bwMode="auto">
          <a:xfrm>
            <a:off x="3657600" y="5781675"/>
            <a:ext cx="3429000" cy="314325"/>
            <a:chOff x="2304" y="3642"/>
            <a:chExt cx="2160" cy="198"/>
          </a:xfrm>
        </p:grpSpPr>
        <p:sp>
          <p:nvSpPr>
            <p:cNvPr id="26642" name="Text Box 36"/>
            <p:cNvSpPr txBox="1">
              <a:spLocks noChangeArrowheads="1"/>
            </p:cNvSpPr>
            <p:nvPr/>
          </p:nvSpPr>
          <p:spPr bwMode="auto">
            <a:xfrm>
              <a:off x="3848" y="3642"/>
              <a:ext cx="616" cy="198"/>
            </a:xfrm>
            <a:prstGeom prst="rect">
              <a:avLst/>
            </a:prstGeom>
            <a:noFill/>
            <a:ln w="9525">
              <a:solidFill>
                <a:schemeClr val="accent2"/>
              </a:solidFill>
              <a:miter lim="800000"/>
              <a:headEnd/>
              <a:tailEnd/>
            </a:ln>
          </p:spPr>
          <p:txBody>
            <a:bodyPr lIns="90000" tIns="46800" rIns="90000" bIns="46800">
              <a:spAutoFit/>
            </a:bodyPr>
            <a:lstStyle/>
            <a:p>
              <a:pPr eaLnBrk="0" hangingPunct="0">
                <a:spcBef>
                  <a:spcPct val="20000"/>
                </a:spcBef>
                <a:buClr>
                  <a:srgbClr val="FF0000"/>
                </a:buClr>
              </a:pPr>
              <a:r>
                <a:rPr lang="en-US" sz="1400" b="1">
                  <a:solidFill>
                    <a:schemeClr val="accent2"/>
                  </a:solidFill>
                </a:rPr>
                <a:t>CLOSE</a:t>
              </a:r>
              <a:endParaRPr lang="ru-RU" sz="1400" b="1">
                <a:solidFill>
                  <a:schemeClr val="accent2"/>
                </a:solidFill>
              </a:endParaRPr>
            </a:p>
          </p:txBody>
        </p:sp>
        <p:sp>
          <p:nvSpPr>
            <p:cNvPr id="26643" name="Line 37"/>
            <p:cNvSpPr>
              <a:spLocks noChangeShapeType="1"/>
            </p:cNvSpPr>
            <p:nvPr/>
          </p:nvSpPr>
          <p:spPr bwMode="auto">
            <a:xfrm flipH="1">
              <a:off x="2304" y="3783"/>
              <a:ext cx="1536" cy="9"/>
            </a:xfrm>
            <a:prstGeom prst="line">
              <a:avLst/>
            </a:prstGeom>
            <a:noFill/>
            <a:ln w="9525">
              <a:solidFill>
                <a:schemeClr val="accent2"/>
              </a:solidFill>
              <a:round/>
              <a:headEnd/>
              <a:tailEnd/>
            </a:ln>
          </p:spPr>
          <p:txBody>
            <a:bodyPr lIns="90000" tIns="46800" rIns="90000" bIns="46800">
              <a:spAutoFit/>
            </a:bodyPr>
            <a:lstStyle/>
            <a:p>
              <a:endParaRPr lang="en-US"/>
            </a:p>
          </p:txBody>
        </p:sp>
        <p:sp>
          <p:nvSpPr>
            <p:cNvPr id="26644" name="Line 38"/>
            <p:cNvSpPr>
              <a:spLocks noChangeShapeType="1"/>
            </p:cNvSpPr>
            <p:nvPr/>
          </p:nvSpPr>
          <p:spPr bwMode="auto">
            <a:xfrm flipH="1" flipV="1">
              <a:off x="3504" y="3648"/>
              <a:ext cx="336" cy="87"/>
            </a:xfrm>
            <a:prstGeom prst="line">
              <a:avLst/>
            </a:prstGeom>
            <a:noFill/>
            <a:ln w="9525">
              <a:solidFill>
                <a:schemeClr val="accent2"/>
              </a:solidFill>
              <a:round/>
              <a:headEnd/>
              <a:tailEnd/>
            </a:ln>
          </p:spPr>
          <p:txBody>
            <a:bodyPr lIns="90000" tIns="46800" rIns="90000" bIns="46800">
              <a:spAutoFit/>
            </a:bodyPr>
            <a:lstStyle/>
            <a:p>
              <a:endParaRPr lang="en-US"/>
            </a:p>
          </p:txBody>
        </p:sp>
      </p:grpSp>
      <p:grpSp>
        <p:nvGrpSpPr>
          <p:cNvPr id="12" name="Group 39"/>
          <p:cNvGrpSpPr>
            <a:grpSpLocks/>
          </p:cNvGrpSpPr>
          <p:nvPr/>
        </p:nvGrpSpPr>
        <p:grpSpPr bwMode="auto">
          <a:xfrm>
            <a:off x="3505200" y="2362200"/>
            <a:ext cx="1981200" cy="822325"/>
            <a:chOff x="2208" y="1488"/>
            <a:chExt cx="1248" cy="518"/>
          </a:xfrm>
        </p:grpSpPr>
        <p:sp>
          <p:nvSpPr>
            <p:cNvPr id="26640" name="Text Box 40"/>
            <p:cNvSpPr txBox="1">
              <a:spLocks noChangeArrowheads="1"/>
            </p:cNvSpPr>
            <p:nvPr/>
          </p:nvSpPr>
          <p:spPr bwMode="auto">
            <a:xfrm>
              <a:off x="2208" y="1680"/>
              <a:ext cx="1152" cy="326"/>
            </a:xfrm>
            <a:prstGeom prst="rect">
              <a:avLst/>
            </a:prstGeom>
            <a:noFill/>
            <a:ln w="9525">
              <a:noFill/>
              <a:miter lim="800000"/>
              <a:headEnd/>
              <a:tailEnd/>
            </a:ln>
          </p:spPr>
          <p:txBody>
            <a:bodyPr lIns="90000" tIns="46800" rIns="90000" bIns="46800">
              <a:spAutoFit/>
            </a:bodyPr>
            <a:lstStyle/>
            <a:p>
              <a:pPr eaLnBrk="0" hangingPunct="0">
                <a:spcBef>
                  <a:spcPct val="50000"/>
                </a:spcBef>
                <a:buClr>
                  <a:srgbClr val="FF0000"/>
                </a:buClr>
              </a:pPr>
              <a:r>
                <a:rPr lang="en-US" sz="1400" b="1" i="1"/>
                <a:t>TCP three-way handshake</a:t>
              </a:r>
              <a:endParaRPr lang="ru-RU" sz="1400" b="1" i="1"/>
            </a:p>
          </p:txBody>
        </p:sp>
        <p:sp>
          <p:nvSpPr>
            <p:cNvPr id="26641" name="Line 41"/>
            <p:cNvSpPr>
              <a:spLocks noChangeShapeType="1"/>
            </p:cNvSpPr>
            <p:nvPr/>
          </p:nvSpPr>
          <p:spPr bwMode="auto">
            <a:xfrm flipH="1" flipV="1">
              <a:off x="2352" y="1488"/>
              <a:ext cx="1104" cy="336"/>
            </a:xfrm>
            <a:prstGeom prst="line">
              <a:avLst/>
            </a:prstGeom>
            <a:noFill/>
            <a:ln w="9525">
              <a:solidFill>
                <a:schemeClr val="tx1"/>
              </a:solidFill>
              <a:round/>
              <a:headEnd type="triangle" w="med" len="med"/>
              <a:tailEnd type="triangle" w="med" len="med"/>
            </a:ln>
          </p:spPr>
          <p:txBody>
            <a:bodyPr lIns="90000" tIns="46800" rIns="90000" bIns="46800">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lstStyle/>
          <a:p>
            <a:pPr eaLnBrk="1" hangingPunct="1"/>
            <a:r>
              <a:rPr lang="en-US" sz="4000" smtClean="0"/>
              <a:t>EchoClient.c – #include’s</a:t>
            </a:r>
            <a:r>
              <a:rPr lang="en-US" smtClean="0"/>
              <a:t> </a:t>
            </a:r>
          </a:p>
        </p:txBody>
      </p:sp>
      <p:sp>
        <p:nvSpPr>
          <p:cNvPr id="27651" name="Rectangle 3"/>
          <p:cNvSpPr>
            <a:spLocks noGrp="1" noChangeArrowheads="1"/>
          </p:cNvSpPr>
          <p:nvPr>
            <p:ph type="body" idx="1"/>
          </p:nvPr>
        </p:nvSpPr>
        <p:spPr>
          <a:xfrm>
            <a:off x="457200" y="1524000"/>
            <a:ext cx="8229600" cy="5105400"/>
          </a:xfrm>
        </p:spPr>
        <p:txBody>
          <a:bodyPr/>
          <a:lstStyle/>
          <a:p>
            <a:pPr eaLnBrk="1" hangingPunct="1">
              <a:lnSpc>
                <a:spcPct val="80000"/>
              </a:lnSpc>
              <a:buFontTx/>
              <a:buNone/>
            </a:pPr>
            <a:r>
              <a:rPr lang="en-US" sz="2400" dirty="0" smtClean="0"/>
              <a:t>#include &lt;</a:t>
            </a:r>
            <a:r>
              <a:rPr lang="en-US" sz="2400" dirty="0" err="1" smtClean="0"/>
              <a:t>stdio.h</a:t>
            </a:r>
            <a:r>
              <a:rPr lang="en-US" sz="2400" dirty="0" smtClean="0"/>
              <a:t>&gt;      </a:t>
            </a:r>
            <a:r>
              <a:rPr lang="en-US" sz="2400" dirty="0" smtClean="0">
                <a:solidFill>
                  <a:schemeClr val="bg2"/>
                </a:solidFill>
              </a:rPr>
              <a:t>/* for </a:t>
            </a:r>
            <a:r>
              <a:rPr lang="en-US" sz="2400" dirty="0" err="1" smtClean="0">
                <a:solidFill>
                  <a:schemeClr val="bg2"/>
                </a:solidFill>
              </a:rPr>
              <a:t>printf</a:t>
            </a:r>
            <a:r>
              <a:rPr lang="en-US" sz="2400" dirty="0" smtClean="0">
                <a:solidFill>
                  <a:schemeClr val="bg2"/>
                </a:solidFill>
              </a:rPr>
              <a:t>() and </a:t>
            </a:r>
            <a:r>
              <a:rPr lang="en-US" sz="2400" dirty="0" err="1" smtClean="0">
                <a:solidFill>
                  <a:schemeClr val="bg2"/>
                </a:solidFill>
              </a:rPr>
              <a:t>fprintf</a:t>
            </a:r>
            <a:r>
              <a:rPr lang="en-US" sz="2400" dirty="0" smtClean="0">
                <a:solidFill>
                  <a:schemeClr val="bg2"/>
                </a:solidFill>
              </a:rPr>
              <a:t>() */</a:t>
            </a:r>
          </a:p>
          <a:p>
            <a:pPr eaLnBrk="1" hangingPunct="1">
              <a:lnSpc>
                <a:spcPct val="80000"/>
              </a:lnSpc>
              <a:buFontTx/>
              <a:buNone/>
            </a:pPr>
            <a:r>
              <a:rPr lang="en-US" sz="2400" dirty="0" smtClean="0"/>
              <a:t>#include &lt;sys/</a:t>
            </a:r>
            <a:r>
              <a:rPr lang="en-US" sz="2400" dirty="0" err="1" smtClean="0">
                <a:solidFill>
                  <a:schemeClr val="accent2"/>
                </a:solidFill>
              </a:rPr>
              <a:t>socket.h</a:t>
            </a:r>
            <a:r>
              <a:rPr lang="en-US" sz="2400" dirty="0" smtClean="0"/>
              <a:t>&gt; </a:t>
            </a:r>
            <a:r>
              <a:rPr lang="en-US" sz="2400" dirty="0" smtClean="0">
                <a:solidFill>
                  <a:schemeClr val="bg2"/>
                </a:solidFill>
              </a:rPr>
              <a:t>/* for socket(), connect(),          </a:t>
            </a:r>
          </a:p>
          <a:p>
            <a:pPr eaLnBrk="1" hangingPunct="1">
              <a:lnSpc>
                <a:spcPct val="80000"/>
              </a:lnSpc>
              <a:buFontTx/>
              <a:buNone/>
            </a:pPr>
            <a:r>
              <a:rPr lang="en-US" sz="2400" dirty="0" smtClean="0">
                <a:solidFill>
                  <a:schemeClr val="bg2"/>
                </a:solidFill>
              </a:rPr>
              <a:t>                                           </a:t>
            </a:r>
            <a:r>
              <a:rPr lang="en-US" sz="2400" dirty="0" err="1" smtClean="0">
                <a:solidFill>
                  <a:schemeClr val="bg2"/>
                </a:solidFill>
              </a:rPr>
              <a:t>sendto</a:t>
            </a:r>
            <a:r>
              <a:rPr lang="en-US" sz="2400" dirty="0" smtClean="0">
                <a:solidFill>
                  <a:schemeClr val="bg2"/>
                </a:solidFill>
              </a:rPr>
              <a:t>(), and </a:t>
            </a:r>
            <a:r>
              <a:rPr lang="en-US" sz="2400" dirty="0" err="1" smtClean="0">
                <a:solidFill>
                  <a:schemeClr val="bg2"/>
                </a:solidFill>
              </a:rPr>
              <a:t>recvfrom</a:t>
            </a:r>
            <a:r>
              <a:rPr lang="en-US" sz="2400" dirty="0" smtClean="0">
                <a:solidFill>
                  <a:schemeClr val="bg2"/>
                </a:solidFill>
              </a:rPr>
              <a:t>() */</a:t>
            </a:r>
          </a:p>
          <a:p>
            <a:pPr eaLnBrk="1" hangingPunct="1">
              <a:lnSpc>
                <a:spcPct val="80000"/>
              </a:lnSpc>
              <a:buFontTx/>
              <a:buNone/>
            </a:pPr>
            <a:r>
              <a:rPr lang="en-US" sz="2400" dirty="0" smtClean="0"/>
              <a:t>#include &lt;</a:t>
            </a:r>
            <a:r>
              <a:rPr lang="en-US" sz="2400" dirty="0" err="1" smtClean="0"/>
              <a:t>arpa</a:t>
            </a:r>
            <a:r>
              <a:rPr lang="en-US" sz="2400" dirty="0" smtClean="0"/>
              <a:t>/</a:t>
            </a:r>
            <a:r>
              <a:rPr lang="en-US" sz="2400" dirty="0" err="1" smtClean="0"/>
              <a:t>inet.h</a:t>
            </a:r>
            <a:r>
              <a:rPr lang="en-US" sz="2400" dirty="0" smtClean="0"/>
              <a:t>&gt;  </a:t>
            </a:r>
            <a:r>
              <a:rPr lang="en-US" sz="2400" dirty="0" smtClean="0">
                <a:solidFill>
                  <a:schemeClr val="bg2"/>
                </a:solidFill>
              </a:rPr>
              <a:t>/* for </a:t>
            </a:r>
            <a:r>
              <a:rPr lang="en-US" sz="2400" dirty="0" err="1" smtClean="0">
                <a:solidFill>
                  <a:schemeClr val="bg2"/>
                </a:solidFill>
              </a:rPr>
              <a:t>sockaddr_in</a:t>
            </a:r>
            <a:r>
              <a:rPr lang="en-US" sz="2400" dirty="0" smtClean="0">
                <a:solidFill>
                  <a:schemeClr val="bg2"/>
                </a:solidFill>
              </a:rPr>
              <a:t> and </a:t>
            </a:r>
          </a:p>
          <a:p>
            <a:pPr eaLnBrk="1" hangingPunct="1">
              <a:lnSpc>
                <a:spcPct val="80000"/>
              </a:lnSpc>
              <a:buFontTx/>
              <a:buNone/>
            </a:pPr>
            <a:r>
              <a:rPr lang="en-US" sz="2400" dirty="0" smtClean="0">
                <a:solidFill>
                  <a:schemeClr val="bg2"/>
                </a:solidFill>
              </a:rPr>
              <a:t>					</a:t>
            </a:r>
            <a:r>
              <a:rPr lang="en-US" sz="2400" dirty="0" err="1" smtClean="0">
                <a:solidFill>
                  <a:schemeClr val="bg2"/>
                </a:solidFill>
              </a:rPr>
              <a:t>inet_addr</a:t>
            </a:r>
            <a:r>
              <a:rPr lang="en-US" sz="2400" dirty="0" smtClean="0">
                <a:solidFill>
                  <a:schemeClr val="bg2"/>
                </a:solidFill>
              </a:rPr>
              <a:t>() */</a:t>
            </a:r>
          </a:p>
          <a:p>
            <a:pPr eaLnBrk="1" hangingPunct="1">
              <a:lnSpc>
                <a:spcPct val="80000"/>
              </a:lnSpc>
              <a:buFontTx/>
              <a:buNone/>
            </a:pPr>
            <a:r>
              <a:rPr lang="en-US" sz="2400" dirty="0" smtClean="0"/>
              <a:t>#include &lt;</a:t>
            </a:r>
            <a:r>
              <a:rPr lang="en-US" sz="2400" dirty="0" err="1" smtClean="0"/>
              <a:t>stdlib.h</a:t>
            </a:r>
            <a:r>
              <a:rPr lang="en-US" sz="2400" dirty="0" smtClean="0"/>
              <a:t>&gt;     </a:t>
            </a:r>
            <a:r>
              <a:rPr lang="en-US" sz="2400" dirty="0" smtClean="0">
                <a:solidFill>
                  <a:schemeClr val="bg2"/>
                </a:solidFill>
              </a:rPr>
              <a:t>/* for </a:t>
            </a:r>
            <a:r>
              <a:rPr lang="en-US" sz="2400" dirty="0" err="1" smtClean="0">
                <a:solidFill>
                  <a:schemeClr val="bg2"/>
                </a:solidFill>
              </a:rPr>
              <a:t>atoi</a:t>
            </a:r>
            <a:r>
              <a:rPr lang="en-US" sz="2400" dirty="0" smtClean="0">
                <a:solidFill>
                  <a:schemeClr val="bg2"/>
                </a:solidFill>
              </a:rPr>
              <a:t>() and exit() */</a:t>
            </a:r>
          </a:p>
          <a:p>
            <a:pPr eaLnBrk="1" hangingPunct="1">
              <a:lnSpc>
                <a:spcPct val="80000"/>
              </a:lnSpc>
              <a:buFontTx/>
              <a:buNone/>
            </a:pPr>
            <a:r>
              <a:rPr lang="en-US" sz="2400" dirty="0" smtClean="0"/>
              <a:t>#include &lt;</a:t>
            </a:r>
            <a:r>
              <a:rPr lang="en-US" sz="2400" dirty="0" err="1" smtClean="0"/>
              <a:t>string.h</a:t>
            </a:r>
            <a:r>
              <a:rPr lang="en-US" sz="2400" dirty="0" smtClean="0"/>
              <a:t>&gt;     </a:t>
            </a:r>
            <a:r>
              <a:rPr lang="en-US" sz="2400" dirty="0" smtClean="0">
                <a:solidFill>
                  <a:schemeClr val="bg2"/>
                </a:solidFill>
              </a:rPr>
              <a:t>/* for </a:t>
            </a:r>
            <a:r>
              <a:rPr lang="en-US" sz="2400" dirty="0" err="1" smtClean="0">
                <a:solidFill>
                  <a:schemeClr val="bg2"/>
                </a:solidFill>
              </a:rPr>
              <a:t>memset</a:t>
            </a:r>
            <a:r>
              <a:rPr lang="en-US" sz="2400" dirty="0" smtClean="0">
                <a:solidFill>
                  <a:schemeClr val="bg2"/>
                </a:solidFill>
              </a:rPr>
              <a:t>() */</a:t>
            </a:r>
          </a:p>
          <a:p>
            <a:pPr eaLnBrk="1" hangingPunct="1">
              <a:lnSpc>
                <a:spcPct val="80000"/>
              </a:lnSpc>
              <a:buFontTx/>
              <a:buNone/>
            </a:pPr>
            <a:r>
              <a:rPr lang="en-US" sz="2400" dirty="0" smtClean="0"/>
              <a:t>#include &lt;</a:t>
            </a:r>
            <a:r>
              <a:rPr lang="en-US" sz="2400" dirty="0" err="1" smtClean="0"/>
              <a:t>unistd.h</a:t>
            </a:r>
            <a:r>
              <a:rPr lang="en-US" sz="2400" dirty="0" smtClean="0"/>
              <a:t>&gt;     </a:t>
            </a:r>
            <a:r>
              <a:rPr lang="en-US" sz="2400" dirty="0" smtClean="0">
                <a:solidFill>
                  <a:schemeClr val="bg2"/>
                </a:solidFill>
              </a:rPr>
              <a:t>/* for close() */</a:t>
            </a:r>
          </a:p>
          <a:p>
            <a:pPr eaLnBrk="1" hangingPunct="1">
              <a:lnSpc>
                <a:spcPct val="80000"/>
              </a:lnSpc>
              <a:buFontTx/>
              <a:buNone/>
            </a:pPr>
            <a:endParaRPr lang="en-US" sz="2400" dirty="0" smtClean="0">
              <a:solidFill>
                <a:schemeClr val="bg2"/>
              </a:solidFill>
            </a:endParaRPr>
          </a:p>
          <a:p>
            <a:pPr eaLnBrk="1" hangingPunct="1">
              <a:lnSpc>
                <a:spcPct val="80000"/>
              </a:lnSpc>
              <a:buFontTx/>
              <a:buNone/>
            </a:pPr>
            <a:r>
              <a:rPr lang="en-US" sz="2400" dirty="0" smtClean="0"/>
              <a:t>#define ECHOMAX 255     </a:t>
            </a:r>
            <a:r>
              <a:rPr lang="en-US" sz="2400" dirty="0" smtClean="0">
                <a:solidFill>
                  <a:schemeClr val="bg2"/>
                </a:solidFill>
              </a:rPr>
              <a:t>/* Longest string to echo */</a:t>
            </a:r>
          </a:p>
          <a:p>
            <a:pPr eaLnBrk="1" hangingPunct="1">
              <a:lnSpc>
                <a:spcPct val="80000"/>
              </a:lnSpc>
              <a:buFontTx/>
              <a:buNone/>
            </a:pPr>
            <a:endParaRPr lang="en-US" sz="24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EchoClient.c -variable declarations</a:t>
            </a:r>
          </a:p>
        </p:txBody>
      </p:sp>
      <p:sp>
        <p:nvSpPr>
          <p:cNvPr id="28675" name="Rectangle 3"/>
          <p:cNvSpPr>
            <a:spLocks noGrp="1" noChangeArrowheads="1"/>
          </p:cNvSpPr>
          <p:nvPr>
            <p:ph type="body" idx="1"/>
          </p:nvPr>
        </p:nvSpPr>
        <p:spPr/>
        <p:txBody>
          <a:bodyPr/>
          <a:lstStyle/>
          <a:p>
            <a:pPr eaLnBrk="1" hangingPunct="1">
              <a:lnSpc>
                <a:spcPct val="80000"/>
              </a:lnSpc>
              <a:buFontTx/>
              <a:buNone/>
            </a:pPr>
            <a:r>
              <a:rPr lang="en-US" sz="2000" smtClean="0"/>
              <a:t>int main(int argc, char *argv[])</a:t>
            </a:r>
          </a:p>
          <a:p>
            <a:pPr eaLnBrk="1" hangingPunct="1">
              <a:lnSpc>
                <a:spcPct val="80000"/>
              </a:lnSpc>
              <a:buFontTx/>
              <a:buNone/>
            </a:pPr>
            <a:r>
              <a:rPr lang="en-US" sz="2000" smtClean="0"/>
              <a:t>{</a:t>
            </a:r>
          </a:p>
          <a:p>
            <a:pPr eaLnBrk="1" hangingPunct="1">
              <a:lnSpc>
                <a:spcPct val="80000"/>
              </a:lnSpc>
              <a:buFontTx/>
              <a:buNone/>
            </a:pPr>
            <a:r>
              <a:rPr lang="en-US" sz="2000" smtClean="0"/>
              <a:t>    int sock;                        </a:t>
            </a:r>
            <a:r>
              <a:rPr lang="en-US" sz="2000" smtClean="0">
                <a:solidFill>
                  <a:schemeClr val="bg2"/>
                </a:solidFill>
              </a:rPr>
              <a:t>/* Socket descriptor */</a:t>
            </a:r>
          </a:p>
          <a:p>
            <a:pPr eaLnBrk="1" hangingPunct="1">
              <a:lnSpc>
                <a:spcPct val="80000"/>
              </a:lnSpc>
              <a:buFontTx/>
              <a:buNone/>
            </a:pPr>
            <a:r>
              <a:rPr lang="en-US" sz="2000" smtClean="0"/>
              <a:t>    struct sockaddr_in echoServAddr; </a:t>
            </a:r>
            <a:r>
              <a:rPr lang="en-US" sz="2000" smtClean="0">
                <a:solidFill>
                  <a:schemeClr val="bg2"/>
                </a:solidFill>
              </a:rPr>
              <a:t>/* Echo server address */</a:t>
            </a:r>
          </a:p>
          <a:p>
            <a:pPr eaLnBrk="1" hangingPunct="1">
              <a:lnSpc>
                <a:spcPct val="80000"/>
              </a:lnSpc>
              <a:buFontTx/>
              <a:buNone/>
            </a:pPr>
            <a:r>
              <a:rPr lang="en-US" sz="2000" smtClean="0"/>
              <a:t>    struct sockaddr_in fromAddr;     </a:t>
            </a:r>
            <a:r>
              <a:rPr lang="en-US" sz="2000" smtClean="0">
                <a:solidFill>
                  <a:schemeClr val="bg2"/>
                </a:solidFill>
              </a:rPr>
              <a:t>/* Source address of echo */</a:t>
            </a:r>
          </a:p>
          <a:p>
            <a:pPr eaLnBrk="1" hangingPunct="1">
              <a:lnSpc>
                <a:spcPct val="80000"/>
              </a:lnSpc>
              <a:buFontTx/>
              <a:buNone/>
            </a:pPr>
            <a:r>
              <a:rPr lang="en-US" sz="2000" smtClean="0"/>
              <a:t>    unsigned short echoServPort =7;     </a:t>
            </a:r>
            <a:r>
              <a:rPr lang="en-US" sz="2000" smtClean="0">
                <a:solidFill>
                  <a:schemeClr val="bg2"/>
                </a:solidFill>
              </a:rPr>
              <a:t>/* Echo server port */</a:t>
            </a:r>
          </a:p>
          <a:p>
            <a:pPr eaLnBrk="1" hangingPunct="1">
              <a:lnSpc>
                <a:spcPct val="80000"/>
              </a:lnSpc>
              <a:buFontTx/>
              <a:buNone/>
            </a:pPr>
            <a:r>
              <a:rPr lang="en-US" sz="2000" smtClean="0"/>
              <a:t>    unsigned int fromSize;           </a:t>
            </a:r>
            <a:r>
              <a:rPr lang="en-US" sz="2000" smtClean="0">
                <a:solidFill>
                  <a:schemeClr val="bg2"/>
                </a:solidFill>
              </a:rPr>
              <a:t>/* address size for recvfrom() */</a:t>
            </a:r>
          </a:p>
          <a:p>
            <a:pPr eaLnBrk="1" hangingPunct="1">
              <a:lnSpc>
                <a:spcPct val="80000"/>
              </a:lnSpc>
              <a:buFontTx/>
              <a:buNone/>
            </a:pPr>
            <a:r>
              <a:rPr lang="en-US" sz="2000" smtClean="0"/>
              <a:t>    char *servIP=“172.24.23.4”;                    </a:t>
            </a:r>
            <a:r>
              <a:rPr lang="en-US" sz="2000" smtClean="0">
                <a:solidFill>
                  <a:schemeClr val="bg2"/>
                </a:solidFill>
              </a:rPr>
              <a:t>/* IP address of server */</a:t>
            </a:r>
          </a:p>
          <a:p>
            <a:pPr eaLnBrk="1" hangingPunct="1">
              <a:lnSpc>
                <a:spcPct val="80000"/>
              </a:lnSpc>
              <a:buFontTx/>
              <a:buNone/>
            </a:pPr>
            <a:r>
              <a:rPr lang="en-US" sz="2000" smtClean="0"/>
              <a:t>    char *echoString=“I hope this works”;             </a:t>
            </a:r>
            <a:r>
              <a:rPr lang="en-US" sz="2000" smtClean="0">
                <a:solidFill>
                  <a:schemeClr val="bg2"/>
                </a:solidFill>
              </a:rPr>
              <a:t>/* String to send to echo server */</a:t>
            </a:r>
          </a:p>
          <a:p>
            <a:pPr eaLnBrk="1" hangingPunct="1">
              <a:lnSpc>
                <a:spcPct val="80000"/>
              </a:lnSpc>
              <a:buFontTx/>
              <a:buNone/>
            </a:pPr>
            <a:r>
              <a:rPr lang="en-US" sz="2000" smtClean="0"/>
              <a:t>    char echoBuffer[ECHOMAX+1];      </a:t>
            </a:r>
            <a:r>
              <a:rPr lang="en-US" sz="2000" smtClean="0">
                <a:solidFill>
                  <a:schemeClr val="bg2"/>
                </a:solidFill>
              </a:rPr>
              <a:t>/* Buffer for receiving echoed string */</a:t>
            </a:r>
          </a:p>
          <a:p>
            <a:pPr eaLnBrk="1" hangingPunct="1">
              <a:lnSpc>
                <a:spcPct val="80000"/>
              </a:lnSpc>
              <a:buFontTx/>
              <a:buNone/>
            </a:pPr>
            <a:r>
              <a:rPr lang="en-US" sz="2000" smtClean="0"/>
              <a:t>    int echoStringLen;               </a:t>
            </a:r>
            <a:r>
              <a:rPr lang="en-US" sz="2000" smtClean="0">
                <a:solidFill>
                  <a:schemeClr val="bg2"/>
                </a:solidFill>
              </a:rPr>
              <a:t>/* Length of string to echo */</a:t>
            </a:r>
          </a:p>
          <a:p>
            <a:pPr eaLnBrk="1" hangingPunct="1">
              <a:lnSpc>
                <a:spcPct val="80000"/>
              </a:lnSpc>
              <a:buFontTx/>
              <a:buNone/>
            </a:pPr>
            <a:r>
              <a:rPr lang="en-US" sz="2000" smtClean="0"/>
              <a:t>    int respStringLen;               </a:t>
            </a:r>
            <a:r>
              <a:rPr lang="en-US" sz="2000" smtClean="0">
                <a:solidFill>
                  <a:schemeClr val="bg2"/>
                </a:solidFill>
              </a:rPr>
              <a:t>/* Length of received response */</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229600" cy="685800"/>
          </a:xfrm>
        </p:spPr>
        <p:txBody>
          <a:bodyPr/>
          <a:lstStyle/>
          <a:p>
            <a:pPr eaLnBrk="1" hangingPunct="1"/>
            <a:r>
              <a:rPr lang="en-US" sz="3200" smtClean="0"/>
              <a:t>EchoClient.c - creating the socket and sending</a:t>
            </a:r>
          </a:p>
        </p:txBody>
      </p:sp>
      <p:sp>
        <p:nvSpPr>
          <p:cNvPr id="29699" name="Rectangle 3"/>
          <p:cNvSpPr>
            <a:spLocks noGrp="1" noChangeArrowheads="1"/>
          </p:cNvSpPr>
          <p:nvPr>
            <p:ph type="body" idx="1"/>
          </p:nvPr>
        </p:nvSpPr>
        <p:spPr>
          <a:xfrm>
            <a:off x="457200" y="1524000"/>
            <a:ext cx="8229600" cy="5029200"/>
          </a:xfrm>
        </p:spPr>
        <p:txBody>
          <a:bodyPr/>
          <a:lstStyle/>
          <a:p>
            <a:pPr eaLnBrk="1" hangingPunct="1">
              <a:lnSpc>
                <a:spcPct val="80000"/>
              </a:lnSpc>
              <a:buFontTx/>
              <a:buNone/>
            </a:pPr>
            <a:r>
              <a:rPr lang="ru-RU" sz="2000" smtClean="0">
                <a:solidFill>
                  <a:schemeClr val="bg2"/>
                </a:solidFill>
              </a:rPr>
              <a:t>/* Create a datagram/UDP socket */ </a:t>
            </a:r>
            <a:endParaRPr lang="en-US" sz="2000" smtClean="0">
              <a:solidFill>
                <a:schemeClr val="bg2"/>
              </a:solidFill>
            </a:endParaRPr>
          </a:p>
          <a:p>
            <a:pPr eaLnBrk="1" hangingPunct="1">
              <a:lnSpc>
                <a:spcPct val="80000"/>
              </a:lnSpc>
              <a:buFontTx/>
              <a:buNone/>
            </a:pPr>
            <a:r>
              <a:rPr lang="ru-RU" sz="2000" smtClean="0"/>
              <a:t>sock = </a:t>
            </a:r>
            <a:r>
              <a:rPr lang="ru-RU" sz="2000" smtClean="0">
                <a:solidFill>
                  <a:schemeClr val="accent2"/>
                </a:solidFill>
              </a:rPr>
              <a:t>socket</a:t>
            </a:r>
            <a:r>
              <a:rPr lang="ru-RU" sz="2000" smtClean="0"/>
              <a:t>(</a:t>
            </a:r>
            <a:r>
              <a:rPr lang="en-US" sz="2000" smtClean="0"/>
              <a:t>A</a:t>
            </a:r>
            <a:r>
              <a:rPr lang="ru-RU" sz="2000" smtClean="0"/>
              <a:t>F_INET, SOCK_DGRAM, </a:t>
            </a:r>
            <a:r>
              <a:rPr lang="en-US" sz="2000" smtClean="0"/>
              <a:t>0</a:t>
            </a:r>
            <a:r>
              <a:rPr lang="ru-RU" sz="2000" smtClean="0"/>
              <a:t>)</a:t>
            </a:r>
            <a:r>
              <a:rPr lang="en-US" sz="2000" smtClean="0"/>
              <a:t>;</a:t>
            </a:r>
          </a:p>
          <a:p>
            <a:pPr eaLnBrk="1" hangingPunct="1">
              <a:lnSpc>
                <a:spcPct val="80000"/>
              </a:lnSpc>
              <a:buFontTx/>
              <a:buNone/>
            </a:pPr>
            <a:endParaRPr lang="en-US" sz="2000" smtClean="0"/>
          </a:p>
          <a:p>
            <a:pPr eaLnBrk="1" hangingPunct="1">
              <a:lnSpc>
                <a:spcPct val="80000"/>
              </a:lnSpc>
              <a:buFontTx/>
              <a:buNone/>
            </a:pPr>
            <a:r>
              <a:rPr lang="ru-RU" sz="2000" smtClean="0">
                <a:solidFill>
                  <a:schemeClr val="bg2"/>
                </a:solidFill>
              </a:rPr>
              <a:t>/* Construct the server address structure */ </a:t>
            </a:r>
            <a:endParaRPr lang="en-US" sz="2000" smtClean="0">
              <a:solidFill>
                <a:schemeClr val="bg2"/>
              </a:solidFill>
            </a:endParaRPr>
          </a:p>
          <a:p>
            <a:pPr eaLnBrk="1" hangingPunct="1">
              <a:lnSpc>
                <a:spcPct val="80000"/>
              </a:lnSpc>
              <a:buFontTx/>
              <a:buNone/>
            </a:pPr>
            <a:r>
              <a:rPr lang="ru-RU" sz="2000" smtClean="0"/>
              <a:t>memset(&amp;echoServAddr, 0, sizeof(echoServAddr));</a:t>
            </a:r>
            <a:r>
              <a:rPr lang="en-US" sz="2000" smtClean="0"/>
              <a:t> </a:t>
            </a:r>
            <a:r>
              <a:rPr lang="ru-RU" sz="2000" smtClean="0">
                <a:solidFill>
                  <a:schemeClr val="bg2"/>
                </a:solidFill>
              </a:rPr>
              <a:t>/* Zero out structure */</a:t>
            </a:r>
            <a:r>
              <a:rPr lang="ru-RU" sz="2000" smtClean="0"/>
              <a:t> </a:t>
            </a:r>
            <a:endParaRPr lang="en-US" sz="2000" smtClean="0"/>
          </a:p>
          <a:p>
            <a:pPr eaLnBrk="1" hangingPunct="1">
              <a:lnSpc>
                <a:spcPct val="80000"/>
              </a:lnSpc>
              <a:buFontTx/>
              <a:buNone/>
            </a:pPr>
            <a:r>
              <a:rPr lang="ru-RU" sz="2000" smtClean="0"/>
              <a:t>echoServAddr.sin_family = AF_INET; </a:t>
            </a:r>
            <a:r>
              <a:rPr lang="ru-RU" sz="2000" smtClean="0">
                <a:solidFill>
                  <a:schemeClr val="bg2"/>
                </a:solidFill>
              </a:rPr>
              <a:t>/* Internet addr family */ </a:t>
            </a:r>
            <a:endParaRPr lang="en-US" sz="2000" smtClean="0">
              <a:solidFill>
                <a:schemeClr val="bg2"/>
              </a:solidFill>
            </a:endParaRPr>
          </a:p>
          <a:p>
            <a:pPr eaLnBrk="1" hangingPunct="1">
              <a:lnSpc>
                <a:spcPct val="80000"/>
              </a:lnSpc>
              <a:buFontTx/>
              <a:buNone/>
            </a:pPr>
            <a:r>
              <a:rPr lang="ru-RU" sz="2000" smtClean="0"/>
              <a:t>echoServAddr.sin_addr.s_addr = </a:t>
            </a:r>
            <a:r>
              <a:rPr lang="en-US" sz="2000" smtClean="0"/>
              <a:t>htonl</a:t>
            </a:r>
            <a:r>
              <a:rPr lang="ru-RU" sz="2000" smtClean="0"/>
              <a:t>(servIP);</a:t>
            </a:r>
            <a:r>
              <a:rPr lang="en-US" sz="2000" smtClean="0"/>
              <a:t> </a:t>
            </a:r>
            <a:r>
              <a:rPr lang="ru-RU" sz="2000" smtClean="0">
                <a:solidFill>
                  <a:schemeClr val="bg2"/>
                </a:solidFill>
              </a:rPr>
              <a:t>/* Server IP address */ </a:t>
            </a:r>
            <a:endParaRPr lang="en-US" sz="2000" smtClean="0">
              <a:solidFill>
                <a:schemeClr val="bg2"/>
              </a:solidFill>
            </a:endParaRPr>
          </a:p>
          <a:p>
            <a:pPr eaLnBrk="1" hangingPunct="1">
              <a:lnSpc>
                <a:spcPct val="80000"/>
              </a:lnSpc>
              <a:buFontTx/>
              <a:buNone/>
            </a:pPr>
            <a:r>
              <a:rPr lang="ru-RU" sz="2000" smtClean="0"/>
              <a:t>echoServAddr.sin_port = htons(echoServPort); </a:t>
            </a:r>
            <a:r>
              <a:rPr lang="ru-RU" sz="2000" smtClean="0">
                <a:solidFill>
                  <a:schemeClr val="bg2"/>
                </a:solidFill>
              </a:rPr>
              <a:t>/* Server port */</a:t>
            </a:r>
            <a:endParaRPr lang="en-US" sz="2000" smtClean="0">
              <a:solidFill>
                <a:schemeClr val="bg2"/>
              </a:solidFill>
            </a:endParaRPr>
          </a:p>
          <a:p>
            <a:pPr eaLnBrk="1" hangingPunct="1">
              <a:lnSpc>
                <a:spcPct val="80000"/>
              </a:lnSpc>
              <a:buFontTx/>
              <a:buNone/>
            </a:pPr>
            <a:endParaRPr lang="en-US" sz="2000" smtClean="0">
              <a:solidFill>
                <a:schemeClr val="bg2"/>
              </a:solidFill>
            </a:endParaRPr>
          </a:p>
          <a:p>
            <a:pPr eaLnBrk="1" hangingPunct="1">
              <a:lnSpc>
                <a:spcPct val="80000"/>
              </a:lnSpc>
              <a:buFontTx/>
              <a:buNone/>
            </a:pPr>
            <a:r>
              <a:rPr lang="ru-RU" sz="2000" smtClean="0">
                <a:solidFill>
                  <a:schemeClr val="bg2"/>
                </a:solidFill>
              </a:rPr>
              <a:t>/* Send the string to the server */ </a:t>
            </a:r>
            <a:endParaRPr lang="en-US" sz="2000" smtClean="0">
              <a:solidFill>
                <a:schemeClr val="bg2"/>
              </a:solidFill>
            </a:endParaRPr>
          </a:p>
          <a:p>
            <a:pPr eaLnBrk="1" hangingPunct="1">
              <a:lnSpc>
                <a:spcPct val="80000"/>
              </a:lnSpc>
              <a:buFontTx/>
              <a:buNone/>
            </a:pPr>
            <a:r>
              <a:rPr lang="ru-RU" sz="2000" smtClean="0">
                <a:solidFill>
                  <a:schemeClr val="accent2"/>
                </a:solidFill>
              </a:rPr>
              <a:t>sendto</a:t>
            </a:r>
            <a:r>
              <a:rPr lang="ru-RU" sz="2000" smtClean="0"/>
              <a:t>(sock, echoString, echoStringLen, 0, (struct sockaddr *) &amp;echoServAddr, sizeof(echoServAddr)</a:t>
            </a:r>
            <a:r>
              <a:rPr lang="en-US" sz="2000" smtClean="0"/>
              <a:t>;</a:t>
            </a:r>
          </a:p>
          <a:p>
            <a:pPr eaLnBrk="1" hangingPunct="1">
              <a:lnSpc>
                <a:spcPct val="80000"/>
              </a:lnSpc>
              <a:buFontTx/>
              <a:buNone/>
            </a:pPr>
            <a:r>
              <a:rPr lang="ru-RU" sz="2000" smtClean="0">
                <a:solidFill>
                  <a:schemeClr val="bg2"/>
                </a:solidFill>
              </a:rPr>
              <a:t>/* Recv a response */ </a:t>
            </a:r>
            <a:endParaRPr lang="en-US" sz="2000" smtClean="0">
              <a:solidFill>
                <a:schemeClr val="bg2"/>
              </a:solidFill>
            </a:endParaRP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200" smtClean="0"/>
              <a:t>EchoClient.c – receiving and printing</a:t>
            </a:r>
          </a:p>
        </p:txBody>
      </p:sp>
      <p:sp>
        <p:nvSpPr>
          <p:cNvPr id="30723" name="Rectangle 3"/>
          <p:cNvSpPr>
            <a:spLocks noGrp="1" noChangeArrowheads="1"/>
          </p:cNvSpPr>
          <p:nvPr>
            <p:ph type="body" idx="1"/>
          </p:nvPr>
        </p:nvSpPr>
        <p:spPr>
          <a:xfrm>
            <a:off x="381000" y="1828800"/>
            <a:ext cx="8229600" cy="4525963"/>
          </a:xfrm>
        </p:spPr>
        <p:txBody>
          <a:bodyPr/>
          <a:lstStyle/>
          <a:p>
            <a:pPr eaLnBrk="1" hangingPunct="1">
              <a:lnSpc>
                <a:spcPct val="80000"/>
              </a:lnSpc>
              <a:buFontTx/>
              <a:buNone/>
            </a:pPr>
            <a:r>
              <a:rPr lang="ru-RU" sz="2000" smtClean="0"/>
              <a:t>fromSize = sizeof(fromAddr); </a:t>
            </a:r>
            <a:endParaRPr lang="en-US" sz="2000" smtClean="0"/>
          </a:p>
          <a:p>
            <a:pPr eaLnBrk="1" hangingPunct="1">
              <a:lnSpc>
                <a:spcPct val="80000"/>
              </a:lnSpc>
              <a:buFontTx/>
              <a:buNone/>
            </a:pPr>
            <a:r>
              <a:rPr lang="ru-RU" sz="2000" smtClean="0">
                <a:solidFill>
                  <a:schemeClr val="accent2"/>
                </a:solidFill>
              </a:rPr>
              <a:t>recvfrom</a:t>
            </a:r>
            <a:r>
              <a:rPr lang="ru-RU" sz="2000" smtClean="0"/>
              <a:t>(sock, echoBuffer, ECHOMAX, 0, (struct sockaddr *) &amp;fromAddr, &amp;fromSize)</a:t>
            </a:r>
            <a:r>
              <a:rPr lang="en-US" sz="2000" smtClean="0"/>
              <a:t>;</a:t>
            </a:r>
            <a:r>
              <a:rPr lang="ru-RU" sz="2000" smtClean="0"/>
              <a:t> </a:t>
            </a:r>
            <a:endParaRPr lang="en-US" sz="2000" smtClean="0"/>
          </a:p>
          <a:p>
            <a:pPr eaLnBrk="1" hangingPunct="1">
              <a:lnSpc>
                <a:spcPct val="80000"/>
              </a:lnSpc>
              <a:buFontTx/>
              <a:buNone/>
            </a:pPr>
            <a:r>
              <a:rPr lang="ru-RU" sz="2000" smtClean="0"/>
              <a:t> </a:t>
            </a:r>
            <a:r>
              <a:rPr lang="ru-RU" sz="2000" smtClean="0">
                <a:solidFill>
                  <a:schemeClr val="bg2"/>
                </a:solidFill>
              </a:rPr>
              <a:t>/* </a:t>
            </a:r>
            <a:r>
              <a:rPr lang="en-US" sz="2000" smtClean="0">
                <a:solidFill>
                  <a:schemeClr val="bg2"/>
                </a:solidFill>
              </a:rPr>
              <a:t>Error checks like packet is received from the same server</a:t>
            </a:r>
            <a:r>
              <a:rPr lang="ru-RU" sz="2000" smtClean="0">
                <a:solidFill>
                  <a:schemeClr val="bg2"/>
                </a:solidFill>
              </a:rPr>
              <a:t>*/</a:t>
            </a:r>
            <a:endParaRPr lang="en-US" sz="2000" smtClean="0"/>
          </a:p>
          <a:p>
            <a:pPr eaLnBrk="1" hangingPunct="1">
              <a:lnSpc>
                <a:spcPct val="80000"/>
              </a:lnSpc>
              <a:buFontTx/>
              <a:buNone/>
            </a:pPr>
            <a:endParaRPr lang="en-US" sz="2000" smtClean="0"/>
          </a:p>
          <a:p>
            <a:pPr eaLnBrk="1" hangingPunct="1">
              <a:lnSpc>
                <a:spcPct val="80000"/>
              </a:lnSpc>
              <a:buFontTx/>
              <a:buNone/>
            </a:pPr>
            <a:r>
              <a:rPr lang="ru-RU" sz="2000" smtClean="0">
                <a:solidFill>
                  <a:schemeClr val="bg2"/>
                </a:solidFill>
              </a:rPr>
              <a:t>/* null-terminate the received data */ </a:t>
            </a:r>
            <a:endParaRPr lang="en-US" sz="2000" smtClean="0">
              <a:solidFill>
                <a:schemeClr val="bg2"/>
              </a:solidFill>
            </a:endParaRPr>
          </a:p>
          <a:p>
            <a:pPr eaLnBrk="1" hangingPunct="1">
              <a:lnSpc>
                <a:spcPct val="80000"/>
              </a:lnSpc>
              <a:buFontTx/>
              <a:buNone/>
            </a:pPr>
            <a:r>
              <a:rPr lang="ru-RU" sz="2000" smtClean="0"/>
              <a:t>echoBuffer[</a:t>
            </a:r>
            <a:r>
              <a:rPr lang="en-US" sz="2000" smtClean="0"/>
              <a:t>echo</a:t>
            </a:r>
            <a:r>
              <a:rPr lang="ru-RU" sz="2000" smtClean="0"/>
              <a:t>StringLen] = '\0'; </a:t>
            </a:r>
            <a:endParaRPr lang="en-US" sz="2000" smtClean="0"/>
          </a:p>
          <a:p>
            <a:pPr eaLnBrk="1" hangingPunct="1">
              <a:lnSpc>
                <a:spcPct val="80000"/>
              </a:lnSpc>
              <a:buFontTx/>
              <a:buNone/>
            </a:pPr>
            <a:r>
              <a:rPr lang="ru-RU" sz="2000" smtClean="0"/>
              <a:t>printf("Received: %s\n", echoBuffer); </a:t>
            </a:r>
            <a:r>
              <a:rPr lang="ru-RU" sz="2000" smtClean="0">
                <a:solidFill>
                  <a:schemeClr val="bg2"/>
                </a:solidFill>
              </a:rPr>
              <a:t>/* Print the echoed arg */</a:t>
            </a:r>
            <a:endParaRPr lang="en-US" sz="2000" smtClean="0">
              <a:solidFill>
                <a:schemeClr val="bg2"/>
              </a:solidFill>
            </a:endParaRPr>
          </a:p>
          <a:p>
            <a:pPr eaLnBrk="1" hangingPunct="1">
              <a:lnSpc>
                <a:spcPct val="80000"/>
              </a:lnSpc>
              <a:buFontTx/>
              <a:buNone/>
            </a:pPr>
            <a:r>
              <a:rPr lang="ru-RU" sz="2000" smtClean="0">
                <a:solidFill>
                  <a:schemeClr val="accent2"/>
                </a:solidFill>
              </a:rPr>
              <a:t>close</a:t>
            </a:r>
            <a:r>
              <a:rPr lang="ru-RU" sz="2000" smtClean="0"/>
              <a:t>(sock); </a:t>
            </a:r>
            <a:endParaRPr lang="en-US" sz="2000" smtClean="0"/>
          </a:p>
          <a:p>
            <a:pPr eaLnBrk="1" hangingPunct="1">
              <a:lnSpc>
                <a:spcPct val="80000"/>
              </a:lnSpc>
              <a:buFontTx/>
              <a:buNone/>
            </a:pPr>
            <a:r>
              <a:rPr lang="en-US" sz="2000" smtClean="0"/>
              <a:t>exit(0);</a:t>
            </a:r>
          </a:p>
          <a:p>
            <a:pPr eaLnBrk="1" hangingPunct="1">
              <a:lnSpc>
                <a:spcPct val="80000"/>
              </a:lnSpc>
              <a:buFontTx/>
              <a:buNone/>
            </a:pPr>
            <a:r>
              <a:rPr lang="en-US" sz="2000" smtClean="0"/>
              <a:t>} </a:t>
            </a:r>
            <a:r>
              <a:rPr lang="en-US" sz="2000" smtClean="0">
                <a:solidFill>
                  <a:schemeClr val="bg2"/>
                </a:solidFill>
              </a:rPr>
              <a:t>/* end of main () */</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1" y="1676400"/>
            <a:ext cx="7924800" cy="3886199"/>
          </a:xfrm>
          <a:prstGeom prst="rect">
            <a:avLst/>
          </a:prstGeom>
          <a:noFill/>
          <a:ln w="9525">
            <a:noFill/>
            <a:miter lim="800000"/>
            <a:headEnd/>
            <a:tailEnd/>
          </a:ln>
          <a:effec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715963"/>
          </a:xfrm>
        </p:spPr>
        <p:txBody>
          <a:bodyPr/>
          <a:lstStyle/>
          <a:p>
            <a:pPr eaLnBrk="1" hangingPunct="1"/>
            <a:r>
              <a:rPr lang="en-US" sz="4000" smtClean="0"/>
              <a:t>EchoServer.c</a:t>
            </a:r>
          </a:p>
        </p:txBody>
      </p:sp>
      <p:sp>
        <p:nvSpPr>
          <p:cNvPr id="31747" name="Rectangle 3"/>
          <p:cNvSpPr>
            <a:spLocks noGrp="1" noChangeArrowheads="1"/>
          </p:cNvSpPr>
          <p:nvPr>
            <p:ph type="body" idx="1"/>
          </p:nvPr>
        </p:nvSpPr>
        <p:spPr>
          <a:xfrm>
            <a:off x="304800" y="838200"/>
            <a:ext cx="8839200" cy="5638800"/>
          </a:xfrm>
        </p:spPr>
        <p:txBody>
          <a:bodyPr/>
          <a:lstStyle/>
          <a:p>
            <a:pPr eaLnBrk="1" hangingPunct="1">
              <a:lnSpc>
                <a:spcPct val="80000"/>
              </a:lnSpc>
              <a:buFontTx/>
              <a:buNone/>
            </a:pPr>
            <a:r>
              <a:rPr lang="en-US" sz="1800" smtClean="0"/>
              <a:t>int main(int argc, char *argv[])</a:t>
            </a:r>
          </a:p>
          <a:p>
            <a:pPr eaLnBrk="1" hangingPunct="1">
              <a:lnSpc>
                <a:spcPct val="80000"/>
              </a:lnSpc>
              <a:buFontTx/>
              <a:buNone/>
            </a:pPr>
            <a:r>
              <a:rPr lang="en-US" sz="1800" smtClean="0"/>
              <a:t>{</a:t>
            </a:r>
          </a:p>
          <a:p>
            <a:pPr eaLnBrk="1" hangingPunct="1">
              <a:lnSpc>
                <a:spcPct val="80000"/>
              </a:lnSpc>
              <a:buFontTx/>
              <a:buNone/>
            </a:pPr>
            <a:r>
              <a:rPr lang="en-US" sz="1800" smtClean="0"/>
              <a:t>    int sock;                        </a:t>
            </a:r>
            <a:r>
              <a:rPr lang="en-US" sz="1800" smtClean="0">
                <a:solidFill>
                  <a:schemeClr val="bg2"/>
                </a:solidFill>
              </a:rPr>
              <a:t>/* Socket */</a:t>
            </a:r>
          </a:p>
          <a:p>
            <a:pPr eaLnBrk="1" hangingPunct="1">
              <a:lnSpc>
                <a:spcPct val="80000"/>
              </a:lnSpc>
              <a:buFontTx/>
              <a:buNone/>
            </a:pPr>
            <a:r>
              <a:rPr lang="en-US" sz="1800" smtClean="0">
                <a:solidFill>
                  <a:schemeClr val="accent2"/>
                </a:solidFill>
              </a:rPr>
              <a:t>    </a:t>
            </a:r>
            <a:r>
              <a:rPr lang="en-US" sz="1800" smtClean="0"/>
              <a:t>struct sockaddr_in </a:t>
            </a:r>
            <a:r>
              <a:rPr lang="en-US" sz="1800" smtClean="0">
                <a:solidFill>
                  <a:schemeClr val="accent2"/>
                </a:solidFill>
              </a:rPr>
              <a:t>echoServAddr;</a:t>
            </a:r>
            <a:r>
              <a:rPr lang="en-US" sz="1800" smtClean="0"/>
              <a:t> </a:t>
            </a:r>
            <a:r>
              <a:rPr lang="en-US" sz="1800" smtClean="0">
                <a:solidFill>
                  <a:schemeClr val="bg2"/>
                </a:solidFill>
              </a:rPr>
              <a:t>/* Local address */</a:t>
            </a:r>
          </a:p>
          <a:p>
            <a:pPr eaLnBrk="1" hangingPunct="1">
              <a:lnSpc>
                <a:spcPct val="80000"/>
              </a:lnSpc>
              <a:buFontTx/>
              <a:buNone/>
            </a:pPr>
            <a:r>
              <a:rPr lang="en-US" sz="1800" smtClean="0"/>
              <a:t>    struct sockaddr_in </a:t>
            </a:r>
            <a:r>
              <a:rPr lang="en-US" sz="1800" smtClean="0">
                <a:solidFill>
                  <a:schemeClr val="accent2"/>
                </a:solidFill>
              </a:rPr>
              <a:t>echoClntAddr;</a:t>
            </a:r>
            <a:r>
              <a:rPr lang="en-US" sz="1800" smtClean="0"/>
              <a:t> </a:t>
            </a:r>
            <a:r>
              <a:rPr lang="en-US" sz="1800" smtClean="0">
                <a:solidFill>
                  <a:schemeClr val="bg2"/>
                </a:solidFill>
              </a:rPr>
              <a:t>/* Client address */</a:t>
            </a:r>
          </a:p>
          <a:p>
            <a:pPr eaLnBrk="1" hangingPunct="1">
              <a:lnSpc>
                <a:spcPct val="80000"/>
              </a:lnSpc>
              <a:buFontTx/>
              <a:buNone/>
            </a:pPr>
            <a:r>
              <a:rPr lang="en-US" sz="1800" smtClean="0"/>
              <a:t>    unsigned int cliAddrLen;         </a:t>
            </a:r>
            <a:r>
              <a:rPr lang="en-US" sz="1800" smtClean="0">
                <a:solidFill>
                  <a:schemeClr val="bg2"/>
                </a:solidFill>
              </a:rPr>
              <a:t>/* Length of incoming message */</a:t>
            </a:r>
          </a:p>
          <a:p>
            <a:pPr eaLnBrk="1" hangingPunct="1">
              <a:lnSpc>
                <a:spcPct val="80000"/>
              </a:lnSpc>
              <a:buFontTx/>
              <a:buNone/>
            </a:pPr>
            <a:r>
              <a:rPr lang="en-US" sz="1800" smtClean="0"/>
              <a:t>    char echoBuffer[ECHOMAX];        </a:t>
            </a:r>
            <a:r>
              <a:rPr lang="en-US" sz="1800" smtClean="0">
                <a:solidFill>
                  <a:schemeClr val="bg2"/>
                </a:solidFill>
              </a:rPr>
              <a:t>/* Buffer for echo string */</a:t>
            </a:r>
          </a:p>
          <a:p>
            <a:pPr eaLnBrk="1" hangingPunct="1">
              <a:lnSpc>
                <a:spcPct val="80000"/>
              </a:lnSpc>
              <a:buFontTx/>
              <a:buNone/>
            </a:pPr>
            <a:r>
              <a:rPr lang="en-US" sz="1800" smtClean="0"/>
              <a:t>    unsigned short </a:t>
            </a:r>
            <a:r>
              <a:rPr lang="en-US" sz="1800" smtClean="0">
                <a:solidFill>
                  <a:schemeClr val="accent2"/>
                </a:solidFill>
              </a:rPr>
              <a:t>echoServPort </a:t>
            </a:r>
            <a:r>
              <a:rPr lang="en-US" sz="1800" smtClean="0"/>
              <a:t>=7</a:t>
            </a:r>
            <a:r>
              <a:rPr lang="en-US" sz="1800" smtClean="0">
                <a:solidFill>
                  <a:schemeClr val="accent2"/>
                </a:solidFill>
              </a:rPr>
              <a:t>;</a:t>
            </a:r>
            <a:r>
              <a:rPr lang="en-US" sz="1800" smtClean="0"/>
              <a:t>     </a:t>
            </a:r>
            <a:r>
              <a:rPr lang="en-US" sz="1800" smtClean="0">
                <a:solidFill>
                  <a:schemeClr val="bg2"/>
                </a:solidFill>
              </a:rPr>
              <a:t>/* Server port */</a:t>
            </a:r>
          </a:p>
          <a:p>
            <a:pPr eaLnBrk="1" hangingPunct="1">
              <a:lnSpc>
                <a:spcPct val="80000"/>
              </a:lnSpc>
              <a:buFontTx/>
              <a:buNone/>
            </a:pPr>
            <a:r>
              <a:rPr lang="en-US" sz="1800" smtClean="0"/>
              <a:t>    int recvMsgSize;                 </a:t>
            </a:r>
            <a:r>
              <a:rPr lang="en-US" sz="1800" smtClean="0">
                <a:solidFill>
                  <a:schemeClr val="bg2"/>
                </a:solidFill>
              </a:rPr>
              <a:t>/* Size of received message */</a:t>
            </a:r>
          </a:p>
          <a:p>
            <a:pPr eaLnBrk="1" hangingPunct="1">
              <a:lnSpc>
                <a:spcPct val="80000"/>
              </a:lnSpc>
              <a:buFontTx/>
              <a:buNone/>
            </a:pPr>
            <a:r>
              <a:rPr lang="en-US" sz="1800" smtClean="0">
                <a:solidFill>
                  <a:schemeClr val="bg2"/>
                </a:solidFill>
              </a:rPr>
              <a:t>   /* Create socket for sending/receiving datagrams */</a:t>
            </a:r>
          </a:p>
          <a:p>
            <a:pPr eaLnBrk="1" hangingPunct="1">
              <a:lnSpc>
                <a:spcPct val="80000"/>
              </a:lnSpc>
              <a:buFontTx/>
              <a:buNone/>
            </a:pPr>
            <a:r>
              <a:rPr lang="en-US" sz="1800" smtClean="0"/>
              <a:t>   sock = </a:t>
            </a:r>
            <a:r>
              <a:rPr lang="en-US" sz="1800" smtClean="0">
                <a:solidFill>
                  <a:schemeClr val="accent2"/>
                </a:solidFill>
              </a:rPr>
              <a:t>socket</a:t>
            </a:r>
            <a:r>
              <a:rPr lang="en-US" sz="1800" smtClean="0"/>
              <a:t>(AF_INET, SOCK_DGRAM, 0);</a:t>
            </a:r>
          </a:p>
          <a:p>
            <a:pPr eaLnBrk="1" hangingPunct="1">
              <a:lnSpc>
                <a:spcPct val="80000"/>
              </a:lnSpc>
              <a:buFontTx/>
              <a:buNone/>
            </a:pPr>
            <a:r>
              <a:rPr lang="en-US" sz="1800" smtClean="0">
                <a:solidFill>
                  <a:schemeClr val="bg2"/>
                </a:solidFill>
              </a:rPr>
              <a:t>    /* Construct local address structure */</a:t>
            </a:r>
          </a:p>
          <a:p>
            <a:pPr eaLnBrk="1" hangingPunct="1">
              <a:lnSpc>
                <a:spcPct val="80000"/>
              </a:lnSpc>
              <a:buFontTx/>
              <a:buNone/>
            </a:pPr>
            <a:r>
              <a:rPr lang="en-US" sz="1800" smtClean="0"/>
              <a:t>    memset(&amp;echoServAddr, 0, sizeof(echoServAddr));   </a:t>
            </a:r>
            <a:r>
              <a:rPr lang="en-US" sz="1800" smtClean="0">
                <a:solidFill>
                  <a:schemeClr val="bg2"/>
                </a:solidFill>
              </a:rPr>
              <a:t>/* Zero out structure */</a:t>
            </a:r>
          </a:p>
          <a:p>
            <a:pPr eaLnBrk="1" hangingPunct="1">
              <a:lnSpc>
                <a:spcPct val="80000"/>
              </a:lnSpc>
              <a:buFontTx/>
              <a:buNone/>
            </a:pPr>
            <a:r>
              <a:rPr lang="en-US" sz="1800" smtClean="0"/>
              <a:t>    echoServAddr.sin_family = AF_INET;                </a:t>
            </a:r>
            <a:r>
              <a:rPr lang="en-US" sz="1800" smtClean="0">
                <a:solidFill>
                  <a:schemeClr val="bg2"/>
                </a:solidFill>
              </a:rPr>
              <a:t>/* Internet address family */</a:t>
            </a:r>
          </a:p>
          <a:p>
            <a:pPr eaLnBrk="1" hangingPunct="1">
              <a:lnSpc>
                <a:spcPct val="80000"/>
              </a:lnSpc>
              <a:buFontTx/>
              <a:buNone/>
            </a:pPr>
            <a:r>
              <a:rPr lang="en-US" sz="1800" smtClean="0"/>
              <a:t>    echoServAddr.sin_addr.s_addr = htonl(“172.24.23.4”); </a:t>
            </a:r>
            <a:endParaRPr lang="en-US" sz="1800" smtClean="0">
              <a:solidFill>
                <a:schemeClr val="bg2"/>
              </a:solidFill>
            </a:endParaRPr>
          </a:p>
          <a:p>
            <a:pPr eaLnBrk="1" hangingPunct="1">
              <a:lnSpc>
                <a:spcPct val="80000"/>
              </a:lnSpc>
              <a:buFontTx/>
              <a:buNone/>
            </a:pPr>
            <a:r>
              <a:rPr lang="en-US" sz="1800" smtClean="0"/>
              <a:t>    echoServAddr.sin_port = htons(echoServPort);      </a:t>
            </a:r>
            <a:r>
              <a:rPr lang="en-US" sz="1800" smtClean="0">
                <a:solidFill>
                  <a:schemeClr val="bg2"/>
                </a:solidFill>
              </a:rPr>
              <a:t>/* Local port */</a:t>
            </a:r>
          </a:p>
          <a:p>
            <a:pPr eaLnBrk="1" hangingPunct="1">
              <a:lnSpc>
                <a:spcPct val="80000"/>
              </a:lnSpc>
              <a:buFontTx/>
              <a:buNone/>
            </a:pPr>
            <a:endParaRPr lang="en-US" sz="1800" smtClean="0">
              <a:solidFill>
                <a:schemeClr val="bg2"/>
              </a:solidFill>
            </a:endParaRPr>
          </a:p>
          <a:p>
            <a:pPr eaLnBrk="1" hangingPunct="1">
              <a:lnSpc>
                <a:spcPct val="80000"/>
              </a:lnSpc>
              <a:buFontTx/>
              <a:buNone/>
            </a:pPr>
            <a:r>
              <a:rPr lang="en-US" sz="1800" smtClean="0">
                <a:solidFill>
                  <a:schemeClr val="bg2"/>
                </a:solidFill>
              </a:rPr>
              <a:t>    /* Bind to the local address */</a:t>
            </a:r>
          </a:p>
          <a:p>
            <a:pPr eaLnBrk="1" hangingPunct="1">
              <a:lnSpc>
                <a:spcPct val="80000"/>
              </a:lnSpc>
              <a:buFontTx/>
              <a:buNone/>
            </a:pPr>
            <a:r>
              <a:rPr lang="en-US" sz="1800" smtClean="0"/>
              <a:t>    </a:t>
            </a:r>
            <a:r>
              <a:rPr lang="en-US" sz="1800" smtClean="0">
                <a:solidFill>
                  <a:schemeClr val="accent2"/>
                </a:solidFill>
              </a:rPr>
              <a:t>bind</a:t>
            </a:r>
            <a:r>
              <a:rPr lang="en-US" sz="1800" smtClean="0"/>
              <a:t>(sock, (struct sockaddr *) &amp;echoServAddr, sizeof(echoServAddr);</a:t>
            </a:r>
            <a:endParaRPr lang="en-US" sz="1800" smtClean="0">
              <a:solidFill>
                <a:schemeClr val="bg2"/>
              </a:solidFill>
            </a:endParaRPr>
          </a:p>
          <a:p>
            <a:pPr eaLnBrk="1" hangingPunct="1">
              <a:lnSpc>
                <a:spcPct val="80000"/>
              </a:lnSpc>
              <a:buFontTx/>
              <a:buNone/>
            </a:pPr>
            <a:endParaRPr lang="en-US" sz="180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flipV="1">
            <a:off x="457200" y="-457200"/>
            <a:ext cx="8229600" cy="74612"/>
          </a:xfrm>
        </p:spPr>
        <p:txBody>
          <a:bodyPr>
            <a:normAutofit fontScale="90000"/>
          </a:bodyPr>
          <a:lstStyle/>
          <a:p>
            <a:pPr eaLnBrk="1" hangingPunct="1"/>
            <a:endParaRPr lang="en-US" sz="4000" smtClean="0"/>
          </a:p>
        </p:txBody>
      </p:sp>
      <p:sp>
        <p:nvSpPr>
          <p:cNvPr id="32771" name="Rectangle 3"/>
          <p:cNvSpPr>
            <a:spLocks noGrp="1" noChangeArrowheads="1"/>
          </p:cNvSpPr>
          <p:nvPr>
            <p:ph type="body" idx="1"/>
          </p:nvPr>
        </p:nvSpPr>
        <p:spPr>
          <a:xfrm>
            <a:off x="0" y="609600"/>
            <a:ext cx="8763000" cy="5821363"/>
          </a:xfrm>
        </p:spPr>
        <p:txBody>
          <a:bodyPr/>
          <a:lstStyle/>
          <a:p>
            <a:pPr eaLnBrk="1" hangingPunct="1">
              <a:lnSpc>
                <a:spcPct val="80000"/>
              </a:lnSpc>
              <a:buFontTx/>
              <a:buNone/>
            </a:pPr>
            <a:r>
              <a:rPr lang="en-US" sz="2000" smtClean="0"/>
              <a:t>for (;;) </a:t>
            </a:r>
            <a:r>
              <a:rPr lang="en-US" sz="2000" smtClean="0">
                <a:solidFill>
                  <a:schemeClr val="bg2"/>
                </a:solidFill>
              </a:rPr>
              <a:t>/* Run forever */</a:t>
            </a:r>
          </a:p>
          <a:p>
            <a:pPr eaLnBrk="1" hangingPunct="1">
              <a:lnSpc>
                <a:spcPct val="80000"/>
              </a:lnSpc>
              <a:buFontTx/>
              <a:buNone/>
            </a:pPr>
            <a:r>
              <a:rPr lang="en-US" sz="2000" smtClean="0"/>
              <a:t>    {</a:t>
            </a:r>
            <a:endParaRPr lang="en-US" sz="2000" smtClean="0">
              <a:solidFill>
                <a:schemeClr val="bg2"/>
              </a:solidFill>
            </a:endParaRPr>
          </a:p>
          <a:p>
            <a:pPr eaLnBrk="1" hangingPunct="1">
              <a:lnSpc>
                <a:spcPct val="80000"/>
              </a:lnSpc>
              <a:buFontTx/>
              <a:buNone/>
            </a:pPr>
            <a:r>
              <a:rPr lang="en-US" sz="2000" smtClean="0"/>
              <a:t>        cliAddrLen = sizeof(echoClntAddr);</a:t>
            </a:r>
          </a:p>
          <a:p>
            <a:pPr eaLnBrk="1" hangingPunct="1">
              <a:lnSpc>
                <a:spcPct val="80000"/>
              </a:lnSpc>
              <a:buFontTx/>
              <a:buNone/>
            </a:pPr>
            <a:endParaRPr lang="en-US" sz="2000" smtClean="0"/>
          </a:p>
          <a:p>
            <a:pPr eaLnBrk="1" hangingPunct="1">
              <a:lnSpc>
                <a:spcPct val="80000"/>
              </a:lnSpc>
              <a:buFontTx/>
              <a:buNone/>
            </a:pPr>
            <a:r>
              <a:rPr lang="en-US" sz="2000" smtClean="0">
                <a:solidFill>
                  <a:schemeClr val="bg2"/>
                </a:solidFill>
              </a:rPr>
              <a:t>        /* Block until receive message from a client */</a:t>
            </a:r>
          </a:p>
          <a:p>
            <a:pPr eaLnBrk="1" hangingPunct="1">
              <a:lnSpc>
                <a:spcPct val="80000"/>
              </a:lnSpc>
              <a:buFontTx/>
              <a:buNone/>
            </a:pPr>
            <a:r>
              <a:rPr lang="en-US" sz="2000" smtClean="0"/>
              <a:t>        recvMsgSize = </a:t>
            </a:r>
            <a:r>
              <a:rPr lang="en-US" sz="2000" smtClean="0">
                <a:solidFill>
                  <a:schemeClr val="accent2"/>
                </a:solidFill>
              </a:rPr>
              <a:t>recvfrom</a:t>
            </a:r>
            <a:r>
              <a:rPr lang="en-US" sz="2000" smtClean="0"/>
              <a:t>(sock, echoBuffer, ECHOMAX, 0,</a:t>
            </a:r>
          </a:p>
          <a:p>
            <a:pPr eaLnBrk="1" hangingPunct="1">
              <a:lnSpc>
                <a:spcPct val="80000"/>
              </a:lnSpc>
              <a:buFontTx/>
              <a:buNone/>
            </a:pPr>
            <a:r>
              <a:rPr lang="en-US" sz="2000" smtClean="0"/>
              <a:t>            (struct sockaddr *) &amp;echoClntAddr, &amp;cliAddrLen);</a:t>
            </a:r>
          </a:p>
          <a:p>
            <a:pPr eaLnBrk="1" hangingPunct="1">
              <a:lnSpc>
                <a:spcPct val="80000"/>
              </a:lnSpc>
              <a:buFontTx/>
              <a:buNone/>
            </a:pPr>
            <a:endParaRPr lang="en-US" sz="2000" smtClean="0"/>
          </a:p>
          <a:p>
            <a:pPr eaLnBrk="1" hangingPunct="1">
              <a:lnSpc>
                <a:spcPct val="80000"/>
              </a:lnSpc>
              <a:buFontTx/>
              <a:buNone/>
            </a:pPr>
            <a:r>
              <a:rPr lang="en-US" sz="2000" smtClean="0"/>
              <a:t>        printf("Handling client %s\n", inet_ntoa(echoClntAddr.sin_addr));</a:t>
            </a:r>
          </a:p>
          <a:p>
            <a:pPr eaLnBrk="1" hangingPunct="1">
              <a:lnSpc>
                <a:spcPct val="80000"/>
              </a:lnSpc>
              <a:buFontTx/>
              <a:buNone/>
            </a:pPr>
            <a:endParaRPr lang="en-US" sz="2000" smtClean="0"/>
          </a:p>
          <a:p>
            <a:pPr eaLnBrk="1" hangingPunct="1">
              <a:lnSpc>
                <a:spcPct val="80000"/>
              </a:lnSpc>
              <a:buFontTx/>
              <a:buNone/>
            </a:pPr>
            <a:r>
              <a:rPr lang="en-US" sz="2000" smtClean="0">
                <a:solidFill>
                  <a:schemeClr val="bg2"/>
                </a:solidFill>
              </a:rPr>
              <a:t>        /* Send received datagram back to the client */</a:t>
            </a:r>
          </a:p>
          <a:p>
            <a:pPr eaLnBrk="1" hangingPunct="1">
              <a:lnSpc>
                <a:spcPct val="80000"/>
              </a:lnSpc>
              <a:buFontTx/>
              <a:buNone/>
            </a:pPr>
            <a:r>
              <a:rPr lang="en-US" sz="2000" smtClean="0"/>
              <a:t>        </a:t>
            </a:r>
            <a:r>
              <a:rPr lang="en-US" sz="2000" smtClean="0">
                <a:solidFill>
                  <a:schemeClr val="accent2"/>
                </a:solidFill>
              </a:rPr>
              <a:t>sendto</a:t>
            </a:r>
            <a:r>
              <a:rPr lang="en-US" sz="2000" smtClean="0"/>
              <a:t>(sock, echoBuffer, recvMsgSize, 0, </a:t>
            </a:r>
          </a:p>
          <a:p>
            <a:pPr eaLnBrk="1" hangingPunct="1">
              <a:lnSpc>
                <a:spcPct val="80000"/>
              </a:lnSpc>
              <a:buFontTx/>
              <a:buNone/>
            </a:pPr>
            <a:r>
              <a:rPr lang="en-US" sz="2000" smtClean="0"/>
              <a:t>             (struct sockaddr *) &amp;echoClntAddr, sizeof(echoClntAddr);</a:t>
            </a:r>
          </a:p>
          <a:p>
            <a:pPr eaLnBrk="1" hangingPunct="1">
              <a:lnSpc>
                <a:spcPct val="80000"/>
              </a:lnSpc>
              <a:buFontTx/>
              <a:buNone/>
            </a:pPr>
            <a:r>
              <a:rPr lang="en-US" sz="2000" smtClean="0"/>
              <a:t>    }</a:t>
            </a:r>
          </a:p>
          <a:p>
            <a:pPr eaLnBrk="1" hangingPunct="1">
              <a:lnSpc>
                <a:spcPct val="80000"/>
              </a:lnSpc>
              <a:buFontTx/>
              <a:buNone/>
            </a:pPr>
            <a:r>
              <a:rPr lang="en-US" sz="2000" smtClean="0"/>
              <a:t>    </a:t>
            </a:r>
            <a:endParaRPr lang="en-US" sz="2000" smtClean="0">
              <a:solidFill>
                <a:schemeClr val="bg2"/>
              </a:solidFill>
            </a:endParaRPr>
          </a:p>
          <a:p>
            <a:pPr eaLnBrk="1" hangingPunct="1">
              <a:lnSpc>
                <a:spcPct val="80000"/>
              </a:lnSpc>
              <a:buFontTx/>
              <a:buNone/>
            </a:pPr>
            <a:r>
              <a:rPr lang="en-US" sz="2000" smtClean="0"/>
              <a:t>} </a:t>
            </a:r>
            <a:r>
              <a:rPr lang="en-US" sz="2000" smtClean="0">
                <a:solidFill>
                  <a:schemeClr val="bg2"/>
                </a:solidFill>
              </a:rPr>
              <a:t>/* end of main () */</a:t>
            </a:r>
          </a:p>
          <a:p>
            <a:pPr eaLnBrk="1" hangingPunct="1">
              <a:lnSpc>
                <a:spcPct val="80000"/>
              </a:lnSpc>
              <a:buFontTx/>
              <a:buNone/>
            </a:pPr>
            <a:endParaRPr lang="en-US" sz="2000" smtClean="0">
              <a:solidFill>
                <a:schemeClr val="bg2"/>
              </a:solidFill>
            </a:endParaRPr>
          </a:p>
          <a:p>
            <a:pPr algn="ctr" eaLnBrk="1" hangingPunct="1">
              <a:lnSpc>
                <a:spcPct val="80000"/>
              </a:lnSpc>
              <a:buFontTx/>
              <a:buNone/>
            </a:pPr>
            <a:r>
              <a:rPr lang="en-US" sz="2000" smtClean="0">
                <a:solidFill>
                  <a:srgbClr val="FF0000"/>
                </a:solidFill>
              </a:rPr>
              <a:t>Error handling is must</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smtClean="0"/>
              <a:t>Consider Two way communication between two processes using two pipes one in each direction. Explain what happens under following cases.</a:t>
            </a:r>
          </a:p>
          <a:p>
            <a:pPr marL="514350" indent="-514350">
              <a:buNone/>
            </a:pPr>
            <a:r>
              <a:rPr lang="en-US" dirty="0" smtClean="0"/>
              <a:t>     </a:t>
            </a:r>
            <a:r>
              <a:rPr lang="en-US" dirty="0" err="1" smtClean="0"/>
              <a:t>i</a:t>
            </a:r>
            <a:r>
              <a:rPr lang="en-US" dirty="0" smtClean="0"/>
              <a:t>) both the pipes are empty &amp; both the processes are trying to read from </a:t>
            </a:r>
            <a:r>
              <a:rPr lang="en-US" smtClean="0"/>
              <a:t>their read end.</a:t>
            </a:r>
            <a:endParaRPr lang="en-US" dirty="0" smtClean="0"/>
          </a:p>
          <a:p>
            <a:pPr marL="514350" indent="-514350">
              <a:buNone/>
            </a:pPr>
            <a:r>
              <a:rPr lang="en-US" dirty="0" smtClean="0"/>
              <a:t>   ii) Both the processes write to their o/p files continuously with out any attempt to read from the other end.</a:t>
            </a:r>
          </a:p>
          <a:p>
            <a:pPr marL="514350" indent="-514350">
              <a:buNone/>
            </a:pPr>
            <a:r>
              <a:rPr lang="en-US" dirty="0" smtClean="0"/>
              <a:t>2. With a diagram describe the implementation of a server with multiple clients using FIFOS.(Note: give the details about no of FIFOS &amp; its direction of usage &amp; information exchange)</a:t>
            </a:r>
          </a:p>
          <a:p>
            <a:pPr marL="514350" indent="-514350">
              <a:buNone/>
            </a:pPr>
            <a:r>
              <a:rPr lang="en-US" dirty="0" smtClean="0"/>
              <a:t>3. Implement  following functions with semaphores.</a:t>
            </a:r>
          </a:p>
          <a:p>
            <a:pPr marL="571500" indent="-571500">
              <a:buAutoNum type="romanLcParenR"/>
            </a:pPr>
            <a:r>
              <a:rPr lang="en-US" dirty="0" smtClean="0"/>
              <a:t>To initialize the semaphore in a set to a user mentioned value</a:t>
            </a:r>
          </a:p>
          <a:p>
            <a:pPr marL="571500" indent="-571500">
              <a:buAutoNum type="romanLcParenR"/>
            </a:pPr>
            <a:r>
              <a:rPr lang="en-US" dirty="0" smtClean="0"/>
              <a:t>To check for a value 2 &amp;  if  is equal or greater than 2 then decrement it.</a:t>
            </a:r>
          </a:p>
          <a:p>
            <a:pPr marL="571500" indent="-571500">
              <a:buAutoNum type="romanLcParenR"/>
            </a:pPr>
            <a:r>
              <a:rPr lang="en-US" dirty="0" smtClean="0"/>
              <a:t>To increment the value</a:t>
            </a:r>
          </a:p>
          <a:p>
            <a:pPr marL="571500" indent="-571500">
              <a:buNone/>
            </a:pPr>
            <a:r>
              <a:rPr lang="en-US" dirty="0" smtClean="0"/>
              <a:t>(Note: give the values of structures used in semaphore operation) </a:t>
            </a:r>
          </a:p>
          <a:p>
            <a:pPr marL="514350" indent="-514350">
              <a:buNone/>
            </a:pPr>
            <a:endParaRPr lang="en-US" dirty="0" smtClean="0"/>
          </a:p>
          <a:p>
            <a:pPr marL="514350" indent="-51435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pPr eaLnBrk="1" hangingPunct="1"/>
            <a:r>
              <a:rPr lang="en-US" smtClean="0"/>
              <a:t>Pipes</a:t>
            </a:r>
          </a:p>
        </p:txBody>
      </p:sp>
      <p:sp>
        <p:nvSpPr>
          <p:cNvPr id="36867" name="Rectangle 3"/>
          <p:cNvSpPr>
            <a:spLocks noGrp="1" noChangeArrowheads="1"/>
          </p:cNvSpPr>
          <p:nvPr>
            <p:ph type="body" idx="1"/>
          </p:nvPr>
        </p:nvSpPr>
        <p:spPr/>
        <p:txBody>
          <a:bodyPr/>
          <a:lstStyle/>
          <a:p>
            <a:pPr eaLnBrk="1" hangingPunct="1"/>
            <a:r>
              <a:rPr lang="en-US" sz="2400" dirty="0" smtClean="0"/>
              <a:t>Only IPC mechanism in early UNIX systems (other than files)</a:t>
            </a:r>
          </a:p>
          <a:p>
            <a:pPr lvl="1" eaLnBrk="1" hangingPunct="1"/>
            <a:r>
              <a:rPr lang="en-US" sz="2000" dirty="0" err="1" smtClean="0"/>
              <a:t>Uni</a:t>
            </a:r>
            <a:r>
              <a:rPr lang="en-US" sz="2000" dirty="0" smtClean="0"/>
              <a:t>-directional </a:t>
            </a:r>
          </a:p>
          <a:p>
            <a:pPr lvl="1" eaLnBrk="1" hangingPunct="1"/>
            <a:r>
              <a:rPr lang="en-US" sz="2000" dirty="0" smtClean="0"/>
              <a:t>Unformatted</a:t>
            </a:r>
          </a:p>
          <a:p>
            <a:pPr lvl="1" eaLnBrk="1" hangingPunct="1"/>
            <a:r>
              <a:rPr lang="en-US" sz="2000" dirty="0" err="1" smtClean="0"/>
              <a:t>Interprocess</a:t>
            </a:r>
            <a:r>
              <a:rPr lang="en-US" sz="2000" dirty="0" smtClean="0"/>
              <a:t> byte streams : </a:t>
            </a:r>
          </a:p>
          <a:p>
            <a:pPr eaLnBrk="1" hangingPunct="1"/>
            <a:r>
              <a:rPr lang="en-US" sz="2400" dirty="0" smtClean="0"/>
              <a:t>Accessed like files</a:t>
            </a:r>
            <a:endParaRPr lang="en-US" altLang="zh-CN" sz="2400" dirty="0" smtClean="0">
              <a:ea typeface="宋体" pitchFamily="2" charset="-122"/>
            </a:endParaRPr>
          </a:p>
          <a:p>
            <a:pPr>
              <a:buNone/>
            </a:pPr>
            <a:r>
              <a:rPr lang="en-US" sz="2400" dirty="0" smtClean="0">
                <a:ea typeface="宋体" pitchFamily="2" charset="-122"/>
              </a:rPr>
              <a:t>		</a:t>
            </a:r>
            <a:r>
              <a:rPr lang="en-US" sz="2400" dirty="0" err="1" smtClean="0">
                <a:ea typeface="宋体" pitchFamily="2" charset="-122"/>
              </a:rPr>
              <a:t>i.e</a:t>
            </a:r>
            <a:r>
              <a:rPr lang="en-US" sz="2400" dirty="0" smtClean="0">
                <a:ea typeface="宋体" pitchFamily="2" charset="-122"/>
              </a:rPr>
              <a:t> </a:t>
            </a:r>
            <a:r>
              <a:rPr lang="en-US" sz="2400" dirty="0" smtClean="0"/>
              <a:t>Anything can be written to the pipe, and read from the other end in the order it came in.</a:t>
            </a:r>
          </a:p>
          <a:p>
            <a:pPr>
              <a:buNone/>
            </a:pPr>
            <a:endParaRPr lang="en-US" sz="2400" dirty="0" smtClean="0"/>
          </a:p>
          <a:p>
            <a:pPr>
              <a:buNone/>
            </a:pPr>
            <a:r>
              <a:rPr lang="en-US" altLang="zh-CN" sz="2400" dirty="0" smtClean="0">
                <a:ea typeface="宋体" pitchFamily="2" charset="-122"/>
              </a:rPr>
              <a:t>Only used for parent-child or sibling process pairs</a:t>
            </a:r>
          </a:p>
          <a:p>
            <a:pPr>
              <a:buNone/>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p:txBody>
          <a:bodyPr/>
          <a:lstStyle/>
          <a:p>
            <a:pPr eaLnBrk="1" hangingPunct="1"/>
            <a:r>
              <a:rPr lang="en-US" smtClean="0"/>
              <a:t>Pipe Details</a:t>
            </a:r>
          </a:p>
        </p:txBody>
      </p:sp>
      <p:sp>
        <p:nvSpPr>
          <p:cNvPr id="37891" name="Rectangle 3"/>
          <p:cNvSpPr>
            <a:spLocks noGrp="1" noChangeArrowheads="1"/>
          </p:cNvSpPr>
          <p:nvPr>
            <p:ph type="body" idx="1"/>
          </p:nvPr>
        </p:nvSpPr>
        <p:spPr/>
        <p:txBody>
          <a:bodyPr/>
          <a:lstStyle/>
          <a:p>
            <a:pPr eaLnBrk="1" hangingPunct="1"/>
            <a:r>
              <a:rPr lang="en-US" dirty="0" smtClean="0"/>
              <a:t>One process feeds bytes into pipe</a:t>
            </a:r>
          </a:p>
          <a:p>
            <a:pPr eaLnBrk="1" hangingPunct="1"/>
            <a:r>
              <a:rPr lang="en-US" dirty="0" smtClean="0"/>
              <a:t>A second process reads the bytes from it</a:t>
            </a:r>
          </a:p>
          <a:p>
            <a:pPr eaLnBrk="1" hangingPunct="1"/>
            <a:r>
              <a:rPr lang="en-US" dirty="0" smtClean="0"/>
              <a:t>Potentially blocking communication mechanism</a:t>
            </a:r>
          </a:p>
          <a:p>
            <a:pPr eaLnBrk="1" hangingPunct="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pPr eaLnBrk="1" hangingPunct="1"/>
            <a:r>
              <a:rPr lang="en-US" smtClean="0"/>
              <a:t>Pipes and Blocking</a:t>
            </a:r>
          </a:p>
        </p:txBody>
      </p:sp>
      <p:sp>
        <p:nvSpPr>
          <p:cNvPr id="38915" name="Rectangle 3"/>
          <p:cNvSpPr>
            <a:spLocks noGrp="1" noChangeArrowheads="1"/>
          </p:cNvSpPr>
          <p:nvPr>
            <p:ph type="body" idx="1"/>
          </p:nvPr>
        </p:nvSpPr>
        <p:spPr/>
        <p:txBody>
          <a:bodyPr/>
          <a:lstStyle/>
          <a:p>
            <a:pPr eaLnBrk="1" hangingPunct="1"/>
            <a:r>
              <a:rPr lang="en-US" smtClean="0"/>
              <a:t>Writing more bytes than pipe capacity blocks the sender</a:t>
            </a:r>
          </a:p>
          <a:p>
            <a:pPr lvl="1" eaLnBrk="1" hangingPunct="1"/>
            <a:r>
              <a:rPr lang="en-US" smtClean="0"/>
              <a:t>Until the receiver reads some of them</a:t>
            </a:r>
          </a:p>
          <a:p>
            <a:pPr eaLnBrk="1" hangingPunct="1"/>
            <a:r>
              <a:rPr lang="en-US" smtClean="0"/>
              <a:t>Reading bytes when none are available blocks the receiver</a:t>
            </a:r>
          </a:p>
          <a:p>
            <a:pPr lvl="1" eaLnBrk="1" hangingPunct="1"/>
            <a:r>
              <a:rPr lang="en-US" smtClean="0"/>
              <a:t>Until the sender writes some</a:t>
            </a:r>
          </a:p>
          <a:p>
            <a:pPr eaLnBrk="1" hangingPunct="1"/>
            <a:r>
              <a:rPr lang="en-US" smtClean="0"/>
              <a:t>Single pipe can’t cause deadlock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pPr eaLnBrk="1" hangingPunct="1"/>
            <a:r>
              <a:rPr lang="en-US" sz="2400" b="0" dirty="0" smtClean="0">
                <a:latin typeface="Courier-Bold" charset="0"/>
              </a:rPr>
              <a:t>Pipe creation</a:t>
            </a:r>
            <a:r>
              <a:rPr lang="en-US" sz="2400" b="0" dirty="0" smtClean="0">
                <a:latin typeface="Times-Bold" charset="0"/>
              </a:rPr>
              <a:t> </a:t>
            </a:r>
            <a:endParaRPr lang="en-US" b="0" dirty="0" smtClean="0">
              <a:latin typeface="Times-Bold" charset="0"/>
            </a:endParaRPr>
          </a:p>
        </p:txBody>
      </p:sp>
      <p:sp>
        <p:nvSpPr>
          <p:cNvPr id="44035" name="Rectangle 3"/>
          <p:cNvSpPr>
            <a:spLocks noGrp="1" noChangeArrowheads="1"/>
          </p:cNvSpPr>
          <p:nvPr>
            <p:ph type="body" idx="1"/>
          </p:nvPr>
        </p:nvSpPr>
        <p:spPr/>
        <p:txBody>
          <a:bodyPr/>
          <a:lstStyle/>
          <a:p>
            <a:pPr eaLnBrk="1" hangingPunct="1"/>
            <a:r>
              <a:rPr lang="en-US" sz="2000" dirty="0" err="1" smtClean="0">
                <a:latin typeface="Courier" pitchFamily="49" charset="0"/>
              </a:rPr>
              <a:t>int</a:t>
            </a:r>
            <a:r>
              <a:rPr lang="en-US" sz="2000" dirty="0" smtClean="0">
                <a:latin typeface="Courier" pitchFamily="49" charset="0"/>
              </a:rPr>
              <a:t> pipe(</a:t>
            </a:r>
            <a:r>
              <a:rPr lang="en-US" sz="2000" dirty="0" err="1" smtClean="0">
                <a:latin typeface="Courier" pitchFamily="49" charset="0"/>
              </a:rPr>
              <a:t>int</a:t>
            </a:r>
            <a:r>
              <a:rPr lang="en-US" sz="2000" dirty="0" smtClean="0">
                <a:latin typeface="Courier" pitchFamily="49" charset="0"/>
              </a:rPr>
              <a:t> </a:t>
            </a:r>
            <a:r>
              <a:rPr lang="en-US" sz="2000" dirty="0" err="1" smtClean="0">
                <a:latin typeface="Courier" pitchFamily="49" charset="0"/>
              </a:rPr>
              <a:t>fd</a:t>
            </a:r>
            <a:r>
              <a:rPr lang="en-US" sz="2000" dirty="0" smtClean="0">
                <a:latin typeface="Courier" pitchFamily="49" charset="0"/>
              </a:rPr>
              <a:t>[2])</a:t>
            </a:r>
            <a:r>
              <a:rPr lang="en-US" sz="2000" dirty="0" smtClean="0">
                <a:latin typeface="Times-Roman" charset="0"/>
              </a:rPr>
              <a:t> -- creates a pipe and returns two file descriptors, </a:t>
            </a:r>
            <a:r>
              <a:rPr lang="en-US" sz="2000" dirty="0" err="1" smtClean="0">
                <a:latin typeface="Courier" pitchFamily="49" charset="0"/>
              </a:rPr>
              <a:t>fd</a:t>
            </a:r>
            <a:r>
              <a:rPr lang="en-US" sz="2000" dirty="0" smtClean="0">
                <a:latin typeface="Courier" pitchFamily="49" charset="0"/>
              </a:rPr>
              <a:t>[0], </a:t>
            </a:r>
            <a:r>
              <a:rPr lang="en-US" sz="2000" dirty="0" err="1" smtClean="0">
                <a:latin typeface="Courier" pitchFamily="49" charset="0"/>
              </a:rPr>
              <a:t>fd</a:t>
            </a:r>
            <a:r>
              <a:rPr lang="en-US" sz="2000" dirty="0" smtClean="0">
                <a:latin typeface="Courier" pitchFamily="49" charset="0"/>
              </a:rPr>
              <a:t>[1]</a:t>
            </a:r>
          </a:p>
          <a:p>
            <a:pPr eaLnBrk="1" hangingPunct="1"/>
            <a:r>
              <a:rPr lang="en-US" sz="2000" dirty="0" err="1" smtClean="0">
                <a:latin typeface="Courier" pitchFamily="49" charset="0"/>
              </a:rPr>
              <a:t>fd</a:t>
            </a:r>
            <a:r>
              <a:rPr lang="en-US" sz="2000" dirty="0" smtClean="0">
                <a:latin typeface="Courier" pitchFamily="49" charset="0"/>
              </a:rPr>
              <a:t>[0]</a:t>
            </a:r>
            <a:r>
              <a:rPr lang="en-US" sz="2000" dirty="0" smtClean="0">
                <a:latin typeface="Times-Roman" charset="0"/>
              </a:rPr>
              <a:t> is opened for reading,  </a:t>
            </a:r>
            <a:r>
              <a:rPr lang="en-US" sz="2000" dirty="0" err="1" smtClean="0">
                <a:latin typeface="Courier" pitchFamily="49" charset="0"/>
              </a:rPr>
              <a:t>fd</a:t>
            </a:r>
            <a:r>
              <a:rPr lang="en-US" sz="2000" dirty="0" smtClean="0">
                <a:latin typeface="Courier" pitchFamily="49" charset="0"/>
              </a:rPr>
              <a:t>[1]</a:t>
            </a:r>
            <a:r>
              <a:rPr lang="en-US" sz="2000" dirty="0" smtClean="0">
                <a:latin typeface="Times-Roman" charset="0"/>
              </a:rPr>
              <a:t> for writing</a:t>
            </a:r>
          </a:p>
          <a:p>
            <a:pPr eaLnBrk="1" hangingPunct="1"/>
            <a:r>
              <a:rPr lang="en-US" sz="2000" dirty="0" smtClean="0">
                <a:latin typeface="Courier" pitchFamily="49" charset="0"/>
              </a:rPr>
              <a:t>pipe()</a:t>
            </a:r>
            <a:r>
              <a:rPr lang="en-US" sz="2000" dirty="0" smtClean="0">
                <a:latin typeface="Times-Roman" charset="0"/>
              </a:rPr>
              <a:t> returns 0 on success, -1 on failure and sets </a:t>
            </a:r>
            <a:r>
              <a:rPr lang="en-US" sz="2000" dirty="0" err="1" smtClean="0">
                <a:latin typeface="Courier" pitchFamily="49" charset="0"/>
              </a:rPr>
              <a:t>errno</a:t>
            </a:r>
            <a:r>
              <a:rPr lang="en-US" sz="2000" dirty="0" smtClean="0">
                <a:latin typeface="Times-Roman" charset="0"/>
              </a:rPr>
              <a:t> accordingly</a:t>
            </a:r>
          </a:p>
          <a:p>
            <a:pPr eaLnBrk="1" hangingPunct="1"/>
            <a:r>
              <a:rPr lang="en-US" sz="2000" dirty="0" smtClean="0">
                <a:latin typeface="Times-Roman" charset="0"/>
              </a:rPr>
              <a:t>The standard programming model is that after the pipe has been set up, two (or more) cooperative processes will be created by a fork and data will be passed using </a:t>
            </a:r>
            <a:r>
              <a:rPr lang="en-US" sz="2000" dirty="0" smtClean="0">
                <a:latin typeface="Courier" pitchFamily="49" charset="0"/>
              </a:rPr>
              <a:t>read()</a:t>
            </a:r>
            <a:r>
              <a:rPr lang="en-US" sz="2000" dirty="0" smtClean="0">
                <a:latin typeface="Times-Roman" charset="0"/>
              </a:rPr>
              <a:t> and </a:t>
            </a:r>
            <a:r>
              <a:rPr lang="en-US" sz="2000" dirty="0" smtClean="0">
                <a:latin typeface="Courier" pitchFamily="49" charset="0"/>
              </a:rPr>
              <a:t>write()</a:t>
            </a:r>
            <a:endParaRPr lang="en-US" sz="2000" dirty="0" smtClean="0">
              <a:latin typeface="Times-Roman" charset="0"/>
            </a:endParaRPr>
          </a:p>
          <a:p>
            <a:pPr eaLnBrk="1" hangingPunct="1"/>
            <a:r>
              <a:rPr lang="en-US" sz="2000" dirty="0" smtClean="0">
                <a:latin typeface="Times-Roman" charset="0"/>
              </a:rPr>
              <a:t>Pipes opened with </a:t>
            </a:r>
            <a:r>
              <a:rPr lang="en-US" sz="2000" dirty="0" smtClean="0">
                <a:latin typeface="Courier" pitchFamily="49" charset="0"/>
              </a:rPr>
              <a:t>pipe()</a:t>
            </a:r>
            <a:r>
              <a:rPr lang="en-US" sz="2000" dirty="0" smtClean="0">
                <a:latin typeface="Times-Roman" charset="0"/>
              </a:rPr>
              <a:t> should be closed with </a:t>
            </a:r>
            <a:r>
              <a:rPr lang="en-US" sz="2000" dirty="0" smtClean="0">
                <a:latin typeface="Courier" pitchFamily="49" charset="0"/>
              </a:rPr>
              <a:t>close(</a:t>
            </a:r>
            <a:r>
              <a:rPr lang="en-US" sz="2000" dirty="0" err="1" smtClean="0">
                <a:latin typeface="Courier" pitchFamily="49" charset="0"/>
              </a:rPr>
              <a:t>int</a:t>
            </a:r>
            <a:r>
              <a:rPr lang="en-US" sz="2000" dirty="0" smtClean="0">
                <a:latin typeface="Courier" pitchFamily="49" charset="0"/>
              </a:rPr>
              <a:t> </a:t>
            </a:r>
            <a:r>
              <a:rPr lang="en-US" sz="2000" dirty="0" err="1" smtClean="0">
                <a:latin typeface="Courier" pitchFamily="49" charset="0"/>
              </a:rPr>
              <a:t>fd</a:t>
            </a:r>
            <a:r>
              <a:rPr lang="en-US" sz="2000" dirty="0" smtClean="0">
                <a:latin typeface="Times-Roman" charset="0"/>
              </a:rPr>
              <a:t> )</a:t>
            </a:r>
          </a:p>
          <a:p>
            <a:r>
              <a:rPr lang="en-US" sz="2000" dirty="0" smtClean="0"/>
              <a:t>Pipe has finite size  4096 bytes</a:t>
            </a:r>
          </a:p>
          <a:p>
            <a:endParaRPr lang="en-US" sz="2000" dirty="0" smtClean="0"/>
          </a:p>
          <a:p>
            <a:endParaRPr lang="en-US" sz="2000" dirty="0" smtClean="0"/>
          </a:p>
          <a:p>
            <a:endParaRPr lang="en-US" sz="2000" dirty="0" smtClean="0"/>
          </a:p>
          <a:p>
            <a:endParaRPr lang="en-US" sz="2000" dirty="0" smtClean="0"/>
          </a:p>
          <a:p>
            <a:pPr eaLnBrk="1" hangingPunct="1">
              <a:buNone/>
            </a:pPr>
            <a:endParaRPr lang="en-US" sz="2000" dirty="0" smtClean="0">
              <a:latin typeface="Times-Roman" charset="0"/>
            </a:endParaRPr>
          </a:p>
        </p:txBody>
      </p:sp>
      <p:pic>
        <p:nvPicPr>
          <p:cNvPr id="4" name="Picture 3" descr="[pipe diagram 1]"/>
          <p:cNvPicPr/>
          <p:nvPr/>
        </p:nvPicPr>
        <p:blipFill>
          <a:blip r:embed="rId2" cstate="print"/>
          <a:srcRect/>
          <a:stretch>
            <a:fillRect/>
          </a:stretch>
        </p:blipFill>
        <p:spPr bwMode="auto">
          <a:xfrm>
            <a:off x="2971800" y="5029200"/>
            <a:ext cx="4953000"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dirty="0" smtClean="0"/>
              <a:t>Pipe in a single process</a:t>
            </a:r>
          </a:p>
          <a:p>
            <a:r>
              <a:rPr lang="en-US" dirty="0" smtClean="0"/>
              <a:t>Pipes in two different processes</a:t>
            </a:r>
          </a:p>
          <a:p>
            <a:r>
              <a:rPr lang="en-US" dirty="0" smtClean="0"/>
              <a:t>Usually unidirectional</a:t>
            </a:r>
          </a:p>
          <a:p>
            <a:r>
              <a:rPr lang="en-US" dirty="0" smtClean="0"/>
              <a:t>Two pipes for duplex communication.</a:t>
            </a:r>
          </a:p>
          <a:p>
            <a:r>
              <a:rPr lang="en-US" dirty="0" smtClean="0"/>
              <a:t>Command output can be piped. </a:t>
            </a:r>
            <a:r>
              <a:rPr lang="en-US" dirty="0" err="1" smtClean="0"/>
              <a:t>Eg</a:t>
            </a:r>
            <a:r>
              <a:rPr lang="en-US" dirty="0" smtClean="0"/>
              <a:t>: </a:t>
            </a:r>
            <a:r>
              <a:rPr lang="en-US" dirty="0" err="1" smtClean="0"/>
              <a:t>who|sort|lpr</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762000" y="1752600"/>
            <a:ext cx="7496175" cy="40100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lstStyle/>
          <a:p>
            <a:r>
              <a:rPr lang="en-US" dirty="0" smtClean="0"/>
              <a:t>Introduction</a:t>
            </a:r>
            <a:endParaRPr lang="en-US" dirty="0"/>
          </a:p>
        </p:txBody>
      </p:sp>
      <p:sp>
        <p:nvSpPr>
          <p:cNvPr id="3" name="Content Placeholder 2"/>
          <p:cNvSpPr>
            <a:spLocks noGrp="1"/>
          </p:cNvSpPr>
          <p:nvPr>
            <p:ph idx="1"/>
          </p:nvPr>
        </p:nvSpPr>
        <p:spPr>
          <a:xfrm>
            <a:off x="0" y="990600"/>
            <a:ext cx="8686800" cy="5257800"/>
          </a:xfrm>
        </p:spPr>
        <p:txBody>
          <a:bodyPr>
            <a:normAutofit fontScale="85000" lnSpcReduction="20000"/>
          </a:bodyPr>
          <a:lstStyle/>
          <a:p>
            <a:pPr algn="just"/>
            <a:r>
              <a:rPr lang="en-US" dirty="0" smtClean="0"/>
              <a:t>N/W Programming: Interaction of two or more processes.  Therefore it is better to know different  methods for process communication. </a:t>
            </a:r>
          </a:p>
          <a:p>
            <a:pPr algn="just"/>
            <a:r>
              <a:rPr lang="en-US" dirty="0" smtClean="0"/>
              <a:t>Single process: Interaction between different modules. </a:t>
            </a:r>
          </a:p>
          <a:p>
            <a:pPr algn="just">
              <a:buNone/>
            </a:pPr>
            <a:r>
              <a:rPr lang="en-US" dirty="0" smtClean="0"/>
              <a:t>                     -- Global variables, functions.</a:t>
            </a:r>
          </a:p>
          <a:p>
            <a:r>
              <a:rPr lang="en-US" dirty="0" smtClean="0"/>
              <a:t>There are two fundamentally different approaches in IPC:</a:t>
            </a:r>
          </a:p>
          <a:p>
            <a:pPr>
              <a:buNone/>
            </a:pPr>
            <a:r>
              <a:rPr lang="en-US" dirty="0" smtClean="0"/>
              <a:t>      - processes are residing on the same computer</a:t>
            </a:r>
          </a:p>
          <a:p>
            <a:pPr>
              <a:buNone/>
            </a:pPr>
            <a:r>
              <a:rPr lang="en-US" dirty="0" smtClean="0"/>
              <a:t>      - processes are residing on different computers</a:t>
            </a:r>
          </a:p>
          <a:p>
            <a:pPr algn="just">
              <a:lnSpc>
                <a:spcPct val="90000"/>
              </a:lnSpc>
              <a:buNone/>
            </a:pPr>
            <a:r>
              <a:rPr lang="en-US" b="1" dirty="0" err="1" smtClean="0">
                <a:solidFill>
                  <a:srgbClr val="008000"/>
                </a:solidFill>
              </a:rPr>
              <a:t>i.e</a:t>
            </a:r>
            <a:r>
              <a:rPr lang="en-US" b="1" dirty="0" smtClean="0">
                <a:solidFill>
                  <a:srgbClr val="008000"/>
                </a:solidFill>
              </a:rPr>
              <a:t> Exchange of data</a:t>
            </a:r>
            <a:r>
              <a:rPr lang="en-US" dirty="0" smtClean="0"/>
              <a:t> between two or more separate, independent </a:t>
            </a:r>
            <a:r>
              <a:rPr lang="en-US" b="1" dirty="0" smtClean="0">
                <a:solidFill>
                  <a:srgbClr val="9900CC"/>
                </a:solidFill>
              </a:rPr>
              <a:t>processes/threads</a:t>
            </a:r>
            <a:r>
              <a:rPr lang="en-US" dirty="0" smtClean="0"/>
              <a:t>.</a:t>
            </a:r>
          </a:p>
          <a:p>
            <a:pPr algn="just">
              <a:lnSpc>
                <a:spcPct val="90000"/>
              </a:lnSpc>
              <a:buFontTx/>
              <a:buChar char="-"/>
            </a:pPr>
            <a:r>
              <a:rPr lang="en-US" dirty="0" smtClean="0">
                <a:solidFill>
                  <a:srgbClr val="008000"/>
                </a:solidFill>
              </a:rPr>
              <a:t>Operating systems</a:t>
            </a:r>
            <a:r>
              <a:rPr lang="en-US" dirty="0" smtClean="0"/>
              <a:t> provide </a:t>
            </a:r>
            <a:r>
              <a:rPr lang="en-US" dirty="0" smtClean="0">
                <a:solidFill>
                  <a:srgbClr val="FF0000"/>
                </a:solidFill>
              </a:rPr>
              <a:t>facilities/resources</a:t>
            </a:r>
            <a:r>
              <a:rPr lang="en-US" dirty="0" smtClean="0"/>
              <a:t> for inter-process communications (</a:t>
            </a:r>
            <a:r>
              <a:rPr lang="en-US" b="1" dirty="0" smtClean="0">
                <a:solidFill>
                  <a:srgbClr val="008000"/>
                </a:solidFill>
              </a:rPr>
              <a:t>IPC</a:t>
            </a:r>
            <a:r>
              <a:rPr lang="en-US" dirty="0" smtClean="0"/>
              <a:t>), such as </a:t>
            </a:r>
            <a:r>
              <a:rPr lang="en-US" dirty="0" err="1" smtClean="0"/>
              <a:t>pipes,</a:t>
            </a:r>
            <a:r>
              <a:rPr lang="en-US" dirty="0" err="1" smtClean="0">
                <a:solidFill>
                  <a:srgbClr val="FF0000"/>
                </a:solidFill>
              </a:rPr>
              <a:t>message</a:t>
            </a:r>
            <a:r>
              <a:rPr lang="en-US" dirty="0" smtClean="0"/>
              <a:t> </a:t>
            </a:r>
            <a:r>
              <a:rPr lang="en-US" dirty="0" smtClean="0">
                <a:solidFill>
                  <a:srgbClr val="FF0000"/>
                </a:solidFill>
              </a:rPr>
              <a:t>queues</a:t>
            </a:r>
            <a:r>
              <a:rPr lang="en-US" dirty="0" smtClean="0"/>
              <a:t>, </a:t>
            </a:r>
            <a:r>
              <a:rPr lang="en-US" dirty="0" smtClean="0">
                <a:solidFill>
                  <a:srgbClr val="FF0000"/>
                </a:solidFill>
              </a:rPr>
              <a:t>semaphores</a:t>
            </a:r>
            <a:r>
              <a:rPr lang="en-US" dirty="0" smtClean="0"/>
              <a:t>, and </a:t>
            </a:r>
            <a:r>
              <a:rPr lang="en-US" dirty="0" smtClean="0">
                <a:solidFill>
                  <a:srgbClr val="FF0000"/>
                </a:solidFill>
              </a:rPr>
              <a:t>shared memory</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8" name="Picture 4"/>
          <p:cNvPicPr>
            <a:picLocks noChangeAspect="1" noChangeArrowheads="1"/>
          </p:cNvPicPr>
          <p:nvPr/>
        </p:nvPicPr>
        <p:blipFill>
          <a:blip r:embed="rId2" cstate="print"/>
          <a:srcRect/>
          <a:stretch>
            <a:fillRect/>
          </a:stretch>
        </p:blipFill>
        <p:spPr bwMode="auto">
          <a:xfrm>
            <a:off x="161925" y="1385888"/>
            <a:ext cx="8820150"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228600" y="1752600"/>
            <a:ext cx="8124825"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 y="533400"/>
            <a:ext cx="891540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52400" y="-152399"/>
            <a:ext cx="9296400" cy="4800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a:stretch>
            <a:fillRect/>
          </a:stretch>
        </p:blipFill>
        <p:spPr bwMode="auto">
          <a:xfrm>
            <a:off x="1" y="4495800"/>
            <a:ext cx="9143999"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a:xfrm>
            <a:off x="457200" y="274638"/>
            <a:ext cx="8229600" cy="639762"/>
          </a:xfrm>
        </p:spPr>
        <p:txBody>
          <a:bodyPr/>
          <a:lstStyle/>
          <a:p>
            <a:pPr eaLnBrk="1" hangingPunct="1"/>
            <a:r>
              <a:rPr lang="en-US" altLang="zh-TW" sz="2400" dirty="0" smtClean="0">
                <a:ea typeface="PMingLiU" pitchFamily="18" charset="-120"/>
              </a:rPr>
              <a:t>Pipe  in a single process</a:t>
            </a:r>
          </a:p>
        </p:txBody>
      </p:sp>
      <p:sp>
        <p:nvSpPr>
          <p:cNvPr id="45059" name="Rectangle 3"/>
          <p:cNvSpPr>
            <a:spLocks noGrp="1" noChangeArrowheads="1"/>
          </p:cNvSpPr>
          <p:nvPr>
            <p:ph type="body" idx="1"/>
          </p:nvPr>
        </p:nvSpPr>
        <p:spPr>
          <a:xfrm>
            <a:off x="457200" y="1268413"/>
            <a:ext cx="8229600" cy="5256212"/>
          </a:xfrm>
        </p:spPr>
        <p:txBody>
          <a:bodyPr/>
          <a:lstStyle/>
          <a:p>
            <a:pPr eaLnBrk="1" hangingPunct="1">
              <a:lnSpc>
                <a:spcPct val="80000"/>
              </a:lnSpc>
              <a:buFont typeface="Wingdings" pitchFamily="2" charset="2"/>
              <a:buNone/>
            </a:pPr>
            <a:endParaRPr lang="en-US" altLang="zh-TW" sz="1400" dirty="0" smtClean="0">
              <a:ea typeface="PMingLiU" pitchFamily="18" charset="-120"/>
            </a:endParaRPr>
          </a:p>
        </p:txBody>
      </p:sp>
      <p:pic>
        <p:nvPicPr>
          <p:cNvPr id="3075" name="Picture 3"/>
          <p:cNvPicPr>
            <a:picLocks noChangeAspect="1" noChangeArrowheads="1"/>
          </p:cNvPicPr>
          <p:nvPr/>
        </p:nvPicPr>
        <p:blipFill>
          <a:blip r:embed="rId2" cstate="print"/>
          <a:srcRect/>
          <a:stretch>
            <a:fillRect/>
          </a:stretch>
        </p:blipFill>
        <p:spPr bwMode="auto">
          <a:xfrm>
            <a:off x="1371600" y="1524000"/>
            <a:ext cx="4800600" cy="16383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828800" y="3581400"/>
            <a:ext cx="4772025" cy="9715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1066800" y="4800600"/>
            <a:ext cx="4772025" cy="1514475"/>
          </a:xfrm>
          <a:prstGeom prst="rect">
            <a:avLst/>
          </a:prstGeom>
          <a:noFill/>
          <a:ln w="9525">
            <a:noFill/>
            <a:miter lim="800000"/>
            <a:headEnd/>
            <a:tailEnd/>
          </a:ln>
          <a:effec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linds(horizontal)">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blinds(horizontal)">
                                      <p:cBhvr>
                                        <p:cTn id="1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lstStyle/>
          <a:p>
            <a:pPr eaLnBrk="1" hangingPunct="1"/>
            <a:r>
              <a:rPr lang="en-US" sz="2000" smtClean="0">
                <a:latin typeface="Monaco" pitchFamily="49" charset="0"/>
              </a:rPr>
              <a:t>Example: Parent writes to a child</a:t>
            </a:r>
            <a:endParaRPr lang="en-US" smtClean="0">
              <a:latin typeface="Monaco" pitchFamily="49" charset="0"/>
            </a:endParaRPr>
          </a:p>
        </p:txBody>
      </p:sp>
      <p:sp>
        <p:nvSpPr>
          <p:cNvPr id="4608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dirty="0" err="1" smtClean="0">
                <a:latin typeface="Monaco" pitchFamily="49" charset="0"/>
              </a:rPr>
              <a:t>int</a:t>
            </a:r>
            <a:r>
              <a:rPr lang="en-US" sz="2000" dirty="0" smtClean="0">
                <a:latin typeface="Monaco" pitchFamily="49" charset="0"/>
              </a:rPr>
              <a:t> </a:t>
            </a:r>
            <a:r>
              <a:rPr lang="en-US" sz="2000" dirty="0" err="1" smtClean="0">
                <a:latin typeface="Monaco" pitchFamily="49" charset="0"/>
              </a:rPr>
              <a:t>pdes</a:t>
            </a:r>
            <a:r>
              <a:rPr lang="en-US" sz="2000" dirty="0" smtClean="0">
                <a:latin typeface="Monaco" pitchFamily="49" charset="0"/>
              </a:rPr>
              <a:t>[2]; </a:t>
            </a:r>
          </a:p>
          <a:p>
            <a:pPr eaLnBrk="1" hangingPunct="1">
              <a:lnSpc>
                <a:spcPct val="90000"/>
              </a:lnSpc>
              <a:buFont typeface="Wingdings" pitchFamily="2" charset="2"/>
              <a:buNone/>
            </a:pPr>
            <a:r>
              <a:rPr lang="en-US" sz="2000" dirty="0" smtClean="0">
                <a:latin typeface="Monaco" pitchFamily="49" charset="0"/>
              </a:rPr>
              <a:t>pipe(</a:t>
            </a:r>
            <a:r>
              <a:rPr lang="en-US" sz="2000" dirty="0" err="1" smtClean="0">
                <a:latin typeface="Monaco" pitchFamily="49" charset="0"/>
              </a:rPr>
              <a:t>pdes</a:t>
            </a:r>
            <a:r>
              <a:rPr lang="en-US" sz="2000" dirty="0" smtClean="0">
                <a:latin typeface="Monaco" pitchFamily="49" charset="0"/>
              </a:rPr>
              <a:t>);</a:t>
            </a:r>
          </a:p>
          <a:p>
            <a:pPr eaLnBrk="1" hangingPunct="1">
              <a:lnSpc>
                <a:spcPct val="90000"/>
              </a:lnSpc>
              <a:buFont typeface="Wingdings" pitchFamily="2" charset="2"/>
              <a:buNone/>
            </a:pPr>
            <a:r>
              <a:rPr lang="en-US" sz="2000" dirty="0" smtClean="0">
                <a:latin typeface="Monaco" pitchFamily="49" charset="0"/>
              </a:rPr>
              <a:t>if ( fork() == 0 )  </a:t>
            </a:r>
          </a:p>
          <a:p>
            <a:pPr eaLnBrk="1" hangingPunct="1">
              <a:lnSpc>
                <a:spcPct val="90000"/>
              </a:lnSpc>
              <a:buFont typeface="Wingdings" pitchFamily="2" charset="2"/>
              <a:buNone/>
            </a:pPr>
            <a:r>
              <a:rPr lang="en-US" sz="2000" dirty="0" smtClean="0">
                <a:latin typeface="Monaco" pitchFamily="49" charset="0"/>
              </a:rPr>
              <a:t>{ /* child */                                 close(</a:t>
            </a:r>
            <a:r>
              <a:rPr lang="en-US" sz="2000" dirty="0" err="1" smtClean="0">
                <a:latin typeface="Monaco" pitchFamily="49" charset="0"/>
              </a:rPr>
              <a:t>pdes</a:t>
            </a:r>
            <a:r>
              <a:rPr lang="en-US" sz="2000" dirty="0" smtClean="0">
                <a:latin typeface="Monaco" pitchFamily="49" charset="0"/>
              </a:rPr>
              <a:t>[1]); /* not required */                                 read( </a:t>
            </a:r>
            <a:r>
              <a:rPr lang="en-US" sz="2000" dirty="0" err="1" smtClean="0">
                <a:latin typeface="Monaco" pitchFamily="49" charset="0"/>
              </a:rPr>
              <a:t>pdes</a:t>
            </a:r>
            <a:r>
              <a:rPr lang="en-US" sz="2000" dirty="0" smtClean="0">
                <a:latin typeface="Monaco" pitchFamily="49" charset="0"/>
              </a:rPr>
              <a:t>[0]); /* read from parent */                                 .....                 </a:t>
            </a:r>
          </a:p>
          <a:p>
            <a:pPr eaLnBrk="1" hangingPunct="1">
              <a:lnSpc>
                <a:spcPct val="90000"/>
              </a:lnSpc>
              <a:buFont typeface="Wingdings" pitchFamily="2" charset="2"/>
              <a:buNone/>
            </a:pPr>
            <a:r>
              <a:rPr lang="en-US" sz="2000" dirty="0" smtClean="0">
                <a:latin typeface="Monaco" pitchFamily="49" charset="0"/>
              </a:rPr>
              <a:t>}</a:t>
            </a:r>
          </a:p>
          <a:p>
            <a:pPr eaLnBrk="1" hangingPunct="1">
              <a:lnSpc>
                <a:spcPct val="90000"/>
              </a:lnSpc>
              <a:buFont typeface="Wingdings" pitchFamily="2" charset="2"/>
              <a:buNone/>
            </a:pPr>
            <a:r>
              <a:rPr lang="en-US" sz="2000" dirty="0" smtClean="0">
                <a:latin typeface="Monaco" pitchFamily="49" charset="0"/>
              </a:rPr>
              <a:t>else                 </a:t>
            </a:r>
          </a:p>
          <a:p>
            <a:pPr eaLnBrk="1" hangingPunct="1">
              <a:lnSpc>
                <a:spcPct val="90000"/>
              </a:lnSpc>
              <a:buFont typeface="Wingdings" pitchFamily="2" charset="2"/>
              <a:buNone/>
            </a:pPr>
            <a:r>
              <a:rPr lang="en-US" sz="2000" dirty="0" smtClean="0">
                <a:latin typeface="Monaco" pitchFamily="49" charset="0"/>
              </a:rPr>
              <a:t>{ close(</a:t>
            </a:r>
            <a:r>
              <a:rPr lang="en-US" sz="2000" dirty="0" err="1" smtClean="0">
                <a:latin typeface="Monaco" pitchFamily="49" charset="0"/>
              </a:rPr>
              <a:t>pdes</a:t>
            </a:r>
            <a:r>
              <a:rPr lang="en-US" sz="2000" dirty="0" smtClean="0">
                <a:latin typeface="Monaco" pitchFamily="49" charset="0"/>
              </a:rPr>
              <a:t>[0]); /* not required */                                 write( </a:t>
            </a:r>
            <a:r>
              <a:rPr lang="en-US" sz="2000" dirty="0" err="1" smtClean="0">
                <a:latin typeface="Monaco" pitchFamily="49" charset="0"/>
              </a:rPr>
              <a:t>pdes</a:t>
            </a:r>
            <a:r>
              <a:rPr lang="en-US" sz="2000" dirty="0" smtClean="0">
                <a:latin typeface="Monaco" pitchFamily="49" charset="0"/>
              </a:rPr>
              <a:t>[1]); /* write to child */                                 .....                 </a:t>
            </a:r>
          </a:p>
          <a:p>
            <a:pPr eaLnBrk="1" hangingPunct="1">
              <a:lnSpc>
                <a:spcPct val="90000"/>
              </a:lnSpc>
              <a:buFont typeface="Wingdings" pitchFamily="2" charset="2"/>
              <a:buNone/>
            </a:pPr>
            <a:r>
              <a:rPr lang="en-US" sz="2000" dirty="0" smtClean="0">
                <a:latin typeface="Monaco"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95288" y="549275"/>
            <a:ext cx="8229600" cy="5668963"/>
          </a:xfrm>
        </p:spPr>
        <p:txBody>
          <a:bodyPr/>
          <a:lstStyle/>
          <a:p>
            <a:pPr eaLnBrk="1" hangingPunct="1">
              <a:lnSpc>
                <a:spcPct val="90000"/>
              </a:lnSpc>
              <a:buFont typeface="Wingdings" pitchFamily="2" charset="2"/>
              <a:buNone/>
            </a:pPr>
            <a:r>
              <a:rPr lang="en-US" sz="1400" dirty="0" smtClean="0">
                <a:solidFill>
                  <a:srgbClr val="683821"/>
                </a:solidFill>
                <a:latin typeface="Monaco" pitchFamily="49" charset="0"/>
              </a:rPr>
              <a:t>#include &lt;</a:t>
            </a:r>
            <a:r>
              <a:rPr lang="en-US" sz="1400" dirty="0" err="1" smtClean="0">
                <a:solidFill>
                  <a:srgbClr val="683821"/>
                </a:solidFill>
                <a:latin typeface="Monaco" pitchFamily="49" charset="0"/>
              </a:rPr>
              <a:t>unistd.h</a:t>
            </a:r>
            <a:r>
              <a:rPr lang="en-US" sz="1400" dirty="0" smtClean="0">
                <a:solidFill>
                  <a:srgbClr val="683821"/>
                </a:solidFill>
                <a:latin typeface="Monaco" pitchFamily="49" charset="0"/>
              </a:rPr>
              <a:t>&gt;</a:t>
            </a:r>
          </a:p>
          <a:p>
            <a:pPr eaLnBrk="1" hangingPunct="1">
              <a:lnSpc>
                <a:spcPct val="90000"/>
              </a:lnSpc>
              <a:buFont typeface="Wingdings" pitchFamily="2" charset="2"/>
              <a:buNone/>
            </a:pPr>
            <a:r>
              <a:rPr lang="en-US" sz="1400" dirty="0" smtClean="0">
                <a:solidFill>
                  <a:srgbClr val="683821"/>
                </a:solidFill>
                <a:latin typeface="Monaco" pitchFamily="49" charset="0"/>
              </a:rPr>
              <a:t>#include &lt;</a:t>
            </a:r>
            <a:r>
              <a:rPr lang="en-US" sz="1400" dirty="0" err="1" smtClean="0">
                <a:solidFill>
                  <a:srgbClr val="683821"/>
                </a:solidFill>
                <a:latin typeface="Monaco" pitchFamily="49" charset="0"/>
              </a:rPr>
              <a:t>stdlib.h</a:t>
            </a:r>
            <a:r>
              <a:rPr lang="en-US" sz="1400" dirty="0" smtClean="0">
                <a:solidFill>
                  <a:srgbClr val="683821"/>
                </a:solidFill>
                <a:latin typeface="Monaco" pitchFamily="49" charset="0"/>
              </a:rPr>
              <a:t>&gt;</a:t>
            </a:r>
          </a:p>
          <a:p>
            <a:pPr eaLnBrk="1" hangingPunct="1">
              <a:lnSpc>
                <a:spcPct val="90000"/>
              </a:lnSpc>
              <a:buFont typeface="Wingdings" pitchFamily="2" charset="2"/>
              <a:buNone/>
            </a:pPr>
            <a:r>
              <a:rPr lang="en-US" sz="1400" dirty="0" smtClean="0">
                <a:solidFill>
                  <a:srgbClr val="683821"/>
                </a:solidFill>
                <a:latin typeface="Monaco" pitchFamily="49" charset="0"/>
              </a:rPr>
              <a:t>#include &lt;</a:t>
            </a:r>
            <a:r>
              <a:rPr lang="en-US" sz="1400" dirty="0" err="1" smtClean="0">
                <a:solidFill>
                  <a:srgbClr val="683821"/>
                </a:solidFill>
                <a:latin typeface="Monaco" pitchFamily="49" charset="0"/>
              </a:rPr>
              <a:t>stdio.h</a:t>
            </a:r>
            <a:r>
              <a:rPr lang="en-US" sz="1400" dirty="0" smtClean="0">
                <a:solidFill>
                  <a:srgbClr val="683821"/>
                </a:solidFill>
                <a:latin typeface="Monaco" pitchFamily="49" charset="0"/>
              </a:rPr>
              <a:t>&gt;</a:t>
            </a:r>
          </a:p>
          <a:p>
            <a:pPr eaLnBrk="1" hangingPunct="1">
              <a:lnSpc>
                <a:spcPct val="90000"/>
              </a:lnSpc>
              <a:buFont typeface="Wingdings" pitchFamily="2" charset="2"/>
              <a:buNone/>
            </a:pPr>
            <a:r>
              <a:rPr lang="en-US" sz="1400" dirty="0" smtClean="0">
                <a:solidFill>
                  <a:srgbClr val="683821"/>
                </a:solidFill>
                <a:latin typeface="Monaco" pitchFamily="49" charset="0"/>
              </a:rPr>
              <a:t>#include &lt;</a:t>
            </a:r>
            <a:r>
              <a:rPr lang="en-US" sz="1400" dirty="0" err="1" smtClean="0">
                <a:solidFill>
                  <a:srgbClr val="683821"/>
                </a:solidFill>
                <a:latin typeface="Monaco" pitchFamily="49" charset="0"/>
              </a:rPr>
              <a:t>string.h</a:t>
            </a:r>
            <a:r>
              <a:rPr lang="en-US" sz="1400" dirty="0" smtClean="0">
                <a:solidFill>
                  <a:srgbClr val="683821"/>
                </a:solidFill>
                <a:latin typeface="Monaco" pitchFamily="49" charset="0"/>
              </a:rPr>
              <a:t>&gt;</a:t>
            </a:r>
          </a:p>
          <a:p>
            <a:pPr eaLnBrk="1" hangingPunct="1">
              <a:lnSpc>
                <a:spcPct val="90000"/>
              </a:lnSpc>
              <a:buFont typeface="Wingdings" pitchFamily="2" charset="2"/>
              <a:buNone/>
            </a:pPr>
            <a:r>
              <a:rPr lang="en-US" sz="1400" dirty="0" err="1" smtClean="0">
                <a:solidFill>
                  <a:srgbClr val="760F50"/>
                </a:solidFill>
                <a:latin typeface="Monaco" pitchFamily="49" charset="0"/>
              </a:rPr>
              <a:t>int</a:t>
            </a:r>
            <a:r>
              <a:rPr lang="en-US" sz="1400" dirty="0" smtClean="0">
                <a:solidFill>
                  <a:srgbClr val="000000"/>
                </a:solidFill>
                <a:latin typeface="Monaco" pitchFamily="49" charset="0"/>
              </a:rPr>
              <a:t> </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r>
              <a:rPr lang="en-US" sz="1400" dirty="0" smtClean="0">
                <a:solidFill>
                  <a:srgbClr val="0000FF"/>
                </a:solidFill>
                <a:latin typeface="Monaco" pitchFamily="49" charset="0"/>
              </a:rPr>
              <a:t>2</a:t>
            </a:r>
            <a:r>
              <a:rPr lang="en-US" sz="1400" dirty="0" smtClean="0">
                <a:solidFill>
                  <a:srgbClr val="000000"/>
                </a:solidFill>
                <a:latin typeface="Monaco" pitchFamily="49" charset="0"/>
              </a:rPr>
              <a:t>];</a:t>
            </a:r>
          </a:p>
          <a:p>
            <a:pPr eaLnBrk="1" hangingPunct="1">
              <a:lnSpc>
                <a:spcPct val="90000"/>
              </a:lnSpc>
              <a:buFont typeface="Wingdings" pitchFamily="2" charset="2"/>
              <a:buNone/>
            </a:pPr>
            <a:r>
              <a:rPr lang="en-US" sz="1400" dirty="0" smtClean="0">
                <a:solidFill>
                  <a:srgbClr val="760F50"/>
                </a:solidFill>
                <a:latin typeface="Monaco" pitchFamily="49" charset="0"/>
              </a:rPr>
              <a:t>char</a:t>
            </a:r>
            <a:r>
              <a:rPr lang="en-US" sz="1400" dirty="0" smtClean="0">
                <a:solidFill>
                  <a:srgbClr val="000000"/>
                </a:solidFill>
                <a:latin typeface="Monaco" pitchFamily="49" charset="0"/>
              </a:rPr>
              <a:t> string[</a:t>
            </a:r>
            <a:r>
              <a:rPr lang="en-US" sz="1400" dirty="0" smtClean="0">
                <a:solidFill>
                  <a:srgbClr val="0000FF"/>
                </a:solidFill>
                <a:latin typeface="Monaco" pitchFamily="49" charset="0"/>
              </a:rPr>
              <a:t>128</a:t>
            </a:r>
            <a:r>
              <a:rPr lang="en-US" sz="1400" dirty="0" smtClean="0">
                <a:solidFill>
                  <a:srgbClr val="000000"/>
                </a:solidFill>
                <a:latin typeface="Monaco" pitchFamily="49" charset="0"/>
              </a:rPr>
              <a:t>];</a:t>
            </a:r>
          </a:p>
          <a:p>
            <a:pPr eaLnBrk="1" hangingPunct="1">
              <a:lnSpc>
                <a:spcPct val="90000"/>
              </a:lnSpc>
              <a:buFont typeface="Wingdings" pitchFamily="2" charset="2"/>
              <a:buNone/>
            </a:pPr>
            <a:r>
              <a:rPr lang="en-US" sz="1400" dirty="0" smtClean="0">
                <a:solidFill>
                  <a:srgbClr val="760F50"/>
                </a:solidFill>
                <a:latin typeface="Monaco" pitchFamily="49" charset="0"/>
              </a:rPr>
              <a:t>char</a:t>
            </a:r>
            <a:r>
              <a:rPr lang="en-US" sz="1400" dirty="0" smtClean="0">
                <a:solidFill>
                  <a:srgbClr val="000000"/>
                </a:solidFill>
                <a:latin typeface="Monaco" pitchFamily="49" charset="0"/>
              </a:rPr>
              <a:t> string2[] = </a:t>
            </a:r>
            <a:r>
              <a:rPr lang="en-US" sz="1400" dirty="0" smtClean="0">
                <a:solidFill>
                  <a:srgbClr val="891315"/>
                </a:solidFill>
                <a:latin typeface="Monaco" pitchFamily="49" charset="0"/>
              </a:rPr>
              <a:t>"This </a:t>
            </a:r>
            <a:r>
              <a:rPr lang="en-US" sz="1400" dirty="0" err="1" smtClean="0">
                <a:solidFill>
                  <a:srgbClr val="891315"/>
                </a:solidFill>
                <a:latin typeface="Monaco" pitchFamily="49" charset="0"/>
              </a:rPr>
              <a:t>msg</a:t>
            </a:r>
            <a:r>
              <a:rPr lang="en-US" sz="1400" dirty="0" smtClean="0">
                <a:solidFill>
                  <a:srgbClr val="891315"/>
                </a:solidFill>
                <a:latin typeface="Monaco" pitchFamily="49" charset="0"/>
              </a:rPr>
              <a:t> is </a:t>
            </a:r>
            <a:r>
              <a:rPr lang="en-US" sz="1400" dirty="0" err="1" smtClean="0">
                <a:solidFill>
                  <a:srgbClr val="891315"/>
                </a:solidFill>
                <a:latin typeface="Monaco" pitchFamily="49" charset="0"/>
              </a:rPr>
              <a:t>ent</a:t>
            </a:r>
            <a:r>
              <a:rPr lang="en-US" sz="1400" dirty="0" smtClean="0">
                <a:solidFill>
                  <a:srgbClr val="891315"/>
                </a:solidFill>
                <a:latin typeface="Monaco" pitchFamily="49" charset="0"/>
              </a:rPr>
              <a:t> to child process"</a:t>
            </a:r>
            <a:r>
              <a:rPr lang="en-US" sz="1400" dirty="0" smtClean="0">
                <a:solidFill>
                  <a:srgbClr val="000000"/>
                </a:solidFill>
                <a:latin typeface="Monaco" pitchFamily="49" charset="0"/>
              </a:rPr>
              <a:t>;</a:t>
            </a:r>
          </a:p>
          <a:p>
            <a:pPr eaLnBrk="1" hangingPunct="1">
              <a:lnSpc>
                <a:spcPct val="90000"/>
              </a:lnSpc>
              <a:buFont typeface="Wingdings" pitchFamily="2" charset="2"/>
              <a:buNone/>
            </a:pPr>
            <a:r>
              <a:rPr lang="en-US" sz="1400" dirty="0" smtClean="0">
                <a:solidFill>
                  <a:srgbClr val="000000"/>
                </a:solidFill>
                <a:latin typeface="Monaco" pitchFamily="49" charset="0"/>
              </a:rPr>
              <a:t>main(){</a:t>
            </a:r>
          </a:p>
          <a:p>
            <a:pPr lvl="1" eaLnBrk="1" hangingPunct="1">
              <a:lnSpc>
                <a:spcPct val="90000"/>
              </a:lnSpc>
              <a:buFontTx/>
              <a:buNone/>
            </a:pPr>
            <a:r>
              <a:rPr lang="en-US" sz="1400" dirty="0" smtClean="0">
                <a:solidFill>
                  <a:srgbClr val="000000"/>
                </a:solidFill>
                <a:latin typeface="Monaco" pitchFamily="49" charset="0"/>
              </a:rPr>
              <a:t>pipe(</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760F50"/>
                </a:solidFill>
                <a:latin typeface="Monaco" pitchFamily="49" charset="0"/>
              </a:rPr>
              <a:t>if</a:t>
            </a:r>
            <a:r>
              <a:rPr lang="en-US" sz="1400" dirty="0" smtClean="0">
                <a:solidFill>
                  <a:srgbClr val="000000"/>
                </a:solidFill>
                <a:latin typeface="Monaco" pitchFamily="49" charset="0"/>
              </a:rPr>
              <a:t>(fork()==</a:t>
            </a:r>
            <a:r>
              <a:rPr lang="en-US" sz="1400" dirty="0" smtClean="0">
                <a:solidFill>
                  <a:srgbClr val="0000FF"/>
                </a:solidFill>
                <a:latin typeface="Monaco" pitchFamily="49" charset="0"/>
              </a:rPr>
              <a:t>0</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000000"/>
                </a:solidFill>
                <a:latin typeface="Monaco" pitchFamily="49" charset="0"/>
              </a:rPr>
              <a:t>	close(</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r>
              <a:rPr lang="en-US" sz="1400" dirty="0" smtClean="0">
                <a:solidFill>
                  <a:srgbClr val="0000FF"/>
                </a:solidFill>
                <a:latin typeface="Monaco" pitchFamily="49" charset="0"/>
              </a:rPr>
              <a:t>1</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000000"/>
                </a:solidFill>
                <a:latin typeface="Monaco" pitchFamily="49" charset="0"/>
              </a:rPr>
              <a:t>	read(</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r>
              <a:rPr lang="en-US" sz="1400" dirty="0" smtClean="0">
                <a:solidFill>
                  <a:srgbClr val="0000FF"/>
                </a:solidFill>
                <a:latin typeface="Monaco" pitchFamily="49" charset="0"/>
              </a:rPr>
              <a:t>0</a:t>
            </a:r>
            <a:r>
              <a:rPr lang="en-US" sz="1400" dirty="0" smtClean="0">
                <a:solidFill>
                  <a:srgbClr val="000000"/>
                </a:solidFill>
                <a:latin typeface="Monaco" pitchFamily="49" charset="0"/>
              </a:rPr>
              <a:t>],string,</a:t>
            </a:r>
            <a:r>
              <a:rPr lang="en-US" sz="1400" dirty="0" smtClean="0">
                <a:solidFill>
                  <a:srgbClr val="0000FF"/>
                </a:solidFill>
                <a:latin typeface="Monaco" pitchFamily="49" charset="0"/>
              </a:rPr>
              <a:t>128</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000000"/>
                </a:solidFill>
                <a:latin typeface="Monaco" pitchFamily="49" charset="0"/>
              </a:rPr>
              <a:t>	</a:t>
            </a:r>
            <a:r>
              <a:rPr lang="en-US" sz="1400" dirty="0" err="1" smtClean="0">
                <a:solidFill>
                  <a:srgbClr val="000000"/>
                </a:solidFill>
                <a:latin typeface="Monaco" pitchFamily="49" charset="0"/>
              </a:rPr>
              <a:t>printf</a:t>
            </a:r>
            <a:r>
              <a:rPr lang="en-US" sz="1400" dirty="0" smtClean="0">
                <a:solidFill>
                  <a:srgbClr val="000000"/>
                </a:solidFill>
                <a:latin typeface="Monaco" pitchFamily="49" charset="0"/>
              </a:rPr>
              <a:t>(</a:t>
            </a:r>
            <a:r>
              <a:rPr lang="en-US" sz="1400" dirty="0" smtClean="0">
                <a:solidFill>
                  <a:srgbClr val="891315"/>
                </a:solidFill>
                <a:latin typeface="Monaco" pitchFamily="49" charset="0"/>
              </a:rPr>
              <a:t>"The </a:t>
            </a:r>
            <a:r>
              <a:rPr lang="en-US" sz="1400" dirty="0" err="1" smtClean="0">
                <a:solidFill>
                  <a:srgbClr val="891315"/>
                </a:solidFill>
                <a:latin typeface="Monaco" pitchFamily="49" charset="0"/>
              </a:rPr>
              <a:t>msg</a:t>
            </a:r>
            <a:r>
              <a:rPr lang="en-US" sz="1400" dirty="0" smtClean="0">
                <a:solidFill>
                  <a:srgbClr val="891315"/>
                </a:solidFill>
                <a:latin typeface="Monaco" pitchFamily="49" charset="0"/>
              </a:rPr>
              <a:t> </a:t>
            </a:r>
            <a:r>
              <a:rPr lang="en-US" sz="1400" dirty="0" err="1" smtClean="0">
                <a:solidFill>
                  <a:srgbClr val="891315"/>
                </a:solidFill>
                <a:latin typeface="Monaco" pitchFamily="49" charset="0"/>
              </a:rPr>
              <a:t>recieved</a:t>
            </a:r>
            <a:r>
              <a:rPr lang="en-US" sz="1400" dirty="0" smtClean="0">
                <a:solidFill>
                  <a:srgbClr val="891315"/>
                </a:solidFill>
                <a:latin typeface="Monaco" pitchFamily="49" charset="0"/>
              </a:rPr>
              <a:t> from parent process:\n"</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000000"/>
                </a:solidFill>
                <a:latin typeface="Monaco" pitchFamily="49" charset="0"/>
              </a:rPr>
              <a:t>	</a:t>
            </a:r>
            <a:r>
              <a:rPr lang="en-US" sz="1400" dirty="0" err="1" smtClean="0">
                <a:solidFill>
                  <a:srgbClr val="000000"/>
                </a:solidFill>
                <a:latin typeface="Monaco" pitchFamily="49" charset="0"/>
              </a:rPr>
              <a:t>printf</a:t>
            </a:r>
            <a:r>
              <a:rPr lang="en-US" sz="1400" dirty="0" smtClean="0">
                <a:solidFill>
                  <a:srgbClr val="000000"/>
                </a:solidFill>
                <a:latin typeface="Monaco" pitchFamily="49" charset="0"/>
              </a:rPr>
              <a:t>(</a:t>
            </a:r>
            <a:r>
              <a:rPr lang="en-US" sz="1400" dirty="0" smtClean="0">
                <a:solidFill>
                  <a:srgbClr val="891315"/>
                </a:solidFill>
                <a:latin typeface="Monaco" pitchFamily="49" charset="0"/>
              </a:rPr>
              <a:t>"%s\</a:t>
            </a:r>
            <a:r>
              <a:rPr lang="en-US" sz="1400" dirty="0" err="1" smtClean="0">
                <a:solidFill>
                  <a:srgbClr val="891315"/>
                </a:solidFill>
                <a:latin typeface="Monaco" pitchFamily="49" charset="0"/>
              </a:rPr>
              <a:t>n"</a:t>
            </a:r>
            <a:r>
              <a:rPr lang="en-US" sz="1400" dirty="0" err="1" smtClean="0">
                <a:solidFill>
                  <a:srgbClr val="000000"/>
                </a:solidFill>
                <a:latin typeface="Monaco" pitchFamily="49" charset="0"/>
              </a:rPr>
              <a:t>,string</a:t>
            </a: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000000"/>
                </a:solidFill>
                <a:latin typeface="Monaco" pitchFamily="49" charset="0"/>
              </a:rPr>
              <a:t>}</a:t>
            </a:r>
          </a:p>
          <a:p>
            <a:pPr lvl="1" eaLnBrk="1" hangingPunct="1">
              <a:lnSpc>
                <a:spcPct val="90000"/>
              </a:lnSpc>
              <a:buFontTx/>
              <a:buNone/>
            </a:pPr>
            <a:r>
              <a:rPr lang="en-US" sz="1400" dirty="0" smtClean="0">
                <a:solidFill>
                  <a:srgbClr val="760F50"/>
                </a:solidFill>
                <a:latin typeface="Monaco" pitchFamily="49" charset="0"/>
              </a:rPr>
              <a:t>else</a:t>
            </a:r>
            <a:r>
              <a:rPr lang="en-US" sz="1400" dirty="0" smtClean="0">
                <a:solidFill>
                  <a:srgbClr val="000000"/>
                </a:solidFill>
                <a:latin typeface="Monaco" pitchFamily="49" charset="0"/>
              </a:rPr>
              <a:t>{</a:t>
            </a:r>
          </a:p>
          <a:p>
            <a:pPr lvl="2" eaLnBrk="1" hangingPunct="1">
              <a:lnSpc>
                <a:spcPct val="90000"/>
              </a:lnSpc>
              <a:buFont typeface="Wingdings" pitchFamily="2" charset="2"/>
              <a:buNone/>
            </a:pPr>
            <a:r>
              <a:rPr lang="en-US" sz="1400" dirty="0" smtClean="0">
                <a:solidFill>
                  <a:srgbClr val="000000"/>
                </a:solidFill>
                <a:latin typeface="Monaco" pitchFamily="49" charset="0"/>
              </a:rPr>
              <a:t>close(</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r>
              <a:rPr lang="en-US" sz="1400" dirty="0" smtClean="0">
                <a:solidFill>
                  <a:srgbClr val="0000FF"/>
                </a:solidFill>
                <a:latin typeface="Monaco" pitchFamily="49" charset="0"/>
              </a:rPr>
              <a:t>0</a:t>
            </a:r>
            <a:r>
              <a:rPr lang="en-US" sz="1400" dirty="0" smtClean="0">
                <a:solidFill>
                  <a:srgbClr val="000000"/>
                </a:solidFill>
                <a:latin typeface="Monaco" pitchFamily="49" charset="0"/>
              </a:rPr>
              <a:t>]);</a:t>
            </a:r>
          </a:p>
          <a:p>
            <a:pPr lvl="2" eaLnBrk="1" hangingPunct="1">
              <a:lnSpc>
                <a:spcPct val="90000"/>
              </a:lnSpc>
              <a:buFont typeface="Wingdings" pitchFamily="2" charset="2"/>
              <a:buNone/>
            </a:pPr>
            <a:r>
              <a:rPr lang="en-US" sz="1400" dirty="0" smtClean="0">
                <a:solidFill>
                  <a:srgbClr val="000000"/>
                </a:solidFill>
                <a:latin typeface="Monaco" pitchFamily="49" charset="0"/>
              </a:rPr>
              <a:t>write(</a:t>
            </a:r>
            <a:r>
              <a:rPr lang="en-US" sz="1400" dirty="0" err="1" smtClean="0">
                <a:solidFill>
                  <a:srgbClr val="000000"/>
                </a:solidFill>
                <a:latin typeface="Monaco" pitchFamily="49" charset="0"/>
              </a:rPr>
              <a:t>pdes</a:t>
            </a:r>
            <a:r>
              <a:rPr lang="en-US" sz="1400" dirty="0" smtClean="0">
                <a:solidFill>
                  <a:srgbClr val="000000"/>
                </a:solidFill>
                <a:latin typeface="Monaco" pitchFamily="49" charset="0"/>
              </a:rPr>
              <a:t>[</a:t>
            </a:r>
            <a:r>
              <a:rPr lang="en-US" sz="1400" dirty="0" smtClean="0">
                <a:solidFill>
                  <a:srgbClr val="0000FF"/>
                </a:solidFill>
                <a:latin typeface="Monaco" pitchFamily="49" charset="0"/>
              </a:rPr>
              <a:t>1</a:t>
            </a:r>
            <a:r>
              <a:rPr lang="en-US" sz="1400" dirty="0" smtClean="0">
                <a:solidFill>
                  <a:srgbClr val="000000"/>
                </a:solidFill>
                <a:latin typeface="Monaco" pitchFamily="49" charset="0"/>
              </a:rPr>
              <a:t>],string2,strlen(string2));</a:t>
            </a:r>
          </a:p>
          <a:p>
            <a:pPr lvl="1" eaLnBrk="1" hangingPunct="1">
              <a:lnSpc>
                <a:spcPct val="90000"/>
              </a:lnSpc>
              <a:buFontTx/>
              <a:buNone/>
            </a:pPr>
            <a:r>
              <a:rPr lang="en-US" sz="1400" dirty="0" smtClean="0">
                <a:solidFill>
                  <a:srgbClr val="000000"/>
                </a:solidFill>
                <a:latin typeface="Monaco" pitchFamily="49" charset="0"/>
              </a:rPr>
              <a:t>}</a:t>
            </a:r>
          </a:p>
          <a:p>
            <a:pPr eaLnBrk="1" hangingPunct="1">
              <a:lnSpc>
                <a:spcPct val="90000"/>
              </a:lnSpc>
              <a:buFont typeface="Wingdings" pitchFamily="2" charset="2"/>
              <a:buNone/>
            </a:pPr>
            <a:r>
              <a:rPr lang="en-US" sz="1400" dirty="0" smtClean="0">
                <a:solidFill>
                  <a:srgbClr val="000000"/>
                </a:solidFill>
                <a:latin typeface="Monaco" pitchFamily="49" charset="0"/>
              </a:rPr>
              <a:t>}</a:t>
            </a:r>
          </a:p>
          <a:p>
            <a:pPr eaLnBrk="1" hangingPunct="1">
              <a:lnSpc>
                <a:spcPct val="90000"/>
              </a:lnSpc>
              <a:buFont typeface="Wingdings" pitchFamily="2" charset="2"/>
              <a:buNone/>
            </a:pPr>
            <a:endParaRPr lang="en-US" sz="1400" dirty="0" smtClean="0">
              <a:solidFill>
                <a:srgbClr val="000000"/>
              </a:solidFill>
              <a:latin typeface="Monaco"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linds(horizontal)">
                                      <p:cBhvr>
                                        <p:cTn id="7" dur="500"/>
                                        <p:tgtEl>
                                          <p:spTgt spid="4710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6">
                                            <p:txEl>
                                              <p:pRg st="1" end="1"/>
                                            </p:txEl>
                                          </p:spTgt>
                                        </p:tgtEl>
                                        <p:attrNameLst>
                                          <p:attrName>style.visibility</p:attrName>
                                        </p:attrNameLst>
                                      </p:cBhvr>
                                      <p:to>
                                        <p:strVal val="visible"/>
                                      </p:to>
                                    </p:set>
                                    <p:animEffect transition="in" filter="blinds(horizontal)">
                                      <p:cBhvr>
                                        <p:cTn id="10" dur="500"/>
                                        <p:tgtEl>
                                          <p:spTgt spid="4710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13" dur="500"/>
                                        <p:tgtEl>
                                          <p:spTgt spid="4710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16" dur="500"/>
                                        <p:tgtEl>
                                          <p:spTgt spid="4710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19" dur="500"/>
                                        <p:tgtEl>
                                          <p:spTgt spid="47106">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22" dur="500"/>
                                        <p:tgtEl>
                                          <p:spTgt spid="47106">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25" dur="500"/>
                                        <p:tgtEl>
                                          <p:spTgt spid="47106">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7106">
                                            <p:txEl>
                                              <p:pRg st="7" end="7"/>
                                            </p:txEl>
                                          </p:spTgt>
                                        </p:tgtEl>
                                        <p:attrNameLst>
                                          <p:attrName>style.visibility</p:attrName>
                                        </p:attrNameLst>
                                      </p:cBhvr>
                                      <p:to>
                                        <p:strVal val="visible"/>
                                      </p:to>
                                    </p:set>
                                    <p:animEffect transition="in" filter="blinds(horizontal)">
                                      <p:cBhvr>
                                        <p:cTn id="28" dur="500"/>
                                        <p:tgtEl>
                                          <p:spTgt spid="4710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7106">
                                            <p:txEl>
                                              <p:pRg st="7" end="7"/>
                                            </p:txEl>
                                          </p:spTgt>
                                        </p:tgtEl>
                                        <p:attrNameLst>
                                          <p:attrName>style.visibility</p:attrName>
                                        </p:attrNameLst>
                                      </p:cBhvr>
                                      <p:to>
                                        <p:strVal val="visible"/>
                                      </p:to>
                                    </p:set>
                                    <p:animEffect transition="in" filter="blinds(horizontal)">
                                      <p:cBhvr>
                                        <p:cTn id="33" dur="500"/>
                                        <p:tgtEl>
                                          <p:spTgt spid="47106">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7106">
                                            <p:txEl>
                                              <p:pRg st="8" end="8"/>
                                            </p:txEl>
                                          </p:spTgt>
                                        </p:tgtEl>
                                        <p:attrNameLst>
                                          <p:attrName>style.visibility</p:attrName>
                                        </p:attrNameLst>
                                      </p:cBhvr>
                                      <p:to>
                                        <p:strVal val="visible"/>
                                      </p:to>
                                    </p:set>
                                    <p:animEffect transition="in" filter="blinds(horizontal)">
                                      <p:cBhvr>
                                        <p:cTn id="36" dur="500"/>
                                        <p:tgtEl>
                                          <p:spTgt spid="47106">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7106">
                                            <p:txEl>
                                              <p:pRg st="9" end="9"/>
                                            </p:txEl>
                                          </p:spTgt>
                                        </p:tgtEl>
                                        <p:attrNameLst>
                                          <p:attrName>style.visibility</p:attrName>
                                        </p:attrNameLst>
                                      </p:cBhvr>
                                      <p:to>
                                        <p:strVal val="visible"/>
                                      </p:to>
                                    </p:set>
                                    <p:animEffect transition="in" filter="blinds(horizontal)">
                                      <p:cBhvr>
                                        <p:cTn id="39" dur="500"/>
                                        <p:tgtEl>
                                          <p:spTgt spid="47106">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7106">
                                            <p:txEl>
                                              <p:pRg st="10" end="10"/>
                                            </p:txEl>
                                          </p:spTgt>
                                        </p:tgtEl>
                                        <p:attrNameLst>
                                          <p:attrName>style.visibility</p:attrName>
                                        </p:attrNameLst>
                                      </p:cBhvr>
                                      <p:to>
                                        <p:strVal val="visible"/>
                                      </p:to>
                                    </p:set>
                                    <p:animEffect transition="in" filter="blinds(horizontal)">
                                      <p:cBhvr>
                                        <p:cTn id="44" dur="500"/>
                                        <p:tgtEl>
                                          <p:spTgt spid="47106">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47106">
                                            <p:txEl>
                                              <p:pRg st="11" end="11"/>
                                            </p:txEl>
                                          </p:spTgt>
                                        </p:tgtEl>
                                        <p:attrNameLst>
                                          <p:attrName>style.visibility</p:attrName>
                                        </p:attrNameLst>
                                      </p:cBhvr>
                                      <p:to>
                                        <p:strVal val="visible"/>
                                      </p:to>
                                    </p:set>
                                    <p:animEffect transition="in" filter="blinds(horizontal)">
                                      <p:cBhvr>
                                        <p:cTn id="47" dur="500"/>
                                        <p:tgtEl>
                                          <p:spTgt spid="47106">
                                            <p:txEl>
                                              <p:pRg st="11" end="11"/>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7106">
                                            <p:txEl>
                                              <p:pRg st="12" end="12"/>
                                            </p:txEl>
                                          </p:spTgt>
                                        </p:tgtEl>
                                        <p:attrNameLst>
                                          <p:attrName>style.visibility</p:attrName>
                                        </p:attrNameLst>
                                      </p:cBhvr>
                                      <p:to>
                                        <p:strVal val="visible"/>
                                      </p:to>
                                    </p:set>
                                    <p:animEffect transition="in" filter="blinds(horizontal)">
                                      <p:cBhvr>
                                        <p:cTn id="50" dur="500"/>
                                        <p:tgtEl>
                                          <p:spTgt spid="47106">
                                            <p:txEl>
                                              <p:pRg st="12" end="1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47106">
                                            <p:txEl>
                                              <p:pRg st="13" end="13"/>
                                            </p:txEl>
                                          </p:spTgt>
                                        </p:tgtEl>
                                        <p:attrNameLst>
                                          <p:attrName>style.visibility</p:attrName>
                                        </p:attrNameLst>
                                      </p:cBhvr>
                                      <p:to>
                                        <p:strVal val="visible"/>
                                      </p:to>
                                    </p:set>
                                    <p:animEffect transition="in" filter="blinds(horizontal)">
                                      <p:cBhvr>
                                        <p:cTn id="53" dur="500"/>
                                        <p:tgtEl>
                                          <p:spTgt spid="47106">
                                            <p:txEl>
                                              <p:pRg st="13" end="13"/>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47106">
                                            <p:txEl>
                                              <p:pRg st="14" end="14"/>
                                            </p:txEl>
                                          </p:spTgt>
                                        </p:tgtEl>
                                        <p:attrNameLst>
                                          <p:attrName>style.visibility</p:attrName>
                                        </p:attrNameLst>
                                      </p:cBhvr>
                                      <p:to>
                                        <p:strVal val="visible"/>
                                      </p:to>
                                    </p:set>
                                    <p:animEffect transition="in" filter="blinds(horizontal)">
                                      <p:cBhvr>
                                        <p:cTn id="56" dur="500"/>
                                        <p:tgtEl>
                                          <p:spTgt spid="47106">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7106">
                                            <p:txEl>
                                              <p:pRg st="15" end="15"/>
                                            </p:txEl>
                                          </p:spTgt>
                                        </p:tgtEl>
                                        <p:attrNameLst>
                                          <p:attrName>style.visibility</p:attrName>
                                        </p:attrNameLst>
                                      </p:cBhvr>
                                      <p:to>
                                        <p:strVal val="visible"/>
                                      </p:to>
                                    </p:set>
                                    <p:animEffect transition="in" filter="blinds(horizontal)">
                                      <p:cBhvr>
                                        <p:cTn id="61" dur="500"/>
                                        <p:tgtEl>
                                          <p:spTgt spid="47106">
                                            <p:txEl>
                                              <p:pRg st="15" end="15"/>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47106">
                                            <p:txEl>
                                              <p:pRg st="16" end="16"/>
                                            </p:txEl>
                                          </p:spTgt>
                                        </p:tgtEl>
                                        <p:attrNameLst>
                                          <p:attrName>style.visibility</p:attrName>
                                        </p:attrNameLst>
                                      </p:cBhvr>
                                      <p:to>
                                        <p:strVal val="visible"/>
                                      </p:to>
                                    </p:set>
                                    <p:animEffect transition="in" filter="blinds(horizontal)">
                                      <p:cBhvr>
                                        <p:cTn id="64" dur="500"/>
                                        <p:tgtEl>
                                          <p:spTgt spid="47106">
                                            <p:txEl>
                                              <p:pRg st="16" end="1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47106">
                                            <p:txEl>
                                              <p:pRg st="17" end="17"/>
                                            </p:txEl>
                                          </p:spTgt>
                                        </p:tgtEl>
                                        <p:attrNameLst>
                                          <p:attrName>style.visibility</p:attrName>
                                        </p:attrNameLst>
                                      </p:cBhvr>
                                      <p:to>
                                        <p:strVal val="visible"/>
                                      </p:to>
                                    </p:set>
                                    <p:animEffect transition="in" filter="blinds(horizontal)">
                                      <p:cBhvr>
                                        <p:cTn id="67" dur="500"/>
                                        <p:tgtEl>
                                          <p:spTgt spid="47106">
                                            <p:txEl>
                                              <p:pRg st="17" end="1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47106">
                                            <p:txEl>
                                              <p:pRg st="18" end="18"/>
                                            </p:txEl>
                                          </p:spTgt>
                                        </p:tgtEl>
                                        <p:attrNameLst>
                                          <p:attrName>style.visibility</p:attrName>
                                        </p:attrNameLst>
                                      </p:cBhvr>
                                      <p:to>
                                        <p:strVal val="visible"/>
                                      </p:to>
                                    </p:set>
                                    <p:animEffect transition="in" filter="blinds(horizontal)">
                                      <p:cBhvr>
                                        <p:cTn id="70" dur="500"/>
                                        <p:tgtEl>
                                          <p:spTgt spid="47106">
                                            <p:txEl>
                                              <p:pRg st="18" end="1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47106">
                                            <p:txEl>
                                              <p:pRg st="19" end="19"/>
                                            </p:txEl>
                                          </p:spTgt>
                                        </p:tgtEl>
                                        <p:attrNameLst>
                                          <p:attrName>style.visibility</p:attrName>
                                        </p:attrNameLst>
                                      </p:cBhvr>
                                      <p:to>
                                        <p:strVal val="visible"/>
                                      </p:to>
                                    </p:set>
                                    <p:animEffect transition="in" filter="blinds(horizontal)">
                                      <p:cBhvr>
                                        <p:cTn id="73" dur="500"/>
                                        <p:tgtEl>
                                          <p:spTgt spid="4710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Server </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dirty="0" smtClean="0"/>
              <a:t>//Declaration &amp; Header Files.</a:t>
            </a:r>
          </a:p>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unistd.h</a:t>
            </a:r>
            <a:r>
              <a:rPr lang="en-US" dirty="0" smtClean="0"/>
              <a:t>&gt;</a:t>
            </a:r>
          </a:p>
          <a:p>
            <a:pPr>
              <a:buNone/>
            </a:pPr>
            <a:r>
              <a:rPr lang="en-US" dirty="0" smtClean="0"/>
              <a:t>#include &lt;</a:t>
            </a:r>
            <a:r>
              <a:rPr lang="en-US" dirty="0" err="1" smtClean="0"/>
              <a:t>string.h</a:t>
            </a:r>
            <a:r>
              <a:rPr lang="en-US" dirty="0" smtClean="0"/>
              <a:t>&gt;</a:t>
            </a:r>
          </a:p>
          <a:p>
            <a:pPr>
              <a:buNone/>
            </a:pPr>
            <a:r>
              <a:rPr lang="en-US" dirty="0" smtClean="0"/>
              <a:t>#include &lt;</a:t>
            </a:r>
            <a:r>
              <a:rPr lang="en-US" dirty="0" err="1" smtClean="0"/>
              <a:t>stdlib.h</a:t>
            </a:r>
            <a:r>
              <a:rPr lang="en-US" dirty="0" smtClean="0"/>
              <a:t>&gt;</a:t>
            </a:r>
          </a:p>
          <a:p>
            <a:pPr>
              <a:buNone/>
            </a:pPr>
            <a:r>
              <a:rPr lang="en-US" dirty="0" smtClean="0"/>
              <a:t>main()  {</a:t>
            </a:r>
          </a:p>
          <a:p>
            <a:pPr>
              <a:buNone/>
            </a:pPr>
            <a:r>
              <a:rPr lang="en-US" dirty="0" err="1" smtClean="0"/>
              <a:t>int</a:t>
            </a:r>
            <a:r>
              <a:rPr lang="en-US" dirty="0" smtClean="0"/>
              <a:t> pipe1[2], pipe2[2],n, </a:t>
            </a:r>
            <a:r>
              <a:rPr lang="en-US" dirty="0" err="1" smtClean="0"/>
              <a:t>fd,chpid</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US" dirty="0" smtClean="0"/>
              <a:t>Continued..</a:t>
            </a:r>
            <a:endParaRPr lang="en-US" dirty="0"/>
          </a:p>
        </p:txBody>
      </p:sp>
      <p:sp>
        <p:nvSpPr>
          <p:cNvPr id="3" name="Content Placeholder 2"/>
          <p:cNvSpPr>
            <a:spLocks noGrp="1"/>
          </p:cNvSpPr>
          <p:nvPr>
            <p:ph idx="1"/>
          </p:nvPr>
        </p:nvSpPr>
        <p:spPr>
          <a:xfrm>
            <a:off x="533400" y="685800"/>
            <a:ext cx="8229600" cy="5791200"/>
          </a:xfrm>
        </p:spPr>
        <p:txBody>
          <a:bodyPr>
            <a:normAutofit fontScale="77500" lnSpcReduction="20000"/>
          </a:bodyPr>
          <a:lstStyle/>
          <a:p>
            <a:pPr>
              <a:buNone/>
            </a:pPr>
            <a:r>
              <a:rPr lang="en-US" dirty="0" smtClean="0"/>
              <a:t>// pipe creation</a:t>
            </a:r>
          </a:p>
          <a:p>
            <a:pPr>
              <a:buNone/>
            </a:pPr>
            <a:r>
              <a:rPr lang="en-US" dirty="0" smtClean="0"/>
              <a:t>If(pipe(pipe1)==-1|| pipe(pipe2)==-1)</a:t>
            </a:r>
          </a:p>
          <a:p>
            <a:pPr>
              <a:buNone/>
            </a:pPr>
            <a:r>
              <a:rPr lang="en-US" dirty="0" smtClean="0"/>
              <a:t>{  Error message &amp; exit)}</a:t>
            </a:r>
          </a:p>
          <a:p>
            <a:pPr>
              <a:buNone/>
            </a:pPr>
            <a:r>
              <a:rPr lang="en-US" dirty="0" smtClean="0"/>
              <a:t>else{   </a:t>
            </a:r>
            <a:r>
              <a:rPr lang="en-US" dirty="0" err="1" smtClean="0"/>
              <a:t>chpid</a:t>
            </a:r>
            <a:r>
              <a:rPr lang="en-US" dirty="0" smtClean="0"/>
              <a:t>=fork();</a:t>
            </a:r>
          </a:p>
          <a:p>
            <a:pPr>
              <a:buNone/>
            </a:pPr>
            <a:r>
              <a:rPr lang="en-US" dirty="0" smtClean="0"/>
              <a:t>   if(</a:t>
            </a:r>
            <a:r>
              <a:rPr lang="en-US" dirty="0" err="1" smtClean="0"/>
              <a:t>chpid</a:t>
            </a:r>
            <a:r>
              <a:rPr lang="en-US" dirty="0" smtClean="0"/>
              <a:t>&gt; 0)    // parent</a:t>
            </a:r>
          </a:p>
          <a:p>
            <a:pPr>
              <a:buNone/>
            </a:pPr>
            <a:r>
              <a:rPr lang="en-US" dirty="0" smtClean="0"/>
              <a:t>   {close (pipe1[0]);</a:t>
            </a:r>
          </a:p>
          <a:p>
            <a:pPr>
              <a:buNone/>
            </a:pPr>
            <a:r>
              <a:rPr lang="en-US" dirty="0" smtClean="0"/>
              <a:t> 	close (pipe2[1]);</a:t>
            </a:r>
          </a:p>
          <a:p>
            <a:pPr>
              <a:buNone/>
            </a:pPr>
            <a:r>
              <a:rPr lang="en-US" dirty="0" smtClean="0"/>
              <a:t>// </a:t>
            </a:r>
            <a:r>
              <a:rPr lang="en-US" dirty="0" err="1" smtClean="0"/>
              <a:t>printf</a:t>
            </a:r>
            <a:r>
              <a:rPr lang="en-US" dirty="0" smtClean="0"/>
              <a:t>(“sending filename to server\n”);</a:t>
            </a:r>
          </a:p>
          <a:p>
            <a:pPr>
              <a:buNone/>
            </a:pPr>
            <a:r>
              <a:rPr lang="en-US" dirty="0" smtClean="0"/>
              <a:t>	</a:t>
            </a:r>
            <a:r>
              <a:rPr lang="en-US" dirty="0" err="1" smtClean="0"/>
              <a:t>clnt</a:t>
            </a:r>
            <a:r>
              <a:rPr lang="en-US" dirty="0" smtClean="0"/>
              <a:t>(pipe2[0],pipe1[1]);</a:t>
            </a:r>
          </a:p>
          <a:p>
            <a:pPr>
              <a:buNone/>
            </a:pPr>
            <a:r>
              <a:rPr lang="en-US" dirty="0" smtClean="0"/>
              <a:t>//wait for child to finish</a:t>
            </a:r>
          </a:p>
          <a:p>
            <a:pPr>
              <a:buNone/>
            </a:pPr>
            <a:r>
              <a:rPr lang="en-US" dirty="0" err="1" smtClean="0"/>
              <a:t>scanf</a:t>
            </a:r>
            <a:r>
              <a:rPr lang="en-US" dirty="0" smtClean="0"/>
              <a:t>(“%</a:t>
            </a:r>
            <a:r>
              <a:rPr lang="en-US" dirty="0" err="1" smtClean="0"/>
              <a:t>d”,n</a:t>
            </a:r>
            <a:r>
              <a:rPr lang="en-US" dirty="0" smtClean="0"/>
              <a:t>);</a:t>
            </a:r>
          </a:p>
          <a:p>
            <a:pPr>
              <a:buNone/>
            </a:pPr>
            <a:endParaRPr lang="en-US" dirty="0" smtClean="0"/>
          </a:p>
          <a:p>
            <a:pPr>
              <a:buNone/>
            </a:pPr>
            <a:r>
              <a:rPr lang="en-US" dirty="0" smtClean="0"/>
              <a:t>close(pipe1[1]); close pipe2[0];</a:t>
            </a:r>
          </a:p>
          <a:p>
            <a:pPr>
              <a:buNone/>
            </a:pPr>
            <a:r>
              <a:rPr lang="en-US" dirty="0" smtClean="0"/>
              <a:t>}</a:t>
            </a:r>
          </a:p>
          <a:p>
            <a:pPr>
              <a:buNone/>
            </a:pPr>
            <a:r>
              <a:rPr lang="en-US" dirty="0" smtClean="0"/>
              <a:t>else{ // child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close appropriate </a:t>
            </a:r>
            <a:r>
              <a:rPr lang="en-US" dirty="0" err="1" smtClean="0"/>
              <a:t>discriptors</a:t>
            </a:r>
            <a:endParaRPr lang="en-US" dirty="0" smtClean="0"/>
          </a:p>
          <a:p>
            <a:pPr>
              <a:buNone/>
            </a:pPr>
            <a:r>
              <a:rPr lang="en-US" dirty="0" smtClean="0"/>
              <a:t>close(pipe1[1]);</a:t>
            </a:r>
          </a:p>
          <a:p>
            <a:pPr>
              <a:buNone/>
            </a:pPr>
            <a:r>
              <a:rPr lang="en-US" dirty="0" smtClean="0"/>
              <a:t>close(pipe2[0]);</a:t>
            </a:r>
          </a:p>
          <a:p>
            <a:pPr>
              <a:buNone/>
            </a:pPr>
            <a:r>
              <a:rPr lang="en-US" dirty="0" smtClean="0"/>
              <a:t>// call server function</a:t>
            </a:r>
          </a:p>
          <a:p>
            <a:pPr>
              <a:buNone/>
            </a:pPr>
            <a:r>
              <a:rPr lang="en-US" dirty="0" smtClean="0"/>
              <a:t>server(pipe1[0],pipe2[1]);</a:t>
            </a:r>
          </a:p>
          <a:p>
            <a:pPr>
              <a:buNone/>
            </a:pPr>
            <a:r>
              <a:rPr lang="en-US" dirty="0" smtClean="0"/>
              <a:t>close(pipe1[0]);</a:t>
            </a:r>
          </a:p>
          <a:p>
            <a:pPr>
              <a:buNone/>
            </a:pPr>
            <a:r>
              <a:rPr lang="en-US" dirty="0" smtClean="0"/>
              <a:t>close(pipe2[0]);</a:t>
            </a:r>
          </a:p>
          <a:p>
            <a:pPr>
              <a:buNone/>
            </a:pPr>
            <a:r>
              <a:rPr lang="en-US" dirty="0" smtClean="0"/>
              <a:t>exit(0);</a:t>
            </a:r>
          </a:p>
          <a:p>
            <a:pPr>
              <a:buNone/>
            </a:pPr>
            <a:r>
              <a:rPr lang="en-US" dirty="0" smtClean="0"/>
              <a:t>}</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Fundamentals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smtClean="0"/>
              <a:t>What is IPC?</a:t>
            </a:r>
          </a:p>
          <a:p>
            <a:pPr lvl="1"/>
            <a:r>
              <a:rPr lang="en-US" dirty="0" smtClean="0"/>
              <a:t>Mechanisms to transfer data between processes</a:t>
            </a:r>
          </a:p>
          <a:p>
            <a:r>
              <a:rPr lang="en-US" dirty="0" smtClean="0"/>
              <a:t>Why is it needed?</a:t>
            </a:r>
          </a:p>
          <a:p>
            <a:pPr lvl="1"/>
            <a:r>
              <a:rPr lang="en-US" dirty="0" smtClean="0"/>
              <a:t>Not all important procedures can be easily built in a single process</a:t>
            </a:r>
          </a:p>
          <a:p>
            <a:r>
              <a:rPr lang="en-US" dirty="0" smtClean="0"/>
              <a:t>Basic Concept:</a:t>
            </a:r>
          </a:p>
          <a:p>
            <a:pPr>
              <a:buNone/>
            </a:pPr>
            <a:r>
              <a:rPr lang="en-US" dirty="0" smtClean="0"/>
              <a:t>    - A sending process needs to communicate data to a receiving process</a:t>
            </a:r>
          </a:p>
          <a:p>
            <a:pPr>
              <a:buNone/>
            </a:pPr>
            <a:r>
              <a:rPr lang="en-US" dirty="0" smtClean="0"/>
              <a:t>      Sender wants to avoid details of receiver’s condition</a:t>
            </a:r>
          </a:p>
          <a:p>
            <a:pPr>
              <a:buNone/>
            </a:pPr>
            <a:r>
              <a:rPr lang="en-US" dirty="0" smtClean="0"/>
              <a:t>      Receiver wants to get the data in an organized way</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Clnt</a:t>
            </a:r>
            <a:r>
              <a:rPr lang="en-US" dirty="0" smtClean="0"/>
              <a:t> fun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clnt</a:t>
            </a:r>
            <a:r>
              <a:rPr lang="en-US" dirty="0" smtClean="0"/>
              <a:t>( </a:t>
            </a:r>
            <a:r>
              <a:rPr lang="en-US" dirty="0" err="1" smtClean="0"/>
              <a:t>int</a:t>
            </a:r>
            <a:r>
              <a:rPr lang="en-US" dirty="0" smtClean="0"/>
              <a:t> </a:t>
            </a:r>
            <a:r>
              <a:rPr lang="en-US" dirty="0" err="1" smtClean="0"/>
              <a:t>readfd</a:t>
            </a:r>
            <a:r>
              <a:rPr lang="en-US" dirty="0" smtClean="0"/>
              <a:t>, </a:t>
            </a:r>
            <a:r>
              <a:rPr lang="en-US" dirty="0" err="1" smtClean="0"/>
              <a:t>int</a:t>
            </a:r>
            <a:r>
              <a:rPr lang="en-US" dirty="0" smtClean="0"/>
              <a:t> </a:t>
            </a:r>
            <a:r>
              <a:rPr lang="en-US" dirty="0" err="1" smtClean="0"/>
              <a:t>writefd</a:t>
            </a:r>
            <a:r>
              <a:rPr lang="en-US" dirty="0" smtClean="0"/>
              <a:t>){</a:t>
            </a:r>
          </a:p>
          <a:p>
            <a:pPr>
              <a:buNone/>
            </a:pPr>
            <a:r>
              <a:rPr lang="en-US" dirty="0" smtClean="0"/>
              <a:t>char </a:t>
            </a:r>
            <a:r>
              <a:rPr lang="en-US" dirty="0" err="1" smtClean="0"/>
              <a:t>buf</a:t>
            </a:r>
            <a:r>
              <a:rPr lang="en-US" dirty="0" smtClean="0"/>
              <a:t>[200]; </a:t>
            </a:r>
            <a:r>
              <a:rPr lang="en-US" dirty="0" err="1" smtClean="0"/>
              <a:t>int</a:t>
            </a:r>
            <a:r>
              <a:rPr lang="en-US" dirty="0" smtClean="0"/>
              <a:t> </a:t>
            </a:r>
            <a:r>
              <a:rPr lang="en-US" dirty="0" err="1" smtClean="0"/>
              <a:t>nbytes</a:t>
            </a:r>
            <a:r>
              <a:rPr lang="en-US" dirty="0" smtClean="0"/>
              <a:t>;</a:t>
            </a:r>
          </a:p>
          <a:p>
            <a:pPr>
              <a:buNone/>
            </a:pPr>
            <a:r>
              <a:rPr lang="en-US" dirty="0" smtClean="0"/>
              <a:t>// read the file name</a:t>
            </a:r>
          </a:p>
          <a:p>
            <a:pPr>
              <a:buNone/>
            </a:pPr>
            <a:r>
              <a:rPr lang="en-US" dirty="0" err="1" smtClean="0"/>
              <a:t>scanf</a:t>
            </a:r>
            <a:r>
              <a:rPr lang="en-US" dirty="0" smtClean="0"/>
              <a:t>( “%s”, </a:t>
            </a:r>
            <a:r>
              <a:rPr lang="en-US" dirty="0" err="1" smtClean="0"/>
              <a:t>buf</a:t>
            </a:r>
            <a:r>
              <a:rPr lang="en-US" dirty="0" smtClean="0"/>
              <a:t>);</a:t>
            </a:r>
          </a:p>
          <a:p>
            <a:pPr>
              <a:buNone/>
            </a:pPr>
            <a:r>
              <a:rPr lang="en-US" dirty="0" err="1" smtClean="0"/>
              <a:t>nbytes</a:t>
            </a:r>
            <a:r>
              <a:rPr lang="en-US" dirty="0" smtClean="0"/>
              <a:t>= </a:t>
            </a:r>
            <a:r>
              <a:rPr lang="en-US" dirty="0" err="1" smtClean="0"/>
              <a:t>strlen</a:t>
            </a:r>
            <a:r>
              <a:rPr lang="en-US" dirty="0" smtClean="0"/>
              <a:t>(</a:t>
            </a:r>
            <a:r>
              <a:rPr lang="en-US" dirty="0" err="1" smtClean="0"/>
              <a:t>buf</a:t>
            </a:r>
            <a:r>
              <a:rPr lang="en-US" dirty="0" smtClean="0"/>
              <a:t>);</a:t>
            </a:r>
          </a:p>
          <a:p>
            <a:pPr>
              <a:buNone/>
            </a:pPr>
            <a:r>
              <a:rPr lang="en-US" dirty="0" smtClean="0"/>
              <a:t>//write file name to </a:t>
            </a:r>
            <a:r>
              <a:rPr lang="en-US" dirty="0" err="1" smtClean="0"/>
              <a:t>ipc</a:t>
            </a:r>
            <a:r>
              <a:rPr lang="en-US" dirty="0" smtClean="0"/>
              <a:t> </a:t>
            </a:r>
            <a:r>
              <a:rPr lang="en-US" dirty="0" err="1" smtClean="0"/>
              <a:t>i.e</a:t>
            </a:r>
            <a:r>
              <a:rPr lang="en-US" dirty="0" smtClean="0"/>
              <a:t> pipe1</a:t>
            </a:r>
          </a:p>
          <a:p>
            <a:pPr>
              <a:buNone/>
            </a:pPr>
            <a:r>
              <a:rPr lang="en-US" dirty="0" smtClean="0"/>
              <a:t>write( </a:t>
            </a:r>
            <a:r>
              <a:rPr lang="en-US" dirty="0" err="1" smtClean="0"/>
              <a:t>writefd,buf,nbytes</a:t>
            </a:r>
            <a:r>
              <a:rPr lang="en-US" dirty="0" smtClean="0"/>
              <a:t>);</a:t>
            </a:r>
          </a:p>
          <a:p>
            <a:pPr>
              <a:buNone/>
            </a:pPr>
            <a:r>
              <a:rPr lang="en-US" dirty="0" smtClean="0"/>
              <a:t>//read the </a:t>
            </a:r>
            <a:r>
              <a:rPr lang="en-US" dirty="0" err="1" smtClean="0"/>
              <a:t>respose</a:t>
            </a:r>
            <a:r>
              <a:rPr lang="en-US" dirty="0" smtClean="0"/>
              <a:t> from server using pipe2</a:t>
            </a:r>
          </a:p>
          <a:p>
            <a:pPr>
              <a:buNone/>
            </a:pPr>
            <a:r>
              <a:rPr lang="en-US" dirty="0" smtClean="0"/>
              <a:t>n= read(</a:t>
            </a:r>
            <a:r>
              <a:rPr lang="en-US" dirty="0" err="1" smtClean="0"/>
              <a:t>readfd,buf</a:t>
            </a:r>
            <a:r>
              <a:rPr lang="en-US" dirty="0" smtClean="0"/>
              <a:t>, </a:t>
            </a:r>
            <a:r>
              <a:rPr lang="en-US" dirty="0" err="1" smtClean="0"/>
              <a:t>sizeof</a:t>
            </a:r>
            <a:r>
              <a:rPr lang="en-US" dirty="0" smtClean="0"/>
              <a:t>(</a:t>
            </a:r>
            <a:r>
              <a:rPr lang="en-US" dirty="0" err="1" smtClean="0"/>
              <a:t>buf</a:t>
            </a:r>
            <a:r>
              <a:rPr lang="en-US" dirty="0" smtClean="0"/>
              <a:t>);</a:t>
            </a:r>
          </a:p>
          <a:p>
            <a:pPr>
              <a:buNone/>
            </a:pPr>
            <a:r>
              <a:rPr lang="en-US" dirty="0" smtClean="0"/>
              <a:t>//displaying the response from server on the screen</a:t>
            </a:r>
          </a:p>
          <a:p>
            <a:pPr>
              <a:buNone/>
            </a:pPr>
            <a:r>
              <a:rPr lang="en-US" dirty="0" smtClean="0"/>
              <a:t>write (1, </a:t>
            </a:r>
            <a:r>
              <a:rPr lang="en-US" dirty="0" err="1" smtClean="0"/>
              <a:t>buf,n</a:t>
            </a: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fun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server(</a:t>
            </a:r>
            <a:r>
              <a:rPr lang="en-US" dirty="0" err="1" smtClean="0"/>
              <a:t>int</a:t>
            </a:r>
            <a:r>
              <a:rPr lang="en-US" dirty="0" smtClean="0"/>
              <a:t> </a:t>
            </a:r>
            <a:r>
              <a:rPr lang="en-US" dirty="0" err="1" smtClean="0"/>
              <a:t>readfd</a:t>
            </a:r>
            <a:r>
              <a:rPr lang="en-US" dirty="0" smtClean="0"/>
              <a:t>, </a:t>
            </a:r>
            <a:r>
              <a:rPr lang="en-US" dirty="0" err="1" smtClean="0"/>
              <a:t>int</a:t>
            </a:r>
            <a:r>
              <a:rPr lang="en-US" dirty="0" smtClean="0"/>
              <a:t> </a:t>
            </a:r>
            <a:r>
              <a:rPr lang="en-US" dirty="0" err="1" smtClean="0"/>
              <a:t>writefd</a:t>
            </a:r>
            <a:r>
              <a:rPr lang="en-US" dirty="0" smtClean="0"/>
              <a:t>) {</a:t>
            </a:r>
          </a:p>
          <a:p>
            <a:pPr>
              <a:buNone/>
            </a:pPr>
            <a:r>
              <a:rPr lang="en-US" dirty="0" err="1" smtClean="0"/>
              <a:t>int</a:t>
            </a:r>
            <a:r>
              <a:rPr lang="en-US" dirty="0" smtClean="0"/>
              <a:t> </a:t>
            </a:r>
            <a:r>
              <a:rPr lang="en-US" dirty="0" err="1" smtClean="0"/>
              <a:t>nbytes</a:t>
            </a:r>
            <a:r>
              <a:rPr lang="en-US" dirty="0" smtClean="0"/>
              <a:t>, </a:t>
            </a:r>
            <a:r>
              <a:rPr lang="en-US" dirty="0" err="1" smtClean="0"/>
              <a:t>fd</a:t>
            </a:r>
            <a:r>
              <a:rPr lang="en-US" dirty="0" smtClean="0"/>
              <a:t>; char </a:t>
            </a:r>
            <a:r>
              <a:rPr lang="en-US" dirty="0" err="1" smtClean="0"/>
              <a:t>buf</a:t>
            </a:r>
            <a:r>
              <a:rPr lang="en-US" dirty="0" smtClean="0"/>
              <a:t>[200];</a:t>
            </a:r>
          </a:p>
          <a:p>
            <a:pPr>
              <a:buNone/>
            </a:pPr>
            <a:r>
              <a:rPr lang="en-US" dirty="0" smtClean="0"/>
              <a:t>// read the file name from pipe1</a:t>
            </a:r>
          </a:p>
          <a:p>
            <a:pPr>
              <a:buNone/>
            </a:pPr>
            <a:r>
              <a:rPr lang="en-US" dirty="0" err="1" smtClean="0"/>
              <a:t>nbytes</a:t>
            </a:r>
            <a:r>
              <a:rPr lang="en-US" dirty="0" smtClean="0"/>
              <a:t>=read(</a:t>
            </a:r>
            <a:r>
              <a:rPr lang="en-US" dirty="0" err="1" smtClean="0"/>
              <a:t>readfd,buf,sizeof</a:t>
            </a:r>
            <a:r>
              <a:rPr lang="en-US" dirty="0" smtClean="0"/>
              <a:t>(</a:t>
            </a:r>
            <a:r>
              <a:rPr lang="en-US" dirty="0" err="1" smtClean="0"/>
              <a:t>buf</a:t>
            </a:r>
            <a:r>
              <a:rPr lang="en-US" dirty="0" smtClean="0"/>
              <a:t>));</a:t>
            </a:r>
          </a:p>
          <a:p>
            <a:pPr>
              <a:buNone/>
            </a:pPr>
            <a:r>
              <a:rPr lang="en-US" dirty="0" err="1" smtClean="0"/>
              <a:t>buf</a:t>
            </a:r>
            <a:r>
              <a:rPr lang="en-US" dirty="0" smtClean="0"/>
              <a:t>[</a:t>
            </a:r>
            <a:r>
              <a:rPr lang="en-US" dirty="0" err="1" smtClean="0"/>
              <a:t>nbytes</a:t>
            </a:r>
            <a:r>
              <a:rPr lang="en-US" dirty="0" smtClean="0"/>
              <a:t>]=‘\0’;  \\ null terminate filename</a:t>
            </a:r>
          </a:p>
          <a:p>
            <a:pPr>
              <a:buNone/>
            </a:pPr>
            <a:r>
              <a:rPr lang="en-US" dirty="0" smtClean="0"/>
              <a:t>//open file</a:t>
            </a:r>
          </a:p>
          <a:p>
            <a:pPr>
              <a:buNone/>
            </a:pPr>
            <a:r>
              <a:rPr lang="en-US" dirty="0" err="1" smtClean="0"/>
              <a:t>fd</a:t>
            </a:r>
            <a:r>
              <a:rPr lang="en-US" dirty="0" smtClean="0"/>
              <a:t>=open(buf,0);</a:t>
            </a:r>
          </a:p>
          <a:p>
            <a:pPr>
              <a:buNone/>
            </a:pPr>
            <a:r>
              <a:rPr lang="en-US" dirty="0" smtClean="0"/>
              <a:t>// Read file content</a:t>
            </a:r>
          </a:p>
          <a:p>
            <a:pPr>
              <a:buNone/>
            </a:pPr>
            <a:r>
              <a:rPr lang="en-US" dirty="0" err="1" smtClean="0"/>
              <a:t>nbytes</a:t>
            </a:r>
            <a:r>
              <a:rPr lang="en-US" dirty="0" smtClean="0"/>
              <a:t>=read (fd,buf,100);</a:t>
            </a:r>
          </a:p>
          <a:p>
            <a:pPr>
              <a:buNone/>
            </a:pPr>
            <a:r>
              <a:rPr lang="en-US" dirty="0" smtClean="0"/>
              <a:t>// </a:t>
            </a:r>
            <a:r>
              <a:rPr lang="en-US" dirty="0" err="1" smtClean="0"/>
              <a:t>Tranfer</a:t>
            </a:r>
            <a:r>
              <a:rPr lang="en-US" dirty="0" smtClean="0"/>
              <a:t> to </a:t>
            </a:r>
            <a:r>
              <a:rPr lang="en-US" dirty="0" err="1" smtClean="0"/>
              <a:t>clnt</a:t>
            </a:r>
            <a:r>
              <a:rPr lang="en-US" dirty="0" smtClean="0"/>
              <a:t> using pipe2</a:t>
            </a:r>
          </a:p>
          <a:p>
            <a:pPr>
              <a:buNone/>
            </a:pPr>
            <a:r>
              <a:rPr lang="en-US" dirty="0" smtClean="0"/>
              <a:t>write(</a:t>
            </a:r>
            <a:r>
              <a:rPr lang="en-US" dirty="0" err="1" smtClean="0"/>
              <a:t>writefd</a:t>
            </a:r>
            <a:r>
              <a:rPr lang="en-US" dirty="0" smtClean="0"/>
              <a:t>, </a:t>
            </a:r>
            <a:r>
              <a:rPr lang="en-US" dirty="0" err="1" smtClean="0"/>
              <a:t>buf,nbytes</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2514600"/>
            <a:ext cx="8763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pPr eaLnBrk="1" hangingPunct="1"/>
            <a:r>
              <a:rPr lang="en-US" sz="1800" smtClean="0"/>
              <a:t>Named Pipes: FIFOs</a:t>
            </a:r>
            <a:endParaRPr lang="en-US" smtClean="0"/>
          </a:p>
        </p:txBody>
      </p:sp>
      <p:sp>
        <p:nvSpPr>
          <p:cNvPr id="48131" name="Rectangle 3"/>
          <p:cNvSpPr>
            <a:spLocks noGrp="1" noChangeArrowheads="1"/>
          </p:cNvSpPr>
          <p:nvPr>
            <p:ph type="body" idx="1"/>
          </p:nvPr>
        </p:nvSpPr>
        <p:spPr>
          <a:xfrm>
            <a:off x="457200" y="1219200"/>
            <a:ext cx="8229600" cy="5181600"/>
          </a:xfrm>
        </p:spPr>
        <p:txBody>
          <a:bodyPr>
            <a:normAutofit lnSpcReduction="10000"/>
          </a:bodyPr>
          <a:lstStyle/>
          <a:p>
            <a:pPr eaLnBrk="1" hangingPunct="1"/>
            <a:r>
              <a:rPr lang="en-US" sz="2000" dirty="0" smtClean="0"/>
              <a:t>So far, we have only been able to pass data between programs that are related, i.e. programs that have been started from a common ancestor process. We would like unrelated processes to be able to exchange data</a:t>
            </a:r>
          </a:p>
          <a:p>
            <a:pPr eaLnBrk="1" hangingPunct="1"/>
            <a:r>
              <a:rPr lang="en-US" sz="2000" dirty="0" smtClean="0"/>
              <a:t>We do this with FIFOs,  First in First Out often referred to as named pipes</a:t>
            </a:r>
          </a:p>
          <a:p>
            <a:pPr eaLnBrk="1" hangingPunct="1"/>
            <a:r>
              <a:rPr lang="en-US" sz="2000" dirty="0" smtClean="0"/>
              <a:t>A named pipe is a special type of file that exists as a name in the file system, but behaves like the unnamed pipes</a:t>
            </a:r>
          </a:p>
          <a:p>
            <a:pPr eaLnBrk="1" hangingPunct="1"/>
            <a:r>
              <a:rPr lang="en-US" sz="2000" dirty="0" smtClean="0"/>
              <a:t>FIFO Creation : </a:t>
            </a:r>
            <a:r>
              <a:rPr lang="en-US" sz="2000" dirty="0" err="1" smtClean="0"/>
              <a:t>mknod</a:t>
            </a:r>
            <a:r>
              <a:rPr lang="en-US" sz="2000" dirty="0" smtClean="0"/>
              <a:t> system call</a:t>
            </a:r>
          </a:p>
          <a:p>
            <a:pPr eaLnBrk="1" hangingPunct="1">
              <a:buNone/>
            </a:pPr>
            <a:r>
              <a:rPr lang="en-US" sz="2000" dirty="0" smtClean="0"/>
              <a:t>	</a:t>
            </a:r>
            <a:r>
              <a:rPr lang="en-US" sz="2000" dirty="0" err="1" smtClean="0"/>
              <a:t>int</a:t>
            </a:r>
            <a:r>
              <a:rPr lang="en-US" sz="2000" dirty="0" smtClean="0"/>
              <a:t> </a:t>
            </a:r>
            <a:r>
              <a:rPr lang="en-US" sz="2000" dirty="0" err="1" smtClean="0"/>
              <a:t>mknod</a:t>
            </a:r>
            <a:r>
              <a:rPr lang="en-US" sz="2000" dirty="0" smtClean="0"/>
              <a:t> (char * pathname, </a:t>
            </a:r>
            <a:r>
              <a:rPr lang="en-US" sz="2000" dirty="0" err="1" smtClean="0"/>
              <a:t>int</a:t>
            </a:r>
            <a:r>
              <a:rPr lang="en-US" sz="2000" dirty="0" smtClean="0"/>
              <a:t> mode, </a:t>
            </a:r>
            <a:r>
              <a:rPr lang="en-US" sz="2000" dirty="0" err="1" smtClean="0"/>
              <a:t>int</a:t>
            </a:r>
            <a:r>
              <a:rPr lang="en-US" sz="2000" dirty="0" smtClean="0"/>
              <a:t> dev)</a:t>
            </a:r>
          </a:p>
          <a:p>
            <a:pPr eaLnBrk="1" hangingPunct="1">
              <a:buNone/>
            </a:pPr>
            <a:r>
              <a:rPr lang="en-US" sz="2000" dirty="0" smtClean="0"/>
              <a:t>Path name : normal </a:t>
            </a:r>
            <a:r>
              <a:rPr lang="en-US" sz="2000" dirty="0" err="1" smtClean="0"/>
              <a:t>unix</a:t>
            </a:r>
            <a:r>
              <a:rPr lang="en-US" sz="2000" dirty="0" smtClean="0"/>
              <a:t> path name &amp; used as name of the FIFO.</a:t>
            </a:r>
          </a:p>
          <a:p>
            <a:pPr eaLnBrk="1" hangingPunct="1">
              <a:buNone/>
            </a:pPr>
            <a:r>
              <a:rPr lang="en-US" sz="2000" dirty="0" smtClean="0"/>
              <a:t>Mode: File mode access word ( read or write permission for owner, group,..) &amp; is logically </a:t>
            </a:r>
            <a:r>
              <a:rPr lang="en-US" sz="2000" dirty="0" err="1" smtClean="0"/>
              <a:t>ored</a:t>
            </a:r>
            <a:r>
              <a:rPr lang="en-US" sz="2000" dirty="0" smtClean="0"/>
              <a:t> with S_IFIFO flag from &lt;sys/</a:t>
            </a:r>
            <a:r>
              <a:rPr lang="en-US" sz="2000" dirty="0" err="1" smtClean="0"/>
              <a:t>stat.h</a:t>
            </a:r>
            <a:r>
              <a:rPr lang="en-US" sz="2000" dirty="0" smtClean="0"/>
              <a:t>&gt;</a:t>
            </a:r>
          </a:p>
          <a:p>
            <a:pPr eaLnBrk="1" hangingPunct="1">
              <a:buNone/>
            </a:pPr>
            <a:r>
              <a:rPr lang="en-US" sz="2000" dirty="0" smtClean="0"/>
              <a:t>Dev : ignored</a:t>
            </a:r>
          </a:p>
          <a:p>
            <a:pPr>
              <a:buNone/>
            </a:pPr>
            <a:r>
              <a:rPr lang="en-US" sz="2400" dirty="0" err="1" smtClean="0"/>
              <a:t>Eg</a:t>
            </a:r>
            <a:r>
              <a:rPr lang="en-US" sz="2400" dirty="0" smtClean="0"/>
              <a:t>: </a:t>
            </a:r>
            <a:r>
              <a:rPr lang="en-US" sz="2400" dirty="0" err="1" smtClean="0"/>
              <a:t>mknod</a:t>
            </a:r>
            <a:r>
              <a:rPr lang="en-US" sz="2400" dirty="0" smtClean="0"/>
              <a:t>("</a:t>
            </a:r>
            <a:r>
              <a:rPr lang="en-US" sz="2400" dirty="0" err="1" smtClean="0"/>
              <a:t>myfifo</a:t>
            </a:r>
            <a:r>
              <a:rPr lang="en-US" sz="2400" dirty="0" smtClean="0"/>
              <a:t>", S_IFIFO | 0644 , 0);</a:t>
            </a:r>
          </a:p>
          <a:p>
            <a:pPr>
              <a:buNone/>
            </a:pPr>
            <a:r>
              <a:rPr lang="en-US" sz="2400" dirty="0" smtClean="0"/>
              <a:t>FIFO file will be called "</a:t>
            </a:r>
            <a:r>
              <a:rPr lang="en-US" sz="2400" i="1" dirty="0" err="1" smtClean="0"/>
              <a:t>myfifo</a:t>
            </a:r>
            <a:r>
              <a:rPr lang="en-US" sz="2400" dirty="0" smtClean="0"/>
              <a:t>". The second argument  sets access permissions to that file (octal 644, or </a:t>
            </a:r>
            <a:r>
              <a:rPr lang="en-US" sz="2400" dirty="0" err="1" smtClean="0"/>
              <a:t>rw</a:t>
            </a:r>
            <a:r>
              <a:rPr lang="en-US" sz="2400" dirty="0" smtClean="0"/>
              <a:t>-r--r--) </a:t>
            </a:r>
          </a:p>
          <a:p>
            <a:pPr eaLnBrk="1" hangingPunct="1">
              <a:buNone/>
            </a:pPr>
            <a:endParaRPr lang="en-US" sz="20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p:txBody>
          <a:bodyPr/>
          <a:lstStyle/>
          <a:p>
            <a:pPr eaLnBrk="1" hangingPunct="1"/>
            <a:r>
              <a:rPr lang="en-US" sz="2400" dirty="0" smtClean="0"/>
              <a:t>Opening a FIFO with open</a:t>
            </a:r>
            <a:endParaRPr lang="en-US" dirty="0" smtClean="0"/>
          </a:p>
        </p:txBody>
      </p:sp>
      <p:sp>
        <p:nvSpPr>
          <p:cNvPr id="52227" name="Rectangle 3"/>
          <p:cNvSpPr>
            <a:spLocks noGrp="1" noChangeArrowheads="1"/>
          </p:cNvSpPr>
          <p:nvPr>
            <p:ph type="body" idx="1"/>
          </p:nvPr>
        </p:nvSpPr>
        <p:spPr/>
        <p:txBody>
          <a:bodyPr/>
          <a:lstStyle/>
          <a:p>
            <a:pPr eaLnBrk="1" hangingPunct="1"/>
            <a:r>
              <a:rPr lang="en-US" sz="2000" dirty="0" smtClean="0"/>
              <a:t>After creation FIFO is opened for read or write using open system call</a:t>
            </a:r>
          </a:p>
          <a:p>
            <a:pPr eaLnBrk="1" hangingPunct="1">
              <a:buNone/>
            </a:pPr>
            <a:endParaRPr lang="en-US" sz="2000" dirty="0" smtClean="0"/>
          </a:p>
          <a:p>
            <a:pPr eaLnBrk="1" hangingPunct="1"/>
            <a:r>
              <a:rPr lang="en-US" sz="2000" dirty="0" smtClean="0"/>
              <a:t>If we do wish to pass data in both directions between programs, it’s much better to use either a pair of FIFOs or pipes, one for each direction</a:t>
            </a:r>
          </a:p>
          <a:p>
            <a:pPr eaLnBrk="1" hangingPunct="1">
              <a:buNone/>
            </a:pPr>
            <a:endParaRPr lang="en-US" sz="2000" dirty="0" smtClean="0"/>
          </a:p>
          <a:p>
            <a:pPr eaLnBrk="1" hangingPunct="1"/>
            <a:r>
              <a:rPr lang="en-US" sz="2000" dirty="0" smtClean="0"/>
              <a:t>Or (unusually) explicitly change the direction of the data flow by closing and re-opening the FIFO</a:t>
            </a:r>
          </a:p>
          <a:p>
            <a:pPr eaLnBrk="1" hangingPunct="1"/>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457200" y="533400"/>
            <a:ext cx="8229600" cy="5943600"/>
          </a:xfrm>
        </p:spPr>
        <p:txBody>
          <a:bodyPr>
            <a:noAutofit/>
          </a:bodyPr>
          <a:lstStyle/>
          <a:p>
            <a:pPr lvl="1" eaLnBrk="1" hangingPunct="1">
              <a:buFontTx/>
              <a:buNone/>
            </a:pPr>
            <a:r>
              <a:rPr lang="en-US" sz="2000" dirty="0" smtClean="0"/>
              <a:t>open(const char *path, O_RDONLY);</a:t>
            </a:r>
          </a:p>
          <a:p>
            <a:pPr lvl="1" eaLnBrk="1" hangingPunct="1"/>
            <a:r>
              <a:rPr lang="en-US" sz="2000" dirty="0" smtClean="0"/>
              <a:t>In this case, the open call will block, I.e. not return until a process opens the same FIFO for writing</a:t>
            </a:r>
          </a:p>
          <a:p>
            <a:pPr lvl="1" eaLnBrk="1" hangingPunct="1"/>
            <a:endParaRPr lang="en-US" sz="2000" dirty="0" smtClean="0"/>
          </a:p>
          <a:p>
            <a:pPr lvl="1" eaLnBrk="1" hangingPunct="1">
              <a:buFontTx/>
              <a:buNone/>
            </a:pPr>
            <a:r>
              <a:rPr lang="en-US" sz="2000" dirty="0" smtClean="0"/>
              <a:t>open(const char *path, O_RDONLY | O_NDELAY);</a:t>
            </a:r>
          </a:p>
          <a:p>
            <a:pPr lvl="1" eaLnBrk="1" hangingPunct="1"/>
            <a:r>
              <a:rPr lang="en-US" sz="2000" dirty="0" smtClean="0"/>
              <a:t>The open call will now succeed and return immediately, even if the FIFO had not been opened for writing by any process</a:t>
            </a:r>
          </a:p>
          <a:p>
            <a:pPr lvl="1" eaLnBrk="1" hangingPunct="1"/>
            <a:endParaRPr lang="en-US" sz="2000" dirty="0" smtClean="0"/>
          </a:p>
          <a:p>
            <a:pPr lvl="1" eaLnBrk="1" hangingPunct="1">
              <a:buFontTx/>
              <a:buNone/>
            </a:pPr>
            <a:r>
              <a:rPr lang="en-US" sz="2000" dirty="0" smtClean="0"/>
              <a:t>open(const char *path, O_WRONLY);</a:t>
            </a:r>
          </a:p>
          <a:p>
            <a:pPr lvl="1" eaLnBrk="1" hangingPunct="1"/>
            <a:r>
              <a:rPr lang="en-US" sz="2000" dirty="0" smtClean="0"/>
              <a:t>In this case, the open call will block until a process opens the same FIFO for reading</a:t>
            </a:r>
          </a:p>
          <a:p>
            <a:pPr lvl="1" eaLnBrk="1" hangingPunct="1"/>
            <a:endParaRPr lang="en-US" sz="2000" dirty="0" smtClean="0"/>
          </a:p>
          <a:p>
            <a:pPr lvl="1" eaLnBrk="1" hangingPunct="1">
              <a:buFontTx/>
              <a:buNone/>
            </a:pPr>
            <a:r>
              <a:rPr lang="en-US" sz="2000" dirty="0" smtClean="0"/>
              <a:t>open(const char *path, O_WRONLY </a:t>
            </a:r>
            <a:r>
              <a:rPr lang="en-US" sz="2000" smtClean="0"/>
              <a:t>| O_NDELAY);</a:t>
            </a:r>
            <a:endParaRPr lang="en-US" sz="2000" dirty="0" smtClean="0"/>
          </a:p>
          <a:p>
            <a:pPr lvl="1" eaLnBrk="1" hangingPunct="1"/>
            <a:r>
              <a:rPr lang="en-US" sz="2000" dirty="0" smtClean="0"/>
              <a:t>This will always return immediately, but if not process has the FIFO open for reading, open will return an error, -1, and the FIFO won’t be opened. If a process does have the FIFO open for reading, the file descriptor returned can be used for writing to the FIFO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Rules : Open &amp; Read or Write operation</a:t>
            </a:r>
            <a:endParaRPr lang="en-US" sz="2800" dirty="0"/>
          </a:p>
        </p:txBody>
      </p:sp>
      <p:sp>
        <p:nvSpPr>
          <p:cNvPr id="3" name="Content Placeholder 2"/>
          <p:cNvSpPr>
            <a:spLocks noGrp="1"/>
          </p:cNvSpPr>
          <p:nvPr>
            <p:ph idx="1"/>
          </p:nvPr>
        </p:nvSpPr>
        <p:spPr/>
        <p:txBody>
          <a:bodyPr>
            <a:normAutofit/>
          </a:bodyPr>
          <a:lstStyle/>
          <a:p>
            <a:pPr>
              <a:buNone/>
            </a:pPr>
            <a:r>
              <a:rPr lang="en-US" sz="2400" dirty="0" smtClean="0"/>
              <a:t>Open: Normal case ( </a:t>
            </a:r>
            <a:r>
              <a:rPr lang="en-US" sz="2400" dirty="0" err="1" smtClean="0"/>
              <a:t>i.e</a:t>
            </a:r>
            <a:r>
              <a:rPr lang="en-US" sz="2400" dirty="0" smtClean="0"/>
              <a:t> without  O_NDELY flag )</a:t>
            </a:r>
          </a:p>
          <a:p>
            <a:pPr>
              <a:buNone/>
            </a:pPr>
            <a:r>
              <a:rPr lang="en-US" sz="2400" dirty="0" smtClean="0"/>
              <a:t>      1. Open read only with no process having FIFO open for write: Wait until a process opens the FIFO for writing.</a:t>
            </a:r>
          </a:p>
          <a:p>
            <a:pPr>
              <a:buNone/>
            </a:pPr>
            <a:r>
              <a:rPr lang="en-US" sz="2400" dirty="0" smtClean="0"/>
              <a:t>     2. Open write only with no process having FIFO open for read : Wait until a process opens the FIFO for reading.</a:t>
            </a:r>
          </a:p>
          <a:p>
            <a:pPr>
              <a:buNone/>
            </a:pPr>
            <a:r>
              <a:rPr lang="en-US" sz="2400" dirty="0" smtClean="0"/>
              <a:t>Read or Write operation: </a:t>
            </a:r>
          </a:p>
          <a:p>
            <a:pPr marL="457200" indent="-457200">
              <a:buAutoNum type="arabicPeriod"/>
            </a:pPr>
            <a:r>
              <a:rPr lang="en-US" sz="2400" dirty="0" smtClean="0"/>
              <a:t>Read request for less than data in the pipe or FIFO: Returns requested amount . The remainder is left for subsequent read.</a:t>
            </a:r>
          </a:p>
          <a:p>
            <a:pPr marL="457200" indent="-457200">
              <a:buNone/>
            </a:pPr>
            <a:r>
              <a:rPr lang="en-US" sz="2400" dirty="0" smtClean="0"/>
              <a:t>2. Read request for more data  than in the pipe or FIFO:  Only data available is returned.</a:t>
            </a:r>
          </a:p>
          <a:p>
            <a:pPr marL="457200" indent="-457200">
              <a:buNone/>
            </a:pP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lstStyle/>
          <a:p>
            <a:pPr>
              <a:buNone/>
            </a:pPr>
            <a:r>
              <a:rPr lang="en-US" sz="2400" dirty="0" smtClean="0"/>
              <a:t>3. If there is no data &amp; if no process have it for open for writing : Read returns zero signifying the end of file </a:t>
            </a:r>
          </a:p>
          <a:p>
            <a:pPr>
              <a:buNone/>
            </a:pPr>
            <a:r>
              <a:rPr lang="en-US" sz="2400" dirty="0" smtClean="0"/>
              <a:t>4. Write less than capacity of pipe or FIFO : Atomic. If it is more no guarantee regarding atomicity. </a:t>
            </a:r>
          </a:p>
          <a:p>
            <a:pPr>
              <a:buNone/>
            </a:pPr>
            <a:r>
              <a:rPr lang="en-US" sz="2400" dirty="0" smtClean="0"/>
              <a:t>5. Write pipe or FIFO is full: Wait until space is available them to write data.</a:t>
            </a:r>
          </a:p>
          <a:p>
            <a:pPr>
              <a:buNone/>
            </a:pPr>
            <a:r>
              <a:rPr lang="en-US" sz="2400" dirty="0" smtClean="0"/>
              <a:t>6.  If a process writes to a pipe or FIFO , but there is no process open it for read, write returns zero with some error no.</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&amp; Deleting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smtClean="0"/>
          </a:p>
          <a:p>
            <a:pPr>
              <a:buNone/>
            </a:pPr>
            <a:r>
              <a:rPr lang="en-US" smtClean="0"/>
              <a:t>To </a:t>
            </a:r>
            <a:r>
              <a:rPr lang="en-US" dirty="0" smtClean="0"/>
              <a:t>close a FIFO : Use close system call</a:t>
            </a:r>
          </a:p>
          <a:p>
            <a:pPr>
              <a:buNone/>
            </a:pPr>
            <a:r>
              <a:rPr lang="en-US" dirty="0" smtClean="0"/>
              <a:t>To delete a FIFO: Use unlink system call.</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File Server using FIFO</a:t>
            </a:r>
            <a:endParaRPr lang="en-US" dirty="0"/>
          </a:p>
        </p:txBody>
      </p:sp>
      <p:sp>
        <p:nvSpPr>
          <p:cNvPr id="3" name="Content Placeholder 2"/>
          <p:cNvSpPr>
            <a:spLocks noGrp="1"/>
          </p:cNvSpPr>
          <p:nvPr>
            <p:ph idx="1"/>
          </p:nvPr>
        </p:nvSpPr>
        <p:spPr>
          <a:xfrm>
            <a:off x="381000" y="1143000"/>
            <a:ext cx="8229600" cy="4953000"/>
          </a:xfrm>
        </p:spPr>
        <p:txBody>
          <a:bodyPr>
            <a:normAutofit fontScale="85000" lnSpcReduction="20000"/>
          </a:bodyPr>
          <a:lstStyle/>
          <a:p>
            <a:pPr>
              <a:buNone/>
            </a:pPr>
            <a:r>
              <a:rPr lang="en-US" dirty="0" smtClean="0"/>
              <a:t>#include &lt;</a:t>
            </a:r>
            <a:r>
              <a:rPr lang="en-US" dirty="0" err="1" smtClean="0"/>
              <a:t>stdio.h</a:t>
            </a:r>
            <a:r>
              <a:rPr lang="en-US" dirty="0" smtClean="0"/>
              <a:t>&gt; </a:t>
            </a:r>
          </a:p>
          <a:p>
            <a:pPr>
              <a:buNone/>
            </a:pPr>
            <a:r>
              <a:rPr lang="en-US" dirty="0" smtClean="0"/>
              <a:t>#include &lt;</a:t>
            </a:r>
            <a:r>
              <a:rPr lang="en-US" dirty="0" err="1" smtClean="0"/>
              <a:t>stdlib.h</a:t>
            </a:r>
            <a:r>
              <a:rPr lang="en-US" dirty="0" smtClean="0"/>
              <a:t>&gt; </a:t>
            </a:r>
          </a:p>
          <a:p>
            <a:pPr>
              <a:buNone/>
            </a:pPr>
            <a:r>
              <a:rPr lang="en-US" dirty="0" smtClean="0"/>
              <a:t>#include &lt;</a:t>
            </a:r>
            <a:r>
              <a:rPr lang="en-US" dirty="0" err="1" smtClean="0"/>
              <a:t>string.h</a:t>
            </a:r>
            <a:r>
              <a:rPr lang="en-US" dirty="0" smtClean="0"/>
              <a:t>&gt; </a:t>
            </a:r>
          </a:p>
          <a:p>
            <a:pPr>
              <a:buNone/>
            </a:pPr>
            <a:r>
              <a:rPr lang="en-US" dirty="0" smtClean="0"/>
              <a:t>#include &lt;</a:t>
            </a:r>
            <a:r>
              <a:rPr lang="en-US" dirty="0" err="1" smtClean="0"/>
              <a:t>fcntl.h</a:t>
            </a:r>
            <a:r>
              <a:rPr lang="en-US" dirty="0" smtClean="0"/>
              <a:t>&gt; </a:t>
            </a:r>
          </a:p>
          <a:p>
            <a:pPr>
              <a:buNone/>
            </a:pPr>
            <a:r>
              <a:rPr lang="en-US" dirty="0" smtClean="0"/>
              <a:t>#include &lt;sys/</a:t>
            </a:r>
            <a:r>
              <a:rPr lang="en-US" dirty="0" err="1" smtClean="0"/>
              <a:t>types.h</a:t>
            </a:r>
            <a:r>
              <a:rPr lang="en-US" dirty="0" smtClean="0"/>
              <a:t>&gt; </a:t>
            </a:r>
          </a:p>
          <a:p>
            <a:pPr>
              <a:buNone/>
            </a:pPr>
            <a:r>
              <a:rPr lang="en-US" dirty="0" smtClean="0"/>
              <a:t>#include &lt;sys/</a:t>
            </a:r>
            <a:r>
              <a:rPr lang="en-US" dirty="0" err="1" smtClean="0"/>
              <a:t>stat.h</a:t>
            </a:r>
            <a:r>
              <a:rPr lang="en-US" dirty="0" smtClean="0"/>
              <a:t>&gt; </a:t>
            </a:r>
          </a:p>
          <a:p>
            <a:pPr>
              <a:buNone/>
            </a:pPr>
            <a:r>
              <a:rPr lang="en-US" dirty="0" smtClean="0"/>
              <a:t>#include &lt;</a:t>
            </a:r>
            <a:r>
              <a:rPr lang="en-US" dirty="0" err="1" smtClean="0"/>
              <a:t>unistd.h</a:t>
            </a:r>
            <a:r>
              <a:rPr lang="en-US" dirty="0" smtClean="0"/>
              <a:t>&gt; </a:t>
            </a:r>
          </a:p>
          <a:p>
            <a:pPr>
              <a:buNone/>
            </a:pPr>
            <a:r>
              <a:rPr lang="en-US" dirty="0" smtClean="0"/>
              <a:t>#define   FIFO1 “/</a:t>
            </a:r>
            <a:r>
              <a:rPr lang="en-US" dirty="0" err="1" smtClean="0"/>
              <a:t>tmp</a:t>
            </a:r>
            <a:r>
              <a:rPr lang="en-US" dirty="0" smtClean="0"/>
              <a:t>/fifo1“</a:t>
            </a:r>
          </a:p>
          <a:p>
            <a:pPr>
              <a:buNone/>
            </a:pPr>
            <a:r>
              <a:rPr lang="en-US" dirty="0" smtClean="0"/>
              <a:t>#define   FIFO2 “/</a:t>
            </a:r>
            <a:r>
              <a:rPr lang="en-US" dirty="0" err="1" smtClean="0"/>
              <a:t>tmp</a:t>
            </a:r>
            <a:r>
              <a:rPr lang="en-US" dirty="0" smtClean="0"/>
              <a:t>/fifo2“</a:t>
            </a:r>
          </a:p>
          <a:p>
            <a:pPr>
              <a:buNone/>
            </a:pPr>
            <a:r>
              <a:rPr lang="en-US" dirty="0" smtClean="0"/>
              <a:t>#define PERMS   0666</a:t>
            </a:r>
          </a:p>
          <a:p>
            <a:pPr>
              <a:buNone/>
            </a:pPr>
            <a:r>
              <a:rPr lang="en-US" dirty="0" smtClean="0"/>
              <a:t>main()</a:t>
            </a:r>
          </a:p>
          <a:p>
            <a:pPr>
              <a:buNone/>
            </a:pPr>
            <a:r>
              <a:rPr lang="en-US" dirty="0" smtClean="0"/>
              <a:t>{</a:t>
            </a:r>
            <a:r>
              <a:rPr lang="en-US" dirty="0" err="1" smtClean="0"/>
              <a:t>int</a:t>
            </a:r>
            <a:r>
              <a:rPr lang="en-US" dirty="0" smtClean="0"/>
              <a:t>  </a:t>
            </a:r>
            <a:r>
              <a:rPr lang="en-US" dirty="0" err="1" smtClean="0"/>
              <a:t>chpid,readfd,writefd</a:t>
            </a:r>
            <a:r>
              <a:rPr lang="en-US" dirty="0" smtClean="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smtClean="0"/>
              <a:t>IPC from the OS Point of View</a:t>
            </a:r>
          </a:p>
        </p:txBody>
      </p:sp>
      <p:sp>
        <p:nvSpPr>
          <p:cNvPr id="8195" name="Rectangle 3"/>
          <p:cNvSpPr>
            <a:spLocks noChangeArrowheads="1"/>
          </p:cNvSpPr>
          <p:nvPr/>
        </p:nvSpPr>
        <p:spPr bwMode="auto">
          <a:xfrm>
            <a:off x="1066800" y="2057400"/>
            <a:ext cx="7467600" cy="4191000"/>
          </a:xfrm>
          <a:prstGeom prst="rect">
            <a:avLst/>
          </a:prstGeom>
          <a:solidFill>
            <a:srgbClr val="FFFF99"/>
          </a:solidFill>
          <a:ln w="9525">
            <a:solidFill>
              <a:schemeClr val="tx1"/>
            </a:solidFill>
            <a:miter lim="800000"/>
            <a:headEnd/>
            <a:tailEnd/>
          </a:ln>
        </p:spPr>
        <p:txBody>
          <a:bodyPr wrap="none" anchor="ctr"/>
          <a:lstStyle/>
          <a:p>
            <a:pPr algn="ctr"/>
            <a:r>
              <a:rPr lang="en-US"/>
              <a:t>OS address space</a:t>
            </a:r>
          </a:p>
        </p:txBody>
      </p:sp>
      <p:sp>
        <p:nvSpPr>
          <p:cNvPr id="8196" name="Rectangle 4"/>
          <p:cNvSpPr>
            <a:spLocks noChangeArrowheads="1"/>
          </p:cNvSpPr>
          <p:nvPr/>
        </p:nvSpPr>
        <p:spPr bwMode="auto">
          <a:xfrm>
            <a:off x="1524000" y="2590800"/>
            <a:ext cx="2057400" cy="2819400"/>
          </a:xfrm>
          <a:prstGeom prst="rect">
            <a:avLst/>
          </a:prstGeom>
          <a:solidFill>
            <a:srgbClr val="FFCCFF"/>
          </a:solidFill>
          <a:ln w="9525">
            <a:solidFill>
              <a:schemeClr val="tx1"/>
            </a:solidFill>
            <a:miter lim="800000"/>
            <a:headEnd/>
            <a:tailEnd/>
          </a:ln>
        </p:spPr>
        <p:txBody>
          <a:bodyPr wrap="none" anchor="ctr"/>
          <a:lstStyle/>
          <a:p>
            <a:pPr algn="ctr"/>
            <a:endParaRPr lang="en-US"/>
          </a:p>
        </p:txBody>
      </p:sp>
      <p:sp>
        <p:nvSpPr>
          <p:cNvPr id="8197" name="Rectangle 5"/>
          <p:cNvSpPr>
            <a:spLocks noChangeArrowheads="1"/>
          </p:cNvSpPr>
          <p:nvPr/>
        </p:nvSpPr>
        <p:spPr bwMode="auto">
          <a:xfrm>
            <a:off x="5943600" y="2590800"/>
            <a:ext cx="2057400" cy="2819400"/>
          </a:xfrm>
          <a:prstGeom prst="rect">
            <a:avLst/>
          </a:prstGeom>
          <a:solidFill>
            <a:srgbClr val="66FFFF"/>
          </a:solidFill>
          <a:ln w="9525">
            <a:solidFill>
              <a:schemeClr val="tx1"/>
            </a:solidFill>
            <a:miter lim="800000"/>
            <a:headEnd/>
            <a:tailEnd/>
          </a:ln>
        </p:spPr>
        <p:txBody>
          <a:bodyPr wrap="none" anchor="ctr"/>
          <a:lstStyle/>
          <a:p>
            <a:endParaRPr lang="en-US"/>
          </a:p>
        </p:txBody>
      </p:sp>
      <p:sp>
        <p:nvSpPr>
          <p:cNvPr id="8198" name="Text Box 6"/>
          <p:cNvSpPr txBox="1">
            <a:spLocks noChangeArrowheads="1"/>
          </p:cNvSpPr>
          <p:nvPr/>
        </p:nvSpPr>
        <p:spPr bwMode="auto">
          <a:xfrm>
            <a:off x="1898650" y="5446713"/>
            <a:ext cx="1225550" cy="366712"/>
          </a:xfrm>
          <a:prstGeom prst="rect">
            <a:avLst/>
          </a:prstGeom>
          <a:noFill/>
          <a:ln w="9525">
            <a:noFill/>
            <a:miter lim="800000"/>
            <a:headEnd/>
            <a:tailEnd/>
          </a:ln>
        </p:spPr>
        <p:txBody>
          <a:bodyPr wrap="none">
            <a:spAutoFit/>
          </a:bodyPr>
          <a:lstStyle/>
          <a:p>
            <a:r>
              <a:rPr lang="en-US"/>
              <a:t>Process A</a:t>
            </a:r>
          </a:p>
        </p:txBody>
      </p:sp>
      <p:sp>
        <p:nvSpPr>
          <p:cNvPr id="8199" name="Text Box 7"/>
          <p:cNvSpPr txBox="1">
            <a:spLocks noChangeArrowheads="1"/>
          </p:cNvSpPr>
          <p:nvPr/>
        </p:nvSpPr>
        <p:spPr bwMode="auto">
          <a:xfrm>
            <a:off x="6400800" y="5410200"/>
            <a:ext cx="1225550" cy="366713"/>
          </a:xfrm>
          <a:prstGeom prst="rect">
            <a:avLst/>
          </a:prstGeom>
          <a:noFill/>
          <a:ln w="9525">
            <a:noFill/>
            <a:miter lim="800000"/>
            <a:headEnd/>
            <a:tailEnd/>
          </a:ln>
        </p:spPr>
        <p:txBody>
          <a:bodyPr wrap="none">
            <a:spAutoFit/>
          </a:bodyPr>
          <a:lstStyle/>
          <a:p>
            <a:r>
              <a:rPr lang="en-US"/>
              <a:t>Process B</a:t>
            </a:r>
          </a:p>
        </p:txBody>
      </p:sp>
      <p:sp>
        <p:nvSpPr>
          <p:cNvPr id="8200" name="Text Box 8"/>
          <p:cNvSpPr txBox="1">
            <a:spLocks noChangeArrowheads="1"/>
          </p:cNvSpPr>
          <p:nvPr/>
        </p:nvSpPr>
        <p:spPr bwMode="auto">
          <a:xfrm>
            <a:off x="1905000" y="3124200"/>
            <a:ext cx="1295400" cy="915988"/>
          </a:xfrm>
          <a:prstGeom prst="rect">
            <a:avLst/>
          </a:prstGeom>
          <a:noFill/>
          <a:ln w="9525">
            <a:noFill/>
            <a:miter lim="800000"/>
            <a:headEnd/>
            <a:tailEnd/>
          </a:ln>
        </p:spPr>
        <p:txBody>
          <a:bodyPr>
            <a:spAutoFit/>
          </a:bodyPr>
          <a:lstStyle/>
          <a:p>
            <a:r>
              <a:rPr lang="en-US"/>
              <a:t>Private address space</a:t>
            </a:r>
          </a:p>
        </p:txBody>
      </p:sp>
      <p:sp>
        <p:nvSpPr>
          <p:cNvPr id="8201" name="Text Box 9"/>
          <p:cNvSpPr txBox="1">
            <a:spLocks noChangeArrowheads="1"/>
          </p:cNvSpPr>
          <p:nvPr/>
        </p:nvSpPr>
        <p:spPr bwMode="auto">
          <a:xfrm>
            <a:off x="6324600" y="3048000"/>
            <a:ext cx="1295400" cy="915988"/>
          </a:xfrm>
          <a:prstGeom prst="rect">
            <a:avLst/>
          </a:prstGeom>
          <a:noFill/>
          <a:ln w="9525">
            <a:noFill/>
            <a:miter lim="800000"/>
            <a:headEnd/>
            <a:tailEnd/>
          </a:ln>
        </p:spPr>
        <p:txBody>
          <a:bodyPr>
            <a:spAutoFit/>
          </a:bodyPr>
          <a:lstStyle/>
          <a:p>
            <a:r>
              <a:rPr lang="en-US"/>
              <a:t>Private address space</a:t>
            </a:r>
          </a:p>
        </p:txBody>
      </p:sp>
      <p:grpSp>
        <p:nvGrpSpPr>
          <p:cNvPr id="2" name="Group 10"/>
          <p:cNvGrpSpPr>
            <a:grpSpLocks/>
          </p:cNvGrpSpPr>
          <p:nvPr/>
        </p:nvGrpSpPr>
        <p:grpSpPr bwMode="auto">
          <a:xfrm>
            <a:off x="2209800" y="4648200"/>
            <a:ext cx="3733800" cy="457200"/>
            <a:chOff x="1392" y="2928"/>
            <a:chExt cx="2352" cy="288"/>
          </a:xfrm>
        </p:grpSpPr>
        <p:sp>
          <p:nvSpPr>
            <p:cNvPr id="8203" name="Rectangle 11"/>
            <p:cNvSpPr>
              <a:spLocks noChangeArrowheads="1"/>
            </p:cNvSpPr>
            <p:nvPr/>
          </p:nvSpPr>
          <p:spPr bwMode="auto">
            <a:xfrm>
              <a:off x="1392" y="2928"/>
              <a:ext cx="480"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04" name="Line 12"/>
            <p:cNvSpPr>
              <a:spLocks noChangeShapeType="1"/>
            </p:cNvSpPr>
            <p:nvPr/>
          </p:nvSpPr>
          <p:spPr bwMode="auto">
            <a:xfrm>
              <a:off x="1872" y="3072"/>
              <a:ext cx="1872" cy="0"/>
            </a:xfrm>
            <a:prstGeom prst="line">
              <a:avLst/>
            </a:prstGeom>
            <a:noFill/>
            <a:ln w="2857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Continued..</a:t>
            </a:r>
            <a:endParaRPr lang="en-US" dirty="0"/>
          </a:p>
        </p:txBody>
      </p:sp>
      <p:sp>
        <p:nvSpPr>
          <p:cNvPr id="3" name="Content Placeholder 2"/>
          <p:cNvSpPr>
            <a:spLocks noGrp="1"/>
          </p:cNvSpPr>
          <p:nvPr>
            <p:ph idx="1"/>
          </p:nvPr>
        </p:nvSpPr>
        <p:spPr>
          <a:xfrm>
            <a:off x="533400" y="685800"/>
            <a:ext cx="8229600" cy="5791200"/>
          </a:xfrm>
        </p:spPr>
        <p:txBody>
          <a:bodyPr>
            <a:normAutofit fontScale="70000" lnSpcReduction="20000"/>
          </a:bodyPr>
          <a:lstStyle/>
          <a:p>
            <a:pPr>
              <a:buNone/>
            </a:pPr>
            <a:r>
              <a:rPr lang="en-US" dirty="0" smtClean="0"/>
              <a:t>// </a:t>
            </a:r>
            <a:r>
              <a:rPr lang="en-US" dirty="0" err="1" smtClean="0"/>
              <a:t>Fifo</a:t>
            </a:r>
            <a:r>
              <a:rPr lang="en-US" dirty="0" smtClean="0"/>
              <a:t> creation</a:t>
            </a:r>
          </a:p>
          <a:p>
            <a:pPr>
              <a:buNone/>
            </a:pPr>
            <a:r>
              <a:rPr lang="en-US" dirty="0" smtClean="0"/>
              <a:t>If(</a:t>
            </a:r>
            <a:r>
              <a:rPr lang="en-US" dirty="0" err="1" smtClean="0"/>
              <a:t>mknod</a:t>
            </a:r>
            <a:r>
              <a:rPr lang="en-US" dirty="0" smtClean="0"/>
              <a:t>(FIFO1,S_IFIFO|PERMS,0)==-1)</a:t>
            </a:r>
          </a:p>
          <a:p>
            <a:pPr>
              <a:buNone/>
            </a:pPr>
            <a:r>
              <a:rPr lang="en-US" dirty="0" smtClean="0"/>
              <a:t>{  Error message &amp; exit)}</a:t>
            </a:r>
          </a:p>
          <a:p>
            <a:pPr>
              <a:buNone/>
            </a:pPr>
            <a:r>
              <a:rPr lang="en-US" dirty="0" smtClean="0"/>
              <a:t>If(</a:t>
            </a:r>
            <a:r>
              <a:rPr lang="en-US" dirty="0" err="1" smtClean="0"/>
              <a:t>mknod</a:t>
            </a:r>
            <a:r>
              <a:rPr lang="en-US" dirty="0" smtClean="0"/>
              <a:t>(FIFO2,S_IFIFO|PERMS,0)==-1)</a:t>
            </a:r>
          </a:p>
          <a:p>
            <a:pPr>
              <a:buNone/>
            </a:pPr>
            <a:r>
              <a:rPr lang="en-US" dirty="0" smtClean="0"/>
              <a:t>{  Error message &amp; exit)}</a:t>
            </a:r>
          </a:p>
          <a:p>
            <a:pPr>
              <a:buNone/>
            </a:pPr>
            <a:r>
              <a:rPr lang="en-US" dirty="0" smtClean="0"/>
              <a:t>  </a:t>
            </a:r>
            <a:r>
              <a:rPr lang="en-US" dirty="0" err="1" smtClean="0"/>
              <a:t>chpid</a:t>
            </a:r>
            <a:r>
              <a:rPr lang="en-US" dirty="0" smtClean="0"/>
              <a:t>=fork();</a:t>
            </a:r>
          </a:p>
          <a:p>
            <a:pPr>
              <a:buNone/>
            </a:pPr>
            <a:r>
              <a:rPr lang="en-US" dirty="0" smtClean="0"/>
              <a:t>   if(</a:t>
            </a:r>
            <a:r>
              <a:rPr lang="en-US" dirty="0" err="1" smtClean="0"/>
              <a:t>chpid</a:t>
            </a:r>
            <a:r>
              <a:rPr lang="en-US" dirty="0" smtClean="0"/>
              <a:t>&gt; 0)    // parent</a:t>
            </a:r>
          </a:p>
          <a:p>
            <a:pPr>
              <a:buNone/>
            </a:pPr>
            <a:r>
              <a:rPr lang="en-US" dirty="0" smtClean="0"/>
              <a:t>    {</a:t>
            </a:r>
            <a:r>
              <a:rPr lang="en-US" dirty="0" err="1" smtClean="0"/>
              <a:t>writefd</a:t>
            </a:r>
            <a:r>
              <a:rPr lang="en-US" dirty="0" smtClean="0"/>
              <a:t>= open(FIFO1,1);</a:t>
            </a:r>
          </a:p>
          <a:p>
            <a:pPr>
              <a:buNone/>
            </a:pPr>
            <a:r>
              <a:rPr lang="en-US" dirty="0" smtClean="0"/>
              <a:t>    </a:t>
            </a:r>
            <a:r>
              <a:rPr lang="en-US" dirty="0" err="1" smtClean="0"/>
              <a:t>readfd</a:t>
            </a:r>
            <a:r>
              <a:rPr lang="en-US" dirty="0" smtClean="0"/>
              <a:t>=open(FIFO2,0);</a:t>
            </a:r>
          </a:p>
          <a:p>
            <a:pPr>
              <a:buNone/>
            </a:pPr>
            <a:r>
              <a:rPr lang="en-US" dirty="0" smtClean="0"/>
              <a:t>   // </a:t>
            </a:r>
            <a:r>
              <a:rPr lang="en-US" dirty="0" err="1" smtClean="0"/>
              <a:t>printf</a:t>
            </a:r>
            <a:r>
              <a:rPr lang="en-US" dirty="0" smtClean="0"/>
              <a:t>(“sending filename to server\n”);</a:t>
            </a:r>
          </a:p>
          <a:p>
            <a:pPr>
              <a:buNone/>
            </a:pPr>
            <a:r>
              <a:rPr lang="en-US" dirty="0" smtClean="0"/>
              <a:t>	</a:t>
            </a:r>
            <a:r>
              <a:rPr lang="en-US" dirty="0" err="1" smtClean="0"/>
              <a:t>clnt</a:t>
            </a:r>
            <a:r>
              <a:rPr lang="en-US" dirty="0" smtClean="0"/>
              <a:t>(</a:t>
            </a:r>
            <a:r>
              <a:rPr lang="en-US" dirty="0" err="1" smtClean="0"/>
              <a:t>readfd,writfd</a:t>
            </a:r>
            <a:r>
              <a:rPr lang="en-US" dirty="0" smtClean="0"/>
              <a:t>);</a:t>
            </a:r>
          </a:p>
          <a:p>
            <a:pPr>
              <a:buNone/>
            </a:pPr>
            <a:r>
              <a:rPr lang="en-US" dirty="0" smtClean="0"/>
              <a:t>//wait for child to finish</a:t>
            </a:r>
          </a:p>
          <a:p>
            <a:pPr>
              <a:buNone/>
            </a:pPr>
            <a:r>
              <a:rPr lang="en-US" dirty="0" err="1" smtClean="0"/>
              <a:t>scanf</a:t>
            </a:r>
            <a:r>
              <a:rPr lang="en-US" dirty="0" smtClean="0"/>
              <a:t>(“%</a:t>
            </a:r>
            <a:r>
              <a:rPr lang="en-US" dirty="0" err="1" smtClean="0"/>
              <a:t>d”,n</a:t>
            </a:r>
            <a:r>
              <a:rPr lang="en-US" dirty="0" smtClean="0"/>
              <a:t>);</a:t>
            </a:r>
          </a:p>
          <a:p>
            <a:pPr>
              <a:buNone/>
            </a:pPr>
            <a:r>
              <a:rPr lang="en-US" dirty="0" smtClean="0"/>
              <a:t>close(</a:t>
            </a:r>
            <a:r>
              <a:rPr lang="en-US" dirty="0" err="1" smtClean="0"/>
              <a:t>readfd</a:t>
            </a:r>
            <a:r>
              <a:rPr lang="en-US" dirty="0" smtClean="0"/>
              <a:t>); close(</a:t>
            </a:r>
            <a:r>
              <a:rPr lang="en-US" dirty="0" err="1" smtClean="0"/>
              <a:t>writefd</a:t>
            </a:r>
            <a:r>
              <a:rPr lang="en-US" dirty="0" smtClean="0"/>
              <a:t>);</a:t>
            </a:r>
          </a:p>
          <a:p>
            <a:pPr>
              <a:buNone/>
            </a:pPr>
            <a:r>
              <a:rPr lang="en-US" dirty="0" smtClean="0"/>
              <a:t>unlink(FIFO1); unlink(FIFO2);</a:t>
            </a:r>
          </a:p>
          <a:p>
            <a:pPr>
              <a:buNone/>
            </a:pPr>
            <a:r>
              <a:rPr lang="en-US" dirty="0" smtClean="0"/>
              <a:t>}</a:t>
            </a:r>
          </a:p>
          <a:p>
            <a:pPr>
              <a:buNone/>
            </a:pPr>
            <a:r>
              <a:rPr lang="en-US" dirty="0" smtClean="0"/>
              <a:t>else{ // child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open  appropriate descriptors</a:t>
            </a:r>
          </a:p>
          <a:p>
            <a:pPr>
              <a:buNone/>
            </a:pPr>
            <a:r>
              <a:rPr lang="en-US" dirty="0" err="1" smtClean="0"/>
              <a:t>readfd</a:t>
            </a:r>
            <a:r>
              <a:rPr lang="en-US" dirty="0" smtClean="0"/>
              <a:t>=open(FIFO1,0);</a:t>
            </a:r>
          </a:p>
          <a:p>
            <a:pPr>
              <a:buNone/>
            </a:pPr>
            <a:r>
              <a:rPr lang="en-US" dirty="0" err="1" smtClean="0"/>
              <a:t>Writefd</a:t>
            </a:r>
            <a:r>
              <a:rPr lang="en-US" dirty="0" smtClean="0"/>
              <a:t>=open(FIFO2,1)</a:t>
            </a:r>
          </a:p>
          <a:p>
            <a:pPr>
              <a:buNone/>
            </a:pPr>
            <a:r>
              <a:rPr lang="en-US" dirty="0" smtClean="0"/>
              <a:t>// call server function</a:t>
            </a:r>
          </a:p>
          <a:p>
            <a:pPr>
              <a:buNone/>
            </a:pPr>
            <a:r>
              <a:rPr lang="en-US" dirty="0" smtClean="0"/>
              <a:t>server(</a:t>
            </a:r>
            <a:r>
              <a:rPr lang="en-US" dirty="0" err="1" smtClean="0"/>
              <a:t>readfd</a:t>
            </a:r>
            <a:r>
              <a:rPr lang="en-US" dirty="0" smtClean="0"/>
              <a:t>, </a:t>
            </a:r>
            <a:r>
              <a:rPr lang="en-US" dirty="0" err="1" smtClean="0"/>
              <a:t>writefd</a:t>
            </a:r>
            <a:r>
              <a:rPr lang="en-US" dirty="0" smtClean="0"/>
              <a:t>);</a:t>
            </a:r>
          </a:p>
          <a:p>
            <a:pPr>
              <a:buNone/>
            </a:pPr>
            <a:r>
              <a:rPr lang="en-US" dirty="0" smtClean="0"/>
              <a:t>close(</a:t>
            </a:r>
            <a:r>
              <a:rPr lang="en-US" dirty="0" err="1" smtClean="0"/>
              <a:t>readfd</a:t>
            </a:r>
            <a:r>
              <a:rPr lang="en-US" dirty="0" smtClean="0"/>
              <a:t>);</a:t>
            </a:r>
          </a:p>
          <a:p>
            <a:pPr>
              <a:buNone/>
            </a:pPr>
            <a:r>
              <a:rPr lang="en-US" dirty="0" smtClean="0"/>
              <a:t>close(</a:t>
            </a:r>
            <a:r>
              <a:rPr lang="en-US" dirty="0" err="1" smtClean="0"/>
              <a:t>writefd</a:t>
            </a:r>
            <a:r>
              <a:rPr lang="en-US" dirty="0" smtClean="0"/>
              <a:t>);</a:t>
            </a:r>
          </a:p>
          <a:p>
            <a:pPr>
              <a:buNone/>
            </a:pPr>
            <a:r>
              <a:rPr lang="en-US" dirty="0" smtClean="0"/>
              <a:t>exit(0);</a:t>
            </a:r>
          </a:p>
          <a:p>
            <a:pPr>
              <a:buNone/>
            </a:pPr>
            <a:r>
              <a:rPr lang="en-US" dirty="0" smtClean="0"/>
              <a:t>}</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Fifo.h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#include &lt;</a:t>
            </a:r>
            <a:r>
              <a:rPr lang="en-US" dirty="0" err="1" smtClean="0"/>
              <a:t>stdio.h</a:t>
            </a:r>
            <a:r>
              <a:rPr lang="en-US" dirty="0" smtClean="0"/>
              <a:t>&gt; </a:t>
            </a:r>
          </a:p>
          <a:p>
            <a:pPr>
              <a:buNone/>
            </a:pPr>
            <a:r>
              <a:rPr lang="en-US" dirty="0" smtClean="0"/>
              <a:t>#include &lt;</a:t>
            </a:r>
            <a:r>
              <a:rPr lang="en-US" dirty="0" err="1" smtClean="0"/>
              <a:t>stdlib.h</a:t>
            </a:r>
            <a:r>
              <a:rPr lang="en-US" dirty="0" smtClean="0"/>
              <a:t>&gt; </a:t>
            </a:r>
          </a:p>
          <a:p>
            <a:pPr>
              <a:buNone/>
            </a:pPr>
            <a:r>
              <a:rPr lang="en-US" dirty="0" smtClean="0"/>
              <a:t>#include &lt;</a:t>
            </a:r>
            <a:r>
              <a:rPr lang="en-US" dirty="0" err="1" smtClean="0"/>
              <a:t>string.h</a:t>
            </a:r>
            <a:r>
              <a:rPr lang="en-US" dirty="0" smtClean="0"/>
              <a:t>&gt; </a:t>
            </a:r>
          </a:p>
          <a:p>
            <a:pPr>
              <a:buNone/>
            </a:pPr>
            <a:r>
              <a:rPr lang="en-US" dirty="0" smtClean="0"/>
              <a:t>#include &lt;</a:t>
            </a:r>
            <a:r>
              <a:rPr lang="en-US" dirty="0" err="1" smtClean="0"/>
              <a:t>fcntl.h</a:t>
            </a:r>
            <a:r>
              <a:rPr lang="en-US" dirty="0" smtClean="0"/>
              <a:t>&gt; </a:t>
            </a:r>
          </a:p>
          <a:p>
            <a:pPr>
              <a:buNone/>
            </a:pPr>
            <a:r>
              <a:rPr lang="en-US" dirty="0" smtClean="0"/>
              <a:t>#include &lt;sys/</a:t>
            </a:r>
            <a:r>
              <a:rPr lang="en-US" dirty="0" err="1" smtClean="0"/>
              <a:t>types.h</a:t>
            </a:r>
            <a:r>
              <a:rPr lang="en-US" dirty="0" smtClean="0"/>
              <a:t>&gt; </a:t>
            </a:r>
          </a:p>
          <a:p>
            <a:pPr>
              <a:buNone/>
            </a:pPr>
            <a:r>
              <a:rPr lang="en-US" dirty="0" smtClean="0"/>
              <a:t>#include &lt;sys/</a:t>
            </a:r>
            <a:r>
              <a:rPr lang="en-US" dirty="0" err="1" smtClean="0"/>
              <a:t>stat.h</a:t>
            </a:r>
            <a:r>
              <a:rPr lang="en-US" dirty="0" smtClean="0"/>
              <a:t>&gt; </a:t>
            </a:r>
          </a:p>
          <a:p>
            <a:pPr>
              <a:buNone/>
            </a:pPr>
            <a:r>
              <a:rPr lang="en-US" dirty="0" smtClean="0"/>
              <a:t>#include &lt;</a:t>
            </a:r>
            <a:r>
              <a:rPr lang="en-US" dirty="0" err="1" smtClean="0"/>
              <a:t>unistd.h</a:t>
            </a:r>
            <a:r>
              <a:rPr lang="en-US" dirty="0" smtClean="0"/>
              <a:t>&gt; </a:t>
            </a:r>
          </a:p>
          <a:p>
            <a:pPr>
              <a:buNone/>
            </a:pPr>
            <a:r>
              <a:rPr lang="en-US" dirty="0" smtClean="0"/>
              <a:t>#define   FIFO1 “/</a:t>
            </a:r>
            <a:r>
              <a:rPr lang="en-US" dirty="0" err="1" smtClean="0"/>
              <a:t>tmp</a:t>
            </a:r>
            <a:r>
              <a:rPr lang="en-US" dirty="0" smtClean="0"/>
              <a:t>/fifo1“</a:t>
            </a:r>
          </a:p>
          <a:p>
            <a:pPr>
              <a:buNone/>
            </a:pPr>
            <a:r>
              <a:rPr lang="en-US" dirty="0" smtClean="0"/>
              <a:t>#define   FIFO2 “/</a:t>
            </a:r>
            <a:r>
              <a:rPr lang="en-US" dirty="0" err="1" smtClean="0"/>
              <a:t>tmp</a:t>
            </a:r>
            <a:r>
              <a:rPr lang="en-US" dirty="0" smtClean="0"/>
              <a:t>/fifo2“</a:t>
            </a:r>
          </a:p>
          <a:p>
            <a:pPr>
              <a:buNone/>
            </a:pPr>
            <a:r>
              <a:rPr lang="en-US" dirty="0" smtClean="0"/>
              <a:t>#define PERMS   0666</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Server</a:t>
            </a:r>
            <a:endParaRPr lang="en-US" dirty="0"/>
          </a:p>
        </p:txBody>
      </p:sp>
      <p:sp>
        <p:nvSpPr>
          <p:cNvPr id="3" name="Content Placeholder 2"/>
          <p:cNvSpPr>
            <a:spLocks noGrp="1"/>
          </p:cNvSpPr>
          <p:nvPr>
            <p:ph idx="1"/>
          </p:nvPr>
        </p:nvSpPr>
        <p:spPr>
          <a:xfrm>
            <a:off x="304800" y="838200"/>
            <a:ext cx="8229600" cy="5791200"/>
          </a:xfrm>
        </p:spPr>
        <p:txBody>
          <a:bodyPr>
            <a:normAutofit fontScale="62500" lnSpcReduction="20000"/>
          </a:bodyPr>
          <a:lstStyle/>
          <a:p>
            <a:pPr>
              <a:buNone/>
            </a:pPr>
            <a:r>
              <a:rPr lang="en-US" dirty="0" smtClean="0"/>
              <a:t>#include “</a:t>
            </a:r>
            <a:r>
              <a:rPr lang="en-US" dirty="0" err="1" smtClean="0"/>
              <a:t>fifo.h</a:t>
            </a:r>
            <a:r>
              <a:rPr lang="en-US" dirty="0" smtClean="0"/>
              <a:t>”</a:t>
            </a:r>
          </a:p>
          <a:p>
            <a:pPr>
              <a:buNone/>
            </a:pPr>
            <a:r>
              <a:rPr lang="en-US" dirty="0" smtClean="0"/>
              <a:t>main()</a:t>
            </a:r>
          </a:p>
          <a:p>
            <a:pPr>
              <a:buNone/>
            </a:pPr>
            <a:r>
              <a:rPr lang="en-US" dirty="0" smtClean="0"/>
              <a:t>{</a:t>
            </a:r>
            <a:r>
              <a:rPr lang="en-US" dirty="0" err="1" smtClean="0"/>
              <a:t>int</a:t>
            </a:r>
            <a:r>
              <a:rPr lang="en-US" dirty="0" smtClean="0"/>
              <a:t>  </a:t>
            </a:r>
            <a:r>
              <a:rPr lang="en-US" dirty="0" err="1" smtClean="0"/>
              <a:t>readfd,writefd</a:t>
            </a:r>
            <a:r>
              <a:rPr lang="en-US" dirty="0" smtClean="0"/>
              <a:t>;</a:t>
            </a:r>
          </a:p>
          <a:p>
            <a:pPr>
              <a:buNone/>
            </a:pPr>
            <a:r>
              <a:rPr lang="en-US" dirty="0" smtClean="0"/>
              <a:t>//</a:t>
            </a:r>
            <a:r>
              <a:rPr lang="en-US" dirty="0" err="1" smtClean="0"/>
              <a:t>severfun</a:t>
            </a:r>
            <a:r>
              <a:rPr lang="en-US" dirty="0" smtClean="0"/>
              <a:t> </a:t>
            </a:r>
            <a:r>
              <a:rPr lang="en-US" dirty="0" err="1" smtClean="0"/>
              <a:t>defn</a:t>
            </a:r>
            <a:endParaRPr lang="en-US" dirty="0" smtClean="0"/>
          </a:p>
          <a:p>
            <a:pPr>
              <a:buNone/>
            </a:pPr>
            <a:r>
              <a:rPr lang="en-US" dirty="0" smtClean="0"/>
              <a:t>sever(</a:t>
            </a:r>
            <a:r>
              <a:rPr lang="en-US" dirty="0" err="1" smtClean="0"/>
              <a:t>int</a:t>
            </a:r>
            <a:r>
              <a:rPr lang="en-US" dirty="0" smtClean="0"/>
              <a:t> , </a:t>
            </a:r>
            <a:r>
              <a:rPr lang="en-US" dirty="0" err="1" smtClean="0"/>
              <a:t>int</a:t>
            </a:r>
            <a:r>
              <a:rPr lang="en-US" smtClean="0"/>
              <a:t> );</a:t>
            </a:r>
            <a:endParaRPr lang="en-US" dirty="0" smtClean="0"/>
          </a:p>
          <a:p>
            <a:pPr>
              <a:buNone/>
            </a:pPr>
            <a:r>
              <a:rPr lang="en-US" dirty="0" smtClean="0"/>
              <a:t>//create required FIFOS &amp; open suitably</a:t>
            </a:r>
          </a:p>
          <a:p>
            <a:pPr>
              <a:buNone/>
            </a:pPr>
            <a:r>
              <a:rPr lang="en-US" dirty="0" smtClean="0"/>
              <a:t>If(</a:t>
            </a:r>
            <a:r>
              <a:rPr lang="en-US" dirty="0" err="1" smtClean="0"/>
              <a:t>mknod</a:t>
            </a:r>
            <a:r>
              <a:rPr lang="en-US" dirty="0" smtClean="0"/>
              <a:t>(FIFO1,S_IFIFO|PERMS,0)==-1)</a:t>
            </a:r>
          </a:p>
          <a:p>
            <a:pPr>
              <a:buNone/>
            </a:pPr>
            <a:r>
              <a:rPr lang="en-US" dirty="0" smtClean="0"/>
              <a:t>{  Error message &amp; exit)}</a:t>
            </a:r>
          </a:p>
          <a:p>
            <a:pPr>
              <a:buNone/>
            </a:pPr>
            <a:r>
              <a:rPr lang="en-US" dirty="0" smtClean="0"/>
              <a:t>If(</a:t>
            </a:r>
            <a:r>
              <a:rPr lang="en-US" dirty="0" err="1" smtClean="0"/>
              <a:t>mknod</a:t>
            </a:r>
            <a:r>
              <a:rPr lang="en-US" dirty="0" smtClean="0"/>
              <a:t>(FIFO2,S_IFIFO|PERMS,0)==-1)</a:t>
            </a:r>
          </a:p>
          <a:p>
            <a:pPr>
              <a:buNone/>
            </a:pPr>
            <a:r>
              <a:rPr lang="en-US" dirty="0" smtClean="0"/>
              <a:t>{  Error message &amp; exit)}</a:t>
            </a:r>
          </a:p>
          <a:p>
            <a:pPr>
              <a:buNone/>
            </a:pPr>
            <a:r>
              <a:rPr lang="en-US" dirty="0" smtClean="0"/>
              <a:t> </a:t>
            </a:r>
            <a:r>
              <a:rPr lang="en-US" dirty="0" err="1" smtClean="0"/>
              <a:t>readfd</a:t>
            </a:r>
            <a:r>
              <a:rPr lang="en-US" dirty="0" smtClean="0"/>
              <a:t>= open(FIFO1,0);</a:t>
            </a:r>
          </a:p>
          <a:p>
            <a:pPr>
              <a:buNone/>
            </a:pPr>
            <a:r>
              <a:rPr lang="en-US" dirty="0" smtClean="0"/>
              <a:t>    </a:t>
            </a:r>
            <a:r>
              <a:rPr lang="en-US" dirty="0" err="1" smtClean="0"/>
              <a:t>writefd</a:t>
            </a:r>
            <a:r>
              <a:rPr lang="en-US" dirty="0" smtClean="0"/>
              <a:t>=open(FIFO2,1);</a:t>
            </a:r>
          </a:p>
          <a:p>
            <a:pPr>
              <a:buNone/>
            </a:pPr>
            <a:r>
              <a:rPr lang="en-US" dirty="0" smtClean="0"/>
              <a:t>server(</a:t>
            </a:r>
            <a:r>
              <a:rPr lang="en-US" dirty="0" err="1" smtClean="0"/>
              <a:t>readfd</a:t>
            </a:r>
            <a:r>
              <a:rPr lang="en-US" dirty="0" smtClean="0"/>
              <a:t>, </a:t>
            </a:r>
            <a:r>
              <a:rPr lang="en-US" dirty="0" err="1" smtClean="0"/>
              <a:t>writefd</a:t>
            </a:r>
            <a:r>
              <a:rPr lang="en-US" dirty="0" smtClean="0"/>
              <a:t>);</a:t>
            </a:r>
          </a:p>
          <a:p>
            <a:pPr>
              <a:buNone/>
            </a:pPr>
            <a:r>
              <a:rPr lang="en-US" dirty="0" smtClean="0"/>
              <a:t>close(</a:t>
            </a:r>
            <a:r>
              <a:rPr lang="en-US" dirty="0" err="1" smtClean="0"/>
              <a:t>readfd</a:t>
            </a:r>
            <a:r>
              <a:rPr lang="en-US" dirty="0" smtClean="0"/>
              <a:t>);</a:t>
            </a:r>
          </a:p>
          <a:p>
            <a:pPr>
              <a:buNone/>
            </a:pPr>
            <a:r>
              <a:rPr lang="en-US" dirty="0" smtClean="0"/>
              <a:t>close(</a:t>
            </a:r>
            <a:r>
              <a:rPr lang="en-US" dirty="0" err="1" smtClean="0"/>
              <a:t>writefd</a:t>
            </a:r>
            <a:r>
              <a:rPr lang="en-US" dirty="0" smtClean="0"/>
              <a:t>);</a:t>
            </a:r>
          </a:p>
          <a:p>
            <a:pPr>
              <a:buNone/>
            </a:pPr>
            <a:r>
              <a:rPr lang="en-US" dirty="0" smtClean="0"/>
              <a:t>exit(0);</a:t>
            </a:r>
          </a:p>
          <a:p>
            <a:pPr>
              <a:buNone/>
            </a:pPr>
            <a:r>
              <a:rPr lang="en-US" dirty="0" smtClean="0"/>
              <a:t>}</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Clnt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#include “</a:t>
            </a:r>
            <a:r>
              <a:rPr lang="en-US" dirty="0" err="1" smtClean="0"/>
              <a:t>fifo.h</a:t>
            </a:r>
            <a:r>
              <a:rPr lang="en-US" dirty="0" smtClean="0"/>
              <a:t>”</a:t>
            </a:r>
          </a:p>
          <a:p>
            <a:pPr>
              <a:buNone/>
            </a:pPr>
            <a:r>
              <a:rPr lang="en-US" dirty="0" smtClean="0"/>
              <a:t>main()</a:t>
            </a:r>
          </a:p>
          <a:p>
            <a:pPr>
              <a:buNone/>
            </a:pPr>
            <a:r>
              <a:rPr lang="en-US" dirty="0" smtClean="0"/>
              <a:t>{</a:t>
            </a:r>
            <a:r>
              <a:rPr lang="en-US" dirty="0" err="1" smtClean="0"/>
              <a:t>int</a:t>
            </a:r>
            <a:r>
              <a:rPr lang="en-US" dirty="0" smtClean="0"/>
              <a:t>  </a:t>
            </a:r>
            <a:r>
              <a:rPr lang="en-US" dirty="0" err="1" smtClean="0"/>
              <a:t>readfd,writefd</a:t>
            </a:r>
            <a:r>
              <a:rPr lang="en-US" dirty="0" smtClean="0"/>
              <a:t>;</a:t>
            </a:r>
          </a:p>
          <a:p>
            <a:pPr>
              <a:buNone/>
            </a:pPr>
            <a:r>
              <a:rPr lang="en-US" dirty="0" smtClean="0"/>
              <a:t>//open </a:t>
            </a:r>
            <a:r>
              <a:rPr lang="en-US" dirty="0" err="1" smtClean="0"/>
              <a:t>Fifos</a:t>
            </a:r>
            <a:r>
              <a:rPr lang="en-US" dirty="0" smtClean="0"/>
              <a:t> assuming it is created in Server</a:t>
            </a:r>
          </a:p>
          <a:p>
            <a:pPr>
              <a:buNone/>
            </a:pPr>
            <a:r>
              <a:rPr lang="en-US" dirty="0" err="1" smtClean="0"/>
              <a:t>writefd</a:t>
            </a:r>
            <a:r>
              <a:rPr lang="en-US" dirty="0" smtClean="0"/>
              <a:t>= open(FIFO1,1);</a:t>
            </a:r>
          </a:p>
          <a:p>
            <a:pPr>
              <a:buNone/>
            </a:pPr>
            <a:r>
              <a:rPr lang="en-US" dirty="0" smtClean="0"/>
              <a:t>    </a:t>
            </a:r>
            <a:r>
              <a:rPr lang="en-US" dirty="0" err="1" smtClean="0"/>
              <a:t>readfd</a:t>
            </a:r>
            <a:r>
              <a:rPr lang="en-US" dirty="0" smtClean="0"/>
              <a:t>=open(FIFO2,0);</a:t>
            </a:r>
          </a:p>
          <a:p>
            <a:pPr>
              <a:buNone/>
            </a:pPr>
            <a:r>
              <a:rPr lang="en-US" dirty="0" err="1" smtClean="0"/>
              <a:t>clnt</a:t>
            </a:r>
            <a:r>
              <a:rPr lang="en-US" dirty="0" smtClean="0"/>
              <a:t>(</a:t>
            </a:r>
            <a:r>
              <a:rPr lang="en-US" dirty="0" err="1" smtClean="0"/>
              <a:t>readfd,writfd</a:t>
            </a:r>
            <a:r>
              <a:rPr lang="en-US" dirty="0" smtClean="0"/>
              <a:t>);</a:t>
            </a:r>
          </a:p>
          <a:p>
            <a:pPr>
              <a:buNone/>
            </a:pPr>
            <a:r>
              <a:rPr lang="en-US" dirty="0" smtClean="0"/>
              <a:t>close(</a:t>
            </a:r>
            <a:r>
              <a:rPr lang="en-US" dirty="0" err="1" smtClean="0"/>
              <a:t>readfd</a:t>
            </a:r>
            <a:r>
              <a:rPr lang="en-US" dirty="0" smtClean="0"/>
              <a:t>);</a:t>
            </a:r>
          </a:p>
          <a:p>
            <a:pPr>
              <a:buNone/>
            </a:pPr>
            <a:r>
              <a:rPr lang="en-US" dirty="0" smtClean="0"/>
              <a:t>close(</a:t>
            </a:r>
            <a:r>
              <a:rPr lang="en-US" dirty="0" err="1" smtClean="0"/>
              <a:t>writefd</a:t>
            </a:r>
            <a:r>
              <a:rPr lang="en-US" dirty="0" smtClean="0"/>
              <a:t>);</a:t>
            </a:r>
          </a:p>
          <a:p>
            <a:pPr>
              <a:buNone/>
            </a:pPr>
            <a:r>
              <a:rPr lang="en-US" dirty="0" smtClean="0"/>
              <a:t>/delete the created FIFOs</a:t>
            </a:r>
          </a:p>
          <a:p>
            <a:pPr>
              <a:buNone/>
            </a:pPr>
            <a:r>
              <a:rPr lang="en-US" dirty="0" smtClean="0"/>
              <a:t>unlink (FIFO1);</a:t>
            </a:r>
          </a:p>
          <a:p>
            <a:pPr>
              <a:buNone/>
            </a:pPr>
            <a:r>
              <a:rPr lang="en-US" dirty="0" smtClean="0"/>
              <a:t>unlink (FIFO2);</a:t>
            </a:r>
          </a:p>
          <a:p>
            <a:pPr>
              <a:buNone/>
            </a:pPr>
            <a:r>
              <a:rPr lang="en-US" dirty="0" smtClean="0"/>
              <a:t>exit(0);</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&amp; Messages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Stream I/O model: No record boundaries. </a:t>
            </a:r>
            <a:r>
              <a:rPr lang="en-US" dirty="0" err="1" smtClean="0"/>
              <a:t>i.e</a:t>
            </a:r>
            <a:r>
              <a:rPr lang="en-US" dirty="0" smtClean="0"/>
              <a:t> read &amp; write do not examine data.</a:t>
            </a:r>
          </a:p>
          <a:p>
            <a:pPr>
              <a:buNone/>
            </a:pPr>
            <a:r>
              <a:rPr lang="en-US" dirty="0" smtClean="0"/>
              <a:t>	</a:t>
            </a:r>
            <a:r>
              <a:rPr lang="en-US" dirty="0" err="1" smtClean="0"/>
              <a:t>Eg</a:t>
            </a:r>
            <a:r>
              <a:rPr lang="en-US" dirty="0" smtClean="0"/>
              <a:t>: Pipe, </a:t>
            </a:r>
            <a:r>
              <a:rPr lang="en-US" dirty="0" err="1" smtClean="0"/>
              <a:t>Fifo</a:t>
            </a:r>
            <a:r>
              <a:rPr lang="en-US" dirty="0" smtClean="0"/>
              <a:t>. Here data is a stream of bytes with no interpretation  doe by the system. Any interpretation required writing &amp; reading process agree it to it &amp; do it themselves.</a:t>
            </a:r>
          </a:p>
          <a:p>
            <a:pPr>
              <a:buNone/>
            </a:pPr>
            <a:r>
              <a:rPr lang="en-US" dirty="0" smtClean="0"/>
              <a:t>Imposing a message structure on the top of a stream based IPC supports variable length message &amp; reader can identify message boundaries.</a:t>
            </a:r>
          </a:p>
          <a:p>
            <a:pPr>
              <a:buNone/>
            </a:pPr>
            <a:r>
              <a:rPr lang="en-US" dirty="0" err="1" smtClean="0"/>
              <a:t>Eg</a:t>
            </a:r>
            <a:r>
              <a:rPr lang="en-US" dirty="0" smtClean="0"/>
              <a:t>: 1) A new line character to separate each message</a:t>
            </a:r>
          </a:p>
          <a:p>
            <a:pPr>
              <a:buNone/>
            </a:pPr>
            <a:r>
              <a:rPr lang="en-US" dirty="0" smtClean="0"/>
              <a:t>	   2) Defining a message structure.</a:t>
            </a:r>
          </a:p>
          <a:p>
            <a:pPr>
              <a:buNone/>
            </a:pPr>
            <a:r>
              <a:rPr lang="en-US" dirty="0" smtClean="0"/>
              <a:t>More structured message: Unix message queue</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structure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Defining a message structure:</a:t>
            </a:r>
          </a:p>
          <a:p>
            <a:pPr>
              <a:buNone/>
            </a:pPr>
            <a:r>
              <a:rPr lang="en-US" dirty="0" smtClean="0"/>
              <a:t>#define MAXMDATA (4096-16)</a:t>
            </a:r>
          </a:p>
          <a:p>
            <a:pPr>
              <a:buNone/>
            </a:pPr>
            <a:r>
              <a:rPr lang="en-US" dirty="0" smtClean="0"/>
              <a:t>#define HEADERSIZE (</a:t>
            </a:r>
            <a:r>
              <a:rPr lang="en-US" dirty="0" err="1" smtClean="0"/>
              <a:t>sizeof</a:t>
            </a:r>
            <a:r>
              <a:rPr lang="en-US" dirty="0" smtClean="0"/>
              <a:t>(</a:t>
            </a:r>
            <a:r>
              <a:rPr lang="en-US" dirty="0" err="1" smtClean="0"/>
              <a:t>Mesg</a:t>
            </a:r>
            <a:r>
              <a:rPr lang="en-US" dirty="0" smtClean="0"/>
              <a:t>)-MAXMDATA</a:t>
            </a:r>
          </a:p>
          <a:p>
            <a:pPr>
              <a:buNone/>
            </a:pPr>
            <a:r>
              <a:rPr lang="en-US" dirty="0" err="1" smtClean="0"/>
              <a:t>typedef</a:t>
            </a:r>
            <a:r>
              <a:rPr lang="en-US" dirty="0" smtClean="0"/>
              <a:t>  </a:t>
            </a:r>
            <a:r>
              <a:rPr lang="en-US" dirty="0" err="1" smtClean="0"/>
              <a:t>struct</a:t>
            </a:r>
            <a:r>
              <a:rPr lang="en-US" dirty="0" smtClean="0"/>
              <a:t>{</a:t>
            </a:r>
          </a:p>
          <a:p>
            <a:pPr>
              <a:buNone/>
            </a:pPr>
            <a:r>
              <a:rPr lang="en-US" dirty="0" err="1" smtClean="0"/>
              <a:t>int</a:t>
            </a:r>
            <a:r>
              <a:rPr lang="en-US" dirty="0" smtClean="0"/>
              <a:t> </a:t>
            </a:r>
            <a:r>
              <a:rPr lang="en-US" dirty="0" err="1" smtClean="0"/>
              <a:t>mesg_type</a:t>
            </a:r>
            <a:r>
              <a:rPr lang="en-US" dirty="0" smtClean="0"/>
              <a:t>;</a:t>
            </a:r>
          </a:p>
          <a:p>
            <a:pPr>
              <a:buNone/>
            </a:pPr>
            <a:r>
              <a:rPr lang="en-US" dirty="0" err="1" smtClean="0"/>
              <a:t>int</a:t>
            </a:r>
            <a:r>
              <a:rPr lang="en-US" dirty="0" smtClean="0"/>
              <a:t> </a:t>
            </a:r>
            <a:r>
              <a:rPr lang="en-US" dirty="0" err="1" smtClean="0"/>
              <a:t>mesg_len</a:t>
            </a:r>
            <a:r>
              <a:rPr lang="en-US" dirty="0" smtClean="0"/>
              <a:t>;</a:t>
            </a:r>
          </a:p>
          <a:p>
            <a:pPr>
              <a:buNone/>
            </a:pPr>
            <a:r>
              <a:rPr lang="en-US" dirty="0" smtClean="0"/>
              <a:t>char </a:t>
            </a:r>
            <a:r>
              <a:rPr lang="en-US" dirty="0" err="1" smtClean="0"/>
              <a:t>mesg_data</a:t>
            </a:r>
            <a:r>
              <a:rPr lang="en-US" dirty="0" smtClean="0"/>
              <a:t>[MAXMDATA];</a:t>
            </a:r>
          </a:p>
          <a:p>
            <a:pPr>
              <a:buNone/>
            </a:pPr>
            <a:r>
              <a:rPr lang="en-US" dirty="0" smtClean="0"/>
              <a:t>} </a:t>
            </a:r>
            <a:r>
              <a:rPr lang="en-US" dirty="0" err="1" smtClean="0"/>
              <a:t>Mesg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533400" y="914400"/>
            <a:ext cx="8229600" cy="5334000"/>
          </a:xfrm>
        </p:spPr>
        <p:txBody>
          <a:bodyPr>
            <a:normAutofit fontScale="70000" lnSpcReduction="20000"/>
          </a:bodyPr>
          <a:lstStyle/>
          <a:p>
            <a:pPr>
              <a:buNone/>
            </a:pPr>
            <a:r>
              <a:rPr lang="en-US" dirty="0" smtClean="0"/>
              <a:t>main()  {</a:t>
            </a:r>
          </a:p>
          <a:p>
            <a:pPr>
              <a:buNone/>
            </a:pPr>
            <a:r>
              <a:rPr lang="en-US" dirty="0" err="1" smtClean="0"/>
              <a:t>int</a:t>
            </a:r>
            <a:r>
              <a:rPr lang="en-US" dirty="0" smtClean="0"/>
              <a:t>  </a:t>
            </a:r>
            <a:r>
              <a:rPr lang="en-US" dirty="0" err="1" smtClean="0"/>
              <a:t>pipfd</a:t>
            </a:r>
            <a:r>
              <a:rPr lang="en-US" dirty="0" smtClean="0"/>
              <a:t>[2];</a:t>
            </a:r>
          </a:p>
          <a:p>
            <a:pPr>
              <a:buNone/>
            </a:pPr>
            <a:r>
              <a:rPr lang="en-US" dirty="0" smtClean="0"/>
              <a:t> </a:t>
            </a:r>
            <a:r>
              <a:rPr lang="en-US" dirty="0" err="1" smtClean="0"/>
              <a:t>Mesg</a:t>
            </a:r>
            <a:r>
              <a:rPr lang="en-US" dirty="0" smtClean="0"/>
              <a:t> </a:t>
            </a:r>
            <a:r>
              <a:rPr lang="en-US" dirty="0" err="1" smtClean="0"/>
              <a:t>txmesg,rxmesg</a:t>
            </a:r>
            <a:r>
              <a:rPr lang="en-US" dirty="0" smtClean="0"/>
              <a:t>;</a:t>
            </a:r>
          </a:p>
          <a:p>
            <a:pPr>
              <a:buNone/>
            </a:pPr>
            <a:r>
              <a:rPr lang="en-US" dirty="0" err="1" smtClean="0"/>
              <a:t>Mesg</a:t>
            </a:r>
            <a:r>
              <a:rPr lang="en-US" dirty="0" smtClean="0"/>
              <a:t> *</a:t>
            </a:r>
            <a:r>
              <a:rPr lang="en-US" dirty="0" err="1" smtClean="0"/>
              <a:t>msgptr</a:t>
            </a:r>
            <a:r>
              <a:rPr lang="en-US" dirty="0" smtClean="0"/>
              <a:t>;</a:t>
            </a:r>
          </a:p>
          <a:p>
            <a:pPr>
              <a:buNone/>
            </a:pPr>
            <a:r>
              <a:rPr lang="en-US" dirty="0" err="1" smtClean="0"/>
              <a:t>mesg_send</a:t>
            </a:r>
            <a:r>
              <a:rPr lang="en-US" dirty="0" smtClean="0"/>
              <a:t>(</a:t>
            </a:r>
            <a:r>
              <a:rPr lang="en-US" dirty="0" err="1" smtClean="0"/>
              <a:t>int</a:t>
            </a:r>
            <a:r>
              <a:rPr lang="en-US" dirty="0" smtClean="0"/>
              <a:t> , </a:t>
            </a:r>
            <a:r>
              <a:rPr lang="en-US" dirty="0" err="1" smtClean="0"/>
              <a:t>Mesg</a:t>
            </a:r>
            <a:r>
              <a:rPr lang="en-US" dirty="0" smtClean="0"/>
              <a:t> *</a:t>
            </a:r>
            <a:r>
              <a:rPr lang="en-US" dirty="0" err="1" smtClean="0"/>
              <a:t>mesgptr</a:t>
            </a:r>
            <a:r>
              <a:rPr lang="en-US" dirty="0" smtClean="0"/>
              <a:t>);</a:t>
            </a:r>
          </a:p>
          <a:p>
            <a:pPr>
              <a:buNone/>
            </a:pPr>
            <a:r>
              <a:rPr lang="en-US" dirty="0" err="1" smtClean="0"/>
              <a:t>int</a:t>
            </a:r>
            <a:r>
              <a:rPr lang="en-US" dirty="0" smtClean="0"/>
              <a:t>  </a:t>
            </a:r>
            <a:r>
              <a:rPr lang="en-US" dirty="0" err="1" smtClean="0"/>
              <a:t>mesg_recieve</a:t>
            </a:r>
            <a:r>
              <a:rPr lang="en-US" dirty="0" smtClean="0"/>
              <a:t>(</a:t>
            </a:r>
            <a:r>
              <a:rPr lang="en-US" dirty="0" err="1" smtClean="0"/>
              <a:t>int</a:t>
            </a:r>
            <a:r>
              <a:rPr lang="en-US" dirty="0" smtClean="0"/>
              <a:t>, </a:t>
            </a:r>
            <a:r>
              <a:rPr lang="en-US" dirty="0" err="1" smtClean="0"/>
              <a:t>Mesg</a:t>
            </a:r>
            <a:r>
              <a:rPr lang="en-US" dirty="0" smtClean="0"/>
              <a:t> *</a:t>
            </a:r>
            <a:r>
              <a:rPr lang="en-US" dirty="0" err="1" smtClean="0"/>
              <a:t>mesgptr</a:t>
            </a:r>
            <a:r>
              <a:rPr lang="en-US" dirty="0" smtClean="0"/>
              <a:t>);</a:t>
            </a:r>
          </a:p>
          <a:p>
            <a:pPr>
              <a:buNone/>
            </a:pPr>
            <a:r>
              <a:rPr lang="en-US" dirty="0" err="1" smtClean="0"/>
              <a:t>txmesg.mesg_len</a:t>
            </a:r>
            <a:r>
              <a:rPr lang="en-US" dirty="0" smtClean="0"/>
              <a:t>=20;</a:t>
            </a:r>
          </a:p>
          <a:p>
            <a:pPr>
              <a:buNone/>
            </a:pPr>
            <a:r>
              <a:rPr lang="en-US" dirty="0" err="1" smtClean="0"/>
              <a:t>txmesg.mesg_type</a:t>
            </a:r>
            <a:r>
              <a:rPr lang="en-US" dirty="0" smtClean="0"/>
              <a:t>=05L;</a:t>
            </a:r>
          </a:p>
          <a:p>
            <a:pPr>
              <a:buNone/>
            </a:pPr>
            <a:r>
              <a:rPr lang="en-US" dirty="0" err="1" smtClean="0"/>
              <a:t>scanf</a:t>
            </a:r>
            <a:r>
              <a:rPr lang="en-US" dirty="0" smtClean="0"/>
              <a:t>(“%s”, </a:t>
            </a:r>
            <a:r>
              <a:rPr lang="en-US" dirty="0" err="1" smtClean="0"/>
              <a:t>txmesg.mesg_data</a:t>
            </a:r>
            <a:r>
              <a:rPr lang="en-US" dirty="0" smtClean="0"/>
              <a:t>);</a:t>
            </a:r>
          </a:p>
          <a:p>
            <a:pPr>
              <a:buNone/>
            </a:pPr>
            <a:r>
              <a:rPr lang="en-US" dirty="0" smtClean="0"/>
              <a:t>pipe(</a:t>
            </a:r>
            <a:r>
              <a:rPr lang="en-US" dirty="0" err="1" smtClean="0"/>
              <a:t>pipfd</a:t>
            </a:r>
            <a:r>
              <a:rPr lang="en-US" dirty="0" smtClean="0"/>
              <a:t>);</a:t>
            </a:r>
          </a:p>
          <a:p>
            <a:pPr>
              <a:buNone/>
            </a:pPr>
            <a:r>
              <a:rPr lang="en-US" dirty="0" err="1" smtClean="0"/>
              <a:t>Mesgptr</a:t>
            </a:r>
            <a:r>
              <a:rPr lang="en-US" dirty="0" smtClean="0"/>
              <a:t>=&amp;</a:t>
            </a:r>
            <a:r>
              <a:rPr lang="en-US" dirty="0" err="1" smtClean="0"/>
              <a:t>txmesg</a:t>
            </a:r>
            <a:r>
              <a:rPr lang="en-US" smtClean="0"/>
              <a:t>;</a:t>
            </a:r>
            <a:endParaRPr lang="en-US" dirty="0" smtClean="0"/>
          </a:p>
          <a:p>
            <a:pPr>
              <a:buNone/>
            </a:pPr>
            <a:r>
              <a:rPr lang="en-US" dirty="0" err="1" smtClean="0"/>
              <a:t>mesg_send</a:t>
            </a:r>
            <a:r>
              <a:rPr lang="en-US" dirty="0" smtClean="0"/>
              <a:t>(</a:t>
            </a:r>
            <a:r>
              <a:rPr lang="en-US" dirty="0" err="1" smtClean="0"/>
              <a:t>pipfd</a:t>
            </a:r>
            <a:r>
              <a:rPr lang="en-US" dirty="0" smtClean="0"/>
              <a:t>[1],</a:t>
            </a:r>
            <a:r>
              <a:rPr lang="en-US" dirty="0" err="1" smtClean="0"/>
              <a:t>msgptr</a:t>
            </a:r>
            <a:r>
              <a:rPr lang="en-US" dirty="0" smtClean="0"/>
              <a:t>);</a:t>
            </a:r>
          </a:p>
          <a:p>
            <a:pPr>
              <a:buNone/>
            </a:pPr>
            <a:r>
              <a:rPr lang="en-US" dirty="0" err="1" smtClean="0"/>
              <a:t>mesg_recieve</a:t>
            </a:r>
            <a:r>
              <a:rPr lang="en-US" dirty="0" smtClean="0"/>
              <a:t>(</a:t>
            </a:r>
            <a:r>
              <a:rPr lang="en-US" dirty="0" err="1" smtClean="0"/>
              <a:t>pipfd</a:t>
            </a:r>
            <a:r>
              <a:rPr lang="en-US" dirty="0" smtClean="0"/>
              <a:t>[0], &amp;</a:t>
            </a:r>
            <a:r>
              <a:rPr lang="en-US" dirty="0" err="1" smtClean="0"/>
              <a:t>rxmesg</a:t>
            </a: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mesg_send</a:t>
            </a:r>
            <a:r>
              <a:rPr lang="en-US" dirty="0" smtClean="0"/>
              <a:t> function</a:t>
            </a:r>
            <a:endParaRPr lang="en-US" dirty="0"/>
          </a:p>
        </p:txBody>
      </p:sp>
      <p:sp>
        <p:nvSpPr>
          <p:cNvPr id="3" name="Content Placeholder 2"/>
          <p:cNvSpPr>
            <a:spLocks noGrp="1"/>
          </p:cNvSpPr>
          <p:nvPr>
            <p:ph idx="1"/>
          </p:nvPr>
        </p:nvSpPr>
        <p:spPr/>
        <p:txBody>
          <a:bodyPr/>
          <a:lstStyle/>
          <a:p>
            <a:pPr>
              <a:buNone/>
            </a:pPr>
            <a:r>
              <a:rPr lang="en-US" dirty="0" err="1" smtClean="0"/>
              <a:t>mesg_send</a:t>
            </a:r>
            <a:r>
              <a:rPr lang="en-US" dirty="0" smtClean="0"/>
              <a:t>(</a:t>
            </a:r>
            <a:r>
              <a:rPr lang="en-US" dirty="0" err="1" smtClean="0"/>
              <a:t>int</a:t>
            </a:r>
            <a:r>
              <a:rPr lang="en-US" dirty="0" smtClean="0"/>
              <a:t> </a:t>
            </a:r>
            <a:r>
              <a:rPr lang="en-US" dirty="0" err="1" smtClean="0"/>
              <a:t>writefd</a:t>
            </a:r>
            <a:r>
              <a:rPr lang="en-US" dirty="0" smtClean="0"/>
              <a:t>, </a:t>
            </a:r>
            <a:r>
              <a:rPr lang="en-US" dirty="0" err="1" smtClean="0"/>
              <a:t>Mesg</a:t>
            </a:r>
            <a:r>
              <a:rPr lang="en-US" dirty="0" smtClean="0"/>
              <a:t> *</a:t>
            </a:r>
            <a:r>
              <a:rPr lang="en-US" dirty="0" err="1" smtClean="0"/>
              <a:t>mesgptr</a:t>
            </a:r>
            <a:r>
              <a:rPr lang="en-US" dirty="0" smtClean="0"/>
              <a:t>)   {</a:t>
            </a:r>
          </a:p>
          <a:p>
            <a:pPr>
              <a:buNone/>
            </a:pPr>
            <a:r>
              <a:rPr lang="en-US" dirty="0" err="1" smtClean="0"/>
              <a:t>int</a:t>
            </a:r>
            <a:r>
              <a:rPr lang="en-US" dirty="0" smtClean="0"/>
              <a:t> n;</a:t>
            </a:r>
          </a:p>
          <a:p>
            <a:pPr>
              <a:buNone/>
            </a:pPr>
            <a:r>
              <a:rPr lang="en-US" dirty="0" smtClean="0"/>
              <a:t>n= </a:t>
            </a:r>
            <a:r>
              <a:rPr lang="en-US" dirty="0" err="1" smtClean="0"/>
              <a:t>HEADERSIZE+mesgptr</a:t>
            </a:r>
            <a:r>
              <a:rPr lang="en-US" dirty="0" smtClean="0"/>
              <a:t>-&gt;</a:t>
            </a:r>
            <a:r>
              <a:rPr lang="en-US" dirty="0" err="1" smtClean="0"/>
              <a:t>mesg_len</a:t>
            </a:r>
            <a:r>
              <a:rPr lang="en-US" dirty="0" smtClean="0"/>
              <a:t>;</a:t>
            </a:r>
          </a:p>
          <a:p>
            <a:pPr>
              <a:buNone/>
            </a:pPr>
            <a:r>
              <a:rPr lang="en-US" dirty="0" smtClean="0"/>
              <a:t>write(</a:t>
            </a:r>
            <a:r>
              <a:rPr lang="en-US" dirty="0" err="1" smtClean="0"/>
              <a:t>writefd</a:t>
            </a:r>
            <a:r>
              <a:rPr lang="en-US" dirty="0" smtClean="0"/>
              <a:t>, (char*)</a:t>
            </a:r>
            <a:r>
              <a:rPr lang="en-US" dirty="0" err="1" smtClean="0"/>
              <a:t>mesgptr</a:t>
            </a:r>
            <a:r>
              <a:rPr lang="en-US" dirty="0" smtClean="0"/>
              <a:t>, n)</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mesg_receive</a:t>
            </a:r>
            <a:r>
              <a:rPr lang="en-US" dirty="0" smtClean="0"/>
              <a:t> function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smtClean="0"/>
              <a:t>mesg_receive</a:t>
            </a:r>
            <a:r>
              <a:rPr lang="en-US" dirty="0" smtClean="0"/>
              <a:t> (</a:t>
            </a:r>
            <a:r>
              <a:rPr lang="en-US" dirty="0" err="1" smtClean="0"/>
              <a:t>int</a:t>
            </a:r>
            <a:r>
              <a:rPr lang="en-US" dirty="0" smtClean="0"/>
              <a:t> </a:t>
            </a:r>
            <a:r>
              <a:rPr lang="en-US" dirty="0" err="1" smtClean="0"/>
              <a:t>readfd</a:t>
            </a:r>
            <a:r>
              <a:rPr lang="en-US" dirty="0" smtClean="0"/>
              <a:t>, </a:t>
            </a:r>
            <a:r>
              <a:rPr lang="en-US" dirty="0" err="1" smtClean="0"/>
              <a:t>Mesg</a:t>
            </a:r>
            <a:r>
              <a:rPr lang="en-US" dirty="0" smtClean="0"/>
              <a:t> * </a:t>
            </a:r>
            <a:r>
              <a:rPr lang="en-US" dirty="0" err="1" smtClean="0"/>
              <a:t>mesgptr</a:t>
            </a:r>
            <a:r>
              <a:rPr lang="en-US" dirty="0" smtClean="0"/>
              <a:t>)</a:t>
            </a:r>
          </a:p>
          <a:p>
            <a:pPr>
              <a:buNone/>
            </a:pPr>
            <a:r>
              <a:rPr lang="en-US" dirty="0" smtClean="0"/>
              <a:t>{</a:t>
            </a:r>
          </a:p>
          <a:p>
            <a:pPr>
              <a:buNone/>
            </a:pPr>
            <a:r>
              <a:rPr lang="en-US" dirty="0" smtClean="0"/>
              <a:t>    </a:t>
            </a:r>
            <a:r>
              <a:rPr lang="en-US" dirty="0" err="1" smtClean="0"/>
              <a:t>int</a:t>
            </a:r>
            <a:r>
              <a:rPr lang="en-US" dirty="0" smtClean="0"/>
              <a:t> n;</a:t>
            </a:r>
          </a:p>
          <a:p>
            <a:pPr>
              <a:buNone/>
            </a:pPr>
            <a:r>
              <a:rPr lang="en-US" dirty="0" smtClean="0"/>
              <a:t>// Read the header first. This gives length of data</a:t>
            </a:r>
          </a:p>
          <a:p>
            <a:pPr>
              <a:buNone/>
            </a:pPr>
            <a:r>
              <a:rPr lang="en-US" dirty="0" smtClean="0"/>
              <a:t>n=read(</a:t>
            </a:r>
            <a:r>
              <a:rPr lang="en-US" dirty="0" err="1" smtClean="0"/>
              <a:t>readfd</a:t>
            </a:r>
            <a:r>
              <a:rPr lang="en-US" dirty="0" smtClean="0"/>
              <a:t>, (char*) </a:t>
            </a:r>
            <a:r>
              <a:rPr lang="en-US" dirty="0" err="1" smtClean="0"/>
              <a:t>megptr</a:t>
            </a:r>
            <a:r>
              <a:rPr lang="en-US" dirty="0" smtClean="0"/>
              <a:t>, HEADERSIZE);</a:t>
            </a:r>
          </a:p>
          <a:p>
            <a:pPr>
              <a:buNone/>
            </a:pPr>
            <a:r>
              <a:rPr lang="en-US" dirty="0" smtClean="0"/>
              <a:t>//Read the actual data</a:t>
            </a:r>
          </a:p>
          <a:p>
            <a:pPr>
              <a:buNone/>
            </a:pPr>
            <a:r>
              <a:rPr lang="en-US" dirty="0" smtClean="0"/>
              <a:t>n=</a:t>
            </a:r>
            <a:r>
              <a:rPr lang="en-US" dirty="0" err="1" smtClean="0"/>
              <a:t>mesgptr</a:t>
            </a:r>
            <a:r>
              <a:rPr lang="en-US" dirty="0" smtClean="0"/>
              <a:t>-&gt;</a:t>
            </a:r>
            <a:r>
              <a:rPr lang="en-US" dirty="0" err="1" smtClean="0"/>
              <a:t>mesg_len</a:t>
            </a:r>
            <a:r>
              <a:rPr lang="en-US" dirty="0" smtClean="0"/>
              <a:t>;</a:t>
            </a:r>
          </a:p>
          <a:p>
            <a:pPr>
              <a:buNone/>
            </a:pPr>
            <a:r>
              <a:rPr lang="en-US" dirty="0" smtClean="0"/>
              <a:t>n=read(</a:t>
            </a:r>
            <a:r>
              <a:rPr lang="en-US" dirty="0" err="1" smtClean="0"/>
              <a:t>readfd</a:t>
            </a:r>
            <a:r>
              <a:rPr lang="en-US" dirty="0" smtClean="0"/>
              <a:t>, </a:t>
            </a:r>
            <a:r>
              <a:rPr lang="en-US" dirty="0" err="1" smtClean="0"/>
              <a:t>mesgptr</a:t>
            </a:r>
            <a:r>
              <a:rPr lang="en-US" dirty="0" smtClean="0"/>
              <a:t>-&gt;</a:t>
            </a:r>
            <a:r>
              <a:rPr lang="en-US" dirty="0" err="1" smtClean="0"/>
              <a:t>mesg_data</a:t>
            </a:r>
            <a:r>
              <a:rPr lang="en-US" dirty="0" smtClean="0"/>
              <a:t>, n);</a:t>
            </a:r>
          </a:p>
          <a:p>
            <a:pPr>
              <a:buNone/>
            </a:pPr>
            <a:r>
              <a:rPr lang="en-US" dirty="0" smtClean="0"/>
              <a:t>return(n);</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sz="3200" smtClean="0"/>
              <a:t>Fundamental IPC Problem for the OS</a:t>
            </a:r>
          </a:p>
        </p:txBody>
      </p:sp>
      <p:sp>
        <p:nvSpPr>
          <p:cNvPr id="9219" name="Rectangle 3"/>
          <p:cNvSpPr>
            <a:spLocks noGrp="1" noChangeArrowheads="1"/>
          </p:cNvSpPr>
          <p:nvPr>
            <p:ph type="body" idx="1"/>
          </p:nvPr>
        </p:nvSpPr>
        <p:spPr/>
        <p:txBody>
          <a:bodyPr/>
          <a:lstStyle/>
          <a:p>
            <a:pPr eaLnBrk="1" hangingPunct="1"/>
            <a:r>
              <a:rPr lang="en-US" smtClean="0"/>
              <a:t>Each process has a private address space</a:t>
            </a:r>
          </a:p>
          <a:p>
            <a:pPr eaLnBrk="1" hangingPunct="1"/>
            <a:r>
              <a:rPr lang="en-US" smtClean="0"/>
              <a:t>Normally, no process can write to another process’s space</a:t>
            </a:r>
          </a:p>
          <a:p>
            <a:pPr eaLnBrk="1" hangingPunct="1"/>
            <a:r>
              <a:rPr lang="en-US" smtClean="0"/>
              <a:t>How to get important data from process A to process B?</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space &amp; Key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set of possible names</a:t>
            </a:r>
          </a:p>
          <a:p>
            <a:r>
              <a:rPr lang="en-US" dirty="0" smtClean="0"/>
              <a:t>To identify the IPCs in a single system.</a:t>
            </a:r>
          </a:p>
          <a:p>
            <a:r>
              <a:rPr lang="en-US" dirty="0" err="1" smtClean="0"/>
              <a:t>key_t</a:t>
            </a:r>
            <a:r>
              <a:rPr lang="en-US" dirty="0" smtClean="0"/>
              <a:t>  keys:</a:t>
            </a:r>
          </a:p>
          <a:p>
            <a:pPr>
              <a:buNone/>
            </a:pPr>
            <a:r>
              <a:rPr lang="en-US" dirty="0" smtClean="0"/>
              <a:t>		path name &amp; project identifier converted 	into system V IPC key.</a:t>
            </a:r>
          </a:p>
          <a:p>
            <a:pPr>
              <a:buNone/>
            </a:pPr>
            <a:r>
              <a:rPr lang="en-US" dirty="0" smtClean="0"/>
              <a:t>		Are used to identify message queue, 	semaphore, shared memory.</a:t>
            </a:r>
          </a:p>
          <a:p>
            <a:pPr>
              <a:buNone/>
            </a:pPr>
            <a:r>
              <a:rPr lang="en-US" dirty="0" smtClean="0"/>
              <a:t>		</a:t>
            </a:r>
            <a:r>
              <a:rPr lang="en-US" dirty="0" err="1" smtClean="0"/>
              <a:t>ftok</a:t>
            </a:r>
            <a:r>
              <a:rPr lang="en-US" dirty="0" smtClean="0"/>
              <a:t> is used to generate key.</a:t>
            </a:r>
          </a:p>
          <a:p>
            <a:pPr>
              <a:buNone/>
            </a:pPr>
            <a:r>
              <a:rPr lang="en-US" dirty="0" smtClean="0"/>
              <a:t>		</a:t>
            </a:r>
            <a:r>
              <a:rPr lang="en-US" dirty="0" err="1" smtClean="0"/>
              <a:t>key_t</a:t>
            </a:r>
            <a:r>
              <a:rPr lang="en-US" dirty="0" smtClean="0"/>
              <a:t>  data type defined in &lt;sys/</a:t>
            </a:r>
            <a:r>
              <a:rPr lang="en-US" dirty="0" err="1" smtClean="0"/>
              <a:t>types.h</a:t>
            </a:r>
            <a:r>
              <a:rPr lang="en-US" dirty="0" smtClean="0"/>
              <a:t>&gt;. It is 	a 32 bit number. </a:t>
            </a:r>
          </a:p>
          <a:p>
            <a:pPr>
              <a:buNone/>
            </a:pPr>
            <a:r>
              <a:rPr lang="en-US" dirty="0" smtClean="0"/>
              <a:t>Implementation of </a:t>
            </a:r>
            <a:r>
              <a:rPr lang="en-US" dirty="0" err="1" smtClean="0"/>
              <a:t>ftok</a:t>
            </a:r>
            <a:r>
              <a:rPr lang="en-US" dirty="0" smtClean="0"/>
              <a:t>: It combines 8 bit </a:t>
            </a:r>
            <a:r>
              <a:rPr lang="en-US" dirty="0" err="1" smtClean="0"/>
              <a:t>proj</a:t>
            </a:r>
            <a:r>
              <a:rPr lang="en-US" dirty="0" smtClean="0"/>
              <a:t> value , along with numeric </a:t>
            </a:r>
            <a:r>
              <a:rPr lang="en-US" dirty="0" err="1" smtClean="0"/>
              <a:t>i</a:t>
            </a:r>
            <a:r>
              <a:rPr lang="en-US" dirty="0" smtClean="0"/>
              <a:t>-node number of disk file </a:t>
            </a:r>
            <a:r>
              <a:rPr lang="en-US" dirty="0" err="1" smtClean="0"/>
              <a:t>correspondig</a:t>
            </a:r>
            <a:r>
              <a:rPr lang="en-US" dirty="0" smtClean="0"/>
              <a:t> to the path name along with minor device no of file system. The combination of three results in a 32 bit no.</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Fred Kuhns (</a:t>
            </a:r>
            <a:fld id="{9FC9D249-D24C-4E6A-81DA-665D9C47EBF2}" type="datetime1">
              <a:rPr lang="en-US"/>
              <a:pPr/>
              <a:t>1/19/2015</a:t>
            </a:fld>
            <a:r>
              <a:rPr lang="en-US"/>
              <a:t>)</a:t>
            </a:r>
          </a:p>
        </p:txBody>
      </p:sp>
      <p:sp>
        <p:nvSpPr>
          <p:cNvPr id="5" name="Footer Placeholder 4"/>
          <p:cNvSpPr>
            <a:spLocks noGrp="1"/>
          </p:cNvSpPr>
          <p:nvPr>
            <p:ph type="ftr" sz="quarter" idx="11"/>
          </p:nvPr>
        </p:nvSpPr>
        <p:spPr/>
        <p:txBody>
          <a:bodyPr/>
          <a:lstStyle/>
          <a:p>
            <a:r>
              <a:rPr lang="en-US"/>
              <a:t>CS523 – Operating Systems</a:t>
            </a:r>
          </a:p>
        </p:txBody>
      </p:sp>
      <p:sp>
        <p:nvSpPr>
          <p:cNvPr id="91138" name="Rectangle 2"/>
          <p:cNvSpPr>
            <a:spLocks noGrp="1" noChangeArrowheads="1"/>
          </p:cNvSpPr>
          <p:nvPr>
            <p:ph type="title"/>
          </p:nvPr>
        </p:nvSpPr>
        <p:spPr>
          <a:xfrm>
            <a:off x="596900" y="127000"/>
            <a:ext cx="7772400" cy="766763"/>
          </a:xfrm>
        </p:spPr>
        <p:txBody>
          <a:bodyPr/>
          <a:lstStyle/>
          <a:p>
            <a:r>
              <a:rPr lang="en-US"/>
              <a:t>System V IPC Mechanisms</a:t>
            </a:r>
          </a:p>
        </p:txBody>
      </p:sp>
      <p:sp>
        <p:nvSpPr>
          <p:cNvPr id="91139" name="Rectangle 3"/>
          <p:cNvSpPr>
            <a:spLocks noGrp="1" noChangeArrowheads="1"/>
          </p:cNvSpPr>
          <p:nvPr>
            <p:ph type="body" idx="1"/>
          </p:nvPr>
        </p:nvSpPr>
        <p:spPr>
          <a:xfrm>
            <a:off x="1281113" y="1217613"/>
            <a:ext cx="6278562" cy="4506912"/>
          </a:xfrm>
        </p:spPr>
        <p:txBody>
          <a:bodyPr/>
          <a:lstStyle/>
          <a:p>
            <a:pPr algn="ctr"/>
            <a:r>
              <a:rPr lang="en-US" dirty="0" smtClean="0"/>
              <a:t>Message queues</a:t>
            </a:r>
          </a:p>
          <a:p>
            <a:pPr algn="ctr"/>
            <a:endParaRPr lang="en-US" dirty="0" smtClean="0"/>
          </a:p>
          <a:p>
            <a:pPr algn="ctr"/>
            <a:r>
              <a:rPr lang="en-US" dirty="0" smtClean="0"/>
              <a:t>Semaphores</a:t>
            </a:r>
            <a:endParaRPr lang="en-US" dirty="0"/>
          </a:p>
          <a:p>
            <a:pPr algn="ctr"/>
            <a:endParaRPr lang="en-US" dirty="0"/>
          </a:p>
          <a:p>
            <a:pPr algn="ctr"/>
            <a:r>
              <a:rPr lang="en-US" dirty="0"/>
              <a:t>Shared memory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Fred Kuhns (</a:t>
            </a:r>
            <a:fld id="{9FC9D249-D24C-4E6A-81DA-665D9C47EBF2}" type="datetime1">
              <a:rPr lang="en-US"/>
              <a:pPr/>
              <a:t>1/19/2015</a:t>
            </a:fld>
            <a:r>
              <a:rPr lang="en-US"/>
              <a:t>)</a:t>
            </a:r>
          </a:p>
        </p:txBody>
      </p:sp>
      <p:sp>
        <p:nvSpPr>
          <p:cNvPr id="5" name="Footer Placeholder 4"/>
          <p:cNvSpPr>
            <a:spLocks noGrp="1"/>
          </p:cNvSpPr>
          <p:nvPr>
            <p:ph type="ftr" sz="quarter" idx="11"/>
          </p:nvPr>
        </p:nvSpPr>
        <p:spPr/>
        <p:txBody>
          <a:bodyPr/>
          <a:lstStyle/>
          <a:p>
            <a:r>
              <a:rPr lang="en-US"/>
              <a:t>CS523 – Operating Systems</a:t>
            </a:r>
          </a:p>
        </p:txBody>
      </p:sp>
      <p:sp>
        <p:nvSpPr>
          <p:cNvPr id="92162" name="Rectangle 2"/>
          <p:cNvSpPr>
            <a:spLocks noGrp="1" noChangeArrowheads="1"/>
          </p:cNvSpPr>
          <p:nvPr>
            <p:ph type="title"/>
          </p:nvPr>
        </p:nvSpPr>
        <p:spPr>
          <a:xfrm>
            <a:off x="635000" y="177800"/>
            <a:ext cx="7772400" cy="892175"/>
          </a:xfrm>
        </p:spPr>
        <p:txBody>
          <a:bodyPr/>
          <a:lstStyle/>
          <a:p>
            <a:r>
              <a:rPr lang="en-US"/>
              <a:t>Common Elements</a:t>
            </a:r>
          </a:p>
        </p:txBody>
      </p:sp>
      <p:sp>
        <p:nvSpPr>
          <p:cNvPr id="92163" name="Rectangle 3"/>
          <p:cNvSpPr>
            <a:spLocks noGrp="1" noChangeArrowheads="1"/>
          </p:cNvSpPr>
          <p:nvPr>
            <p:ph type="body" idx="1"/>
          </p:nvPr>
        </p:nvSpPr>
        <p:spPr>
          <a:xfrm>
            <a:off x="373063" y="1354138"/>
            <a:ext cx="8272462" cy="4741862"/>
          </a:xfrm>
        </p:spPr>
        <p:txBody>
          <a:bodyPr/>
          <a:lstStyle/>
          <a:p>
            <a:r>
              <a:rPr lang="en-US"/>
              <a:t>Common Attributes</a:t>
            </a:r>
          </a:p>
          <a:p>
            <a:pPr lvl="1"/>
            <a:r>
              <a:rPr lang="en-US" b="1">
                <a:solidFill>
                  <a:srgbClr val="A50021"/>
                </a:solidFill>
              </a:rPr>
              <a:t>key</a:t>
            </a:r>
            <a:r>
              <a:rPr lang="en-US"/>
              <a:t> - integer identifying a resource instance</a:t>
            </a:r>
          </a:p>
          <a:p>
            <a:pPr lvl="1"/>
            <a:r>
              <a:rPr lang="en-US">
                <a:solidFill>
                  <a:srgbClr val="A50021"/>
                </a:solidFill>
              </a:rPr>
              <a:t>Creator</a:t>
            </a:r>
            <a:r>
              <a:rPr lang="en-US"/>
              <a:t> - usr and group id of resource creator</a:t>
            </a:r>
          </a:p>
          <a:p>
            <a:pPr lvl="1"/>
            <a:r>
              <a:rPr lang="en-US">
                <a:solidFill>
                  <a:srgbClr val="A50021"/>
                </a:solidFill>
              </a:rPr>
              <a:t>Owner</a:t>
            </a:r>
            <a:r>
              <a:rPr lang="en-US"/>
              <a:t> - usr and group id of owner</a:t>
            </a:r>
          </a:p>
          <a:p>
            <a:pPr lvl="1"/>
            <a:r>
              <a:rPr lang="en-US">
                <a:solidFill>
                  <a:srgbClr val="A50021"/>
                </a:solidFill>
              </a:rPr>
              <a:t>Permissions</a:t>
            </a:r>
            <a:r>
              <a:rPr lang="en-US"/>
              <a:t> - FS style read/write/execute</a:t>
            </a:r>
          </a:p>
          <a:p>
            <a:r>
              <a:rPr lang="en-US" i="1"/>
              <a:t>shmget(</a:t>
            </a:r>
            <a:r>
              <a:rPr lang="en-US" b="1" i="1">
                <a:solidFill>
                  <a:srgbClr val="A50021"/>
                </a:solidFill>
              </a:rPr>
              <a:t>key</a:t>
            </a:r>
            <a:r>
              <a:rPr lang="en-US" i="1"/>
              <a:t>,…), semget(</a:t>
            </a:r>
            <a:r>
              <a:rPr lang="en-US" b="1" i="1">
                <a:solidFill>
                  <a:srgbClr val="A50021"/>
                </a:solidFill>
              </a:rPr>
              <a:t>key</a:t>
            </a:r>
            <a:r>
              <a:rPr lang="en-US" i="1"/>
              <a:t>,…), msgget(</a:t>
            </a:r>
            <a:r>
              <a:rPr lang="en-US" b="1" i="1">
                <a:solidFill>
                  <a:srgbClr val="A50021"/>
                </a:solidFill>
              </a:rPr>
              <a:t>key</a:t>
            </a:r>
            <a:r>
              <a:rPr lang="en-US" i="1"/>
              <a:t>,…)</a:t>
            </a:r>
          </a:p>
          <a:p>
            <a:r>
              <a:rPr lang="en-US"/>
              <a:t>key can be generated from a filename and integer (</a:t>
            </a:r>
            <a:r>
              <a:rPr lang="en-US" i="1"/>
              <a:t>ftok()</a:t>
            </a:r>
            <a:r>
              <a:rPr lang="en-US"/>
              <a:t>) or IPC_PRIVATE.</a:t>
            </a:r>
            <a:endParaRPr lang="en-US" i="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Fred Kuhns (</a:t>
            </a:r>
            <a:fld id="{9FC9D249-D24C-4E6A-81DA-665D9C47EBF2}" type="datetime1">
              <a:rPr lang="en-US"/>
              <a:pPr/>
              <a:t>1/19/2015</a:t>
            </a:fld>
            <a:r>
              <a:rPr lang="en-US"/>
              <a:t>)</a:t>
            </a:r>
          </a:p>
        </p:txBody>
      </p:sp>
      <p:sp>
        <p:nvSpPr>
          <p:cNvPr id="5" name="Footer Placeholder 4"/>
          <p:cNvSpPr>
            <a:spLocks noGrp="1"/>
          </p:cNvSpPr>
          <p:nvPr>
            <p:ph type="ftr" sz="quarter" idx="11"/>
          </p:nvPr>
        </p:nvSpPr>
        <p:spPr/>
        <p:txBody>
          <a:bodyPr/>
          <a:lstStyle/>
          <a:p>
            <a:r>
              <a:rPr lang="en-US"/>
              <a:t>CS523 – Operating Systems</a:t>
            </a:r>
          </a:p>
        </p:txBody>
      </p:sp>
      <p:sp>
        <p:nvSpPr>
          <p:cNvPr id="93186" name="Rectangle 2"/>
          <p:cNvSpPr>
            <a:spLocks noGrp="1" noChangeArrowheads="1"/>
          </p:cNvSpPr>
          <p:nvPr>
            <p:ph type="title"/>
          </p:nvPr>
        </p:nvSpPr>
        <p:spPr>
          <a:xfrm>
            <a:off x="558800" y="215900"/>
            <a:ext cx="7772400" cy="779463"/>
          </a:xfrm>
        </p:spPr>
        <p:txBody>
          <a:bodyPr/>
          <a:lstStyle/>
          <a:p>
            <a:r>
              <a:rPr lang="en-US"/>
              <a:t>Common Facilities</a:t>
            </a:r>
          </a:p>
        </p:txBody>
      </p:sp>
      <p:sp>
        <p:nvSpPr>
          <p:cNvPr id="93187" name="Rectangle 3"/>
          <p:cNvSpPr>
            <a:spLocks noGrp="1" noChangeArrowheads="1"/>
          </p:cNvSpPr>
          <p:nvPr>
            <p:ph type="body" idx="1"/>
          </p:nvPr>
        </p:nvSpPr>
        <p:spPr>
          <a:xfrm>
            <a:off x="434975" y="1065213"/>
            <a:ext cx="8299450" cy="5105400"/>
          </a:xfrm>
        </p:spPr>
        <p:txBody>
          <a:bodyPr/>
          <a:lstStyle/>
          <a:p>
            <a:r>
              <a:rPr lang="en-US"/>
              <a:t>Resources are persistent, thus must be deleted when no longer needed - must be owner, creator or superuser.</a:t>
            </a:r>
            <a:endParaRPr lang="en-US" i="1"/>
          </a:p>
          <a:p>
            <a:r>
              <a:rPr lang="en-US" i="1"/>
              <a:t>shmctl(</a:t>
            </a:r>
            <a:r>
              <a:rPr lang="en-US" b="1" i="1">
                <a:solidFill>
                  <a:srgbClr val="800000"/>
                </a:solidFill>
              </a:rPr>
              <a:t>shmid</a:t>
            </a:r>
            <a:r>
              <a:rPr lang="en-US" i="1"/>
              <a:t>,…), semctl(</a:t>
            </a:r>
            <a:r>
              <a:rPr lang="en-US" b="1" i="1">
                <a:solidFill>
                  <a:srgbClr val="800000"/>
                </a:solidFill>
              </a:rPr>
              <a:t>semid</a:t>
            </a:r>
            <a:r>
              <a:rPr lang="en-US" i="1"/>
              <a:t>,…), msgctl(</a:t>
            </a:r>
            <a:r>
              <a:rPr lang="en-US" b="1" i="1">
                <a:solidFill>
                  <a:srgbClr val="800000"/>
                </a:solidFill>
              </a:rPr>
              <a:t>msgid</a:t>
            </a:r>
            <a:r>
              <a:rPr lang="en-US" i="1"/>
              <a:t>,…)</a:t>
            </a:r>
          </a:p>
          <a:p>
            <a:r>
              <a:rPr lang="en-US"/>
              <a:t>Fixed size resource table: ipc_perm structure plus type specific data</a:t>
            </a:r>
          </a:p>
          <a:p>
            <a:r>
              <a:rPr lang="en-US"/>
              <a:t>resource id = seq * table_size + index</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Message Queues</a:t>
            </a:r>
          </a:p>
        </p:txBody>
      </p:sp>
      <p:sp>
        <p:nvSpPr>
          <p:cNvPr id="17411" name="Rectangle 3"/>
          <p:cNvSpPr>
            <a:spLocks noGrp="1" noChangeArrowheads="1"/>
          </p:cNvSpPr>
          <p:nvPr>
            <p:ph type="body" idx="1"/>
          </p:nvPr>
        </p:nvSpPr>
        <p:spPr>
          <a:xfrm>
            <a:off x="1066800" y="1752600"/>
            <a:ext cx="7620000" cy="4876800"/>
          </a:xfrm>
        </p:spPr>
        <p:txBody>
          <a:bodyPr>
            <a:normAutofit fontScale="92500"/>
          </a:bodyPr>
          <a:lstStyle/>
          <a:p>
            <a:pPr eaLnBrk="1" hangingPunct="1"/>
            <a:r>
              <a:rPr lang="en-US" sz="2800" smtClean="0"/>
              <a:t>A Message Queue is a linked list of message structures stored inside the kernel’s memory space and accessible by multiple processes </a:t>
            </a:r>
          </a:p>
          <a:p>
            <a:pPr eaLnBrk="1" hangingPunct="1"/>
            <a:r>
              <a:rPr lang="en-US" sz="2800" smtClean="0"/>
              <a:t>Synchronization is provided automatically by the kernel</a:t>
            </a:r>
          </a:p>
          <a:p>
            <a:pPr eaLnBrk="1" hangingPunct="1"/>
            <a:r>
              <a:rPr lang="en-US" sz="2800" smtClean="0"/>
              <a:t>New messages are added at the end of the queue</a:t>
            </a:r>
          </a:p>
          <a:p>
            <a:pPr eaLnBrk="1" hangingPunct="1"/>
            <a:r>
              <a:rPr lang="en-US" sz="2800" smtClean="0"/>
              <a:t>Each message structure has a long </a:t>
            </a:r>
            <a:r>
              <a:rPr lang="en-US" sz="2800" i="1" smtClean="0"/>
              <a:t>message type</a:t>
            </a:r>
          </a:p>
          <a:p>
            <a:pPr eaLnBrk="1" hangingPunct="1"/>
            <a:r>
              <a:rPr lang="en-US" sz="2800" smtClean="0"/>
              <a:t>Messages may be obtained from the queue either in a FIFO manner (default) or by requesting a specific </a:t>
            </a:r>
            <a:r>
              <a:rPr lang="en-US" sz="2800" i="1" smtClean="0"/>
              <a:t>type</a:t>
            </a:r>
            <a:r>
              <a:rPr lang="en-US" sz="2800" smtClean="0"/>
              <a:t> of message (based on </a:t>
            </a:r>
            <a:r>
              <a:rPr lang="en-US" sz="2800" i="1" smtClean="0"/>
              <a:t>message type</a:t>
            </a:r>
            <a:r>
              <a:rPr lang="en-US" sz="2800" smtClean="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Grp="1" noChangeArrowheads="1"/>
          </p:cNvSpPr>
          <p:nvPr>
            <p:ph type="title"/>
          </p:nvPr>
        </p:nvSpPr>
        <p:spPr/>
        <p:txBody>
          <a:bodyPr/>
          <a:lstStyle/>
          <a:p>
            <a:pPr eaLnBrk="1" hangingPunct="1"/>
            <a:r>
              <a:rPr lang="en-US" smtClean="0"/>
              <a:t>UNIX Message Queues</a:t>
            </a:r>
          </a:p>
        </p:txBody>
      </p:sp>
      <p:sp>
        <p:nvSpPr>
          <p:cNvPr id="60419" name="Rectangle 3"/>
          <p:cNvSpPr>
            <a:spLocks noGrp="1" noChangeArrowheads="1"/>
          </p:cNvSpPr>
          <p:nvPr>
            <p:ph type="body" idx="1"/>
          </p:nvPr>
        </p:nvSpPr>
        <p:spPr/>
        <p:txBody>
          <a:bodyPr>
            <a:normAutofit fontScale="92500" lnSpcReduction="20000"/>
          </a:bodyPr>
          <a:lstStyle/>
          <a:p>
            <a:pPr eaLnBrk="1" hangingPunct="1"/>
            <a:r>
              <a:rPr lang="en-US" dirty="0" smtClean="0"/>
              <a:t>Introduced in System V Release 3 UNIX</a:t>
            </a:r>
          </a:p>
          <a:p>
            <a:pPr eaLnBrk="1" hangingPunct="1"/>
            <a:r>
              <a:rPr lang="en-US" dirty="0" smtClean="0"/>
              <a:t>Like pipes, but data organized into messages</a:t>
            </a:r>
          </a:p>
          <a:p>
            <a:pPr eaLnBrk="1" hangingPunct="1"/>
            <a:r>
              <a:rPr lang="en-US" dirty="0" smtClean="0"/>
              <a:t>Message component include:</a:t>
            </a:r>
          </a:p>
          <a:p>
            <a:pPr lvl="1" eaLnBrk="1" hangingPunct="1"/>
            <a:r>
              <a:rPr lang="en-US" dirty="0" smtClean="0"/>
              <a:t>Type identifier</a:t>
            </a:r>
          </a:p>
          <a:p>
            <a:pPr lvl="1" eaLnBrk="1" hangingPunct="1"/>
            <a:r>
              <a:rPr lang="en-US" dirty="0" smtClean="0"/>
              <a:t>Length</a:t>
            </a:r>
          </a:p>
          <a:p>
            <a:pPr lvl="1" eaLnBrk="1" hangingPunct="1"/>
            <a:r>
              <a:rPr lang="en-US" dirty="0" smtClean="0"/>
              <a:t>Data</a:t>
            </a:r>
          </a:p>
          <a:p>
            <a:pPr lvl="1" eaLnBrk="1" hangingPunct="1">
              <a:buNone/>
            </a:pPr>
            <a:r>
              <a:rPr lang="en-US" dirty="0" smtClean="0"/>
              <a:t>It is possible to write some messages to a queue then exit &amp; have the messages read by another process at a later time. This is in contrast to both pipe &amp; </a:t>
            </a:r>
            <a:r>
              <a:rPr lang="en-US" dirty="0" err="1" smtClean="0"/>
              <a:t>fifo</a:t>
            </a:r>
            <a:r>
              <a:rPr lang="en-US" dirty="0" smtClean="0"/>
              <a:t> where it make no sense to have writer without a reading process.</a:t>
            </a:r>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Message Queue Limits</a:t>
            </a:r>
          </a:p>
        </p:txBody>
      </p:sp>
      <p:sp>
        <p:nvSpPr>
          <p:cNvPr id="19459" name="Rectangle 3"/>
          <p:cNvSpPr>
            <a:spLocks noGrp="1" noChangeArrowheads="1"/>
          </p:cNvSpPr>
          <p:nvPr>
            <p:ph type="body" idx="1"/>
          </p:nvPr>
        </p:nvSpPr>
        <p:spPr/>
        <p:txBody>
          <a:bodyPr/>
          <a:lstStyle/>
          <a:p>
            <a:pPr eaLnBrk="1" hangingPunct="1">
              <a:lnSpc>
                <a:spcPct val="90000"/>
              </a:lnSpc>
            </a:pPr>
            <a:r>
              <a:rPr lang="en-US" sz="2800" smtClean="0"/>
              <a:t>Each message queue is limited in terms of both the maximum number of messages it can contain and the maximum number of bytes it may contain</a:t>
            </a:r>
          </a:p>
          <a:p>
            <a:pPr eaLnBrk="1" hangingPunct="1">
              <a:lnSpc>
                <a:spcPct val="90000"/>
              </a:lnSpc>
            </a:pPr>
            <a:r>
              <a:rPr lang="en-US" sz="2800" smtClean="0"/>
              <a:t>New messages cannot be added if </a:t>
            </a:r>
            <a:r>
              <a:rPr lang="en-US" sz="2800" i="1" smtClean="0"/>
              <a:t>either</a:t>
            </a:r>
            <a:r>
              <a:rPr lang="en-US" sz="2800" smtClean="0"/>
              <a:t> limit is hit (new writes will normally block)</a:t>
            </a:r>
          </a:p>
          <a:p>
            <a:pPr eaLnBrk="1" hangingPunct="1">
              <a:lnSpc>
                <a:spcPct val="90000"/>
              </a:lnSpc>
            </a:pPr>
            <a:r>
              <a:rPr lang="en-US" sz="2800" smtClean="0"/>
              <a:t>On linux, these limits are defined as (in /usr/include/linux/msg.h):</a:t>
            </a:r>
          </a:p>
          <a:p>
            <a:pPr lvl="1" eaLnBrk="1" hangingPunct="1">
              <a:lnSpc>
                <a:spcPct val="90000"/>
              </a:lnSpc>
            </a:pPr>
            <a:r>
              <a:rPr lang="en-US" sz="2400" smtClean="0"/>
              <a:t>MSGMAX	8192 	/*total number of messages */</a:t>
            </a:r>
          </a:p>
          <a:p>
            <a:pPr lvl="1" eaLnBrk="1" hangingPunct="1">
              <a:lnSpc>
                <a:spcPct val="90000"/>
              </a:lnSpc>
            </a:pPr>
            <a:r>
              <a:rPr lang="en-US" sz="2400" smtClean="0"/>
              <a:t>MSBMNB	16384 	/* max bytes in a queue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p:nvPr>
        </p:nvSpPr>
        <p:spPr/>
        <p:txBody>
          <a:bodyPr/>
          <a:lstStyle/>
          <a:p>
            <a:pPr eaLnBrk="1" hangingPunct="1"/>
            <a:r>
              <a:rPr lang="en-US" sz="3200" smtClean="0"/>
              <a:t>Creating A Message Queue - msgget() </a:t>
            </a:r>
          </a:p>
        </p:txBody>
      </p:sp>
      <p:sp>
        <p:nvSpPr>
          <p:cNvPr id="62467" name="Rectangle 3"/>
          <p:cNvSpPr>
            <a:spLocks noGrp="1" noChangeArrowheads="1"/>
          </p:cNvSpPr>
          <p:nvPr>
            <p:ph type="body" idx="1"/>
          </p:nvPr>
        </p:nvSpPr>
        <p:spPr/>
        <p:txBody>
          <a:bodyPr/>
          <a:lstStyle/>
          <a:p>
            <a:pPr eaLnBrk="1" hangingPunct="1"/>
            <a:r>
              <a:rPr lang="en-US" sz="2400" dirty="0" smtClean="0"/>
              <a:t>This system call accepts two parameters - a queue key, and flags </a:t>
            </a:r>
          </a:p>
          <a:p>
            <a:pPr lvl="1" eaLnBrk="1" hangingPunct="1"/>
            <a:r>
              <a:rPr lang="en-US" sz="2000" dirty="0" smtClean="0"/>
              <a:t>The key may be one of: </a:t>
            </a:r>
          </a:p>
          <a:p>
            <a:pPr lvl="2" eaLnBrk="1" hangingPunct="1"/>
            <a:r>
              <a:rPr lang="en-US" sz="1800" u="sng" dirty="0" smtClean="0"/>
              <a:t>IPC_PRIVATE</a:t>
            </a:r>
            <a:r>
              <a:rPr lang="en-US" sz="1800" dirty="0" smtClean="0"/>
              <a:t> - used to create a private message queue. </a:t>
            </a:r>
          </a:p>
          <a:p>
            <a:pPr lvl="2" eaLnBrk="1" hangingPunct="1"/>
            <a:r>
              <a:rPr lang="en-US" sz="1800" u="sng" dirty="0" smtClean="0"/>
              <a:t>a positive integer</a:t>
            </a:r>
            <a:r>
              <a:rPr lang="en-US" sz="1800" dirty="0" smtClean="0"/>
              <a:t> - used to create (or access) a publicly-accessible message queue</a:t>
            </a:r>
          </a:p>
          <a:p>
            <a:pPr eaLnBrk="1" hangingPunct="1"/>
            <a:r>
              <a:rPr lang="en-US" sz="2400" dirty="0" smtClean="0"/>
              <a:t>The second parameter contains flags that control how the system call is to be processed</a:t>
            </a:r>
          </a:p>
          <a:p>
            <a:pPr lvl="1" eaLnBrk="1" hangingPunct="1"/>
            <a:r>
              <a:rPr lang="en-US" sz="2000" dirty="0" smtClean="0"/>
              <a:t>It may contain flags like IPC_CREAT or IPC_EXCL</a:t>
            </a:r>
          </a:p>
          <a:p>
            <a:pPr eaLnBrk="1" hangingPunct="1"/>
            <a:endParaRPr lang="en-US"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152400"/>
            <a:ext cx="8229600" cy="304800"/>
          </a:xfrm>
        </p:spPr>
        <p:txBody>
          <a:bodyPr>
            <a:normAutofit fontScale="90000"/>
          </a:bodyPr>
          <a:lstStyle/>
          <a:p>
            <a:pPr eaLnBrk="1" hangingPunct="1"/>
            <a:endParaRPr lang="en-US" dirty="0" smtClean="0"/>
          </a:p>
        </p:txBody>
      </p:sp>
      <p:sp>
        <p:nvSpPr>
          <p:cNvPr id="63491" name="Rectangle 3"/>
          <p:cNvSpPr>
            <a:spLocks noGrp="1" noChangeArrowheads="1"/>
          </p:cNvSpPr>
          <p:nvPr>
            <p:ph type="body" idx="1"/>
          </p:nvPr>
        </p:nvSpPr>
        <p:spPr>
          <a:xfrm>
            <a:off x="381000" y="838200"/>
            <a:ext cx="8229600" cy="5334000"/>
          </a:xfrm>
        </p:spPr>
        <p:txBody>
          <a:bodyPr>
            <a:normAutofit fontScale="92500" lnSpcReduction="20000"/>
          </a:bodyPr>
          <a:lstStyle/>
          <a:p>
            <a:pPr eaLnBrk="1" hangingPunct="1"/>
            <a:r>
              <a:rPr lang="en-US" dirty="0" smtClean="0"/>
              <a:t>The lowest 9 bits of the flags are used to define access permission for the queue, much like similar 9 bits are used to control access to files</a:t>
            </a:r>
          </a:p>
          <a:p>
            <a:pPr lvl="1" eaLnBrk="1" hangingPunct="1"/>
            <a:r>
              <a:rPr lang="en-US" dirty="0" smtClean="0"/>
              <a:t>the bits are separated into 3 groups - user, group and others. In each set, the first bit refers to read permission, the second bit - to write permission, and the third bit is ignored </a:t>
            </a:r>
          </a:p>
          <a:p>
            <a:pPr lvl="1" eaLnBrk="1" hangingPunct="1">
              <a:buNone/>
            </a:pPr>
            <a:r>
              <a:rPr lang="en-US" dirty="0" err="1" smtClean="0"/>
              <a:t>Eg</a:t>
            </a:r>
            <a:r>
              <a:rPr lang="en-US" dirty="0" smtClean="0"/>
              <a:t>:</a:t>
            </a:r>
          </a:p>
          <a:p>
            <a:pPr lvl="1" eaLnBrk="1" hangingPunct="1">
              <a:buNone/>
            </a:pPr>
            <a:r>
              <a:rPr lang="en-US" dirty="0" err="1" smtClean="0"/>
              <a:t>key_t</a:t>
            </a:r>
            <a:r>
              <a:rPr lang="en-US" dirty="0" smtClean="0"/>
              <a:t>   Key;</a:t>
            </a:r>
          </a:p>
          <a:p>
            <a:pPr lvl="1" eaLnBrk="1" hangingPunct="1">
              <a:buNone/>
            </a:pPr>
            <a:r>
              <a:rPr lang="en-US" dirty="0" smtClean="0"/>
              <a:t>Key=</a:t>
            </a:r>
            <a:r>
              <a:rPr lang="en-US" dirty="0" err="1" smtClean="0"/>
              <a:t>ftok</a:t>
            </a:r>
            <a:r>
              <a:rPr lang="en-US" dirty="0" smtClean="0"/>
              <a:t>(“pathname”, ‘B’);</a:t>
            </a:r>
          </a:p>
          <a:p>
            <a:pPr lvl="1" eaLnBrk="1" hangingPunct="1">
              <a:buNone/>
            </a:pPr>
            <a:r>
              <a:rPr lang="en-US" dirty="0" smtClean="0"/>
              <a:t> </a:t>
            </a:r>
            <a:r>
              <a:rPr lang="en-US" dirty="0" err="1" smtClean="0"/>
              <a:t>msgget</a:t>
            </a:r>
            <a:r>
              <a:rPr lang="en-US" dirty="0" smtClean="0"/>
              <a:t>(Key, PERMS|IPC_CREAT)</a:t>
            </a:r>
          </a:p>
          <a:p>
            <a:pPr lvl="1" eaLnBrk="1" hangingPunct="1">
              <a:buNone/>
            </a:pPr>
            <a:r>
              <a:rPr lang="en-US" dirty="0" err="1" smtClean="0"/>
              <a:t>mkey</a:t>
            </a:r>
            <a:r>
              <a:rPr lang="en-US" dirty="0" smtClean="0"/>
              <a:t>=98765;</a:t>
            </a:r>
          </a:p>
          <a:p>
            <a:pPr lvl="1" eaLnBrk="1" hangingPunct="1">
              <a:buNone/>
            </a:pPr>
            <a:r>
              <a:rPr lang="en-US" dirty="0" smtClean="0"/>
              <a:t>PERMS 0666</a:t>
            </a:r>
          </a:p>
          <a:p>
            <a:pPr lvl="1" eaLnBrk="1" hangingPunct="1">
              <a:buNone/>
            </a:pPr>
            <a:r>
              <a:rPr lang="en-US" dirty="0" err="1" smtClean="0"/>
              <a:t>msget</a:t>
            </a:r>
            <a:r>
              <a:rPr lang="en-US" dirty="0" smtClean="0"/>
              <a:t>(</a:t>
            </a:r>
            <a:r>
              <a:rPr lang="en-US" dirty="0" err="1" smtClean="0"/>
              <a:t>mkey</a:t>
            </a:r>
            <a:r>
              <a:rPr lang="en-US" dirty="0" smtClean="0"/>
              <a:t>, PERMS|IPC_CREAT)</a:t>
            </a:r>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533400" y="762000"/>
            <a:ext cx="7924800" cy="3785652"/>
          </a:xfrm>
          <a:prstGeom prst="rect">
            <a:avLst/>
          </a:prstGeom>
          <a:noFill/>
          <a:ln w="9525">
            <a:noFill/>
            <a:miter lim="800000"/>
            <a:headEnd/>
            <a:tailEnd/>
          </a:ln>
        </p:spPr>
        <p:txBody>
          <a:bodyPr wrap="square">
            <a:spAutoFit/>
          </a:bodyPr>
          <a:lstStyle/>
          <a:p>
            <a:r>
              <a:rPr lang="en-US" sz="2400" dirty="0"/>
              <a:t>#include &lt;</a:t>
            </a:r>
            <a:r>
              <a:rPr lang="en-US" sz="2400" dirty="0" err="1"/>
              <a:t>stdio.h</a:t>
            </a:r>
            <a:r>
              <a:rPr lang="en-US" sz="2400" dirty="0"/>
              <a:t>&gt; /* standard I/O routines. */ </a:t>
            </a:r>
          </a:p>
          <a:p>
            <a:r>
              <a:rPr lang="en-US" sz="2400" dirty="0"/>
              <a:t>#include &lt;sys/</a:t>
            </a:r>
            <a:r>
              <a:rPr lang="en-US" sz="2400" dirty="0" err="1"/>
              <a:t>types.h</a:t>
            </a:r>
            <a:r>
              <a:rPr lang="en-US" sz="2400" dirty="0"/>
              <a:t>&gt; /* standard system data types. */ </a:t>
            </a:r>
          </a:p>
          <a:p>
            <a:r>
              <a:rPr lang="en-US" sz="2400" dirty="0"/>
              <a:t>#include &lt;sys/</a:t>
            </a:r>
            <a:r>
              <a:rPr lang="en-US" sz="2400" dirty="0" err="1"/>
              <a:t>ipc.h</a:t>
            </a:r>
            <a:r>
              <a:rPr lang="en-US" sz="2400" dirty="0"/>
              <a:t>&gt; /* common system V IPC structures. */ </a:t>
            </a:r>
          </a:p>
          <a:p>
            <a:r>
              <a:rPr lang="en-US" sz="2400" dirty="0"/>
              <a:t>#include &lt;sys/</a:t>
            </a:r>
            <a:r>
              <a:rPr lang="en-US" sz="2400" dirty="0" err="1"/>
              <a:t>msg.h</a:t>
            </a:r>
            <a:r>
              <a:rPr lang="en-US" sz="2400" dirty="0"/>
              <a:t>&gt; /* message-queue specific functions. */ </a:t>
            </a:r>
          </a:p>
          <a:p>
            <a:r>
              <a:rPr lang="en-US" sz="2400" dirty="0"/>
              <a:t>/* create a private message queue, with access only to the owner. */ </a:t>
            </a:r>
          </a:p>
          <a:p>
            <a:r>
              <a:rPr lang="en-US" sz="2400" dirty="0" err="1"/>
              <a:t>int</a:t>
            </a:r>
            <a:r>
              <a:rPr lang="en-US" sz="2400" dirty="0"/>
              <a:t> </a:t>
            </a:r>
            <a:r>
              <a:rPr lang="en-US" sz="2400" dirty="0" err="1"/>
              <a:t>queue_id</a:t>
            </a:r>
            <a:r>
              <a:rPr lang="en-US" sz="2400" dirty="0"/>
              <a:t> = </a:t>
            </a:r>
            <a:r>
              <a:rPr lang="en-US" sz="2400" dirty="0" err="1"/>
              <a:t>msgget</a:t>
            </a:r>
            <a:r>
              <a:rPr lang="en-US" sz="2400" dirty="0"/>
              <a:t>(IPC_PRIVATE, 0600); </a:t>
            </a:r>
          </a:p>
          <a:p>
            <a:r>
              <a:rPr lang="en-US" sz="2400" dirty="0" smtClean="0"/>
              <a:t>if </a:t>
            </a:r>
            <a:r>
              <a:rPr lang="en-US" sz="2400" dirty="0"/>
              <a:t>(</a:t>
            </a:r>
            <a:r>
              <a:rPr lang="en-US" sz="2400" dirty="0" err="1"/>
              <a:t>queue_id</a:t>
            </a:r>
            <a:r>
              <a:rPr lang="en-US" sz="2400" dirty="0"/>
              <a:t> == -1) </a:t>
            </a:r>
          </a:p>
          <a:p>
            <a:r>
              <a:rPr lang="en-US" sz="2400" dirty="0"/>
              <a:t>{ </a:t>
            </a:r>
            <a:r>
              <a:rPr lang="en-US" sz="2400" dirty="0" err="1"/>
              <a:t>perror</a:t>
            </a:r>
            <a:r>
              <a:rPr lang="en-US" sz="2400" dirty="0"/>
              <a:t>("</a:t>
            </a:r>
            <a:r>
              <a:rPr lang="en-US" sz="2400" dirty="0" err="1"/>
              <a:t>msgget</a:t>
            </a:r>
            <a:r>
              <a:rPr lang="en-US" sz="2400" dirty="0"/>
              <a:t>"); </a:t>
            </a:r>
          </a:p>
          <a:p>
            <a:r>
              <a:rPr lang="en-US" sz="2400" dirty="0"/>
              <a:t>exit(1); } </a:t>
            </a:r>
          </a:p>
        </p:txBody>
      </p:sp>
      <p:sp>
        <p:nvSpPr>
          <p:cNvPr id="64515" name="Text Box 3"/>
          <p:cNvSpPr txBox="1">
            <a:spLocks noChangeArrowheads="1"/>
          </p:cNvSpPr>
          <p:nvPr/>
        </p:nvSpPr>
        <p:spPr bwMode="auto">
          <a:xfrm>
            <a:off x="685800" y="5105400"/>
            <a:ext cx="7772400" cy="830997"/>
          </a:xfrm>
          <a:prstGeom prst="rect">
            <a:avLst/>
          </a:prstGeom>
          <a:noFill/>
          <a:ln w="9525">
            <a:noFill/>
            <a:miter lim="800000"/>
            <a:headEnd/>
            <a:tailEnd/>
          </a:ln>
        </p:spPr>
        <p:txBody>
          <a:bodyPr wrap="square">
            <a:spAutoFit/>
          </a:bodyPr>
          <a:lstStyle/>
          <a:p>
            <a:r>
              <a:rPr lang="en-US" sz="2400" b="1" dirty="0"/>
              <a:t>since the permission bits are '0600', only processes run </a:t>
            </a:r>
          </a:p>
          <a:p>
            <a:r>
              <a:rPr lang="en-US" sz="2400" b="1" dirty="0"/>
              <a:t> on behalf of this user will have access to the queue.</a:t>
            </a:r>
            <a:r>
              <a:rPr lang="en-US" sz="2400"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en-US" smtClean="0"/>
              <a:t>OS Solutions to IPC Problem</a:t>
            </a:r>
          </a:p>
        </p:txBody>
      </p:sp>
      <p:sp>
        <p:nvSpPr>
          <p:cNvPr id="10243" name="Rectangle 3"/>
          <p:cNvSpPr>
            <a:spLocks noGrp="1" noChangeArrowheads="1"/>
          </p:cNvSpPr>
          <p:nvPr>
            <p:ph type="body" idx="1"/>
          </p:nvPr>
        </p:nvSpPr>
        <p:spPr/>
        <p:txBody>
          <a:bodyPr/>
          <a:lstStyle/>
          <a:p>
            <a:pPr eaLnBrk="1" hangingPunct="1"/>
            <a:r>
              <a:rPr lang="en-US" dirty="0" smtClean="0"/>
              <a:t>Two options</a:t>
            </a:r>
          </a:p>
          <a:p>
            <a:pPr eaLnBrk="1" hangingPunct="1">
              <a:buFont typeface="Wingdings" pitchFamily="2" charset="2"/>
              <a:buNone/>
            </a:pPr>
            <a:r>
              <a:rPr lang="en-US" dirty="0" smtClean="0"/>
              <a:t>1.  Support some form of shared address space</a:t>
            </a:r>
          </a:p>
          <a:p>
            <a:pPr lvl="1" eaLnBrk="1" hangingPunct="1"/>
            <a:r>
              <a:rPr lang="en-US" dirty="0" smtClean="0"/>
              <a:t>Shared memory</a:t>
            </a:r>
          </a:p>
          <a:p>
            <a:pPr eaLnBrk="1" hangingPunct="1">
              <a:buFont typeface="Wingdings" pitchFamily="2" charset="2"/>
              <a:buNone/>
            </a:pPr>
            <a:r>
              <a:rPr lang="en-US" dirty="0" smtClean="0"/>
              <a:t>2.  Use OS mechanisms to transport data from one address space to another</a:t>
            </a:r>
          </a:p>
          <a:p>
            <a:pPr lvl="1" eaLnBrk="1" hangingPunct="1"/>
            <a:r>
              <a:rPr lang="en-US" dirty="0" smtClean="0"/>
              <a:t>Files, messages, pipes, RPC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p:nvPr>
        </p:nvSpPr>
        <p:spPr/>
        <p:txBody>
          <a:bodyPr/>
          <a:lstStyle/>
          <a:p>
            <a:pPr eaLnBrk="1" hangingPunct="1"/>
            <a:r>
              <a:rPr lang="en-US" sz="3200" smtClean="0"/>
              <a:t>Writing Messages Onto A Queue - msgsnd()</a:t>
            </a:r>
          </a:p>
        </p:txBody>
      </p:sp>
      <p:sp>
        <p:nvSpPr>
          <p:cNvPr id="68611" name="Rectangle 3"/>
          <p:cNvSpPr>
            <a:spLocks noGrp="1" noChangeArrowheads="1"/>
          </p:cNvSpPr>
          <p:nvPr>
            <p:ph type="body" idx="1"/>
          </p:nvPr>
        </p:nvSpPr>
        <p:spPr/>
        <p:txBody>
          <a:bodyPr>
            <a:normAutofit/>
          </a:bodyPr>
          <a:lstStyle/>
          <a:p>
            <a:pPr eaLnBrk="1" hangingPunct="1">
              <a:lnSpc>
                <a:spcPct val="80000"/>
              </a:lnSpc>
            </a:pPr>
            <a:r>
              <a:rPr lang="en-US" sz="2400" dirty="0" smtClean="0"/>
              <a:t>Once we created the message queue, and a message structure, we can place it on the message queue, using the </a:t>
            </a:r>
            <a:r>
              <a:rPr lang="en-US" sz="2400" dirty="0" err="1" smtClean="0"/>
              <a:t>msgsnd</a:t>
            </a:r>
            <a:r>
              <a:rPr lang="en-US" sz="2400" dirty="0" smtClean="0"/>
              <a:t>() system call </a:t>
            </a:r>
          </a:p>
          <a:p>
            <a:pPr eaLnBrk="1" hangingPunct="1">
              <a:lnSpc>
                <a:spcPct val="80000"/>
              </a:lnSpc>
            </a:pPr>
            <a:r>
              <a:rPr lang="en-US" sz="2400" dirty="0" smtClean="0"/>
              <a:t>It takes the following parameters: </a:t>
            </a:r>
          </a:p>
          <a:p>
            <a:pPr lvl="1" eaLnBrk="1" hangingPunct="1">
              <a:lnSpc>
                <a:spcPct val="80000"/>
              </a:lnSpc>
            </a:pPr>
            <a:r>
              <a:rPr lang="en-US" sz="2400" u="sng" dirty="0" err="1" smtClean="0"/>
              <a:t>int</a:t>
            </a:r>
            <a:r>
              <a:rPr lang="en-US" sz="2400" u="sng" dirty="0" smtClean="0"/>
              <a:t> </a:t>
            </a:r>
            <a:r>
              <a:rPr lang="en-US" sz="2400" u="sng" dirty="0" err="1" smtClean="0"/>
              <a:t>msqid</a:t>
            </a:r>
            <a:r>
              <a:rPr lang="en-US" sz="2400" dirty="0" smtClean="0"/>
              <a:t> - id of message queue, as returned from the </a:t>
            </a:r>
            <a:r>
              <a:rPr lang="en-US" sz="2400" dirty="0" err="1" smtClean="0"/>
              <a:t>msgget</a:t>
            </a:r>
            <a:r>
              <a:rPr lang="en-US" sz="2400" dirty="0" smtClean="0"/>
              <a:t>() call. </a:t>
            </a:r>
          </a:p>
          <a:p>
            <a:pPr lvl="1" eaLnBrk="1" hangingPunct="1">
              <a:lnSpc>
                <a:spcPct val="80000"/>
              </a:lnSpc>
            </a:pPr>
            <a:r>
              <a:rPr lang="en-US" sz="2400" u="sng" dirty="0" err="1" smtClean="0"/>
              <a:t>struct</a:t>
            </a:r>
            <a:r>
              <a:rPr lang="en-US" sz="2400" u="sng" dirty="0" smtClean="0"/>
              <a:t> </a:t>
            </a:r>
            <a:r>
              <a:rPr lang="en-US" sz="2400" u="sng" dirty="0" err="1" smtClean="0"/>
              <a:t>msgbuf</a:t>
            </a:r>
            <a:r>
              <a:rPr lang="en-US" sz="2400" u="sng" dirty="0" smtClean="0"/>
              <a:t>* </a:t>
            </a:r>
            <a:r>
              <a:rPr lang="en-US" sz="2400" u="sng" dirty="0" err="1" smtClean="0"/>
              <a:t>msg</a:t>
            </a:r>
            <a:r>
              <a:rPr lang="en-US" sz="2400" dirty="0" smtClean="0"/>
              <a:t> - a pointer to a properly initializes message structure</a:t>
            </a:r>
          </a:p>
          <a:p>
            <a:pPr lvl="1" eaLnBrk="1" hangingPunct="1">
              <a:lnSpc>
                <a:spcPct val="80000"/>
              </a:lnSpc>
            </a:pPr>
            <a:r>
              <a:rPr lang="en-US" sz="2400" u="sng" dirty="0" err="1" smtClean="0"/>
              <a:t>int</a:t>
            </a:r>
            <a:r>
              <a:rPr lang="en-US" sz="2400" u="sng" dirty="0" smtClean="0"/>
              <a:t> </a:t>
            </a:r>
            <a:r>
              <a:rPr lang="en-US" sz="2400" u="sng" dirty="0" err="1" smtClean="0"/>
              <a:t>msgsz</a:t>
            </a:r>
            <a:r>
              <a:rPr lang="en-US" sz="2400" dirty="0" smtClean="0"/>
              <a:t> - the size of the data part (</a:t>
            </a:r>
            <a:r>
              <a:rPr lang="en-US" sz="2400" dirty="0" err="1" smtClean="0"/>
              <a:t>mtext</a:t>
            </a:r>
            <a:r>
              <a:rPr lang="en-US" sz="2400" dirty="0" smtClean="0"/>
              <a:t>) of the message, in bytes. </a:t>
            </a:r>
          </a:p>
          <a:p>
            <a:pPr lvl="1" eaLnBrk="1" hangingPunct="1">
              <a:lnSpc>
                <a:spcPct val="80000"/>
              </a:lnSpc>
            </a:pPr>
            <a:r>
              <a:rPr lang="en-US" sz="2400" u="sng" dirty="0" err="1" smtClean="0"/>
              <a:t>int</a:t>
            </a:r>
            <a:r>
              <a:rPr lang="en-US" sz="2400" u="sng" dirty="0" smtClean="0"/>
              <a:t> </a:t>
            </a:r>
            <a:r>
              <a:rPr lang="en-US" sz="2400" u="sng" dirty="0" err="1" smtClean="0"/>
              <a:t>msgflg</a:t>
            </a:r>
            <a:r>
              <a:rPr lang="en-US" sz="2400" dirty="0" smtClean="0"/>
              <a:t> - flags specifying how to send the message. </a:t>
            </a:r>
          </a:p>
          <a:p>
            <a:pPr lvl="1" eaLnBrk="1" hangingPunct="1">
              <a:lnSpc>
                <a:spcPct val="80000"/>
              </a:lnSpc>
              <a:buNone/>
            </a:pPr>
            <a:r>
              <a:rPr lang="en-US" sz="2400" dirty="0" smtClean="0"/>
              <a:t>     IPC_NOWAIT or Zero.  </a:t>
            </a:r>
            <a:r>
              <a:rPr lang="en-US" sz="2400" dirty="0" err="1" smtClean="0"/>
              <a:t>Nowait</a:t>
            </a:r>
            <a:r>
              <a:rPr lang="en-US" sz="2400" dirty="0" smtClean="0"/>
              <a:t> means if it is not possible to add message returns immediately otherwise blocks.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en-US" smtClean="0"/>
          </a:p>
        </p:txBody>
      </p:sp>
      <p:sp>
        <p:nvSpPr>
          <p:cNvPr id="69635" name="Rectangle 3"/>
          <p:cNvSpPr>
            <a:spLocks noGrp="1" noChangeArrowheads="1"/>
          </p:cNvSpPr>
          <p:nvPr>
            <p:ph type="body" idx="1"/>
          </p:nvPr>
        </p:nvSpPr>
        <p:spPr/>
        <p:txBody>
          <a:bodyPr/>
          <a:lstStyle/>
          <a:p>
            <a:pPr eaLnBrk="1" hangingPunct="1"/>
            <a:r>
              <a:rPr lang="en-US" dirty="0" smtClean="0"/>
              <a:t>So in order to send our message on the queue, we'll use </a:t>
            </a:r>
            <a:r>
              <a:rPr lang="en-US" dirty="0" err="1" smtClean="0"/>
              <a:t>msgsnd</a:t>
            </a:r>
            <a:r>
              <a:rPr lang="en-US" dirty="0" smtClean="0"/>
              <a:t>() like this: </a:t>
            </a:r>
            <a:br>
              <a:rPr lang="en-US" dirty="0" smtClean="0"/>
            </a:br>
            <a:endParaRPr lang="en-US" dirty="0" smtClean="0"/>
          </a:p>
        </p:txBody>
      </p:sp>
      <p:sp>
        <p:nvSpPr>
          <p:cNvPr id="69636" name="Text Box 4"/>
          <p:cNvSpPr txBox="1">
            <a:spLocks noChangeArrowheads="1"/>
          </p:cNvSpPr>
          <p:nvPr/>
        </p:nvSpPr>
        <p:spPr bwMode="auto">
          <a:xfrm>
            <a:off x="1600200" y="2971800"/>
            <a:ext cx="7043851" cy="1569660"/>
          </a:xfrm>
          <a:prstGeom prst="rect">
            <a:avLst/>
          </a:prstGeom>
          <a:noFill/>
          <a:ln w="9525">
            <a:noFill/>
            <a:miter lim="800000"/>
            <a:headEnd/>
            <a:tailEnd/>
          </a:ln>
        </p:spPr>
        <p:txBody>
          <a:bodyPr wrap="none">
            <a:spAutoFit/>
          </a:bodyPr>
          <a:lstStyle/>
          <a:p>
            <a:r>
              <a:rPr lang="en-US" sz="2400" dirty="0" err="1"/>
              <a:t>int</a:t>
            </a:r>
            <a:r>
              <a:rPr lang="en-US" sz="2400" dirty="0"/>
              <a:t> </a:t>
            </a:r>
            <a:r>
              <a:rPr lang="en-US" sz="2400" dirty="0" err="1"/>
              <a:t>rc</a:t>
            </a:r>
            <a:r>
              <a:rPr lang="en-US" sz="2400" dirty="0"/>
              <a:t> = </a:t>
            </a:r>
            <a:r>
              <a:rPr lang="en-US" sz="2400" dirty="0" err="1"/>
              <a:t>msgsnd</a:t>
            </a:r>
            <a:r>
              <a:rPr lang="en-US" sz="2400" dirty="0"/>
              <a:t>(</a:t>
            </a:r>
            <a:r>
              <a:rPr lang="en-US" sz="2400" dirty="0" err="1"/>
              <a:t>queue_id</a:t>
            </a:r>
            <a:r>
              <a:rPr lang="en-US" sz="2400" dirty="0"/>
              <a:t>, </a:t>
            </a:r>
            <a:r>
              <a:rPr lang="en-US" sz="2400" dirty="0" err="1"/>
              <a:t>msg</a:t>
            </a:r>
            <a:r>
              <a:rPr lang="en-US" sz="2400" dirty="0"/>
              <a:t>, </a:t>
            </a:r>
            <a:r>
              <a:rPr lang="en-US" sz="2400" dirty="0" err="1"/>
              <a:t>strlen</a:t>
            </a:r>
            <a:r>
              <a:rPr lang="en-US" sz="2400" dirty="0"/>
              <a:t>(</a:t>
            </a:r>
            <a:r>
              <a:rPr lang="en-US" sz="2400" dirty="0" err="1"/>
              <a:t>msg_text</a:t>
            </a:r>
            <a:r>
              <a:rPr lang="en-US" sz="2400" dirty="0"/>
              <a:t>)+1, 0); </a:t>
            </a:r>
          </a:p>
          <a:p>
            <a:r>
              <a:rPr lang="en-US" sz="2400" dirty="0"/>
              <a:t>if (</a:t>
            </a:r>
            <a:r>
              <a:rPr lang="en-US" sz="2400" dirty="0" err="1"/>
              <a:t>rc</a:t>
            </a:r>
            <a:r>
              <a:rPr lang="en-US" sz="2400" dirty="0"/>
              <a:t> == -1) { </a:t>
            </a:r>
          </a:p>
          <a:p>
            <a:r>
              <a:rPr lang="en-US" sz="2400" dirty="0" err="1"/>
              <a:t>perror</a:t>
            </a:r>
            <a:r>
              <a:rPr lang="en-US" sz="2400" dirty="0"/>
              <a:t>("</a:t>
            </a:r>
            <a:r>
              <a:rPr lang="en-US" sz="2400" dirty="0" err="1"/>
              <a:t>msgsnd</a:t>
            </a:r>
            <a:r>
              <a:rPr lang="en-US" sz="2400" dirty="0"/>
              <a:t>"); </a:t>
            </a:r>
          </a:p>
          <a:p>
            <a:r>
              <a:rPr lang="en-US" sz="2400" dirty="0"/>
              <a:t>exit(1); } </a:t>
            </a:r>
          </a:p>
        </p:txBody>
      </p:sp>
      <p:sp>
        <p:nvSpPr>
          <p:cNvPr id="69637" name="Text Box 5"/>
          <p:cNvSpPr txBox="1">
            <a:spLocks noChangeArrowheads="1"/>
          </p:cNvSpPr>
          <p:nvPr/>
        </p:nvSpPr>
        <p:spPr bwMode="auto">
          <a:xfrm>
            <a:off x="838200" y="5105400"/>
            <a:ext cx="7696200" cy="830997"/>
          </a:xfrm>
          <a:prstGeom prst="rect">
            <a:avLst/>
          </a:prstGeom>
          <a:noFill/>
          <a:ln w="9525">
            <a:noFill/>
            <a:miter lim="800000"/>
            <a:headEnd/>
            <a:tailEnd/>
          </a:ln>
        </p:spPr>
        <p:txBody>
          <a:bodyPr wrap="square">
            <a:spAutoFit/>
          </a:bodyPr>
          <a:lstStyle/>
          <a:p>
            <a:r>
              <a:rPr lang="en-US" sz="2400" dirty="0"/>
              <a:t>Note that we used a message size one larger then the length </a:t>
            </a:r>
          </a:p>
          <a:p>
            <a:r>
              <a:rPr lang="en-US" sz="2400" dirty="0"/>
              <a:t>of the string, since we're also sending the null character.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p:txBody>
          <a:bodyPr/>
          <a:lstStyle/>
          <a:p>
            <a:pPr eaLnBrk="1" hangingPunct="1"/>
            <a:r>
              <a:rPr lang="en-US" sz="3200" smtClean="0"/>
              <a:t>Reading A Message From The Queue - msgrcv() </a:t>
            </a:r>
          </a:p>
        </p:txBody>
      </p:sp>
      <p:sp>
        <p:nvSpPr>
          <p:cNvPr id="70659" name="Rectangle 3"/>
          <p:cNvSpPr>
            <a:spLocks noGrp="1" noChangeArrowheads="1"/>
          </p:cNvSpPr>
          <p:nvPr>
            <p:ph type="body" idx="1"/>
          </p:nvPr>
        </p:nvSpPr>
        <p:spPr>
          <a:xfrm>
            <a:off x="228600" y="1143000"/>
            <a:ext cx="8686800" cy="5410200"/>
          </a:xfrm>
        </p:spPr>
        <p:txBody>
          <a:bodyPr>
            <a:noAutofit/>
          </a:bodyPr>
          <a:lstStyle/>
          <a:p>
            <a:pPr eaLnBrk="1" hangingPunct="1">
              <a:lnSpc>
                <a:spcPct val="80000"/>
              </a:lnSpc>
            </a:pPr>
            <a:r>
              <a:rPr lang="en-US" sz="2400" dirty="0" smtClean="0"/>
              <a:t>This system call accepts the following list of parameters: </a:t>
            </a:r>
          </a:p>
          <a:p>
            <a:pPr eaLnBrk="1" hangingPunct="1">
              <a:lnSpc>
                <a:spcPct val="80000"/>
              </a:lnSpc>
            </a:pPr>
            <a:r>
              <a:rPr lang="en-US" sz="2400" u="sng" dirty="0" err="1" smtClean="0"/>
              <a:t>int</a:t>
            </a:r>
            <a:r>
              <a:rPr lang="en-US" sz="2400" u="sng" dirty="0" smtClean="0"/>
              <a:t> </a:t>
            </a:r>
            <a:r>
              <a:rPr lang="en-US" sz="2400" u="sng" dirty="0" err="1" smtClean="0"/>
              <a:t>msqid</a:t>
            </a:r>
            <a:r>
              <a:rPr lang="en-US" sz="2400" dirty="0" smtClean="0"/>
              <a:t> - id of the queue, as returned from </a:t>
            </a:r>
            <a:r>
              <a:rPr lang="en-US" sz="2400" dirty="0" err="1" smtClean="0"/>
              <a:t>msgget</a:t>
            </a:r>
            <a:r>
              <a:rPr lang="en-US" sz="2400" dirty="0" smtClean="0"/>
              <a:t>(). </a:t>
            </a:r>
          </a:p>
          <a:p>
            <a:pPr eaLnBrk="1" hangingPunct="1">
              <a:lnSpc>
                <a:spcPct val="80000"/>
              </a:lnSpc>
            </a:pPr>
            <a:r>
              <a:rPr lang="en-US" sz="2400" u="sng" dirty="0" err="1" smtClean="0"/>
              <a:t>struct</a:t>
            </a:r>
            <a:r>
              <a:rPr lang="en-US" sz="2400" u="sng" dirty="0" smtClean="0"/>
              <a:t> </a:t>
            </a:r>
            <a:r>
              <a:rPr lang="en-US" sz="2400" u="sng" dirty="0" err="1" smtClean="0"/>
              <a:t>msgbuf</a:t>
            </a:r>
            <a:r>
              <a:rPr lang="en-US" sz="2400" u="sng" dirty="0" smtClean="0"/>
              <a:t>* </a:t>
            </a:r>
            <a:r>
              <a:rPr lang="en-US" sz="2400" u="sng" dirty="0" err="1" smtClean="0"/>
              <a:t>msg</a:t>
            </a:r>
            <a:r>
              <a:rPr lang="en-US" sz="2400" dirty="0" smtClean="0"/>
              <a:t> - a pointer to a pre-allocated </a:t>
            </a:r>
            <a:r>
              <a:rPr lang="en-US" sz="2400" dirty="0" err="1" smtClean="0"/>
              <a:t>msgbuf</a:t>
            </a:r>
            <a:r>
              <a:rPr lang="en-US" sz="2400" dirty="0" smtClean="0"/>
              <a:t> structure. It should generally be large enough to contain a message with some arbitrary data (see more below). </a:t>
            </a:r>
          </a:p>
          <a:p>
            <a:pPr eaLnBrk="1" hangingPunct="1">
              <a:lnSpc>
                <a:spcPct val="80000"/>
              </a:lnSpc>
            </a:pPr>
            <a:r>
              <a:rPr lang="en-US" sz="2400" u="sng" dirty="0" err="1" smtClean="0"/>
              <a:t>int</a:t>
            </a:r>
            <a:r>
              <a:rPr lang="en-US" sz="2400" u="sng" dirty="0" smtClean="0"/>
              <a:t> </a:t>
            </a:r>
            <a:r>
              <a:rPr lang="en-US" sz="2400" u="sng" dirty="0" err="1" smtClean="0"/>
              <a:t>msgsz</a:t>
            </a:r>
            <a:r>
              <a:rPr lang="en-US" sz="2400" dirty="0" smtClean="0"/>
              <a:t> - size of largest message text we wish to receive. Must NOT be larger then the amount of space we allocated for the message text in '</a:t>
            </a:r>
            <a:r>
              <a:rPr lang="en-US" sz="2400" dirty="0" err="1" smtClean="0"/>
              <a:t>msg</a:t>
            </a:r>
            <a:r>
              <a:rPr lang="en-US" sz="2400" dirty="0" smtClean="0"/>
              <a:t>'. </a:t>
            </a:r>
          </a:p>
          <a:p>
            <a:pPr eaLnBrk="1" hangingPunct="1">
              <a:lnSpc>
                <a:spcPct val="80000"/>
              </a:lnSpc>
            </a:pPr>
            <a:r>
              <a:rPr lang="en-US" sz="2400" u="sng" dirty="0" err="1" smtClean="0"/>
              <a:t>int</a:t>
            </a:r>
            <a:r>
              <a:rPr lang="en-US" sz="2400" u="sng" dirty="0" smtClean="0"/>
              <a:t> </a:t>
            </a:r>
            <a:r>
              <a:rPr lang="en-US" sz="2400" u="sng" dirty="0" err="1" smtClean="0"/>
              <a:t>msgtyp</a:t>
            </a:r>
            <a:r>
              <a:rPr lang="en-US" sz="2400" dirty="0" smtClean="0"/>
              <a:t> - Type of message we wish to read. may be one of: </a:t>
            </a:r>
          </a:p>
          <a:p>
            <a:pPr lvl="1" eaLnBrk="1" hangingPunct="1">
              <a:lnSpc>
                <a:spcPct val="80000"/>
              </a:lnSpc>
            </a:pPr>
            <a:r>
              <a:rPr lang="en-US" sz="2400" u="sng" dirty="0" smtClean="0"/>
              <a:t>0</a:t>
            </a:r>
            <a:r>
              <a:rPr lang="en-US" sz="2400" dirty="0" smtClean="0"/>
              <a:t> - The first message on the queue will be returned. </a:t>
            </a:r>
          </a:p>
          <a:p>
            <a:pPr lvl="1" eaLnBrk="1" hangingPunct="1">
              <a:lnSpc>
                <a:spcPct val="80000"/>
              </a:lnSpc>
            </a:pPr>
            <a:r>
              <a:rPr lang="en-US" sz="2400" u="sng" dirty="0" smtClean="0"/>
              <a:t>a positive integer</a:t>
            </a:r>
            <a:r>
              <a:rPr lang="en-US" sz="2400" dirty="0" smtClean="0"/>
              <a:t> - the first message on the queue whose type (</a:t>
            </a:r>
            <a:r>
              <a:rPr lang="en-US" sz="2400" dirty="0" err="1" smtClean="0"/>
              <a:t>mtype</a:t>
            </a:r>
            <a:r>
              <a:rPr lang="en-US" sz="2400" dirty="0" smtClean="0"/>
              <a:t>) equals this integer (unless a certain flag is set in </a:t>
            </a:r>
            <a:r>
              <a:rPr lang="en-US" sz="2400" dirty="0" err="1" smtClean="0"/>
              <a:t>msgflg</a:t>
            </a:r>
            <a:r>
              <a:rPr lang="en-US" sz="2400" dirty="0" smtClean="0"/>
              <a:t>, see below). </a:t>
            </a:r>
          </a:p>
          <a:p>
            <a:pPr lvl="1" eaLnBrk="1" hangingPunct="1">
              <a:lnSpc>
                <a:spcPct val="80000"/>
              </a:lnSpc>
            </a:pPr>
            <a:r>
              <a:rPr lang="en-US" sz="2400" u="sng" dirty="0" smtClean="0"/>
              <a:t>a negative integer</a:t>
            </a:r>
            <a:r>
              <a:rPr lang="en-US" sz="2400" dirty="0" smtClean="0"/>
              <a:t> - the first message on the queue whose type is less th</a:t>
            </a:r>
            <a:r>
              <a:rPr lang="en-US" altLang="zh-CN" sz="2400" dirty="0" smtClean="0">
                <a:ea typeface="宋体" pitchFamily="2" charset="-122"/>
              </a:rPr>
              <a:t>a</a:t>
            </a:r>
            <a:r>
              <a:rPr lang="en-US" sz="2400" dirty="0" smtClean="0"/>
              <a:t>n or equal to the absolute value of this integer.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a:t>
            </a:r>
          </a:p>
        </p:txBody>
      </p:sp>
      <p:sp>
        <p:nvSpPr>
          <p:cNvPr id="71683" name="Rectangle 3"/>
          <p:cNvSpPr>
            <a:spLocks noGrp="1" noChangeArrowheads="1"/>
          </p:cNvSpPr>
          <p:nvPr>
            <p:ph type="body" idx="1"/>
          </p:nvPr>
        </p:nvSpPr>
        <p:spPr/>
        <p:txBody>
          <a:bodyPr/>
          <a:lstStyle/>
          <a:p>
            <a:pPr eaLnBrk="1" hangingPunct="1">
              <a:lnSpc>
                <a:spcPct val="90000"/>
              </a:lnSpc>
            </a:pPr>
            <a:r>
              <a:rPr lang="en-US" sz="2400" u="sng" dirty="0" err="1" smtClean="0"/>
              <a:t>int</a:t>
            </a:r>
            <a:r>
              <a:rPr lang="en-US" sz="2400" u="sng" dirty="0" smtClean="0"/>
              <a:t> </a:t>
            </a:r>
            <a:r>
              <a:rPr lang="en-US" sz="2400" u="sng" dirty="0" err="1" smtClean="0"/>
              <a:t>msgflg</a:t>
            </a:r>
            <a:r>
              <a:rPr lang="en-US" sz="2400" dirty="0" smtClean="0"/>
              <a:t> - a logical 'or' combination of any of the following flags: </a:t>
            </a:r>
          </a:p>
          <a:p>
            <a:pPr lvl="1" eaLnBrk="1" hangingPunct="1">
              <a:lnSpc>
                <a:spcPct val="90000"/>
              </a:lnSpc>
            </a:pPr>
            <a:r>
              <a:rPr lang="en-US" sz="2000" u="sng" dirty="0" smtClean="0"/>
              <a:t>IPC_NOWAIT</a:t>
            </a:r>
            <a:r>
              <a:rPr lang="en-US" sz="2000" dirty="0" smtClean="0"/>
              <a:t> - if there is no message on the queue matching what we want to read, return '-1</a:t>
            </a:r>
          </a:p>
          <a:p>
            <a:pPr eaLnBrk="1" hangingPunct="1">
              <a:lnSpc>
                <a:spcPct val="90000"/>
              </a:lnSpc>
              <a:buNone/>
            </a:pPr>
            <a:r>
              <a:rPr lang="en-US" sz="2400" dirty="0" smtClean="0"/>
              <a:t>         otherwise the caller suspended until one of the following 	occurs.</a:t>
            </a:r>
          </a:p>
          <a:p>
            <a:pPr eaLnBrk="1" hangingPunct="1">
              <a:lnSpc>
                <a:spcPct val="90000"/>
              </a:lnSpc>
              <a:buNone/>
            </a:pPr>
            <a:r>
              <a:rPr lang="en-US" sz="2400" dirty="0" smtClean="0"/>
              <a:t>			a message of the requested type is available.</a:t>
            </a:r>
          </a:p>
          <a:p>
            <a:pPr eaLnBrk="1" hangingPunct="1">
              <a:lnSpc>
                <a:spcPct val="90000"/>
              </a:lnSpc>
              <a:buNone/>
            </a:pPr>
            <a:r>
              <a:rPr lang="en-US" sz="2400" dirty="0" smtClean="0"/>
              <a:t>			the message queue removed from the system.</a:t>
            </a:r>
          </a:p>
          <a:p>
            <a:pPr eaLnBrk="1" hangingPunct="1">
              <a:lnSpc>
                <a:spcPct val="90000"/>
              </a:lnSpc>
              <a:buNone/>
            </a:pPr>
            <a:r>
              <a:rPr lang="en-US" sz="2400" dirty="0" smtClean="0"/>
              <a:t>			the process </a:t>
            </a:r>
            <a:r>
              <a:rPr lang="en-US" sz="2400" dirty="0" err="1" smtClean="0"/>
              <a:t>rxes</a:t>
            </a:r>
            <a:r>
              <a:rPr lang="en-US" sz="2400" dirty="0" smtClean="0"/>
              <a:t> a signal that is caught.</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en-US" smtClean="0"/>
          </a:p>
        </p:txBody>
      </p:sp>
      <p:sp>
        <p:nvSpPr>
          <p:cNvPr id="73731" name="Rectangle 3"/>
          <p:cNvSpPr>
            <a:spLocks noGrp="1" noChangeArrowheads="1"/>
          </p:cNvSpPr>
          <p:nvPr>
            <p:ph type="body" idx="1"/>
          </p:nvPr>
        </p:nvSpPr>
        <p:spPr/>
        <p:txBody>
          <a:bodyPr/>
          <a:lstStyle/>
          <a:p>
            <a:pPr marL="533400" indent="-533400" eaLnBrk="1" hangingPunct="1">
              <a:lnSpc>
                <a:spcPct val="90000"/>
              </a:lnSpc>
            </a:pPr>
            <a:r>
              <a:rPr lang="en-US" sz="2400" dirty="0" smtClean="0"/>
              <a:t>If the message on the queue was larger th</a:t>
            </a:r>
            <a:r>
              <a:rPr lang="en-US" altLang="zh-CN" sz="2400" dirty="0" smtClean="0">
                <a:ea typeface="宋体" pitchFamily="2" charset="-122"/>
              </a:rPr>
              <a:t>a</a:t>
            </a:r>
            <a:r>
              <a:rPr lang="en-US" sz="2400" dirty="0" smtClean="0"/>
              <a:t>n the size of "hello world" (plus one), we would get an error, and thus exit. </a:t>
            </a:r>
          </a:p>
          <a:p>
            <a:pPr marL="533400" indent="-533400" eaLnBrk="1" hangingPunct="1">
              <a:lnSpc>
                <a:spcPct val="90000"/>
              </a:lnSpc>
            </a:pPr>
            <a:r>
              <a:rPr lang="en-US" sz="2400" dirty="0" smtClean="0"/>
              <a:t>If there was no message on the queue, the </a:t>
            </a:r>
            <a:r>
              <a:rPr lang="en-US" sz="2400" dirty="0" err="1" smtClean="0"/>
              <a:t>msgrcv</a:t>
            </a:r>
            <a:r>
              <a:rPr lang="en-US" sz="2400" dirty="0" smtClean="0"/>
              <a:t>() call would have blocked our process until one of the following happens: </a:t>
            </a:r>
          </a:p>
          <a:p>
            <a:pPr marL="914400" lvl="1" indent="-457200" eaLnBrk="1" hangingPunct="1">
              <a:lnSpc>
                <a:spcPct val="90000"/>
              </a:lnSpc>
            </a:pPr>
            <a:r>
              <a:rPr lang="en-US" sz="2000" dirty="0" smtClean="0"/>
              <a:t>a suitable message was placed on the queue. </a:t>
            </a:r>
          </a:p>
          <a:p>
            <a:pPr marL="914400" lvl="1" indent="-457200" eaLnBrk="1" hangingPunct="1">
              <a:lnSpc>
                <a:spcPct val="90000"/>
              </a:lnSpc>
            </a:pPr>
            <a:r>
              <a:rPr lang="en-US" sz="2000" dirty="0" smtClean="0"/>
              <a:t>the queue was removed (and then </a:t>
            </a:r>
            <a:r>
              <a:rPr lang="en-US" sz="2000" dirty="0" err="1" smtClean="0"/>
              <a:t>errno</a:t>
            </a:r>
            <a:r>
              <a:rPr lang="en-US" sz="2000" dirty="0" smtClean="0"/>
              <a:t> would be set to EIDRM). </a:t>
            </a:r>
          </a:p>
          <a:p>
            <a:pPr marL="914400" lvl="1" indent="-457200" eaLnBrk="1" hangingPunct="1">
              <a:lnSpc>
                <a:spcPct val="90000"/>
              </a:lnSpc>
            </a:pPr>
            <a:r>
              <a:rPr lang="en-US" sz="2000" dirty="0" smtClean="0"/>
              <a:t>our process received a signal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229600" cy="5486400"/>
          </a:xfrm>
        </p:spPr>
        <p:txBody>
          <a:bodyPr>
            <a:normAutofit fontScale="77500" lnSpcReduction="20000"/>
          </a:bodyPr>
          <a:lstStyle/>
          <a:p>
            <a:pPr>
              <a:buNone/>
            </a:pPr>
            <a:r>
              <a:rPr lang="en-US" dirty="0" smtClean="0"/>
              <a:t>#include &lt;</a:t>
            </a:r>
            <a:r>
              <a:rPr lang="en-US" dirty="0" err="1" smtClean="0"/>
              <a:t>stdio.h</a:t>
            </a:r>
            <a:r>
              <a:rPr lang="en-US" dirty="0" smtClean="0"/>
              <a:t>&gt; </a:t>
            </a:r>
          </a:p>
          <a:p>
            <a:pPr>
              <a:buNone/>
            </a:pPr>
            <a:r>
              <a:rPr lang="en-US" dirty="0" smtClean="0"/>
              <a:t>#include &lt;</a:t>
            </a:r>
            <a:r>
              <a:rPr lang="en-US" dirty="0" err="1" smtClean="0"/>
              <a:t>stdlib.h</a:t>
            </a:r>
            <a:r>
              <a:rPr lang="en-US" dirty="0" smtClean="0"/>
              <a:t>&gt; </a:t>
            </a:r>
          </a:p>
          <a:p>
            <a:pPr>
              <a:buNone/>
            </a:pPr>
            <a:r>
              <a:rPr lang="en-US" dirty="0" smtClean="0"/>
              <a:t>#include &lt;</a:t>
            </a:r>
            <a:r>
              <a:rPr lang="en-US" dirty="0" err="1" smtClean="0"/>
              <a:t>errno.h</a:t>
            </a:r>
            <a:r>
              <a:rPr lang="en-US" dirty="0" smtClean="0"/>
              <a:t>&gt; </a:t>
            </a:r>
          </a:p>
          <a:p>
            <a:pPr>
              <a:buNone/>
            </a:pPr>
            <a:r>
              <a:rPr lang="en-US" dirty="0" smtClean="0"/>
              <a:t>#include &lt;</a:t>
            </a:r>
            <a:r>
              <a:rPr lang="en-US" dirty="0" err="1" smtClean="0"/>
              <a:t>string.h</a:t>
            </a:r>
            <a:r>
              <a:rPr lang="en-US" dirty="0" smtClean="0"/>
              <a:t>&gt; </a:t>
            </a:r>
          </a:p>
          <a:p>
            <a:pPr>
              <a:buNone/>
            </a:pPr>
            <a:r>
              <a:rPr lang="en-US" dirty="0" smtClean="0"/>
              <a:t>#include &lt;sys/</a:t>
            </a:r>
            <a:r>
              <a:rPr lang="en-US" dirty="0" err="1" smtClean="0"/>
              <a:t>types.h</a:t>
            </a:r>
            <a:r>
              <a:rPr lang="en-US" dirty="0" smtClean="0"/>
              <a:t>&gt; </a:t>
            </a:r>
          </a:p>
          <a:p>
            <a:pPr>
              <a:buNone/>
            </a:pPr>
            <a:r>
              <a:rPr lang="en-US" dirty="0" smtClean="0"/>
              <a:t>#include &lt;sys/</a:t>
            </a:r>
            <a:r>
              <a:rPr lang="en-US" dirty="0" err="1" smtClean="0"/>
              <a:t>ipc.h</a:t>
            </a:r>
            <a:r>
              <a:rPr lang="en-US" dirty="0" smtClean="0"/>
              <a:t>&gt; </a:t>
            </a:r>
          </a:p>
          <a:p>
            <a:pPr>
              <a:buNone/>
            </a:pPr>
            <a:r>
              <a:rPr lang="en-US" dirty="0" smtClean="0"/>
              <a:t>#include &lt;sys/</a:t>
            </a:r>
            <a:r>
              <a:rPr lang="en-US" dirty="0" err="1" smtClean="0"/>
              <a:t>msg.h</a:t>
            </a:r>
            <a:r>
              <a:rPr lang="en-US" dirty="0" smtClean="0"/>
              <a:t>&gt; </a:t>
            </a:r>
          </a:p>
          <a:p>
            <a:pPr>
              <a:buNone/>
            </a:pPr>
            <a:r>
              <a:rPr lang="en-US" dirty="0" err="1" smtClean="0"/>
              <a:t>struct</a:t>
            </a:r>
            <a:r>
              <a:rPr lang="en-US" dirty="0" smtClean="0"/>
              <a:t> </a:t>
            </a:r>
            <a:r>
              <a:rPr lang="en-US" dirty="0" err="1" smtClean="0"/>
              <a:t>my_msgbuf</a:t>
            </a:r>
            <a:r>
              <a:rPr lang="en-US" dirty="0" smtClean="0"/>
              <a:t> { long </a:t>
            </a:r>
            <a:r>
              <a:rPr lang="en-US" dirty="0" err="1" smtClean="0"/>
              <a:t>mtype</a:t>
            </a:r>
            <a:r>
              <a:rPr lang="en-US" dirty="0" smtClean="0"/>
              <a:t>; char </a:t>
            </a:r>
            <a:r>
              <a:rPr lang="en-US" dirty="0" err="1" smtClean="0"/>
              <a:t>mtext</a:t>
            </a:r>
            <a:r>
              <a:rPr lang="en-US" dirty="0" smtClean="0"/>
              <a:t>[200]; }; </a:t>
            </a:r>
          </a:p>
          <a:p>
            <a:pPr>
              <a:buNone/>
            </a:pPr>
            <a:r>
              <a:rPr lang="en-US" dirty="0" smtClean="0"/>
              <a:t>#define PERMS 0666</a:t>
            </a:r>
          </a:p>
          <a:p>
            <a:pPr>
              <a:buNone/>
            </a:pPr>
            <a:r>
              <a:rPr lang="en-US" dirty="0" err="1" smtClean="0"/>
              <a:t>int</a:t>
            </a:r>
            <a:r>
              <a:rPr lang="en-US" dirty="0" smtClean="0"/>
              <a:t> main(void) </a:t>
            </a:r>
          </a:p>
          <a:p>
            <a:pPr>
              <a:buNone/>
            </a:pPr>
            <a:r>
              <a:rPr lang="en-US" dirty="0" smtClean="0"/>
              <a:t>{ </a:t>
            </a:r>
            <a:r>
              <a:rPr lang="en-US" dirty="0" err="1" smtClean="0"/>
              <a:t>struct</a:t>
            </a:r>
            <a:r>
              <a:rPr lang="en-US" dirty="0" smtClean="0"/>
              <a:t> </a:t>
            </a:r>
            <a:r>
              <a:rPr lang="en-US" dirty="0" err="1" smtClean="0"/>
              <a:t>my_msgbuf</a:t>
            </a:r>
            <a:r>
              <a:rPr lang="en-US" dirty="0" smtClean="0"/>
              <a:t> </a:t>
            </a:r>
            <a:r>
              <a:rPr lang="en-US" dirty="0" err="1" smtClean="0"/>
              <a:t>buf</a:t>
            </a:r>
            <a:r>
              <a:rPr lang="en-US" dirty="0" smtClean="0"/>
              <a:t>, </a:t>
            </a:r>
            <a:r>
              <a:rPr lang="en-US" dirty="0" err="1" smtClean="0"/>
              <a:t>rxbuf</a:t>
            </a:r>
            <a:r>
              <a:rPr lang="en-US" dirty="0" smtClean="0"/>
              <a:t>; </a:t>
            </a:r>
          </a:p>
          <a:p>
            <a:pPr>
              <a:buNone/>
            </a:pPr>
            <a:r>
              <a:rPr lang="en-US" dirty="0" err="1" smtClean="0"/>
              <a:t>int</a:t>
            </a:r>
            <a:r>
              <a:rPr lang="en-US" dirty="0" smtClean="0"/>
              <a:t> </a:t>
            </a:r>
            <a:r>
              <a:rPr lang="en-US" dirty="0" err="1" smtClean="0"/>
              <a:t>msqid</a:t>
            </a:r>
            <a:r>
              <a:rPr lang="en-US" dirty="0" smtClean="0"/>
              <a:t>; </a:t>
            </a:r>
            <a:r>
              <a:rPr lang="en-US" dirty="0" err="1" smtClean="0"/>
              <a:t>key_t</a:t>
            </a:r>
            <a:r>
              <a:rPr lang="en-US" dirty="0" smtClean="0"/>
              <a:t>  key; </a:t>
            </a:r>
          </a:p>
          <a:p>
            <a:pPr>
              <a:buNone/>
            </a:pPr>
            <a:r>
              <a:rPr lang="en-US" dirty="0" smtClean="0"/>
              <a:t>if ((key = </a:t>
            </a:r>
            <a:r>
              <a:rPr lang="en-US" dirty="0" err="1" smtClean="0"/>
              <a:t>ftok</a:t>
            </a:r>
            <a:r>
              <a:rPr lang="en-US" dirty="0" smtClean="0"/>
              <a:t>(“msg1.c", 'B')) == -1) { </a:t>
            </a:r>
            <a:r>
              <a:rPr lang="en-US" dirty="0" err="1" smtClean="0"/>
              <a:t>perror</a:t>
            </a:r>
            <a:r>
              <a:rPr lang="en-US" dirty="0" smtClean="0"/>
              <a:t>("</a:t>
            </a:r>
            <a:r>
              <a:rPr lang="en-US" dirty="0" err="1" smtClean="0"/>
              <a:t>ftok</a:t>
            </a:r>
            <a:r>
              <a:rPr lang="en-US" dirty="0" smtClean="0"/>
              <a:t>"); exit(1); }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943600"/>
          </a:xfrm>
        </p:spPr>
        <p:txBody>
          <a:bodyPr>
            <a:normAutofit/>
          </a:bodyPr>
          <a:lstStyle/>
          <a:p>
            <a:pPr>
              <a:buNone/>
            </a:pPr>
            <a:r>
              <a:rPr lang="en-US" sz="2400" dirty="0" smtClean="0"/>
              <a:t>if ((</a:t>
            </a:r>
            <a:r>
              <a:rPr lang="en-US" sz="2400" dirty="0" err="1" smtClean="0"/>
              <a:t>msqid</a:t>
            </a:r>
            <a:r>
              <a:rPr lang="en-US" sz="2400" dirty="0" smtClean="0"/>
              <a:t> = </a:t>
            </a:r>
            <a:r>
              <a:rPr lang="en-US" sz="2400" dirty="0" err="1" smtClean="0"/>
              <a:t>msgget</a:t>
            </a:r>
            <a:r>
              <a:rPr lang="en-US" sz="2400" dirty="0" smtClean="0"/>
              <a:t>(key, PERMS | IPC_CREAT)) == -1) { </a:t>
            </a:r>
            <a:r>
              <a:rPr lang="en-US" sz="2400" dirty="0" err="1" smtClean="0"/>
              <a:t>perror</a:t>
            </a:r>
            <a:r>
              <a:rPr lang="en-US" sz="2400" dirty="0" smtClean="0"/>
              <a:t>("</a:t>
            </a:r>
            <a:r>
              <a:rPr lang="en-US" sz="2400" dirty="0" err="1" smtClean="0"/>
              <a:t>msgget</a:t>
            </a:r>
            <a:r>
              <a:rPr lang="en-US" sz="2400" dirty="0" smtClean="0"/>
              <a:t>"); exit(1); } </a:t>
            </a:r>
          </a:p>
          <a:p>
            <a:pPr>
              <a:buNone/>
            </a:pPr>
            <a:r>
              <a:rPr lang="en-US" sz="2400" dirty="0" err="1" smtClean="0"/>
              <a:t>printf</a:t>
            </a:r>
            <a:r>
              <a:rPr lang="en-US" sz="2400" dirty="0" smtClean="0"/>
              <a:t>("Enter lines of text, \n"); </a:t>
            </a:r>
          </a:p>
          <a:p>
            <a:pPr>
              <a:buNone/>
            </a:pPr>
            <a:r>
              <a:rPr lang="en-US" sz="2400" dirty="0" err="1" smtClean="0"/>
              <a:t>buf.mtype</a:t>
            </a:r>
            <a:r>
              <a:rPr lang="en-US" sz="2400" dirty="0" smtClean="0"/>
              <a:t> = 1L; </a:t>
            </a:r>
          </a:p>
          <a:p>
            <a:pPr>
              <a:buNone/>
            </a:pPr>
            <a:r>
              <a:rPr lang="en-US" sz="2400" dirty="0" smtClean="0"/>
              <a:t> </a:t>
            </a:r>
            <a:r>
              <a:rPr lang="en-US" sz="2400" dirty="0" err="1" smtClean="0"/>
              <a:t>scanf</a:t>
            </a:r>
            <a:r>
              <a:rPr lang="en-US" sz="2400" dirty="0" smtClean="0"/>
              <a:t>(“%</a:t>
            </a:r>
            <a:r>
              <a:rPr lang="en-US" sz="2400" dirty="0" err="1" smtClean="0"/>
              <a:t>s”,buf.mtext</a:t>
            </a:r>
            <a:r>
              <a:rPr lang="en-US" sz="2400" dirty="0" smtClean="0"/>
              <a:t>);</a:t>
            </a:r>
          </a:p>
          <a:p>
            <a:pPr>
              <a:buNone/>
            </a:pPr>
            <a:r>
              <a:rPr lang="en-US" sz="2400" dirty="0" smtClean="0"/>
              <a:t>  </a:t>
            </a:r>
            <a:r>
              <a:rPr lang="en-US" sz="2400" dirty="0" err="1" smtClean="0"/>
              <a:t>int</a:t>
            </a:r>
            <a:r>
              <a:rPr lang="en-US" sz="2400" dirty="0" smtClean="0"/>
              <a:t> </a:t>
            </a:r>
            <a:r>
              <a:rPr lang="en-US" sz="2400" dirty="0" err="1" smtClean="0"/>
              <a:t>len</a:t>
            </a:r>
            <a:r>
              <a:rPr lang="en-US" sz="2400" dirty="0" smtClean="0"/>
              <a:t> = </a:t>
            </a:r>
            <a:r>
              <a:rPr lang="en-US" sz="2400" dirty="0" err="1" smtClean="0"/>
              <a:t>strlen</a:t>
            </a:r>
            <a:r>
              <a:rPr lang="en-US" sz="2400" dirty="0" smtClean="0"/>
              <a:t>(</a:t>
            </a:r>
            <a:r>
              <a:rPr lang="en-US" sz="2400" dirty="0" err="1" smtClean="0"/>
              <a:t>buf.mtext</a:t>
            </a:r>
            <a:r>
              <a:rPr lang="en-US" sz="2400" dirty="0" smtClean="0"/>
              <a:t>);  </a:t>
            </a:r>
          </a:p>
          <a:p>
            <a:pPr>
              <a:buNone/>
            </a:pPr>
            <a:r>
              <a:rPr lang="en-US" sz="2400" dirty="0" smtClean="0"/>
              <a:t>if (</a:t>
            </a:r>
            <a:r>
              <a:rPr lang="en-US" sz="2400" dirty="0" err="1" smtClean="0"/>
              <a:t>msgsnd</a:t>
            </a:r>
            <a:r>
              <a:rPr lang="en-US" sz="2400" dirty="0" smtClean="0"/>
              <a:t>(</a:t>
            </a:r>
            <a:r>
              <a:rPr lang="en-US" sz="2400" dirty="0" err="1" smtClean="0"/>
              <a:t>msqid</a:t>
            </a:r>
            <a:r>
              <a:rPr lang="en-US" sz="2400" dirty="0" smtClean="0"/>
              <a:t>, &amp;</a:t>
            </a:r>
            <a:r>
              <a:rPr lang="en-US" sz="2400" dirty="0" err="1" smtClean="0"/>
              <a:t>buf</a:t>
            </a:r>
            <a:r>
              <a:rPr lang="en-US" sz="2400" dirty="0" smtClean="0"/>
              <a:t>, len+1, 0) == -1) /* +1 for '\0' */ </a:t>
            </a:r>
          </a:p>
          <a:p>
            <a:pPr>
              <a:buNone/>
            </a:pPr>
            <a:r>
              <a:rPr lang="en-US" sz="2400" dirty="0" err="1" smtClean="0"/>
              <a:t>perror</a:t>
            </a:r>
            <a:r>
              <a:rPr lang="en-US" sz="2400" dirty="0" smtClean="0"/>
              <a:t>("</a:t>
            </a:r>
            <a:r>
              <a:rPr lang="en-US" sz="2400" dirty="0" err="1" smtClean="0"/>
              <a:t>msgsnd</a:t>
            </a:r>
            <a:r>
              <a:rPr lang="en-US" sz="2400" dirty="0" smtClean="0"/>
              <a:t>"); }</a:t>
            </a:r>
          </a:p>
          <a:p>
            <a:pPr>
              <a:buNone/>
            </a:pPr>
            <a:r>
              <a:rPr lang="en-US" sz="2400" dirty="0" err="1" smtClean="0"/>
              <a:t>rxbuf.mtype</a:t>
            </a:r>
            <a:r>
              <a:rPr lang="en-US" sz="2400" dirty="0" smtClean="0"/>
              <a:t>=1L;</a:t>
            </a:r>
          </a:p>
          <a:p>
            <a:pPr>
              <a:buNone/>
            </a:pPr>
            <a:r>
              <a:rPr lang="en-US" sz="2400" dirty="0" err="1" smtClean="0"/>
              <a:t>len</a:t>
            </a:r>
            <a:r>
              <a:rPr lang="en-US" sz="2400" dirty="0" smtClean="0"/>
              <a:t>=</a:t>
            </a:r>
            <a:r>
              <a:rPr lang="en-US" sz="2400" dirty="0" err="1" smtClean="0"/>
              <a:t>msgrcv</a:t>
            </a:r>
            <a:r>
              <a:rPr lang="en-US" sz="2400" dirty="0" smtClean="0"/>
              <a:t>(</a:t>
            </a:r>
            <a:r>
              <a:rPr lang="en-US" sz="2400" dirty="0" err="1" smtClean="0"/>
              <a:t>msgsnd</a:t>
            </a:r>
            <a:r>
              <a:rPr lang="en-US" sz="2400" dirty="0" smtClean="0"/>
              <a:t>(</a:t>
            </a:r>
            <a:r>
              <a:rPr lang="en-US" sz="2400" dirty="0" err="1" smtClean="0"/>
              <a:t>msqid</a:t>
            </a:r>
            <a:r>
              <a:rPr lang="en-US" sz="2400" dirty="0" smtClean="0"/>
              <a:t>, &amp;</a:t>
            </a:r>
            <a:r>
              <a:rPr lang="en-US" sz="2400" dirty="0" err="1" smtClean="0"/>
              <a:t>buf</a:t>
            </a:r>
            <a:r>
              <a:rPr lang="en-US" sz="2400" dirty="0" smtClean="0"/>
              <a:t>, mamsize,rxbuf.mtype,0)</a:t>
            </a:r>
          </a:p>
          <a:p>
            <a:pPr>
              <a:buNone/>
            </a:pPr>
            <a:r>
              <a:rPr lang="en-US" sz="2400" dirty="0" err="1" smtClean="0"/>
              <a:t>printf</a:t>
            </a:r>
            <a:r>
              <a:rPr lang="en-US" sz="2400" dirty="0" smtClean="0"/>
              <a:t>(“%s   \</a:t>
            </a:r>
            <a:r>
              <a:rPr lang="en-US" sz="2400" dirty="0" err="1" smtClean="0"/>
              <a:t>n”,rxbuf.mtext</a:t>
            </a:r>
            <a:r>
              <a:rPr lang="en-US" sz="2400" dirty="0" smtClean="0"/>
              <a:t>);</a:t>
            </a:r>
          </a:p>
          <a:p>
            <a:pPr>
              <a:buNone/>
            </a:pPr>
            <a:r>
              <a:rPr lang="en-US" sz="2400" dirty="0" smtClean="0"/>
              <a:t>if (</a:t>
            </a:r>
            <a:r>
              <a:rPr lang="en-US" sz="2400" dirty="0" err="1" smtClean="0"/>
              <a:t>msgctl</a:t>
            </a:r>
            <a:r>
              <a:rPr lang="en-US" sz="2400" dirty="0" smtClean="0"/>
              <a:t>(</a:t>
            </a:r>
            <a:r>
              <a:rPr lang="en-US" sz="2400" dirty="0" err="1" smtClean="0"/>
              <a:t>msqid</a:t>
            </a:r>
            <a:r>
              <a:rPr lang="en-US" sz="2400" dirty="0" smtClean="0"/>
              <a:t>, IPC_RMID, NULL) == -1) { </a:t>
            </a:r>
            <a:r>
              <a:rPr lang="en-US" sz="2400" dirty="0" err="1" smtClean="0"/>
              <a:t>perror</a:t>
            </a:r>
            <a:r>
              <a:rPr lang="en-US" sz="2400" dirty="0" smtClean="0"/>
              <a:t>("</a:t>
            </a:r>
            <a:r>
              <a:rPr lang="en-US" sz="2400" dirty="0" err="1" smtClean="0"/>
              <a:t>msgctl</a:t>
            </a:r>
            <a:r>
              <a:rPr lang="en-US" sz="2400" dirty="0" smtClean="0"/>
              <a:t>"); exit(1); } return 0; }</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stdlib.h</a:t>
            </a:r>
            <a:r>
              <a:rPr lang="en-US" dirty="0" smtClean="0"/>
              <a:t>&gt; </a:t>
            </a:r>
          </a:p>
          <a:p>
            <a:pPr>
              <a:buNone/>
            </a:pPr>
            <a:r>
              <a:rPr lang="en-US" dirty="0" smtClean="0"/>
              <a:t>#include &lt;</a:t>
            </a:r>
            <a:r>
              <a:rPr lang="en-US" dirty="0" err="1" smtClean="0"/>
              <a:t>errno.h</a:t>
            </a:r>
            <a:r>
              <a:rPr lang="en-US" dirty="0" smtClean="0"/>
              <a:t>&gt; </a:t>
            </a:r>
          </a:p>
          <a:p>
            <a:pPr>
              <a:buNone/>
            </a:pPr>
            <a:r>
              <a:rPr lang="en-US" dirty="0" smtClean="0"/>
              <a:t>#include &lt;sys/</a:t>
            </a:r>
            <a:r>
              <a:rPr lang="en-US" dirty="0" err="1" smtClean="0"/>
              <a:t>types.h</a:t>
            </a:r>
            <a:r>
              <a:rPr lang="en-US" dirty="0" smtClean="0"/>
              <a:t>&gt; </a:t>
            </a:r>
          </a:p>
          <a:p>
            <a:pPr>
              <a:buNone/>
            </a:pPr>
            <a:r>
              <a:rPr lang="en-US" dirty="0" smtClean="0"/>
              <a:t>#include &lt;sys/</a:t>
            </a:r>
            <a:r>
              <a:rPr lang="en-US" dirty="0" err="1" smtClean="0"/>
              <a:t>ipc.h</a:t>
            </a:r>
            <a:r>
              <a:rPr lang="en-US" dirty="0" smtClean="0"/>
              <a:t>&gt; </a:t>
            </a:r>
          </a:p>
          <a:p>
            <a:pPr>
              <a:buNone/>
            </a:pPr>
            <a:r>
              <a:rPr lang="en-US" dirty="0" smtClean="0"/>
              <a:t>#include &lt;sys/</a:t>
            </a:r>
            <a:r>
              <a:rPr lang="en-US" dirty="0" err="1" smtClean="0"/>
              <a:t>msg.h</a:t>
            </a:r>
            <a:r>
              <a:rPr lang="en-US" dirty="0" smtClean="0"/>
              <a:t>&gt; </a:t>
            </a:r>
          </a:p>
          <a:p>
            <a:pPr>
              <a:buNone/>
            </a:pPr>
            <a:r>
              <a:rPr lang="en-US" dirty="0" smtClean="0"/>
              <a:t>#define PERMS 0666</a:t>
            </a:r>
          </a:p>
          <a:p>
            <a:pPr>
              <a:buNone/>
            </a:pPr>
            <a:r>
              <a:rPr lang="en-US" dirty="0" err="1" smtClean="0"/>
              <a:t>struct</a:t>
            </a:r>
            <a:r>
              <a:rPr lang="en-US" dirty="0" smtClean="0"/>
              <a:t> </a:t>
            </a:r>
            <a:r>
              <a:rPr lang="en-US" dirty="0" err="1" smtClean="0"/>
              <a:t>my_msgbuf</a:t>
            </a:r>
            <a:r>
              <a:rPr lang="en-US" dirty="0" smtClean="0"/>
              <a:t> { long </a:t>
            </a:r>
            <a:r>
              <a:rPr lang="en-US" dirty="0" err="1" smtClean="0"/>
              <a:t>mtype</a:t>
            </a:r>
            <a:r>
              <a:rPr lang="en-US" dirty="0" smtClean="0"/>
              <a:t>; char </a:t>
            </a:r>
            <a:r>
              <a:rPr lang="en-US" dirty="0" err="1" smtClean="0"/>
              <a:t>mtext</a:t>
            </a:r>
            <a:r>
              <a:rPr lang="en-US" dirty="0" smtClean="0"/>
              <a:t>[200]; };</a:t>
            </a:r>
          </a:p>
          <a:p>
            <a:pPr>
              <a:buNone/>
            </a:pPr>
            <a:r>
              <a:rPr lang="en-US" dirty="0" smtClean="0"/>
              <a:t> </a:t>
            </a:r>
            <a:r>
              <a:rPr lang="en-US" dirty="0" err="1" smtClean="0"/>
              <a:t>int</a:t>
            </a:r>
            <a:r>
              <a:rPr lang="en-US" dirty="0" smtClean="0"/>
              <a:t> main(void) {</a:t>
            </a:r>
          </a:p>
          <a:p>
            <a:pPr>
              <a:buNone/>
            </a:pPr>
            <a:r>
              <a:rPr lang="en-US" dirty="0" smtClean="0"/>
              <a:t> </a:t>
            </a:r>
            <a:r>
              <a:rPr lang="en-US" dirty="0" err="1" smtClean="0"/>
              <a:t>struct</a:t>
            </a:r>
            <a:r>
              <a:rPr lang="en-US" dirty="0" smtClean="0"/>
              <a:t> </a:t>
            </a:r>
            <a:r>
              <a:rPr lang="en-US" dirty="0" err="1" smtClean="0"/>
              <a:t>my_msgbuf</a:t>
            </a:r>
            <a:r>
              <a:rPr lang="en-US" dirty="0" smtClean="0"/>
              <a:t> </a:t>
            </a:r>
            <a:r>
              <a:rPr lang="en-US" dirty="0" err="1" smtClean="0"/>
              <a:t>buf</a:t>
            </a:r>
            <a:r>
              <a:rPr lang="en-US" dirty="0" smtClean="0"/>
              <a:t>;</a:t>
            </a:r>
          </a:p>
          <a:p>
            <a:pPr>
              <a:buNone/>
            </a:pPr>
            <a:r>
              <a:rPr lang="en-US" dirty="0" smtClean="0"/>
              <a:t> </a:t>
            </a:r>
            <a:r>
              <a:rPr lang="en-US" dirty="0" err="1" smtClean="0"/>
              <a:t>int</a:t>
            </a:r>
            <a:r>
              <a:rPr lang="en-US" dirty="0" smtClean="0"/>
              <a:t> </a:t>
            </a:r>
            <a:r>
              <a:rPr lang="en-US" dirty="0" err="1" smtClean="0"/>
              <a:t>msqid</a:t>
            </a:r>
            <a:r>
              <a:rPr lang="en-US" dirty="0" smtClean="0"/>
              <a:t>;</a:t>
            </a:r>
          </a:p>
          <a:p>
            <a:pPr>
              <a:buNone/>
            </a:pPr>
            <a:r>
              <a:rPr lang="en-US" dirty="0" smtClean="0"/>
              <a:t> </a:t>
            </a:r>
            <a:r>
              <a:rPr lang="en-US" dirty="0" err="1" smtClean="0"/>
              <a:t>key_t</a:t>
            </a:r>
            <a:r>
              <a:rPr lang="en-US" dirty="0" smtClean="0"/>
              <a:t> key; </a:t>
            </a:r>
          </a:p>
          <a:p>
            <a:pPr>
              <a:buNone/>
            </a:pPr>
            <a:r>
              <a:rPr lang="en-US" dirty="0" smtClean="0"/>
              <a:t>if ((key = </a:t>
            </a:r>
            <a:r>
              <a:rPr lang="en-US" dirty="0" err="1" smtClean="0"/>
              <a:t>ftok</a:t>
            </a:r>
            <a:r>
              <a:rPr lang="en-US" dirty="0" smtClean="0"/>
              <a:t>(“msg1.c", 'B')) == -1) { /* same key as msg1.c*/ </a:t>
            </a:r>
            <a:r>
              <a:rPr lang="en-US" dirty="0" err="1" smtClean="0"/>
              <a:t>perror</a:t>
            </a:r>
            <a:r>
              <a:rPr lang="en-US" dirty="0" smtClean="0"/>
              <a:t>("</a:t>
            </a:r>
            <a:r>
              <a:rPr lang="en-US" dirty="0" err="1" smtClean="0"/>
              <a:t>ftok</a:t>
            </a:r>
            <a:r>
              <a:rPr lang="en-US" dirty="0" smtClean="0"/>
              <a:t>"); exit(1);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if ((</a:t>
            </a:r>
            <a:r>
              <a:rPr lang="en-US" sz="2800" dirty="0" err="1" smtClean="0"/>
              <a:t>msqid</a:t>
            </a:r>
            <a:r>
              <a:rPr lang="en-US" sz="2800" dirty="0" smtClean="0"/>
              <a:t> = </a:t>
            </a:r>
            <a:r>
              <a:rPr lang="en-US" sz="2800" dirty="0" err="1" smtClean="0"/>
              <a:t>msgget</a:t>
            </a:r>
            <a:r>
              <a:rPr lang="en-US" sz="2800" dirty="0" smtClean="0"/>
              <a:t>(key, 0)) == -1) </a:t>
            </a:r>
          </a:p>
          <a:p>
            <a:pPr>
              <a:buNone/>
            </a:pPr>
            <a:r>
              <a:rPr lang="en-US" sz="2800" dirty="0" smtClean="0"/>
              <a:t>{ /* connect to the queue */ </a:t>
            </a:r>
            <a:r>
              <a:rPr lang="en-US" sz="2800" dirty="0" err="1" smtClean="0"/>
              <a:t>perror</a:t>
            </a:r>
            <a:r>
              <a:rPr lang="en-US" sz="2800" dirty="0" smtClean="0"/>
              <a:t>("</a:t>
            </a:r>
            <a:r>
              <a:rPr lang="en-US" sz="2800" dirty="0" err="1" smtClean="0"/>
              <a:t>msgget</a:t>
            </a:r>
            <a:r>
              <a:rPr lang="en-US" sz="2800" dirty="0" smtClean="0"/>
              <a:t>"); exit(1); }</a:t>
            </a:r>
          </a:p>
          <a:p>
            <a:pPr>
              <a:buNone/>
            </a:pPr>
            <a:r>
              <a:rPr lang="en-US" sz="2800" dirty="0" smtClean="0"/>
              <a:t> </a:t>
            </a:r>
            <a:r>
              <a:rPr lang="en-US" sz="2800" dirty="0" err="1" smtClean="0"/>
              <a:t>printf</a:t>
            </a:r>
            <a:r>
              <a:rPr lang="en-US" sz="2800" dirty="0" smtClean="0"/>
              <a:t>("</a:t>
            </a:r>
            <a:r>
              <a:rPr lang="en-US" sz="2800" dirty="0" err="1" smtClean="0"/>
              <a:t>spock</a:t>
            </a:r>
            <a:r>
              <a:rPr lang="en-US" sz="2800" dirty="0" smtClean="0"/>
              <a:t>: ready to receive messages, captain.\n"); </a:t>
            </a:r>
          </a:p>
          <a:p>
            <a:pPr>
              <a:buNone/>
            </a:pPr>
            <a:endParaRPr lang="en-US" sz="2800" dirty="0" smtClean="0"/>
          </a:p>
          <a:p>
            <a:pPr>
              <a:buNone/>
            </a:pPr>
            <a:r>
              <a:rPr lang="en-US" sz="2800" dirty="0" smtClean="0"/>
              <a:t> if (</a:t>
            </a:r>
            <a:r>
              <a:rPr lang="en-US" sz="2800" dirty="0" err="1" smtClean="0"/>
              <a:t>msgrcv</a:t>
            </a:r>
            <a:r>
              <a:rPr lang="en-US" sz="2800" dirty="0" smtClean="0"/>
              <a:t>(</a:t>
            </a:r>
            <a:r>
              <a:rPr lang="en-US" sz="2800" dirty="0" err="1" smtClean="0"/>
              <a:t>msqid</a:t>
            </a:r>
            <a:r>
              <a:rPr lang="en-US" sz="2800" dirty="0" smtClean="0"/>
              <a:t>, &amp;</a:t>
            </a:r>
            <a:r>
              <a:rPr lang="en-US" sz="2800" dirty="0" err="1" smtClean="0"/>
              <a:t>buf</a:t>
            </a:r>
            <a:r>
              <a:rPr lang="en-US" sz="2800" dirty="0" smtClean="0"/>
              <a:t>, </a:t>
            </a:r>
            <a:r>
              <a:rPr lang="en-US" sz="2800" dirty="0" err="1" smtClean="0"/>
              <a:t>sizeof</a:t>
            </a:r>
            <a:r>
              <a:rPr lang="en-US" sz="2800" dirty="0" smtClean="0"/>
              <a:t>(</a:t>
            </a:r>
            <a:r>
              <a:rPr lang="en-US" sz="2800" dirty="0" err="1" smtClean="0"/>
              <a:t>buf.mtext</a:t>
            </a:r>
            <a:r>
              <a:rPr lang="en-US" sz="2800" dirty="0" smtClean="0"/>
              <a:t>), 0, 0) == -1) { </a:t>
            </a:r>
            <a:r>
              <a:rPr lang="en-US" sz="2800" dirty="0" err="1" smtClean="0"/>
              <a:t>perror</a:t>
            </a:r>
            <a:r>
              <a:rPr lang="en-US" sz="2800" dirty="0" smtClean="0"/>
              <a:t>("</a:t>
            </a:r>
            <a:r>
              <a:rPr lang="en-US" sz="2800" dirty="0" err="1" smtClean="0"/>
              <a:t>msgrcv</a:t>
            </a:r>
            <a:r>
              <a:rPr lang="en-US" sz="2800" dirty="0" smtClean="0"/>
              <a:t>"); exit(1); } </a:t>
            </a:r>
          </a:p>
          <a:p>
            <a:pPr>
              <a:buNone/>
            </a:pPr>
            <a:r>
              <a:rPr lang="en-US" sz="2800" dirty="0" err="1" smtClean="0"/>
              <a:t>printf</a:t>
            </a:r>
            <a:r>
              <a:rPr lang="en-US" sz="2800" dirty="0" smtClean="0"/>
              <a:t>("</a:t>
            </a:r>
            <a:r>
              <a:rPr lang="en-US" sz="2800" dirty="0" err="1" smtClean="0"/>
              <a:t>spock</a:t>
            </a:r>
            <a:r>
              <a:rPr lang="en-US" sz="2800" dirty="0" smtClean="0"/>
              <a:t>: \"%s\"\n", </a:t>
            </a:r>
            <a:r>
              <a:rPr lang="en-US" sz="2800" dirty="0" err="1" smtClean="0"/>
              <a:t>buf.mtext</a:t>
            </a:r>
            <a:r>
              <a:rPr lang="en-US" sz="2800" dirty="0" smtClean="0"/>
              <a:t>); } return 0; }</a:t>
            </a:r>
            <a:endParaRPr 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ctrTitle"/>
          </p:nvPr>
        </p:nvSpPr>
        <p:spPr>
          <a:xfrm>
            <a:off x="381000" y="304800"/>
            <a:ext cx="7772400" cy="1470025"/>
          </a:xfrm>
        </p:spPr>
        <p:txBody>
          <a:bodyPr/>
          <a:lstStyle/>
          <a:p>
            <a:pPr eaLnBrk="1" hangingPunct="1"/>
            <a:r>
              <a:rPr lang="en-US" dirty="0" smtClean="0"/>
              <a:t>Process Synchronization With Semaphores </a:t>
            </a:r>
          </a:p>
        </p:txBody>
      </p:sp>
      <p:sp>
        <p:nvSpPr>
          <p:cNvPr id="74755" name="Rectangle 3"/>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smtClean="0"/>
              <a:t>IPC and Synchronization</a:t>
            </a:r>
          </a:p>
        </p:txBody>
      </p:sp>
      <p:sp>
        <p:nvSpPr>
          <p:cNvPr id="13315" name="Rectangle 3"/>
          <p:cNvSpPr>
            <a:spLocks noGrp="1" noChangeArrowheads="1"/>
          </p:cNvSpPr>
          <p:nvPr>
            <p:ph type="body" idx="1"/>
          </p:nvPr>
        </p:nvSpPr>
        <p:spPr/>
        <p:txBody>
          <a:bodyPr/>
          <a:lstStyle/>
          <a:p>
            <a:pPr eaLnBrk="1" hangingPunct="1"/>
            <a:r>
              <a:rPr lang="en-US" smtClean="0"/>
              <a:t>Synchronization is a major concern for IPC</a:t>
            </a:r>
          </a:p>
          <a:p>
            <a:pPr lvl="1" eaLnBrk="1" hangingPunct="1"/>
            <a:r>
              <a:rPr lang="en-US" smtClean="0"/>
              <a:t>Allowing sender to indicate when data is transmitted</a:t>
            </a:r>
          </a:p>
          <a:p>
            <a:pPr lvl="1" eaLnBrk="1" hangingPunct="1"/>
            <a:r>
              <a:rPr lang="en-US" smtClean="0"/>
              <a:t>Allowing receiver to know when data is ready</a:t>
            </a:r>
          </a:p>
          <a:p>
            <a:pPr lvl="1" eaLnBrk="1" hangingPunct="1"/>
            <a:r>
              <a:rPr lang="en-US" smtClean="0"/>
              <a:t>Allowing both to know when more IPC is possible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Grp="1" noChangeArrowheads="1"/>
          </p:cNvSpPr>
          <p:nvPr>
            <p:ph type="title"/>
          </p:nvPr>
        </p:nvSpPr>
        <p:spPr/>
        <p:txBody>
          <a:bodyPr/>
          <a:lstStyle/>
          <a:p>
            <a:pPr eaLnBrk="1" hangingPunct="1"/>
            <a:r>
              <a:rPr lang="en-US" smtClean="0"/>
              <a:t>What Is A Semaphore? </a:t>
            </a:r>
          </a:p>
        </p:txBody>
      </p:sp>
      <p:sp>
        <p:nvSpPr>
          <p:cNvPr id="75779" name="Rectangle 3"/>
          <p:cNvSpPr>
            <a:spLocks noGrp="1" noChangeArrowheads="1"/>
          </p:cNvSpPr>
          <p:nvPr>
            <p:ph type="body" idx="1"/>
          </p:nvPr>
        </p:nvSpPr>
        <p:spPr/>
        <p:txBody>
          <a:bodyPr/>
          <a:lstStyle/>
          <a:p>
            <a:pPr eaLnBrk="1" hangingPunct="1">
              <a:lnSpc>
                <a:spcPct val="90000"/>
              </a:lnSpc>
            </a:pPr>
            <a:r>
              <a:rPr lang="en-US" smtClean="0"/>
              <a:t>A semaphore is a resource that contains an integer value, and allows processes to synchronize by testing and setting this value in a single atomic operation </a:t>
            </a:r>
          </a:p>
          <a:p>
            <a:pPr eaLnBrk="1" hangingPunct="1">
              <a:lnSpc>
                <a:spcPct val="90000"/>
              </a:lnSpc>
            </a:pPr>
            <a:r>
              <a:rPr lang="en-US" smtClean="0"/>
              <a:t>This means that the process that tests the value of a semaphore and sets it to a different value (based on the test), is guaranteed no other process will interfere with the operation in the middle.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792162"/>
          </a:xfrm>
        </p:spPr>
        <p:txBody>
          <a:bodyPr/>
          <a:lstStyle/>
          <a:p>
            <a:r>
              <a:rPr lang="en-US" dirty="0" smtClean="0"/>
              <a:t>Continued…</a:t>
            </a:r>
          </a:p>
        </p:txBody>
      </p:sp>
      <p:sp>
        <p:nvSpPr>
          <p:cNvPr id="76803" name="Rectangle 3"/>
          <p:cNvSpPr>
            <a:spLocks noGrp="1" noChangeArrowheads="1"/>
          </p:cNvSpPr>
          <p:nvPr>
            <p:ph type="body" idx="1"/>
          </p:nvPr>
        </p:nvSpPr>
        <p:spPr>
          <a:xfrm>
            <a:off x="457200" y="990600"/>
            <a:ext cx="8229600" cy="5135563"/>
          </a:xfrm>
        </p:spPr>
        <p:txBody>
          <a:bodyPr>
            <a:normAutofit fontScale="85000" lnSpcReduction="20000"/>
          </a:bodyPr>
          <a:lstStyle/>
          <a:p>
            <a:pPr eaLnBrk="1" hangingPunct="1">
              <a:lnSpc>
                <a:spcPct val="90000"/>
              </a:lnSpc>
            </a:pPr>
            <a:r>
              <a:rPr lang="en-US" dirty="0" smtClean="0"/>
              <a:t>Two types of operations can be carried on a semaphore: </a:t>
            </a:r>
          </a:p>
          <a:p>
            <a:pPr lvl="1" eaLnBrk="1" hangingPunct="1">
              <a:lnSpc>
                <a:spcPct val="90000"/>
              </a:lnSpc>
            </a:pPr>
            <a:r>
              <a:rPr lang="en-US" dirty="0" smtClean="0"/>
              <a:t>wait and signal. </a:t>
            </a:r>
          </a:p>
          <a:p>
            <a:pPr eaLnBrk="1" hangingPunct="1">
              <a:lnSpc>
                <a:spcPct val="90000"/>
              </a:lnSpc>
            </a:pPr>
            <a:r>
              <a:rPr lang="en-US" dirty="0" smtClean="0"/>
              <a:t>A set operation first checks if the semaphore's value equals some number. </a:t>
            </a:r>
          </a:p>
          <a:p>
            <a:pPr lvl="1" eaLnBrk="1" hangingPunct="1">
              <a:lnSpc>
                <a:spcPct val="90000"/>
              </a:lnSpc>
            </a:pPr>
            <a:r>
              <a:rPr lang="en-US" dirty="0" smtClean="0"/>
              <a:t>If it does, it decreases its value and returns. </a:t>
            </a:r>
          </a:p>
          <a:p>
            <a:pPr lvl="1" eaLnBrk="1" hangingPunct="1">
              <a:lnSpc>
                <a:spcPct val="90000"/>
              </a:lnSpc>
            </a:pPr>
            <a:r>
              <a:rPr lang="en-US" dirty="0" smtClean="0"/>
              <a:t>If it does not, the operation blocks the calling process until the semaphore's value reaches the desired value. </a:t>
            </a:r>
          </a:p>
          <a:p>
            <a:pPr>
              <a:buNone/>
            </a:pPr>
            <a:r>
              <a:rPr lang="en-US" dirty="0" err="1" smtClean="0"/>
              <a:t>Pseudocode</a:t>
            </a:r>
            <a:r>
              <a:rPr lang="en-US" dirty="0" smtClean="0"/>
              <a:t>: 	for( ; ;){</a:t>
            </a:r>
          </a:p>
          <a:p>
            <a:pPr>
              <a:buNone/>
            </a:pPr>
            <a:r>
              <a:rPr lang="en-US" dirty="0" smtClean="0"/>
              <a:t> 			if(</a:t>
            </a:r>
            <a:r>
              <a:rPr lang="en-US" dirty="0" err="1" smtClean="0"/>
              <a:t>semaphore_val</a:t>
            </a:r>
            <a:r>
              <a:rPr lang="en-US" dirty="0" smtClean="0"/>
              <a:t>&gt;0)   {</a:t>
            </a:r>
          </a:p>
          <a:p>
            <a:pPr>
              <a:buNone/>
            </a:pPr>
            <a:r>
              <a:rPr lang="en-US" dirty="0" smtClean="0"/>
              <a:t>					</a:t>
            </a:r>
            <a:r>
              <a:rPr lang="en-US" dirty="0" err="1" smtClean="0"/>
              <a:t>semaphore_val</a:t>
            </a:r>
            <a:r>
              <a:rPr lang="en-US" dirty="0" smtClean="0"/>
              <a:t>--;</a:t>
            </a:r>
          </a:p>
          <a:p>
            <a:pPr>
              <a:buNone/>
            </a:pPr>
            <a:r>
              <a:rPr lang="en-US" dirty="0" smtClean="0"/>
              <a:t>					break;}</a:t>
            </a:r>
          </a:p>
          <a:p>
            <a:pPr>
              <a:buNone/>
            </a:pPr>
            <a:r>
              <a:rPr lang="en-US" dirty="0" smtClean="0"/>
              <a:t>				}</a:t>
            </a:r>
          </a:p>
          <a:p>
            <a:pPr lvl="1" eaLnBrk="1" hangingPunct="1">
              <a:lnSpc>
                <a:spcPct val="90000"/>
              </a:lnSpc>
              <a:buNone/>
            </a:pPr>
            <a:endParaRPr 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dirty="0" smtClean="0"/>
              <a:t>Continued…</a:t>
            </a:r>
          </a:p>
        </p:txBody>
      </p:sp>
      <p:sp>
        <p:nvSpPr>
          <p:cNvPr id="77827" name="Rectangle 3"/>
          <p:cNvSpPr>
            <a:spLocks noGrp="1" noChangeArrowheads="1"/>
          </p:cNvSpPr>
          <p:nvPr>
            <p:ph type="body" idx="1"/>
          </p:nvPr>
        </p:nvSpPr>
        <p:spPr>
          <a:xfrm>
            <a:off x="457200" y="762000"/>
            <a:ext cx="8229600" cy="5364163"/>
          </a:xfrm>
        </p:spPr>
        <p:txBody>
          <a:bodyPr>
            <a:normAutofit fontScale="92500" lnSpcReduction="20000"/>
          </a:bodyPr>
          <a:lstStyle/>
          <a:p>
            <a:pPr eaLnBrk="1" hangingPunct="1"/>
            <a:r>
              <a:rPr lang="en-US" dirty="0" smtClean="0"/>
              <a:t>signal operation increments the value of the semaphore, possibly awakening one or more processes that are waiting on the semaphore </a:t>
            </a:r>
          </a:p>
          <a:p>
            <a:r>
              <a:rPr lang="en-US" dirty="0" err="1" smtClean="0"/>
              <a:t>Summary:</a:t>
            </a:r>
            <a:r>
              <a:rPr lang="en-US" sz="2400" dirty="0" err="1" smtClean="0"/>
              <a:t>Semaphores</a:t>
            </a:r>
            <a:r>
              <a:rPr lang="en-US" sz="2400" dirty="0" smtClean="0"/>
              <a:t> may be binary (0/1)</a:t>
            </a:r>
          </a:p>
          <a:p>
            <a:pPr lvl="1">
              <a:buNone/>
            </a:pPr>
            <a:r>
              <a:rPr lang="en-US" sz="2400" dirty="0" smtClean="0"/>
              <a:t>1 == unlocked (available resource)</a:t>
            </a:r>
          </a:p>
          <a:p>
            <a:pPr lvl="1">
              <a:buNone/>
            </a:pPr>
            <a:r>
              <a:rPr lang="en-US" sz="2400" dirty="0" smtClean="0"/>
              <a:t>0 == locked</a:t>
            </a:r>
          </a:p>
          <a:p>
            <a:r>
              <a:rPr lang="en-US" sz="2400" dirty="0" smtClean="0"/>
              <a:t>Thus:</a:t>
            </a:r>
          </a:p>
          <a:p>
            <a:pPr lvl="1"/>
            <a:r>
              <a:rPr lang="en-US" sz="2400" dirty="0" smtClean="0"/>
              <a:t>To unlock a semaphore, you INCREMENT it</a:t>
            </a:r>
          </a:p>
          <a:p>
            <a:pPr lvl="1"/>
            <a:r>
              <a:rPr lang="en-US" sz="2400" dirty="0" smtClean="0"/>
              <a:t>To lock a semaphore, you DECREMENT it</a:t>
            </a:r>
          </a:p>
          <a:p>
            <a:pPr eaLnBrk="1" hangingPunct="1">
              <a:buNone/>
            </a:pPr>
            <a:endParaRPr lang="en-US" dirty="0" smtClean="0"/>
          </a:p>
          <a:p>
            <a:pPr eaLnBrk="1" hangingPunct="1"/>
            <a:r>
              <a:rPr lang="en-US" dirty="0" smtClean="0"/>
              <a:t>A </a:t>
            </a:r>
            <a:r>
              <a:rPr lang="en-US" u="sng" dirty="0" smtClean="0"/>
              <a:t>semaphore set</a:t>
            </a:r>
            <a:r>
              <a:rPr lang="en-US" dirty="0" smtClean="0"/>
              <a:t> is a structure that stores a group of semaphores together, and possibly allows the process to commit a transaction on part or all of the semaphores in the set together.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System V Implementation</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Available as a set of nonnegative integers . The maximum numbers in the set system dependent.</a:t>
            </a:r>
          </a:p>
          <a:p>
            <a:r>
              <a:rPr lang="en-US" dirty="0" smtClean="0"/>
              <a:t>Each value is not restricted to zero &amp; one. A system defined maximum one.</a:t>
            </a:r>
          </a:p>
          <a:p>
            <a:r>
              <a:rPr lang="en-US" dirty="0" smtClean="0"/>
              <a:t>Every member of a semaphore set is described by a structure</a:t>
            </a:r>
          </a:p>
          <a:p>
            <a:pPr>
              <a:buNone/>
            </a:pPr>
            <a:r>
              <a:rPr lang="en-US" dirty="0" err="1" smtClean="0"/>
              <a:t>struct</a:t>
            </a:r>
            <a:r>
              <a:rPr lang="en-US" dirty="0" smtClean="0"/>
              <a:t> </a:t>
            </a:r>
            <a:r>
              <a:rPr lang="en-US" dirty="0" err="1" smtClean="0"/>
              <a:t>sem</a:t>
            </a:r>
            <a:r>
              <a:rPr lang="en-US" dirty="0" smtClean="0"/>
              <a:t>{ </a:t>
            </a:r>
            <a:r>
              <a:rPr lang="en-US" dirty="0" err="1" smtClean="0"/>
              <a:t>ushort</a:t>
            </a:r>
            <a:r>
              <a:rPr lang="en-US" dirty="0" smtClean="0"/>
              <a:t> </a:t>
            </a:r>
            <a:r>
              <a:rPr lang="en-US" dirty="0" err="1" smtClean="0"/>
              <a:t>semval</a:t>
            </a:r>
            <a:r>
              <a:rPr lang="en-US" dirty="0" smtClean="0"/>
              <a:t>; /*semaphore </a:t>
            </a:r>
            <a:r>
              <a:rPr lang="en-US" dirty="0" err="1" smtClean="0"/>
              <a:t>val</a:t>
            </a:r>
            <a:r>
              <a:rPr lang="en-US" dirty="0" smtClean="0"/>
              <a:t>  +</a:t>
            </a:r>
            <a:r>
              <a:rPr lang="en-US" dirty="0" err="1" smtClean="0"/>
              <a:t>ve</a:t>
            </a:r>
            <a:endParaRPr lang="en-US" dirty="0" smtClean="0"/>
          </a:p>
          <a:p>
            <a:pPr>
              <a:buNone/>
            </a:pPr>
            <a:r>
              <a:rPr lang="en-US" dirty="0" smtClean="0"/>
              <a:t>                       short </a:t>
            </a:r>
            <a:r>
              <a:rPr lang="en-US" dirty="0" err="1" smtClean="0"/>
              <a:t>sempid</a:t>
            </a:r>
            <a:r>
              <a:rPr lang="en-US" dirty="0" smtClean="0"/>
              <a:t>;</a:t>
            </a:r>
          </a:p>
          <a:p>
            <a:pPr>
              <a:buNone/>
            </a:pPr>
            <a:r>
              <a:rPr lang="en-US" dirty="0" smtClean="0"/>
              <a:t>			   </a:t>
            </a:r>
            <a:r>
              <a:rPr lang="en-US" dirty="0" err="1" smtClean="0"/>
              <a:t>ushort</a:t>
            </a:r>
            <a:r>
              <a:rPr lang="en-US" dirty="0" smtClean="0"/>
              <a:t> </a:t>
            </a:r>
            <a:r>
              <a:rPr lang="en-US" dirty="0" err="1" smtClean="0"/>
              <a:t>semncnt</a:t>
            </a:r>
            <a:r>
              <a:rPr lang="en-US" dirty="0" smtClean="0"/>
              <a:t>;</a:t>
            </a:r>
          </a:p>
          <a:p>
            <a:pPr>
              <a:buNone/>
            </a:pPr>
            <a:r>
              <a:rPr lang="en-US" dirty="0" smtClean="0"/>
              <a:t>			   </a:t>
            </a:r>
            <a:r>
              <a:rPr lang="en-US" dirty="0" err="1" smtClean="0"/>
              <a:t>ushort</a:t>
            </a:r>
            <a:r>
              <a:rPr lang="en-US" dirty="0" smtClean="0"/>
              <a:t> </a:t>
            </a:r>
            <a:r>
              <a:rPr lang="en-US" dirty="0" err="1" smtClean="0"/>
              <a:t>semzcnt</a:t>
            </a:r>
            <a:r>
              <a:rPr lang="en-US" dirty="0" smtClean="0"/>
              <a:t>;}</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p:txBody>
          <a:bodyPr/>
          <a:lstStyle/>
          <a:p>
            <a:pPr eaLnBrk="1" hangingPunct="1"/>
            <a:r>
              <a:rPr lang="en-US" sz="3200" smtClean="0"/>
              <a:t>Creating A Semaphore Set - semget()</a:t>
            </a:r>
            <a:br>
              <a:rPr lang="en-US" sz="3200" smtClean="0"/>
            </a:br>
            <a:endParaRPr lang="en-US" sz="3200" smtClean="0"/>
          </a:p>
        </p:txBody>
      </p:sp>
      <p:sp>
        <p:nvSpPr>
          <p:cNvPr id="78851" name="Rectangle 3"/>
          <p:cNvSpPr>
            <a:spLocks noGrp="1" noChangeArrowheads="1"/>
          </p:cNvSpPr>
          <p:nvPr>
            <p:ph type="body" idx="1"/>
          </p:nvPr>
        </p:nvSpPr>
        <p:spPr/>
        <p:txBody>
          <a:bodyPr/>
          <a:lstStyle/>
          <a:p>
            <a:pPr eaLnBrk="1" hangingPunct="1"/>
            <a:r>
              <a:rPr lang="en-US" dirty="0" smtClean="0"/>
              <a:t>Similar to the creation of message queues, we supply some ID for the set, and some flags (used to define access permission mode and a few options). </a:t>
            </a:r>
          </a:p>
          <a:p>
            <a:pPr eaLnBrk="1" hangingPunct="1"/>
            <a:r>
              <a:rPr lang="en-US" dirty="0" smtClean="0"/>
              <a:t>We also supply the number of semaphores we want to have in the given set </a:t>
            </a:r>
          </a:p>
          <a:p>
            <a:pPr eaLnBrk="1" hangingPunct="1"/>
            <a:r>
              <a:rPr lang="en-US" dirty="0" err="1" smtClean="0"/>
              <a:t>int</a:t>
            </a:r>
            <a:r>
              <a:rPr lang="en-US" dirty="0" smtClean="0"/>
              <a:t> </a:t>
            </a:r>
            <a:r>
              <a:rPr lang="en-US" dirty="0" err="1" smtClean="0"/>
              <a:t>semget</a:t>
            </a:r>
            <a:r>
              <a:rPr lang="en-US" dirty="0" smtClean="0"/>
              <a:t> (</a:t>
            </a:r>
            <a:r>
              <a:rPr lang="en-US" dirty="0" err="1" smtClean="0"/>
              <a:t>key_t</a:t>
            </a:r>
            <a:r>
              <a:rPr lang="en-US" dirty="0" smtClean="0"/>
              <a:t> key, </a:t>
            </a:r>
            <a:r>
              <a:rPr lang="en-US" dirty="0" err="1" smtClean="0"/>
              <a:t>int</a:t>
            </a:r>
            <a:r>
              <a:rPr lang="en-US" dirty="0" smtClean="0"/>
              <a:t> </a:t>
            </a:r>
            <a:r>
              <a:rPr lang="en-US" dirty="0" err="1" smtClean="0"/>
              <a:t>nsems</a:t>
            </a:r>
            <a:r>
              <a:rPr lang="en-US" dirty="0" smtClean="0"/>
              <a:t>, </a:t>
            </a:r>
            <a:r>
              <a:rPr lang="en-US" dirty="0" err="1" smtClean="0"/>
              <a:t>int</a:t>
            </a:r>
            <a:r>
              <a:rPr lang="en-US" dirty="0" smtClean="0"/>
              <a:t> </a:t>
            </a:r>
            <a:r>
              <a:rPr lang="en-US" dirty="0" err="1" smtClean="0"/>
              <a:t>semflag</a:t>
            </a:r>
            <a:r>
              <a:rPr lang="en-US" dirty="0" smtClean="0"/>
              <a:t>)</a:t>
            </a:r>
          </a:p>
          <a:p>
            <a:pPr eaLnBrk="1" hangingPunct="1">
              <a:buNone/>
            </a:pPr>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838200" y="533400"/>
            <a:ext cx="6781800" cy="6001643"/>
          </a:xfrm>
          <a:prstGeom prst="rect">
            <a:avLst/>
          </a:prstGeom>
          <a:noFill/>
          <a:ln w="9525">
            <a:noFill/>
            <a:miter lim="800000"/>
            <a:headEnd/>
            <a:tailEnd/>
          </a:ln>
        </p:spPr>
        <p:txBody>
          <a:bodyPr wrap="square">
            <a:spAutoFit/>
          </a:bodyPr>
          <a:lstStyle/>
          <a:p>
            <a:r>
              <a:rPr lang="en-US" sz="2400" dirty="0"/>
              <a:t>/* ID of the semaphore set. */ </a:t>
            </a:r>
          </a:p>
          <a:p>
            <a:r>
              <a:rPr lang="en-US" sz="2400" dirty="0" err="1"/>
              <a:t>int</a:t>
            </a:r>
            <a:r>
              <a:rPr lang="en-US" sz="2400" dirty="0"/>
              <a:t> sem_set_id_1; </a:t>
            </a:r>
          </a:p>
          <a:p>
            <a:r>
              <a:rPr lang="en-US" sz="2400" dirty="0" err="1"/>
              <a:t>int</a:t>
            </a:r>
            <a:r>
              <a:rPr lang="en-US" sz="2400" dirty="0"/>
              <a:t> sem_set_id_2; </a:t>
            </a:r>
          </a:p>
          <a:p>
            <a:r>
              <a:rPr lang="en-US" sz="2400" dirty="0"/>
              <a:t>/* create a private semaphore set with one semaphore in it, */ </a:t>
            </a:r>
          </a:p>
          <a:p>
            <a:r>
              <a:rPr lang="en-US" sz="2400" dirty="0"/>
              <a:t>/* with access only to the owner. */ </a:t>
            </a:r>
          </a:p>
          <a:p>
            <a:r>
              <a:rPr lang="en-US" sz="2400" dirty="0"/>
              <a:t>sem_set_id_1 = </a:t>
            </a:r>
            <a:r>
              <a:rPr lang="en-US" sz="2400" dirty="0" err="1"/>
              <a:t>semget</a:t>
            </a:r>
            <a:r>
              <a:rPr lang="en-US" sz="2400" dirty="0"/>
              <a:t>(IPC_PRIVATE, 1, IPC_CREAT | 0600); </a:t>
            </a:r>
          </a:p>
          <a:p>
            <a:r>
              <a:rPr lang="en-US" sz="2400" dirty="0"/>
              <a:t>if (sem_set_id_1 == -1) </a:t>
            </a:r>
          </a:p>
          <a:p>
            <a:r>
              <a:rPr lang="en-US" sz="2400" dirty="0"/>
              <a:t>	{ </a:t>
            </a:r>
            <a:r>
              <a:rPr lang="en-US" sz="2400" dirty="0" err="1"/>
              <a:t>perror</a:t>
            </a:r>
            <a:r>
              <a:rPr lang="en-US" sz="2400" dirty="0"/>
              <a:t>("main: </a:t>
            </a:r>
            <a:r>
              <a:rPr lang="en-US" sz="2400" dirty="0" err="1"/>
              <a:t>semget</a:t>
            </a:r>
            <a:r>
              <a:rPr lang="en-US" sz="2400" dirty="0"/>
              <a:t>"); exit(1); } </a:t>
            </a:r>
          </a:p>
          <a:p>
            <a:r>
              <a:rPr lang="en-US" sz="2400" dirty="0"/>
              <a:t>/* create a semaphore set with ID 250, three semaphores */ </a:t>
            </a:r>
          </a:p>
          <a:p>
            <a:r>
              <a:rPr lang="en-US" sz="2400" dirty="0"/>
              <a:t>/* in the set, with access only to the owner. */ </a:t>
            </a:r>
          </a:p>
          <a:p>
            <a:r>
              <a:rPr lang="en-US" sz="2400" dirty="0"/>
              <a:t>sem_set_id_2 = </a:t>
            </a:r>
            <a:r>
              <a:rPr lang="en-US" sz="2400" dirty="0" err="1"/>
              <a:t>semget</a:t>
            </a:r>
            <a:r>
              <a:rPr lang="en-US" sz="2400" dirty="0"/>
              <a:t>(250, 3, IPC_CREAT | </a:t>
            </a:r>
            <a:r>
              <a:rPr lang="en-US" sz="2400" dirty="0" smtClean="0"/>
              <a:t>0666); </a:t>
            </a:r>
            <a:endParaRPr lang="en-US" sz="2400" dirty="0"/>
          </a:p>
          <a:p>
            <a:r>
              <a:rPr lang="en-US" sz="2400" dirty="0"/>
              <a:t>if (sem_set_id_2 == -1) </a:t>
            </a:r>
          </a:p>
          <a:p>
            <a:r>
              <a:rPr lang="en-US" sz="2400" dirty="0"/>
              <a:t>	{ </a:t>
            </a:r>
            <a:r>
              <a:rPr lang="en-US" sz="2400" dirty="0" err="1"/>
              <a:t>perror</a:t>
            </a:r>
            <a:r>
              <a:rPr lang="en-US" sz="2400" dirty="0"/>
              <a:t>("main: </a:t>
            </a:r>
            <a:r>
              <a:rPr lang="en-US" sz="2400" dirty="0" err="1"/>
              <a:t>semget</a:t>
            </a:r>
            <a:r>
              <a:rPr lang="en-US" sz="2400" dirty="0"/>
              <a:t>"); exit(1); }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Semaphore operation</a:t>
            </a:r>
            <a:endParaRPr lang="en-US" dirty="0"/>
          </a:p>
        </p:txBody>
      </p:sp>
      <p:sp>
        <p:nvSpPr>
          <p:cNvPr id="3" name="Content Placeholder 2"/>
          <p:cNvSpPr>
            <a:spLocks noGrp="1"/>
          </p:cNvSpPr>
          <p:nvPr>
            <p:ph idx="1"/>
          </p:nvPr>
        </p:nvSpPr>
        <p:spPr>
          <a:xfrm>
            <a:off x="457200" y="990600"/>
            <a:ext cx="8229600" cy="5867400"/>
          </a:xfrm>
        </p:spPr>
        <p:txBody>
          <a:bodyPr>
            <a:normAutofit fontScale="62500" lnSpcReduction="20000"/>
          </a:bodyPr>
          <a:lstStyle/>
          <a:p>
            <a:r>
              <a:rPr lang="en-US" dirty="0" smtClean="0"/>
              <a:t>Once semaphore opened with </a:t>
            </a:r>
            <a:r>
              <a:rPr lang="en-US" dirty="0" err="1" smtClean="0"/>
              <a:t>semget</a:t>
            </a:r>
            <a:r>
              <a:rPr lang="en-US" dirty="0" smtClean="0"/>
              <a:t>, operations on one or more semaphores in the set is done using </a:t>
            </a:r>
            <a:r>
              <a:rPr lang="en-US" dirty="0" err="1" smtClean="0"/>
              <a:t>semop</a:t>
            </a:r>
            <a:r>
              <a:rPr lang="en-US" dirty="0" smtClean="0"/>
              <a:t>()</a:t>
            </a:r>
          </a:p>
          <a:p>
            <a:pPr>
              <a:buNone/>
            </a:pPr>
            <a:r>
              <a:rPr lang="en-US" dirty="0" err="1" smtClean="0"/>
              <a:t>int</a:t>
            </a:r>
            <a:r>
              <a:rPr lang="en-US" dirty="0" smtClean="0"/>
              <a:t> </a:t>
            </a:r>
            <a:r>
              <a:rPr lang="en-US" dirty="0" err="1" smtClean="0"/>
              <a:t>semop</a:t>
            </a:r>
            <a:r>
              <a:rPr lang="en-US" dirty="0" smtClean="0"/>
              <a:t>(</a:t>
            </a:r>
            <a:r>
              <a:rPr lang="en-US" dirty="0" err="1" smtClean="0"/>
              <a:t>int</a:t>
            </a:r>
            <a:r>
              <a:rPr lang="en-US" dirty="0" smtClean="0"/>
              <a:t> </a:t>
            </a:r>
            <a:r>
              <a:rPr lang="en-US" i="1" dirty="0" err="1" smtClean="0"/>
              <a:t>semid</a:t>
            </a:r>
            <a:r>
              <a:rPr lang="en-US" dirty="0" smtClean="0"/>
              <a:t>, </a:t>
            </a:r>
            <a:r>
              <a:rPr lang="en-US" dirty="0" err="1" smtClean="0"/>
              <a:t>struct</a:t>
            </a:r>
            <a:r>
              <a:rPr lang="en-US" dirty="0" smtClean="0"/>
              <a:t> </a:t>
            </a:r>
            <a:r>
              <a:rPr lang="en-US" dirty="0" err="1" smtClean="0"/>
              <a:t>sembuf</a:t>
            </a:r>
            <a:r>
              <a:rPr lang="en-US" dirty="0" smtClean="0"/>
              <a:t> *</a:t>
            </a:r>
            <a:r>
              <a:rPr lang="en-US" i="1" dirty="0" smtClean="0"/>
              <a:t>sops</a:t>
            </a:r>
            <a:r>
              <a:rPr lang="en-US" dirty="0" smtClean="0"/>
              <a:t>, unsigned </a:t>
            </a:r>
            <a:r>
              <a:rPr lang="en-US" dirty="0" err="1" smtClean="0"/>
              <a:t>int</a:t>
            </a:r>
            <a:r>
              <a:rPr lang="en-US" dirty="0" smtClean="0"/>
              <a:t> </a:t>
            </a:r>
            <a:r>
              <a:rPr lang="en-US" i="1" dirty="0" err="1" smtClean="0"/>
              <a:t>nsops</a:t>
            </a:r>
            <a:r>
              <a:rPr lang="en-US" dirty="0" smtClean="0"/>
              <a:t>);</a:t>
            </a:r>
          </a:p>
          <a:p>
            <a:pPr>
              <a:buNone/>
            </a:pPr>
            <a:r>
              <a:rPr lang="en-US" dirty="0" smtClean="0"/>
              <a:t>The pointer </a:t>
            </a:r>
            <a:r>
              <a:rPr lang="en-US" i="1" dirty="0" smtClean="0"/>
              <a:t>sops points to an array of the following structure</a:t>
            </a:r>
            <a:endParaRPr lang="en-US" dirty="0" smtClean="0"/>
          </a:p>
          <a:p>
            <a:pPr>
              <a:buNone/>
            </a:pPr>
            <a:r>
              <a:rPr lang="en-US" dirty="0" err="1" smtClean="0"/>
              <a:t>struct</a:t>
            </a:r>
            <a:r>
              <a:rPr lang="en-US" dirty="0" smtClean="0"/>
              <a:t> </a:t>
            </a:r>
            <a:r>
              <a:rPr lang="en-US" dirty="0" err="1" smtClean="0"/>
              <a:t>sembuf</a:t>
            </a:r>
            <a:r>
              <a:rPr lang="en-US" dirty="0" smtClean="0"/>
              <a:t> {</a:t>
            </a:r>
            <a:r>
              <a:rPr lang="en-US" dirty="0" err="1" smtClean="0"/>
              <a:t>ushort</a:t>
            </a:r>
            <a:r>
              <a:rPr lang="en-US" dirty="0" smtClean="0"/>
              <a:t> </a:t>
            </a:r>
            <a:r>
              <a:rPr lang="en-US" dirty="0" err="1" smtClean="0"/>
              <a:t>sem_num</a:t>
            </a:r>
            <a:r>
              <a:rPr lang="en-US" dirty="0" smtClean="0"/>
              <a:t>; /*semaphore number</a:t>
            </a:r>
          </a:p>
          <a:p>
            <a:pPr>
              <a:buNone/>
            </a:pPr>
            <a:r>
              <a:rPr lang="en-US" dirty="0" smtClean="0"/>
              <a:t>			short </a:t>
            </a:r>
            <a:r>
              <a:rPr lang="en-US" dirty="0" err="1" smtClean="0"/>
              <a:t>sem_op</a:t>
            </a:r>
            <a:r>
              <a:rPr lang="en-US" dirty="0" smtClean="0"/>
              <a:t>; /* semaphore operation</a:t>
            </a:r>
          </a:p>
          <a:p>
            <a:pPr>
              <a:buNone/>
            </a:pPr>
            <a:r>
              <a:rPr lang="en-US" dirty="0" smtClean="0"/>
              <a:t>		           short </a:t>
            </a:r>
            <a:r>
              <a:rPr lang="en-US" dirty="0" err="1" smtClean="0"/>
              <a:t>sem_flg</a:t>
            </a:r>
            <a:r>
              <a:rPr lang="en-US" dirty="0" smtClean="0"/>
              <a:t>;};/* operation flag</a:t>
            </a:r>
          </a:p>
          <a:p>
            <a:pPr>
              <a:buNone/>
            </a:pPr>
            <a:r>
              <a:rPr lang="en-US" dirty="0" smtClean="0"/>
              <a:t>Return value is 0 if all is ok otherwise -1</a:t>
            </a:r>
          </a:p>
          <a:p>
            <a:pPr>
              <a:buNone/>
            </a:pPr>
            <a:r>
              <a:rPr lang="en-US" dirty="0" err="1" smtClean="0"/>
              <a:t>Sem_num</a:t>
            </a:r>
            <a:r>
              <a:rPr lang="en-US" dirty="0" smtClean="0"/>
              <a:t> 0 for first one, one for second… nsems-1.</a:t>
            </a:r>
          </a:p>
          <a:p>
            <a:pPr>
              <a:buNone/>
            </a:pPr>
            <a:r>
              <a:rPr lang="en-US" dirty="0" smtClean="0"/>
              <a:t>The array of operation are guaranteed to be done atomically by the kernel. Three values –</a:t>
            </a:r>
            <a:r>
              <a:rPr lang="en-US" dirty="0" err="1" smtClean="0"/>
              <a:t>ve</a:t>
            </a:r>
            <a:r>
              <a:rPr lang="en-US" dirty="0" smtClean="0"/>
              <a:t>, zero, +</a:t>
            </a:r>
            <a:r>
              <a:rPr lang="en-US" dirty="0" err="1" smtClean="0"/>
              <a:t>ve</a:t>
            </a:r>
            <a:endParaRPr lang="en-US" dirty="0" smtClean="0"/>
          </a:p>
          <a:p>
            <a:pPr marL="514350" indent="-514350">
              <a:buAutoNum type="arabicPeriod"/>
            </a:pPr>
            <a:r>
              <a:rPr lang="en-US" dirty="0" smtClean="0"/>
              <a:t>+</a:t>
            </a:r>
            <a:r>
              <a:rPr lang="en-US" dirty="0" err="1" smtClean="0"/>
              <a:t>ve</a:t>
            </a:r>
            <a:r>
              <a:rPr lang="en-US" dirty="0" smtClean="0"/>
              <a:t>: The value of </a:t>
            </a:r>
            <a:r>
              <a:rPr lang="en-US" i="1" dirty="0" err="1" smtClean="0"/>
              <a:t>sem_op</a:t>
            </a:r>
            <a:r>
              <a:rPr lang="en-US" dirty="0" smtClean="0"/>
              <a:t> is added to the  current semaphore's value. Release resources</a:t>
            </a:r>
          </a:p>
          <a:p>
            <a:pPr marL="514350" indent="-514350">
              <a:buAutoNum type="arabicPeriod"/>
            </a:pPr>
            <a:r>
              <a:rPr lang="en-US" dirty="0" smtClean="0"/>
              <a:t>This process will wait until the semaphore in question reaches 0.</a:t>
            </a:r>
          </a:p>
          <a:p>
            <a:pPr marL="514350" indent="-514350">
              <a:buAutoNum type="arabicPeriod"/>
            </a:pPr>
            <a:r>
              <a:rPr lang="en-US" dirty="0" smtClean="0"/>
              <a:t>-</a:t>
            </a:r>
            <a:r>
              <a:rPr lang="en-US" dirty="0" err="1" smtClean="0"/>
              <a:t>ve</a:t>
            </a:r>
            <a:r>
              <a:rPr lang="en-US" dirty="0" smtClean="0"/>
              <a:t>: Allocate resources. Block the calling process until the value of the semaphore is greater than or equal to the absolute value of </a:t>
            </a:r>
            <a:r>
              <a:rPr lang="en-US" i="1" dirty="0" err="1" smtClean="0"/>
              <a:t>sem_op</a:t>
            </a:r>
            <a:r>
              <a:rPr lang="en-US" dirty="0" smtClean="0"/>
              <a:t>. (That is, wait until enough resources have been freed by other processes for this one to allocate.) Then add (effectively subtract, since it's negative) the value of </a:t>
            </a:r>
            <a:r>
              <a:rPr lang="en-US" i="1" dirty="0" err="1" smtClean="0"/>
              <a:t>sem_op</a:t>
            </a:r>
            <a:r>
              <a:rPr lang="en-US" dirty="0" smtClean="0"/>
              <a:t> to the semaphore's value.</a:t>
            </a:r>
          </a:p>
          <a:p>
            <a:pPr>
              <a:buNone/>
            </a:pPr>
            <a:endParaRPr lang="en-US" dirty="0" smtClean="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p:txBody>
          <a:bodyPr>
            <a:normAutofit fontScale="90000"/>
          </a:bodyPr>
          <a:lstStyle/>
          <a:p>
            <a:pPr eaLnBrk="1" hangingPunct="1"/>
            <a:r>
              <a:rPr lang="en-US" sz="3200" dirty="0" smtClean="0"/>
              <a:t>Setting And Getting Semaphore Values With </a:t>
            </a:r>
            <a:r>
              <a:rPr lang="en-US" sz="3200" dirty="0" err="1" smtClean="0"/>
              <a:t>semctl</a:t>
            </a:r>
            <a:r>
              <a:rPr lang="en-US" sz="3200" dirty="0" smtClean="0"/>
              <a:t>()</a:t>
            </a:r>
            <a:br>
              <a:rPr lang="en-US" sz="3200" dirty="0" smtClean="0"/>
            </a:br>
            <a:endParaRPr lang="en-US" sz="3200" dirty="0" smtClean="0"/>
          </a:p>
        </p:txBody>
      </p:sp>
      <p:sp>
        <p:nvSpPr>
          <p:cNvPr id="80901" name="Rectangle 5"/>
          <p:cNvSpPr>
            <a:spLocks noGrp="1" noChangeArrowheads="1"/>
          </p:cNvSpPr>
          <p:nvPr>
            <p:ph idx="1"/>
          </p:nvPr>
        </p:nvSpPr>
        <p:spPr/>
        <p:txBody>
          <a:bodyPr>
            <a:normAutofit fontScale="92500" lnSpcReduction="20000"/>
          </a:bodyPr>
          <a:lstStyle/>
          <a:p>
            <a:pPr>
              <a:buNone/>
            </a:pPr>
            <a:r>
              <a:rPr lang="en-US" dirty="0" smtClean="0"/>
              <a:t>Once the semaphore set is created one can initialize them to a positive value to show that the resource is available to use. The function </a:t>
            </a:r>
            <a:r>
              <a:rPr lang="en-US" b="1" dirty="0" err="1" smtClean="0"/>
              <a:t>semctl</a:t>
            </a:r>
            <a:r>
              <a:rPr lang="en-US" b="1" dirty="0" smtClean="0"/>
              <a:t>()</a:t>
            </a:r>
            <a:r>
              <a:rPr lang="en-US" dirty="0" smtClean="0"/>
              <a:t> allows to do atomic value changes to individual semaphores or complete sets of semaphores.</a:t>
            </a:r>
          </a:p>
          <a:p>
            <a:r>
              <a:rPr lang="en-US" dirty="0" err="1" smtClean="0"/>
              <a:t>int</a:t>
            </a:r>
            <a:r>
              <a:rPr lang="en-US" dirty="0" smtClean="0"/>
              <a:t> </a:t>
            </a:r>
            <a:r>
              <a:rPr lang="en-US" dirty="0" err="1" smtClean="0"/>
              <a:t>semctl</a:t>
            </a:r>
            <a:r>
              <a:rPr lang="en-US" dirty="0" smtClean="0"/>
              <a:t>(</a:t>
            </a:r>
            <a:r>
              <a:rPr lang="en-US" dirty="0" err="1" smtClean="0"/>
              <a:t>int</a:t>
            </a:r>
            <a:r>
              <a:rPr lang="en-US" dirty="0" smtClean="0"/>
              <a:t> </a:t>
            </a:r>
            <a:r>
              <a:rPr lang="en-US" i="1" dirty="0" err="1" smtClean="0"/>
              <a:t>semid</a:t>
            </a:r>
            <a:r>
              <a:rPr lang="en-US" dirty="0" smtClean="0"/>
              <a:t>, </a:t>
            </a:r>
            <a:r>
              <a:rPr lang="en-US" dirty="0" err="1" smtClean="0"/>
              <a:t>int</a:t>
            </a:r>
            <a:r>
              <a:rPr lang="en-US" dirty="0" smtClean="0"/>
              <a:t> </a:t>
            </a:r>
            <a:r>
              <a:rPr lang="en-US" i="1" dirty="0" err="1" smtClean="0"/>
              <a:t>semnum</a:t>
            </a:r>
            <a:r>
              <a:rPr lang="en-US" dirty="0" smtClean="0"/>
              <a:t>,</a:t>
            </a:r>
          </a:p>
          <a:p>
            <a:pPr>
              <a:buNone/>
            </a:pPr>
            <a:r>
              <a:rPr lang="en-US" dirty="0" smtClean="0"/>
              <a:t>     </a:t>
            </a:r>
            <a:r>
              <a:rPr lang="en-US" dirty="0" err="1" smtClean="0"/>
              <a:t>int</a:t>
            </a:r>
            <a:r>
              <a:rPr lang="en-US" dirty="0" smtClean="0"/>
              <a:t> </a:t>
            </a:r>
            <a:r>
              <a:rPr lang="en-US" i="1" dirty="0" err="1" smtClean="0"/>
              <a:t>cmd</a:t>
            </a:r>
            <a:r>
              <a:rPr lang="en-US" dirty="0" smtClean="0"/>
              <a:t>, union </a:t>
            </a:r>
            <a:r>
              <a:rPr lang="en-US" dirty="0" err="1" smtClean="0"/>
              <a:t>semun</a:t>
            </a:r>
            <a:r>
              <a:rPr lang="en-US" dirty="0" smtClean="0"/>
              <a:t> </a:t>
            </a:r>
            <a:r>
              <a:rPr lang="en-US" dirty="0" err="1" smtClean="0"/>
              <a:t>arg</a:t>
            </a:r>
            <a:r>
              <a:rPr lang="en-US" dirty="0" smtClean="0"/>
              <a:t>);</a:t>
            </a:r>
          </a:p>
          <a:p>
            <a:pPr>
              <a:buNone/>
            </a:pPr>
            <a:r>
              <a:rPr lang="en-US" dirty="0" smtClean="0"/>
              <a:t>union </a:t>
            </a:r>
            <a:r>
              <a:rPr lang="en-US" dirty="0" err="1" smtClean="0"/>
              <a:t>semun</a:t>
            </a:r>
            <a:r>
              <a:rPr lang="en-US" dirty="0" smtClean="0"/>
              <a:t>{ </a:t>
            </a:r>
            <a:r>
              <a:rPr lang="en-US" dirty="0" err="1" smtClean="0"/>
              <a:t>int</a:t>
            </a:r>
            <a:r>
              <a:rPr lang="en-US" dirty="0" smtClean="0"/>
              <a:t> </a:t>
            </a:r>
            <a:r>
              <a:rPr lang="en-US" dirty="0" err="1" smtClean="0"/>
              <a:t>val</a:t>
            </a:r>
            <a:r>
              <a:rPr lang="en-US" dirty="0" smtClean="0"/>
              <a:t> /* used for SETVAL</a:t>
            </a:r>
          </a:p>
          <a:p>
            <a:pPr>
              <a:buNone/>
            </a:pPr>
            <a:r>
              <a:rPr lang="en-US" dirty="0" err="1" smtClean="0"/>
              <a:t>struct</a:t>
            </a:r>
            <a:r>
              <a:rPr lang="en-US" dirty="0" smtClean="0"/>
              <a:t>  </a:t>
            </a:r>
            <a:r>
              <a:rPr lang="en-US" dirty="0" err="1" smtClean="0"/>
              <a:t>semid_ds</a:t>
            </a:r>
            <a:r>
              <a:rPr lang="en-US" dirty="0" smtClean="0"/>
              <a:t> *buff;</a:t>
            </a:r>
          </a:p>
          <a:p>
            <a:pPr>
              <a:buNone/>
            </a:pPr>
            <a:r>
              <a:rPr lang="en-US" dirty="0" err="1" smtClean="0"/>
              <a:t>Ushort</a:t>
            </a:r>
            <a:r>
              <a:rPr lang="en-US" dirty="0" smtClean="0"/>
              <a:t> *array; /* used for GET VAL &amp; SETVAL</a:t>
            </a:r>
          </a:p>
          <a:p>
            <a:pPr eaLnBrk="1" hangingPunct="1">
              <a:buNone/>
            </a:pPr>
            <a:endParaRPr lang="en-US" dirty="0" smtClean="0"/>
          </a:p>
        </p:txBody>
      </p:sp>
      <p:sp>
        <p:nvSpPr>
          <p:cNvPr id="80899" name="Text Box 3"/>
          <p:cNvSpPr txBox="1">
            <a:spLocks noChangeArrowheads="1"/>
          </p:cNvSpPr>
          <p:nvPr/>
        </p:nvSpPr>
        <p:spPr bwMode="auto">
          <a:xfrm>
            <a:off x="974725" y="2322513"/>
            <a:ext cx="184150" cy="366712"/>
          </a:xfrm>
          <a:prstGeom prst="rect">
            <a:avLst/>
          </a:prstGeom>
          <a:noFill/>
          <a:ln w="9525">
            <a:noFill/>
            <a:miter lim="800000"/>
            <a:headEnd/>
            <a:tailEnd/>
          </a:ln>
        </p:spPr>
        <p:txBody>
          <a:bodyPr wrap="none">
            <a:spAutoFit/>
          </a:bodyPr>
          <a:lstStyle/>
          <a:p>
            <a:endParaRPr lang="en-US"/>
          </a:p>
        </p:txBody>
      </p:sp>
      <p:sp>
        <p:nvSpPr>
          <p:cNvPr id="80900" name="Text Box 4"/>
          <p:cNvSpPr txBox="1">
            <a:spLocks noChangeArrowheads="1"/>
          </p:cNvSpPr>
          <p:nvPr/>
        </p:nvSpPr>
        <p:spPr bwMode="auto">
          <a:xfrm>
            <a:off x="1203325" y="2474913"/>
            <a:ext cx="184150" cy="366712"/>
          </a:xfrm>
          <a:prstGeom prst="rect">
            <a:avLst/>
          </a:prstGeom>
          <a:noFill/>
          <a:ln w="9525">
            <a:noFill/>
            <a:miter lim="800000"/>
            <a:headEnd/>
            <a:tailEnd/>
          </a:ln>
        </p:spPr>
        <p:txBody>
          <a:bodyPr wrap="none">
            <a:spAutoFit/>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i="1" dirty="0" err="1" smtClean="0"/>
              <a:t>semid</a:t>
            </a:r>
            <a:r>
              <a:rPr lang="en-US" dirty="0" smtClean="0"/>
              <a:t> is the semaphore set id that you get from your call to </a:t>
            </a:r>
            <a:r>
              <a:rPr lang="en-US" b="1" dirty="0" err="1" smtClean="0"/>
              <a:t>semget</a:t>
            </a:r>
            <a:r>
              <a:rPr lang="en-US" b="1" dirty="0" smtClean="0"/>
              <a:t>()</a:t>
            </a:r>
            <a:r>
              <a:rPr lang="en-US" dirty="0" smtClean="0"/>
              <a:t>, earlier. </a:t>
            </a:r>
            <a:r>
              <a:rPr lang="en-US" i="1" dirty="0" err="1" smtClean="0"/>
              <a:t>semnum</a:t>
            </a:r>
            <a:r>
              <a:rPr lang="en-US" dirty="0" smtClean="0"/>
              <a:t> is the ID of the semaphore that you wish to manipulate the value of. </a:t>
            </a:r>
            <a:r>
              <a:rPr lang="en-US" i="1" dirty="0" err="1" smtClean="0"/>
              <a:t>cmd</a:t>
            </a:r>
            <a:r>
              <a:rPr lang="en-US" dirty="0" smtClean="0"/>
              <a:t> is what you wish to do with the semaphore in question. The last "argument", "</a:t>
            </a:r>
            <a:r>
              <a:rPr lang="en-US" i="1" dirty="0" err="1" smtClean="0"/>
              <a:t>arg</a:t>
            </a:r>
            <a:r>
              <a:rPr lang="en-US" dirty="0" smtClean="0"/>
              <a:t>", if required, needs to be a union </a:t>
            </a:r>
            <a:r>
              <a:rPr lang="en-US" dirty="0" err="1" smtClean="0"/>
              <a:t>semun</a:t>
            </a:r>
            <a:r>
              <a:rPr lang="en-US" dirty="0" smtClean="0"/>
              <a:t>.</a:t>
            </a:r>
          </a:p>
          <a:p>
            <a:pPr>
              <a:buNone/>
            </a:pPr>
            <a:r>
              <a:rPr lang="en-US" b="1" i="1" u="sng" dirty="0" err="1" smtClean="0"/>
              <a:t>cmd</a:t>
            </a:r>
            <a:r>
              <a:rPr lang="en-US" b="1" i="1" u="sng" dirty="0" smtClean="0"/>
              <a:t>  </a:t>
            </a:r>
            <a:r>
              <a:rPr lang="en-US" b="1" u="sng" dirty="0" smtClean="0"/>
              <a:t>Effect</a:t>
            </a:r>
            <a:endParaRPr lang="en-US" dirty="0" smtClean="0"/>
          </a:p>
          <a:p>
            <a:r>
              <a:rPr lang="en-US" dirty="0" smtClean="0"/>
              <a:t>SETVAL</a:t>
            </a:r>
          </a:p>
          <a:p>
            <a:r>
              <a:rPr lang="en-US" dirty="0" smtClean="0"/>
              <a:t>Set the value of the specified semaphore to the value in the </a:t>
            </a:r>
            <a:r>
              <a:rPr lang="en-US" i="1" dirty="0" err="1" smtClean="0"/>
              <a:t>val</a:t>
            </a:r>
            <a:r>
              <a:rPr lang="en-US" dirty="0" smtClean="0"/>
              <a:t> member of the passed-in union </a:t>
            </a:r>
            <a:r>
              <a:rPr lang="en-US" dirty="0" err="1" smtClean="0"/>
              <a:t>semun</a:t>
            </a:r>
            <a:r>
              <a:rPr lang="en-US" dirty="0" smtClean="0"/>
              <a:t>.</a:t>
            </a:r>
          </a:p>
          <a:p>
            <a:r>
              <a:rPr lang="en-US" dirty="0" smtClean="0"/>
              <a:t>GETVAL</a:t>
            </a:r>
          </a:p>
          <a:p>
            <a:r>
              <a:rPr lang="en-US" dirty="0" smtClean="0"/>
              <a:t>Return the value of the given semaphore.</a:t>
            </a:r>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p:txBody>
          <a:bodyPr>
            <a:normAutofit fontScale="90000"/>
          </a:bodyPr>
          <a:lstStyle/>
          <a:p>
            <a:pPr eaLnBrk="1" hangingPunct="1"/>
            <a:r>
              <a:rPr lang="en-US" sz="3200" smtClean="0"/>
              <a:t>Setting And Getting Semaphore Values With semctl()</a:t>
            </a:r>
            <a:br>
              <a:rPr lang="en-US" sz="3200" smtClean="0"/>
            </a:br>
            <a:endParaRPr lang="en-US" sz="3200" smtClean="0"/>
          </a:p>
        </p:txBody>
      </p:sp>
      <p:sp>
        <p:nvSpPr>
          <p:cNvPr id="80899" name="Text Box 3"/>
          <p:cNvSpPr txBox="1">
            <a:spLocks noChangeArrowheads="1"/>
          </p:cNvSpPr>
          <p:nvPr/>
        </p:nvSpPr>
        <p:spPr bwMode="auto">
          <a:xfrm>
            <a:off x="974725" y="2322513"/>
            <a:ext cx="184150" cy="366712"/>
          </a:xfrm>
          <a:prstGeom prst="rect">
            <a:avLst/>
          </a:prstGeom>
          <a:noFill/>
          <a:ln w="9525">
            <a:noFill/>
            <a:miter lim="800000"/>
            <a:headEnd/>
            <a:tailEnd/>
          </a:ln>
        </p:spPr>
        <p:txBody>
          <a:bodyPr wrap="none">
            <a:spAutoFit/>
          </a:bodyPr>
          <a:lstStyle/>
          <a:p>
            <a:endParaRPr lang="en-US"/>
          </a:p>
        </p:txBody>
      </p:sp>
      <p:sp>
        <p:nvSpPr>
          <p:cNvPr id="80900" name="Text Box 4"/>
          <p:cNvSpPr txBox="1">
            <a:spLocks noChangeArrowheads="1"/>
          </p:cNvSpPr>
          <p:nvPr/>
        </p:nvSpPr>
        <p:spPr bwMode="auto">
          <a:xfrm>
            <a:off x="1203325" y="2474913"/>
            <a:ext cx="184150" cy="366712"/>
          </a:xfrm>
          <a:prstGeom prst="rect">
            <a:avLst/>
          </a:prstGeom>
          <a:noFill/>
          <a:ln w="9525">
            <a:noFill/>
            <a:miter lim="800000"/>
            <a:headEnd/>
            <a:tailEnd/>
          </a:ln>
        </p:spPr>
        <p:txBody>
          <a:bodyPr wrap="none">
            <a:spAutoFit/>
          </a:bodyPr>
          <a:lstStyle/>
          <a:p>
            <a:endParaRPr lang="en-US"/>
          </a:p>
        </p:txBody>
      </p:sp>
      <p:sp>
        <p:nvSpPr>
          <p:cNvPr id="80901" name="Rectangle 5"/>
          <p:cNvSpPr>
            <a:spLocks noGrp="1" noChangeArrowheads="1"/>
          </p:cNvSpPr>
          <p:nvPr>
            <p:ph type="body" idx="1"/>
          </p:nvPr>
        </p:nvSpPr>
        <p:spPr/>
        <p:txBody>
          <a:bodyPr/>
          <a:lstStyle/>
          <a:p>
            <a:pPr eaLnBrk="1" hangingPunct="1">
              <a:buNone/>
            </a:pPr>
            <a:endParaRPr lang="en-US" dirty="0" smtClean="0"/>
          </a:p>
          <a:p>
            <a:pPr eaLnBrk="1" hangingPunct="1">
              <a:buNone/>
            </a:pPr>
            <a:endParaRPr lang="en-US" dirty="0" smtClean="0"/>
          </a:p>
        </p:txBody>
      </p:sp>
      <p:sp>
        <p:nvSpPr>
          <p:cNvPr id="80902" name="Text Box 6"/>
          <p:cNvSpPr txBox="1">
            <a:spLocks noChangeArrowheads="1"/>
          </p:cNvSpPr>
          <p:nvPr/>
        </p:nvSpPr>
        <p:spPr bwMode="auto">
          <a:xfrm>
            <a:off x="1279525" y="1752601"/>
            <a:ext cx="5476875" cy="4401205"/>
          </a:xfrm>
          <a:prstGeom prst="rect">
            <a:avLst/>
          </a:prstGeom>
          <a:noFill/>
          <a:ln w="9525">
            <a:noFill/>
            <a:miter lim="800000"/>
            <a:headEnd/>
            <a:tailEnd/>
          </a:ln>
        </p:spPr>
        <p:txBody>
          <a:bodyPr wrap="square">
            <a:spAutoFit/>
          </a:bodyPr>
          <a:lstStyle/>
          <a:p>
            <a:r>
              <a:rPr lang="en-US" sz="2000" dirty="0"/>
              <a:t>/* use this to store return values of system calls. */ </a:t>
            </a:r>
          </a:p>
          <a:p>
            <a:r>
              <a:rPr lang="en-US" sz="2000" dirty="0" err="1"/>
              <a:t>int</a:t>
            </a:r>
            <a:r>
              <a:rPr lang="en-US" sz="2000" dirty="0"/>
              <a:t> </a:t>
            </a:r>
            <a:r>
              <a:rPr lang="en-US" sz="2000" dirty="0" err="1"/>
              <a:t>rc</a:t>
            </a:r>
            <a:r>
              <a:rPr lang="en-US" sz="2000" dirty="0"/>
              <a:t>; </a:t>
            </a:r>
          </a:p>
          <a:p>
            <a:r>
              <a:rPr lang="en-US" sz="2000" dirty="0"/>
              <a:t>/* initialize the first semaphore in our set to '3'. */ </a:t>
            </a:r>
          </a:p>
          <a:p>
            <a:r>
              <a:rPr lang="en-US" sz="2000" dirty="0" err="1"/>
              <a:t>rc</a:t>
            </a:r>
            <a:r>
              <a:rPr lang="en-US" sz="2000" dirty="0"/>
              <a:t> = </a:t>
            </a:r>
            <a:r>
              <a:rPr lang="en-US" sz="2000" dirty="0" err="1"/>
              <a:t>semctl</a:t>
            </a:r>
            <a:r>
              <a:rPr lang="en-US" sz="2000" dirty="0"/>
              <a:t>(sem_set_id_2, 0, SETVAL, 3); </a:t>
            </a:r>
          </a:p>
          <a:p>
            <a:r>
              <a:rPr lang="en-US" sz="2000" dirty="0"/>
              <a:t>if (</a:t>
            </a:r>
            <a:r>
              <a:rPr lang="en-US" sz="2000" dirty="0" err="1"/>
              <a:t>rc</a:t>
            </a:r>
            <a:r>
              <a:rPr lang="en-US" sz="2000" dirty="0"/>
              <a:t> == -1) { </a:t>
            </a:r>
            <a:r>
              <a:rPr lang="en-US" sz="2000" dirty="0" err="1"/>
              <a:t>perror</a:t>
            </a:r>
            <a:r>
              <a:rPr lang="en-US" sz="2000" dirty="0"/>
              <a:t>("main: </a:t>
            </a:r>
            <a:r>
              <a:rPr lang="en-US" sz="2000" dirty="0" err="1"/>
              <a:t>semctl</a:t>
            </a:r>
            <a:r>
              <a:rPr lang="en-US" sz="2000" dirty="0"/>
              <a:t>"); </a:t>
            </a:r>
          </a:p>
          <a:p>
            <a:r>
              <a:rPr lang="en-US" sz="2000" dirty="0"/>
              <a:t>exit(1); } </a:t>
            </a:r>
          </a:p>
          <a:p>
            <a:r>
              <a:rPr lang="en-US" sz="2000" dirty="0"/>
              <a:t>/* initialize the second semaphore in our set to '6'. */ </a:t>
            </a:r>
          </a:p>
          <a:p>
            <a:r>
              <a:rPr lang="en-US" sz="2000" dirty="0" err="1"/>
              <a:t>rc</a:t>
            </a:r>
            <a:r>
              <a:rPr lang="en-US" sz="2000" dirty="0"/>
              <a:t> = </a:t>
            </a:r>
            <a:r>
              <a:rPr lang="en-US" sz="2000" dirty="0" err="1"/>
              <a:t>semctl</a:t>
            </a:r>
            <a:r>
              <a:rPr lang="en-US" sz="2000" dirty="0"/>
              <a:t>(sem_set_id_2, 1, SETVAL, 6); </a:t>
            </a:r>
          </a:p>
          <a:p>
            <a:r>
              <a:rPr lang="en-US" sz="2000" dirty="0"/>
              <a:t>if (</a:t>
            </a:r>
            <a:r>
              <a:rPr lang="en-US" sz="2000" dirty="0" err="1"/>
              <a:t>rc</a:t>
            </a:r>
            <a:r>
              <a:rPr lang="en-US" sz="2000" dirty="0"/>
              <a:t> == -1) { </a:t>
            </a:r>
            <a:r>
              <a:rPr lang="en-US" sz="2000" dirty="0" err="1"/>
              <a:t>perror</a:t>
            </a:r>
            <a:r>
              <a:rPr lang="en-US" sz="2000" dirty="0"/>
              <a:t>("main: </a:t>
            </a:r>
            <a:r>
              <a:rPr lang="en-US" sz="2000" dirty="0" err="1"/>
              <a:t>semctl</a:t>
            </a:r>
            <a:r>
              <a:rPr lang="en-US" sz="2000" dirty="0"/>
              <a:t>"); exit(1); }</a:t>
            </a:r>
          </a:p>
          <a:p>
            <a:r>
              <a:rPr lang="en-US" sz="2000" dirty="0"/>
              <a:t> /* initialize the third semaphore in our set to '0'. */ </a:t>
            </a:r>
          </a:p>
          <a:p>
            <a:r>
              <a:rPr lang="en-US" sz="2000" dirty="0" err="1"/>
              <a:t>rc</a:t>
            </a:r>
            <a:r>
              <a:rPr lang="en-US" sz="2000" dirty="0"/>
              <a:t> = </a:t>
            </a:r>
            <a:r>
              <a:rPr lang="en-US" sz="2000" dirty="0" err="1"/>
              <a:t>semctl</a:t>
            </a:r>
            <a:r>
              <a:rPr lang="en-US" sz="2000" dirty="0"/>
              <a:t>(sem_set_id_2, 2, SETVAL, 0); </a:t>
            </a:r>
          </a:p>
          <a:p>
            <a:r>
              <a:rPr lang="en-US" sz="2000" dirty="0"/>
              <a:t>if (</a:t>
            </a:r>
            <a:r>
              <a:rPr lang="en-US" sz="2000" dirty="0" err="1"/>
              <a:t>rc</a:t>
            </a:r>
            <a:r>
              <a:rPr lang="en-US" sz="2000" dirty="0"/>
              <a:t> == -1) { </a:t>
            </a:r>
            <a:r>
              <a:rPr lang="en-US" sz="2000" dirty="0" err="1"/>
              <a:t>perror</a:t>
            </a:r>
            <a:r>
              <a:rPr lang="en-US" sz="2000" dirty="0"/>
              <a:t>("main: </a:t>
            </a:r>
            <a:r>
              <a:rPr lang="en-US" sz="2000" dirty="0" err="1"/>
              <a:t>semctl</a:t>
            </a:r>
            <a:r>
              <a:rPr lang="en-US" sz="2000" dirty="0"/>
              <a:t>"); exit(1);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en-US" smtClean="0"/>
              <a:t>Synchronizing in IPC</a:t>
            </a:r>
          </a:p>
        </p:txBody>
      </p:sp>
      <p:sp>
        <p:nvSpPr>
          <p:cNvPr id="26627" name="Rectangle 3"/>
          <p:cNvSpPr>
            <a:spLocks noGrp="1" noChangeArrowheads="1"/>
          </p:cNvSpPr>
          <p:nvPr>
            <p:ph type="body" idx="1"/>
          </p:nvPr>
        </p:nvSpPr>
        <p:spPr/>
        <p:txBody>
          <a:bodyPr/>
          <a:lstStyle/>
          <a:p>
            <a:pPr eaLnBrk="1" hangingPunct="1"/>
            <a:r>
              <a:rPr lang="en-US" smtClean="0"/>
              <a:t>How do sending and receiving process synchronize their communications?</a:t>
            </a:r>
          </a:p>
          <a:p>
            <a:pPr eaLnBrk="1" hangingPunct="1"/>
            <a:r>
              <a:rPr lang="en-US" smtClean="0"/>
              <a:t>Many possibilities</a:t>
            </a:r>
          </a:p>
          <a:p>
            <a:pPr lvl="1" eaLnBrk="1" hangingPunct="1"/>
            <a:r>
              <a:rPr lang="en-US" smtClean="0"/>
              <a:t>Based on which process block when</a:t>
            </a:r>
          </a:p>
          <a:p>
            <a:pPr eaLnBrk="1" hangingPunct="1"/>
            <a:r>
              <a:rPr lang="en-US" smtClean="0"/>
              <a:t>Examples that follow in message context, but more generally applicable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p:txBody>
          <a:bodyPr>
            <a:normAutofit fontScale="90000"/>
          </a:bodyPr>
          <a:lstStyle/>
          <a:p>
            <a:pPr eaLnBrk="1" hangingPunct="1"/>
            <a:r>
              <a:rPr lang="en-US" sz="3200" smtClean="0"/>
              <a:t>Using Semaphores For Mutual Exclusion With semop()</a:t>
            </a:r>
            <a:br>
              <a:rPr lang="en-US" sz="3200" smtClean="0"/>
            </a:br>
            <a:endParaRPr lang="en-US" sz="3200" smtClean="0"/>
          </a:p>
        </p:txBody>
      </p:sp>
      <p:sp>
        <p:nvSpPr>
          <p:cNvPr id="81923" name="Rectangle 3"/>
          <p:cNvSpPr>
            <a:spLocks noGrp="1" noChangeArrowheads="1"/>
          </p:cNvSpPr>
          <p:nvPr>
            <p:ph type="body" idx="1"/>
          </p:nvPr>
        </p:nvSpPr>
        <p:spPr/>
        <p:txBody>
          <a:bodyPr/>
          <a:lstStyle/>
          <a:p>
            <a:pPr eaLnBrk="1" hangingPunct="1"/>
            <a:r>
              <a:rPr lang="en-US" smtClean="0"/>
              <a:t>Sometimes we have a resource that we want to allow only one process at a time to manipulate </a:t>
            </a:r>
          </a:p>
          <a:p>
            <a:pPr lvl="1" eaLnBrk="1" hangingPunct="1"/>
            <a:r>
              <a:rPr lang="en-US" smtClean="0"/>
              <a:t>Example: File operations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403350" y="723900"/>
            <a:ext cx="7740650" cy="6134100"/>
          </a:xfrm>
          <a:prstGeom prst="rect">
            <a:avLst/>
          </a:prstGeom>
          <a:noFill/>
          <a:ln w="9525">
            <a:noFill/>
            <a:miter lim="800000"/>
            <a:headEnd/>
            <a:tailEnd/>
          </a:ln>
        </p:spPr>
        <p:txBody>
          <a:bodyPr wrap="none">
            <a:spAutoFit/>
          </a:bodyPr>
          <a:lstStyle/>
          <a:p>
            <a:r>
              <a:rPr lang="en-US"/>
              <a:t>/* this function updates the contents of the file with the given path name. */ </a:t>
            </a:r>
          </a:p>
          <a:p>
            <a:r>
              <a:rPr lang="en-US"/>
              <a:t>void update_file(char* file_path, int number) </a:t>
            </a:r>
          </a:p>
          <a:p>
            <a:r>
              <a:rPr lang="en-US"/>
              <a:t>{ /* structure for semaphore operations. */ </a:t>
            </a:r>
          </a:p>
          <a:p>
            <a:r>
              <a:rPr lang="en-US"/>
              <a:t>struct sembuf sem_op; </a:t>
            </a:r>
          </a:p>
          <a:p>
            <a:r>
              <a:rPr lang="en-US"/>
              <a:t>FILE* file; </a:t>
            </a:r>
          </a:p>
          <a:p>
            <a:r>
              <a:rPr lang="en-US"/>
              <a:t>/* wait on the semaphore, unless it's value is non-negative. */ </a:t>
            </a:r>
          </a:p>
          <a:p>
            <a:r>
              <a:rPr lang="en-US"/>
              <a:t>sem_op.sem_num = 0; </a:t>
            </a:r>
          </a:p>
          <a:p>
            <a:r>
              <a:rPr lang="en-US"/>
              <a:t>sem_op.sem_op = -1; </a:t>
            </a:r>
          </a:p>
          <a:p>
            <a:r>
              <a:rPr lang="en-US"/>
              <a:t>/* &lt;-- Comment 1 */ </a:t>
            </a:r>
          </a:p>
          <a:p>
            <a:r>
              <a:rPr lang="en-US"/>
              <a:t>sem_op.sem_flg = 0; </a:t>
            </a:r>
          </a:p>
          <a:p>
            <a:r>
              <a:rPr lang="en-US"/>
              <a:t>semop(sem_set_id, &amp;sem_op, 1); </a:t>
            </a:r>
          </a:p>
          <a:p>
            <a:r>
              <a:rPr lang="en-US"/>
              <a:t>/* Comment 2 */ </a:t>
            </a:r>
          </a:p>
          <a:p>
            <a:r>
              <a:rPr lang="en-US"/>
              <a:t>/* we "locked" the semaphore, and are assured exclusive access to file. */ </a:t>
            </a:r>
          </a:p>
          <a:p>
            <a:r>
              <a:rPr lang="en-US"/>
              <a:t>/* manipulate the file in some way. for example, write a number into it. */ </a:t>
            </a:r>
          </a:p>
          <a:p>
            <a:r>
              <a:rPr lang="en-US"/>
              <a:t>file = fopen(file_path, "w"); </a:t>
            </a:r>
          </a:p>
          <a:p>
            <a:r>
              <a:rPr lang="en-US"/>
              <a:t>if (file) { fprintf(file, "%d\n", number); fclose(file); } </a:t>
            </a:r>
          </a:p>
          <a:p>
            <a:r>
              <a:rPr lang="en-US"/>
              <a:t>/* finally, signal the semaphore - increase its value by one. */ </a:t>
            </a:r>
          </a:p>
          <a:p>
            <a:r>
              <a:rPr lang="en-US"/>
              <a:t>sem_op.sem_num = 0; </a:t>
            </a:r>
          </a:p>
          <a:p>
            <a:r>
              <a:rPr lang="en-US"/>
              <a:t>sem_op.sem_op = 1; </a:t>
            </a:r>
          </a:p>
          <a:p>
            <a:r>
              <a:rPr lang="en-US"/>
              <a:t>/* &lt;-- Comment 3 */ </a:t>
            </a:r>
          </a:p>
          <a:p>
            <a:r>
              <a:rPr lang="en-US"/>
              <a:t>sem_op.sem_flg = 0; </a:t>
            </a:r>
          </a:p>
          <a:p>
            <a:r>
              <a:rPr lang="en-US"/>
              <a:t>semop(sem_set_id, &amp;sem_op, 1); }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endParaRPr lang="en-US" smtClean="0"/>
          </a:p>
        </p:txBody>
      </p:sp>
      <p:sp>
        <p:nvSpPr>
          <p:cNvPr id="83971" name="Rectangle 3"/>
          <p:cNvSpPr>
            <a:spLocks noGrp="1" noChangeArrowheads="1"/>
          </p:cNvSpPr>
          <p:nvPr>
            <p:ph type="body" idx="1"/>
          </p:nvPr>
        </p:nvSpPr>
        <p:spPr/>
        <p:txBody>
          <a:bodyPr/>
          <a:lstStyle/>
          <a:p>
            <a:pPr marL="533400" indent="-533400" eaLnBrk="1" hangingPunct="1">
              <a:lnSpc>
                <a:spcPct val="80000"/>
              </a:lnSpc>
            </a:pPr>
            <a:r>
              <a:rPr lang="en-US" sz="1800" u="sng" smtClean="0"/>
              <a:t>Comment 1</a:t>
            </a:r>
            <a:r>
              <a:rPr lang="en-US" sz="1800" smtClean="0"/>
              <a:t> - before we access the file, we use semop() to wait on the semaphore. Supplying '-1' in sem_op.sem_op means: If the value of the semaphore is greater then or equal to '1', decrease this value by one, and return to the caller. Otherwise (the value is 1 or less), block the calling process, until the value of the semaphore becomes '1', at which point we return to the caller. </a:t>
            </a:r>
          </a:p>
          <a:p>
            <a:pPr marL="533400" indent="-533400" eaLnBrk="1" hangingPunct="1">
              <a:lnSpc>
                <a:spcPct val="80000"/>
              </a:lnSpc>
            </a:pPr>
            <a:r>
              <a:rPr lang="en-US" sz="1800" u="sng" smtClean="0"/>
              <a:t>Comment 2</a:t>
            </a:r>
            <a:r>
              <a:rPr lang="en-US" sz="1800" smtClean="0"/>
              <a:t> - The semantics of semop() assure us that when we return from this function, the value of the semaphore is 0. Why? it couldn't be less, or else semop() won't return. It couldn't be more due to the way we later on signal the semaphore. And why it cannot be more then '0'? read on to find out... </a:t>
            </a:r>
          </a:p>
          <a:p>
            <a:pPr marL="533400" indent="-533400" eaLnBrk="1" hangingPunct="1">
              <a:lnSpc>
                <a:spcPct val="80000"/>
              </a:lnSpc>
            </a:pPr>
            <a:r>
              <a:rPr lang="en-US" sz="1800" u="sng" smtClean="0"/>
              <a:t>Comment 3</a:t>
            </a:r>
            <a:r>
              <a:rPr lang="en-US" sz="1800" smtClean="0"/>
              <a:t> - after we are done manipulating the file, we increase the value of the semaphore by 1, possibly waking up a process waiting on the semaphore. If several processes are waiting on the semaphore, the first that got blocked on it is wakened and continues its execution. </a:t>
            </a:r>
          </a:p>
          <a:p>
            <a:pPr marL="533400" indent="-533400" eaLnBrk="1" hangingPunct="1">
              <a:lnSpc>
                <a:spcPct val="80000"/>
              </a:lnSpc>
            </a:pPr>
            <a:endParaRPr lang="en-US" sz="18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Program</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stdlib.h</a:t>
            </a:r>
            <a:r>
              <a:rPr lang="en-US" dirty="0" smtClean="0"/>
              <a:t>&gt;</a:t>
            </a:r>
          </a:p>
          <a:p>
            <a:pPr>
              <a:buNone/>
            </a:pPr>
            <a:r>
              <a:rPr lang="en-US" dirty="0" smtClean="0"/>
              <a:t>#include &lt;</a:t>
            </a:r>
            <a:r>
              <a:rPr lang="en-US" dirty="0" err="1" smtClean="0"/>
              <a:t>unistd.h</a:t>
            </a:r>
            <a:r>
              <a:rPr lang="en-US" dirty="0" smtClean="0"/>
              <a:t>&gt;</a:t>
            </a:r>
          </a:p>
          <a:p>
            <a:pPr>
              <a:buNone/>
            </a:pPr>
            <a:r>
              <a:rPr lang="en-US" dirty="0" smtClean="0"/>
              <a:t>#include &lt;</a:t>
            </a:r>
            <a:r>
              <a:rPr lang="en-US" dirty="0" err="1" smtClean="0"/>
              <a:t>errno.h</a:t>
            </a:r>
            <a:r>
              <a:rPr lang="en-US" dirty="0" smtClean="0"/>
              <a:t>&gt;</a:t>
            </a:r>
          </a:p>
          <a:p>
            <a:pPr>
              <a:buNone/>
            </a:pPr>
            <a:r>
              <a:rPr lang="en-US" dirty="0" smtClean="0"/>
              <a:t>#include &lt;sys/</a:t>
            </a:r>
            <a:r>
              <a:rPr lang="en-US" dirty="0" err="1" smtClean="0"/>
              <a:t>types.h</a:t>
            </a:r>
            <a:r>
              <a:rPr lang="en-US" dirty="0" smtClean="0"/>
              <a:t>&gt;</a:t>
            </a:r>
          </a:p>
          <a:p>
            <a:pPr>
              <a:buNone/>
            </a:pPr>
            <a:r>
              <a:rPr lang="en-US" dirty="0" smtClean="0"/>
              <a:t>#include &lt;sys/</a:t>
            </a:r>
            <a:r>
              <a:rPr lang="en-US" dirty="0" err="1" smtClean="0"/>
              <a:t>ipc.h</a:t>
            </a:r>
            <a:r>
              <a:rPr lang="en-US" dirty="0" smtClean="0"/>
              <a:t>&gt;</a:t>
            </a:r>
          </a:p>
          <a:p>
            <a:pPr>
              <a:buNone/>
            </a:pPr>
            <a:r>
              <a:rPr lang="en-US" dirty="0" smtClean="0"/>
              <a:t>#include &lt;sys/</a:t>
            </a:r>
            <a:r>
              <a:rPr lang="en-US" dirty="0" err="1" smtClean="0"/>
              <a:t>sem.h</a:t>
            </a:r>
            <a:r>
              <a:rPr lang="en-US" dirty="0" smtClean="0"/>
              <a:t>&gt;</a:t>
            </a:r>
          </a:p>
          <a:p>
            <a:pPr>
              <a:buNone/>
            </a:pPr>
            <a:r>
              <a:rPr lang="en-US" dirty="0" smtClean="0"/>
              <a:t>#define SEMKEY 123456L</a:t>
            </a:r>
          </a:p>
          <a:p>
            <a:pPr>
              <a:buNone/>
            </a:pPr>
            <a:r>
              <a:rPr lang="en-US" dirty="0" smtClean="0"/>
              <a:t>#define PERMS 0666</a:t>
            </a:r>
          </a:p>
          <a:p>
            <a:pPr>
              <a:buNone/>
            </a:pPr>
            <a:r>
              <a:rPr lang="en-US" dirty="0" smtClean="0"/>
              <a:t>union </a:t>
            </a:r>
            <a:r>
              <a:rPr lang="en-US" dirty="0" err="1" smtClean="0"/>
              <a:t>semun</a:t>
            </a:r>
            <a:r>
              <a:rPr lang="en-US" dirty="0" smtClean="0"/>
              <a:t> {</a:t>
            </a:r>
          </a:p>
          <a:p>
            <a:pPr>
              <a:buNone/>
            </a:pPr>
            <a:r>
              <a:rPr lang="en-US" dirty="0" smtClean="0"/>
              <a:t>		</a:t>
            </a:r>
            <a:r>
              <a:rPr lang="en-US" dirty="0" err="1" smtClean="0"/>
              <a:t>int</a:t>
            </a:r>
            <a:r>
              <a:rPr lang="en-US" dirty="0" smtClean="0"/>
              <a:t> </a:t>
            </a:r>
            <a:r>
              <a:rPr lang="en-US" dirty="0" err="1" smtClean="0"/>
              <a:t>val</a:t>
            </a:r>
            <a:r>
              <a:rPr lang="en-US" dirty="0" smtClean="0"/>
              <a:t>;</a:t>
            </a:r>
          </a:p>
          <a:p>
            <a:pPr>
              <a:buNone/>
            </a:pPr>
            <a:r>
              <a:rPr lang="en-US" dirty="0" smtClean="0"/>
              <a:t>	          </a:t>
            </a:r>
            <a:r>
              <a:rPr lang="en-US" dirty="0" err="1" smtClean="0"/>
              <a:t>struct</a:t>
            </a:r>
            <a:r>
              <a:rPr lang="en-US" dirty="0" smtClean="0"/>
              <a:t> </a:t>
            </a:r>
            <a:r>
              <a:rPr lang="en-US" dirty="0" err="1" smtClean="0"/>
              <a:t>semid_ds</a:t>
            </a:r>
            <a:r>
              <a:rPr lang="en-US" dirty="0" smtClean="0"/>
              <a:t> *</a:t>
            </a:r>
            <a:r>
              <a:rPr lang="en-US" dirty="0" err="1" smtClean="0"/>
              <a:t>buf</a:t>
            </a:r>
            <a:r>
              <a:rPr lang="en-US" dirty="0" smtClean="0"/>
              <a:t>;</a:t>
            </a:r>
          </a:p>
          <a:p>
            <a:pPr>
              <a:buNone/>
            </a:pPr>
            <a:r>
              <a:rPr lang="en-US" dirty="0" smtClean="0"/>
              <a:t>               </a:t>
            </a:r>
            <a:r>
              <a:rPr lang="en-US" dirty="0" err="1" smtClean="0"/>
              <a:t>ushort</a:t>
            </a:r>
            <a:r>
              <a:rPr lang="en-US" dirty="0" smtClean="0"/>
              <a:t> *array;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dirty="0" smtClean="0"/>
              <a:t>static </a:t>
            </a:r>
            <a:r>
              <a:rPr lang="en-US" dirty="0" err="1" smtClean="0"/>
              <a:t>struct</a:t>
            </a:r>
            <a:r>
              <a:rPr lang="en-US" dirty="0" smtClean="0"/>
              <a:t> </a:t>
            </a:r>
            <a:r>
              <a:rPr lang="en-US" dirty="0" err="1" smtClean="0"/>
              <a:t>sembuf</a:t>
            </a:r>
            <a:r>
              <a:rPr lang="en-US" dirty="0" smtClean="0"/>
              <a:t> </a:t>
            </a:r>
            <a:r>
              <a:rPr lang="en-US" dirty="0" err="1" smtClean="0"/>
              <a:t>op_lock</a:t>
            </a:r>
            <a:r>
              <a:rPr lang="en-US" dirty="0" smtClean="0"/>
              <a:t>[2]= {</a:t>
            </a:r>
          </a:p>
          <a:p>
            <a:pPr>
              <a:buNone/>
            </a:pPr>
            <a:r>
              <a:rPr lang="en-US" dirty="0" smtClean="0"/>
              <a:t>0,0,0,</a:t>
            </a:r>
          </a:p>
          <a:p>
            <a:pPr>
              <a:buNone/>
            </a:pPr>
            <a:r>
              <a:rPr lang="en-US" dirty="0" smtClean="0"/>
              <a:t>0,1,0};</a:t>
            </a:r>
          </a:p>
          <a:p>
            <a:pPr>
              <a:buNone/>
            </a:pPr>
            <a:r>
              <a:rPr lang="en-US" dirty="0" smtClean="0"/>
              <a:t>static </a:t>
            </a:r>
            <a:r>
              <a:rPr lang="en-US" dirty="0" err="1" smtClean="0"/>
              <a:t>struct</a:t>
            </a:r>
            <a:r>
              <a:rPr lang="en-US" dirty="0" smtClean="0"/>
              <a:t> </a:t>
            </a:r>
            <a:r>
              <a:rPr lang="en-US" dirty="0" err="1" smtClean="0"/>
              <a:t>sembuf</a:t>
            </a:r>
            <a:r>
              <a:rPr lang="en-US" dirty="0" smtClean="0"/>
              <a:t> </a:t>
            </a:r>
            <a:r>
              <a:rPr lang="en-US" dirty="0" err="1" smtClean="0"/>
              <a:t>op_unlock</a:t>
            </a:r>
            <a:r>
              <a:rPr lang="en-US" dirty="0" smtClean="0"/>
              <a:t>[1]= {</a:t>
            </a:r>
          </a:p>
          <a:p>
            <a:pPr>
              <a:buNone/>
            </a:pPr>
            <a:endParaRPr lang="en-US" dirty="0" smtClean="0"/>
          </a:p>
          <a:p>
            <a:pPr>
              <a:buNone/>
            </a:pPr>
            <a:r>
              <a:rPr lang="en-US" dirty="0" smtClean="0"/>
              <a:t>0,-1,0};</a:t>
            </a:r>
          </a:p>
          <a:p>
            <a:pPr>
              <a:buNone/>
            </a:pP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main()</a:t>
            </a:r>
          </a:p>
          <a:p>
            <a:pPr>
              <a:buNone/>
            </a:pPr>
            <a:r>
              <a:rPr lang="en-US" dirty="0" smtClean="0"/>
              <a:t>{</a:t>
            </a:r>
          </a:p>
          <a:p>
            <a:pPr>
              <a:buNone/>
            </a:pPr>
            <a:r>
              <a:rPr lang="en-US" dirty="0" err="1" smtClean="0"/>
              <a:t>int</a:t>
            </a:r>
            <a:r>
              <a:rPr lang="en-US" dirty="0" smtClean="0"/>
              <a:t> </a:t>
            </a:r>
            <a:r>
              <a:rPr lang="en-US" dirty="0" err="1" smtClean="0"/>
              <a:t>i</a:t>
            </a:r>
            <a:r>
              <a:rPr lang="en-US" dirty="0" smtClean="0"/>
              <a:t>, </a:t>
            </a:r>
            <a:r>
              <a:rPr lang="en-US" dirty="0" err="1" smtClean="0"/>
              <a:t>pid</a:t>
            </a:r>
            <a:r>
              <a:rPr lang="en-US" dirty="0" smtClean="0"/>
              <a:t>, </a:t>
            </a:r>
            <a:r>
              <a:rPr lang="en-US" dirty="0" err="1" smtClean="0"/>
              <a:t>semid,fd,n</a:t>
            </a:r>
            <a:r>
              <a:rPr lang="en-US" dirty="0" smtClean="0"/>
              <a:t>;</a:t>
            </a:r>
          </a:p>
          <a:p>
            <a:pPr>
              <a:buNone/>
            </a:pPr>
            <a:r>
              <a:rPr lang="en-US" dirty="0" smtClean="0"/>
              <a:t>char c;</a:t>
            </a:r>
          </a:p>
          <a:p>
            <a:pPr>
              <a:buNone/>
            </a:pPr>
            <a:r>
              <a:rPr lang="en-US" dirty="0" err="1" smtClean="0"/>
              <a:t>int</a:t>
            </a:r>
            <a:r>
              <a:rPr lang="en-US" dirty="0" smtClean="0"/>
              <a:t> </a:t>
            </a:r>
            <a:r>
              <a:rPr lang="en-US" dirty="0" err="1" smtClean="0"/>
              <a:t>sem_lock</a:t>
            </a:r>
            <a:r>
              <a:rPr lang="en-US" dirty="0" smtClean="0"/>
              <a:t>(</a:t>
            </a:r>
            <a:r>
              <a:rPr lang="en-US" dirty="0" err="1" smtClean="0"/>
              <a:t>int</a:t>
            </a:r>
            <a:r>
              <a:rPr lang="en-US" dirty="0" smtClean="0"/>
              <a:t> </a:t>
            </a:r>
            <a:r>
              <a:rPr lang="en-US" dirty="0" err="1" smtClean="0"/>
              <a:t>semid</a:t>
            </a:r>
            <a:r>
              <a:rPr lang="en-US" dirty="0" smtClean="0"/>
              <a:t>);</a:t>
            </a:r>
          </a:p>
          <a:p>
            <a:pPr>
              <a:buNone/>
            </a:pPr>
            <a:r>
              <a:rPr lang="en-US" dirty="0" err="1" smtClean="0"/>
              <a:t>int</a:t>
            </a:r>
            <a:r>
              <a:rPr lang="en-US" dirty="0" smtClean="0"/>
              <a:t> </a:t>
            </a:r>
            <a:r>
              <a:rPr lang="en-US" dirty="0" err="1" smtClean="0"/>
              <a:t>sem_unlock</a:t>
            </a:r>
            <a:r>
              <a:rPr lang="en-US" dirty="0" smtClean="0"/>
              <a:t>(</a:t>
            </a:r>
            <a:r>
              <a:rPr lang="en-US" dirty="0" err="1" smtClean="0"/>
              <a:t>int</a:t>
            </a:r>
            <a:r>
              <a:rPr lang="en-US" dirty="0" smtClean="0"/>
              <a:t> </a:t>
            </a:r>
            <a:r>
              <a:rPr lang="en-US" dirty="0" err="1" smtClean="0"/>
              <a:t>semid</a:t>
            </a:r>
            <a:r>
              <a:rPr lang="en-US" dirty="0" smtClean="0"/>
              <a:t>);</a:t>
            </a:r>
          </a:p>
          <a:p>
            <a:pPr>
              <a:buNone/>
            </a:pPr>
            <a:r>
              <a:rPr lang="en-US" dirty="0" smtClean="0"/>
              <a:t>if((</a:t>
            </a:r>
            <a:r>
              <a:rPr lang="en-US" dirty="0" err="1" smtClean="0"/>
              <a:t>semid</a:t>
            </a:r>
            <a:r>
              <a:rPr lang="en-US" dirty="0" smtClean="0"/>
              <a:t>=</a:t>
            </a:r>
            <a:r>
              <a:rPr lang="en-US" dirty="0" err="1" smtClean="0"/>
              <a:t>semget</a:t>
            </a:r>
            <a:r>
              <a:rPr lang="en-US" dirty="0" smtClean="0"/>
              <a:t>(SEMKEY,1,IPC_CREAT|PERMS))&lt;0)</a:t>
            </a:r>
          </a:p>
          <a:p>
            <a:pPr>
              <a:buNone/>
            </a:pPr>
            <a:r>
              <a:rPr lang="en-US" dirty="0" smtClean="0"/>
              <a:t>{</a:t>
            </a:r>
          </a:p>
          <a:p>
            <a:pPr>
              <a:buNone/>
            </a:pPr>
            <a:r>
              <a:rPr lang="en-US" dirty="0" err="1" smtClean="0"/>
              <a:t>printf</a:t>
            </a:r>
            <a:r>
              <a:rPr lang="en-US" dirty="0" smtClean="0"/>
              <a:t> ("error in </a:t>
            </a:r>
            <a:r>
              <a:rPr lang="en-US" dirty="0" err="1" smtClean="0"/>
              <a:t>sem</a:t>
            </a:r>
            <a:r>
              <a:rPr lang="en-US" dirty="0" smtClean="0"/>
              <a:t> creation\n");</a:t>
            </a:r>
          </a:p>
          <a:p>
            <a:pPr>
              <a:buNone/>
            </a:pPr>
            <a:r>
              <a:rPr lang="en-US" dirty="0" smtClean="0"/>
              <a:t>exit(1);</a:t>
            </a:r>
          </a:p>
          <a:p>
            <a:pPr>
              <a:buNone/>
            </a:pPr>
            <a:r>
              <a:rPr lang="en-US" dirty="0" smtClean="0"/>
              <a:t>}</a:t>
            </a:r>
          </a:p>
          <a:p>
            <a:pPr>
              <a:buNone/>
            </a:pPr>
            <a:r>
              <a:rPr lang="en-US" dirty="0" err="1" smtClean="0"/>
              <a:t>printf</a:t>
            </a:r>
            <a:r>
              <a:rPr lang="en-US" dirty="0" smtClean="0"/>
              <a:t>("</a:t>
            </a:r>
            <a:r>
              <a:rPr lang="en-US" dirty="0" err="1" smtClean="0"/>
              <a:t>semid</a:t>
            </a:r>
            <a:r>
              <a:rPr lang="en-US" dirty="0" smtClean="0"/>
              <a:t>=%</a:t>
            </a:r>
            <a:r>
              <a:rPr lang="en-US" dirty="0" err="1" smtClean="0"/>
              <a:t>d",semid</a:t>
            </a:r>
            <a:r>
              <a:rPr lang="en-US" dirty="0" smtClean="0"/>
              <a:t>);</a:t>
            </a:r>
          </a:p>
          <a:p>
            <a:pPr>
              <a:buNone/>
            </a:pPr>
            <a:r>
              <a:rPr lang="en-US" dirty="0" err="1" smtClean="0"/>
              <a:t>pid</a:t>
            </a:r>
            <a:r>
              <a:rPr lang="en-US" dirty="0" smtClean="0"/>
              <a:t>=</a:t>
            </a:r>
            <a:r>
              <a:rPr lang="en-US" dirty="0" err="1" smtClean="0"/>
              <a:t>getpid</a:t>
            </a:r>
            <a:r>
              <a:rPr lang="en-US" dirty="0" smtClean="0"/>
              <a:t>();</a:t>
            </a:r>
          </a:p>
          <a:p>
            <a:pPr>
              <a:buNone/>
            </a:pPr>
            <a:endParaRPr lang="en-US" dirty="0" smtClean="0"/>
          </a:p>
          <a:p>
            <a:pPr>
              <a:buNone/>
            </a:pPr>
            <a:r>
              <a:rPr lang="en-US" dirty="0" err="1" smtClean="0"/>
              <a:t>printf</a:t>
            </a:r>
            <a:r>
              <a:rPr lang="en-US" dirty="0" smtClean="0"/>
              <a:t>("hello   %c,    \</a:t>
            </a:r>
            <a:r>
              <a:rPr lang="en-US" dirty="0" err="1" smtClean="0"/>
              <a:t>n",c</a:t>
            </a:r>
            <a:r>
              <a:rPr lang="en-US" dirty="0" smtClean="0"/>
              <a:t>);</a:t>
            </a:r>
          </a:p>
          <a:p>
            <a:pPr>
              <a:buNone/>
            </a:pPr>
            <a:r>
              <a:rPr lang="en-US" dirty="0" err="1" smtClean="0"/>
              <a:t>fd</a:t>
            </a:r>
            <a:r>
              <a:rPr lang="en-US" dirty="0" smtClean="0"/>
              <a:t>=open("f2",2);</a:t>
            </a:r>
          </a:p>
          <a:p>
            <a:pPr>
              <a:buNone/>
            </a:pP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err="1" smtClean="0"/>
              <a:t>printf</a:t>
            </a:r>
            <a:r>
              <a:rPr lang="en-US" dirty="0" smtClean="0"/>
              <a:t>(" calling lock\n");</a:t>
            </a:r>
          </a:p>
          <a:p>
            <a:pPr>
              <a:buNone/>
            </a:pPr>
            <a:r>
              <a:rPr lang="en-US" dirty="0" smtClean="0"/>
              <a:t>for(</a:t>
            </a:r>
            <a:r>
              <a:rPr lang="en-US" dirty="0" err="1" smtClean="0"/>
              <a:t>i</a:t>
            </a:r>
            <a:r>
              <a:rPr lang="en-US" dirty="0" smtClean="0"/>
              <a:t>=1;i&lt;10;i++)</a:t>
            </a:r>
          </a:p>
          <a:p>
            <a:pPr>
              <a:buNone/>
            </a:pPr>
            <a:r>
              <a:rPr lang="en-US" dirty="0" smtClean="0"/>
              <a:t>{  </a:t>
            </a:r>
          </a:p>
          <a:p>
            <a:pPr>
              <a:buNone/>
            </a:pPr>
            <a:r>
              <a:rPr lang="en-US" dirty="0" err="1" smtClean="0"/>
              <a:t>sem_lock</a:t>
            </a:r>
            <a:r>
              <a:rPr lang="en-US" dirty="0" smtClean="0"/>
              <a:t>(</a:t>
            </a:r>
            <a:r>
              <a:rPr lang="en-US" dirty="0" err="1" smtClean="0"/>
              <a:t>semid</a:t>
            </a:r>
            <a:r>
              <a:rPr lang="en-US" dirty="0" smtClean="0"/>
              <a:t>);</a:t>
            </a:r>
          </a:p>
          <a:p>
            <a:pPr>
              <a:buNone/>
            </a:pPr>
            <a:r>
              <a:rPr lang="en-US" dirty="0" err="1" smtClean="0"/>
              <a:t>lseek</a:t>
            </a:r>
            <a:r>
              <a:rPr lang="en-US" dirty="0" smtClean="0"/>
              <a:t>(fd,0L,0);</a:t>
            </a:r>
          </a:p>
          <a:p>
            <a:pPr>
              <a:buNone/>
            </a:pPr>
            <a:r>
              <a:rPr lang="en-US" dirty="0" smtClean="0"/>
              <a:t>read(fd,c,1);</a:t>
            </a:r>
          </a:p>
          <a:p>
            <a:pPr>
              <a:buNone/>
            </a:pPr>
            <a:r>
              <a:rPr lang="en-US" dirty="0" err="1" smtClean="0"/>
              <a:t>printf</a:t>
            </a:r>
            <a:r>
              <a:rPr lang="en-US" dirty="0" smtClean="0"/>
              <a:t>("old value= %c and </a:t>
            </a:r>
            <a:r>
              <a:rPr lang="en-US" dirty="0" err="1" smtClean="0"/>
              <a:t>pid</a:t>
            </a:r>
            <a:r>
              <a:rPr lang="en-US" dirty="0" smtClean="0"/>
              <a:t>= %</a:t>
            </a:r>
            <a:r>
              <a:rPr lang="en-US" dirty="0" err="1" smtClean="0"/>
              <a:t>d",c,pid</a:t>
            </a:r>
            <a:r>
              <a:rPr lang="en-US" dirty="0" smtClean="0"/>
              <a:t>);</a:t>
            </a:r>
          </a:p>
          <a:p>
            <a:pPr>
              <a:buNone/>
            </a:pPr>
            <a:r>
              <a:rPr lang="en-US" dirty="0" err="1" smtClean="0"/>
              <a:t>c++</a:t>
            </a:r>
            <a:r>
              <a:rPr lang="en-US" dirty="0" smtClean="0"/>
              <a:t>;</a:t>
            </a:r>
          </a:p>
          <a:p>
            <a:pPr>
              <a:buNone/>
            </a:pPr>
            <a:r>
              <a:rPr lang="en-US" dirty="0" err="1" smtClean="0"/>
              <a:t>printf</a:t>
            </a:r>
            <a:r>
              <a:rPr lang="en-US" dirty="0" smtClean="0"/>
              <a:t>("new </a:t>
            </a:r>
            <a:r>
              <a:rPr lang="en-US" dirty="0" err="1" smtClean="0"/>
              <a:t>val</a:t>
            </a:r>
            <a:r>
              <a:rPr lang="en-US" dirty="0" smtClean="0"/>
              <a:t>= %c\</a:t>
            </a:r>
            <a:r>
              <a:rPr lang="en-US" dirty="0" err="1" smtClean="0"/>
              <a:t>n",c</a:t>
            </a:r>
            <a:r>
              <a:rPr lang="en-US" dirty="0" smtClean="0"/>
              <a:t>);</a:t>
            </a:r>
          </a:p>
          <a:p>
            <a:pPr>
              <a:buNone/>
            </a:pPr>
            <a:r>
              <a:rPr lang="en-US" dirty="0" smtClean="0"/>
              <a:t> </a:t>
            </a:r>
          </a:p>
          <a:p>
            <a:pPr>
              <a:buNone/>
            </a:pPr>
            <a:r>
              <a:rPr lang="en-US" dirty="0" err="1" smtClean="0"/>
              <a:t>lseek</a:t>
            </a:r>
            <a:r>
              <a:rPr lang="en-US" dirty="0" smtClean="0"/>
              <a:t>(fd,0L,0);</a:t>
            </a:r>
          </a:p>
          <a:p>
            <a:pPr>
              <a:buNone/>
            </a:pPr>
            <a:r>
              <a:rPr lang="en-US" dirty="0" smtClean="0"/>
              <a:t>write(fd,c,1);}</a:t>
            </a:r>
          </a:p>
          <a:p>
            <a:pPr>
              <a:buNone/>
            </a:pPr>
            <a:r>
              <a:rPr lang="en-US" dirty="0" err="1" smtClean="0"/>
              <a:t>printf</a:t>
            </a:r>
            <a:r>
              <a:rPr lang="en-US" dirty="0" smtClean="0"/>
              <a:t>(" calling unlock\n");</a:t>
            </a:r>
          </a:p>
          <a:p>
            <a:pPr>
              <a:buNone/>
            </a:pPr>
            <a:r>
              <a:rPr lang="en-US" dirty="0" err="1" smtClean="0"/>
              <a:t>sem_unlock</a:t>
            </a:r>
            <a:r>
              <a:rPr lang="en-US" dirty="0" smtClean="0"/>
              <a:t>(</a:t>
            </a:r>
            <a:r>
              <a:rPr lang="en-US" dirty="0" err="1" smtClean="0"/>
              <a:t>semid</a:t>
            </a: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err="1" smtClean="0"/>
              <a:t>sem_lock</a:t>
            </a:r>
            <a:r>
              <a:rPr lang="en-US" dirty="0" smtClean="0"/>
              <a:t>(</a:t>
            </a:r>
            <a:r>
              <a:rPr lang="en-US" dirty="0" err="1" smtClean="0"/>
              <a:t>int</a:t>
            </a:r>
            <a:r>
              <a:rPr lang="en-US" dirty="0" smtClean="0"/>
              <a:t> </a:t>
            </a:r>
            <a:r>
              <a:rPr lang="en-US" dirty="0" err="1" smtClean="0"/>
              <a:t>semid</a:t>
            </a:r>
            <a:r>
              <a:rPr lang="en-US" dirty="0" smtClean="0"/>
              <a:t>)</a:t>
            </a:r>
          </a:p>
          <a:p>
            <a:pPr>
              <a:buNone/>
            </a:pPr>
            <a:r>
              <a:rPr lang="en-US" dirty="0" smtClean="0"/>
              <a:t>{</a:t>
            </a:r>
          </a:p>
          <a:p>
            <a:pPr>
              <a:buNone/>
            </a:pPr>
            <a:r>
              <a:rPr lang="en-US" dirty="0" smtClean="0"/>
              <a:t>if(</a:t>
            </a:r>
            <a:r>
              <a:rPr lang="en-US" dirty="0" err="1" smtClean="0"/>
              <a:t>semop</a:t>
            </a:r>
            <a:r>
              <a:rPr lang="en-US" dirty="0" smtClean="0"/>
              <a:t>(</a:t>
            </a:r>
            <a:r>
              <a:rPr lang="en-US" dirty="0" err="1" smtClean="0"/>
              <a:t>semid,&amp;op_lock</a:t>
            </a:r>
            <a:r>
              <a:rPr lang="en-US" dirty="0" smtClean="0"/>
              <a:t>[0],2)&lt;0)</a:t>
            </a:r>
          </a:p>
          <a:p>
            <a:pPr>
              <a:buNone/>
            </a:pPr>
            <a:r>
              <a:rPr lang="en-US" dirty="0" smtClean="0"/>
              <a:t>{</a:t>
            </a:r>
          </a:p>
          <a:p>
            <a:pPr>
              <a:buNone/>
            </a:pPr>
            <a:r>
              <a:rPr lang="en-US" dirty="0" err="1" smtClean="0"/>
              <a:t>printf</a:t>
            </a:r>
            <a:r>
              <a:rPr lang="en-US" dirty="0" smtClean="0"/>
              <a:t> ("error in </a:t>
            </a:r>
            <a:r>
              <a:rPr lang="en-US" dirty="0" err="1" smtClean="0"/>
              <a:t>sem</a:t>
            </a:r>
            <a:r>
              <a:rPr lang="en-US" dirty="0" smtClean="0"/>
              <a:t> lock </a:t>
            </a:r>
            <a:r>
              <a:rPr lang="en-US" dirty="0" err="1" smtClean="0"/>
              <a:t>operationion</a:t>
            </a:r>
            <a:r>
              <a:rPr lang="en-US" dirty="0" smtClean="0"/>
              <a:t>\n");</a:t>
            </a:r>
          </a:p>
          <a:p>
            <a:pPr>
              <a:buNone/>
            </a:pPr>
            <a:r>
              <a:rPr lang="en-US" dirty="0" smtClean="0"/>
              <a:t>exit(1);</a:t>
            </a:r>
          </a:p>
          <a:p>
            <a:pPr>
              <a:buNone/>
            </a:pPr>
            <a:r>
              <a:rPr lang="en-US" dirty="0" smtClean="0"/>
              <a:t>}</a:t>
            </a:r>
          </a:p>
          <a:p>
            <a:pPr>
              <a:buNone/>
            </a:pPr>
            <a:r>
              <a:rPr lang="en-US" dirty="0" err="1" smtClean="0"/>
              <a:t>printf</a:t>
            </a:r>
            <a:r>
              <a:rPr lang="en-US" dirty="0" smtClean="0"/>
              <a:t>(" </a:t>
            </a:r>
            <a:r>
              <a:rPr lang="en-US" dirty="0" err="1" smtClean="0"/>
              <a:t>semlocked</a:t>
            </a:r>
            <a:r>
              <a:rPr lang="en-US" dirty="0" smtClean="0"/>
              <a:t>\n");}</a:t>
            </a:r>
          </a:p>
          <a:p>
            <a:pPr>
              <a:buNone/>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r>
              <a:rPr lang="en-US" sz="3200" dirty="0" smtClean="0"/>
              <a:t>Typical movement of data between client &amp; server</a:t>
            </a:r>
            <a:endParaRPr lang="en-US" sz="3200" dirty="0"/>
          </a:p>
        </p:txBody>
      </p:sp>
      <p:sp>
        <p:nvSpPr>
          <p:cNvPr id="3" name="Content Placeholder 2"/>
          <p:cNvSpPr>
            <a:spLocks noGrp="1"/>
          </p:cNvSpPr>
          <p:nvPr>
            <p:ph idx="1"/>
          </p:nvPr>
        </p:nvSpPr>
        <p:spPr>
          <a:xfrm>
            <a:off x="457200" y="609600"/>
            <a:ext cx="8229600" cy="6096000"/>
          </a:xfrm>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r>
              <a:rPr lang="en-US" sz="1800" dirty="0" smtClean="0"/>
              <a:t>					kernel</a:t>
            </a:r>
          </a:p>
          <a:p>
            <a:pPr>
              <a:buNone/>
            </a:pPr>
            <a:endParaRPr lang="en-US" sz="1800" dirty="0" smtClean="0"/>
          </a:p>
          <a:p>
            <a:pPr>
              <a:buNone/>
            </a:pPr>
            <a:endParaRPr lang="en-US" sz="1800" dirty="0" smtClean="0"/>
          </a:p>
        </p:txBody>
      </p:sp>
      <p:sp>
        <p:nvSpPr>
          <p:cNvPr id="4" name="Rectangle 3"/>
          <p:cNvSpPr/>
          <p:nvPr/>
        </p:nvSpPr>
        <p:spPr>
          <a:xfrm>
            <a:off x="3657600" y="34290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FIFO, pipe or message</a:t>
            </a:r>
            <a:endParaRPr lang="en-US" dirty="0"/>
          </a:p>
        </p:txBody>
      </p:sp>
      <p:sp>
        <p:nvSpPr>
          <p:cNvPr id="6" name="Rectangle 5"/>
          <p:cNvSpPr/>
          <p:nvPr/>
        </p:nvSpPr>
        <p:spPr>
          <a:xfrm>
            <a:off x="2286000" y="3124200"/>
            <a:ext cx="4495800" cy="1981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Kernel</a:t>
            </a:r>
          </a:p>
          <a:p>
            <a:pPr algn="ctr"/>
            <a:endParaRPr lang="en-US" dirty="0" smtClean="0"/>
          </a:p>
        </p:txBody>
      </p:sp>
      <p:sp>
        <p:nvSpPr>
          <p:cNvPr id="7" name="Rectangle 6"/>
          <p:cNvSpPr/>
          <p:nvPr/>
        </p:nvSpPr>
        <p:spPr>
          <a:xfrm>
            <a:off x="1066800" y="19812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Client</a:t>
            </a:r>
            <a:r>
              <a:rPr lang="en-US" dirty="0" smtClean="0"/>
              <a:t> </a:t>
            </a:r>
            <a:endParaRPr lang="en-US" dirty="0"/>
          </a:p>
        </p:txBody>
      </p:sp>
      <p:sp>
        <p:nvSpPr>
          <p:cNvPr id="10" name="Rectangle 9"/>
          <p:cNvSpPr/>
          <p:nvPr/>
        </p:nvSpPr>
        <p:spPr>
          <a:xfrm>
            <a:off x="7010400" y="19050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t>
            </a:r>
            <a:r>
              <a:rPr lang="en-US" dirty="0" smtClean="0">
                <a:solidFill>
                  <a:schemeClr val="tx1">
                    <a:lumMod val="85000"/>
                    <a:lumOff val="15000"/>
                  </a:schemeClr>
                </a:solidFill>
              </a:rPr>
              <a:t> Server </a:t>
            </a:r>
            <a:endParaRPr lang="en-US" dirty="0"/>
          </a:p>
        </p:txBody>
      </p:sp>
      <p:sp>
        <p:nvSpPr>
          <p:cNvPr id="12" name="Oval 11"/>
          <p:cNvSpPr/>
          <p:nvPr/>
        </p:nvSpPr>
        <p:spPr>
          <a:xfrm>
            <a:off x="609600" y="44196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a:t>
            </a:r>
          </a:p>
          <a:p>
            <a:pPr algn="ctr"/>
            <a:r>
              <a:rPr lang="en-US" dirty="0" smtClean="0">
                <a:solidFill>
                  <a:schemeClr val="tx1"/>
                </a:solidFill>
              </a:rPr>
              <a:t>File</a:t>
            </a:r>
            <a:r>
              <a:rPr lang="en-US" dirty="0" smtClean="0"/>
              <a:t> File</a:t>
            </a:r>
            <a:endParaRPr lang="en-US" dirty="0"/>
          </a:p>
        </p:txBody>
      </p:sp>
      <p:sp>
        <p:nvSpPr>
          <p:cNvPr id="13" name="Oval 12"/>
          <p:cNvSpPr/>
          <p:nvPr/>
        </p:nvSpPr>
        <p:spPr>
          <a:xfrm>
            <a:off x="7620000" y="44196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p>
          <a:p>
            <a:pPr algn="ctr"/>
            <a:r>
              <a:rPr lang="en-US" dirty="0" smtClean="0">
                <a:solidFill>
                  <a:schemeClr val="tx1"/>
                </a:solidFill>
              </a:rPr>
              <a:t>File</a:t>
            </a:r>
            <a:r>
              <a:rPr lang="en-US" dirty="0" smtClean="0"/>
              <a:t> </a:t>
            </a:r>
            <a:endParaRPr lang="en-US" dirty="0"/>
          </a:p>
        </p:txBody>
      </p:sp>
      <p:cxnSp>
        <p:nvCxnSpPr>
          <p:cNvPr id="15" name="Straight Arrow Connector 14"/>
          <p:cNvCxnSpPr>
            <a:stCxn id="4" idx="1"/>
          </p:cNvCxnSpPr>
          <p:nvPr/>
        </p:nvCxnSpPr>
        <p:spPr>
          <a:xfrm rot="10800000">
            <a:off x="2209800" y="2590800"/>
            <a:ext cx="1447800" cy="1333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flipV="1">
            <a:off x="5562600" y="2590800"/>
            <a:ext cx="16002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p:cNvCxnSpPr>
          <p:nvPr/>
        </p:nvCxnSpPr>
        <p:spPr>
          <a:xfrm rot="16200000" flipH="1">
            <a:off x="1847850" y="2457450"/>
            <a:ext cx="1219200" cy="163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2" idx="6"/>
          </p:cNvCxnSpPr>
          <p:nvPr/>
        </p:nvCxnSpPr>
        <p:spPr>
          <a:xfrm rot="10800000" flipV="1">
            <a:off x="1524000" y="3886200"/>
            <a:ext cx="1752600" cy="876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324600" y="4267200"/>
            <a:ext cx="1371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rot="5400000" flipH="1" flipV="1">
            <a:off x="6134100" y="2781300"/>
            <a:ext cx="16764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dirty="0" smtClean="0"/>
              <a:t>A Total of  4 copies of data required.</a:t>
            </a:r>
          </a:p>
          <a:p>
            <a:pPr>
              <a:buNone/>
            </a:pPr>
            <a:r>
              <a:rPr lang="en-US" dirty="0" smtClean="0"/>
              <a:t>1.Server reads from the </a:t>
            </a:r>
            <a:r>
              <a:rPr lang="en-US" dirty="0" err="1" smtClean="0"/>
              <a:t>i</a:t>
            </a:r>
            <a:r>
              <a:rPr lang="en-US" dirty="0" smtClean="0"/>
              <a:t>/p file : data to kernel buffer &amp; then to server buffer.</a:t>
            </a:r>
          </a:p>
          <a:p>
            <a:pPr>
              <a:buNone/>
            </a:pPr>
            <a:r>
              <a:rPr lang="en-US" dirty="0" smtClean="0"/>
              <a:t>2.Server writes this message using one of the IPC</a:t>
            </a:r>
          </a:p>
          <a:p>
            <a:pPr>
              <a:buNone/>
            </a:pPr>
            <a:r>
              <a:rPr lang="en-US" dirty="0" smtClean="0"/>
              <a:t>3. Client reads from the IPC</a:t>
            </a:r>
          </a:p>
          <a:p>
            <a:pPr>
              <a:buNone/>
            </a:pPr>
            <a:r>
              <a:rPr lang="en-US" dirty="0" smtClean="0"/>
              <a:t>4. Finally data copied from clients buffer to o/p file.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r>
              <a:rPr lang="en-US" smtClean="0"/>
              <a:t>Blocking Send, Blocking Receive</a:t>
            </a:r>
          </a:p>
        </p:txBody>
      </p:sp>
      <p:sp>
        <p:nvSpPr>
          <p:cNvPr id="27651" name="Rectangle 3"/>
          <p:cNvSpPr>
            <a:spLocks noGrp="1" noChangeArrowheads="1"/>
          </p:cNvSpPr>
          <p:nvPr>
            <p:ph type="body" idx="1"/>
          </p:nvPr>
        </p:nvSpPr>
        <p:spPr/>
        <p:txBody>
          <a:bodyPr/>
          <a:lstStyle/>
          <a:p>
            <a:pPr eaLnBrk="1" hangingPunct="1"/>
            <a:r>
              <a:rPr lang="en-US" dirty="0" smtClean="0"/>
              <a:t>Both sender and receiver block</a:t>
            </a:r>
          </a:p>
          <a:p>
            <a:pPr eaLnBrk="1" hangingPunct="1"/>
            <a:r>
              <a:rPr lang="en-US" dirty="0" smtClean="0"/>
              <a:t>Sender blocks till receiver receives</a:t>
            </a:r>
          </a:p>
          <a:p>
            <a:pPr eaLnBrk="1" hangingPunct="1"/>
            <a:r>
              <a:rPr lang="en-US" dirty="0" smtClean="0"/>
              <a:t>Receiver blocks until sender sends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Movement of data between client &amp; server using shared memory</a:t>
            </a:r>
            <a:endParaRPr lang="en-US" dirty="0"/>
          </a:p>
        </p:txBody>
      </p:sp>
      <p:sp>
        <p:nvSpPr>
          <p:cNvPr id="3" name="Content Placeholder 2"/>
          <p:cNvSpPr>
            <a:spLocks noGrp="1"/>
          </p:cNvSpPr>
          <p:nvPr>
            <p:ph idx="1"/>
          </p:nvPr>
        </p:nvSpPr>
        <p:spPr>
          <a:xfrm>
            <a:off x="457200" y="1600200"/>
            <a:ext cx="8229600" cy="4724400"/>
          </a:xfrm>
        </p:spPr>
        <p:txBody>
          <a:bodyPr>
            <a:normAutofit fontScale="250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5500" dirty="0" smtClean="0"/>
              <a:t>                       Kernel</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endParaRPr lang="en-US" sz="8000" dirty="0"/>
          </a:p>
        </p:txBody>
      </p:sp>
      <p:sp>
        <p:nvSpPr>
          <p:cNvPr id="4" name="Rectangle 3"/>
          <p:cNvSpPr/>
          <p:nvPr/>
        </p:nvSpPr>
        <p:spPr>
          <a:xfrm>
            <a:off x="1524000" y="24384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Client</a:t>
            </a:r>
            <a:r>
              <a:rPr lang="en-US" dirty="0" smtClean="0"/>
              <a:t> </a:t>
            </a:r>
            <a:endParaRPr lang="en-US" dirty="0"/>
          </a:p>
        </p:txBody>
      </p:sp>
      <p:sp>
        <p:nvSpPr>
          <p:cNvPr id="5" name="Rectangle 4"/>
          <p:cNvSpPr/>
          <p:nvPr/>
        </p:nvSpPr>
        <p:spPr>
          <a:xfrm>
            <a:off x="6019800" y="23622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t>
            </a:r>
            <a:r>
              <a:rPr lang="en-US" dirty="0" smtClean="0">
                <a:solidFill>
                  <a:schemeClr val="tx1">
                    <a:lumMod val="85000"/>
                    <a:lumOff val="15000"/>
                  </a:schemeClr>
                </a:solidFill>
              </a:rPr>
              <a:t> Server </a:t>
            </a:r>
            <a:endParaRPr lang="en-US" dirty="0"/>
          </a:p>
        </p:txBody>
      </p:sp>
      <p:sp>
        <p:nvSpPr>
          <p:cNvPr id="6" name="Rectangle 5"/>
          <p:cNvSpPr/>
          <p:nvPr/>
        </p:nvSpPr>
        <p:spPr>
          <a:xfrm>
            <a:off x="3124200" y="4038600"/>
            <a:ext cx="2590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33800" y="2438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endParaRPr lang="en-US" dirty="0"/>
          </a:p>
        </p:txBody>
      </p:sp>
      <p:cxnSp>
        <p:nvCxnSpPr>
          <p:cNvPr id="9" name="Straight Arrow Connector 8"/>
          <p:cNvCxnSpPr>
            <a:stCxn id="4" idx="3"/>
            <a:endCxn id="7" idx="1"/>
          </p:cNvCxnSpPr>
          <p:nvPr/>
        </p:nvCxnSpPr>
        <p:spPr>
          <a:xfrm>
            <a:off x="2667000" y="2781300"/>
            <a:ext cx="1066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53000" y="2819400"/>
            <a:ext cx="1066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066800" y="43434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a:t>
            </a:r>
          </a:p>
          <a:p>
            <a:pPr algn="ctr"/>
            <a:r>
              <a:rPr lang="en-US" dirty="0" smtClean="0">
                <a:solidFill>
                  <a:schemeClr val="tx1"/>
                </a:solidFill>
              </a:rPr>
              <a:t>File</a:t>
            </a:r>
            <a:r>
              <a:rPr lang="en-US" dirty="0" smtClean="0"/>
              <a:t> File</a:t>
            </a:r>
            <a:endParaRPr lang="en-US" dirty="0"/>
          </a:p>
        </p:txBody>
      </p:sp>
      <p:sp>
        <p:nvSpPr>
          <p:cNvPr id="12" name="Oval 11"/>
          <p:cNvSpPr/>
          <p:nvPr/>
        </p:nvSpPr>
        <p:spPr>
          <a:xfrm>
            <a:off x="6553200" y="41910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p>
          <a:p>
            <a:pPr algn="ctr"/>
            <a:r>
              <a:rPr lang="en-US" dirty="0" smtClean="0">
                <a:solidFill>
                  <a:schemeClr val="tx1"/>
                </a:solidFill>
              </a:rPr>
              <a:t>File</a:t>
            </a:r>
            <a:r>
              <a:rPr lang="en-US" dirty="0" smtClean="0"/>
              <a:t> </a:t>
            </a:r>
            <a:endParaRPr lang="en-US" dirty="0"/>
          </a:p>
        </p:txBody>
      </p:sp>
      <p:cxnSp>
        <p:nvCxnSpPr>
          <p:cNvPr id="17" name="Straight Arrow Connector 16"/>
          <p:cNvCxnSpPr>
            <a:endCxn id="11" idx="6"/>
          </p:cNvCxnSpPr>
          <p:nvPr/>
        </p:nvCxnSpPr>
        <p:spPr>
          <a:xfrm rot="10800000" flipV="1">
            <a:off x="1981200" y="4419600"/>
            <a:ext cx="14478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4381499" y="3467100"/>
            <a:ext cx="1219200" cy="5333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3162300" y="3390900"/>
            <a:ext cx="1295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2" idx="2"/>
          </p:cNvCxnSpPr>
          <p:nvPr/>
        </p:nvCxnSpPr>
        <p:spPr>
          <a:xfrm>
            <a:off x="5257800" y="4343400"/>
            <a:ext cx="12954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Data copied only twice.</a:t>
            </a:r>
          </a:p>
          <a:p>
            <a:pPr>
              <a:buNone/>
            </a:pPr>
            <a:r>
              <a:rPr lang="en-US" dirty="0" smtClean="0"/>
              <a:t>Server gets access to shared memory segment using a semaphore.</a:t>
            </a:r>
          </a:p>
          <a:p>
            <a:pPr>
              <a:buNone/>
            </a:pPr>
            <a:r>
              <a:rPr lang="en-US" dirty="0" smtClean="0"/>
              <a:t>Server reads from </a:t>
            </a:r>
            <a:r>
              <a:rPr lang="en-US" dirty="0" err="1" smtClean="0"/>
              <a:t>i</a:t>
            </a:r>
            <a:r>
              <a:rPr lang="en-US" dirty="0" smtClean="0"/>
              <a:t>/p file into the shared memory segment.</a:t>
            </a:r>
          </a:p>
          <a:p>
            <a:pPr>
              <a:buNone/>
            </a:pPr>
            <a:r>
              <a:rPr lang="en-US" dirty="0" smtClean="0"/>
              <a:t>When the read is complete the server notifies the client using semaphore.</a:t>
            </a:r>
          </a:p>
          <a:p>
            <a:pPr>
              <a:buNone/>
            </a:pPr>
            <a:r>
              <a:rPr lang="en-US" dirty="0" smtClean="0"/>
              <a:t>Client writes the data from shared memory segment to the o/p file.</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Shared Memory</a:t>
            </a:r>
          </a:p>
        </p:txBody>
      </p:sp>
      <p:sp>
        <p:nvSpPr>
          <p:cNvPr id="24579" name="Rectangle 3"/>
          <p:cNvSpPr>
            <a:spLocks noGrp="1" noChangeArrowheads="1"/>
          </p:cNvSpPr>
          <p:nvPr>
            <p:ph type="body" idx="1"/>
          </p:nvPr>
        </p:nvSpPr>
        <p:spPr/>
        <p:txBody>
          <a:bodyPr/>
          <a:lstStyle/>
          <a:p>
            <a:pPr eaLnBrk="1" hangingPunct="1"/>
            <a:r>
              <a:rPr lang="en-US" sz="2800" dirty="0" smtClean="0"/>
              <a:t>Normally, the Unix kernel prohibits one process from accessing (reading, writing) memory belonging to another process</a:t>
            </a:r>
          </a:p>
          <a:p>
            <a:pPr eaLnBrk="1" hangingPunct="1"/>
            <a:r>
              <a:rPr lang="en-US" sz="2800" dirty="0" smtClean="0"/>
              <a:t>Sometimes, however, this restriction is inconvenient</a:t>
            </a:r>
          </a:p>
          <a:p>
            <a:pPr eaLnBrk="1" hangingPunct="1"/>
            <a:r>
              <a:rPr lang="en-US" sz="2800" dirty="0" smtClean="0"/>
              <a:t>At such times, System V IPC Shared Memory can be created to specifically allow on process to read and/or write to memory created by another process</a:t>
            </a:r>
          </a:p>
          <a:p>
            <a:r>
              <a:rPr lang="en-US" sz="2800" smtClean="0"/>
              <a:t>a segment of memory that is shared between processes.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Advantages of Shared Memory</a:t>
            </a:r>
          </a:p>
        </p:txBody>
      </p:sp>
      <p:sp>
        <p:nvSpPr>
          <p:cNvPr id="25603" name="Rectangle 3"/>
          <p:cNvSpPr>
            <a:spLocks noGrp="1" noChangeArrowheads="1"/>
          </p:cNvSpPr>
          <p:nvPr>
            <p:ph type="body" idx="1"/>
          </p:nvPr>
        </p:nvSpPr>
        <p:spPr>
          <a:xfrm>
            <a:off x="1066800" y="1752600"/>
            <a:ext cx="7620000" cy="4876800"/>
          </a:xfrm>
        </p:spPr>
        <p:txBody>
          <a:bodyPr/>
          <a:lstStyle/>
          <a:p>
            <a:pPr eaLnBrk="1" hangingPunct="1">
              <a:lnSpc>
                <a:spcPct val="80000"/>
              </a:lnSpc>
            </a:pPr>
            <a:r>
              <a:rPr lang="en-US" sz="2800" smtClean="0"/>
              <a:t>Random Access</a:t>
            </a:r>
          </a:p>
          <a:p>
            <a:pPr lvl="1" eaLnBrk="1" hangingPunct="1">
              <a:lnSpc>
                <a:spcPct val="80000"/>
              </a:lnSpc>
            </a:pPr>
            <a:r>
              <a:rPr lang="en-US" smtClean="0"/>
              <a:t>you can update a small piece in the middle of a data structure, rather than the entire structure</a:t>
            </a:r>
          </a:p>
          <a:p>
            <a:pPr eaLnBrk="1" hangingPunct="1">
              <a:lnSpc>
                <a:spcPct val="80000"/>
              </a:lnSpc>
            </a:pPr>
            <a:r>
              <a:rPr lang="en-US" sz="2800" smtClean="0"/>
              <a:t>Efficiency</a:t>
            </a:r>
          </a:p>
          <a:p>
            <a:pPr lvl="1" eaLnBrk="1" hangingPunct="1">
              <a:lnSpc>
                <a:spcPct val="80000"/>
              </a:lnSpc>
            </a:pPr>
            <a:r>
              <a:rPr lang="en-US" smtClean="0"/>
              <a:t>unlike message queues and pipes, which copy data from the process </a:t>
            </a:r>
            <a:r>
              <a:rPr lang="en-US" i="1" smtClean="0"/>
              <a:t>into</a:t>
            </a:r>
            <a:r>
              <a:rPr lang="en-US" smtClean="0"/>
              <a:t> memory within the kernel, shared memory is directly accessed</a:t>
            </a:r>
          </a:p>
          <a:p>
            <a:pPr lvl="1" eaLnBrk="1" hangingPunct="1">
              <a:lnSpc>
                <a:spcPct val="80000"/>
              </a:lnSpc>
            </a:pPr>
            <a:r>
              <a:rPr lang="en-US" smtClean="0"/>
              <a:t>Shared memory resides in the user process memory, and is then shared among other processes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smtClean="0"/>
              <a:t>Disadvantages of Shared Memory</a:t>
            </a:r>
          </a:p>
        </p:txBody>
      </p:sp>
      <p:sp>
        <p:nvSpPr>
          <p:cNvPr id="26627" name="Rectangle 3"/>
          <p:cNvSpPr>
            <a:spLocks noGrp="1" noChangeArrowheads="1"/>
          </p:cNvSpPr>
          <p:nvPr>
            <p:ph type="body" idx="1"/>
          </p:nvPr>
        </p:nvSpPr>
        <p:spPr>
          <a:xfrm>
            <a:off x="1066800" y="1752600"/>
            <a:ext cx="7620000" cy="4876800"/>
          </a:xfrm>
        </p:spPr>
        <p:txBody>
          <a:bodyPr/>
          <a:lstStyle/>
          <a:p>
            <a:pPr eaLnBrk="1" hangingPunct="1">
              <a:lnSpc>
                <a:spcPct val="80000"/>
              </a:lnSpc>
            </a:pPr>
            <a:r>
              <a:rPr lang="en-US" sz="2800" smtClean="0"/>
              <a:t>No automatic synchronization as in pipes or message queues (you have to provide any synchronization).  Synchronize with </a:t>
            </a:r>
            <a:r>
              <a:rPr lang="en-US" sz="2800" i="1" smtClean="0"/>
              <a:t>semaphores</a:t>
            </a:r>
            <a:r>
              <a:rPr lang="en-US" sz="2800" smtClean="0"/>
              <a:t> or signals.</a:t>
            </a:r>
          </a:p>
          <a:p>
            <a:pPr eaLnBrk="1" hangingPunct="1">
              <a:lnSpc>
                <a:spcPct val="80000"/>
              </a:lnSpc>
            </a:pPr>
            <a:r>
              <a:rPr lang="en-US" sz="2800" smtClean="0"/>
              <a:t>You must remember that pointers are only valid within a given process.  Thus, pointer offsets cannot be assumed to be valid across inter-process boundaries.  This complicates the sharing of linked lists or binary trees.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Creating Shared Memory</a:t>
            </a:r>
          </a:p>
        </p:txBody>
      </p:sp>
      <p:sp>
        <p:nvSpPr>
          <p:cNvPr id="27651" name="Rectangle 3"/>
          <p:cNvSpPr>
            <a:spLocks noGrp="1" noChangeArrowheads="1"/>
          </p:cNvSpPr>
          <p:nvPr>
            <p:ph type="body" idx="1"/>
          </p:nvPr>
        </p:nvSpPr>
        <p:spPr>
          <a:xfrm>
            <a:off x="1066800" y="1600200"/>
            <a:ext cx="7620000" cy="4953000"/>
          </a:xfrm>
        </p:spPr>
        <p:txBody>
          <a:bodyPr>
            <a:normAutofit lnSpcReduction="10000"/>
          </a:bodyPr>
          <a:lstStyle/>
          <a:p>
            <a:pPr eaLnBrk="1" hangingPunct="1">
              <a:lnSpc>
                <a:spcPct val="90000"/>
              </a:lnSpc>
              <a:buFontTx/>
              <a:buNone/>
            </a:pPr>
            <a:r>
              <a:rPr lang="en-US" sz="2800" smtClean="0">
                <a:solidFill>
                  <a:srgbClr val="2529C7"/>
                </a:solidFill>
              </a:rPr>
              <a:t>int shmget(key_t key, size_t size, int shmflg);</a:t>
            </a:r>
          </a:p>
          <a:p>
            <a:pPr eaLnBrk="1" hangingPunct="1">
              <a:lnSpc>
                <a:spcPct val="90000"/>
              </a:lnSpc>
            </a:pPr>
            <a:r>
              <a:rPr lang="en-US" sz="2800" smtClean="0"/>
              <a:t>key is either a number or the constant IPC_PRIVATE (man ftok)</a:t>
            </a:r>
          </a:p>
          <a:p>
            <a:pPr eaLnBrk="1" hangingPunct="1">
              <a:lnSpc>
                <a:spcPct val="90000"/>
              </a:lnSpc>
            </a:pPr>
            <a:r>
              <a:rPr lang="en-US" sz="2800" smtClean="0"/>
              <a:t>a shmid is returned</a:t>
            </a:r>
          </a:p>
          <a:p>
            <a:pPr eaLnBrk="1" hangingPunct="1">
              <a:lnSpc>
                <a:spcPct val="90000"/>
              </a:lnSpc>
            </a:pPr>
            <a:r>
              <a:rPr lang="en-US" sz="2800" smtClean="0"/>
              <a:t>key_t ftok(const char * path, int id) will return a key value for IPC usage</a:t>
            </a:r>
          </a:p>
          <a:p>
            <a:pPr eaLnBrk="1" hangingPunct="1">
              <a:lnSpc>
                <a:spcPct val="90000"/>
              </a:lnSpc>
            </a:pPr>
            <a:r>
              <a:rPr lang="en-US" sz="2800" smtClean="0"/>
              <a:t>size is the size of the shared memory data</a:t>
            </a:r>
          </a:p>
          <a:p>
            <a:pPr eaLnBrk="1" hangingPunct="1">
              <a:lnSpc>
                <a:spcPct val="90000"/>
              </a:lnSpc>
            </a:pPr>
            <a:r>
              <a:rPr lang="en-US" sz="2800" smtClean="0"/>
              <a:t>shmflg is a rights mask (0666) OR’d with one of the following:</a:t>
            </a:r>
          </a:p>
          <a:p>
            <a:pPr lvl="1" eaLnBrk="1" hangingPunct="1">
              <a:lnSpc>
                <a:spcPct val="80000"/>
              </a:lnSpc>
            </a:pPr>
            <a:r>
              <a:rPr lang="en-US" sz="2400" smtClean="0"/>
              <a:t>IPC_CREAT		will create or attach</a:t>
            </a:r>
          </a:p>
          <a:p>
            <a:pPr lvl="1" eaLnBrk="1" hangingPunct="1">
              <a:lnSpc>
                <a:spcPct val="80000"/>
              </a:lnSpc>
            </a:pPr>
            <a:r>
              <a:rPr lang="en-US" sz="2400" smtClean="0"/>
              <a:t>IPC_EXCL		creates new or it will error </a:t>
            </a:r>
            <a:br>
              <a:rPr lang="en-US" sz="2400" smtClean="0"/>
            </a:br>
            <a:r>
              <a:rPr lang="en-US" sz="2400" smtClean="0"/>
              <a:t>				if it exists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Attaching to Shared Memory</a:t>
            </a:r>
          </a:p>
        </p:txBody>
      </p:sp>
      <p:sp>
        <p:nvSpPr>
          <p:cNvPr id="28675" name="Rectangle 3"/>
          <p:cNvSpPr>
            <a:spLocks noGrp="1" noChangeArrowheads="1"/>
          </p:cNvSpPr>
          <p:nvPr>
            <p:ph type="body" idx="1"/>
          </p:nvPr>
        </p:nvSpPr>
        <p:spPr>
          <a:xfrm>
            <a:off x="1066800" y="1600200"/>
            <a:ext cx="7620000" cy="5029200"/>
          </a:xfrm>
        </p:spPr>
        <p:txBody>
          <a:bodyPr>
            <a:normAutofit lnSpcReduction="10000"/>
          </a:bodyPr>
          <a:lstStyle/>
          <a:p>
            <a:pPr eaLnBrk="1" hangingPunct="1">
              <a:lnSpc>
                <a:spcPct val="90000"/>
              </a:lnSpc>
            </a:pPr>
            <a:r>
              <a:rPr lang="en-US" sz="2800" smtClean="0"/>
              <a:t>After obtaining a shmid from shmget(), you need to </a:t>
            </a:r>
            <a:r>
              <a:rPr lang="en-US" sz="2800" i="1" smtClean="0"/>
              <a:t>attach</a:t>
            </a:r>
            <a:r>
              <a:rPr lang="en-US" sz="2800" smtClean="0"/>
              <a:t> or map the shared memory segment to your data reference:</a:t>
            </a:r>
          </a:p>
          <a:p>
            <a:pPr eaLnBrk="1" hangingPunct="1">
              <a:lnSpc>
                <a:spcPct val="90000"/>
              </a:lnSpc>
              <a:buFontTx/>
              <a:buNone/>
            </a:pPr>
            <a:r>
              <a:rPr lang="en-US" sz="2400" smtClean="0">
                <a:solidFill>
                  <a:srgbClr val="2529C7"/>
                </a:solidFill>
              </a:rPr>
              <a:t>void * shmat(int shmid, void * shmaddr, int shmflg)</a:t>
            </a:r>
          </a:p>
          <a:p>
            <a:pPr eaLnBrk="1" hangingPunct="1">
              <a:lnSpc>
                <a:spcPct val="90000"/>
              </a:lnSpc>
            </a:pPr>
            <a:r>
              <a:rPr lang="en-US" sz="2800" smtClean="0"/>
              <a:t>shmid is the id returned from shmget()</a:t>
            </a:r>
          </a:p>
          <a:p>
            <a:pPr eaLnBrk="1" hangingPunct="1">
              <a:lnSpc>
                <a:spcPct val="90000"/>
              </a:lnSpc>
            </a:pPr>
            <a:r>
              <a:rPr lang="en-US" sz="2800" smtClean="0"/>
              <a:t>shmaddr is the shared memory segment address.  Set this to NULL and let the system handle it.</a:t>
            </a:r>
          </a:p>
          <a:p>
            <a:pPr eaLnBrk="1" hangingPunct="1">
              <a:lnSpc>
                <a:spcPct val="90000"/>
              </a:lnSpc>
            </a:pPr>
            <a:r>
              <a:rPr lang="en-US" sz="2800" smtClean="0"/>
              <a:t>shmflg is one of the following (usually 0):</a:t>
            </a:r>
          </a:p>
          <a:p>
            <a:pPr lvl="1" eaLnBrk="1" hangingPunct="1">
              <a:lnSpc>
                <a:spcPct val="90000"/>
              </a:lnSpc>
            </a:pPr>
            <a:r>
              <a:rPr lang="en-US" sz="2400" smtClean="0"/>
              <a:t>SHM_RDONLY	sets the segment readonly</a:t>
            </a:r>
          </a:p>
          <a:p>
            <a:pPr lvl="1" eaLnBrk="1" hangingPunct="1">
              <a:lnSpc>
                <a:spcPct val="90000"/>
              </a:lnSpc>
            </a:pPr>
            <a:r>
              <a:rPr lang="en-US" sz="2400" smtClean="0"/>
              <a:t>SHM_RND		sets page boundary access</a:t>
            </a:r>
          </a:p>
          <a:p>
            <a:pPr lvl="1" eaLnBrk="1" hangingPunct="1">
              <a:lnSpc>
                <a:spcPct val="90000"/>
              </a:lnSpc>
            </a:pPr>
            <a:r>
              <a:rPr lang="en-US" sz="2400" smtClean="0"/>
              <a:t>SHM_SHARE_MMU	set first available aligned </a:t>
            </a:r>
            <a:br>
              <a:rPr lang="en-US" sz="2400" smtClean="0"/>
            </a:br>
            <a:r>
              <a:rPr lang="en-US" sz="2400" smtClean="0"/>
              <a:t>				address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Shared Memory Control</a:t>
            </a:r>
          </a:p>
        </p:txBody>
      </p:sp>
      <p:sp>
        <p:nvSpPr>
          <p:cNvPr id="29699" name="Rectangle 3"/>
          <p:cNvSpPr>
            <a:spLocks noGrp="1" noChangeArrowheads="1"/>
          </p:cNvSpPr>
          <p:nvPr>
            <p:ph type="body" idx="1"/>
          </p:nvPr>
        </p:nvSpPr>
        <p:spPr>
          <a:xfrm>
            <a:off x="1066800" y="1600200"/>
            <a:ext cx="7620000" cy="4953000"/>
          </a:xfrm>
        </p:spPr>
        <p:txBody>
          <a:bodyPr/>
          <a:lstStyle/>
          <a:p>
            <a:pPr eaLnBrk="1" hangingPunct="1">
              <a:lnSpc>
                <a:spcPct val="80000"/>
              </a:lnSpc>
              <a:buFontTx/>
              <a:buNone/>
            </a:pPr>
            <a:r>
              <a:rPr lang="en-US" sz="1600" dirty="0" err="1" smtClean="0"/>
              <a:t>struct</a:t>
            </a:r>
            <a:r>
              <a:rPr lang="en-US" sz="1600" dirty="0" smtClean="0"/>
              <a:t> </a:t>
            </a:r>
            <a:r>
              <a:rPr lang="en-US" sz="1600" dirty="0" err="1" smtClean="0"/>
              <a:t>shmid_ds</a:t>
            </a:r>
            <a:r>
              <a:rPr lang="en-US" sz="1600" dirty="0" smtClean="0"/>
              <a:t> {</a:t>
            </a:r>
          </a:p>
          <a:p>
            <a:pPr eaLnBrk="1" hangingPunct="1">
              <a:lnSpc>
                <a:spcPct val="80000"/>
              </a:lnSpc>
              <a:buFontTx/>
              <a:buNone/>
            </a:pPr>
            <a:r>
              <a:rPr lang="en-US" sz="1600" dirty="0" smtClean="0"/>
              <a:t> </a:t>
            </a:r>
            <a:r>
              <a:rPr lang="en-US" sz="1600" dirty="0" err="1" smtClean="0"/>
              <a:t>int</a:t>
            </a:r>
            <a:r>
              <a:rPr lang="en-US" sz="1600" dirty="0" smtClean="0"/>
              <a:t> </a:t>
            </a:r>
            <a:r>
              <a:rPr lang="en-US" sz="1600" dirty="0" err="1" smtClean="0"/>
              <a:t>shm_segsz</a:t>
            </a:r>
            <a:r>
              <a:rPr lang="en-US" sz="1600" dirty="0" smtClean="0"/>
              <a:t>;			/* size of segment in bytes */</a:t>
            </a:r>
          </a:p>
          <a:p>
            <a:pPr eaLnBrk="1" hangingPunct="1">
              <a:lnSpc>
                <a:spcPct val="80000"/>
              </a:lnSpc>
              <a:buFontTx/>
              <a:buNone/>
            </a:pPr>
            <a:r>
              <a:rPr lang="en-US" sz="1600" dirty="0" smtClean="0"/>
              <a:t>  __</a:t>
            </a:r>
            <a:r>
              <a:rPr lang="en-US" sz="1600" dirty="0" err="1" smtClean="0"/>
              <a:t>time_t</a:t>
            </a:r>
            <a:r>
              <a:rPr lang="en-US" sz="1600" dirty="0" smtClean="0"/>
              <a:t> </a:t>
            </a:r>
            <a:r>
              <a:rPr lang="en-US" sz="1600" dirty="0" err="1" smtClean="0"/>
              <a:t>shm_atime</a:t>
            </a:r>
            <a:r>
              <a:rPr lang="en-US" sz="1600" dirty="0" smtClean="0"/>
              <a:t>;      		/* time of last </a:t>
            </a:r>
            <a:r>
              <a:rPr lang="en-US" sz="1600" dirty="0" err="1" smtClean="0"/>
              <a:t>shmat</a:t>
            </a:r>
            <a:r>
              <a:rPr lang="en-US" sz="1600" dirty="0" smtClean="0"/>
              <a:t> command */</a:t>
            </a:r>
          </a:p>
          <a:p>
            <a:pPr eaLnBrk="1" hangingPunct="1">
              <a:lnSpc>
                <a:spcPct val="80000"/>
              </a:lnSpc>
              <a:buFontTx/>
              <a:buNone/>
            </a:pPr>
            <a:r>
              <a:rPr lang="en-US" sz="1600" dirty="0" smtClean="0"/>
              <a:t>  __</a:t>
            </a:r>
            <a:r>
              <a:rPr lang="en-US" sz="1600" dirty="0" err="1" smtClean="0"/>
              <a:t>time_t</a:t>
            </a:r>
            <a:r>
              <a:rPr lang="en-US" sz="1600" dirty="0" smtClean="0"/>
              <a:t> </a:t>
            </a:r>
            <a:r>
              <a:rPr lang="en-US" sz="1600" dirty="0" err="1" smtClean="0"/>
              <a:t>shm_dtime</a:t>
            </a:r>
            <a:r>
              <a:rPr lang="en-US" sz="1600" dirty="0" smtClean="0"/>
              <a:t>;      		/* time of last </a:t>
            </a:r>
            <a:r>
              <a:rPr lang="en-US" sz="1600" dirty="0" err="1" smtClean="0"/>
              <a:t>shmdt</a:t>
            </a:r>
            <a:r>
              <a:rPr lang="en-US" sz="1600" dirty="0" smtClean="0"/>
              <a:t> command */</a:t>
            </a:r>
          </a:p>
          <a:p>
            <a:pPr eaLnBrk="1" hangingPunct="1">
              <a:lnSpc>
                <a:spcPct val="80000"/>
              </a:lnSpc>
              <a:buFontTx/>
              <a:buNone/>
            </a:pPr>
            <a:r>
              <a:rPr lang="en-US" sz="1600" dirty="0" smtClean="0"/>
              <a:t>  ...</a:t>
            </a:r>
          </a:p>
          <a:p>
            <a:pPr eaLnBrk="1" hangingPunct="1">
              <a:lnSpc>
                <a:spcPct val="80000"/>
              </a:lnSpc>
              <a:buFontTx/>
              <a:buNone/>
            </a:pPr>
            <a:r>
              <a:rPr lang="en-US" sz="1600" dirty="0" smtClean="0"/>
              <a:t>  unsigned short </a:t>
            </a:r>
            <a:r>
              <a:rPr lang="en-US" sz="1600" dirty="0" err="1" smtClean="0"/>
              <a:t>int</a:t>
            </a:r>
            <a:r>
              <a:rPr lang="en-US" sz="1600" dirty="0" smtClean="0"/>
              <a:t> __</a:t>
            </a:r>
            <a:r>
              <a:rPr lang="en-US" sz="1600" dirty="0" err="1" smtClean="0"/>
              <a:t>shm_npages</a:t>
            </a:r>
            <a:r>
              <a:rPr lang="en-US" sz="1600" dirty="0" smtClean="0"/>
              <a:t>;	/* size of segment in pages */</a:t>
            </a:r>
          </a:p>
          <a:p>
            <a:pPr eaLnBrk="1" hangingPunct="1">
              <a:lnSpc>
                <a:spcPct val="80000"/>
              </a:lnSpc>
              <a:buFontTx/>
              <a:buNone/>
            </a:pPr>
            <a:r>
              <a:rPr lang="en-US" sz="1600" dirty="0" smtClean="0"/>
              <a:t>  </a:t>
            </a:r>
            <a:r>
              <a:rPr lang="en-US" sz="1600" dirty="0" err="1" smtClean="0"/>
              <a:t>msgqnum_t</a:t>
            </a:r>
            <a:r>
              <a:rPr lang="en-US" sz="1600" dirty="0" smtClean="0"/>
              <a:t> </a:t>
            </a:r>
            <a:r>
              <a:rPr lang="en-US" sz="1600" dirty="0" err="1" smtClean="0"/>
              <a:t>shm_nattach</a:t>
            </a:r>
            <a:r>
              <a:rPr lang="en-US" sz="1600" dirty="0" smtClean="0"/>
              <a:t>;      		/* number of current attaches */</a:t>
            </a:r>
          </a:p>
          <a:p>
            <a:pPr eaLnBrk="1" hangingPunct="1">
              <a:lnSpc>
                <a:spcPct val="80000"/>
              </a:lnSpc>
              <a:buFontTx/>
              <a:buNone/>
            </a:pPr>
            <a:r>
              <a:rPr lang="en-US" sz="1600" dirty="0" smtClean="0"/>
              <a:t>    ...			   	/* </a:t>
            </a:r>
            <a:r>
              <a:rPr lang="en-US" sz="1600" dirty="0" err="1" smtClean="0"/>
              <a:t>pids</a:t>
            </a:r>
            <a:r>
              <a:rPr lang="en-US" sz="1600" dirty="0" smtClean="0"/>
              <a:t> of creator and last </a:t>
            </a:r>
            <a:r>
              <a:rPr lang="en-US" sz="1600" dirty="0" err="1" smtClean="0"/>
              <a:t>shmop</a:t>
            </a:r>
            <a:r>
              <a:rPr lang="en-US" sz="1600" dirty="0" smtClean="0"/>
              <a:t> */</a:t>
            </a:r>
          </a:p>
          <a:p>
            <a:pPr eaLnBrk="1" hangingPunct="1">
              <a:lnSpc>
                <a:spcPct val="80000"/>
              </a:lnSpc>
              <a:buFontTx/>
              <a:buNone/>
            </a:pPr>
            <a:r>
              <a:rPr lang="en-US" sz="1600" dirty="0" smtClean="0"/>
              <a:t>};</a:t>
            </a:r>
          </a:p>
          <a:p>
            <a:pPr eaLnBrk="1" hangingPunct="1">
              <a:lnSpc>
                <a:spcPct val="90000"/>
              </a:lnSpc>
            </a:pPr>
            <a:r>
              <a:rPr lang="en-US" sz="2400" dirty="0" err="1" smtClean="0">
                <a:solidFill>
                  <a:srgbClr val="2529C7"/>
                </a:solidFill>
              </a:rPr>
              <a:t>int</a:t>
            </a:r>
            <a:r>
              <a:rPr lang="en-US" sz="2400" dirty="0" smtClean="0">
                <a:solidFill>
                  <a:srgbClr val="2529C7"/>
                </a:solidFill>
              </a:rPr>
              <a:t> </a:t>
            </a:r>
            <a:r>
              <a:rPr lang="en-US" sz="2400" dirty="0" err="1" smtClean="0">
                <a:solidFill>
                  <a:srgbClr val="2529C7"/>
                </a:solidFill>
              </a:rPr>
              <a:t>shmctl</a:t>
            </a:r>
            <a:r>
              <a:rPr lang="en-US" sz="2400" dirty="0" smtClean="0">
                <a:solidFill>
                  <a:srgbClr val="2529C7"/>
                </a:solidFill>
              </a:rPr>
              <a:t>(</a:t>
            </a:r>
            <a:r>
              <a:rPr lang="en-US" sz="2400" dirty="0" err="1" smtClean="0">
                <a:solidFill>
                  <a:srgbClr val="2529C7"/>
                </a:solidFill>
              </a:rPr>
              <a:t>int</a:t>
            </a:r>
            <a:r>
              <a:rPr lang="en-US" sz="2400" dirty="0" smtClean="0">
                <a:solidFill>
                  <a:srgbClr val="2529C7"/>
                </a:solidFill>
              </a:rPr>
              <a:t> </a:t>
            </a:r>
            <a:r>
              <a:rPr lang="en-US" sz="2400" dirty="0" err="1" smtClean="0">
                <a:solidFill>
                  <a:srgbClr val="2529C7"/>
                </a:solidFill>
              </a:rPr>
              <a:t>shmid</a:t>
            </a:r>
            <a:r>
              <a:rPr lang="en-US" sz="2400" dirty="0" smtClean="0">
                <a:solidFill>
                  <a:srgbClr val="2529C7"/>
                </a:solidFill>
              </a:rPr>
              <a:t>, </a:t>
            </a:r>
            <a:r>
              <a:rPr lang="en-US" sz="2400" dirty="0" err="1" smtClean="0">
                <a:solidFill>
                  <a:srgbClr val="2529C7"/>
                </a:solidFill>
              </a:rPr>
              <a:t>int</a:t>
            </a:r>
            <a:r>
              <a:rPr lang="en-US" sz="2400" dirty="0" smtClean="0">
                <a:solidFill>
                  <a:srgbClr val="2529C7"/>
                </a:solidFill>
              </a:rPr>
              <a:t> </a:t>
            </a:r>
            <a:r>
              <a:rPr lang="en-US" sz="2400" dirty="0" err="1" smtClean="0">
                <a:solidFill>
                  <a:srgbClr val="2529C7"/>
                </a:solidFill>
              </a:rPr>
              <a:t>cmd</a:t>
            </a:r>
            <a:r>
              <a:rPr lang="en-US" sz="2400" dirty="0" smtClean="0">
                <a:solidFill>
                  <a:srgbClr val="2529C7"/>
                </a:solidFill>
              </a:rPr>
              <a:t>, </a:t>
            </a:r>
            <a:r>
              <a:rPr lang="en-US" sz="2400" dirty="0" err="1" smtClean="0">
                <a:solidFill>
                  <a:srgbClr val="2529C7"/>
                </a:solidFill>
              </a:rPr>
              <a:t>struct</a:t>
            </a:r>
            <a:r>
              <a:rPr lang="en-US" sz="2400" dirty="0" smtClean="0">
                <a:solidFill>
                  <a:srgbClr val="2529C7"/>
                </a:solidFill>
              </a:rPr>
              <a:t> </a:t>
            </a:r>
            <a:r>
              <a:rPr lang="en-US" sz="2400" dirty="0" err="1" smtClean="0">
                <a:solidFill>
                  <a:srgbClr val="2529C7"/>
                </a:solidFill>
              </a:rPr>
              <a:t>shmid_ds</a:t>
            </a:r>
            <a:r>
              <a:rPr lang="en-US" sz="2400" dirty="0" smtClean="0">
                <a:solidFill>
                  <a:srgbClr val="2529C7"/>
                </a:solidFill>
              </a:rPr>
              <a:t> * </a:t>
            </a:r>
            <a:r>
              <a:rPr lang="en-US" sz="2400" dirty="0" err="1" smtClean="0">
                <a:solidFill>
                  <a:srgbClr val="2529C7"/>
                </a:solidFill>
              </a:rPr>
              <a:t>buf</a:t>
            </a:r>
            <a:r>
              <a:rPr lang="en-US" sz="2400" dirty="0" smtClean="0">
                <a:solidFill>
                  <a:srgbClr val="2529C7"/>
                </a:solidFill>
              </a:rPr>
              <a:t>);</a:t>
            </a:r>
          </a:p>
          <a:p>
            <a:pPr eaLnBrk="1" hangingPunct="1">
              <a:lnSpc>
                <a:spcPct val="90000"/>
              </a:lnSpc>
            </a:pPr>
            <a:r>
              <a:rPr lang="en-US" sz="2000" dirty="0" err="1" smtClean="0"/>
              <a:t>cmd</a:t>
            </a:r>
            <a:r>
              <a:rPr lang="en-US" sz="2000" dirty="0" smtClean="0"/>
              <a:t> can be one of:</a:t>
            </a:r>
          </a:p>
          <a:p>
            <a:pPr lvl="1" eaLnBrk="1" hangingPunct="1">
              <a:lnSpc>
                <a:spcPct val="90000"/>
              </a:lnSpc>
            </a:pPr>
            <a:r>
              <a:rPr lang="en-US" sz="2000" dirty="0" smtClean="0"/>
              <a:t>IPC_RMID	destroy the memory specified by </a:t>
            </a:r>
            <a:r>
              <a:rPr lang="en-US" sz="2000" dirty="0" err="1" smtClean="0"/>
              <a:t>shmid</a:t>
            </a:r>
            <a:endParaRPr lang="en-US" sz="2000" dirty="0" smtClean="0"/>
          </a:p>
          <a:p>
            <a:pPr lvl="1" eaLnBrk="1" hangingPunct="1">
              <a:lnSpc>
                <a:spcPct val="90000"/>
              </a:lnSpc>
            </a:pPr>
            <a:r>
              <a:rPr lang="en-US" sz="2000" dirty="0" smtClean="0"/>
              <a:t>IPC_SET		set the </a:t>
            </a:r>
            <a:r>
              <a:rPr lang="en-US" sz="2000" dirty="0" err="1" smtClean="0"/>
              <a:t>uid</a:t>
            </a:r>
            <a:r>
              <a:rPr lang="en-US" sz="2000" dirty="0" smtClean="0"/>
              <a:t>, </a:t>
            </a:r>
            <a:r>
              <a:rPr lang="en-US" sz="2000" dirty="0" err="1" smtClean="0"/>
              <a:t>gid</a:t>
            </a:r>
            <a:r>
              <a:rPr lang="en-US" sz="2000" dirty="0" smtClean="0"/>
              <a:t>, and mode of the shared </a:t>
            </a:r>
            <a:r>
              <a:rPr lang="en-US" sz="2000" dirty="0" err="1" smtClean="0"/>
              <a:t>mem</a:t>
            </a:r>
            <a:endParaRPr lang="en-US" sz="2000" dirty="0" smtClean="0"/>
          </a:p>
          <a:p>
            <a:pPr lvl="1" eaLnBrk="1" hangingPunct="1">
              <a:lnSpc>
                <a:spcPct val="90000"/>
              </a:lnSpc>
            </a:pPr>
            <a:r>
              <a:rPr lang="en-US" sz="2000" dirty="0" smtClean="0"/>
              <a:t>IPC_STAT	get the current </a:t>
            </a:r>
            <a:r>
              <a:rPr lang="en-US" sz="2000" dirty="0" err="1" smtClean="0"/>
              <a:t>shmid_ds</a:t>
            </a:r>
            <a:r>
              <a:rPr lang="en-US" sz="2000" dirty="0" smtClean="0"/>
              <a:t> </a:t>
            </a:r>
            <a:r>
              <a:rPr lang="en-US" sz="2000" dirty="0" err="1" smtClean="0"/>
              <a:t>struct</a:t>
            </a:r>
            <a:r>
              <a:rPr lang="en-US" sz="2000" dirty="0" smtClean="0"/>
              <a:t> for the queue</a:t>
            </a:r>
          </a:p>
          <a:p>
            <a:pPr eaLnBrk="1" hangingPunct="1">
              <a:lnSpc>
                <a:spcPct val="90000"/>
              </a:lnSpc>
            </a:pPr>
            <a:r>
              <a:rPr lang="en-US" sz="2400" dirty="0" smtClean="0"/>
              <a:t>example: ~mark/pub/51081/</a:t>
            </a:r>
            <a:r>
              <a:rPr lang="en-US" sz="2400" dirty="0" err="1" smtClean="0"/>
              <a:t>shared.memory</a:t>
            </a:r>
            <a:r>
              <a:rPr lang="en-US" sz="2400" dirty="0" smtClean="0"/>
              <a:t>/</a:t>
            </a:r>
            <a:r>
              <a:rPr lang="en-US" sz="2400" dirty="0" err="1" smtClean="0"/>
              <a:t>linux</a:t>
            </a:r>
            <a:r>
              <a:rPr lang="en-US" sz="2400" dirty="0" smtClean="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Programming</a:t>
            </a:r>
            <a:endParaRPr lang="en-US" dirty="0"/>
          </a:p>
        </p:txBody>
      </p:sp>
      <p:sp>
        <p:nvSpPr>
          <p:cNvPr id="3" name="Content Placeholder 2"/>
          <p:cNvSpPr>
            <a:spLocks noGrp="1"/>
          </p:cNvSpPr>
          <p:nvPr>
            <p:ph idx="1"/>
          </p:nvPr>
        </p:nvSpPr>
        <p:spPr/>
        <p:txBody>
          <a:bodyPr/>
          <a:lstStyle/>
          <a:p>
            <a:pPr>
              <a:lnSpc>
                <a:spcPct val="90000"/>
              </a:lnSpc>
            </a:pPr>
            <a:r>
              <a:rPr lang="en-US" sz="2800" dirty="0" smtClean="0"/>
              <a:t>Introduction</a:t>
            </a:r>
          </a:p>
          <a:p>
            <a:pPr>
              <a:lnSpc>
                <a:spcPct val="90000"/>
              </a:lnSpc>
            </a:pPr>
            <a:r>
              <a:rPr lang="en-US" sz="2800" dirty="0" smtClean="0"/>
              <a:t>Understanding Ports and Sockets</a:t>
            </a:r>
          </a:p>
          <a:p>
            <a:pPr>
              <a:lnSpc>
                <a:spcPct val="90000"/>
              </a:lnSpc>
            </a:pPr>
            <a:r>
              <a:rPr lang="en-US" sz="2800" dirty="0" smtClean="0"/>
              <a:t>Unix Sockets</a:t>
            </a:r>
          </a:p>
          <a:p>
            <a:pPr>
              <a:lnSpc>
                <a:spcPct val="80000"/>
              </a:lnSpc>
            </a:pPr>
            <a:r>
              <a:rPr lang="en-US" sz="2800" dirty="0" smtClean="0"/>
              <a:t>Sockets interface: Address structure, byte ordering, p</a:t>
            </a:r>
          </a:p>
          <a:p>
            <a:pPr>
              <a:lnSpc>
                <a:spcPct val="80000"/>
              </a:lnSpc>
            </a:pPr>
            <a:r>
              <a:rPr lang="en-US" sz="2800" dirty="0" smtClean="0"/>
              <a:t>Socket primitives: socket</a:t>
            </a:r>
            <a:r>
              <a:rPr lang="en-US" sz="2800" smtClean="0"/>
              <a:t>, bind , </a:t>
            </a:r>
            <a:r>
              <a:rPr lang="en-US" sz="2800" dirty="0" smtClean="0"/>
              <a:t>listen…</a:t>
            </a:r>
          </a:p>
          <a:p>
            <a:pPr lvl="1">
              <a:lnSpc>
                <a:spcPct val="90000"/>
              </a:lnSpc>
            </a:pPr>
            <a:r>
              <a:rPr lang="en-US" sz="2400" dirty="0" smtClean="0"/>
              <a:t>Implementing a Server</a:t>
            </a:r>
          </a:p>
          <a:p>
            <a:pPr lvl="1">
              <a:lnSpc>
                <a:spcPct val="90000"/>
              </a:lnSpc>
            </a:pPr>
            <a:r>
              <a:rPr lang="en-US" sz="2400" dirty="0" smtClean="0"/>
              <a:t>Implementing a Client</a:t>
            </a:r>
          </a:p>
          <a:p>
            <a:pPr>
              <a:lnSpc>
                <a:spcPct val="90000"/>
              </a:lnSpc>
            </a:pPr>
            <a:r>
              <a:rPr lang="en-US" sz="2800" dirty="0" smtClean="0"/>
              <a:t>Sample Examples</a:t>
            </a:r>
          </a:p>
          <a:p>
            <a:pPr>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2"/>
          <p:cNvSpPr>
            <a:spLocks noGrp="1"/>
          </p:cNvSpPr>
          <p:nvPr>
            <p:ph type="sldNum" sz="quarter" idx="10"/>
          </p:nvPr>
        </p:nvSpPr>
        <p:spPr>
          <a:noFill/>
        </p:spPr>
        <p:txBody>
          <a:bodyPr/>
          <a:lstStyle/>
          <a:p>
            <a:endParaRPr lang="en-GB" altLang="zh-CN" dirty="0" smtClean="0"/>
          </a:p>
        </p:txBody>
      </p:sp>
      <p:sp>
        <p:nvSpPr>
          <p:cNvPr id="2053" name="Freeform 2"/>
          <p:cNvSpPr>
            <a:spLocks/>
          </p:cNvSpPr>
          <p:nvPr/>
        </p:nvSpPr>
        <p:spPr bwMode="auto">
          <a:xfrm>
            <a:off x="3810000" y="3543300"/>
            <a:ext cx="1792288" cy="1392238"/>
          </a:xfrm>
          <a:custGeom>
            <a:avLst/>
            <a:gdLst>
              <a:gd name="T0" fmla="*/ 76200 w 1129"/>
              <a:gd name="T1" fmla="*/ 247650 h 877"/>
              <a:gd name="T2" fmla="*/ 114300 w 1129"/>
              <a:gd name="T3" fmla="*/ 133350 h 877"/>
              <a:gd name="T4" fmla="*/ 228600 w 1129"/>
              <a:gd name="T5" fmla="*/ 57150 h 877"/>
              <a:gd name="T6" fmla="*/ 342900 w 1129"/>
              <a:gd name="T7" fmla="*/ 38100 h 877"/>
              <a:gd name="T8" fmla="*/ 476250 w 1129"/>
              <a:gd name="T9" fmla="*/ 19050 h 877"/>
              <a:gd name="T10" fmla="*/ 609600 w 1129"/>
              <a:gd name="T11" fmla="*/ 19050 h 877"/>
              <a:gd name="T12" fmla="*/ 723900 w 1129"/>
              <a:gd name="T13" fmla="*/ 0 h 877"/>
              <a:gd name="T14" fmla="*/ 819150 w 1129"/>
              <a:gd name="T15" fmla="*/ 57150 h 877"/>
              <a:gd name="T16" fmla="*/ 933450 w 1129"/>
              <a:gd name="T17" fmla="*/ 114300 h 877"/>
              <a:gd name="T18" fmla="*/ 1047750 w 1129"/>
              <a:gd name="T19" fmla="*/ 133350 h 877"/>
              <a:gd name="T20" fmla="*/ 1162050 w 1129"/>
              <a:gd name="T21" fmla="*/ 152400 h 877"/>
              <a:gd name="T22" fmla="*/ 1276350 w 1129"/>
              <a:gd name="T23" fmla="*/ 190500 h 877"/>
              <a:gd name="T24" fmla="*/ 1371600 w 1129"/>
              <a:gd name="T25" fmla="*/ 285750 h 877"/>
              <a:gd name="T26" fmla="*/ 1485900 w 1129"/>
              <a:gd name="T27" fmla="*/ 304800 h 877"/>
              <a:gd name="T28" fmla="*/ 1619250 w 1129"/>
              <a:gd name="T29" fmla="*/ 323850 h 877"/>
              <a:gd name="T30" fmla="*/ 1714501 w 1129"/>
              <a:gd name="T31" fmla="*/ 400050 h 877"/>
              <a:gd name="T32" fmla="*/ 1771651 w 1129"/>
              <a:gd name="T33" fmla="*/ 514350 h 877"/>
              <a:gd name="T34" fmla="*/ 1790701 w 1129"/>
              <a:gd name="T35" fmla="*/ 628650 h 877"/>
              <a:gd name="T36" fmla="*/ 1790701 w 1129"/>
              <a:gd name="T37" fmla="*/ 742950 h 877"/>
              <a:gd name="T38" fmla="*/ 1790701 w 1129"/>
              <a:gd name="T39" fmla="*/ 857250 h 877"/>
              <a:gd name="T40" fmla="*/ 1752601 w 1129"/>
              <a:gd name="T41" fmla="*/ 971550 h 877"/>
              <a:gd name="T42" fmla="*/ 1714501 w 1129"/>
              <a:gd name="T43" fmla="*/ 1085850 h 877"/>
              <a:gd name="T44" fmla="*/ 1638301 w 1129"/>
              <a:gd name="T45" fmla="*/ 1200150 h 877"/>
              <a:gd name="T46" fmla="*/ 1562100 w 1129"/>
              <a:gd name="T47" fmla="*/ 1295400 h 877"/>
              <a:gd name="T48" fmla="*/ 1447800 w 1129"/>
              <a:gd name="T49" fmla="*/ 1371600 h 877"/>
              <a:gd name="T50" fmla="*/ 1276350 w 1129"/>
              <a:gd name="T51" fmla="*/ 1390650 h 877"/>
              <a:gd name="T52" fmla="*/ 1143000 w 1129"/>
              <a:gd name="T53" fmla="*/ 1390650 h 877"/>
              <a:gd name="T54" fmla="*/ 933450 w 1129"/>
              <a:gd name="T55" fmla="*/ 1390650 h 877"/>
              <a:gd name="T56" fmla="*/ 819150 w 1129"/>
              <a:gd name="T57" fmla="*/ 1371600 h 877"/>
              <a:gd name="T58" fmla="*/ 704850 w 1129"/>
              <a:gd name="T59" fmla="*/ 1333500 h 877"/>
              <a:gd name="T60" fmla="*/ 571500 w 1129"/>
              <a:gd name="T61" fmla="*/ 1276350 h 877"/>
              <a:gd name="T62" fmla="*/ 457200 w 1129"/>
              <a:gd name="T63" fmla="*/ 1219200 h 877"/>
              <a:gd name="T64" fmla="*/ 342900 w 1129"/>
              <a:gd name="T65" fmla="*/ 1143000 h 877"/>
              <a:gd name="T66" fmla="*/ 228600 w 1129"/>
              <a:gd name="T67" fmla="*/ 1066800 h 877"/>
              <a:gd name="T68" fmla="*/ 114300 w 1129"/>
              <a:gd name="T69" fmla="*/ 952500 h 877"/>
              <a:gd name="T70" fmla="*/ 57150 w 1129"/>
              <a:gd name="T71" fmla="*/ 838200 h 877"/>
              <a:gd name="T72" fmla="*/ 19050 w 1129"/>
              <a:gd name="T73" fmla="*/ 723900 h 877"/>
              <a:gd name="T74" fmla="*/ 19050 w 1129"/>
              <a:gd name="T75" fmla="*/ 609600 h 877"/>
              <a:gd name="T76" fmla="*/ 0 w 1129"/>
              <a:gd name="T77" fmla="*/ 495300 h 877"/>
              <a:gd name="T78" fmla="*/ 19050 w 1129"/>
              <a:gd name="T79" fmla="*/ 381000 h 8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29"/>
              <a:gd name="T121" fmla="*/ 0 h 877"/>
              <a:gd name="T122" fmla="*/ 1129 w 1129"/>
              <a:gd name="T123" fmla="*/ 877 h 8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4C4C4C"/>
              </a:gs>
            </a:gsLst>
            <a:path path="rect">
              <a:fillToRect r="100000" b="100000"/>
            </a:path>
          </a:gradFill>
          <a:ln w="12700" cap="rnd" cmpd="sng">
            <a:solidFill>
              <a:schemeClr val="tx1"/>
            </a:solidFill>
            <a:prstDash val="solid"/>
            <a:round/>
            <a:headEnd type="none" w="med" len="med"/>
            <a:tailEnd type="none" w="med" len="med"/>
          </a:ln>
        </p:spPr>
        <p:txBody>
          <a:bodyPr/>
          <a:lstStyle/>
          <a:p>
            <a:endParaRPr lang="en-US"/>
          </a:p>
        </p:txBody>
      </p:sp>
      <p:sp>
        <p:nvSpPr>
          <p:cNvPr id="2054" name="Line 3"/>
          <p:cNvSpPr>
            <a:spLocks noChangeShapeType="1"/>
          </p:cNvSpPr>
          <p:nvPr/>
        </p:nvSpPr>
        <p:spPr bwMode="auto">
          <a:xfrm flipV="1">
            <a:off x="2095500" y="3848100"/>
            <a:ext cx="1809750" cy="552450"/>
          </a:xfrm>
          <a:prstGeom prst="line">
            <a:avLst/>
          </a:prstGeom>
          <a:noFill/>
          <a:ln w="50800">
            <a:solidFill>
              <a:schemeClr val="tx1"/>
            </a:solidFill>
            <a:round/>
            <a:headEnd/>
            <a:tailEnd type="triangle" w="med" len="med"/>
          </a:ln>
        </p:spPr>
        <p:txBody>
          <a:bodyPr/>
          <a:lstStyle/>
          <a:p>
            <a:endParaRPr lang="en-US"/>
          </a:p>
        </p:txBody>
      </p:sp>
      <p:sp>
        <p:nvSpPr>
          <p:cNvPr id="2055" name="Line 4"/>
          <p:cNvSpPr>
            <a:spLocks noChangeShapeType="1"/>
          </p:cNvSpPr>
          <p:nvPr/>
        </p:nvSpPr>
        <p:spPr bwMode="auto">
          <a:xfrm flipH="1">
            <a:off x="2133600" y="4248150"/>
            <a:ext cx="1695450" cy="323850"/>
          </a:xfrm>
          <a:prstGeom prst="line">
            <a:avLst/>
          </a:prstGeom>
          <a:noFill/>
          <a:ln w="50800">
            <a:solidFill>
              <a:schemeClr val="tx1"/>
            </a:solidFill>
            <a:round/>
            <a:headEnd/>
            <a:tailEnd type="triangle" w="med" len="med"/>
          </a:ln>
        </p:spPr>
        <p:txBody>
          <a:bodyPr/>
          <a:lstStyle/>
          <a:p>
            <a:endParaRPr lang="en-US"/>
          </a:p>
        </p:txBody>
      </p:sp>
      <p:sp>
        <p:nvSpPr>
          <p:cNvPr id="2056" name="Line 5"/>
          <p:cNvSpPr>
            <a:spLocks noChangeShapeType="1"/>
          </p:cNvSpPr>
          <p:nvPr/>
        </p:nvSpPr>
        <p:spPr bwMode="auto">
          <a:xfrm>
            <a:off x="5600700" y="4019550"/>
            <a:ext cx="933450" cy="514350"/>
          </a:xfrm>
          <a:prstGeom prst="line">
            <a:avLst/>
          </a:prstGeom>
          <a:noFill/>
          <a:ln w="50800">
            <a:solidFill>
              <a:schemeClr val="tx1"/>
            </a:solidFill>
            <a:round/>
            <a:headEnd/>
            <a:tailEnd type="triangle" w="med" len="med"/>
          </a:ln>
        </p:spPr>
        <p:txBody>
          <a:bodyPr/>
          <a:lstStyle/>
          <a:p>
            <a:endParaRPr lang="en-US"/>
          </a:p>
        </p:txBody>
      </p:sp>
      <p:sp>
        <p:nvSpPr>
          <p:cNvPr id="2057" name="Line 6"/>
          <p:cNvSpPr>
            <a:spLocks noChangeShapeType="1"/>
          </p:cNvSpPr>
          <p:nvPr/>
        </p:nvSpPr>
        <p:spPr bwMode="auto">
          <a:xfrm flipH="1" flipV="1">
            <a:off x="5581650" y="4438650"/>
            <a:ext cx="933450" cy="228600"/>
          </a:xfrm>
          <a:prstGeom prst="line">
            <a:avLst/>
          </a:prstGeom>
          <a:noFill/>
          <a:ln w="50800">
            <a:solidFill>
              <a:schemeClr val="tx1"/>
            </a:solidFill>
            <a:round/>
            <a:headEnd/>
            <a:tailEnd type="triangle" w="med" len="med"/>
          </a:ln>
        </p:spPr>
        <p:txBody>
          <a:bodyPr/>
          <a:lstStyle/>
          <a:p>
            <a:endParaRPr lang="en-US"/>
          </a:p>
        </p:txBody>
      </p:sp>
      <p:sp>
        <p:nvSpPr>
          <p:cNvPr id="2058" name="Rectangle 7"/>
          <p:cNvSpPr>
            <a:spLocks noChangeArrowheads="1"/>
          </p:cNvSpPr>
          <p:nvPr/>
        </p:nvSpPr>
        <p:spPr bwMode="auto">
          <a:xfrm>
            <a:off x="4041775" y="4022725"/>
            <a:ext cx="1250950" cy="457200"/>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400" b="1" i="1">
                <a:latin typeface="Times New Roman" pitchFamily="18" charset="0"/>
              </a:rPr>
              <a:t>Network</a:t>
            </a:r>
          </a:p>
        </p:txBody>
      </p:sp>
      <p:sp>
        <p:nvSpPr>
          <p:cNvPr id="2059" name="Rectangle 8"/>
          <p:cNvSpPr>
            <a:spLocks noChangeArrowheads="1"/>
          </p:cNvSpPr>
          <p:nvPr/>
        </p:nvSpPr>
        <p:spPr bwMode="auto">
          <a:xfrm rot="-2760000">
            <a:off x="2975769" y="2944019"/>
            <a:ext cx="1001713" cy="396875"/>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a:latin typeface="Times New Roman" pitchFamily="18" charset="0"/>
              </a:rPr>
              <a:t>Request</a:t>
            </a:r>
          </a:p>
        </p:txBody>
      </p:sp>
      <p:sp>
        <p:nvSpPr>
          <p:cNvPr id="2060" name="Rectangle 9"/>
          <p:cNvSpPr>
            <a:spLocks noChangeArrowheads="1"/>
          </p:cNvSpPr>
          <p:nvPr/>
        </p:nvSpPr>
        <p:spPr bwMode="auto">
          <a:xfrm rot="2580000">
            <a:off x="3127375" y="4564063"/>
            <a:ext cx="833438" cy="396875"/>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a:latin typeface="Times New Roman" pitchFamily="18" charset="0"/>
              </a:rPr>
              <a:t>Result</a:t>
            </a:r>
          </a:p>
        </p:txBody>
      </p:sp>
      <p:sp>
        <p:nvSpPr>
          <p:cNvPr id="2061" name="Rectangle 10"/>
          <p:cNvSpPr>
            <a:spLocks noChangeArrowheads="1"/>
          </p:cNvSpPr>
          <p:nvPr/>
        </p:nvSpPr>
        <p:spPr bwMode="auto">
          <a:xfrm>
            <a:off x="1752600" y="30163"/>
            <a:ext cx="7378700" cy="1112837"/>
          </a:xfrm>
          <a:prstGeom prst="rect">
            <a:avLst/>
          </a:prstGeom>
          <a:noFill/>
          <a:ln w="12700">
            <a:noFill/>
            <a:miter lim="800000"/>
            <a:headEnd/>
            <a:tailEnd/>
          </a:ln>
        </p:spPr>
        <p:txBody>
          <a:bodyPr lIns="90488" tIns="44450" rIns="90488" bIns="44450" anchor="ctr"/>
          <a:lstStyle/>
          <a:p>
            <a:pPr algn="r" eaLnBrk="0" hangingPunct="0">
              <a:lnSpc>
                <a:spcPct val="90000"/>
              </a:lnSpc>
              <a:spcBef>
                <a:spcPct val="0"/>
              </a:spcBef>
              <a:buClrTx/>
              <a:buSzTx/>
              <a:buFontTx/>
              <a:buNone/>
            </a:pPr>
            <a:endParaRPr lang="en-GB" sz="3600" b="1">
              <a:solidFill>
                <a:srgbClr val="FAFD00"/>
              </a:solidFill>
            </a:endParaRPr>
          </a:p>
        </p:txBody>
      </p:sp>
      <p:sp>
        <p:nvSpPr>
          <p:cNvPr id="2062" name="Rectangle 11"/>
          <p:cNvSpPr>
            <a:spLocks noChangeArrowheads="1"/>
          </p:cNvSpPr>
          <p:nvPr/>
        </p:nvSpPr>
        <p:spPr bwMode="auto">
          <a:xfrm>
            <a:off x="2289175" y="1881188"/>
            <a:ext cx="4451350" cy="515937"/>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800" dirty="0">
                <a:solidFill>
                  <a:schemeClr val="folHlink"/>
                </a:solidFill>
                <a:latin typeface="Times New Roman" pitchFamily="18" charset="0"/>
              </a:rPr>
              <a:t>a client, a server, and network</a:t>
            </a:r>
          </a:p>
        </p:txBody>
      </p:sp>
      <p:graphicFrame>
        <p:nvGraphicFramePr>
          <p:cNvPr id="2050" name="Object 12"/>
          <p:cNvGraphicFramePr>
            <a:graphicFrameLocks/>
          </p:cNvGraphicFramePr>
          <p:nvPr/>
        </p:nvGraphicFramePr>
        <p:xfrm>
          <a:off x="6305550" y="3336925"/>
          <a:ext cx="2538413" cy="1951038"/>
        </p:xfrm>
        <a:graphic>
          <a:graphicData uri="http://schemas.openxmlformats.org/presentationml/2006/ole">
            <p:oleObj spid="_x0000_s1026" name="Microsoft ClipArt Gallery" r:id="rId3" imgW="4181400" imgH="3214440" progId="">
              <p:embed/>
            </p:oleObj>
          </a:graphicData>
        </a:graphic>
      </p:graphicFrame>
      <p:graphicFrame>
        <p:nvGraphicFramePr>
          <p:cNvPr id="2051" name="Object 13"/>
          <p:cNvGraphicFramePr>
            <a:graphicFrameLocks/>
          </p:cNvGraphicFramePr>
          <p:nvPr/>
        </p:nvGraphicFramePr>
        <p:xfrm>
          <a:off x="171450" y="3124200"/>
          <a:ext cx="2317750" cy="1847850"/>
        </p:xfrm>
        <a:graphic>
          <a:graphicData uri="http://schemas.openxmlformats.org/presentationml/2006/ole">
            <p:oleObj spid="_x0000_s1027" name="Microsoft ClipArt Gallery" r:id="rId4" imgW="4005000" imgH="3190680" progId="">
              <p:embed/>
            </p:oleObj>
          </a:graphicData>
        </a:graphic>
      </p:graphicFrame>
      <p:sp>
        <p:nvSpPr>
          <p:cNvPr id="2063" name="Rectangle 14"/>
          <p:cNvSpPr>
            <a:spLocks noChangeArrowheads="1"/>
          </p:cNvSpPr>
          <p:nvPr/>
        </p:nvSpPr>
        <p:spPr bwMode="auto">
          <a:xfrm>
            <a:off x="898525" y="3375025"/>
            <a:ext cx="928688" cy="457200"/>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400">
                <a:solidFill>
                  <a:schemeClr val="accent2"/>
                </a:solidFill>
                <a:latin typeface="Times New Roman" pitchFamily="18" charset="0"/>
              </a:rPr>
              <a:t>Client</a:t>
            </a:r>
          </a:p>
        </p:txBody>
      </p:sp>
      <p:sp>
        <p:nvSpPr>
          <p:cNvPr id="2064" name="Rectangle 15"/>
          <p:cNvSpPr>
            <a:spLocks noChangeArrowheads="1"/>
          </p:cNvSpPr>
          <p:nvPr/>
        </p:nvSpPr>
        <p:spPr bwMode="auto">
          <a:xfrm>
            <a:off x="7070725" y="3660775"/>
            <a:ext cx="979488" cy="457200"/>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400">
                <a:solidFill>
                  <a:schemeClr val="accent2"/>
                </a:solidFill>
                <a:latin typeface="Times New Roman" pitchFamily="18" charset="0"/>
              </a:rPr>
              <a:t>Server</a:t>
            </a:r>
          </a:p>
        </p:txBody>
      </p:sp>
      <p:sp>
        <p:nvSpPr>
          <p:cNvPr id="2065" name="Rectangle 16"/>
          <p:cNvSpPr>
            <a:spLocks noChangeArrowheads="1"/>
          </p:cNvSpPr>
          <p:nvPr/>
        </p:nvSpPr>
        <p:spPr bwMode="auto">
          <a:xfrm>
            <a:off x="422275" y="5146675"/>
            <a:ext cx="2152650" cy="454025"/>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400" b="1">
                <a:solidFill>
                  <a:schemeClr val="folHlink"/>
                </a:solidFill>
                <a:latin typeface="Times New Roman" pitchFamily="18" charset="0"/>
              </a:rPr>
              <a:t>Client machine</a:t>
            </a:r>
          </a:p>
        </p:txBody>
      </p:sp>
      <p:sp>
        <p:nvSpPr>
          <p:cNvPr id="2066" name="Rectangle 17"/>
          <p:cNvSpPr>
            <a:spLocks noChangeArrowheads="1"/>
          </p:cNvSpPr>
          <p:nvPr/>
        </p:nvSpPr>
        <p:spPr bwMode="auto">
          <a:xfrm>
            <a:off x="6251575" y="5470525"/>
            <a:ext cx="2219325" cy="454025"/>
          </a:xfrm>
          <a:prstGeom prst="rect">
            <a:avLst/>
          </a:prstGeom>
          <a:noFill/>
          <a:ln w="12700">
            <a:noFill/>
            <a:miter lim="800000"/>
            <a:headEnd/>
            <a:tailEnd/>
          </a:ln>
        </p:spPr>
        <p:txBody>
          <a:bodyPr wrap="none" lIns="90488" tIns="44450" rIns="90488" bIns="44450">
            <a:spAutoFit/>
          </a:bodyPr>
          <a:lstStyle/>
          <a:p>
            <a:pPr algn="l" eaLnBrk="0" hangingPunct="0">
              <a:spcBef>
                <a:spcPct val="0"/>
              </a:spcBef>
              <a:buClrTx/>
              <a:buSzTx/>
              <a:buFontTx/>
              <a:buNone/>
            </a:pPr>
            <a:r>
              <a:rPr lang="en-US" sz="2400" b="1">
                <a:solidFill>
                  <a:schemeClr val="folHlink"/>
                </a:solidFill>
                <a:latin typeface="Times New Roman" pitchFamily="18" charset="0"/>
              </a:rPr>
              <a:t>Server machine</a:t>
            </a:r>
          </a:p>
        </p:txBody>
      </p:sp>
      <p:sp>
        <p:nvSpPr>
          <p:cNvPr id="2067" name="Rectangle 18"/>
          <p:cNvSpPr>
            <a:spLocks noGrp="1" noChangeArrowheads="1"/>
          </p:cNvSpPr>
          <p:nvPr>
            <p:ph type="title"/>
          </p:nvPr>
        </p:nvSpPr>
        <p:spPr/>
        <p:txBody>
          <a:bodyPr>
            <a:normAutofit fontScale="90000"/>
          </a:bodyPr>
          <a:lstStyle/>
          <a:p>
            <a:pPr eaLnBrk="1" hangingPunct="1"/>
            <a:r>
              <a:rPr lang="en-US" b="1" dirty="0" smtClean="0"/>
              <a:t>Elements of Client- Server Computing</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1939</TotalTime>
  <Words>7145</Words>
  <Application>Microsoft Office PowerPoint</Application>
  <PresentationFormat>On-screen Show (4:3)</PresentationFormat>
  <Paragraphs>1197</Paragraphs>
  <Slides>132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132</vt:i4>
      </vt:variant>
    </vt:vector>
  </HeadingPairs>
  <TitlesOfParts>
    <vt:vector size="134" baseType="lpstr">
      <vt:lpstr>Office Theme</vt:lpstr>
      <vt:lpstr>Microsoft ClipArt Gallery</vt:lpstr>
      <vt:lpstr>Interprocess Communications</vt:lpstr>
      <vt:lpstr>Introduction</vt:lpstr>
      <vt:lpstr>IPC Fundamentals</vt:lpstr>
      <vt:lpstr>IPC from the OS Point of View</vt:lpstr>
      <vt:lpstr>Fundamental IPC Problem for the OS</vt:lpstr>
      <vt:lpstr>OS Solutions to IPC Problem</vt:lpstr>
      <vt:lpstr>IPC and Synchronization</vt:lpstr>
      <vt:lpstr>Synchronizing in IPC</vt:lpstr>
      <vt:lpstr>Blocking Send, Blocking Receive</vt:lpstr>
      <vt:lpstr>Non-Blocking Send, Blocking Receive</vt:lpstr>
      <vt:lpstr>Non-Blocking Send, Non-Blocking Receive</vt:lpstr>
      <vt:lpstr>Typical UNIX IPC Mechanisms</vt:lpstr>
      <vt:lpstr>Slide 13</vt:lpstr>
      <vt:lpstr>Pipes</vt:lpstr>
      <vt:lpstr>Pipe Details</vt:lpstr>
      <vt:lpstr>Pipes and Blocking</vt:lpstr>
      <vt:lpstr>Pipe creation </vt:lpstr>
      <vt:lpstr>Examples </vt:lpstr>
      <vt:lpstr>Slide 19</vt:lpstr>
      <vt:lpstr>Slide 20</vt:lpstr>
      <vt:lpstr>Slide 21</vt:lpstr>
      <vt:lpstr>Slide 22</vt:lpstr>
      <vt:lpstr>Slide 23</vt:lpstr>
      <vt:lpstr>Pipe  in a single process</vt:lpstr>
      <vt:lpstr>Example: Parent writes to a child</vt:lpstr>
      <vt:lpstr>Slide 26</vt:lpstr>
      <vt:lpstr>File Server </vt:lpstr>
      <vt:lpstr>Continued..</vt:lpstr>
      <vt:lpstr>Continued..</vt:lpstr>
      <vt:lpstr>Clnt fun</vt:lpstr>
      <vt:lpstr>Server fun</vt:lpstr>
      <vt:lpstr>Disadvantages</vt:lpstr>
      <vt:lpstr>Named Pipes: FIFOs</vt:lpstr>
      <vt:lpstr>Opening a FIFO with open</vt:lpstr>
      <vt:lpstr>Slide 35</vt:lpstr>
      <vt:lpstr>Rules : Open &amp; Read or Write operation</vt:lpstr>
      <vt:lpstr>Continued.. </vt:lpstr>
      <vt:lpstr>Closing &amp; Deleting </vt:lpstr>
      <vt:lpstr>File Server using FIFO</vt:lpstr>
      <vt:lpstr>Continued..</vt:lpstr>
      <vt:lpstr>Continued..</vt:lpstr>
      <vt:lpstr>Fifo.h</vt:lpstr>
      <vt:lpstr>Server</vt:lpstr>
      <vt:lpstr>Clnt</vt:lpstr>
      <vt:lpstr>Streams &amp; Messages</vt:lpstr>
      <vt:lpstr>Message structure</vt:lpstr>
      <vt:lpstr>Continued</vt:lpstr>
      <vt:lpstr>mesg_send function</vt:lpstr>
      <vt:lpstr>mesg_receive function</vt:lpstr>
      <vt:lpstr>Name space &amp; Key</vt:lpstr>
      <vt:lpstr>System V IPC Mechanisms</vt:lpstr>
      <vt:lpstr>Common Elements</vt:lpstr>
      <vt:lpstr>Common Facilities</vt:lpstr>
      <vt:lpstr>Message Queues</vt:lpstr>
      <vt:lpstr>UNIX Message Queues</vt:lpstr>
      <vt:lpstr>Message Queue Limits</vt:lpstr>
      <vt:lpstr>Creating A Message Queue - msgget() </vt:lpstr>
      <vt:lpstr>Slide 58</vt:lpstr>
      <vt:lpstr>Slide 59</vt:lpstr>
      <vt:lpstr>Writing Messages Onto A Queue - msgsnd()</vt:lpstr>
      <vt:lpstr>Slide 61</vt:lpstr>
      <vt:lpstr>Reading A Message From The Queue - msgrcv() </vt:lpstr>
      <vt:lpstr>`</vt:lpstr>
      <vt:lpstr>Slide 64</vt:lpstr>
      <vt:lpstr>Slide 65</vt:lpstr>
      <vt:lpstr>Slide 66</vt:lpstr>
      <vt:lpstr>Slide 67</vt:lpstr>
      <vt:lpstr>Slide 68</vt:lpstr>
      <vt:lpstr>Process Synchronization With Semaphores </vt:lpstr>
      <vt:lpstr>What Is A Semaphore? </vt:lpstr>
      <vt:lpstr>Continued…</vt:lpstr>
      <vt:lpstr>Continued…</vt:lpstr>
      <vt:lpstr>System V Implementation</vt:lpstr>
      <vt:lpstr>Creating A Semaphore Set - semget() </vt:lpstr>
      <vt:lpstr>Slide 75</vt:lpstr>
      <vt:lpstr>Semaphore operation</vt:lpstr>
      <vt:lpstr>Setting And Getting Semaphore Values With semctl() </vt:lpstr>
      <vt:lpstr>Slide 78</vt:lpstr>
      <vt:lpstr>Setting And Getting Semaphore Values With semctl() </vt:lpstr>
      <vt:lpstr>Using Semaphores For Mutual Exclusion With semop() </vt:lpstr>
      <vt:lpstr>Slide 81</vt:lpstr>
      <vt:lpstr>Slide 82</vt:lpstr>
      <vt:lpstr>Program</vt:lpstr>
      <vt:lpstr>Continued..</vt:lpstr>
      <vt:lpstr>Continued..</vt:lpstr>
      <vt:lpstr>Slide 86</vt:lpstr>
      <vt:lpstr>Slide 87</vt:lpstr>
      <vt:lpstr>Typical movement of data between client &amp; server</vt:lpstr>
      <vt:lpstr>Continued..</vt:lpstr>
      <vt:lpstr>Movement of data between client &amp; server using shared memory</vt:lpstr>
      <vt:lpstr>Continued..</vt:lpstr>
      <vt:lpstr>Shared Memory</vt:lpstr>
      <vt:lpstr>Advantages of Shared Memory</vt:lpstr>
      <vt:lpstr>Disadvantages of Shared Memory</vt:lpstr>
      <vt:lpstr>Creating Shared Memory</vt:lpstr>
      <vt:lpstr>Attaching to Shared Memory</vt:lpstr>
      <vt:lpstr>Shared Memory Control</vt:lpstr>
      <vt:lpstr>Socket Programming</vt:lpstr>
      <vt:lpstr>Elements of Client- Server Computing</vt:lpstr>
      <vt:lpstr>Sockets as means for inter-process communication (IPC)</vt:lpstr>
      <vt:lpstr>Network Programming how? Telephone Analogy</vt:lpstr>
      <vt:lpstr>Dissecting the Analogy</vt:lpstr>
      <vt:lpstr>Understanding Ports</vt:lpstr>
      <vt:lpstr>Understanding Ports</vt:lpstr>
      <vt:lpstr>Sockets</vt:lpstr>
      <vt:lpstr>Internet Connections (TCP/IP)</vt:lpstr>
      <vt:lpstr>Clients</vt:lpstr>
      <vt:lpstr>Using Ports to Identify Services</vt:lpstr>
      <vt:lpstr>A TCP Server – Client Interaction</vt:lpstr>
      <vt:lpstr>A UDP Server – Client Interaction</vt:lpstr>
      <vt:lpstr>Data Structures</vt:lpstr>
      <vt:lpstr>Byte Ordering </vt:lpstr>
      <vt:lpstr>Byte Ordering</vt:lpstr>
      <vt:lpstr>Some utility functions :</vt:lpstr>
      <vt:lpstr>syscalls()</vt:lpstr>
      <vt:lpstr>Socket() – A Connection Endpoint</vt:lpstr>
      <vt:lpstr>Bind() – Attaching to an IP and Port</vt:lpstr>
      <vt:lpstr>Listen() – Wait for a connection</vt:lpstr>
      <vt:lpstr>Accept() – A new connection !</vt:lpstr>
      <vt:lpstr>Connect() – connect to a service</vt:lpstr>
      <vt:lpstr>Send / Recv</vt:lpstr>
      <vt:lpstr>Close()  </vt:lpstr>
      <vt:lpstr>Slide 123</vt:lpstr>
      <vt:lpstr>Client+server: connectionless</vt:lpstr>
      <vt:lpstr>Client+server: connection-oriented</vt:lpstr>
      <vt:lpstr>EchoClient.c – #include’s </vt:lpstr>
      <vt:lpstr>EchoClient.c -variable declarations</vt:lpstr>
      <vt:lpstr>EchoClient.c - creating the socket and sending</vt:lpstr>
      <vt:lpstr>EchoClient.c – receiving and printing</vt:lpstr>
      <vt:lpstr>EchoServer.c</vt:lpstr>
      <vt:lpstr>Slide 131</vt:lpstr>
      <vt:lpstr>Assignment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Communications</dc:title>
  <dc:creator/>
  <cp:lastModifiedBy>ADMIN</cp:lastModifiedBy>
  <cp:revision>115</cp:revision>
  <dcterms:created xsi:type="dcterms:W3CDTF">2006-08-16T00:00:00Z</dcterms:created>
  <dcterms:modified xsi:type="dcterms:W3CDTF">2015-01-19T06:23:44Z</dcterms:modified>
</cp:coreProperties>
</file>