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71" r:id="rId21"/>
    <p:sldId id="270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9" r:id="rId32"/>
    <p:sldId id="290" r:id="rId33"/>
    <p:sldId id="291" r:id="rId34"/>
    <p:sldId id="293" r:id="rId35"/>
    <p:sldId id="292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1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575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erpetua" pitchFamily="18" charset="0"/>
              </a:defRPr>
            </a:lvl1pPr>
            <a:lvl2pPr>
              <a:defRPr>
                <a:latin typeface="Perpetua" pitchFamily="18" charset="0"/>
              </a:defRPr>
            </a:lvl2pPr>
            <a:lvl3pPr>
              <a:defRPr>
                <a:latin typeface="Perpetua" pitchFamily="18" charset="0"/>
              </a:defRPr>
            </a:lvl3pPr>
            <a:lvl4pPr>
              <a:defRPr>
                <a:latin typeface="Perpetua" pitchFamily="18" charset="0"/>
              </a:defRPr>
            </a:lvl4pPr>
            <a:lvl5pPr>
              <a:defRPr>
                <a:latin typeface="Perpetu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872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  <a:latin typeface="Franklin Gothic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Perpetua" pitchFamily="18" charset="0"/>
              </a:defRPr>
            </a:lvl1pPr>
            <a:lvl2pPr>
              <a:defRPr>
                <a:latin typeface="Perpetua" pitchFamily="18" charset="0"/>
              </a:defRPr>
            </a:lvl2pPr>
            <a:lvl3pPr>
              <a:defRPr>
                <a:latin typeface="Perpetua" pitchFamily="18" charset="0"/>
              </a:defRPr>
            </a:lvl3pPr>
            <a:lvl4pPr>
              <a:defRPr>
                <a:latin typeface="Perpetua" pitchFamily="18" charset="0"/>
              </a:defRPr>
            </a:lvl4pPr>
            <a:lvl5pPr>
              <a:defRPr>
                <a:latin typeface="Perpetu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442637" y="3125096"/>
            <a:ext cx="6224433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872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erpetua" pitchFamily="18" charset="0"/>
              </a:defRPr>
            </a:lvl1pPr>
            <a:lvl2pPr>
              <a:defRPr>
                <a:latin typeface="Perpetua" pitchFamily="18" charset="0"/>
              </a:defRPr>
            </a:lvl2pPr>
            <a:lvl3pPr>
              <a:defRPr>
                <a:latin typeface="Perpetua" pitchFamily="18" charset="0"/>
              </a:defRPr>
            </a:lvl3pPr>
            <a:lvl4pPr>
              <a:defRPr>
                <a:latin typeface="Perpetua" pitchFamily="18" charset="0"/>
              </a:defRPr>
            </a:lvl4pPr>
            <a:lvl5pPr>
              <a:defRPr>
                <a:latin typeface="Perpetu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Perpetua" pitchFamily="18" charset="0"/>
              </a:defRPr>
            </a:lvl1pPr>
            <a:lvl2pPr>
              <a:defRPr sz="2400">
                <a:latin typeface="Perpetua" pitchFamily="18" charset="0"/>
              </a:defRPr>
            </a:lvl2pPr>
            <a:lvl3pPr>
              <a:defRPr sz="2000">
                <a:latin typeface="Perpetua" pitchFamily="18" charset="0"/>
              </a:defRPr>
            </a:lvl3pPr>
            <a:lvl4pPr>
              <a:defRPr sz="1800">
                <a:latin typeface="Perpetua" pitchFamily="18" charset="0"/>
              </a:defRPr>
            </a:lvl4pPr>
            <a:lvl5pPr>
              <a:defRPr sz="1800">
                <a:latin typeface="Perpetu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Perpetua" pitchFamily="18" charset="0"/>
              </a:defRPr>
            </a:lvl1pPr>
            <a:lvl2pPr>
              <a:defRPr sz="2400">
                <a:latin typeface="Perpetua" pitchFamily="18" charset="0"/>
              </a:defRPr>
            </a:lvl2pPr>
            <a:lvl3pPr>
              <a:defRPr sz="2000">
                <a:latin typeface="Perpetua" pitchFamily="18" charset="0"/>
              </a:defRPr>
            </a:lvl3pPr>
            <a:lvl4pPr>
              <a:defRPr sz="1800">
                <a:latin typeface="Perpetua" pitchFamily="18" charset="0"/>
              </a:defRPr>
            </a:lvl4pPr>
            <a:lvl5pPr>
              <a:defRPr sz="1800">
                <a:latin typeface="Perpetu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872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8864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Franklin Gothic Boo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Franklin Gothic Book" pitchFamily="34" charset="0"/>
                <a:ea typeface="+mj-ea"/>
                <a:cs typeface="+mj-cs"/>
              </a:rPr>
              <a:t>Click to edit Master title style</a:t>
            </a:r>
            <a:endParaRPr kumimoji="0" lang="en-I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Franklin Gothic Book" pitchFamily="34" charset="0"/>
              <a:ea typeface="+mj-ea"/>
              <a:cs typeface="+mj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0872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66675" cmpd="tri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Perpetua" pitchFamily="18" charset="0"/>
              </a:rPr>
              <a:t>&lt;#&gt;</a:t>
            </a:r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65337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19944" y="66057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6768" y="66057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7544" y="6453335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Perpetua" pitchFamily="18" charset="0"/>
              </a:rPr>
              <a:t>CSE 409</a:t>
            </a:r>
            <a:r>
              <a:rPr lang="en-US" sz="1600" baseline="0" dirty="0" smtClean="0">
                <a:solidFill>
                  <a:schemeClr val="bg1"/>
                </a:solidFill>
                <a:latin typeface="Perpetua" pitchFamily="18" charset="0"/>
              </a:rPr>
              <a:t> – Advanced Internet Technology</a:t>
            </a:r>
            <a:endParaRPr lang="en-IN" sz="1600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368" y="645333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A835EB-E0D6-45F3-A27E-2052F7923D24}" type="slidenum">
              <a:rPr lang="en-IN" sz="1400" smtClean="0">
                <a:solidFill>
                  <a:schemeClr val="bg1"/>
                </a:solidFill>
                <a:latin typeface="Perpetua" pitchFamily="18" charset="0"/>
              </a:rPr>
              <a:pPr algn="r"/>
              <a:t>‹#›</a:t>
            </a:fld>
            <a:endParaRPr lang="en-IN" sz="1400" dirty="0">
              <a:solidFill>
                <a:schemeClr val="bg1"/>
              </a:solidFill>
              <a:latin typeface="Perpetua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8069-978F-480E-8258-8A093034445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5D2F-3619-430F-8737-A2E536628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basic HTML tags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&lt;P&gt; defines a paragraph</a:t>
            </a:r>
          </a:p>
          <a:p>
            <a:r>
              <a:rPr lang="en-US" altLang="zh-CN" dirty="0" smtClean="0">
                <a:ea typeface="宋体" charset="-122"/>
              </a:rPr>
              <a:t>Add ALIGN=</a:t>
            </a:r>
            <a:r>
              <a:rPr lang="en-US" altLang="zh-CN" i="1" dirty="0" smtClean="0">
                <a:ea typeface="宋体" charset="-122"/>
              </a:rPr>
              <a:t>"position"</a:t>
            </a:r>
            <a:r>
              <a:rPr lang="en-US" altLang="zh-CN" dirty="0" smtClean="0">
                <a:ea typeface="宋体" charset="-122"/>
              </a:rPr>
              <a:t> (left, center, right)</a:t>
            </a:r>
          </a:p>
          <a:p>
            <a:r>
              <a:rPr lang="en-US" altLang="zh-CN" dirty="0" smtClean="0">
                <a:ea typeface="宋体" charset="-122"/>
              </a:rPr>
              <a:t>But &lt;/P&gt; is optional</a:t>
            </a:r>
          </a:p>
          <a:p>
            <a:endParaRPr lang="en-US" altLang="zh-CN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dirty="0" smtClean="0"/>
              <a:t>PARAGRAPH ALIGNMENTS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 P ALIGN=LEFT&gt; &lt;/P&gt;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LINE BREAKS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&lt;BR&gt;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CENTRE TAG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&lt;CENTER&gt;…&lt;/CENTER&gt;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endParaRPr lang="en-US" altLang="zh-CN" dirty="0" smtClean="0">
              <a:ea typeface="宋体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&lt;FONT COLOR="red" SIZE="2" FACE="Times Roman"&gt;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This is the text of line one &lt;/FONT&gt;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&lt;FONT COLOR="green" SIZE="4" FACE="Arial"&gt;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Line two contains this text &lt;/FONT&gt;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&lt;FONT COLOR="blue" SIZE="6" FACE="Courier"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The third line has this additional text &lt;/FONT&gt;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&lt;BLOCKQUOTE&gt; Defines a </a:t>
            </a:r>
            <a:r>
              <a:rPr lang="en-IN" sz="2800" b="1" dirty="0" smtClean="0">
                <a:solidFill>
                  <a:srgbClr val="FF0000"/>
                </a:solidFill>
              </a:rPr>
              <a:t>long quotation &lt;/BLOCKQUOTE&gt;</a:t>
            </a:r>
          </a:p>
          <a:p>
            <a:pPr marL="0" indent="0">
              <a:buNone/>
            </a:pPr>
            <a:endParaRPr lang="en-IN" sz="2800" b="1" dirty="0" smtClean="0"/>
          </a:p>
          <a:p>
            <a:pPr>
              <a:lnSpc>
                <a:spcPct val="80000"/>
              </a:lnSpc>
              <a:buNone/>
            </a:pPr>
            <a:r>
              <a:rPr lang="en-US" sz="3800" b="1" dirty="0" smtClean="0"/>
              <a:t>To display a horizontal line: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&lt;HR SIZE=4 WIDTH=“50%”&gt;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&lt;HR SIZE=4 NOSHADE&gt;</a:t>
            </a:r>
          </a:p>
          <a:p>
            <a:pPr marL="0" indent="0">
              <a:buNone/>
            </a:pPr>
            <a:endParaRPr lang="en-IN" sz="36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&lt;PRE&gt; Preformatted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&lt;PRE&gt; Defines preformatted text</a:t>
            </a:r>
          </a:p>
          <a:p>
            <a:r>
              <a:rPr lang="en-IN" dirty="0" smtClean="0"/>
              <a:t>It preserves both spaces and line breaks 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&lt;PRE&gt;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if (a &lt; b)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a++;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b = c * d;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else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a--;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b = (b-1)/2;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&lt;/PRE&gt;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Ordered Lists: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List of items are marked with numbers</a:t>
            </a:r>
          </a:p>
          <a:p>
            <a:r>
              <a:rPr lang="en-US" dirty="0" smtClean="0"/>
              <a:t>An ordered lists start with the &lt;OL&gt; tag</a:t>
            </a:r>
          </a:p>
          <a:p>
            <a:r>
              <a:rPr lang="en-US" dirty="0" smtClean="0"/>
              <a:t>Each list item start with the &lt;LI&gt; tag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b="1" dirty="0" smtClean="0">
                <a:ea typeface="宋体" charset="-122"/>
              </a:rPr>
              <a:t>Ordered Lists: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&lt;OL TYPE="1"&gt;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&lt;LI&gt; Item one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&lt;LI&gt; Item two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&lt;OL TYPE="I" 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&lt;LI&gt;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Sublist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item one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&lt;LI&gt;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Sublist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item two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&lt;OL TYPE="i"&gt;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   &lt;LI&gt; Sub-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sublist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item one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   &lt;LI&gt; Sub-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sublist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item two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&lt;/OL&gt;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&lt;/OL&gt;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&lt;/OL&gt;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 err="1" smtClean="0"/>
              <a:t>UnOrdered</a:t>
            </a:r>
            <a:r>
              <a:rPr lang="en-US" b="1" dirty="0" smtClean="0"/>
              <a:t> Lists: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r>
              <a:rPr lang="en-US" dirty="0" smtClean="0"/>
              <a:t>List of items are marked with bullets</a:t>
            </a:r>
          </a:p>
          <a:p>
            <a:r>
              <a:rPr lang="en-US" dirty="0" smtClean="0"/>
              <a:t>An ordered lists start with the &lt;UL&gt; tag</a:t>
            </a:r>
          </a:p>
          <a:p>
            <a:r>
              <a:rPr lang="en-US" dirty="0" smtClean="0"/>
              <a:t>Each list item start with the &lt;LI&gt; tag</a:t>
            </a:r>
          </a:p>
          <a:p>
            <a:r>
              <a:rPr lang="en-US" dirty="0" smtClean="0"/>
              <a:t>Type Attribute can have the value: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TYPE= CIRCLE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TYPE=SQUARE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TYPE=DISC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b="1" dirty="0" smtClean="0">
                <a:ea typeface="宋体" charset="-122"/>
              </a:rPr>
              <a:t>Unordered Lists: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&lt;UL TYPE="disc"&gt;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&lt;LI&gt; One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&lt;LI&gt; Two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&lt;UL TYPE="circle"&gt;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&lt;LI&gt; Three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&lt;LI&gt; Four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&lt;UL TYPE="square"&gt;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   &lt;LI&gt; Five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   &lt;LI&gt; Six &lt;/LI&gt;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  &lt;/UL&gt;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&lt;/UL&gt;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&lt;/UL&gt;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 Lists: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terms and Explanation of terms</a:t>
            </a:r>
          </a:p>
          <a:p>
            <a:r>
              <a:rPr lang="en-US" dirty="0" smtClean="0"/>
              <a:t>Definition lists start with the &lt;DL&gt; tag</a:t>
            </a:r>
          </a:p>
          <a:p>
            <a:r>
              <a:rPr lang="en-US" dirty="0" smtClean="0"/>
              <a:t>Definition list term starts with &lt;DT&gt; tag</a:t>
            </a:r>
          </a:p>
          <a:p>
            <a:r>
              <a:rPr lang="en-US" dirty="0" smtClean="0"/>
              <a:t>Each definition list definition starts with &lt;DD&gt; tag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Lists: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&lt;DL&gt;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&lt;DT&gt; Coffee &lt;/DT&gt;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&lt;DD&gt; Black Hot Drink &lt;/DD&gt;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&lt;DT&gt; Milk &lt;/DT&gt;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&lt;DD&gt; White Cold Drink &lt;/DD&gt;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&lt;/DL&gt;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&lt;B&gt;Bold&lt;/B&gt;&lt;BR&gt;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&lt;I&gt;Italic&lt;/I&gt;&lt;BR&gt;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&lt;U&gt;Underlined&lt;/U&gt;&lt;BR&gt;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Subscripts: f&lt;SUB&gt;0&lt;/SUB&gt; + f&lt;SUB&gt;1&lt;/SUB&gt;&lt;BR&gt;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Superscripts: x&lt;SUP&gt;2&lt;/SUP&gt; + y&lt;SUP&gt;2&lt;/SUP&gt;&lt;BR&gt;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&lt;STRIKE&gt;Strike Through&lt;/STRIKE&gt;&lt;BR&gt;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&lt;B&gt;&lt;I&gt;Bold Italic&lt;/I&gt;&lt;/B&gt;&lt;BR&gt;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&lt;FONT COLOR="GRAY"&gt;Gray&lt;/FONT&gt;&lt;BR&gt;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00200"/>
            <a:ext cx="11525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38400"/>
            <a:ext cx="1819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1" y="3429000"/>
            <a:ext cx="1581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9" y="4133850"/>
            <a:ext cx="552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Hyper Text Markup Language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Language used to design a layout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specify hyperlinks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document may contain- text, images,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HTML is not case sensitive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HTML programming is done through notepad or any text editor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file is saved as .</a:t>
            </a:r>
            <a:r>
              <a:rPr lang="en-US" dirty="0" err="1" smtClean="0"/>
              <a:t>htm</a:t>
            </a:r>
            <a:r>
              <a:rPr lang="en-US" dirty="0" smtClean="0"/>
              <a:t> or 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To display image in a document use &lt;IMG&gt; tag</a:t>
            </a:r>
          </a:p>
          <a:p>
            <a:r>
              <a:rPr lang="en-US" altLang="zh-CN" dirty="0" smtClean="0">
                <a:ea typeface="宋体" charset="-122"/>
              </a:rPr>
              <a:t>To display image we need SRC attribute (source)</a:t>
            </a:r>
          </a:p>
          <a:p>
            <a:r>
              <a:rPr lang="en-US" altLang="zh-CN" dirty="0" smtClean="0">
                <a:ea typeface="宋体" charset="-122"/>
              </a:rPr>
              <a:t>Value of SRC attribute is the URL of the image</a:t>
            </a:r>
          </a:p>
          <a:p>
            <a:r>
              <a:rPr lang="en-US" altLang="zh-CN" dirty="0" smtClean="0">
                <a:ea typeface="宋体" charset="-122"/>
              </a:rPr>
              <a:t>ALT attribute define an “alternate text” for an image(if the browser can’t load images)</a:t>
            </a:r>
          </a:p>
          <a:p>
            <a:r>
              <a:rPr lang="en-US" altLang="zh-CN" dirty="0" smtClean="0">
                <a:ea typeface="宋体" charset="-122"/>
              </a:rPr>
              <a:t>WIDTH, HEIGHT may be in units of pixels or percentage of page or frame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WIDTH="357"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HEIGHT="50%“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Example: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img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="dolphin.jpg"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a typeface="宋体" charset="-122"/>
              </a:rPr>
              <a:t>align="left"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width="150" height="150" alt="dolphin dead!"&gt;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&lt;A&gt; Anchors (</a:t>
            </a:r>
            <a:r>
              <a:rPr lang="en-US" altLang="zh-CN" dirty="0" err="1" smtClean="0">
                <a:ea typeface="宋体" charset="-122"/>
              </a:rPr>
              <a:t>HyperLinks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 smtClean="0">
                <a:ea typeface="宋体" charset="-122"/>
              </a:rPr>
              <a:t>Link to an absolute URL: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If you get spam, contact &lt;A HREF="htttp://www.microsoft.com"&gt;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Microsoft &lt;/A&gt; to report the problem.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Link to a relative URL: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See these &lt;A HREF="#references"&gt; references &lt;/A&gt;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concerning our fine products.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Link to a section within a URL: 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Amazon provided a &lt;A HREF="www.amazon.com/#reference"&gt;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reference for our company. &lt;/A&gt;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Naming a Section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&lt;H2&gt; &lt;A NAME="#references"&gt; Our References &lt;/A&gt; &lt;/H2&gt;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URL (Uniform Resource Locator) is used to address a document on World Wide Web.</a:t>
            </a:r>
          </a:p>
          <a:p>
            <a:pPr marL="0" indent="0">
              <a:buNone/>
            </a:pPr>
            <a:endParaRPr lang="en-US" altLang="zh-CN" b="1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3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08720"/>
          </a:xfrm>
        </p:spPr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&lt;BODY&gt;</a:t>
            </a:r>
          </a:p>
          <a:p>
            <a:pPr marL="0" indent="0">
              <a:buNone/>
            </a:pPr>
            <a:r>
              <a:rPr lang="en-IN" altLang="zh-CN" sz="2000" dirty="0" smtClean="0">
                <a:solidFill>
                  <a:srgbClr val="FF0000"/>
                </a:solidFill>
                <a:ea typeface="宋体" charset="-122"/>
              </a:rPr>
              <a:t>&lt;H3&gt;Welcome to  &lt;A HREF="http://www.manipal.edu"&gt;</a:t>
            </a:r>
          </a:p>
          <a:p>
            <a:pPr marL="0" indent="0">
              <a:buNone/>
            </a:pPr>
            <a:r>
              <a:rPr lang="en-IN" altLang="zh-CN" sz="2000" dirty="0" smtClean="0">
                <a:solidFill>
                  <a:srgbClr val="FF0000"/>
                </a:solidFill>
                <a:ea typeface="宋体" charset="-122"/>
              </a:rPr>
              <a:t>&lt;STRONG&gt;Manipal Institute of Technology&lt;/STRONG&gt;&lt;/A&gt;</a:t>
            </a:r>
          </a:p>
          <a:p>
            <a:pPr marL="0" indent="0">
              <a:buNone/>
            </a:pPr>
            <a:r>
              <a:rPr lang="en-IN" altLang="zh-CN" sz="2000" dirty="0" smtClean="0">
                <a:solidFill>
                  <a:srgbClr val="FF0000"/>
                </a:solidFill>
                <a:ea typeface="宋体" charset="-122"/>
              </a:rPr>
              <a:t>&lt;/H3&gt;</a:t>
            </a:r>
            <a:endParaRPr lang="en-US" altLang="zh-CN" sz="2000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04" y="3810000"/>
            <a:ext cx="893609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2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&lt;TABLE&gt;      table tag</a:t>
            </a:r>
          </a:p>
          <a:p>
            <a:r>
              <a:rPr lang="en-US" altLang="zh-CN" dirty="0" smtClean="0">
                <a:ea typeface="宋体" charset="-122"/>
              </a:rPr>
              <a:t>&lt;CAPTION&gt;  optional table title</a:t>
            </a:r>
          </a:p>
          <a:p>
            <a:r>
              <a:rPr lang="en-US" altLang="zh-CN" dirty="0" smtClean="0">
                <a:ea typeface="宋体" charset="-122"/>
              </a:rPr>
              <a:t>&lt;TR&gt;           table row</a:t>
            </a:r>
          </a:p>
          <a:p>
            <a:r>
              <a:rPr lang="en-US" altLang="zh-CN" dirty="0" smtClean="0">
                <a:ea typeface="宋体" charset="-122"/>
              </a:rPr>
              <a:t>&lt;TH&gt;           table column header</a:t>
            </a:r>
          </a:p>
          <a:p>
            <a:r>
              <a:rPr lang="en-US" altLang="zh-CN" dirty="0" smtClean="0">
                <a:ea typeface="宋体" charset="-122"/>
              </a:rPr>
              <a:t>&lt;TD&gt;           table data element</a:t>
            </a:r>
          </a:p>
          <a:p>
            <a:endParaRPr lang="zh-CN" altLang="en-US" dirty="0" smtClean="0">
              <a:ea typeface="宋体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&lt;TABLE BORDER=1&gt;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&lt;CAPTION&gt;Table Caption&lt;/CAPTION&gt;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&lt;TR&gt;&lt;TH&gt;Heading1&lt;/TH&gt;         &lt;TH&gt;Heading2&lt;/TH&gt;&lt;/TR&gt;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&lt;TR&gt;&lt;TD&gt;Row1 Col1 Data&lt;/TD&gt;&lt;TD&gt;Row1 Col2 Data&lt;/TD&gt;&lt;/TR&gt;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&lt;TR&gt;&lt;TD&gt;Row2 Col1 Data&lt;/TD&gt;&lt;TD&gt;Row2 Col2 Data&lt;/TD&gt;&lt;/TR&gt;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&lt;TR&gt;&lt;TD&gt;Row3 Col1 Data&lt;/TD&gt;&lt;TD&gt;Row3 Col2 Data&lt;/TD&gt;&lt;/TR&gt;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&lt;/TABLE&gt;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&lt;TABLE&gt; 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ea typeface="宋体" charset="-122"/>
              </a:rPr>
              <a:t>ALIGN=</a:t>
            </a:r>
            <a:r>
              <a:rPr lang="en-US" altLang="zh-CN" i="1" dirty="0" smtClean="0">
                <a:ea typeface="宋体" charset="-122"/>
              </a:rPr>
              <a:t>position</a:t>
            </a:r>
            <a:r>
              <a:rPr lang="en-US" altLang="zh-CN" dirty="0" smtClean="0">
                <a:ea typeface="宋体" charset="-122"/>
              </a:rPr>
              <a:t> -- left, center, right for table</a:t>
            </a:r>
          </a:p>
          <a:p>
            <a:r>
              <a:rPr lang="en-US" altLang="zh-CN" dirty="0" smtClean="0">
                <a:ea typeface="宋体" charset="-122"/>
              </a:rPr>
              <a:t>BORDER=</a:t>
            </a:r>
            <a:r>
              <a:rPr lang="en-US" altLang="zh-CN" i="1" dirty="0" smtClean="0">
                <a:ea typeface="宋体" charset="-122"/>
              </a:rPr>
              <a:t>number</a:t>
            </a:r>
            <a:r>
              <a:rPr lang="en-US" altLang="zh-CN" dirty="0" smtClean="0">
                <a:ea typeface="宋体" charset="-122"/>
              </a:rPr>
              <a:t> -- width in pixels of border (including any cell spacing, default 0)</a:t>
            </a:r>
          </a:p>
          <a:p>
            <a:r>
              <a:rPr lang="en-US" altLang="zh-CN" dirty="0" smtClean="0">
                <a:ea typeface="宋体" charset="-122"/>
              </a:rPr>
              <a:t>CELLSPACING=</a:t>
            </a:r>
            <a:r>
              <a:rPr lang="en-US" altLang="zh-CN" i="1" dirty="0" smtClean="0">
                <a:ea typeface="宋体" charset="-122"/>
              </a:rPr>
              <a:t>number</a:t>
            </a:r>
            <a:r>
              <a:rPr lang="en-US" altLang="zh-CN" dirty="0" smtClean="0">
                <a:ea typeface="宋体" charset="-122"/>
              </a:rPr>
              <a:t> -- spacing in pixels between cells, default about 3</a:t>
            </a:r>
          </a:p>
          <a:p>
            <a:r>
              <a:rPr lang="en-US" altLang="zh-CN" dirty="0" smtClean="0">
                <a:ea typeface="宋体" charset="-122"/>
              </a:rPr>
              <a:t>CELLPADDING=</a:t>
            </a:r>
            <a:r>
              <a:rPr lang="en-US" altLang="zh-CN" i="1" dirty="0" smtClean="0">
                <a:ea typeface="宋体" charset="-122"/>
              </a:rPr>
              <a:t>number</a:t>
            </a:r>
            <a:r>
              <a:rPr lang="en-US" altLang="zh-CN" dirty="0" smtClean="0">
                <a:ea typeface="宋体" charset="-122"/>
              </a:rPr>
              <a:t> -- space in pixels between cell border and table element, default about 1</a:t>
            </a:r>
          </a:p>
          <a:p>
            <a:r>
              <a:rPr lang="en-US" altLang="zh-CN" dirty="0" smtClean="0">
                <a:ea typeface="宋体" charset="-122"/>
              </a:rPr>
              <a:t>WIDTH=</a:t>
            </a:r>
            <a:r>
              <a:rPr lang="en-US" altLang="zh-CN" i="1" dirty="0" smtClean="0">
                <a:ea typeface="宋体" charset="-122"/>
              </a:rPr>
              <a:t>number[%]</a:t>
            </a:r>
            <a:r>
              <a:rPr lang="en-US" altLang="zh-CN" dirty="0" smtClean="0">
                <a:ea typeface="宋体" charset="-122"/>
              </a:rPr>
              <a:t>-- width in pixels or percentage of page/frame width</a:t>
            </a:r>
          </a:p>
          <a:p>
            <a:r>
              <a:rPr lang="en-US" altLang="zh-CN" dirty="0" smtClean="0">
                <a:ea typeface="宋体" charset="-122"/>
              </a:rPr>
              <a:t>BGCOLOR=</a:t>
            </a:r>
            <a:r>
              <a:rPr lang="en-US" altLang="zh-CN" i="1" dirty="0" smtClean="0">
                <a:ea typeface="宋体" charset="-122"/>
              </a:rPr>
              <a:t>color</a:t>
            </a:r>
            <a:r>
              <a:rPr lang="en-US" altLang="zh-CN" dirty="0" smtClean="0">
                <a:ea typeface="宋体" charset="-122"/>
              </a:rPr>
              <a:t> -- background color of table, also valid </a:t>
            </a:r>
          </a:p>
          <a:p>
            <a:r>
              <a:rPr lang="en-US" altLang="zh-CN" dirty="0" smtClean="0">
                <a:ea typeface="宋体" charset="-122"/>
              </a:rPr>
              <a:t>for &lt;TR&gt;, &lt;TH&gt;, and &lt;TD&gt;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ea typeface="宋体" charset="-122"/>
              </a:rPr>
              <a:t>cellspacing</a:t>
            </a:r>
            <a:r>
              <a:rPr lang="en-US" altLang="zh-CN" b="1" dirty="0" smtClean="0">
                <a:ea typeface="宋体" charset="-122"/>
              </a:rPr>
              <a:t>=10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b="1" dirty="0" err="1" smtClean="0">
                <a:ea typeface="宋体" charset="-122"/>
              </a:rPr>
              <a:t>cellpadding</a:t>
            </a:r>
            <a:r>
              <a:rPr lang="en-US" altLang="zh-CN" b="1" dirty="0" smtClean="0">
                <a:ea typeface="宋体" charset="-122"/>
              </a:rPr>
              <a:t>=10</a:t>
            </a:r>
            <a:endParaRPr lang="en-US" altLang="zh-CN" dirty="0" smtClean="0">
              <a:ea typeface="宋体" charset="-122"/>
            </a:endParaRP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85912"/>
            <a:ext cx="15621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7" y="3161763"/>
            <a:ext cx="18002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&lt;TR&gt; Table Row Attributes</a:t>
            </a:r>
            <a:br>
              <a:rPr lang="en-US" altLang="zh-CN" dirty="0" smtClean="0">
                <a:ea typeface="宋体" charset="-12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Valid for the table row: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ALIGN -- left, center, right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VALIGN -- top, middle, bottom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charset="-122"/>
              </a:rPr>
              <a:t>BGCOLOR -- background color </a:t>
            </a: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&lt;TABLE ALIGN="center" WIDTH="300" HEIGHT="200"&gt;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&lt;TR ALIGN="left" VALIGN="top" BGCOLOR="red"&gt;&lt;TD&gt;One&lt;/TD&gt;&lt;TD&gt;Two&lt;/TD&gt;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&lt;TR ALIGN="center" VALIGN="middle" BGCOLOR="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lightblue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"&gt;&lt;TD&gt;Three&lt;/TD&gt;&lt;TD&gt;Four&lt;/TD&gt;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&lt;TR ALIGN="right" VALIGN="bottom" BGCOLOR="yellow"&gt;&lt;TD&gt;Five&lt;/TD&gt;&lt;TD&gt;Six&lt;/TD&gt;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&lt;/TABLE&gt;</a:t>
            </a:r>
          </a:p>
          <a:p>
            <a:pPr marL="0" indent="0">
              <a:buNone/>
            </a:pPr>
            <a:endParaRPr lang="en-US" altLang="zh-CN" sz="1700" dirty="0" smtClean="0">
              <a:ea typeface="宋体" charset="-122"/>
            </a:endParaRP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8" t="9377" r="52493" b="56258"/>
          <a:stretch>
            <a:fillRect/>
          </a:stretch>
        </p:blipFill>
        <p:spPr bwMode="auto">
          <a:xfrm>
            <a:off x="5029200" y="990600"/>
            <a:ext cx="39639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5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&lt;TD&gt; Table Cell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ea typeface="宋体" charset="-122"/>
              </a:rPr>
              <a:t>Valid for the table cell:</a:t>
            </a:r>
          </a:p>
          <a:p>
            <a:pPr marL="0" indent="0">
              <a:buNone/>
            </a:pPr>
            <a:r>
              <a:rPr lang="en-US" altLang="zh-CN" sz="4000" dirty="0" err="1" smtClean="0">
                <a:ea typeface="宋体" charset="-122"/>
              </a:rPr>
              <a:t>colspan</a:t>
            </a:r>
            <a:r>
              <a:rPr lang="en-US" altLang="zh-CN" sz="4000" dirty="0" smtClean="0">
                <a:ea typeface="宋体" charset="-122"/>
              </a:rPr>
              <a:t> --  how many columns this cell occupies</a:t>
            </a:r>
          </a:p>
          <a:p>
            <a:pPr marL="0" indent="0">
              <a:buNone/>
            </a:pPr>
            <a:r>
              <a:rPr lang="en-US" altLang="zh-CN" sz="4000" dirty="0" err="1" smtClean="0">
                <a:ea typeface="宋体" charset="-122"/>
              </a:rPr>
              <a:t>rowspan</a:t>
            </a:r>
            <a:r>
              <a:rPr lang="en-US" altLang="zh-CN" sz="4000" dirty="0" smtClean="0">
                <a:ea typeface="宋体" charset="-122"/>
              </a:rPr>
              <a:t> – how many rows this cell occupies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&lt;TABLE ALIGN="center" WIDTH="300" HEIGHT="200" border="1"&gt;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&lt;TR&gt;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&lt;TD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colspan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="1"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rowspan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="2"&gt;a&lt;/TD&gt;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&lt;TD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colspan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="1"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rowspan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="1"&gt;b&lt;/TD&gt;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&lt;/TR&gt;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&lt;TR&gt;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&lt;TD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colspan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="1" </a:t>
            </a:r>
            <a:r>
              <a:rPr lang="en-US" altLang="zh-CN" sz="4400" dirty="0" err="1" smtClean="0">
                <a:solidFill>
                  <a:srgbClr val="FF0000"/>
                </a:solidFill>
                <a:ea typeface="宋体" charset="-122"/>
              </a:rPr>
              <a:t>rowspan</a:t>
            </a: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="1"&gt;c&lt;/TD&gt;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&lt;/TR&gt;</a:t>
            </a: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  <a:ea typeface="宋体" charset="-122"/>
              </a:rPr>
              <a:t>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Frames help control navigation and display</a:t>
            </a:r>
          </a:p>
          <a:p>
            <a:r>
              <a:rPr lang="en-US" altLang="zh-CN" dirty="0" smtClean="0">
                <a:ea typeface="宋体" charset="-122"/>
              </a:rPr>
              <a:t>&lt;FRAME&gt; attributes include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FRAMEBORDER – yes or 1 for borders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FRAMESPACING – width of border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BORDERCOLOR – color 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SRC – location of HTML to display in frame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NAME – destination for TARGET attribute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MARGINWIDTH – left/right margins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MARGINHEIGHT – top/bottom margins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SCROLLING – yes or 1 adds scroll bar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NORESIZE – yes or 1 disables resizing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HTML is made up of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TAGS</a:t>
            </a:r>
          </a:p>
          <a:p>
            <a:r>
              <a:rPr lang="en-US" dirty="0" smtClean="0"/>
              <a:t>ATTRIBUTES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All HTML TAGS are contained in angle brackets &lt;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. &lt;HEAD&gt; , &lt;H1&gt;, &lt;TABLE&gt;,&lt;FONT&gt;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TAG is a coded HTML command to display a part of a webpage.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Attribute is a special word used inside a TAG to specify additional information to TAG such as color, alignment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HTML tags come in pairs</a:t>
            </a:r>
          </a:p>
        </p:txBody>
      </p:sp>
    </p:spTree>
    <p:extLst>
      <p:ext uri="{BB962C8B-B14F-4D97-AF65-F5344CB8AC3E}">
        <p14:creationId xmlns:p14="http://schemas.microsoft.com/office/powerpoint/2010/main" val="2634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&lt;FRAMESET ROWS="75%,25%"&gt;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&lt;FRAMESET COLS="*,*,*"&gt;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&lt;FRAME SRC="http://www.google.co.in"&gt;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&lt;FRAME SRC="http:// www.google.co.in 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&lt;FRAME SRC="http:// www.google.co.in 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&lt;/FRAMESET&gt;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&lt;FRAMESET COLS="*,*"&gt;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&lt;FRAME SRC="http:// www.google.co.in 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  &lt;FRAME SRC="http:// www.google.co.in "&gt;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 &lt;/FRAMESET&gt;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&lt;/FRAMESET&gt;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different kind of user input.</a:t>
            </a:r>
          </a:p>
          <a:p>
            <a:r>
              <a:rPr lang="en-US" dirty="0" smtClean="0"/>
              <a:t>Forms is an area that contain form elements</a:t>
            </a:r>
          </a:p>
          <a:p>
            <a:r>
              <a:rPr lang="en-US" dirty="0" smtClean="0"/>
              <a:t>Form elements are elements that allow to enter information in a form</a:t>
            </a:r>
          </a:p>
          <a:p>
            <a:r>
              <a:rPr lang="en-US" dirty="0" smtClean="0"/>
              <a:t>Defined by &lt; FORM&gt; tag</a:t>
            </a:r>
          </a:p>
          <a:p>
            <a:r>
              <a:rPr lang="en-US" dirty="0" smtClean="0"/>
              <a:t>Action attribute defines the name of the file to which the contents are 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 Tag:</a:t>
            </a:r>
          </a:p>
          <a:p>
            <a:pPr marL="0" indent="0">
              <a:buNone/>
            </a:pPr>
            <a:r>
              <a:rPr lang="en-US" dirty="0" smtClean="0"/>
              <a:t>Type of input is specified with TYPE attribute.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Fields:</a:t>
            </a:r>
          </a:p>
          <a:p>
            <a:pPr marL="0" indent="0">
              <a:buNone/>
            </a:pPr>
            <a:r>
              <a:rPr lang="en-US" dirty="0" smtClean="0"/>
              <a:t>Used when we want to type numbers or text.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type=“text” name=“first name”&gt;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Radio Buttons:</a:t>
            </a:r>
          </a:p>
          <a:p>
            <a:pPr marL="0" indent="0">
              <a:buNone/>
            </a:pPr>
            <a:r>
              <a:rPr lang="en-US" dirty="0" smtClean="0"/>
              <a:t>Used when we want user to select one of a limited number of choices.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Check Boxes:</a:t>
            </a:r>
          </a:p>
          <a:p>
            <a:pPr marL="0" indent="0">
              <a:buNone/>
            </a:pPr>
            <a:r>
              <a:rPr lang="en-US" dirty="0" smtClean="0"/>
              <a:t>Used when we want user to select one or more options of a limited number of choices.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Submit Button:</a:t>
            </a:r>
          </a:p>
          <a:p>
            <a:pPr marL="0" indent="0">
              <a:buNone/>
            </a:pPr>
            <a:r>
              <a:rPr lang="en-US" dirty="0" smtClean="0"/>
              <a:t>When user clicks on submit button, the content of the form is send to the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First name: &lt;input type="text" name="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" /&gt;&lt;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dirty="0" err="1" smtClean="0">
                <a:solidFill>
                  <a:srgbClr val="FF0000"/>
                </a:solidFill>
              </a:rPr>
              <a:t>lastname</a:t>
            </a:r>
            <a:r>
              <a:rPr lang="en-US" dirty="0" smtClean="0">
                <a:solidFill>
                  <a:srgbClr val="FF0000"/>
                </a:solidFill>
              </a:rPr>
              <a:t>" /&gt;&lt;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Password: &lt;input type="password" name="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>
                <a:solidFill>
                  <a:srgbClr val="FF0000"/>
                </a:solidFill>
              </a:rPr>
              <a:t>" /&gt;&lt;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type="radio" name=“gender" value="male" /&gt; Male&lt;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type="radio" name</a:t>
            </a:r>
            <a:r>
              <a:rPr lang="en-US" smtClean="0">
                <a:solidFill>
                  <a:srgbClr val="FF0000"/>
                </a:solidFill>
              </a:rPr>
              <a:t>=“gender" </a:t>
            </a:r>
            <a:r>
              <a:rPr lang="en-US" dirty="0" smtClean="0">
                <a:solidFill>
                  <a:srgbClr val="FF0000"/>
                </a:solidFill>
              </a:rPr>
              <a:t>value="female" /&gt; Female&lt;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type="checkbox" name="vehicle" value="Car" /&gt; I have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&gt;a car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Username: &lt;input type="text" name="user"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type="submit" value="Submit" /&gt;&lt;/FORM&gt;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&lt;TEXTAREA rows=“10” cols=“30”&gt;  </a:t>
            </a:r>
            <a:r>
              <a:rPr lang="en-US" dirty="0" err="1" smtClean="0">
                <a:solidFill>
                  <a:srgbClr val="FF0000"/>
                </a:solidFill>
              </a:rPr>
              <a:t>Deifnes</a:t>
            </a:r>
            <a:r>
              <a:rPr lang="en-US" dirty="0" smtClean="0">
                <a:solidFill>
                  <a:srgbClr val="FF0000"/>
                </a:solidFill>
              </a:rPr>
              <a:t> a text area &lt;/TEXTAREA&gt;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&lt;SELECT&gt; Defines a selectable list of items.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&lt;SELECT name=“cars”&gt;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value=“alto”&gt; ALTO 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value=“</a:t>
            </a:r>
            <a:r>
              <a:rPr lang="en-US" dirty="0" err="1" smtClean="0">
                <a:solidFill>
                  <a:srgbClr val="FF0000"/>
                </a:solidFill>
              </a:rPr>
              <a:t>santro</a:t>
            </a:r>
            <a:r>
              <a:rPr lang="en-US" dirty="0" smtClean="0">
                <a:solidFill>
                  <a:srgbClr val="FF0000"/>
                </a:solidFill>
              </a:rPr>
              <a:t>”&gt; SANTRO &lt;/option&gt;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&lt;/SELECT&gt;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Document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Every HTML document has the following  structure: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6294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 Title of page is written here&lt;/TITLE&gt;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Html TAGS which define the page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2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&lt;HTML&gt;….&lt;/HTML&gt;</a:t>
            </a:r>
            <a:r>
              <a:rPr lang="en-US" dirty="0" smtClean="0"/>
              <a:t> </a:t>
            </a:r>
            <a:r>
              <a:rPr lang="en-US" cap="small" dirty="0" smtClean="0"/>
              <a:t>IDENTIFIES THE AS AN HTML DOCUMENT.</a:t>
            </a:r>
          </a:p>
          <a:p>
            <a:endParaRPr lang="en-US" cap="small" dirty="0" smtClean="0"/>
          </a:p>
          <a:p>
            <a:r>
              <a:rPr lang="en-US" cap="small" dirty="0" smtClean="0"/>
              <a:t>HTML DOCUMENT BEGINS WITH 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rgbClr val="FF0000"/>
                </a:solidFill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&lt;HEAD&gt;….&lt;/HEAD&gt; </a:t>
            </a:r>
            <a:r>
              <a:rPr lang="en-US" dirty="0" smtClean="0"/>
              <a:t>CONTAINS THE INFORMATION OF DOCUMENT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&lt;TITLE&gt;….&lt;/TITLE&gt;</a:t>
            </a:r>
          </a:p>
          <a:p>
            <a:r>
              <a:rPr lang="en-US" dirty="0" smtClean="0"/>
              <a:t>CONTAINS THE DOCUMENT TITLE WHICH IS DISPLAYED IN THE BROWSERS TITLE BAR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&lt;BODY&gt;….&lt;/BODY&gt;</a:t>
            </a:r>
          </a:p>
          <a:p>
            <a:pPr>
              <a:buNone/>
            </a:pPr>
            <a:r>
              <a:rPr lang="en-US" dirty="0" smtClean="0"/>
              <a:t>CONTAINS ALL TAGS,ATTRIBUTES &amp; INFORMATION </a:t>
            </a:r>
          </a:p>
          <a:p>
            <a:pPr>
              <a:buNone/>
            </a:pPr>
            <a:r>
              <a:rPr lang="en-US" dirty="0" smtClean="0"/>
              <a:t>TO BE DISPLAYED IN THE WEB PAGE.</a:t>
            </a:r>
          </a:p>
          <a:p>
            <a:pPr>
              <a:buNone/>
            </a:pPr>
            <a:r>
              <a:rPr lang="en-US" dirty="0" smtClean="0"/>
              <a:t>&lt;BODY&gt; TAG IS ENTERED BELOW THE CLOSING </a:t>
            </a:r>
          </a:p>
          <a:p>
            <a:pPr>
              <a:buNone/>
            </a:pPr>
            <a:r>
              <a:rPr lang="en-US" dirty="0" smtClean="0"/>
              <a:t>&lt;/HEAD&gt; TAG AND ABOVE THE CLOSING OF </a:t>
            </a:r>
          </a:p>
          <a:p>
            <a:pPr>
              <a:buNone/>
            </a:pPr>
            <a:r>
              <a:rPr lang="en-US" dirty="0" smtClean="0"/>
              <a:t>&lt;HTML&gt; TAG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writing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text editor</a:t>
            </a:r>
          </a:p>
          <a:p>
            <a:r>
              <a:rPr lang="en-US" dirty="0" smtClean="0"/>
              <a:t>Notepad, </a:t>
            </a:r>
            <a:r>
              <a:rPr lang="en-US" dirty="0" err="1" smtClean="0"/>
              <a:t>frontpage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Viewing HTML </a:t>
            </a:r>
          </a:p>
          <a:p>
            <a:pPr marL="0" indent="0">
              <a:buNone/>
            </a:pPr>
            <a:r>
              <a:rPr lang="en-US" dirty="0"/>
              <a:t>HTML document can be viewed in a browser like IE, Firefox</a:t>
            </a:r>
            <a:r>
              <a:rPr lang="en-US" dirty="0" smtClean="0"/>
              <a:t>, Opera, Safari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require starting and ending tags.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These are paired tags.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&lt;HTML&gt;…&lt;/HTML&gt; , &lt;HEAD&gt;…&lt;/HEAD&gt; , &lt;TITLE&gt;…&lt;/TITLE&gt;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Empty Elements</a:t>
            </a:r>
          </a:p>
          <a:p>
            <a:pPr>
              <a:buFontTx/>
              <a:buChar char="•"/>
            </a:pPr>
            <a:r>
              <a:rPr lang="en-US" dirty="0"/>
              <a:t>These require starting tag.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/>
              <a:t>: &lt;BR&gt;, &lt;HR&gt;, &lt;IMG&gt;, &lt;LINK&gt;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Six levels of headings are available.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&lt;H1 ...&gt; text &lt;/H1&gt;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-- largest of the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six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&lt;H2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...&gt; text &lt;/H2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H3 ...&gt; text &lt;/H3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H4 ...&gt; text &lt;/H4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H5 ...&gt; text &lt;/H5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&gt;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H6 ...&gt; text &lt;/H6&gt;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-- smallest of the six</a:t>
            </a:r>
          </a:p>
          <a:p>
            <a:pPr marL="0" indent="0">
              <a:buNone/>
            </a:pPr>
            <a:endParaRPr lang="en-US" altLang="zh-CN" sz="2800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93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</Template>
  <TotalTime>383</TotalTime>
  <Words>2191</Words>
  <Application>Microsoft Office PowerPoint</Application>
  <PresentationFormat>On-screen Show (4:3)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Franklin Gothic Book</vt:lpstr>
      <vt:lpstr>Perpetua</vt:lpstr>
      <vt:lpstr>Wingdings</vt:lpstr>
      <vt:lpstr>AIT</vt:lpstr>
      <vt:lpstr>Discussion of basic HTML tags</vt:lpstr>
      <vt:lpstr>What is HTML?</vt:lpstr>
      <vt:lpstr>What HTML is made up of ?</vt:lpstr>
      <vt:lpstr>HTML Document Structure </vt:lpstr>
      <vt:lpstr>TAGS</vt:lpstr>
      <vt:lpstr>TAGS</vt:lpstr>
      <vt:lpstr>HTML writing tools</vt:lpstr>
      <vt:lpstr>Container Elements </vt:lpstr>
      <vt:lpstr>HEADINGS</vt:lpstr>
      <vt:lpstr>PARAGRAPH</vt:lpstr>
      <vt:lpstr>Text Formatting Tags</vt:lpstr>
      <vt:lpstr>&lt;PRE&gt; Preformatted Text</vt:lpstr>
      <vt:lpstr>LISTS</vt:lpstr>
      <vt:lpstr>LISTS</vt:lpstr>
      <vt:lpstr>LISTS</vt:lpstr>
      <vt:lpstr>LISTS</vt:lpstr>
      <vt:lpstr>LISTS</vt:lpstr>
      <vt:lpstr>LISTS</vt:lpstr>
      <vt:lpstr>Formatting tags</vt:lpstr>
      <vt:lpstr>Images</vt:lpstr>
      <vt:lpstr>&lt;A&gt; Anchors (HyperLinks)</vt:lpstr>
      <vt:lpstr>HYPERLINKS</vt:lpstr>
      <vt:lpstr>Tables</vt:lpstr>
      <vt:lpstr>Tables</vt:lpstr>
      <vt:lpstr>&lt;TABLE&gt; Element Attributes</vt:lpstr>
      <vt:lpstr>TABLES</vt:lpstr>
      <vt:lpstr>&lt;TR&gt; Table Row Attributes </vt:lpstr>
      <vt:lpstr>&lt;TD&gt; Table Cell Attributes</vt:lpstr>
      <vt:lpstr>Frames</vt:lpstr>
      <vt:lpstr>Frames</vt:lpstr>
      <vt:lpstr>FORMS</vt:lpstr>
      <vt:lpstr>FORMS</vt:lpstr>
      <vt:lpstr>FORMS</vt:lpstr>
      <vt:lpstr>FORMS</vt:lpstr>
      <vt:lpstr>FORMS</vt:lpstr>
      <vt:lpstr>End of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acer</dc:creator>
  <cp:lastModifiedBy>M71E</cp:lastModifiedBy>
  <cp:revision>33</cp:revision>
  <dcterms:created xsi:type="dcterms:W3CDTF">2011-07-30T09:45:53Z</dcterms:created>
  <dcterms:modified xsi:type="dcterms:W3CDTF">2015-08-04T03:09:26Z</dcterms:modified>
</cp:coreProperties>
</file>