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4" r:id="rId9"/>
    <p:sldId id="264" r:id="rId10"/>
    <p:sldId id="265" r:id="rId11"/>
    <p:sldId id="266" r:id="rId12"/>
    <p:sldId id="267" r:id="rId13"/>
    <p:sldId id="268" r:id="rId14"/>
    <p:sldId id="269" r:id="rId15"/>
    <p:sldId id="270" r:id="rId16"/>
    <p:sldId id="271" r:id="rId17"/>
    <p:sldId id="272"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3248F6-AE62-493C-AE19-5F4D6F034131}"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E759-A5C3-47BB-9B06-B11B20AB7A3F}" type="slidenum">
              <a:rPr lang="en-US" smtClean="0"/>
              <a:t>‹#›</a:t>
            </a:fld>
            <a:endParaRPr lang="en-US"/>
          </a:p>
        </p:txBody>
      </p:sp>
    </p:spTree>
    <p:extLst>
      <p:ext uri="{BB962C8B-B14F-4D97-AF65-F5344CB8AC3E}">
        <p14:creationId xmlns:p14="http://schemas.microsoft.com/office/powerpoint/2010/main" val="424866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248F6-AE62-493C-AE19-5F4D6F034131}"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E759-A5C3-47BB-9B06-B11B20AB7A3F}" type="slidenum">
              <a:rPr lang="en-US" smtClean="0"/>
              <a:t>‹#›</a:t>
            </a:fld>
            <a:endParaRPr lang="en-US"/>
          </a:p>
        </p:txBody>
      </p:sp>
    </p:spTree>
    <p:extLst>
      <p:ext uri="{BB962C8B-B14F-4D97-AF65-F5344CB8AC3E}">
        <p14:creationId xmlns:p14="http://schemas.microsoft.com/office/powerpoint/2010/main" val="1754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248F6-AE62-493C-AE19-5F4D6F034131}"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E759-A5C3-47BB-9B06-B11B20AB7A3F}" type="slidenum">
              <a:rPr lang="en-US" smtClean="0"/>
              <a:t>‹#›</a:t>
            </a:fld>
            <a:endParaRPr lang="en-US"/>
          </a:p>
        </p:txBody>
      </p:sp>
    </p:spTree>
    <p:extLst>
      <p:ext uri="{BB962C8B-B14F-4D97-AF65-F5344CB8AC3E}">
        <p14:creationId xmlns:p14="http://schemas.microsoft.com/office/powerpoint/2010/main" val="336762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248F6-AE62-493C-AE19-5F4D6F034131}"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E759-A5C3-47BB-9B06-B11B20AB7A3F}" type="slidenum">
              <a:rPr lang="en-US" smtClean="0"/>
              <a:t>‹#›</a:t>
            </a:fld>
            <a:endParaRPr lang="en-US"/>
          </a:p>
        </p:txBody>
      </p:sp>
    </p:spTree>
    <p:extLst>
      <p:ext uri="{BB962C8B-B14F-4D97-AF65-F5344CB8AC3E}">
        <p14:creationId xmlns:p14="http://schemas.microsoft.com/office/powerpoint/2010/main" val="305944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248F6-AE62-493C-AE19-5F4D6F034131}"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E759-A5C3-47BB-9B06-B11B20AB7A3F}" type="slidenum">
              <a:rPr lang="en-US" smtClean="0"/>
              <a:t>‹#›</a:t>
            </a:fld>
            <a:endParaRPr lang="en-US"/>
          </a:p>
        </p:txBody>
      </p:sp>
    </p:spTree>
    <p:extLst>
      <p:ext uri="{BB962C8B-B14F-4D97-AF65-F5344CB8AC3E}">
        <p14:creationId xmlns:p14="http://schemas.microsoft.com/office/powerpoint/2010/main" val="203440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3248F6-AE62-493C-AE19-5F4D6F034131}"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AE759-A5C3-47BB-9B06-B11B20AB7A3F}" type="slidenum">
              <a:rPr lang="en-US" smtClean="0"/>
              <a:t>‹#›</a:t>
            </a:fld>
            <a:endParaRPr lang="en-US"/>
          </a:p>
        </p:txBody>
      </p:sp>
    </p:spTree>
    <p:extLst>
      <p:ext uri="{BB962C8B-B14F-4D97-AF65-F5344CB8AC3E}">
        <p14:creationId xmlns:p14="http://schemas.microsoft.com/office/powerpoint/2010/main" val="279900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3248F6-AE62-493C-AE19-5F4D6F034131}" type="datetimeFigureOut">
              <a:rPr lang="en-US" smtClean="0"/>
              <a:t>10/13/2015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AE759-A5C3-47BB-9B06-B11B20AB7A3F}" type="slidenum">
              <a:rPr lang="en-US" smtClean="0"/>
              <a:t>‹#›</a:t>
            </a:fld>
            <a:endParaRPr lang="en-US"/>
          </a:p>
        </p:txBody>
      </p:sp>
    </p:spTree>
    <p:extLst>
      <p:ext uri="{BB962C8B-B14F-4D97-AF65-F5344CB8AC3E}">
        <p14:creationId xmlns:p14="http://schemas.microsoft.com/office/powerpoint/2010/main" val="329359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3248F6-AE62-493C-AE19-5F4D6F034131}" type="datetimeFigureOut">
              <a:rPr lang="en-US" smtClean="0"/>
              <a:t>10/13/2015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AE759-A5C3-47BB-9B06-B11B20AB7A3F}" type="slidenum">
              <a:rPr lang="en-US" smtClean="0"/>
              <a:t>‹#›</a:t>
            </a:fld>
            <a:endParaRPr lang="en-US"/>
          </a:p>
        </p:txBody>
      </p:sp>
    </p:spTree>
    <p:extLst>
      <p:ext uri="{BB962C8B-B14F-4D97-AF65-F5344CB8AC3E}">
        <p14:creationId xmlns:p14="http://schemas.microsoft.com/office/powerpoint/2010/main" val="234636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248F6-AE62-493C-AE19-5F4D6F034131}" type="datetimeFigureOut">
              <a:rPr lang="en-US" smtClean="0"/>
              <a:t>10/13/2015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AE759-A5C3-47BB-9B06-B11B20AB7A3F}" type="slidenum">
              <a:rPr lang="en-US" smtClean="0"/>
              <a:t>‹#›</a:t>
            </a:fld>
            <a:endParaRPr lang="en-US"/>
          </a:p>
        </p:txBody>
      </p:sp>
    </p:spTree>
    <p:extLst>
      <p:ext uri="{BB962C8B-B14F-4D97-AF65-F5344CB8AC3E}">
        <p14:creationId xmlns:p14="http://schemas.microsoft.com/office/powerpoint/2010/main" val="144733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248F6-AE62-493C-AE19-5F4D6F034131}"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AE759-A5C3-47BB-9B06-B11B20AB7A3F}" type="slidenum">
              <a:rPr lang="en-US" smtClean="0"/>
              <a:t>‹#›</a:t>
            </a:fld>
            <a:endParaRPr lang="en-US"/>
          </a:p>
        </p:txBody>
      </p:sp>
    </p:spTree>
    <p:extLst>
      <p:ext uri="{BB962C8B-B14F-4D97-AF65-F5344CB8AC3E}">
        <p14:creationId xmlns:p14="http://schemas.microsoft.com/office/powerpoint/2010/main" val="342390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248F6-AE62-493C-AE19-5F4D6F034131}"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AE759-A5C3-47BB-9B06-B11B20AB7A3F}" type="slidenum">
              <a:rPr lang="en-US" smtClean="0"/>
              <a:t>‹#›</a:t>
            </a:fld>
            <a:endParaRPr lang="en-US"/>
          </a:p>
        </p:txBody>
      </p:sp>
    </p:spTree>
    <p:extLst>
      <p:ext uri="{BB962C8B-B14F-4D97-AF65-F5344CB8AC3E}">
        <p14:creationId xmlns:p14="http://schemas.microsoft.com/office/powerpoint/2010/main" val="771858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248F6-AE62-493C-AE19-5F4D6F034131}" type="datetimeFigureOut">
              <a:rPr lang="en-US" smtClean="0"/>
              <a:t>10/13/2015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AE759-A5C3-47BB-9B06-B11B20AB7A3F}" type="slidenum">
              <a:rPr lang="en-US" smtClean="0"/>
              <a:t>‹#›</a:t>
            </a:fld>
            <a:endParaRPr lang="en-US"/>
          </a:p>
        </p:txBody>
      </p:sp>
    </p:spTree>
    <p:extLst>
      <p:ext uri="{BB962C8B-B14F-4D97-AF65-F5344CB8AC3E}">
        <p14:creationId xmlns:p14="http://schemas.microsoft.com/office/powerpoint/2010/main" val="3958746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423" y="1122363"/>
            <a:ext cx="9144000" cy="2387600"/>
          </a:xfrm>
        </p:spPr>
        <p:txBody>
          <a:bodyPr/>
          <a:lstStyle/>
          <a:p>
            <a:r>
              <a:rPr lang="en-US" dirty="0" smtClean="0"/>
              <a:t>Identification of Classes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139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p:sp>
        <p:nvSpPr>
          <p:cNvPr id="3" name="Content Placeholder 2"/>
          <p:cNvSpPr>
            <a:spLocks noGrp="1"/>
          </p:cNvSpPr>
          <p:nvPr>
            <p:ph sz="quarter" idx="1"/>
          </p:nvPr>
        </p:nvSpPr>
        <p:spPr/>
        <p:txBody>
          <a:bodyPr numCol="2">
            <a:normAutofit fontScale="92500" lnSpcReduction="10000"/>
          </a:bodyPr>
          <a:lstStyle/>
          <a:p>
            <a:r>
              <a:rPr lang="en-US" dirty="0" smtClean="0"/>
              <a:t>List of nouns identified are:</a:t>
            </a:r>
          </a:p>
          <a:p>
            <a:pPr lvl="1"/>
            <a:r>
              <a:rPr lang="en-US" dirty="0" smtClean="0"/>
              <a:t>Account		</a:t>
            </a:r>
          </a:p>
          <a:p>
            <a:pPr lvl="1"/>
            <a:r>
              <a:rPr lang="en-US" dirty="0" smtClean="0"/>
              <a:t>Account balance</a:t>
            </a:r>
          </a:p>
          <a:p>
            <a:pPr lvl="1"/>
            <a:r>
              <a:rPr lang="en-US" dirty="0" smtClean="0"/>
              <a:t>Amount</a:t>
            </a:r>
          </a:p>
          <a:p>
            <a:pPr lvl="1"/>
            <a:r>
              <a:rPr lang="en-US" dirty="0" err="1" smtClean="0"/>
              <a:t>Atm</a:t>
            </a:r>
            <a:r>
              <a:rPr lang="en-US" dirty="0" smtClean="0"/>
              <a:t> card</a:t>
            </a:r>
          </a:p>
          <a:p>
            <a:pPr lvl="1"/>
            <a:r>
              <a:rPr lang="en-US" dirty="0" smtClean="0"/>
              <a:t>Bank</a:t>
            </a:r>
          </a:p>
          <a:p>
            <a:pPr lvl="1"/>
            <a:r>
              <a:rPr lang="en-US" dirty="0" smtClean="0"/>
              <a:t>Bank client</a:t>
            </a:r>
          </a:p>
          <a:p>
            <a:pPr lvl="1"/>
            <a:r>
              <a:rPr lang="en-US" dirty="0" smtClean="0"/>
              <a:t>Card</a:t>
            </a:r>
          </a:p>
          <a:p>
            <a:pPr lvl="1"/>
            <a:r>
              <a:rPr lang="en-US" dirty="0" smtClean="0"/>
              <a:t>Checking account</a:t>
            </a:r>
          </a:p>
          <a:p>
            <a:pPr lvl="1"/>
            <a:r>
              <a:rPr lang="en-US" dirty="0" smtClean="0"/>
              <a:t>Client</a:t>
            </a:r>
          </a:p>
          <a:p>
            <a:pPr lvl="1"/>
            <a:r>
              <a:rPr lang="en-US" dirty="0" smtClean="0"/>
              <a:t>Clients account</a:t>
            </a:r>
          </a:p>
          <a:p>
            <a:pPr lvl="1"/>
            <a:endParaRPr lang="en-US" dirty="0" smtClean="0"/>
          </a:p>
          <a:p>
            <a:pPr lvl="1"/>
            <a:endParaRPr lang="en-US" dirty="0" smtClean="0"/>
          </a:p>
          <a:p>
            <a:pPr lvl="1"/>
            <a:endParaRPr lang="en-US" dirty="0" smtClean="0"/>
          </a:p>
          <a:p>
            <a:pPr lvl="1"/>
            <a:r>
              <a:rPr lang="en-US" dirty="0" smtClean="0"/>
              <a:t>Four digits</a:t>
            </a:r>
          </a:p>
          <a:p>
            <a:pPr lvl="1"/>
            <a:r>
              <a:rPr lang="en-US" dirty="0" smtClean="0"/>
              <a:t>Invalid PIN</a:t>
            </a:r>
          </a:p>
          <a:p>
            <a:pPr lvl="1"/>
            <a:r>
              <a:rPr lang="en-US" dirty="0" smtClean="0"/>
              <a:t>Message</a:t>
            </a:r>
          </a:p>
          <a:p>
            <a:pPr lvl="1"/>
            <a:r>
              <a:rPr lang="en-US" dirty="0" smtClean="0"/>
              <a:t>PIN</a:t>
            </a:r>
          </a:p>
          <a:p>
            <a:pPr lvl="1"/>
            <a:r>
              <a:rPr lang="en-US" dirty="0" smtClean="0"/>
              <a:t>PIN code</a:t>
            </a:r>
          </a:p>
          <a:p>
            <a:pPr lvl="1"/>
            <a:r>
              <a:rPr lang="en-US" dirty="0" smtClean="0"/>
              <a:t>Savings</a:t>
            </a:r>
          </a:p>
          <a:p>
            <a:pPr lvl="1"/>
            <a:r>
              <a:rPr lang="en-US" dirty="0" smtClean="0"/>
              <a:t>Savings account</a:t>
            </a:r>
          </a:p>
          <a:p>
            <a:pPr lvl="1"/>
            <a:r>
              <a:rPr lang="en-US" dirty="0" smtClean="0"/>
              <a:t>Transaction</a:t>
            </a:r>
          </a:p>
          <a:p>
            <a:pPr lvl="1"/>
            <a:r>
              <a:rPr lang="en-US" dirty="0" smtClean="0"/>
              <a:t>Transaction history</a:t>
            </a:r>
          </a:p>
          <a:p>
            <a:pPr lvl="1"/>
            <a:r>
              <a:rPr lang="en-US" dirty="0" smtClean="0"/>
              <a:t>Touch Screen</a:t>
            </a:r>
          </a:p>
          <a:p>
            <a:pPr lvl="1"/>
            <a:endParaRPr lang="en-IN" dirty="0"/>
          </a:p>
        </p:txBody>
      </p:sp>
    </p:spTree>
    <p:extLst>
      <p:ext uri="{BB962C8B-B14F-4D97-AF65-F5344CB8AC3E}">
        <p14:creationId xmlns:p14="http://schemas.microsoft.com/office/powerpoint/2010/main" val="420081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Eliminate irrelevant classes</a:t>
            </a:r>
            <a:endParaRPr lang="en-IN" dirty="0"/>
          </a:p>
        </p:txBody>
      </p:sp>
      <p:sp>
        <p:nvSpPr>
          <p:cNvPr id="3" name="Content Placeholder 2"/>
          <p:cNvSpPr>
            <a:spLocks noGrp="1"/>
          </p:cNvSpPr>
          <p:nvPr>
            <p:ph sz="quarter" idx="1"/>
          </p:nvPr>
        </p:nvSpPr>
        <p:spPr/>
        <p:txBody>
          <a:bodyPr numCol="2">
            <a:normAutofit fontScale="92500" lnSpcReduction="10000"/>
          </a:bodyPr>
          <a:lstStyle/>
          <a:p>
            <a:pPr lvl="1"/>
            <a:endParaRPr lang="en-US" dirty="0" smtClean="0"/>
          </a:p>
          <a:p>
            <a:pPr lvl="1"/>
            <a:r>
              <a:rPr lang="en-US" dirty="0" smtClean="0"/>
              <a:t>Account		</a:t>
            </a:r>
          </a:p>
          <a:p>
            <a:pPr lvl="1"/>
            <a:r>
              <a:rPr lang="en-US" dirty="0" smtClean="0"/>
              <a:t>Account balance</a:t>
            </a:r>
          </a:p>
          <a:p>
            <a:pPr lvl="1"/>
            <a:r>
              <a:rPr lang="en-US" dirty="0" smtClean="0"/>
              <a:t>Amount</a:t>
            </a:r>
          </a:p>
          <a:p>
            <a:pPr lvl="1"/>
            <a:r>
              <a:rPr lang="en-US" dirty="0" err="1" smtClean="0"/>
              <a:t>Atm</a:t>
            </a:r>
            <a:r>
              <a:rPr lang="en-US" dirty="0" smtClean="0"/>
              <a:t> card</a:t>
            </a:r>
          </a:p>
          <a:p>
            <a:pPr lvl="1"/>
            <a:r>
              <a:rPr lang="en-US" dirty="0" smtClean="0"/>
              <a:t>Bank</a:t>
            </a:r>
          </a:p>
          <a:p>
            <a:pPr lvl="1"/>
            <a:r>
              <a:rPr lang="en-US" dirty="0" smtClean="0"/>
              <a:t>Bank client</a:t>
            </a:r>
          </a:p>
          <a:p>
            <a:pPr lvl="1"/>
            <a:r>
              <a:rPr lang="en-US" dirty="0" smtClean="0"/>
              <a:t>Card</a:t>
            </a:r>
          </a:p>
          <a:p>
            <a:pPr lvl="1"/>
            <a:r>
              <a:rPr lang="en-US" dirty="0" smtClean="0"/>
              <a:t>Checking account</a:t>
            </a:r>
          </a:p>
          <a:p>
            <a:pPr lvl="1"/>
            <a:r>
              <a:rPr lang="en-US" dirty="0" smtClean="0"/>
              <a:t>Client</a:t>
            </a:r>
          </a:p>
          <a:p>
            <a:pPr lvl="1"/>
            <a:r>
              <a:rPr lang="en-US" dirty="0" smtClean="0"/>
              <a:t>Clients account</a:t>
            </a:r>
          </a:p>
          <a:p>
            <a:pPr lvl="1"/>
            <a:endParaRPr lang="en-US" dirty="0" smtClean="0"/>
          </a:p>
          <a:p>
            <a:pPr lvl="1"/>
            <a:endParaRPr lang="en-US" dirty="0" smtClean="0"/>
          </a:p>
          <a:p>
            <a:pPr lvl="1"/>
            <a:endParaRPr lang="en-US" dirty="0" smtClean="0"/>
          </a:p>
          <a:p>
            <a:pPr lvl="1"/>
            <a:r>
              <a:rPr lang="en-US" strike="sngStrike" dirty="0" smtClean="0"/>
              <a:t>Four digits</a:t>
            </a:r>
          </a:p>
          <a:p>
            <a:pPr lvl="1"/>
            <a:r>
              <a:rPr lang="en-US" dirty="0" smtClean="0"/>
              <a:t>Invalid PIN</a:t>
            </a:r>
          </a:p>
          <a:p>
            <a:pPr lvl="1"/>
            <a:r>
              <a:rPr lang="en-US" strike="sngStrike" dirty="0" smtClean="0"/>
              <a:t>Message</a:t>
            </a:r>
          </a:p>
          <a:p>
            <a:pPr lvl="1"/>
            <a:r>
              <a:rPr lang="en-US" dirty="0" smtClean="0"/>
              <a:t>PIN</a:t>
            </a:r>
          </a:p>
          <a:p>
            <a:pPr lvl="1"/>
            <a:r>
              <a:rPr lang="en-US" dirty="0" smtClean="0"/>
              <a:t>PIN code</a:t>
            </a:r>
          </a:p>
          <a:p>
            <a:pPr lvl="1"/>
            <a:r>
              <a:rPr lang="en-US" dirty="0" smtClean="0"/>
              <a:t>Savings</a:t>
            </a:r>
          </a:p>
          <a:p>
            <a:pPr lvl="1"/>
            <a:r>
              <a:rPr lang="en-US" dirty="0" smtClean="0"/>
              <a:t>Savings account</a:t>
            </a:r>
          </a:p>
          <a:p>
            <a:pPr lvl="1"/>
            <a:r>
              <a:rPr lang="en-US" dirty="0" smtClean="0"/>
              <a:t>Transaction</a:t>
            </a:r>
          </a:p>
          <a:p>
            <a:pPr lvl="1"/>
            <a:r>
              <a:rPr lang="en-US" dirty="0" smtClean="0"/>
              <a:t>Transaction history</a:t>
            </a:r>
          </a:p>
          <a:p>
            <a:pPr lvl="1"/>
            <a:r>
              <a:rPr lang="en-US" strike="sngStrike" dirty="0" smtClean="0"/>
              <a:t>Touch Screen</a:t>
            </a:r>
          </a:p>
          <a:p>
            <a:pPr lvl="1"/>
            <a:endParaRPr lang="en-IN" dirty="0" smtClean="0"/>
          </a:p>
          <a:p>
            <a:pPr>
              <a:buNone/>
            </a:pPr>
            <a:endParaRPr lang="en-IN" dirty="0"/>
          </a:p>
        </p:txBody>
      </p:sp>
    </p:spTree>
    <p:extLst>
      <p:ext uri="{BB962C8B-B14F-4D97-AF65-F5344CB8AC3E}">
        <p14:creationId xmlns:p14="http://schemas.microsoft.com/office/powerpoint/2010/main" val="51292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redundant classes and building a common vocabulary</a:t>
            </a:r>
            <a:endParaRPr lang="en-IN" dirty="0"/>
          </a:p>
        </p:txBody>
      </p:sp>
      <p:sp>
        <p:nvSpPr>
          <p:cNvPr id="3" name="Content Placeholder 2"/>
          <p:cNvSpPr>
            <a:spLocks noGrp="1"/>
          </p:cNvSpPr>
          <p:nvPr>
            <p:ph sz="quarter" idx="1"/>
          </p:nvPr>
        </p:nvSpPr>
        <p:spPr/>
        <p:txBody>
          <a:bodyPr/>
          <a:lstStyle/>
          <a:p>
            <a:pPr algn="just">
              <a:lnSpc>
                <a:spcPct val="150000"/>
              </a:lnSpc>
            </a:pPr>
            <a:r>
              <a:rPr lang="fr-FR" dirty="0" smtClean="0"/>
              <a:t>Client, Bank client = Bank client</a:t>
            </a:r>
          </a:p>
          <a:p>
            <a:pPr algn="just">
              <a:lnSpc>
                <a:spcPct val="150000"/>
              </a:lnSpc>
            </a:pPr>
            <a:r>
              <a:rPr lang="en-IN" dirty="0" smtClean="0"/>
              <a:t>Account, Client’s Account = Account</a:t>
            </a:r>
          </a:p>
          <a:p>
            <a:pPr algn="just">
              <a:lnSpc>
                <a:spcPct val="150000"/>
              </a:lnSpc>
            </a:pPr>
            <a:r>
              <a:rPr lang="en-IN" dirty="0" smtClean="0"/>
              <a:t>PIN, PIN code = PIN</a:t>
            </a:r>
          </a:p>
          <a:p>
            <a:pPr algn="just">
              <a:lnSpc>
                <a:spcPct val="150000"/>
              </a:lnSpc>
            </a:pPr>
            <a:r>
              <a:rPr lang="en-IN" dirty="0" smtClean="0"/>
              <a:t>Checking, Checking Account</a:t>
            </a:r>
            <a:r>
              <a:rPr lang="en-IN" b="1" dirty="0" smtClean="0"/>
              <a:t>=</a:t>
            </a:r>
            <a:r>
              <a:rPr lang="en-IN" dirty="0" smtClean="0"/>
              <a:t> Checking Account</a:t>
            </a:r>
          </a:p>
          <a:p>
            <a:pPr algn="just">
              <a:lnSpc>
                <a:spcPct val="150000"/>
              </a:lnSpc>
            </a:pPr>
            <a:r>
              <a:rPr lang="en-IN" dirty="0" smtClean="0"/>
              <a:t>  Savings, Savings Account =Savings Account</a:t>
            </a:r>
            <a:endParaRPr lang="en-IN" dirty="0"/>
          </a:p>
        </p:txBody>
      </p:sp>
    </p:spTree>
    <p:extLst>
      <p:ext uri="{BB962C8B-B14F-4D97-AF65-F5344CB8AC3E}">
        <p14:creationId xmlns:p14="http://schemas.microsoft.com/office/powerpoint/2010/main" val="1451679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revised list of classes</a:t>
            </a:r>
            <a:endParaRPr lang="en-IN" dirty="0"/>
          </a:p>
        </p:txBody>
      </p:sp>
      <p:sp>
        <p:nvSpPr>
          <p:cNvPr id="3" name="Content Placeholder 2"/>
          <p:cNvSpPr>
            <a:spLocks noGrp="1"/>
          </p:cNvSpPr>
          <p:nvPr>
            <p:ph sz="quarter" idx="1"/>
          </p:nvPr>
        </p:nvSpPr>
        <p:spPr/>
        <p:txBody>
          <a:bodyPr numCol="2">
            <a:normAutofit lnSpcReduction="10000"/>
          </a:bodyPr>
          <a:lstStyle/>
          <a:p>
            <a:pPr lvl="1"/>
            <a:endParaRPr lang="en-US" dirty="0" smtClean="0"/>
          </a:p>
          <a:p>
            <a:pPr lvl="1"/>
            <a:r>
              <a:rPr lang="en-US" dirty="0" smtClean="0"/>
              <a:t>Account		</a:t>
            </a:r>
          </a:p>
          <a:p>
            <a:pPr lvl="1"/>
            <a:r>
              <a:rPr lang="en-US" dirty="0" smtClean="0"/>
              <a:t>Account balance</a:t>
            </a:r>
          </a:p>
          <a:p>
            <a:pPr lvl="1"/>
            <a:r>
              <a:rPr lang="en-US" dirty="0" smtClean="0"/>
              <a:t>Amount</a:t>
            </a:r>
          </a:p>
          <a:p>
            <a:pPr lvl="1"/>
            <a:r>
              <a:rPr lang="en-US" dirty="0" err="1" smtClean="0"/>
              <a:t>Atm</a:t>
            </a:r>
            <a:r>
              <a:rPr lang="en-US" dirty="0" smtClean="0"/>
              <a:t> card</a:t>
            </a:r>
          </a:p>
          <a:p>
            <a:pPr lvl="1"/>
            <a:r>
              <a:rPr lang="en-US" dirty="0" smtClean="0"/>
              <a:t>Bank</a:t>
            </a:r>
          </a:p>
          <a:p>
            <a:pPr lvl="1"/>
            <a:r>
              <a:rPr lang="en-US" dirty="0" smtClean="0"/>
              <a:t>Bank client</a:t>
            </a:r>
          </a:p>
          <a:p>
            <a:pPr lvl="1"/>
            <a:r>
              <a:rPr lang="en-US" strike="sngStrike" dirty="0" smtClean="0"/>
              <a:t>Card</a:t>
            </a:r>
          </a:p>
          <a:p>
            <a:pPr lvl="1"/>
            <a:r>
              <a:rPr lang="en-US" dirty="0" smtClean="0"/>
              <a:t>Checking account</a:t>
            </a:r>
          </a:p>
          <a:p>
            <a:pPr lvl="1"/>
            <a:r>
              <a:rPr lang="en-US" strike="sngStrike" dirty="0" smtClean="0"/>
              <a:t>Client</a:t>
            </a:r>
          </a:p>
          <a:p>
            <a:pPr lvl="1"/>
            <a:r>
              <a:rPr lang="en-US" strike="sngStrike" dirty="0" smtClean="0"/>
              <a:t>Clients account</a:t>
            </a:r>
          </a:p>
          <a:p>
            <a:pPr lvl="1"/>
            <a:endParaRPr lang="en-US" dirty="0" smtClean="0"/>
          </a:p>
          <a:p>
            <a:pPr lvl="1"/>
            <a:endParaRPr lang="en-US" dirty="0" smtClean="0"/>
          </a:p>
          <a:p>
            <a:pPr lvl="1"/>
            <a:r>
              <a:rPr lang="en-US" strike="sngStrike" dirty="0" smtClean="0"/>
              <a:t>Four digits</a:t>
            </a:r>
          </a:p>
          <a:p>
            <a:pPr lvl="1"/>
            <a:r>
              <a:rPr lang="en-US" dirty="0" smtClean="0"/>
              <a:t>Invalid PIN</a:t>
            </a:r>
          </a:p>
          <a:p>
            <a:pPr lvl="1"/>
            <a:r>
              <a:rPr lang="en-US" strike="sngStrike" dirty="0" smtClean="0"/>
              <a:t>Message</a:t>
            </a:r>
          </a:p>
          <a:p>
            <a:pPr lvl="1"/>
            <a:r>
              <a:rPr lang="en-US" dirty="0" smtClean="0"/>
              <a:t>PIN</a:t>
            </a:r>
          </a:p>
          <a:p>
            <a:pPr lvl="1"/>
            <a:r>
              <a:rPr lang="en-US" strike="sngStrike" dirty="0" smtClean="0"/>
              <a:t>PIN code</a:t>
            </a:r>
          </a:p>
          <a:p>
            <a:pPr lvl="1"/>
            <a:r>
              <a:rPr lang="en-US" strike="sngStrike" dirty="0" smtClean="0"/>
              <a:t>Savings</a:t>
            </a:r>
          </a:p>
          <a:p>
            <a:pPr lvl="1"/>
            <a:r>
              <a:rPr lang="en-US" dirty="0" smtClean="0"/>
              <a:t>Savings account</a:t>
            </a:r>
          </a:p>
          <a:p>
            <a:pPr lvl="1"/>
            <a:r>
              <a:rPr lang="en-US" dirty="0" smtClean="0"/>
              <a:t>Transaction</a:t>
            </a:r>
          </a:p>
          <a:p>
            <a:pPr lvl="1"/>
            <a:r>
              <a:rPr lang="en-US" dirty="0" smtClean="0"/>
              <a:t>Transaction history</a:t>
            </a:r>
          </a:p>
          <a:p>
            <a:endParaRPr lang="en-IN" dirty="0"/>
          </a:p>
        </p:txBody>
      </p:sp>
    </p:spTree>
    <p:extLst>
      <p:ext uri="{BB962C8B-B14F-4D97-AF65-F5344CB8AC3E}">
        <p14:creationId xmlns:p14="http://schemas.microsoft.com/office/powerpoint/2010/main" val="4042636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Reviewing the classes containing adjectives</a:t>
            </a:r>
            <a:endParaRPr lang="en-IN" dirty="0"/>
          </a:p>
        </p:txBody>
      </p:sp>
      <p:sp>
        <p:nvSpPr>
          <p:cNvPr id="3" name="Content Placeholder 2"/>
          <p:cNvSpPr>
            <a:spLocks noGrp="1"/>
          </p:cNvSpPr>
          <p:nvPr>
            <p:ph sz="quarter" idx="1"/>
          </p:nvPr>
        </p:nvSpPr>
        <p:spPr/>
        <p:txBody>
          <a:bodyPr/>
          <a:lstStyle/>
          <a:p>
            <a:pPr>
              <a:lnSpc>
                <a:spcPct val="150000"/>
              </a:lnSpc>
            </a:pPr>
            <a:r>
              <a:rPr lang="en-IN" dirty="0" smtClean="0"/>
              <a:t>In this example, we have no classes containing adjectives that we can eliminate.</a:t>
            </a:r>
            <a:endParaRPr lang="en-IN" dirty="0"/>
          </a:p>
        </p:txBody>
      </p:sp>
    </p:spTree>
    <p:extLst>
      <p:ext uri="{BB962C8B-B14F-4D97-AF65-F5344CB8AC3E}">
        <p14:creationId xmlns:p14="http://schemas.microsoft.com/office/powerpoint/2010/main" val="1985188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Reviewing the Possible Attribute</a:t>
            </a:r>
            <a:endParaRPr lang="en-IN" dirty="0"/>
          </a:p>
        </p:txBody>
      </p:sp>
      <p:sp>
        <p:nvSpPr>
          <p:cNvPr id="3" name="Content Placeholder 2"/>
          <p:cNvSpPr>
            <a:spLocks noGrp="1"/>
          </p:cNvSpPr>
          <p:nvPr>
            <p:ph sz="quarter" idx="1"/>
          </p:nvPr>
        </p:nvSpPr>
        <p:spPr/>
        <p:txBody>
          <a:bodyPr/>
          <a:lstStyle/>
          <a:p>
            <a:pPr>
              <a:lnSpc>
                <a:spcPct val="150000"/>
              </a:lnSpc>
            </a:pPr>
            <a:r>
              <a:rPr lang="en-IN" dirty="0" smtClean="0"/>
              <a:t> </a:t>
            </a:r>
            <a:r>
              <a:rPr lang="en-IN" sz="2000" dirty="0">
                <a:solidFill>
                  <a:srgbClr val="FF0000"/>
                </a:solidFill>
              </a:rPr>
              <a:t>Amount</a:t>
            </a:r>
            <a:r>
              <a:rPr lang="en-IN" sz="2000" dirty="0"/>
              <a:t> -A value not a class</a:t>
            </a:r>
          </a:p>
          <a:p>
            <a:pPr>
              <a:lnSpc>
                <a:spcPct val="150000"/>
              </a:lnSpc>
            </a:pPr>
            <a:r>
              <a:rPr lang="en-IN" sz="2000" dirty="0">
                <a:solidFill>
                  <a:srgbClr val="FF0000"/>
                </a:solidFill>
              </a:rPr>
              <a:t>Account Balance</a:t>
            </a:r>
            <a:r>
              <a:rPr lang="en-IN" sz="2000" dirty="0"/>
              <a:t> -An attribute of the Account class.</a:t>
            </a:r>
          </a:p>
          <a:p>
            <a:pPr>
              <a:lnSpc>
                <a:spcPct val="150000"/>
              </a:lnSpc>
            </a:pPr>
            <a:r>
              <a:rPr lang="en-IN" sz="2000" dirty="0">
                <a:solidFill>
                  <a:srgbClr val="FF0000"/>
                </a:solidFill>
              </a:rPr>
              <a:t>Invalid PIN</a:t>
            </a:r>
            <a:r>
              <a:rPr lang="en-IN" sz="2000" dirty="0"/>
              <a:t>  -only a value, not class</a:t>
            </a:r>
          </a:p>
          <a:p>
            <a:pPr>
              <a:lnSpc>
                <a:spcPct val="150000"/>
              </a:lnSpc>
            </a:pPr>
            <a:r>
              <a:rPr lang="en-IN" sz="2000" dirty="0">
                <a:solidFill>
                  <a:srgbClr val="FF0000"/>
                </a:solidFill>
              </a:rPr>
              <a:t>Transaction history </a:t>
            </a:r>
            <a:r>
              <a:rPr lang="en-IN" sz="2000" dirty="0"/>
              <a:t>- attribute of transaction class</a:t>
            </a:r>
          </a:p>
          <a:p>
            <a:pPr>
              <a:lnSpc>
                <a:spcPct val="150000"/>
              </a:lnSpc>
            </a:pPr>
            <a:r>
              <a:rPr lang="en-IN" sz="2000" dirty="0">
                <a:solidFill>
                  <a:srgbClr val="FF0000"/>
                </a:solidFill>
              </a:rPr>
              <a:t>PIN</a:t>
            </a:r>
            <a:r>
              <a:rPr lang="en-IN" sz="2000" dirty="0"/>
              <a:t> -attribute of Bank client </a:t>
            </a:r>
            <a:r>
              <a:rPr lang="en-IN" sz="2000" dirty="0" smtClean="0"/>
              <a:t>class</a:t>
            </a:r>
          </a:p>
          <a:p>
            <a:pPr>
              <a:lnSpc>
                <a:spcPct val="150000"/>
              </a:lnSpc>
            </a:pPr>
            <a:r>
              <a:rPr lang="en-IN" sz="2000" dirty="0" smtClean="0">
                <a:solidFill>
                  <a:srgbClr val="FF0000"/>
                </a:solidFill>
              </a:rPr>
              <a:t>Password</a:t>
            </a:r>
            <a:r>
              <a:rPr lang="en-IN" sz="2000" dirty="0" smtClean="0"/>
              <a:t>: An attribute of Bank Client class </a:t>
            </a:r>
            <a:endParaRPr lang="en-IN" sz="2000" dirty="0"/>
          </a:p>
        </p:txBody>
      </p:sp>
    </p:spTree>
    <p:extLst>
      <p:ext uri="{BB962C8B-B14F-4D97-AF65-F5344CB8AC3E}">
        <p14:creationId xmlns:p14="http://schemas.microsoft.com/office/powerpoint/2010/main" val="1680564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Revised list after eliminating the attributes</a:t>
            </a:r>
            <a:endParaRPr lang="en-IN" dirty="0"/>
          </a:p>
        </p:txBody>
      </p:sp>
      <p:sp>
        <p:nvSpPr>
          <p:cNvPr id="3" name="Content Placeholder 2"/>
          <p:cNvSpPr>
            <a:spLocks noGrp="1"/>
          </p:cNvSpPr>
          <p:nvPr>
            <p:ph sz="quarter" idx="1"/>
          </p:nvPr>
        </p:nvSpPr>
        <p:spPr/>
        <p:txBody>
          <a:bodyPr numCol="2">
            <a:normAutofit fontScale="92500" lnSpcReduction="10000"/>
          </a:bodyPr>
          <a:lstStyle/>
          <a:p>
            <a:pPr lvl="1"/>
            <a:endParaRPr lang="en-US" dirty="0" smtClean="0"/>
          </a:p>
          <a:p>
            <a:pPr lvl="1"/>
            <a:r>
              <a:rPr lang="en-US" dirty="0" smtClean="0"/>
              <a:t>Account		</a:t>
            </a:r>
          </a:p>
          <a:p>
            <a:pPr lvl="1"/>
            <a:r>
              <a:rPr lang="en-US" strike="sngStrike" dirty="0" smtClean="0">
                <a:solidFill>
                  <a:srgbClr val="FF0000"/>
                </a:solidFill>
              </a:rPr>
              <a:t>Account balance</a:t>
            </a:r>
          </a:p>
          <a:p>
            <a:pPr lvl="1"/>
            <a:r>
              <a:rPr lang="en-US" strike="sngStrike" dirty="0" smtClean="0">
                <a:solidFill>
                  <a:srgbClr val="FF0000"/>
                </a:solidFill>
              </a:rPr>
              <a:t>Amount</a:t>
            </a:r>
          </a:p>
          <a:p>
            <a:pPr lvl="1"/>
            <a:r>
              <a:rPr lang="en-US" dirty="0" err="1" smtClean="0"/>
              <a:t>Atm</a:t>
            </a:r>
            <a:r>
              <a:rPr lang="en-US" dirty="0" smtClean="0"/>
              <a:t> card</a:t>
            </a:r>
          </a:p>
          <a:p>
            <a:pPr lvl="1"/>
            <a:r>
              <a:rPr lang="en-US" dirty="0" smtClean="0"/>
              <a:t>Bank</a:t>
            </a:r>
          </a:p>
          <a:p>
            <a:pPr lvl="1"/>
            <a:r>
              <a:rPr lang="en-US" dirty="0" smtClean="0"/>
              <a:t>Bank client</a:t>
            </a:r>
          </a:p>
          <a:p>
            <a:pPr lvl="1"/>
            <a:r>
              <a:rPr lang="en-US" strike="sngStrike" dirty="0" smtClean="0"/>
              <a:t>Card</a:t>
            </a:r>
          </a:p>
          <a:p>
            <a:pPr lvl="1"/>
            <a:r>
              <a:rPr lang="en-US" dirty="0" smtClean="0"/>
              <a:t>Checking account</a:t>
            </a:r>
          </a:p>
          <a:p>
            <a:pPr lvl="1"/>
            <a:r>
              <a:rPr lang="en-US" strike="sngStrike" dirty="0" smtClean="0"/>
              <a:t>Client</a:t>
            </a:r>
          </a:p>
          <a:p>
            <a:pPr lvl="1"/>
            <a:r>
              <a:rPr lang="en-US" strike="sngStrike" dirty="0" smtClean="0"/>
              <a:t>Clients account</a:t>
            </a:r>
          </a:p>
          <a:p>
            <a:pPr lvl="1"/>
            <a:endParaRPr lang="en-US" dirty="0" smtClean="0"/>
          </a:p>
          <a:p>
            <a:pPr lvl="1"/>
            <a:endParaRPr lang="en-US" dirty="0" smtClean="0"/>
          </a:p>
          <a:p>
            <a:pPr lvl="1"/>
            <a:r>
              <a:rPr lang="en-US" strike="sngStrike" dirty="0" smtClean="0"/>
              <a:t>Four digits</a:t>
            </a:r>
          </a:p>
          <a:p>
            <a:pPr lvl="1"/>
            <a:r>
              <a:rPr lang="en-US" strike="sngStrike" dirty="0" smtClean="0">
                <a:solidFill>
                  <a:srgbClr val="FF0000"/>
                </a:solidFill>
              </a:rPr>
              <a:t>Invalid PIN</a:t>
            </a:r>
          </a:p>
          <a:p>
            <a:pPr lvl="1"/>
            <a:r>
              <a:rPr lang="en-US" strike="sngStrike" dirty="0" smtClean="0"/>
              <a:t>Message</a:t>
            </a:r>
          </a:p>
          <a:p>
            <a:pPr lvl="1"/>
            <a:r>
              <a:rPr lang="en-US" strike="sngStrike" dirty="0" smtClean="0">
                <a:solidFill>
                  <a:srgbClr val="FF0000"/>
                </a:solidFill>
              </a:rPr>
              <a:t>PIN</a:t>
            </a:r>
          </a:p>
          <a:p>
            <a:pPr lvl="1"/>
            <a:r>
              <a:rPr lang="en-US" strike="sngStrike" dirty="0" smtClean="0"/>
              <a:t>PIN code</a:t>
            </a:r>
          </a:p>
          <a:p>
            <a:pPr lvl="1"/>
            <a:r>
              <a:rPr lang="en-US" strike="sngStrike" dirty="0" smtClean="0"/>
              <a:t>Savings</a:t>
            </a:r>
          </a:p>
          <a:p>
            <a:pPr lvl="1"/>
            <a:r>
              <a:rPr lang="en-US" dirty="0" smtClean="0"/>
              <a:t>Savings account</a:t>
            </a:r>
          </a:p>
          <a:p>
            <a:pPr lvl="1"/>
            <a:r>
              <a:rPr lang="en-US" dirty="0" smtClean="0"/>
              <a:t>Transaction</a:t>
            </a:r>
          </a:p>
          <a:p>
            <a:pPr lvl="1"/>
            <a:r>
              <a:rPr lang="en-US" strike="sngStrike" dirty="0" smtClean="0">
                <a:solidFill>
                  <a:srgbClr val="FF0000"/>
                </a:solidFill>
              </a:rPr>
              <a:t>Transaction history</a:t>
            </a:r>
          </a:p>
          <a:p>
            <a:endParaRPr lang="en-IN" dirty="0" smtClean="0"/>
          </a:p>
          <a:p>
            <a:endParaRPr lang="en-IN" dirty="0"/>
          </a:p>
        </p:txBody>
      </p:sp>
    </p:spTree>
    <p:extLst>
      <p:ext uri="{BB962C8B-B14F-4D97-AF65-F5344CB8AC3E}">
        <p14:creationId xmlns:p14="http://schemas.microsoft.com/office/powerpoint/2010/main" val="3806935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the class purpose:</a:t>
            </a:r>
            <a:endParaRPr lang="en-IN" dirty="0"/>
          </a:p>
        </p:txBody>
      </p:sp>
      <p:sp>
        <p:nvSpPr>
          <p:cNvPr id="3" name="Content Placeholder 2"/>
          <p:cNvSpPr>
            <a:spLocks noGrp="1"/>
          </p:cNvSpPr>
          <p:nvPr>
            <p:ph sz="quarter" idx="1"/>
          </p:nvPr>
        </p:nvSpPr>
        <p:spPr/>
        <p:txBody>
          <a:bodyPr/>
          <a:lstStyle/>
          <a:p>
            <a:pPr>
              <a:lnSpc>
                <a:spcPct val="150000"/>
              </a:lnSpc>
            </a:pPr>
            <a:r>
              <a:rPr lang="en-US" dirty="0" smtClean="0"/>
              <a:t>ATM card class</a:t>
            </a:r>
          </a:p>
          <a:p>
            <a:pPr>
              <a:lnSpc>
                <a:spcPct val="150000"/>
              </a:lnSpc>
            </a:pPr>
            <a:r>
              <a:rPr lang="en-US" dirty="0" smtClean="0"/>
              <a:t>Bank client class: Details about client</a:t>
            </a:r>
          </a:p>
          <a:p>
            <a:pPr>
              <a:lnSpc>
                <a:spcPct val="150000"/>
              </a:lnSpc>
            </a:pPr>
            <a:r>
              <a:rPr lang="en-US" dirty="0" smtClean="0"/>
              <a:t>Account class: abstract class</a:t>
            </a:r>
          </a:p>
          <a:p>
            <a:pPr>
              <a:lnSpc>
                <a:spcPct val="150000"/>
              </a:lnSpc>
            </a:pPr>
            <a:r>
              <a:rPr lang="en-US" dirty="0" smtClean="0"/>
              <a:t>Savings and checking account: inherits account class.</a:t>
            </a:r>
          </a:p>
          <a:p>
            <a:pPr>
              <a:lnSpc>
                <a:spcPct val="150000"/>
              </a:lnSpc>
            </a:pPr>
            <a:r>
              <a:rPr lang="en-US" dirty="0" smtClean="0"/>
              <a:t>Transaction class: keeps track of the records.</a:t>
            </a:r>
          </a:p>
          <a:p>
            <a:pPr>
              <a:lnSpc>
                <a:spcPct val="150000"/>
              </a:lnSpc>
              <a:buNone/>
            </a:pPr>
            <a:endParaRPr lang="en-US" dirty="0" smtClean="0"/>
          </a:p>
        </p:txBody>
      </p:sp>
    </p:spTree>
    <p:extLst>
      <p:ext uri="{BB962C8B-B14F-4D97-AF65-F5344CB8AC3E}">
        <p14:creationId xmlns:p14="http://schemas.microsoft.com/office/powerpoint/2010/main" val="1706186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615"/>
            <a:ext cx="10515600" cy="1072728"/>
          </a:xfrm>
        </p:spPr>
        <p:txBody>
          <a:bodyPr/>
          <a:lstStyle/>
          <a:p>
            <a:pPr algn="just"/>
            <a:r>
              <a:rPr lang="en-IN" dirty="0" smtClean="0"/>
              <a:t>Common Class Patterns Approach</a:t>
            </a:r>
            <a:endParaRPr lang="en-US" dirty="0"/>
          </a:p>
        </p:txBody>
      </p:sp>
      <p:sp>
        <p:nvSpPr>
          <p:cNvPr id="3" name="Content Placeholder 2"/>
          <p:cNvSpPr>
            <a:spLocks noGrp="1"/>
          </p:cNvSpPr>
          <p:nvPr>
            <p:ph idx="1"/>
          </p:nvPr>
        </p:nvSpPr>
        <p:spPr>
          <a:xfrm>
            <a:off x="838200" y="1313644"/>
            <a:ext cx="10515600" cy="5357611"/>
          </a:xfrm>
        </p:spPr>
        <p:txBody>
          <a:bodyPr>
            <a:normAutofit fontScale="77500" lnSpcReduction="20000"/>
          </a:bodyPr>
          <a:lstStyle/>
          <a:p>
            <a:pPr marL="0" indent="0" algn="just">
              <a:buNone/>
            </a:pPr>
            <a:r>
              <a:rPr lang="en-IN" dirty="0" smtClean="0"/>
              <a:t>It is based on a knowledge base of common classes that have been proposed by various researchers. They have compiled &amp; listed the following patterns for finding the candidate class &amp; object </a:t>
            </a:r>
          </a:p>
          <a:p>
            <a:pPr algn="just"/>
            <a:r>
              <a:rPr lang="en-IN" dirty="0" smtClean="0">
                <a:solidFill>
                  <a:srgbClr val="FF0000"/>
                </a:solidFill>
              </a:rPr>
              <a:t>Concept class</a:t>
            </a:r>
            <a:r>
              <a:rPr lang="en-IN" dirty="0" smtClean="0"/>
              <a:t>: It encompasses principles that are not tangible but used to organize or keep track of business activities or communications. </a:t>
            </a:r>
            <a:r>
              <a:rPr lang="en-IN" dirty="0" err="1" smtClean="0"/>
              <a:t>Eg</a:t>
            </a:r>
            <a:r>
              <a:rPr lang="en-IN" dirty="0" smtClean="0"/>
              <a:t>: Performance is an concept class object </a:t>
            </a:r>
          </a:p>
          <a:p>
            <a:pPr algn="just"/>
            <a:r>
              <a:rPr lang="en-IN" dirty="0" smtClean="0">
                <a:solidFill>
                  <a:srgbClr val="FF0000"/>
                </a:solidFill>
              </a:rPr>
              <a:t>Events class</a:t>
            </a:r>
            <a:r>
              <a:rPr lang="en-IN" dirty="0" smtClean="0"/>
              <a:t>: These are points in time that must be recorded. Associated with things remembered are attributes such as who, what, when, where, how or why. </a:t>
            </a:r>
            <a:r>
              <a:rPr lang="en-IN" dirty="0" err="1" smtClean="0"/>
              <a:t>Eg</a:t>
            </a:r>
            <a:r>
              <a:rPr lang="en-IN" dirty="0" smtClean="0"/>
              <a:t>: Landing</a:t>
            </a:r>
          </a:p>
          <a:p>
            <a:pPr algn="just"/>
            <a:r>
              <a:rPr lang="en-IN" dirty="0" smtClean="0">
                <a:solidFill>
                  <a:srgbClr val="FF0000"/>
                </a:solidFill>
              </a:rPr>
              <a:t>Organization class</a:t>
            </a:r>
            <a:r>
              <a:rPr lang="en-IN" dirty="0" smtClean="0"/>
              <a:t>: It is collection of people, resources, facilities or groups to which users belong; their capabilities have a defined mission, whose existence is independent of individuals </a:t>
            </a:r>
          </a:p>
          <a:p>
            <a:pPr algn="just"/>
            <a:r>
              <a:rPr lang="en-IN" dirty="0" smtClean="0">
                <a:solidFill>
                  <a:srgbClr val="FF0000"/>
                </a:solidFill>
              </a:rPr>
              <a:t>People class</a:t>
            </a:r>
            <a:r>
              <a:rPr lang="en-IN" dirty="0" smtClean="0"/>
              <a:t>: It represent different roles users play in interacting with application. It is also known as person, roles and roles played class divided into 2 – users &amp; non-users information </a:t>
            </a:r>
          </a:p>
          <a:p>
            <a:pPr algn="just"/>
            <a:r>
              <a:rPr lang="en-IN" dirty="0" smtClean="0">
                <a:solidFill>
                  <a:srgbClr val="FF0000"/>
                </a:solidFill>
              </a:rPr>
              <a:t>Places class</a:t>
            </a:r>
            <a:r>
              <a:rPr lang="en-IN" dirty="0" smtClean="0"/>
              <a:t>: Places are physical locations that system must keep information about. </a:t>
            </a:r>
            <a:r>
              <a:rPr lang="en-IN" dirty="0" err="1" smtClean="0"/>
              <a:t>Eg</a:t>
            </a:r>
            <a:r>
              <a:rPr lang="en-IN" dirty="0" smtClean="0"/>
              <a:t>: Stores</a:t>
            </a:r>
          </a:p>
          <a:p>
            <a:pPr algn="just"/>
            <a:r>
              <a:rPr lang="en-IN" dirty="0" smtClean="0">
                <a:solidFill>
                  <a:srgbClr val="FF0000"/>
                </a:solidFill>
              </a:rPr>
              <a:t>Tangible things &amp; devices class</a:t>
            </a:r>
            <a:r>
              <a:rPr lang="en-IN" dirty="0" smtClean="0"/>
              <a:t>: This class includes physical objects or groups of objects that are tangible &amp; devices with which application interacts. </a:t>
            </a:r>
            <a:r>
              <a:rPr lang="en-IN" dirty="0" err="1" smtClean="0"/>
              <a:t>Eg</a:t>
            </a:r>
            <a:r>
              <a:rPr lang="en-IN" dirty="0" smtClean="0"/>
              <a:t>: cars, pressure sensors</a:t>
            </a:r>
            <a:endParaRPr lang="en-US" dirty="0"/>
          </a:p>
        </p:txBody>
      </p:sp>
    </p:spTree>
    <p:extLst>
      <p:ext uri="{BB962C8B-B14F-4D97-AF65-F5344CB8AC3E}">
        <p14:creationId xmlns:p14="http://schemas.microsoft.com/office/powerpoint/2010/main" val="1892713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37676"/>
            <a:ext cx="10515600" cy="874803"/>
          </a:xfrm>
        </p:spPr>
        <p:txBody>
          <a:bodyPr>
            <a:normAutofit fontScale="90000"/>
          </a:bodyPr>
          <a:lstStyle/>
          <a:p>
            <a:pPr algn="just">
              <a:lnSpc>
                <a:spcPct val="150000"/>
              </a:lnSpc>
            </a:pPr>
            <a:r>
              <a:rPr lang="en-IN" dirty="0" smtClean="0"/>
              <a:t>CRC Approach</a:t>
            </a:r>
            <a:endParaRPr lang="en-US" dirty="0"/>
          </a:p>
        </p:txBody>
      </p:sp>
      <p:sp>
        <p:nvSpPr>
          <p:cNvPr id="3" name="Content Placeholder 2"/>
          <p:cNvSpPr>
            <a:spLocks noGrp="1"/>
          </p:cNvSpPr>
          <p:nvPr>
            <p:ph idx="1"/>
          </p:nvPr>
        </p:nvSpPr>
        <p:spPr>
          <a:xfrm>
            <a:off x="838200" y="746975"/>
            <a:ext cx="10515600" cy="5988676"/>
          </a:xfrm>
        </p:spPr>
        <p:txBody>
          <a:bodyPr>
            <a:normAutofit fontScale="77500" lnSpcReduction="20000"/>
          </a:bodyPr>
          <a:lstStyle/>
          <a:p>
            <a:pPr marL="0" indent="0" algn="just">
              <a:lnSpc>
                <a:spcPct val="160000"/>
              </a:lnSpc>
              <a:buNone/>
            </a:pPr>
            <a:r>
              <a:rPr lang="en-IN" dirty="0" smtClean="0"/>
              <a:t>The Classes, Responsibilities and Collaborators process consists of three steps </a:t>
            </a:r>
          </a:p>
          <a:p>
            <a:pPr marL="0" indent="0" algn="just">
              <a:lnSpc>
                <a:spcPct val="160000"/>
              </a:lnSpc>
              <a:buNone/>
            </a:pPr>
            <a:r>
              <a:rPr lang="en-IN" dirty="0"/>
              <a:t>	</a:t>
            </a:r>
            <a:r>
              <a:rPr lang="en-IN" dirty="0" smtClean="0"/>
              <a:t>1. Identify classes’ responsibilities (and identify classes) </a:t>
            </a:r>
          </a:p>
          <a:p>
            <a:pPr marL="0" indent="0" algn="just">
              <a:lnSpc>
                <a:spcPct val="160000"/>
              </a:lnSpc>
              <a:buNone/>
            </a:pPr>
            <a:r>
              <a:rPr lang="en-IN" dirty="0" smtClean="0"/>
              <a:t>	2. Assign responsibilities </a:t>
            </a:r>
          </a:p>
          <a:p>
            <a:pPr marL="0" indent="0" algn="just">
              <a:lnSpc>
                <a:spcPct val="160000"/>
              </a:lnSpc>
              <a:buNone/>
            </a:pPr>
            <a:r>
              <a:rPr lang="en-IN" dirty="0" smtClean="0"/>
              <a:t>	3. Identify collaborators </a:t>
            </a:r>
          </a:p>
          <a:p>
            <a:pPr algn="just">
              <a:lnSpc>
                <a:spcPct val="160000"/>
              </a:lnSpc>
            </a:pPr>
            <a:r>
              <a:rPr lang="en-IN" dirty="0" smtClean="0"/>
              <a:t>Classes are identified &amp; grouped by common attributes, which also provides candidates for super classes. </a:t>
            </a:r>
          </a:p>
          <a:p>
            <a:pPr algn="just">
              <a:lnSpc>
                <a:spcPct val="160000"/>
              </a:lnSpc>
            </a:pPr>
            <a:r>
              <a:rPr lang="en-IN" dirty="0" smtClean="0"/>
              <a:t>Responsibilities are distributed; they should be as general as possible &amp; placed as high as possible in inheritance hierarchy. </a:t>
            </a:r>
          </a:p>
          <a:p>
            <a:pPr algn="just">
              <a:lnSpc>
                <a:spcPct val="160000"/>
              </a:lnSpc>
            </a:pPr>
            <a:r>
              <a:rPr lang="en-IN" dirty="0" smtClean="0"/>
              <a:t>The idea in locating collaborators is to identify how classes interact. </a:t>
            </a:r>
          </a:p>
          <a:p>
            <a:pPr algn="just">
              <a:lnSpc>
                <a:spcPct val="160000"/>
              </a:lnSpc>
            </a:pPr>
            <a:r>
              <a:rPr lang="en-IN" dirty="0" smtClean="0"/>
              <a:t>Classes (cards) that have a close collaboration are grouped together physically.</a:t>
            </a:r>
            <a:endParaRPr lang="en-US" dirty="0"/>
          </a:p>
        </p:txBody>
      </p:sp>
    </p:spTree>
    <p:extLst>
      <p:ext uri="{BB962C8B-B14F-4D97-AF65-F5344CB8AC3E}">
        <p14:creationId xmlns:p14="http://schemas.microsoft.com/office/powerpoint/2010/main" val="3954526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Analysis (OOA)</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IN" sz="2400" dirty="0" smtClean="0"/>
              <a:t>OOA is process by which we identify classes that play role in achieving system goals &amp; requirements. </a:t>
            </a:r>
          </a:p>
          <a:p>
            <a:pPr algn="just">
              <a:lnSpc>
                <a:spcPct val="150000"/>
              </a:lnSpc>
            </a:pPr>
            <a:r>
              <a:rPr lang="en-IN" sz="2400" dirty="0" smtClean="0"/>
              <a:t>Classification is the process of checking to see if an object belongs to a category or a class which guides us in making decisions about modularization.</a:t>
            </a:r>
            <a:endParaRPr lang="en-US" sz="2400" dirty="0"/>
          </a:p>
        </p:txBody>
      </p:sp>
    </p:spTree>
    <p:extLst>
      <p:ext uri="{BB962C8B-B14F-4D97-AF65-F5344CB8AC3E}">
        <p14:creationId xmlns:p14="http://schemas.microsoft.com/office/powerpoint/2010/main" val="3852067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Approaches for identifying classes &amp; their behaviours in problem domain</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IN" dirty="0" smtClean="0"/>
              <a:t>Noun phrase approach</a:t>
            </a:r>
          </a:p>
          <a:p>
            <a:pPr algn="just">
              <a:lnSpc>
                <a:spcPct val="150000"/>
              </a:lnSpc>
            </a:pPr>
            <a:r>
              <a:rPr lang="en-IN" dirty="0" smtClean="0"/>
              <a:t>Common class patterns</a:t>
            </a:r>
          </a:p>
          <a:p>
            <a:pPr algn="just">
              <a:lnSpc>
                <a:spcPct val="150000"/>
              </a:lnSpc>
            </a:pPr>
            <a:r>
              <a:rPr lang="en-IN" dirty="0" smtClean="0"/>
              <a:t>Use–case driven approach</a:t>
            </a:r>
          </a:p>
          <a:p>
            <a:pPr algn="just">
              <a:lnSpc>
                <a:spcPct val="150000"/>
              </a:lnSpc>
            </a:pPr>
            <a:r>
              <a:rPr lang="en-IN" dirty="0" smtClean="0"/>
              <a:t>Classes, Responsibilities and Collaboration (CRC) approach </a:t>
            </a:r>
            <a:endParaRPr lang="en-US" dirty="0"/>
          </a:p>
        </p:txBody>
      </p:sp>
    </p:spTree>
    <p:extLst>
      <p:ext uri="{BB962C8B-B14F-4D97-AF65-F5344CB8AC3E}">
        <p14:creationId xmlns:p14="http://schemas.microsoft.com/office/powerpoint/2010/main" val="3379875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Noun Phrase Approach</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IN" sz="2400" dirty="0" smtClean="0"/>
              <a:t>Read through the requirements or use cases looking for noun phrases. </a:t>
            </a:r>
          </a:p>
          <a:p>
            <a:pPr algn="just">
              <a:lnSpc>
                <a:spcPct val="150000"/>
              </a:lnSpc>
            </a:pPr>
            <a:r>
              <a:rPr lang="en-IN" sz="2400" dirty="0" smtClean="0"/>
              <a:t>Nouns in textual description are considered to be classes &amp; verbs to be methods of classes. </a:t>
            </a:r>
          </a:p>
          <a:p>
            <a:pPr algn="just">
              <a:lnSpc>
                <a:spcPct val="150000"/>
              </a:lnSpc>
            </a:pPr>
            <a:r>
              <a:rPr lang="en-IN" sz="2400" dirty="0" smtClean="0"/>
              <a:t>As a whole, classes are grouped in to three categories: Relevant classes, Fuzzy classes and Irrelevant classes. </a:t>
            </a:r>
            <a:endParaRPr lang="en-US" sz="2400" dirty="0"/>
          </a:p>
        </p:txBody>
      </p:sp>
    </p:spTree>
    <p:extLst>
      <p:ext uri="{BB962C8B-B14F-4D97-AF65-F5344CB8AC3E}">
        <p14:creationId xmlns:p14="http://schemas.microsoft.com/office/powerpoint/2010/main" val="1441649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819731"/>
          </a:xfrm>
        </p:spPr>
        <p:txBody>
          <a:bodyPr>
            <a:normAutofit fontScale="90000"/>
          </a:bodyPr>
          <a:lstStyle/>
          <a:p>
            <a:r>
              <a:rPr lang="en-IN" dirty="0" smtClean="0"/>
              <a:t/>
            </a:r>
            <a:br>
              <a:rPr lang="en-IN" dirty="0" smtClean="0"/>
            </a:br>
            <a:r>
              <a:rPr lang="en-IN" dirty="0" smtClean="0"/>
              <a:t>The series of steps in this approach are as follows:</a:t>
            </a:r>
            <a:endParaRPr lang="en-US" dirty="0"/>
          </a:p>
        </p:txBody>
      </p:sp>
      <p:sp>
        <p:nvSpPr>
          <p:cNvPr id="3" name="Content Placeholder 2"/>
          <p:cNvSpPr>
            <a:spLocks noGrp="1"/>
          </p:cNvSpPr>
          <p:nvPr>
            <p:ph idx="1"/>
          </p:nvPr>
        </p:nvSpPr>
        <p:spPr>
          <a:xfrm>
            <a:off x="838200" y="1300766"/>
            <a:ext cx="10515600" cy="4876197"/>
          </a:xfrm>
        </p:spPr>
        <p:txBody>
          <a:bodyPr>
            <a:normAutofit lnSpcReduction="10000"/>
          </a:bodyPr>
          <a:lstStyle/>
          <a:p>
            <a:pPr marL="514350" indent="-514350">
              <a:lnSpc>
                <a:spcPct val="150000"/>
              </a:lnSpc>
              <a:buAutoNum type="arabicPeriod"/>
            </a:pPr>
            <a:r>
              <a:rPr lang="en-IN" dirty="0" smtClean="0">
                <a:solidFill>
                  <a:srgbClr val="FF0000"/>
                </a:solidFill>
              </a:rPr>
              <a:t>Identifying Tentative Classes: Following are guidelines for selecting classes in an application </a:t>
            </a:r>
          </a:p>
          <a:p>
            <a:pPr>
              <a:lnSpc>
                <a:spcPct val="150000"/>
              </a:lnSpc>
            </a:pPr>
            <a:r>
              <a:rPr lang="en-IN" dirty="0" smtClean="0"/>
              <a:t>Look for nouns, and noun phrases in use cases </a:t>
            </a:r>
          </a:p>
          <a:p>
            <a:pPr>
              <a:lnSpc>
                <a:spcPct val="150000"/>
              </a:lnSpc>
            </a:pPr>
            <a:r>
              <a:rPr lang="en-IN" dirty="0" smtClean="0"/>
              <a:t>Some classes are implicit or taken from general knowledge </a:t>
            </a:r>
          </a:p>
          <a:p>
            <a:pPr>
              <a:lnSpc>
                <a:spcPct val="150000"/>
              </a:lnSpc>
            </a:pPr>
            <a:r>
              <a:rPr lang="en-IN" dirty="0" smtClean="0"/>
              <a:t>All classes must make sense in application domain </a:t>
            </a:r>
          </a:p>
          <a:p>
            <a:pPr>
              <a:lnSpc>
                <a:spcPct val="150000"/>
              </a:lnSpc>
            </a:pPr>
            <a:r>
              <a:rPr lang="en-IN" dirty="0" smtClean="0"/>
              <a:t>Avoid computer implementation classes – defer them to the design stage </a:t>
            </a:r>
            <a:endParaRPr lang="en-US" dirty="0"/>
          </a:p>
        </p:txBody>
      </p:sp>
    </p:spTree>
    <p:extLst>
      <p:ext uri="{BB962C8B-B14F-4D97-AF65-F5344CB8AC3E}">
        <p14:creationId xmlns:p14="http://schemas.microsoft.com/office/powerpoint/2010/main" val="1763696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endParaRPr lang="en-US" dirty="0"/>
          </a:p>
        </p:txBody>
      </p:sp>
      <p:sp>
        <p:nvSpPr>
          <p:cNvPr id="3" name="Content Placeholder 2"/>
          <p:cNvSpPr>
            <a:spLocks noGrp="1"/>
          </p:cNvSpPr>
          <p:nvPr>
            <p:ph idx="1"/>
          </p:nvPr>
        </p:nvSpPr>
        <p:spPr>
          <a:xfrm>
            <a:off x="838200" y="365126"/>
            <a:ext cx="10515600" cy="6331888"/>
          </a:xfrm>
        </p:spPr>
        <p:txBody>
          <a:bodyPr>
            <a:normAutofit fontScale="92500" lnSpcReduction="20000"/>
          </a:bodyPr>
          <a:lstStyle/>
          <a:p>
            <a:pPr marL="0" indent="0" algn="just">
              <a:lnSpc>
                <a:spcPct val="160000"/>
              </a:lnSpc>
              <a:buNone/>
            </a:pPr>
            <a:r>
              <a:rPr lang="en-IN" dirty="0" smtClean="0">
                <a:solidFill>
                  <a:srgbClr val="FF0000"/>
                </a:solidFill>
              </a:rPr>
              <a:t>2</a:t>
            </a:r>
            <a:r>
              <a:rPr lang="en-IN" dirty="0" smtClean="0"/>
              <a:t>. </a:t>
            </a:r>
            <a:r>
              <a:rPr lang="en-IN" sz="2400" dirty="0" smtClean="0">
                <a:solidFill>
                  <a:srgbClr val="FF0000"/>
                </a:solidFill>
              </a:rPr>
              <a:t>Selecting Classes form Relevant &amp; Fuzzy Categories</a:t>
            </a:r>
            <a:r>
              <a:rPr lang="en-IN" sz="2400" dirty="0" smtClean="0"/>
              <a:t>: Following guidelines help in selecting candidate classes from relevant &amp; fuzzy categories of classes in problem domain </a:t>
            </a:r>
          </a:p>
          <a:p>
            <a:pPr algn="just">
              <a:lnSpc>
                <a:spcPct val="160000"/>
              </a:lnSpc>
            </a:pPr>
            <a:r>
              <a:rPr lang="en-IN" sz="2400" dirty="0" smtClean="0">
                <a:solidFill>
                  <a:srgbClr val="FF0000"/>
                </a:solidFill>
              </a:rPr>
              <a:t>Redundant classes</a:t>
            </a:r>
            <a:r>
              <a:rPr lang="en-IN" sz="2400" dirty="0" smtClean="0"/>
              <a:t>: If more than one word is being used to describe same idea, select one that is most meaningful in the context of system. This part of building a common vocabulary for the system as a whole.</a:t>
            </a:r>
          </a:p>
          <a:p>
            <a:pPr algn="just">
              <a:lnSpc>
                <a:spcPct val="160000"/>
              </a:lnSpc>
            </a:pPr>
            <a:r>
              <a:rPr lang="en-IN" sz="2400" dirty="0" smtClean="0">
                <a:solidFill>
                  <a:srgbClr val="FF0000"/>
                </a:solidFill>
              </a:rPr>
              <a:t>Adjectives classes</a:t>
            </a:r>
            <a:r>
              <a:rPr lang="en-IN" sz="2400" dirty="0" smtClean="0"/>
              <a:t>: Adjectives can be in many ways. An adjective can suggest a different kind of object, different use of the same object or it could be utterly irrelevant</a:t>
            </a:r>
          </a:p>
          <a:p>
            <a:pPr algn="just">
              <a:lnSpc>
                <a:spcPct val="160000"/>
              </a:lnSpc>
            </a:pPr>
            <a:r>
              <a:rPr lang="en-IN" sz="2400" dirty="0" smtClean="0"/>
              <a:t> </a:t>
            </a:r>
            <a:r>
              <a:rPr lang="en-IN" sz="2400" dirty="0" smtClean="0">
                <a:solidFill>
                  <a:srgbClr val="FF0000"/>
                </a:solidFill>
              </a:rPr>
              <a:t>Attribute classes</a:t>
            </a:r>
            <a:r>
              <a:rPr lang="en-IN" sz="2400" dirty="0" smtClean="0"/>
              <a:t>: Tentative objects that are used only as values should be defined or restated as attributes and not as a class </a:t>
            </a:r>
          </a:p>
          <a:p>
            <a:pPr algn="just">
              <a:lnSpc>
                <a:spcPct val="160000"/>
              </a:lnSpc>
            </a:pPr>
            <a:r>
              <a:rPr lang="en-IN" sz="2400" dirty="0" smtClean="0">
                <a:solidFill>
                  <a:srgbClr val="FF0000"/>
                </a:solidFill>
              </a:rPr>
              <a:t>Irrelevant classes</a:t>
            </a:r>
            <a:r>
              <a:rPr lang="en-IN" sz="2400" dirty="0" smtClean="0"/>
              <a:t>: Each class must have a purpose and every class should be clearly defined and necessary. Classes which cannot be given statement of purpose are eliminated</a:t>
            </a:r>
            <a:endParaRPr lang="en-US" sz="2400" dirty="0"/>
          </a:p>
        </p:txBody>
      </p:sp>
    </p:spTree>
    <p:extLst>
      <p:ext uri="{BB962C8B-B14F-4D97-AF65-F5344CB8AC3E}">
        <p14:creationId xmlns:p14="http://schemas.microsoft.com/office/powerpoint/2010/main" val="276961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91698"/>
          </a:xfrm>
        </p:spPr>
        <p:txBody>
          <a:bodyPr>
            <a:normAutofit fontScale="90000"/>
          </a:bodyPr>
          <a:lstStyle/>
          <a:p>
            <a:endParaRPr lang="en-US" dirty="0"/>
          </a:p>
        </p:txBody>
      </p:sp>
      <p:sp>
        <p:nvSpPr>
          <p:cNvPr id="3" name="Content Placeholder 2"/>
          <p:cNvSpPr>
            <a:spLocks noGrp="1"/>
          </p:cNvSpPr>
          <p:nvPr>
            <p:ph idx="1"/>
          </p:nvPr>
        </p:nvSpPr>
        <p:spPr>
          <a:xfrm>
            <a:off x="619259" y="888642"/>
            <a:ext cx="10515600" cy="5628068"/>
          </a:xfrm>
        </p:spPr>
        <p:txBody>
          <a:bodyPr/>
          <a:lstStyle/>
          <a:p>
            <a:pPr marL="0" indent="0" algn="just">
              <a:buNone/>
            </a:pPr>
            <a:r>
              <a:rPr lang="en-IN" dirty="0" smtClean="0">
                <a:solidFill>
                  <a:srgbClr val="FF0000"/>
                </a:solidFill>
              </a:rPr>
              <a:t>3</a:t>
            </a:r>
            <a:r>
              <a:rPr lang="en-IN" dirty="0" smtClean="0"/>
              <a:t>. </a:t>
            </a:r>
            <a:r>
              <a:rPr lang="en-IN" dirty="0" smtClean="0">
                <a:solidFill>
                  <a:srgbClr val="FF0000"/>
                </a:solidFill>
              </a:rPr>
              <a:t>Elimination &amp; Refining: </a:t>
            </a:r>
          </a:p>
          <a:p>
            <a:pPr algn="just">
              <a:lnSpc>
                <a:spcPct val="150000"/>
              </a:lnSpc>
            </a:pPr>
            <a:r>
              <a:rPr lang="en-IN" dirty="0" smtClean="0"/>
              <a:t>The process of eliminating redundant classes &amp; refining remaining classes is not sequential. </a:t>
            </a:r>
          </a:p>
          <a:p>
            <a:pPr algn="just">
              <a:lnSpc>
                <a:spcPct val="150000"/>
              </a:lnSpc>
            </a:pPr>
            <a:r>
              <a:rPr lang="en-IN" dirty="0" smtClean="0"/>
              <a:t>It can be done forth &amp; back among steps as of wish. </a:t>
            </a:r>
            <a:endParaRPr lang="en-US" dirty="0"/>
          </a:p>
        </p:txBody>
      </p:sp>
      <p:pic>
        <p:nvPicPr>
          <p:cNvPr id="4" name="Picture 3"/>
          <p:cNvPicPr>
            <a:picLocks noChangeAspect="1"/>
          </p:cNvPicPr>
          <p:nvPr/>
        </p:nvPicPr>
        <p:blipFill>
          <a:blip r:embed="rId2"/>
          <a:stretch>
            <a:fillRect/>
          </a:stretch>
        </p:blipFill>
        <p:spPr>
          <a:xfrm>
            <a:off x="2712310" y="3702676"/>
            <a:ext cx="6329497" cy="1338195"/>
          </a:xfrm>
          <a:prstGeom prst="rect">
            <a:avLst/>
          </a:prstGeom>
        </p:spPr>
      </p:pic>
    </p:spTree>
    <p:extLst>
      <p:ext uri="{BB962C8B-B14F-4D97-AF65-F5344CB8AC3E}">
        <p14:creationId xmlns:p14="http://schemas.microsoft.com/office/powerpoint/2010/main" val="1931876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dirty="0" smtClean="0"/>
              <a:t>Example Case study ( ATM)</a:t>
            </a:r>
            <a:endParaRPr lang="en-IN" dirty="0"/>
          </a:p>
        </p:txBody>
      </p:sp>
      <p:sp>
        <p:nvSpPr>
          <p:cNvPr id="3" name="Content Placeholder 2"/>
          <p:cNvSpPr>
            <a:spLocks noGrp="1"/>
          </p:cNvSpPr>
          <p:nvPr>
            <p:ph sz="quarter" idx="1"/>
          </p:nvPr>
        </p:nvSpPr>
        <p:spPr>
          <a:xfrm>
            <a:off x="838200" y="927280"/>
            <a:ext cx="10515600" cy="5249683"/>
          </a:xfrm>
        </p:spPr>
        <p:txBody>
          <a:bodyPr>
            <a:normAutofit fontScale="92500" lnSpcReduction="20000"/>
          </a:bodyPr>
          <a:lstStyle/>
          <a:p>
            <a:pPr algn="just">
              <a:buNone/>
            </a:pPr>
            <a:r>
              <a:rPr lang="en-US" dirty="0" smtClean="0"/>
              <a:t>	The following section provides a description of the ATM system requirements.</a:t>
            </a:r>
          </a:p>
          <a:p>
            <a:pPr lvl="1" algn="just">
              <a:lnSpc>
                <a:spcPct val="150000"/>
              </a:lnSpc>
              <a:buFont typeface="Wingdings" pitchFamily="2" charset="2"/>
              <a:buChar char="q"/>
            </a:pPr>
            <a:r>
              <a:rPr lang="en-US" sz="2100" dirty="0" smtClean="0"/>
              <a:t>The bank client must be able to deposit an amount to and withdraw an amount from his or her accounts using the touch screen at the bank atm. Each transaction must be recorded and the client must be able to review all transactions performed against a given account.</a:t>
            </a:r>
          </a:p>
          <a:p>
            <a:pPr lvl="1" algn="just">
              <a:lnSpc>
                <a:spcPct val="150000"/>
              </a:lnSpc>
              <a:buFont typeface="Wingdings" pitchFamily="2" charset="2"/>
              <a:buChar char="q"/>
            </a:pPr>
            <a:r>
              <a:rPr lang="en-US" sz="2100" dirty="0" smtClean="0"/>
              <a:t>In this bank client can have two types of accounts: a checking account and savings account.</a:t>
            </a:r>
          </a:p>
          <a:p>
            <a:pPr lvl="1" algn="just">
              <a:lnSpc>
                <a:spcPct val="150000"/>
              </a:lnSpc>
              <a:buFont typeface="Wingdings" pitchFamily="2" charset="2"/>
              <a:buChar char="q"/>
            </a:pPr>
            <a:r>
              <a:rPr lang="en-US" sz="2100" dirty="0" smtClean="0"/>
              <a:t>The bank client will interact with the bank system by going through the approval process. After the approval process, the client can perform the transaction. The steps involved in transaction are:</a:t>
            </a:r>
          </a:p>
          <a:p>
            <a:pPr marL="1074420" lvl="2" indent="-342900" algn="just">
              <a:buFont typeface="+mj-lt"/>
              <a:buAutoNum type="alphaLcParenR"/>
            </a:pPr>
            <a:r>
              <a:rPr lang="en-US" sz="2100" dirty="0" smtClean="0"/>
              <a:t>Insert ATM card</a:t>
            </a:r>
          </a:p>
          <a:p>
            <a:pPr marL="1074420" lvl="2" indent="-342900" algn="just">
              <a:buFont typeface="+mj-lt"/>
              <a:buAutoNum type="alphaLcParenR"/>
            </a:pPr>
            <a:r>
              <a:rPr lang="en-US" sz="2100" dirty="0" smtClean="0"/>
              <a:t>Perform approval process</a:t>
            </a:r>
          </a:p>
          <a:p>
            <a:pPr marL="1074420" lvl="2" indent="-342900" algn="just">
              <a:buFont typeface="+mj-lt"/>
              <a:buAutoNum type="alphaLcParenR"/>
            </a:pPr>
            <a:r>
              <a:rPr lang="en-US" sz="2100" dirty="0" smtClean="0"/>
              <a:t>Ask type of transaction </a:t>
            </a:r>
          </a:p>
          <a:p>
            <a:pPr marL="1074420" lvl="2" indent="-342900" algn="just">
              <a:buFont typeface="+mj-lt"/>
              <a:buAutoNum type="alphaLcParenR"/>
            </a:pPr>
            <a:r>
              <a:rPr lang="en-US" sz="2100" dirty="0" smtClean="0"/>
              <a:t>Enter type</a:t>
            </a:r>
          </a:p>
          <a:p>
            <a:pPr marL="1074420" lvl="2" indent="-342900" algn="just">
              <a:buFont typeface="+mj-lt"/>
              <a:buAutoNum type="alphaLcParenR"/>
            </a:pPr>
            <a:r>
              <a:rPr lang="en-US" sz="2100" dirty="0" smtClean="0"/>
              <a:t>Perform transaction</a:t>
            </a:r>
          </a:p>
          <a:p>
            <a:pPr marL="1074420" lvl="2" indent="-342900" algn="just">
              <a:buFont typeface="+mj-lt"/>
              <a:buAutoNum type="alphaLcParenR"/>
            </a:pPr>
            <a:r>
              <a:rPr lang="en-US" sz="2100" dirty="0" smtClean="0"/>
              <a:t>Eject card</a:t>
            </a:r>
          </a:p>
          <a:p>
            <a:pPr marL="1074420" lvl="2" indent="-342900" algn="just">
              <a:buFont typeface="+mj-lt"/>
              <a:buAutoNum type="alphaLcParenR"/>
            </a:pPr>
            <a:r>
              <a:rPr lang="en-US" sz="2100" dirty="0" smtClean="0"/>
              <a:t>Take card</a:t>
            </a:r>
          </a:p>
          <a:p>
            <a:pPr lvl="1" algn="just">
              <a:lnSpc>
                <a:spcPct val="150000"/>
              </a:lnSpc>
              <a:buFont typeface="Wingdings" pitchFamily="2" charset="2"/>
              <a:buChar char="q"/>
            </a:pPr>
            <a:endParaRPr lang="en-US" sz="2100" dirty="0" smtClean="0"/>
          </a:p>
          <a:p>
            <a:pPr lvl="1" algn="just">
              <a:buNone/>
            </a:pPr>
            <a:endParaRPr lang="en-IN" dirty="0"/>
          </a:p>
        </p:txBody>
      </p:sp>
    </p:spTree>
    <p:extLst>
      <p:ext uri="{BB962C8B-B14F-4D97-AF65-F5344CB8AC3E}">
        <p14:creationId xmlns:p14="http://schemas.microsoft.com/office/powerpoint/2010/main" val="2202954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838200" y="1506828"/>
            <a:ext cx="10515600" cy="4670135"/>
          </a:xfrm>
        </p:spPr>
        <p:txBody>
          <a:bodyPr>
            <a:normAutofit/>
          </a:bodyPr>
          <a:lstStyle/>
          <a:p>
            <a:pPr marL="434340" indent="-342900" algn="just">
              <a:lnSpc>
                <a:spcPct val="160000"/>
              </a:lnSpc>
              <a:buFont typeface="Wingdings" pitchFamily="2" charset="2"/>
              <a:buChar char="q"/>
            </a:pPr>
            <a:r>
              <a:rPr lang="en-US" sz="2000" dirty="0" smtClean="0"/>
              <a:t>Initially the client enters the PIN code that consists of 4 digits. If PIN is valid the clients account will be available. Else an appropriate message is displayed on the screen.</a:t>
            </a:r>
          </a:p>
          <a:p>
            <a:pPr marL="434340" indent="-342900" algn="just">
              <a:lnSpc>
                <a:spcPct val="160000"/>
              </a:lnSpc>
              <a:buFont typeface="Wingdings" pitchFamily="2" charset="2"/>
              <a:buChar char="q"/>
            </a:pPr>
            <a:r>
              <a:rPr lang="en-US" sz="2000" dirty="0" smtClean="0"/>
              <a:t>Neither a checking nor savings account can have a negative balance. If the balance in saving account is less than the withdrawal amount requested, the transaction will stop and the client will be notified</a:t>
            </a:r>
            <a:r>
              <a:rPr lang="en-US" sz="3200" dirty="0" smtClean="0"/>
              <a:t>.</a:t>
            </a:r>
          </a:p>
          <a:p>
            <a:endParaRPr lang="en-IN" dirty="0"/>
          </a:p>
        </p:txBody>
      </p:sp>
    </p:spTree>
    <p:extLst>
      <p:ext uri="{BB962C8B-B14F-4D97-AF65-F5344CB8AC3E}">
        <p14:creationId xmlns:p14="http://schemas.microsoft.com/office/powerpoint/2010/main" val="3038167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788</Words>
  <Application>Microsoft Office PowerPoint</Application>
  <PresentationFormat>Custom</PresentationFormat>
  <Paragraphs>176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Identification of Classes</vt:lpstr>
      <vt:lpstr>Object Oriented Analysis (OOA)</vt:lpstr>
      <vt:lpstr>Approaches for identifying classes &amp; their behaviours in problem domain</vt:lpstr>
      <vt:lpstr>Noun Phrase Approach</vt:lpstr>
      <vt:lpstr> The series of steps in this approach are as follows:</vt:lpstr>
      <vt:lpstr>PowerPoint Presentation</vt:lpstr>
      <vt:lpstr>PowerPoint Presentation</vt:lpstr>
      <vt:lpstr>Example Case study ( ATM)</vt:lpstr>
      <vt:lpstr>Contd..</vt:lpstr>
      <vt:lpstr>Solution:</vt:lpstr>
      <vt:lpstr>Eliminate irrelevant classes</vt:lpstr>
      <vt:lpstr>Reviewing the redundant classes and building a common vocabulary</vt:lpstr>
      <vt:lpstr>Here is the revised list of classes</vt:lpstr>
      <vt:lpstr>Reviewing the classes containing adjectives</vt:lpstr>
      <vt:lpstr>Reviewing the Possible Attribute</vt:lpstr>
      <vt:lpstr>Revised list after eliminating the attributes</vt:lpstr>
      <vt:lpstr>Review the class purpose:</vt:lpstr>
      <vt:lpstr>Common Class Patterns Approach</vt:lpstr>
      <vt:lpstr>CRC Approach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Classes</dc:title>
  <dc:creator>MAHE</dc:creator>
  <cp:lastModifiedBy>Acer</cp:lastModifiedBy>
  <cp:revision>11</cp:revision>
  <dcterms:created xsi:type="dcterms:W3CDTF">2015-10-06T10:00:37Z</dcterms:created>
  <dcterms:modified xsi:type="dcterms:W3CDTF">2015-10-13T08:05:09Z</dcterms:modified>
</cp:coreProperties>
</file>