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75" r:id="rId6"/>
    <p:sldId id="276" r:id="rId7"/>
    <p:sldId id="277" r:id="rId8"/>
    <p:sldId id="278" r:id="rId9"/>
    <p:sldId id="261" r:id="rId10"/>
    <p:sldId id="262" r:id="rId11"/>
    <p:sldId id="263" r:id="rId12"/>
    <p:sldId id="264" r:id="rId13"/>
    <p:sldId id="265" r:id="rId14"/>
    <p:sldId id="279" r:id="rId15"/>
    <p:sldId id="267" r:id="rId16"/>
    <p:sldId id="280" r:id="rId17"/>
    <p:sldId id="281" r:id="rId18"/>
    <p:sldId id="282" r:id="rId19"/>
    <p:sldId id="284" r:id="rId20"/>
    <p:sldId id="285" r:id="rId21"/>
    <p:sldId id="271" r:id="rId22"/>
    <p:sldId id="286" r:id="rId23"/>
    <p:sldId id="287" r:id="rId24"/>
    <p:sldId id="288" r:id="rId25"/>
    <p:sldId id="290" r:id="rId26"/>
    <p:sldId id="291" r:id="rId27"/>
    <p:sldId id="292" r:id="rId28"/>
    <p:sldId id="293" r:id="rId29"/>
    <p:sldId id="295" r:id="rId30"/>
    <p:sldId id="296" r:id="rId31"/>
    <p:sldId id="297" r:id="rId32"/>
    <p:sldId id="298" r:id="rId33"/>
    <p:sldId id="299" r:id="rId34"/>
    <p:sldId id="305" r:id="rId35"/>
    <p:sldId id="301" r:id="rId36"/>
    <p:sldId id="302" r:id="rId37"/>
    <p:sldId id="303" r:id="rId38"/>
    <p:sldId id="304" r:id="rId39"/>
    <p:sldId id="306" r:id="rId40"/>
    <p:sldId id="345" r:id="rId41"/>
    <p:sldId id="307" r:id="rId42"/>
    <p:sldId id="308" r:id="rId43"/>
    <p:sldId id="310" r:id="rId44"/>
    <p:sldId id="313" r:id="rId45"/>
    <p:sldId id="333" r:id="rId46"/>
    <p:sldId id="334" r:id="rId47"/>
    <p:sldId id="317" r:id="rId48"/>
    <p:sldId id="336" r:id="rId49"/>
    <p:sldId id="335" r:id="rId50"/>
    <p:sldId id="337" r:id="rId51"/>
    <p:sldId id="321" r:id="rId52"/>
    <p:sldId id="338" r:id="rId53"/>
    <p:sldId id="339" r:id="rId54"/>
    <p:sldId id="340" r:id="rId55"/>
    <p:sldId id="341" r:id="rId56"/>
    <p:sldId id="342" r:id="rId57"/>
    <p:sldId id="343" r:id="rId58"/>
    <p:sldId id="330" r:id="rId59"/>
    <p:sldId id="331" r:id="rId60"/>
    <p:sldId id="332" r:id="rId61"/>
    <p:sldId id="344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INTELLIGENT AGENTS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4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Vacuum-cleaner world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Perception: Clean or Dirty? where it is in?</a:t>
            </a:r>
          </a:p>
          <a:p>
            <a:r>
              <a:rPr lang="en-US" altLang="zh-TW">
                <a:solidFill>
                  <a:srgbClr val="000000"/>
                </a:solidFill>
              </a:rPr>
              <a:t>Actions: Move left, Move right, suck, do nothing</a:t>
            </a: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33800"/>
            <a:ext cx="4876800" cy="254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8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Vacuum-cleaner world</a:t>
            </a:r>
          </a:p>
        </p:txBody>
      </p:sp>
      <p:pic>
        <p:nvPicPr>
          <p:cNvPr id="79876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457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52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/>
              <a:t>Program implements the agent </a:t>
            </a:r>
            <a:r>
              <a:rPr lang="en-US" altLang="en-US" sz="4000" dirty="0" smtClean="0"/>
              <a:t>function</a:t>
            </a:r>
            <a:endParaRPr lang="en-US" altLang="en-US" sz="4000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Function</a:t>
            </a:r>
            <a:r>
              <a:rPr lang="en-US" altLang="en-US" sz="2400">
                <a:solidFill>
                  <a:srgbClr val="000000"/>
                </a:solidFill>
              </a:rPr>
              <a:t> Reflex-Vacuum-Agent([</a:t>
            </a:r>
            <a:r>
              <a:rPr lang="en-US" altLang="en-US" sz="2400" i="1">
                <a:solidFill>
                  <a:srgbClr val="000000"/>
                </a:solidFill>
              </a:rPr>
              <a:t>location,statuse</a:t>
            </a:r>
            <a:r>
              <a:rPr lang="en-US" altLang="en-US" sz="2400">
                <a:solidFill>
                  <a:srgbClr val="000000"/>
                </a:solidFill>
              </a:rPr>
              <a:t>]) return an action</a:t>
            </a:r>
            <a:endParaRPr lang="ar-SA" altLang="en-US" sz="2400">
              <a:solidFill>
                <a:srgbClr val="000000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cs typeface="Arial" charset="0"/>
              </a:rPr>
              <a:t>    </a:t>
            </a:r>
            <a:r>
              <a:rPr lang="en-US" altLang="en-US" sz="2400" b="1">
                <a:solidFill>
                  <a:srgbClr val="000000"/>
                </a:solidFill>
                <a:cs typeface="Arial" charset="0"/>
              </a:rPr>
              <a:t>If</a:t>
            </a:r>
            <a:r>
              <a:rPr lang="en-US" altLang="en-US" sz="24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cs typeface="Arial" charset="0"/>
              </a:rPr>
              <a:t>status =  Dirty</a:t>
            </a:r>
            <a:r>
              <a:rPr lang="en-US" altLang="en-US" sz="24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cs typeface="Arial" charset="0"/>
              </a:rPr>
              <a:t>then return</a:t>
            </a:r>
            <a:r>
              <a:rPr lang="en-US" altLang="en-US" sz="24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cs typeface="Arial" charset="0"/>
              </a:rPr>
              <a:t>Suck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cs typeface="Arial" charset="0"/>
              </a:rPr>
              <a:t>    </a:t>
            </a:r>
            <a:r>
              <a:rPr lang="en-US" altLang="en-US" sz="2400" b="1">
                <a:solidFill>
                  <a:srgbClr val="000000"/>
                </a:solidFill>
                <a:cs typeface="Arial" charset="0"/>
              </a:rPr>
              <a:t>else if</a:t>
            </a:r>
            <a:r>
              <a:rPr lang="en-US" altLang="en-US" sz="24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cs typeface="Arial" charset="0"/>
              </a:rPr>
              <a:t>location = A</a:t>
            </a:r>
            <a:r>
              <a:rPr lang="en-US" altLang="en-US" sz="24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cs typeface="Arial" charset="0"/>
              </a:rPr>
              <a:t>then return</a:t>
            </a:r>
            <a:r>
              <a:rPr lang="en-US" altLang="en-US" sz="24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cs typeface="Arial" charset="0"/>
              </a:rPr>
              <a:t>Right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cs typeface="Arial" charset="0"/>
              </a:rPr>
              <a:t>    </a:t>
            </a:r>
            <a:r>
              <a:rPr lang="en-US" altLang="en-US" sz="2400" b="1">
                <a:solidFill>
                  <a:srgbClr val="000000"/>
                </a:solidFill>
                <a:cs typeface="Arial" charset="0"/>
              </a:rPr>
              <a:t>else if</a:t>
            </a:r>
            <a:r>
              <a:rPr lang="en-US" altLang="en-US" sz="24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cs typeface="Arial" charset="0"/>
              </a:rPr>
              <a:t>location = B</a:t>
            </a:r>
            <a:r>
              <a:rPr lang="en-US" altLang="en-US" sz="24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cs typeface="Arial" charset="0"/>
              </a:rPr>
              <a:t>then return</a:t>
            </a:r>
            <a:r>
              <a:rPr lang="en-US" altLang="en-US" sz="24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cs typeface="Arial" charset="0"/>
              </a:rPr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12929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Agents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8851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4958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Have sensors, actuators, goals</a:t>
            </a:r>
          </a:p>
          <a:p>
            <a:endParaRPr lang="en-US" altLang="zh-TW" dirty="0" smtClean="0">
              <a:solidFill>
                <a:srgbClr val="000000"/>
              </a:solidFill>
            </a:endParaRPr>
          </a:p>
          <a:p>
            <a:r>
              <a:rPr lang="en-US" altLang="zh-TW" dirty="0" smtClean="0">
                <a:solidFill>
                  <a:srgbClr val="000000"/>
                </a:solidFill>
              </a:rPr>
              <a:t>Agent </a:t>
            </a:r>
            <a:r>
              <a:rPr lang="en-US" altLang="zh-TW" dirty="0">
                <a:solidFill>
                  <a:srgbClr val="000000"/>
                </a:solidFill>
              </a:rPr>
              <a:t>program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</a:rPr>
              <a:t>Implements mapping from percept sequences to actions</a:t>
            </a:r>
          </a:p>
          <a:p>
            <a:endParaRPr lang="en-US" altLang="zh-TW" dirty="0" smtClean="0">
              <a:solidFill>
                <a:srgbClr val="000000"/>
              </a:solidFill>
            </a:endParaRPr>
          </a:p>
          <a:p>
            <a:r>
              <a:rPr lang="en-US" altLang="zh-TW" dirty="0" smtClean="0">
                <a:solidFill>
                  <a:srgbClr val="000000"/>
                </a:solidFill>
              </a:rPr>
              <a:t>Performance measure to evaluate agents</a:t>
            </a:r>
          </a:p>
          <a:p>
            <a:endParaRPr lang="en-US" altLang="zh-TW" dirty="0" smtClean="0">
              <a:solidFill>
                <a:srgbClr val="00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Autonomous agent </a:t>
            </a:r>
            <a:r>
              <a:rPr lang="en-US" altLang="zh-TW" dirty="0" smtClean="0">
                <a:solidFill>
                  <a:srgbClr val="000000"/>
                </a:solidFill>
              </a:rPr>
              <a:t>decide autonomously which action to take in the current situation to maximize the progress towards its goals.</a:t>
            </a:r>
          </a:p>
          <a:p>
            <a:endParaRPr lang="en-US" altLang="zh-TW" dirty="0" smtClean="0">
              <a:solidFill>
                <a:srgbClr val="000000"/>
              </a:solidFill>
            </a:endParaRPr>
          </a:p>
          <a:p>
            <a:endParaRPr lang="en-US" altLang="zh-TW" dirty="0" smtClean="0">
              <a:solidFill>
                <a:srgbClr val="000000"/>
              </a:solidFill>
            </a:endParaRPr>
          </a:p>
          <a:p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3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Behavior and performance of Agents in terms of agent function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4500"/>
            <a:ext cx="8458200" cy="4762500"/>
          </a:xfrm>
        </p:spPr>
        <p:txBody>
          <a:bodyPr/>
          <a:lstStyle/>
          <a:p>
            <a:r>
              <a:rPr lang="en-US" altLang="en-US" sz="2400" b="1" dirty="0" smtClean="0"/>
              <a:t>Perception</a:t>
            </a:r>
            <a:r>
              <a:rPr lang="en-US" altLang="en-US" sz="2400" dirty="0" smtClean="0"/>
              <a:t> (sequence) to </a:t>
            </a:r>
            <a:r>
              <a:rPr lang="en-US" altLang="en-US" sz="2400" b="1" dirty="0" smtClean="0"/>
              <a:t>Action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/>
              <a:t>Mapping:</a:t>
            </a:r>
            <a:r>
              <a:rPr lang="en-US" altLang="en-US" sz="2400" dirty="0" smtClean="0"/>
              <a:t> </a:t>
            </a:r>
            <a:endParaRPr lang="en-US" altLang="en-US" sz="2400" dirty="0" smtClean="0">
              <a:latin typeface="Lucida Calligraphy" pitchFamily="66" charset="0"/>
            </a:endParaRPr>
          </a:p>
          <a:p>
            <a:pPr lvl="1"/>
            <a:r>
              <a:rPr lang="en-US" altLang="en-US" sz="2000" b="1" dirty="0" smtClean="0"/>
              <a:t>Ideal mapping: </a:t>
            </a:r>
            <a:r>
              <a:rPr lang="en-US" altLang="en-US" sz="2000" dirty="0" smtClean="0"/>
              <a:t>specifies which actions an agent ought to take at any point in time</a:t>
            </a:r>
          </a:p>
          <a:p>
            <a:pPr lvl="1"/>
            <a:r>
              <a:rPr lang="en-US" altLang="en-US" sz="2000" b="1" dirty="0" smtClean="0"/>
              <a:t>Description:</a:t>
            </a:r>
            <a:r>
              <a:rPr lang="en-US" altLang="en-US" sz="2000" dirty="0" smtClean="0"/>
              <a:t> Look-Up-Table</a:t>
            </a:r>
            <a:endParaRPr lang="en-US" altLang="en-US" sz="2000" b="1" dirty="0" smtClean="0"/>
          </a:p>
          <a:p>
            <a:pPr lvl="1"/>
            <a:endParaRPr lang="en-US" altLang="en-US" sz="2000" dirty="0" smtClean="0">
              <a:latin typeface="Lucida Calligraphy" pitchFamily="66" charset="0"/>
            </a:endParaRPr>
          </a:p>
          <a:p>
            <a:r>
              <a:rPr lang="en-US" altLang="en-US" sz="2400" b="1" dirty="0" smtClean="0"/>
              <a:t>Performance measure: </a:t>
            </a:r>
            <a:r>
              <a:rPr lang="en-US" altLang="en-US" sz="2400" dirty="0" smtClean="0"/>
              <a:t>a </a:t>
            </a:r>
            <a:r>
              <a:rPr lang="en-US" altLang="en-US" sz="2400" i="1" dirty="0" smtClean="0"/>
              <a:t>subjective</a:t>
            </a:r>
            <a:r>
              <a:rPr lang="en-US" altLang="en-US" sz="2400" b="1" i="1" dirty="0" smtClean="0"/>
              <a:t> </a:t>
            </a:r>
            <a:r>
              <a:rPr lang="en-US" altLang="en-US" sz="2400" dirty="0" smtClean="0"/>
              <a:t>measure</a:t>
            </a:r>
            <a:r>
              <a:rPr lang="en-US" altLang="en-US" sz="2400" b="1" i="1" dirty="0" smtClean="0"/>
              <a:t> </a:t>
            </a:r>
            <a:r>
              <a:rPr lang="en-US" altLang="en-US" sz="2400" dirty="0" smtClean="0"/>
              <a:t>to characterize how successful an agent is (e.g., speed, power usage, accuracy, money, etc.)</a:t>
            </a:r>
          </a:p>
          <a:p>
            <a:pPr>
              <a:buFontTx/>
              <a:buNone/>
            </a:pPr>
            <a:r>
              <a:rPr lang="en-US" altLang="en-US" sz="2400" dirty="0" smtClean="0"/>
              <a:t>  </a:t>
            </a:r>
          </a:p>
          <a:p>
            <a:r>
              <a:rPr lang="en-US" altLang="en-US" sz="2400" dirty="0" smtClean="0"/>
              <a:t>(degree of)</a:t>
            </a:r>
            <a:r>
              <a:rPr lang="en-US" altLang="en-US" sz="2400" b="1" dirty="0" smtClean="0"/>
              <a:t> Autonomy: </a:t>
            </a:r>
            <a:r>
              <a:rPr lang="en-US" altLang="en-US" sz="2400" dirty="0" smtClean="0"/>
              <a:t>to what extent is the agent able to make decisions and take actions on its own?</a:t>
            </a:r>
            <a:endParaRPr lang="en-US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84778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Performance measure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495800"/>
          </a:xfrm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</a:rPr>
              <a:t>A general rule: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</a:rPr>
              <a:t>Design performance measures according to</a:t>
            </a:r>
          </a:p>
          <a:p>
            <a:pPr lvl="2"/>
            <a:r>
              <a:rPr lang="en-US" altLang="zh-TW" dirty="0">
                <a:solidFill>
                  <a:srgbClr val="000000"/>
                </a:solidFill>
              </a:rPr>
              <a:t>What one actually wants in the environment</a:t>
            </a:r>
          </a:p>
          <a:p>
            <a:pPr lvl="2"/>
            <a:r>
              <a:rPr lang="en-US" altLang="zh-TW" dirty="0">
                <a:solidFill>
                  <a:srgbClr val="000000"/>
                </a:solidFill>
              </a:rPr>
              <a:t>Rather than how one thinks the agent should </a:t>
            </a:r>
            <a:r>
              <a:rPr lang="en-US" altLang="zh-TW" dirty="0" smtClean="0">
                <a:solidFill>
                  <a:srgbClr val="000000"/>
                </a:solidFill>
              </a:rPr>
              <a:t>behave</a:t>
            </a:r>
          </a:p>
          <a:p>
            <a:pPr lvl="2"/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dirty="0">
                <a:solidFill>
                  <a:srgbClr val="000000"/>
                </a:solidFill>
              </a:rPr>
              <a:t>E.g., in vacuum-cleaner world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</a:rPr>
              <a:t>We want the floor clean, no matter how the agent behave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</a:rPr>
              <a:t>We don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’</a:t>
            </a:r>
            <a:r>
              <a:rPr lang="en-US" altLang="zh-TW" dirty="0">
                <a:solidFill>
                  <a:srgbClr val="000000"/>
                </a:solidFill>
              </a:rPr>
              <a:t>t restrict how the agent behaves</a:t>
            </a:r>
          </a:p>
        </p:txBody>
      </p:sp>
    </p:spTree>
    <p:extLst>
      <p:ext uri="{BB962C8B-B14F-4D97-AF65-F5344CB8AC3E}">
        <p14:creationId xmlns:p14="http://schemas.microsoft.com/office/powerpoint/2010/main" val="17423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Fundamental faculties of intelligence</a:t>
            </a:r>
          </a:p>
          <a:p>
            <a:pPr lvl="1"/>
            <a:r>
              <a:rPr lang="en-US" sz="2400" dirty="0" smtClean="0"/>
              <a:t>Acting</a:t>
            </a:r>
          </a:p>
          <a:p>
            <a:pPr lvl="1"/>
            <a:r>
              <a:rPr lang="en-US" sz="2400" dirty="0" smtClean="0"/>
              <a:t>Sensing</a:t>
            </a:r>
          </a:p>
          <a:p>
            <a:pPr lvl="1"/>
            <a:r>
              <a:rPr lang="en-US" sz="2400" dirty="0" smtClean="0"/>
              <a:t>Understanding, reasoning and learning</a:t>
            </a:r>
          </a:p>
          <a:p>
            <a:endParaRPr lang="en-US" sz="2800" dirty="0" smtClean="0"/>
          </a:p>
          <a:p>
            <a:r>
              <a:rPr lang="en-US" sz="2800" dirty="0" smtClean="0"/>
              <a:t>In order to act you must sense.</a:t>
            </a:r>
          </a:p>
          <a:p>
            <a:endParaRPr lang="en-US" sz="2800" dirty="0" smtClean="0"/>
          </a:p>
          <a:p>
            <a:r>
              <a:rPr lang="en-US" sz="2800" dirty="0" smtClean="0"/>
              <a:t>Robotics: Sensing and acting, understanding is not necessary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622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Intelligent Agents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Must sense</a:t>
            </a:r>
          </a:p>
          <a:p>
            <a:endParaRPr lang="en-US" sz="3200" dirty="0" smtClean="0"/>
          </a:p>
          <a:p>
            <a:r>
              <a:rPr lang="en-US" sz="3200" dirty="0" smtClean="0"/>
              <a:t>Must act</a:t>
            </a:r>
          </a:p>
          <a:p>
            <a:endParaRPr lang="en-US" sz="3200" dirty="0"/>
          </a:p>
          <a:p>
            <a:r>
              <a:rPr lang="en-US" sz="3200" dirty="0" smtClean="0"/>
              <a:t>Must be autonomous</a:t>
            </a:r>
          </a:p>
          <a:p>
            <a:endParaRPr lang="en-US" sz="3200" dirty="0" smtClean="0"/>
          </a:p>
          <a:p>
            <a:r>
              <a:rPr lang="en-US" sz="3200" dirty="0" smtClean="0">
                <a:solidFill>
                  <a:srgbClr val="FF0000"/>
                </a:solidFill>
              </a:rPr>
              <a:t>Must be rational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7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Agent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AI is about building rational agents</a:t>
            </a:r>
          </a:p>
          <a:p>
            <a:endParaRPr lang="en-US" sz="3200" dirty="0" smtClean="0"/>
          </a:p>
          <a:p>
            <a:r>
              <a:rPr lang="en-US" sz="3200" dirty="0" smtClean="0"/>
              <a:t>A rational agent always does the right thing.</a:t>
            </a:r>
          </a:p>
          <a:p>
            <a:pPr lvl="1"/>
            <a:r>
              <a:rPr lang="en-US" sz="2800" dirty="0" smtClean="0"/>
              <a:t>What are the functionalities?</a:t>
            </a:r>
          </a:p>
          <a:p>
            <a:pPr lvl="1"/>
            <a:r>
              <a:rPr lang="en-US" sz="2800" dirty="0" smtClean="0"/>
              <a:t>What are the components?</a:t>
            </a:r>
          </a:p>
          <a:p>
            <a:pPr lvl="1"/>
            <a:r>
              <a:rPr lang="en-US" sz="2800" dirty="0" smtClean="0"/>
              <a:t>How do we build them?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3419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How is an Agent different from other software?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178800" cy="5105400"/>
          </a:xfrm>
        </p:spPr>
        <p:txBody>
          <a:bodyPr/>
          <a:lstStyle/>
          <a:p>
            <a:endParaRPr lang="en-US" altLang="en-US" sz="2400" smtClean="0"/>
          </a:p>
          <a:p>
            <a:r>
              <a:rPr lang="en-US" altLang="en-US" sz="2400" smtClean="0"/>
              <a:t>Agents are </a:t>
            </a:r>
            <a:r>
              <a:rPr lang="en-US" altLang="en-US" sz="2400" b="1" smtClean="0"/>
              <a:t>autonomous</a:t>
            </a:r>
            <a:r>
              <a:rPr lang="en-US" altLang="en-US" sz="2400" smtClean="0"/>
              <a:t>, that is, they act on behalf of the user 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Agents contain some level of </a:t>
            </a:r>
            <a:r>
              <a:rPr lang="en-US" altLang="en-US" sz="2400" b="1" smtClean="0"/>
              <a:t>intelligence</a:t>
            </a:r>
            <a:r>
              <a:rPr lang="en-US" altLang="en-US" sz="2400" smtClean="0"/>
              <a:t>, from fixed rules to learning engines that allow them to adapt to changes in the environment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Agents don't only act </a:t>
            </a:r>
            <a:r>
              <a:rPr lang="en-US" altLang="en-US" sz="2400" b="1" smtClean="0"/>
              <a:t>reactively</a:t>
            </a:r>
            <a:r>
              <a:rPr lang="en-US" altLang="en-US" sz="2400" smtClean="0"/>
              <a:t>, but sometimes also </a:t>
            </a:r>
            <a:r>
              <a:rPr lang="en-US" altLang="en-US" sz="2400" b="1" smtClean="0"/>
              <a:t>proactively</a:t>
            </a:r>
            <a:r>
              <a:rPr lang="en-US" altLang="en-US" sz="24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95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Agent and Environment</a:t>
            </a:r>
            <a:endParaRPr lang="en-US" altLang="en-US" dirty="0" smtClean="0">
              <a:latin typeface="Tahoma" pitchFamily="34" charset="0"/>
            </a:endParaRP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5944394" y="2695575"/>
            <a:ext cx="1873250" cy="1439863"/>
          </a:xfrm>
          <a:prstGeom prst="ellipse">
            <a:avLst/>
          </a:prstGeom>
          <a:solidFill>
            <a:srgbClr val="99FF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ja-JP">
                <a:latin typeface="Tahoma" pitchFamily="34" charset="0"/>
                <a:ea typeface="ＭＳ Ｐゴシック" pitchFamily="34" charset="-128"/>
              </a:rPr>
              <a:t>Environment</a:t>
            </a:r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1912144" y="2768600"/>
            <a:ext cx="2160588" cy="1368425"/>
          </a:xfrm>
          <a:prstGeom prst="ellipse">
            <a:avLst/>
          </a:prstGeom>
          <a:solidFill>
            <a:srgbClr val="F2F6A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370932" y="3463925"/>
            <a:ext cx="966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ja-JP">
                <a:latin typeface="Tahoma" pitchFamily="34" charset="0"/>
                <a:ea typeface="ＭＳ Ｐゴシック" pitchFamily="34" charset="-128"/>
              </a:rPr>
              <a:t>Agent</a:t>
            </a:r>
          </a:p>
        </p:txBody>
      </p:sp>
      <p:cxnSp>
        <p:nvCxnSpPr>
          <p:cNvPr id="20487" name="AutoShape 7"/>
          <p:cNvCxnSpPr>
            <a:cxnSpLocks noChangeShapeType="1"/>
            <a:stCxn id="20484" idx="1"/>
            <a:endCxn id="20485" idx="7"/>
          </p:cNvCxnSpPr>
          <p:nvPr/>
        </p:nvCxnSpPr>
        <p:spPr bwMode="auto">
          <a:xfrm rot="-5400000" flipH="1" flipV="1">
            <a:off x="4956970" y="1706562"/>
            <a:ext cx="61912" cy="2462213"/>
          </a:xfrm>
          <a:prstGeom prst="curvedConnector3">
            <a:avLst>
              <a:gd name="adj1" fmla="val -710255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8" name="AutoShape 8"/>
          <p:cNvCxnSpPr>
            <a:cxnSpLocks noChangeShapeType="1"/>
            <a:stCxn id="20485" idx="5"/>
            <a:endCxn id="20484" idx="3"/>
          </p:cNvCxnSpPr>
          <p:nvPr/>
        </p:nvCxnSpPr>
        <p:spPr bwMode="auto">
          <a:xfrm rot="5400000" flipH="1" flipV="1">
            <a:off x="4981576" y="2699543"/>
            <a:ext cx="12700" cy="2462213"/>
          </a:xfrm>
          <a:prstGeom prst="curvedConnector3">
            <a:avLst>
              <a:gd name="adj1" fmla="val -3375000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4360069" y="2544763"/>
            <a:ext cx="133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ja-JP" dirty="0">
                <a:latin typeface="Tahoma" pitchFamily="34" charset="0"/>
                <a:ea typeface="ＭＳ Ｐゴシック" pitchFamily="34" charset="-128"/>
              </a:rPr>
              <a:t>percepts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4360069" y="3841750"/>
            <a:ext cx="1128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ja-JP" dirty="0">
                <a:latin typeface="Tahoma" pitchFamily="34" charset="0"/>
                <a:ea typeface="ＭＳ Ｐゴシック" pitchFamily="34" charset="-128"/>
              </a:rPr>
              <a:t>actions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2199482" y="3128963"/>
            <a:ext cx="936625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ja-JP">
                <a:latin typeface="Tahoma" pitchFamily="34" charset="0"/>
                <a:ea typeface="ＭＳ Ｐゴシック" pitchFamily="34" charset="-128"/>
              </a:rPr>
              <a:t>?</a:t>
            </a:r>
          </a:p>
        </p:txBody>
      </p:sp>
      <p:pic>
        <p:nvPicPr>
          <p:cNvPr id="20492" name="Picture 12" descr="HM00390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007" y="3055938"/>
            <a:ext cx="4984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3064669" y="2409825"/>
            <a:ext cx="4318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20494" name="Picture 14" descr="HM00376_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47179">
            <a:off x="3912395" y="3353594"/>
            <a:ext cx="5238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5" name="Picture 15" descr="HM00385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862244" flipH="1" flipV="1">
            <a:off x="3013076" y="3896519"/>
            <a:ext cx="5334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2704307" y="1905000"/>
            <a:ext cx="1223962" cy="504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ja-JP">
                <a:latin typeface="Tahoma" pitchFamily="34" charset="0"/>
                <a:ea typeface="ＭＳ Ｐゴシック" pitchFamily="34" charset="-128"/>
              </a:rPr>
              <a:t>Sensors</a:t>
            </a:r>
            <a:endParaRPr kumimoji="1" lang="en-GB" altLang="ja-JP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2343944" y="4856163"/>
            <a:ext cx="1655763" cy="504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ja-JP">
                <a:latin typeface="Tahoma" pitchFamily="34" charset="0"/>
                <a:ea typeface="ＭＳ Ｐゴシック" pitchFamily="34" charset="-128"/>
              </a:rPr>
              <a:t>Effectors</a:t>
            </a:r>
            <a:endParaRPr kumimoji="1" lang="en-GB" altLang="ja-JP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V="1">
            <a:off x="3207544" y="3929063"/>
            <a:ext cx="839788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 flipH="1" flipV="1">
            <a:off x="3209132" y="45386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77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20485" grpId="0" animBg="1"/>
      <p:bldP spid="20486" grpId="0"/>
      <p:bldP spid="20489" grpId="0"/>
      <p:bldP spid="20490" grpId="0"/>
      <p:bldP spid="20491" grpId="0" animBg="1"/>
      <p:bldP spid="20493" grpId="0" animBg="1"/>
      <p:bldP spid="20496" grpId="0" animBg="1"/>
      <p:bldP spid="20497" grpId="0" animBg="1"/>
      <p:bldP spid="20500" grpId="0" animBg="1"/>
      <p:bldP spid="2050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How is an Agent different from other software?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178800" cy="5105400"/>
          </a:xfrm>
        </p:spPr>
        <p:txBody>
          <a:bodyPr/>
          <a:lstStyle/>
          <a:p>
            <a:endParaRPr lang="en-US" altLang="en-US" sz="2400" smtClean="0"/>
          </a:p>
          <a:p>
            <a:r>
              <a:rPr lang="en-US" altLang="en-US" sz="2400" smtClean="0"/>
              <a:t>Agents have </a:t>
            </a:r>
            <a:r>
              <a:rPr lang="en-US" altLang="en-US" sz="2400" b="1" smtClean="0"/>
              <a:t>social ability</a:t>
            </a:r>
            <a:r>
              <a:rPr lang="en-US" altLang="en-US" sz="2400" smtClean="0"/>
              <a:t>, that is, they communicate with the user, the system, and other agents as required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Agents may also </a:t>
            </a:r>
            <a:r>
              <a:rPr lang="en-US" altLang="en-US" sz="2400" b="1" smtClean="0"/>
              <a:t>cooperate</a:t>
            </a:r>
            <a:r>
              <a:rPr lang="en-US" altLang="en-US" sz="2400" smtClean="0"/>
              <a:t> with other agents to carry out more complex tasks than they themselves can handle 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Agents may </a:t>
            </a:r>
            <a:r>
              <a:rPr lang="en-US" altLang="en-US" sz="2400" b="1" smtClean="0"/>
              <a:t>migrate</a:t>
            </a:r>
            <a:r>
              <a:rPr lang="en-US" altLang="en-US" sz="2400" smtClean="0"/>
              <a:t> from one system to another to access remote resources or even to meet other agents</a:t>
            </a:r>
          </a:p>
        </p:txBody>
      </p:sp>
    </p:spTree>
    <p:extLst>
      <p:ext uri="{BB962C8B-B14F-4D97-AF65-F5344CB8AC3E}">
        <p14:creationId xmlns:p14="http://schemas.microsoft.com/office/powerpoint/2010/main" val="31591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Rationality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10600" cy="4114800"/>
          </a:xfrm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</a:rPr>
              <a:t>What is rational at any given time depends on four things</a:t>
            </a:r>
            <a:r>
              <a:rPr lang="en-US" altLang="zh-TW" dirty="0" smtClean="0">
                <a:solidFill>
                  <a:srgbClr val="000000"/>
                </a:solidFill>
              </a:rPr>
              <a:t>:</a:t>
            </a:r>
          </a:p>
          <a:p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zh-TW" dirty="0">
                <a:solidFill>
                  <a:srgbClr val="000000"/>
                </a:solidFill>
              </a:rPr>
              <a:t>The performance measure defining the criterion of success</a:t>
            </a:r>
          </a:p>
          <a:p>
            <a:pPr lvl="1">
              <a:lnSpc>
                <a:spcPct val="200000"/>
              </a:lnSpc>
            </a:pPr>
            <a:r>
              <a:rPr lang="en-US" altLang="zh-TW" dirty="0">
                <a:solidFill>
                  <a:srgbClr val="000000"/>
                </a:solidFill>
              </a:rPr>
              <a:t>The agent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’</a:t>
            </a:r>
            <a:r>
              <a:rPr lang="en-US" altLang="zh-TW" dirty="0">
                <a:solidFill>
                  <a:srgbClr val="000000"/>
                </a:solidFill>
              </a:rPr>
              <a:t>s prior knowledge of the environment</a:t>
            </a:r>
          </a:p>
          <a:p>
            <a:pPr lvl="1">
              <a:lnSpc>
                <a:spcPct val="200000"/>
              </a:lnSpc>
            </a:pPr>
            <a:r>
              <a:rPr lang="en-US" altLang="zh-TW" dirty="0">
                <a:solidFill>
                  <a:srgbClr val="000000"/>
                </a:solidFill>
              </a:rPr>
              <a:t>The actions that the agent can perform</a:t>
            </a:r>
          </a:p>
          <a:p>
            <a:pPr lvl="1">
              <a:lnSpc>
                <a:spcPct val="200000"/>
              </a:lnSpc>
            </a:pPr>
            <a:r>
              <a:rPr lang="en-US" altLang="zh-TW" dirty="0">
                <a:solidFill>
                  <a:srgbClr val="000000"/>
                </a:solidFill>
              </a:rPr>
              <a:t>The </a:t>
            </a:r>
            <a:r>
              <a:rPr lang="en-US" altLang="zh-TW" dirty="0" err="1" smtClean="0">
                <a:solidFill>
                  <a:srgbClr val="000000"/>
                </a:solidFill>
              </a:rPr>
              <a:t>agents</a:t>
            </a:r>
            <a:r>
              <a:rPr lang="en-US" altLang="zh-TW" dirty="0" err="1" smtClean="0">
                <a:solidFill>
                  <a:srgbClr val="000000"/>
                </a:solidFill>
                <a:latin typeface="Times New Roman"/>
              </a:rPr>
              <a:t>’</a:t>
            </a:r>
            <a:r>
              <a:rPr lang="en-US" altLang="zh-TW" dirty="0" err="1" smtClean="0">
                <a:solidFill>
                  <a:srgbClr val="000000"/>
                </a:solidFill>
              </a:rPr>
              <a:t>s</a:t>
            </a:r>
            <a:r>
              <a:rPr lang="en-US" altLang="zh-TW" dirty="0" smtClean="0">
                <a:solidFill>
                  <a:srgbClr val="000000"/>
                </a:solidFill>
              </a:rPr>
              <a:t>  </a:t>
            </a:r>
            <a:r>
              <a:rPr lang="en-US" altLang="zh-TW" dirty="0">
                <a:solidFill>
                  <a:srgbClr val="000000"/>
                </a:solidFill>
              </a:rPr>
              <a:t>percept sequence up to now</a:t>
            </a:r>
          </a:p>
        </p:txBody>
      </p:sp>
    </p:spTree>
    <p:extLst>
      <p:ext uri="{BB962C8B-B14F-4D97-AF65-F5344CB8AC3E}">
        <p14:creationId xmlns:p14="http://schemas.microsoft.com/office/powerpoint/2010/main" val="416211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Rational agent 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458200" cy="5181600"/>
          </a:xfrm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</a:rPr>
              <a:t>For each possible percept sequence, 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endParaRPr lang="en-US" altLang="zh-TW" dirty="0">
              <a:solidFill>
                <a:srgbClr val="000000"/>
              </a:solidFill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</a:rPr>
              <a:t>an rational agent should select </a:t>
            </a:r>
          </a:p>
          <a:p>
            <a:pPr lvl="2"/>
            <a:r>
              <a:rPr lang="en-US" altLang="zh-TW" dirty="0">
                <a:solidFill>
                  <a:srgbClr val="000000"/>
                </a:solidFill>
              </a:rPr>
              <a:t>an action expected to maximize its performance measure, given the evidence provided by the percept sequence and whatever built-in knowledge the agent </a:t>
            </a:r>
            <a:r>
              <a:rPr lang="en-US" altLang="zh-TW" dirty="0" smtClean="0">
                <a:solidFill>
                  <a:srgbClr val="000000"/>
                </a:solidFill>
              </a:rPr>
              <a:t>has</a:t>
            </a:r>
          </a:p>
          <a:p>
            <a:pPr lvl="2"/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dirty="0">
                <a:solidFill>
                  <a:srgbClr val="000000"/>
                </a:solidFill>
              </a:rPr>
              <a:t>E.g., an exam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</a:rPr>
              <a:t>Maximize marks, based on </a:t>
            </a:r>
          </a:p>
          <a:p>
            <a:pPr lvl="1">
              <a:buFont typeface="Wingdings" pitchFamily="2" charset="2"/>
              <a:buNone/>
            </a:pPr>
            <a:r>
              <a:rPr lang="en-US" altLang="zh-TW" dirty="0">
                <a:solidFill>
                  <a:srgbClr val="000000"/>
                </a:solidFill>
              </a:rPr>
              <a:t>the questions on the paper &amp; your knowledge</a:t>
            </a:r>
          </a:p>
        </p:txBody>
      </p:sp>
    </p:spTree>
    <p:extLst>
      <p:ext uri="{BB962C8B-B14F-4D97-AF65-F5344CB8AC3E}">
        <p14:creationId xmlns:p14="http://schemas.microsoft.com/office/powerpoint/2010/main" val="229184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Example of a rational agent 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</a:rPr>
              <a:t>Performance measure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</a:rPr>
              <a:t>Awards one point for each clean square</a:t>
            </a:r>
          </a:p>
          <a:p>
            <a:pPr lvl="2"/>
            <a:r>
              <a:rPr lang="en-US" altLang="zh-TW" dirty="0">
                <a:solidFill>
                  <a:srgbClr val="000000"/>
                </a:solidFill>
              </a:rPr>
              <a:t>at each time step, over </a:t>
            </a:r>
            <a:r>
              <a:rPr lang="en-US" altLang="zh-TW" dirty="0" smtClean="0">
                <a:solidFill>
                  <a:srgbClr val="000000"/>
                </a:solidFill>
              </a:rPr>
              <a:t>a lifetime of 10000 </a:t>
            </a:r>
            <a:r>
              <a:rPr lang="en-US" altLang="zh-TW" dirty="0">
                <a:solidFill>
                  <a:srgbClr val="000000"/>
                </a:solidFill>
              </a:rPr>
              <a:t>time steps</a:t>
            </a:r>
          </a:p>
          <a:p>
            <a:r>
              <a:rPr lang="en-US" altLang="zh-TW" dirty="0">
                <a:solidFill>
                  <a:srgbClr val="000000"/>
                </a:solidFill>
              </a:rPr>
              <a:t>Prior knowledge about the environment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</a:rPr>
              <a:t>The geography of the environment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</a:rPr>
              <a:t>Only two squares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</a:rPr>
              <a:t>The </a:t>
            </a:r>
            <a:r>
              <a:rPr lang="en-US" altLang="zh-TW" i="1" dirty="0">
                <a:solidFill>
                  <a:srgbClr val="000000"/>
                </a:solidFill>
              </a:rPr>
              <a:t>effect</a:t>
            </a:r>
            <a:r>
              <a:rPr lang="en-US" altLang="zh-TW" dirty="0">
                <a:solidFill>
                  <a:srgbClr val="000000"/>
                </a:solidFill>
              </a:rPr>
              <a:t> of the actions</a:t>
            </a:r>
          </a:p>
        </p:txBody>
      </p:sp>
    </p:spTree>
    <p:extLst>
      <p:ext uri="{BB962C8B-B14F-4D97-AF65-F5344CB8AC3E}">
        <p14:creationId xmlns:p14="http://schemas.microsoft.com/office/powerpoint/2010/main" val="6020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102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Example of a rational agent 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294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0000"/>
                </a:solidFill>
              </a:rPr>
              <a:t>Actions that can perform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rgbClr val="000000"/>
                </a:solidFill>
              </a:rPr>
              <a:t>Left, Right, Suck and </a:t>
            </a:r>
            <a:r>
              <a:rPr lang="en-US" altLang="zh-TW" dirty="0" smtClean="0">
                <a:solidFill>
                  <a:srgbClr val="000000"/>
                </a:solidFill>
              </a:rPr>
              <a:t>No Op</a:t>
            </a:r>
          </a:p>
          <a:p>
            <a:pPr lvl="1">
              <a:lnSpc>
                <a:spcPct val="90000"/>
              </a:lnSpc>
            </a:pP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0000"/>
                </a:solidFill>
              </a:rPr>
              <a:t>Percept sequences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rgbClr val="000000"/>
                </a:solidFill>
              </a:rPr>
              <a:t>Where is the agent?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rgbClr val="000000"/>
                </a:solidFill>
              </a:rPr>
              <a:t>Whether the location contains dirt?</a:t>
            </a:r>
          </a:p>
          <a:p>
            <a:pPr lvl="1">
              <a:lnSpc>
                <a:spcPct val="90000"/>
              </a:lnSpc>
            </a:pP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0000"/>
                </a:solidFill>
              </a:rPr>
              <a:t>Under this circumstance, the agent is rational.</a:t>
            </a:r>
          </a:p>
        </p:txBody>
      </p:sp>
    </p:spTree>
    <p:extLst>
      <p:ext uri="{BB962C8B-B14F-4D97-AF65-F5344CB8AC3E}">
        <p14:creationId xmlns:p14="http://schemas.microsoft.com/office/powerpoint/2010/main" val="30280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000000"/>
                </a:solidFill>
              </a:rPr>
              <a:t>An omniscient agent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Knows the </a:t>
            </a:r>
            <a:r>
              <a:rPr lang="en-US" altLang="zh-TW" sz="2800" i="1" dirty="0">
                <a:solidFill>
                  <a:srgbClr val="000000"/>
                </a:solidFill>
              </a:rPr>
              <a:t>actual</a:t>
            </a:r>
            <a:r>
              <a:rPr lang="en-US" altLang="zh-TW" sz="2800" dirty="0">
                <a:solidFill>
                  <a:srgbClr val="000000"/>
                </a:solidFill>
              </a:rPr>
              <a:t> outcome of its actions in advance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No other possible outcomes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However, impossible in real </a:t>
            </a:r>
            <a:r>
              <a:rPr lang="en-US" altLang="zh-TW" sz="2800" dirty="0" smtClean="0">
                <a:solidFill>
                  <a:srgbClr val="000000"/>
                </a:solidFill>
              </a:rPr>
              <a:t>world</a:t>
            </a:r>
          </a:p>
          <a:p>
            <a:endParaRPr lang="en-US" altLang="zh-TW" sz="3200" dirty="0">
              <a:solidFill>
                <a:srgbClr val="000000"/>
              </a:solidFill>
            </a:endParaRP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Omniscience</a:t>
            </a:r>
          </a:p>
        </p:txBody>
      </p:sp>
    </p:spTree>
    <p:extLst>
      <p:ext uri="{BB962C8B-B14F-4D97-AF65-F5344CB8AC3E}">
        <p14:creationId xmlns:p14="http://schemas.microsoft.com/office/powerpoint/2010/main" val="42498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010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200" dirty="0">
                <a:solidFill>
                  <a:srgbClr val="000000"/>
                </a:solidFill>
              </a:rPr>
              <a:t>Based on the circumstance, it is rational</a:t>
            </a:r>
            <a:r>
              <a:rPr lang="en-US" altLang="zh-TW" sz="3200" dirty="0" smtClean="0">
                <a:solidFill>
                  <a:srgbClr val="000000"/>
                </a:solidFill>
              </a:rPr>
              <a:t>.</a:t>
            </a:r>
          </a:p>
          <a:p>
            <a:endParaRPr lang="en-US" altLang="zh-TW" sz="3200" dirty="0">
              <a:solidFill>
                <a:srgbClr val="000000"/>
              </a:solidFill>
            </a:endParaRPr>
          </a:p>
          <a:p>
            <a:r>
              <a:rPr lang="en-US" altLang="zh-TW" sz="3200" dirty="0">
                <a:solidFill>
                  <a:srgbClr val="000000"/>
                </a:solidFill>
              </a:rPr>
              <a:t>As rationality maximizes</a:t>
            </a:r>
          </a:p>
          <a:p>
            <a:pPr lvl="1"/>
            <a:r>
              <a:rPr lang="en-US" altLang="zh-TW" sz="2800" i="1" dirty="0">
                <a:solidFill>
                  <a:srgbClr val="000000"/>
                </a:solidFill>
              </a:rPr>
              <a:t>Expected </a:t>
            </a:r>
            <a:r>
              <a:rPr lang="en-US" altLang="zh-TW" sz="2800" dirty="0">
                <a:solidFill>
                  <a:srgbClr val="000000"/>
                </a:solidFill>
              </a:rPr>
              <a:t>performance</a:t>
            </a:r>
          </a:p>
          <a:p>
            <a:endParaRPr lang="en-US" altLang="zh-TW" sz="3200" dirty="0" smtClean="0">
              <a:solidFill>
                <a:srgbClr val="000000"/>
              </a:solidFill>
            </a:endParaRPr>
          </a:p>
          <a:p>
            <a:r>
              <a:rPr lang="en-US" altLang="zh-TW" sz="3200" dirty="0" smtClean="0">
                <a:solidFill>
                  <a:srgbClr val="000000"/>
                </a:solidFill>
              </a:rPr>
              <a:t>Perfection </a:t>
            </a:r>
            <a:r>
              <a:rPr lang="en-US" altLang="zh-TW" sz="3200" dirty="0">
                <a:solidFill>
                  <a:srgbClr val="000000"/>
                </a:solidFill>
              </a:rPr>
              <a:t>maximizes</a:t>
            </a:r>
          </a:p>
          <a:p>
            <a:pPr lvl="1"/>
            <a:r>
              <a:rPr lang="en-US" altLang="zh-TW" sz="2800" i="1" dirty="0">
                <a:solidFill>
                  <a:srgbClr val="000000"/>
                </a:solidFill>
              </a:rPr>
              <a:t>Actual </a:t>
            </a:r>
            <a:r>
              <a:rPr lang="en-US" altLang="zh-TW" sz="2800" dirty="0">
                <a:solidFill>
                  <a:srgbClr val="000000"/>
                </a:solidFill>
              </a:rPr>
              <a:t>performance</a:t>
            </a:r>
          </a:p>
          <a:p>
            <a:endParaRPr lang="en-US" altLang="zh-TW" sz="3200" dirty="0" smtClean="0">
              <a:solidFill>
                <a:srgbClr val="000000"/>
              </a:solidFill>
            </a:endParaRPr>
          </a:p>
          <a:p>
            <a:r>
              <a:rPr lang="en-US" altLang="zh-TW" sz="3200" dirty="0" smtClean="0">
                <a:solidFill>
                  <a:srgbClr val="000000"/>
                </a:solidFill>
              </a:rPr>
              <a:t>Hence </a:t>
            </a:r>
            <a:r>
              <a:rPr lang="en-US" altLang="zh-TW" sz="3200" dirty="0">
                <a:solidFill>
                  <a:srgbClr val="000000"/>
                </a:solidFill>
              </a:rPr>
              <a:t>rational agents are not </a:t>
            </a:r>
            <a:r>
              <a:rPr lang="en-US" altLang="zh-TW" sz="3200" i="1" u="sng" dirty="0">
                <a:solidFill>
                  <a:srgbClr val="000000"/>
                </a:solidFill>
              </a:rPr>
              <a:t>omniscient</a:t>
            </a:r>
            <a:r>
              <a:rPr lang="en-US" altLang="zh-TW" sz="32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4996" name="Rectangle 102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Omniscience</a:t>
            </a:r>
          </a:p>
        </p:txBody>
      </p:sp>
    </p:spTree>
    <p:extLst>
      <p:ext uri="{BB962C8B-B14F-4D97-AF65-F5344CB8AC3E}">
        <p14:creationId xmlns:p14="http://schemas.microsoft.com/office/powerpoint/2010/main" val="143731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Learning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648200"/>
          </a:xfrm>
        </p:spPr>
        <p:txBody>
          <a:bodyPr>
            <a:noAutofit/>
          </a:bodyPr>
          <a:lstStyle/>
          <a:p>
            <a:r>
              <a:rPr lang="en-US" altLang="zh-TW" sz="3200" dirty="0">
                <a:solidFill>
                  <a:srgbClr val="000000"/>
                </a:solidFill>
              </a:rPr>
              <a:t>Does a rational agent depend on only current percept?</a:t>
            </a:r>
          </a:p>
          <a:p>
            <a:pPr lvl="1"/>
            <a:r>
              <a:rPr lang="en-US" altLang="zh-TW" sz="2800" dirty="0">
                <a:solidFill>
                  <a:srgbClr val="000000"/>
                </a:solidFill>
              </a:rPr>
              <a:t>No, the past percept sequence should also be used</a:t>
            </a:r>
          </a:p>
          <a:p>
            <a:pPr lvl="1"/>
            <a:r>
              <a:rPr lang="en-US" altLang="zh-TW" sz="2800" dirty="0">
                <a:solidFill>
                  <a:srgbClr val="000000"/>
                </a:solidFill>
              </a:rPr>
              <a:t>This is called </a:t>
            </a:r>
            <a:r>
              <a:rPr lang="en-US" altLang="zh-TW" sz="2800" b="1" u="sng" dirty="0">
                <a:solidFill>
                  <a:srgbClr val="000000"/>
                </a:solidFill>
              </a:rPr>
              <a:t>learning</a:t>
            </a:r>
          </a:p>
          <a:p>
            <a:pPr lvl="1"/>
            <a:r>
              <a:rPr lang="en-US" altLang="zh-TW" sz="2800" dirty="0">
                <a:solidFill>
                  <a:srgbClr val="000000"/>
                </a:solidFill>
              </a:rPr>
              <a:t>After experiencing an episode, the agent </a:t>
            </a:r>
          </a:p>
          <a:p>
            <a:pPr lvl="2"/>
            <a:r>
              <a:rPr lang="en-US" altLang="zh-TW" sz="2400" dirty="0">
                <a:solidFill>
                  <a:srgbClr val="000000"/>
                </a:solidFill>
              </a:rPr>
              <a:t>should adjust its behaviors  to perform better for the same job next time.</a:t>
            </a:r>
          </a:p>
        </p:txBody>
      </p:sp>
    </p:spTree>
    <p:extLst>
      <p:ext uri="{BB962C8B-B14F-4D97-AF65-F5344CB8AC3E}">
        <p14:creationId xmlns:p14="http://schemas.microsoft.com/office/powerpoint/2010/main" val="383573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Autonomy </a:t>
            </a:r>
            <a:r>
              <a:rPr lang="zh-TW" alt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0772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0000"/>
                </a:solidFill>
              </a:rPr>
              <a:t>If an agent just relies on the prior knowledge of its designer rather than its own percepts then the agent lacks </a:t>
            </a:r>
            <a:r>
              <a:rPr lang="en-US" altLang="zh-TW" b="1" i="1" u="sng" dirty="0" smtClean="0">
                <a:solidFill>
                  <a:srgbClr val="000000"/>
                </a:solidFill>
              </a:rPr>
              <a:t>autonomy</a:t>
            </a:r>
          </a:p>
          <a:p>
            <a:pPr>
              <a:lnSpc>
                <a:spcPct val="90000"/>
              </a:lnSpc>
            </a:pPr>
            <a:endParaRPr lang="en-US" altLang="zh-TW" b="1" i="1" u="sng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i="1" u="sng" dirty="0" smtClean="0">
                <a:solidFill>
                  <a:srgbClr val="000000"/>
                </a:solidFill>
              </a:rPr>
              <a:t>   A </a:t>
            </a:r>
            <a:r>
              <a:rPr lang="en-US" altLang="zh-TW" i="1" u="sng" dirty="0">
                <a:solidFill>
                  <a:srgbClr val="000000"/>
                </a:solidFill>
              </a:rPr>
              <a:t>rational agent should be autonomous- it should learn what it can to compensate for partial or incorrect prior knowledge</a:t>
            </a:r>
            <a:r>
              <a:rPr lang="en-US" altLang="zh-TW" i="1" u="sng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i="1" u="sn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8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Nature of Environments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648200"/>
          </a:xfrm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Task environments are the </a:t>
            </a:r>
            <a:r>
              <a:rPr lang="en-US" altLang="zh-TW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problems</a:t>
            </a:r>
          </a:p>
          <a:p>
            <a:pPr lvl="1"/>
            <a:r>
              <a:rPr lang="en-US" altLang="zh-TW" sz="2400" dirty="0">
                <a:solidFill>
                  <a:srgbClr val="000000"/>
                </a:solidFill>
              </a:rPr>
              <a:t>While the rational agents are the </a:t>
            </a:r>
            <a:r>
              <a:rPr lang="en-US" altLang="zh-TW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solutions</a:t>
            </a:r>
          </a:p>
          <a:p>
            <a:endParaRPr lang="en-US" altLang="zh-TW" sz="2800" dirty="0" smtClean="0">
              <a:solidFill>
                <a:srgbClr val="000000"/>
              </a:solidFill>
            </a:endParaRPr>
          </a:p>
          <a:p>
            <a:r>
              <a:rPr lang="en-US" altLang="zh-TW" sz="2800" dirty="0" smtClean="0">
                <a:solidFill>
                  <a:srgbClr val="000000"/>
                </a:solidFill>
              </a:rPr>
              <a:t>Specifying </a:t>
            </a:r>
            <a:r>
              <a:rPr lang="en-US" altLang="zh-TW" sz="2800" dirty="0">
                <a:solidFill>
                  <a:srgbClr val="000000"/>
                </a:solidFill>
              </a:rPr>
              <a:t>the task </a:t>
            </a:r>
            <a:r>
              <a:rPr lang="en-US" altLang="zh-TW" sz="2800" dirty="0" smtClean="0">
                <a:solidFill>
                  <a:srgbClr val="000000"/>
                </a:solidFill>
              </a:rPr>
              <a:t>environment through P</a:t>
            </a:r>
            <a:r>
              <a:rPr lang="en-US" altLang="zh-TW" sz="2400" dirty="0" smtClean="0">
                <a:solidFill>
                  <a:srgbClr val="000000"/>
                </a:solidFill>
              </a:rPr>
              <a:t>EAS </a:t>
            </a: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sz="2000" i="1" dirty="0" smtClean="0">
                <a:solidFill>
                  <a:srgbClr val="2202AA"/>
                </a:solidFill>
              </a:rPr>
              <a:t>In </a:t>
            </a:r>
            <a:r>
              <a:rPr lang="en-US" altLang="zh-TW" sz="2000" i="1" dirty="0">
                <a:solidFill>
                  <a:srgbClr val="2202AA"/>
                </a:solidFill>
              </a:rPr>
              <a:t>designing an agent, the first step must always be to specify the task environment as fully as possible.</a:t>
            </a:r>
          </a:p>
          <a:p>
            <a:endParaRPr lang="en-US" altLang="zh-TW" sz="2800" dirty="0" smtClean="0">
              <a:solidFill>
                <a:srgbClr val="000000"/>
              </a:solidFill>
            </a:endParaRPr>
          </a:p>
          <a:p>
            <a:r>
              <a:rPr lang="en-US" altLang="zh-TW" sz="2800" dirty="0" err="1" smtClean="0">
                <a:solidFill>
                  <a:srgbClr val="000000"/>
                </a:solidFill>
              </a:rPr>
              <a:t>Eg</a:t>
            </a:r>
            <a:r>
              <a:rPr lang="en-US" altLang="zh-TW" sz="2800" dirty="0" smtClean="0">
                <a:solidFill>
                  <a:srgbClr val="000000"/>
                </a:solidFill>
              </a:rPr>
              <a:t>: Automated </a:t>
            </a:r>
            <a:r>
              <a:rPr lang="en-US" altLang="zh-TW" sz="2800" dirty="0">
                <a:solidFill>
                  <a:srgbClr val="000000"/>
                </a:solidFill>
              </a:rPr>
              <a:t>taxi driver </a:t>
            </a:r>
          </a:p>
        </p:txBody>
      </p:sp>
    </p:spTree>
    <p:extLst>
      <p:ext uri="{BB962C8B-B14F-4D97-AF65-F5344CB8AC3E}">
        <p14:creationId xmlns:p14="http://schemas.microsoft.com/office/powerpoint/2010/main" val="174425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Agent and Environment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Anything that can be </a:t>
            </a:r>
            <a:r>
              <a:rPr lang="en-US" altLang="en-US" sz="2800" i="1" dirty="0" smtClean="0">
                <a:solidFill>
                  <a:srgbClr val="CC3300"/>
                </a:solidFill>
              </a:rPr>
              <a:t>viewed</a:t>
            </a:r>
            <a:r>
              <a:rPr lang="en-US" altLang="en-US" sz="2800" i="1" dirty="0" smtClean="0"/>
              <a:t> as</a:t>
            </a:r>
            <a:r>
              <a:rPr lang="en-US" altLang="en-US" sz="2800" dirty="0" smtClean="0"/>
              <a:t> </a:t>
            </a:r>
            <a:r>
              <a:rPr lang="en-US" altLang="en-US" sz="2800" b="1" dirty="0" smtClean="0"/>
              <a:t>perceiving </a:t>
            </a:r>
            <a:r>
              <a:rPr lang="en-US" altLang="en-US" sz="2800" dirty="0" smtClean="0"/>
              <a:t>its </a:t>
            </a:r>
            <a:r>
              <a:rPr lang="en-US" altLang="en-US" sz="2800" b="1" dirty="0" smtClean="0"/>
              <a:t>environment</a:t>
            </a:r>
            <a:r>
              <a:rPr lang="en-US" altLang="en-US" sz="2800" dirty="0" smtClean="0"/>
              <a:t> through </a:t>
            </a:r>
            <a:r>
              <a:rPr lang="en-US" altLang="en-US" sz="2800" b="1" dirty="0" smtClean="0"/>
              <a:t>sensors</a:t>
            </a:r>
            <a:r>
              <a:rPr lang="en-US" altLang="en-US" sz="2800" dirty="0" smtClean="0"/>
              <a:t> and </a:t>
            </a:r>
            <a:r>
              <a:rPr lang="en-US" altLang="en-US" sz="2800" b="1" dirty="0" smtClean="0"/>
              <a:t>acting</a:t>
            </a:r>
            <a:r>
              <a:rPr lang="en-US" altLang="en-US" sz="2800" dirty="0" smtClean="0"/>
              <a:t> upon that environment through its </a:t>
            </a:r>
            <a:r>
              <a:rPr lang="en-US" altLang="en-US" sz="2800" b="1" dirty="0" smtClean="0"/>
              <a:t>effectors/actuators.</a:t>
            </a:r>
          </a:p>
          <a:p>
            <a:endParaRPr lang="en-US" altLang="en-US" sz="2800" b="1" dirty="0" smtClean="0"/>
          </a:p>
          <a:p>
            <a:r>
              <a:rPr lang="en-US" altLang="en-US" sz="2800" b="1" dirty="0" smtClean="0"/>
              <a:t>Example:</a:t>
            </a:r>
          </a:p>
          <a:p>
            <a:pPr lvl="1"/>
            <a:r>
              <a:rPr lang="en-US" altLang="en-US" sz="2400" dirty="0" smtClean="0"/>
              <a:t>Human agent</a:t>
            </a:r>
          </a:p>
          <a:p>
            <a:pPr lvl="1"/>
            <a:r>
              <a:rPr lang="en-US" altLang="en-US" sz="2400" dirty="0" smtClean="0"/>
              <a:t>Robotic agent</a:t>
            </a:r>
          </a:p>
          <a:p>
            <a:pPr lvl="1"/>
            <a:r>
              <a:rPr lang="en-US" altLang="en-US" sz="2400" dirty="0" smtClean="0"/>
              <a:t>Software agent</a:t>
            </a:r>
            <a:br>
              <a:rPr lang="en-US" altLang="en-US" sz="2400" dirty="0" smtClean="0"/>
            </a:b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8225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Task environments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000000"/>
                </a:solidFill>
              </a:rPr>
              <a:t>Performance measure</a:t>
            </a:r>
          </a:p>
          <a:p>
            <a:pPr lvl="1"/>
            <a:r>
              <a:rPr lang="en-US" altLang="zh-TW" sz="2800" dirty="0">
                <a:solidFill>
                  <a:srgbClr val="000000"/>
                </a:solidFill>
              </a:rPr>
              <a:t>How can we judge the automated driver?</a:t>
            </a:r>
          </a:p>
          <a:p>
            <a:pPr lvl="1"/>
            <a:r>
              <a:rPr lang="en-US" altLang="zh-TW" sz="2800" dirty="0">
                <a:solidFill>
                  <a:srgbClr val="000000"/>
                </a:solidFill>
              </a:rPr>
              <a:t>Which factors are considered</a:t>
            </a:r>
            <a:r>
              <a:rPr lang="en-US" altLang="zh-TW" sz="2800" dirty="0" smtClean="0">
                <a:solidFill>
                  <a:srgbClr val="000000"/>
                </a:solidFill>
              </a:rPr>
              <a:t>?</a:t>
            </a:r>
          </a:p>
          <a:p>
            <a:pPr lvl="1"/>
            <a:endParaRPr lang="en-US" altLang="zh-TW" sz="2800" dirty="0">
              <a:solidFill>
                <a:srgbClr val="000000"/>
              </a:solidFill>
            </a:endParaRPr>
          </a:p>
          <a:p>
            <a:pPr lvl="2"/>
            <a:r>
              <a:rPr lang="en-US" altLang="zh-TW" sz="2400" dirty="0">
                <a:solidFill>
                  <a:srgbClr val="000000"/>
                </a:solidFill>
              </a:rPr>
              <a:t>getting to the correct destination</a:t>
            </a:r>
          </a:p>
          <a:p>
            <a:pPr lvl="2"/>
            <a:r>
              <a:rPr lang="en-US" altLang="zh-TW" sz="2400" dirty="0">
                <a:solidFill>
                  <a:srgbClr val="000000"/>
                </a:solidFill>
              </a:rPr>
              <a:t>minimizing fuel consumption</a:t>
            </a:r>
          </a:p>
          <a:p>
            <a:pPr lvl="2"/>
            <a:r>
              <a:rPr lang="en-US" altLang="zh-TW" sz="2400" dirty="0">
                <a:solidFill>
                  <a:srgbClr val="000000"/>
                </a:solidFill>
              </a:rPr>
              <a:t>minimizing the trip time and/or cost</a:t>
            </a:r>
          </a:p>
          <a:p>
            <a:pPr lvl="2"/>
            <a:r>
              <a:rPr lang="en-US" altLang="zh-TW" sz="2400" dirty="0">
                <a:solidFill>
                  <a:srgbClr val="000000"/>
                </a:solidFill>
              </a:rPr>
              <a:t>minimizing the violations of traffic laws</a:t>
            </a:r>
          </a:p>
          <a:p>
            <a:pPr lvl="2"/>
            <a:r>
              <a:rPr lang="en-US" altLang="zh-TW" sz="2400" dirty="0">
                <a:solidFill>
                  <a:srgbClr val="000000"/>
                </a:solidFill>
              </a:rPr>
              <a:t>maximizing the safety and comfort, etc.</a:t>
            </a:r>
          </a:p>
        </p:txBody>
      </p:sp>
    </p:spTree>
    <p:extLst>
      <p:ext uri="{BB962C8B-B14F-4D97-AF65-F5344CB8AC3E}">
        <p14:creationId xmlns:p14="http://schemas.microsoft.com/office/powerpoint/2010/main" val="4140773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000000"/>
                </a:solidFill>
              </a:rPr>
              <a:t>Environment</a:t>
            </a:r>
          </a:p>
          <a:p>
            <a:pPr lvl="1"/>
            <a:r>
              <a:rPr lang="en-US" altLang="zh-TW" sz="2800" dirty="0">
                <a:solidFill>
                  <a:srgbClr val="000000"/>
                </a:solidFill>
              </a:rPr>
              <a:t>A taxi must deal with a variety of roads</a:t>
            </a:r>
          </a:p>
          <a:p>
            <a:pPr lvl="1"/>
            <a:endParaRPr lang="en-US" altLang="zh-TW" sz="2800" dirty="0" smtClean="0">
              <a:solidFill>
                <a:srgbClr val="000000"/>
              </a:solidFill>
            </a:endParaRPr>
          </a:p>
          <a:p>
            <a:pPr lvl="1"/>
            <a:r>
              <a:rPr lang="en-US" altLang="zh-TW" sz="2800" dirty="0" smtClean="0">
                <a:solidFill>
                  <a:srgbClr val="000000"/>
                </a:solidFill>
              </a:rPr>
              <a:t>Traffic </a:t>
            </a:r>
            <a:r>
              <a:rPr lang="en-US" altLang="zh-TW" sz="2800" dirty="0">
                <a:solidFill>
                  <a:srgbClr val="000000"/>
                </a:solidFill>
              </a:rPr>
              <a:t>lights, other vehicles, pedestrians, stray animals, road works, police cars, etc.</a:t>
            </a:r>
          </a:p>
          <a:p>
            <a:pPr lvl="1"/>
            <a:endParaRPr lang="en-US" altLang="zh-TW" sz="2800" dirty="0" smtClean="0">
              <a:solidFill>
                <a:srgbClr val="000000"/>
              </a:solidFill>
            </a:endParaRPr>
          </a:p>
          <a:p>
            <a:pPr lvl="1"/>
            <a:r>
              <a:rPr lang="en-US" altLang="zh-TW" sz="2800" dirty="0" smtClean="0">
                <a:solidFill>
                  <a:srgbClr val="000000"/>
                </a:solidFill>
              </a:rPr>
              <a:t>Interact </a:t>
            </a:r>
            <a:r>
              <a:rPr lang="en-US" altLang="zh-TW" sz="2800" dirty="0">
                <a:solidFill>
                  <a:srgbClr val="000000"/>
                </a:solidFill>
              </a:rPr>
              <a:t>with the customer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</a:rPr>
              <a:t>Task environments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700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Actuators (for outputs)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solidFill>
                  <a:srgbClr val="000000"/>
                </a:solidFill>
              </a:rPr>
              <a:t>Control over the accelerator, steering, gear shifting and braking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solidFill>
                  <a:srgbClr val="000000"/>
                </a:solidFill>
              </a:rPr>
              <a:t>A display to communicate with the customers</a:t>
            </a:r>
          </a:p>
          <a:p>
            <a:pPr>
              <a:lnSpc>
                <a:spcPct val="90000"/>
              </a:lnSpc>
            </a:pPr>
            <a:endParaRPr lang="en-US" altLang="zh-TW" sz="2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solidFill>
                  <a:srgbClr val="000000"/>
                </a:solidFill>
              </a:rPr>
              <a:t>Sensors </a:t>
            </a:r>
            <a:r>
              <a:rPr lang="en-US" altLang="zh-TW" sz="2800" dirty="0">
                <a:solidFill>
                  <a:srgbClr val="000000"/>
                </a:solidFill>
              </a:rPr>
              <a:t>(for inputs)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solidFill>
                  <a:srgbClr val="000000"/>
                </a:solidFill>
              </a:rPr>
              <a:t>Detect other vehicles, road situations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solidFill>
                  <a:srgbClr val="000000"/>
                </a:solidFill>
              </a:rPr>
              <a:t>GPS (Global Positioning System) </a:t>
            </a:r>
            <a:endParaRPr lang="en-US" altLang="zh-TW" sz="2400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00"/>
                </a:solidFill>
              </a:rPr>
              <a:t>Odometer, engine sensors……</a:t>
            </a:r>
            <a:endParaRPr lang="en-US" altLang="zh-TW" sz="2400" dirty="0">
              <a:solidFill>
                <a:srgbClr val="000000"/>
              </a:solidFill>
            </a:endParaRP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Task environments</a:t>
            </a:r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642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solidFill>
                  <a:srgbClr val="000000"/>
                </a:solidFill>
              </a:rPr>
              <a:t>Properties of task environments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77200" cy="4572000"/>
          </a:xfrm>
        </p:spPr>
        <p:txBody>
          <a:bodyPr>
            <a:no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Fully observable vs. Partially observable</a:t>
            </a:r>
          </a:p>
          <a:p>
            <a:pPr lvl="1"/>
            <a:r>
              <a:rPr lang="en-US" altLang="zh-TW" sz="2400" dirty="0" smtClean="0">
                <a:solidFill>
                  <a:srgbClr val="000000"/>
                </a:solidFill>
              </a:rPr>
              <a:t>If </a:t>
            </a:r>
            <a:r>
              <a:rPr lang="en-US" altLang="zh-TW" sz="2400" dirty="0">
                <a:solidFill>
                  <a:srgbClr val="000000"/>
                </a:solidFill>
              </a:rPr>
              <a:t>an agent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</a:rPr>
              <a:t>’</a:t>
            </a:r>
            <a:r>
              <a:rPr lang="en-US" altLang="zh-TW" sz="2400" dirty="0">
                <a:solidFill>
                  <a:srgbClr val="000000"/>
                </a:solidFill>
              </a:rPr>
              <a:t>s sensors give it access to the complete state of the environment at each point in time then the environment is </a:t>
            </a:r>
            <a:r>
              <a:rPr lang="en-US" altLang="zh-TW" sz="2400" u="sng" dirty="0" smtClean="0">
                <a:solidFill>
                  <a:srgbClr val="000000"/>
                </a:solidFill>
              </a:rPr>
              <a:t>fully observable</a:t>
            </a:r>
          </a:p>
          <a:p>
            <a:pPr lvl="1"/>
            <a:endParaRPr lang="en-US" altLang="zh-TW" sz="2400" u="sng" dirty="0" smtClean="0">
              <a:solidFill>
                <a:srgbClr val="000000"/>
              </a:solidFill>
            </a:endParaRPr>
          </a:p>
          <a:p>
            <a:pPr lvl="1"/>
            <a:r>
              <a:rPr lang="en-US" altLang="zh-TW" sz="2400" dirty="0">
                <a:solidFill>
                  <a:srgbClr val="000000"/>
                </a:solidFill>
              </a:rPr>
              <a:t>An environment might be Partially observable because of noisy and inaccurate sensors or because parts of the state are simply missing from the sensor data.</a:t>
            </a:r>
          </a:p>
          <a:p>
            <a:pPr lvl="1"/>
            <a:endParaRPr lang="en-US" altLang="zh-TW" i="1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altLang="zh-TW" i="1" dirty="0" smtClean="0">
                <a:solidFill>
                  <a:schemeClr val="tx2">
                    <a:lumMod val="50000"/>
                  </a:schemeClr>
                </a:solidFill>
              </a:rPr>
              <a:t>Fully observable environments are </a:t>
            </a:r>
            <a:r>
              <a:rPr lang="en-US" altLang="zh-TW" i="1" dirty="0" err="1" smtClean="0">
                <a:solidFill>
                  <a:schemeClr val="tx2">
                    <a:lumMod val="50000"/>
                  </a:schemeClr>
                </a:solidFill>
              </a:rPr>
              <a:t>convinient</a:t>
            </a:r>
            <a:r>
              <a:rPr lang="en-US" altLang="zh-TW" i="1" dirty="0" smtClean="0">
                <a:solidFill>
                  <a:schemeClr val="tx2">
                    <a:lumMod val="50000"/>
                  </a:schemeClr>
                </a:solidFill>
              </a:rPr>
              <a:t> because the agent need not </a:t>
            </a:r>
            <a:r>
              <a:rPr lang="en-US" altLang="zh-TW" i="1" dirty="0" err="1" smtClean="0">
                <a:solidFill>
                  <a:schemeClr val="tx2">
                    <a:lumMod val="50000"/>
                  </a:schemeClr>
                </a:solidFill>
              </a:rPr>
              <a:t>manitain</a:t>
            </a:r>
            <a:r>
              <a:rPr lang="en-US" altLang="zh-TW" i="1" dirty="0" smtClean="0">
                <a:solidFill>
                  <a:schemeClr val="tx2">
                    <a:lumMod val="50000"/>
                  </a:schemeClr>
                </a:solidFill>
              </a:rPr>
              <a:t> any internal state to keep track of the world.</a:t>
            </a:r>
            <a:endParaRPr lang="en-US" altLang="zh-TW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193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000000"/>
                </a:solidFill>
              </a:rPr>
              <a:t>Single agent </a:t>
            </a:r>
            <a:r>
              <a:rPr lang="en-US" altLang="zh-TW" sz="1800" b="1" dirty="0" smtClean="0">
                <a:solidFill>
                  <a:srgbClr val="000000"/>
                </a:solidFill>
              </a:rPr>
              <a:t>VS. </a:t>
            </a:r>
            <a:r>
              <a:rPr lang="en-US" altLang="zh-TW" sz="3200" b="1" dirty="0" err="1" smtClean="0">
                <a:solidFill>
                  <a:srgbClr val="000000"/>
                </a:solidFill>
              </a:rPr>
              <a:t>multiagent</a:t>
            </a:r>
            <a:endParaRPr lang="en-US" altLang="zh-TW" sz="3200" b="1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TW" sz="2400" dirty="0" smtClean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TW" sz="2400" dirty="0" smtClean="0">
                <a:solidFill>
                  <a:srgbClr val="000000"/>
                </a:solidFill>
              </a:rPr>
              <a:t>Playing </a:t>
            </a:r>
            <a:r>
              <a:rPr lang="en-US" altLang="zh-TW" sz="2400" dirty="0">
                <a:solidFill>
                  <a:srgbClr val="000000"/>
                </a:solidFill>
              </a:rPr>
              <a:t>a crossword puzzle 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</a:rPr>
              <a:t>–</a:t>
            </a:r>
            <a:r>
              <a:rPr lang="en-US" altLang="zh-TW" sz="2400" dirty="0">
                <a:solidFill>
                  <a:srgbClr val="000000"/>
                </a:solidFill>
              </a:rPr>
              <a:t> single agent</a:t>
            </a:r>
          </a:p>
          <a:p>
            <a:pPr lvl="1">
              <a:lnSpc>
                <a:spcPct val="150000"/>
              </a:lnSpc>
            </a:pPr>
            <a:r>
              <a:rPr lang="en-US" altLang="zh-TW" sz="2400" dirty="0">
                <a:solidFill>
                  <a:srgbClr val="000000"/>
                </a:solidFill>
              </a:rPr>
              <a:t>Chess playing 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</a:rPr>
              <a:t>–</a:t>
            </a:r>
            <a:r>
              <a:rPr lang="en-US" altLang="zh-TW" sz="2400" dirty="0">
                <a:solidFill>
                  <a:srgbClr val="000000"/>
                </a:solidFill>
              </a:rPr>
              <a:t> two agents</a:t>
            </a:r>
          </a:p>
          <a:p>
            <a:pPr lvl="1">
              <a:lnSpc>
                <a:spcPct val="150000"/>
              </a:lnSpc>
            </a:pPr>
            <a:r>
              <a:rPr lang="en-US" altLang="zh-TW" sz="2400" dirty="0">
                <a:solidFill>
                  <a:srgbClr val="000000"/>
                </a:solidFill>
              </a:rPr>
              <a:t>Competitive </a:t>
            </a:r>
            <a:r>
              <a:rPr lang="en-US" altLang="zh-TW" sz="2400" dirty="0" err="1">
                <a:solidFill>
                  <a:srgbClr val="000000"/>
                </a:solidFill>
              </a:rPr>
              <a:t>multiagent</a:t>
            </a:r>
            <a:r>
              <a:rPr lang="en-US" altLang="zh-TW" sz="2400" dirty="0">
                <a:solidFill>
                  <a:srgbClr val="000000"/>
                </a:solidFill>
              </a:rPr>
              <a:t> environment</a:t>
            </a:r>
          </a:p>
          <a:p>
            <a:pPr lvl="2">
              <a:lnSpc>
                <a:spcPct val="150000"/>
              </a:lnSpc>
            </a:pPr>
            <a:r>
              <a:rPr lang="en-US" altLang="zh-TW" sz="2000" dirty="0">
                <a:solidFill>
                  <a:srgbClr val="000000"/>
                </a:solidFill>
              </a:rPr>
              <a:t>Chess playing</a:t>
            </a:r>
          </a:p>
          <a:p>
            <a:pPr lvl="1">
              <a:lnSpc>
                <a:spcPct val="150000"/>
              </a:lnSpc>
            </a:pPr>
            <a:r>
              <a:rPr lang="en-US" altLang="zh-TW" sz="2400" dirty="0">
                <a:solidFill>
                  <a:srgbClr val="000000"/>
                </a:solidFill>
              </a:rPr>
              <a:t>Cooperative </a:t>
            </a:r>
            <a:r>
              <a:rPr lang="en-US" altLang="zh-TW" sz="2400" dirty="0" err="1">
                <a:solidFill>
                  <a:srgbClr val="000000"/>
                </a:solidFill>
              </a:rPr>
              <a:t>multiagent</a:t>
            </a:r>
            <a:r>
              <a:rPr lang="en-US" altLang="zh-TW" sz="2400" dirty="0">
                <a:solidFill>
                  <a:srgbClr val="000000"/>
                </a:solidFill>
              </a:rPr>
              <a:t> environment</a:t>
            </a:r>
          </a:p>
          <a:p>
            <a:pPr lvl="2">
              <a:lnSpc>
                <a:spcPct val="150000"/>
              </a:lnSpc>
            </a:pPr>
            <a:r>
              <a:rPr lang="en-US" altLang="zh-TW" sz="2000" dirty="0">
                <a:solidFill>
                  <a:srgbClr val="000000"/>
                </a:solidFill>
              </a:rPr>
              <a:t>Automated taxi driver</a:t>
            </a:r>
          </a:p>
          <a:p>
            <a:pPr lvl="2">
              <a:lnSpc>
                <a:spcPct val="150000"/>
              </a:lnSpc>
            </a:pPr>
            <a:r>
              <a:rPr lang="en-US" altLang="zh-TW" sz="2000" dirty="0">
                <a:solidFill>
                  <a:srgbClr val="000000"/>
                </a:solidFill>
              </a:rPr>
              <a:t>Avoiding collision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4000">
                <a:solidFill>
                  <a:srgbClr val="000000"/>
                </a:solidFill>
              </a:rPr>
              <a:t>Properties of task environments</a:t>
            </a:r>
          </a:p>
        </p:txBody>
      </p:sp>
    </p:spTree>
    <p:extLst>
      <p:ext uri="{BB962C8B-B14F-4D97-AF65-F5344CB8AC3E}">
        <p14:creationId xmlns:p14="http://schemas.microsoft.com/office/powerpoint/2010/main" val="2092190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57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000000"/>
                </a:solidFill>
              </a:rPr>
              <a:t>Deterministic vs. stochastic </a:t>
            </a:r>
          </a:p>
          <a:p>
            <a:pPr lvl="1" algn="just"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</a:rPr>
              <a:t>next state of the environment Completely determined by the current state and the actions executed by the agent, then the environment is deterministic, otherwise, it is Stochastic.  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US" altLang="zh-TW" dirty="0" smtClean="0">
                <a:solidFill>
                  <a:srgbClr val="000000"/>
                </a:solidFill>
              </a:rPr>
              <a:t>Environment is uncertain if it is not fully observable or not deterministic</a:t>
            </a:r>
          </a:p>
          <a:p>
            <a:pPr lvl="1" algn="just">
              <a:lnSpc>
                <a:spcPct val="150000"/>
              </a:lnSpc>
            </a:pPr>
            <a:r>
              <a:rPr lang="en-US" altLang="zh-TW" dirty="0" smtClean="0">
                <a:solidFill>
                  <a:srgbClr val="000000"/>
                </a:solidFill>
              </a:rPr>
              <a:t>Outcomes are quantified in terms of probability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000000"/>
                </a:solidFill>
              </a:rPr>
              <a:t>-taxi </a:t>
            </a:r>
            <a:r>
              <a:rPr lang="en-US" altLang="zh-TW" dirty="0">
                <a:solidFill>
                  <a:srgbClr val="000000"/>
                </a:solidFill>
              </a:rPr>
              <a:t>driver </a:t>
            </a:r>
            <a:r>
              <a:rPr lang="en-US" altLang="zh-TW" dirty="0" smtClean="0">
                <a:solidFill>
                  <a:srgbClr val="000000"/>
                </a:solidFill>
              </a:rPr>
              <a:t>is </a:t>
            </a:r>
            <a:r>
              <a:rPr lang="en-US" altLang="zh-TW" sz="1800" dirty="0" smtClean="0">
                <a:solidFill>
                  <a:srgbClr val="000000"/>
                </a:solidFill>
              </a:rPr>
              <a:t>Stochastic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TW" sz="1800" dirty="0" smtClean="0">
                <a:solidFill>
                  <a:srgbClr val="000000"/>
                </a:solidFill>
              </a:rPr>
              <a:t>- Vacuum cleaner  may be deterministic or stochastic</a:t>
            </a:r>
            <a:endParaRPr lang="en-US" altLang="zh-TW" sz="1800" dirty="0">
              <a:solidFill>
                <a:srgbClr val="000000"/>
              </a:solidFill>
            </a:endParaRPr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4000">
                <a:solidFill>
                  <a:srgbClr val="000000"/>
                </a:solidFill>
              </a:rPr>
              <a:t>Properties of task environments</a:t>
            </a:r>
          </a:p>
        </p:txBody>
      </p:sp>
    </p:spTree>
    <p:extLst>
      <p:ext uri="{BB962C8B-B14F-4D97-AF65-F5344CB8AC3E}">
        <p14:creationId xmlns:p14="http://schemas.microsoft.com/office/powerpoint/2010/main" val="39483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724400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Episodic </a:t>
            </a:r>
            <a:r>
              <a:rPr lang="zh-TW" altLang="en-US" sz="2800" b="1" dirty="0">
                <a:solidFill>
                  <a:srgbClr val="000000"/>
                </a:solidFill>
              </a:rPr>
              <a:t> </a:t>
            </a:r>
            <a:r>
              <a:rPr lang="en-US" altLang="zh-TW" sz="2800" b="1" dirty="0">
                <a:solidFill>
                  <a:srgbClr val="000000"/>
                </a:solidFill>
              </a:rPr>
              <a:t>vs. sequential </a:t>
            </a:r>
          </a:p>
          <a:p>
            <a:pPr lvl="1"/>
            <a:r>
              <a:rPr lang="en-US" altLang="zh-TW" sz="2400" dirty="0">
                <a:solidFill>
                  <a:srgbClr val="000000"/>
                </a:solidFill>
              </a:rPr>
              <a:t>An episode = agent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</a:rPr>
              <a:t>’</a:t>
            </a:r>
            <a:r>
              <a:rPr lang="en-US" altLang="zh-TW" sz="2400" dirty="0">
                <a:solidFill>
                  <a:srgbClr val="000000"/>
                </a:solidFill>
              </a:rPr>
              <a:t>s single pair of </a:t>
            </a:r>
            <a:r>
              <a:rPr lang="en-US" altLang="zh-TW" sz="2400" u="sng" dirty="0">
                <a:solidFill>
                  <a:srgbClr val="000000"/>
                </a:solidFill>
              </a:rPr>
              <a:t>perception &amp; action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altLang="zh-TW" sz="2400" dirty="0">
                <a:solidFill>
                  <a:srgbClr val="000000"/>
                </a:solidFill>
              </a:rPr>
              <a:t>The quality of the agent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</a:rPr>
              <a:t>’</a:t>
            </a:r>
            <a:r>
              <a:rPr lang="en-US" altLang="zh-TW" sz="2400" dirty="0">
                <a:solidFill>
                  <a:srgbClr val="000000"/>
                </a:solidFill>
              </a:rPr>
              <a:t>s action does not depend on other episodes </a:t>
            </a:r>
          </a:p>
          <a:p>
            <a:pPr lvl="2"/>
            <a:r>
              <a:rPr lang="en-US" altLang="zh-TW" sz="2000" dirty="0">
                <a:solidFill>
                  <a:srgbClr val="000000"/>
                </a:solidFill>
              </a:rPr>
              <a:t>Every episode is independent of each other</a:t>
            </a:r>
          </a:p>
          <a:p>
            <a:pPr lvl="1"/>
            <a:r>
              <a:rPr lang="en-US" altLang="zh-TW" sz="2400" dirty="0">
                <a:solidFill>
                  <a:srgbClr val="000000"/>
                </a:solidFill>
              </a:rPr>
              <a:t>Episodic environment is simpler</a:t>
            </a:r>
          </a:p>
          <a:p>
            <a:pPr lvl="2"/>
            <a:r>
              <a:rPr lang="en-US" altLang="zh-TW" sz="2000" dirty="0">
                <a:solidFill>
                  <a:srgbClr val="000000"/>
                </a:solidFill>
              </a:rPr>
              <a:t>The agent does not need to think ahead</a:t>
            </a:r>
          </a:p>
          <a:p>
            <a:r>
              <a:rPr lang="en-US" altLang="zh-TW" sz="2800" dirty="0">
                <a:solidFill>
                  <a:srgbClr val="000000"/>
                </a:solidFill>
              </a:rPr>
              <a:t>Sequential</a:t>
            </a:r>
          </a:p>
          <a:p>
            <a:pPr lvl="1"/>
            <a:r>
              <a:rPr lang="en-US" altLang="zh-TW" sz="2400" dirty="0">
                <a:solidFill>
                  <a:srgbClr val="000000"/>
                </a:solidFill>
              </a:rPr>
              <a:t>Current action may affect all future decisions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 dirty="0">
                <a:solidFill>
                  <a:srgbClr val="000000"/>
                </a:solidFill>
              </a:rPr>
              <a:t>-Ex. Taxi driving and chess.</a:t>
            </a: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4000">
                <a:solidFill>
                  <a:srgbClr val="000000"/>
                </a:solidFill>
              </a:rPr>
              <a:t>Properties of task environments</a:t>
            </a:r>
          </a:p>
        </p:txBody>
      </p:sp>
    </p:spTree>
    <p:extLst>
      <p:ext uri="{BB962C8B-B14F-4D97-AF65-F5344CB8AC3E}">
        <p14:creationId xmlns:p14="http://schemas.microsoft.com/office/powerpoint/2010/main" val="3258352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724400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Static vs. dynamic </a:t>
            </a:r>
          </a:p>
          <a:p>
            <a:pPr lvl="1"/>
            <a:r>
              <a:rPr lang="en-US" altLang="zh-TW" sz="2400" dirty="0">
                <a:solidFill>
                  <a:srgbClr val="000000"/>
                </a:solidFill>
              </a:rPr>
              <a:t>A dynamic environment is always changing over time </a:t>
            </a:r>
          </a:p>
          <a:p>
            <a:pPr lvl="2"/>
            <a:r>
              <a:rPr lang="en-US" altLang="zh-TW" sz="2000" dirty="0">
                <a:solidFill>
                  <a:srgbClr val="000000"/>
                </a:solidFill>
              </a:rPr>
              <a:t>E.g., the number of people in the street</a:t>
            </a:r>
          </a:p>
          <a:p>
            <a:pPr lvl="1"/>
            <a:r>
              <a:rPr lang="en-US" altLang="zh-TW" sz="2400" dirty="0">
                <a:solidFill>
                  <a:srgbClr val="000000"/>
                </a:solidFill>
              </a:rPr>
              <a:t>While static environment </a:t>
            </a:r>
          </a:p>
          <a:p>
            <a:pPr lvl="2"/>
            <a:r>
              <a:rPr lang="en-US" altLang="zh-TW" sz="2000" dirty="0">
                <a:solidFill>
                  <a:srgbClr val="000000"/>
                </a:solidFill>
              </a:rPr>
              <a:t>E.g., the destination</a:t>
            </a:r>
          </a:p>
          <a:p>
            <a:r>
              <a:rPr lang="en-US" altLang="zh-TW" sz="2800" b="1" dirty="0" err="1">
                <a:solidFill>
                  <a:srgbClr val="000000"/>
                </a:solidFill>
              </a:rPr>
              <a:t>Semidynamic</a:t>
            </a:r>
            <a:endParaRPr lang="en-US" altLang="zh-TW" sz="2800" b="1" dirty="0">
              <a:solidFill>
                <a:srgbClr val="000000"/>
              </a:solidFill>
            </a:endParaRPr>
          </a:p>
          <a:p>
            <a:pPr lvl="1"/>
            <a:r>
              <a:rPr lang="en-US" altLang="zh-TW" sz="2400" dirty="0">
                <a:solidFill>
                  <a:srgbClr val="000000"/>
                </a:solidFill>
              </a:rPr>
              <a:t>environment is not changed over time</a:t>
            </a:r>
          </a:p>
          <a:p>
            <a:pPr lvl="1"/>
            <a:r>
              <a:rPr lang="en-US" altLang="zh-TW" sz="2400" dirty="0">
                <a:solidFill>
                  <a:srgbClr val="000000"/>
                </a:solidFill>
              </a:rPr>
              <a:t>but the agent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</a:rPr>
              <a:t>’</a:t>
            </a:r>
            <a:r>
              <a:rPr lang="en-US" altLang="zh-TW" sz="2400" dirty="0">
                <a:solidFill>
                  <a:srgbClr val="000000"/>
                </a:solidFill>
              </a:rPr>
              <a:t>s performance score </a:t>
            </a:r>
            <a:r>
              <a:rPr lang="en-US" altLang="zh-TW" sz="2400" dirty="0" smtClean="0">
                <a:solidFill>
                  <a:srgbClr val="000000"/>
                </a:solidFill>
              </a:rPr>
              <a:t>does</a:t>
            </a:r>
          </a:p>
          <a:p>
            <a:pPr lvl="1"/>
            <a:r>
              <a:rPr lang="en-US" altLang="zh-TW" sz="2400" dirty="0" smtClean="0">
                <a:solidFill>
                  <a:srgbClr val="000000"/>
                </a:solidFill>
              </a:rPr>
              <a:t>E.g., chess when played with a clock</a:t>
            </a:r>
            <a:endParaRPr lang="en-US" altLang="zh-TW" sz="2400" dirty="0">
              <a:solidFill>
                <a:srgbClr val="000000"/>
              </a:solidFill>
            </a:endParaRPr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4000">
                <a:solidFill>
                  <a:srgbClr val="000000"/>
                </a:solidFill>
              </a:rPr>
              <a:t>Properties of task environments</a:t>
            </a:r>
          </a:p>
        </p:txBody>
      </p:sp>
    </p:spTree>
    <p:extLst>
      <p:ext uri="{BB962C8B-B14F-4D97-AF65-F5344CB8AC3E}">
        <p14:creationId xmlns:p14="http://schemas.microsoft.com/office/powerpoint/2010/main" val="3754824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077200" cy="4114800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Discrete vs. continuous</a:t>
            </a:r>
          </a:p>
          <a:p>
            <a:pPr lvl="1"/>
            <a:r>
              <a:rPr lang="en-US" altLang="zh-TW" sz="2400" dirty="0">
                <a:solidFill>
                  <a:srgbClr val="000000"/>
                </a:solidFill>
              </a:rPr>
              <a:t>If there are a limited number of distinct states, clearly defined percepts and actions, the environment is discrete </a:t>
            </a:r>
          </a:p>
          <a:p>
            <a:pPr lvl="1"/>
            <a:endParaRPr lang="en-US" altLang="zh-TW" sz="2400" dirty="0" smtClean="0">
              <a:solidFill>
                <a:srgbClr val="000000"/>
              </a:solidFill>
            </a:endParaRPr>
          </a:p>
          <a:p>
            <a:pPr lvl="1"/>
            <a:r>
              <a:rPr lang="en-US" altLang="zh-TW" sz="2400" dirty="0" smtClean="0">
                <a:solidFill>
                  <a:srgbClr val="000000"/>
                </a:solidFill>
              </a:rPr>
              <a:t>E.g</a:t>
            </a:r>
            <a:r>
              <a:rPr lang="en-US" altLang="zh-TW" sz="2400" dirty="0">
                <a:solidFill>
                  <a:srgbClr val="000000"/>
                </a:solidFill>
              </a:rPr>
              <a:t>., </a:t>
            </a:r>
            <a:r>
              <a:rPr lang="en-US" altLang="zh-TW" sz="2400" dirty="0" smtClean="0">
                <a:solidFill>
                  <a:srgbClr val="000000"/>
                </a:solidFill>
              </a:rPr>
              <a:t>Chess game,  </a:t>
            </a:r>
            <a:r>
              <a:rPr lang="en-US" altLang="zh-TW" sz="2400" dirty="0">
                <a:solidFill>
                  <a:srgbClr val="000000"/>
                </a:solidFill>
              </a:rPr>
              <a:t>Taxi driving </a:t>
            </a:r>
          </a:p>
          <a:p>
            <a:pPr lvl="1"/>
            <a:endParaRPr lang="en-US" altLang="zh-TW" sz="2400" dirty="0">
              <a:solidFill>
                <a:srgbClr val="000000"/>
              </a:solidFill>
            </a:endParaRP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4000">
                <a:solidFill>
                  <a:srgbClr val="000000"/>
                </a:solidFill>
              </a:rPr>
              <a:t>Properties of task environments</a:t>
            </a:r>
          </a:p>
        </p:txBody>
      </p:sp>
    </p:spTree>
    <p:extLst>
      <p:ext uri="{BB962C8B-B14F-4D97-AF65-F5344CB8AC3E}">
        <p14:creationId xmlns:p14="http://schemas.microsoft.com/office/powerpoint/2010/main" val="406484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solidFill>
                  <a:srgbClr val="000000"/>
                </a:solidFill>
              </a:rPr>
              <a:t>Properties of task environments</a:t>
            </a:r>
            <a:endParaRPr lang="en-US" altLang="en-US" sz="4000">
              <a:solidFill>
                <a:srgbClr val="000000"/>
              </a:solidFill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0000"/>
                </a:solidFill>
              </a:rPr>
              <a:t>Known vs. unknown</a:t>
            </a:r>
          </a:p>
          <a:p>
            <a:pPr algn="just">
              <a:buFontTx/>
              <a:buNone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algn="just"/>
            <a:r>
              <a:rPr lang="en-US" altLang="en-US" dirty="0" smtClean="0">
                <a:solidFill>
                  <a:srgbClr val="000000"/>
                </a:solidFill>
              </a:rPr>
              <a:t>This </a:t>
            </a:r>
            <a:r>
              <a:rPr lang="en-US" altLang="en-US" dirty="0">
                <a:solidFill>
                  <a:srgbClr val="000000"/>
                </a:solidFill>
              </a:rPr>
              <a:t>distinction refers not to the environment </a:t>
            </a:r>
            <a:r>
              <a:rPr lang="en-US" altLang="en-US" dirty="0" err="1">
                <a:solidFill>
                  <a:srgbClr val="000000"/>
                </a:solidFill>
              </a:rPr>
              <a:t>itslef</a:t>
            </a:r>
            <a:r>
              <a:rPr lang="en-US" altLang="en-US" dirty="0">
                <a:solidFill>
                  <a:srgbClr val="000000"/>
                </a:solidFill>
              </a:rPr>
              <a:t> but to the agent</a:t>
            </a:r>
            <a:r>
              <a:rPr lang="en-US" altLang="en-US" dirty="0">
                <a:solidFill>
                  <a:srgbClr val="000000"/>
                </a:solidFill>
                <a:latin typeface="Times New Roman"/>
              </a:rPr>
              <a:t>’</a:t>
            </a:r>
            <a:r>
              <a:rPr lang="en-US" altLang="en-US" dirty="0">
                <a:solidFill>
                  <a:srgbClr val="000000"/>
                </a:solidFill>
              </a:rPr>
              <a:t>s (or designer</a:t>
            </a:r>
            <a:r>
              <a:rPr lang="en-US" altLang="en-US" dirty="0">
                <a:solidFill>
                  <a:srgbClr val="000000"/>
                </a:solidFill>
                <a:latin typeface="Times New Roman"/>
              </a:rPr>
              <a:t>’</a:t>
            </a:r>
            <a:r>
              <a:rPr lang="en-US" altLang="en-US" dirty="0">
                <a:solidFill>
                  <a:srgbClr val="000000"/>
                </a:solidFill>
              </a:rPr>
              <a:t>s) state of knowledge about the </a:t>
            </a:r>
            <a:r>
              <a:rPr lang="en-US" altLang="en-US" dirty="0" smtClean="0">
                <a:solidFill>
                  <a:srgbClr val="000000"/>
                </a:solidFill>
              </a:rPr>
              <a:t>environment.</a:t>
            </a:r>
          </a:p>
          <a:p>
            <a:pPr lvl="1" algn="just"/>
            <a:endParaRPr lang="en-US" altLang="en-US" dirty="0" smtClean="0">
              <a:solidFill>
                <a:srgbClr val="000000"/>
              </a:solidFill>
            </a:endParaRPr>
          </a:p>
          <a:p>
            <a:pPr lvl="1" algn="just"/>
            <a:r>
              <a:rPr lang="en-US" altLang="en-US" dirty="0" smtClean="0">
                <a:solidFill>
                  <a:srgbClr val="000000"/>
                </a:solidFill>
              </a:rPr>
              <a:t>In </a:t>
            </a:r>
            <a:r>
              <a:rPr lang="en-US" altLang="en-US" dirty="0">
                <a:solidFill>
                  <a:srgbClr val="000000"/>
                </a:solidFill>
              </a:rPr>
              <a:t>known environment, the outcomes for all actions </a:t>
            </a:r>
            <a:r>
              <a:rPr lang="en-US" altLang="en-US" dirty="0" smtClean="0">
                <a:solidFill>
                  <a:srgbClr val="000000"/>
                </a:solidFill>
              </a:rPr>
              <a:t>are given</a:t>
            </a:r>
            <a:r>
              <a:rPr lang="en-US" altLang="en-US" dirty="0">
                <a:solidFill>
                  <a:srgbClr val="000000"/>
                </a:solidFill>
              </a:rPr>
              <a:t>.  ( example: solitaire card games</a:t>
            </a:r>
            <a:r>
              <a:rPr lang="en-US" altLang="en-US" dirty="0" smtClean="0">
                <a:solidFill>
                  <a:srgbClr val="000000"/>
                </a:solidFill>
              </a:rPr>
              <a:t>).</a:t>
            </a:r>
          </a:p>
          <a:p>
            <a:pPr lvl="1" algn="just"/>
            <a:endParaRPr lang="en-US" altLang="en-US" dirty="0" smtClean="0">
              <a:solidFill>
                <a:srgbClr val="000000"/>
              </a:solidFill>
            </a:endParaRPr>
          </a:p>
          <a:p>
            <a:pPr lvl="1" algn="just"/>
            <a:r>
              <a:rPr lang="en-US" altLang="en-US" dirty="0" smtClean="0">
                <a:solidFill>
                  <a:srgbClr val="000000"/>
                </a:solidFill>
              </a:rPr>
              <a:t>If </a:t>
            </a:r>
            <a:r>
              <a:rPr lang="en-US" altLang="en-US" dirty="0">
                <a:solidFill>
                  <a:srgbClr val="000000"/>
                </a:solidFill>
              </a:rPr>
              <a:t>the environment is unknown, the agent will have to learn how it works in order to make good decisions.( example: new video game).</a:t>
            </a:r>
          </a:p>
          <a:p>
            <a:pPr>
              <a:buFontTx/>
              <a:buNone/>
            </a:pPr>
            <a:endParaRPr lang="en-US" altLang="en-US" sz="28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US" altLang="en-US" sz="280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71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</a:t>
            </a:r>
            <a:r>
              <a:rPr lang="en-US" altLang="zh-TW" dirty="0" smtClean="0"/>
              <a:t>Terms  -- [PAGE]</a:t>
            </a:r>
            <a:endParaRPr lang="en-US" altLang="zh-TW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2202AA"/>
                </a:solidFill>
              </a:rPr>
              <a:t>Percept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</a:rPr>
              <a:t>Agent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’</a:t>
            </a:r>
            <a:r>
              <a:rPr lang="en-US" altLang="zh-TW" dirty="0">
                <a:solidFill>
                  <a:srgbClr val="000000"/>
                </a:solidFill>
              </a:rPr>
              <a:t>s perceptual inputs at any given instant</a:t>
            </a:r>
          </a:p>
          <a:p>
            <a:endParaRPr lang="en-US" altLang="zh-TW" dirty="0" smtClean="0">
              <a:solidFill>
                <a:srgbClr val="2202AA"/>
              </a:solidFill>
            </a:endParaRPr>
          </a:p>
          <a:p>
            <a:r>
              <a:rPr lang="en-US" altLang="zh-TW" dirty="0" smtClean="0">
                <a:solidFill>
                  <a:srgbClr val="2202AA"/>
                </a:solidFill>
              </a:rPr>
              <a:t>Percept </a:t>
            </a:r>
            <a:r>
              <a:rPr lang="en-US" altLang="zh-TW" dirty="0">
                <a:solidFill>
                  <a:srgbClr val="2202AA"/>
                </a:solidFill>
              </a:rPr>
              <a:t>sequence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</a:rPr>
              <a:t>Complete history of everything that the agent has ever perceived</a:t>
            </a:r>
            <a:r>
              <a:rPr lang="en-US" altLang="zh-TW" dirty="0" smtClean="0"/>
              <a:t>.</a:t>
            </a:r>
          </a:p>
          <a:p>
            <a:endParaRPr lang="en-US" altLang="zh-TW" dirty="0" smtClean="0">
              <a:solidFill>
                <a:srgbClr val="2202AA"/>
              </a:solidFill>
            </a:endParaRPr>
          </a:p>
          <a:p>
            <a:r>
              <a:rPr lang="en-US" altLang="zh-TW" dirty="0" smtClean="0">
                <a:solidFill>
                  <a:srgbClr val="2202AA"/>
                </a:solidFill>
              </a:rPr>
              <a:t>Action</a:t>
            </a:r>
            <a:endParaRPr lang="en-US" altLang="zh-TW" dirty="0">
              <a:solidFill>
                <a:srgbClr val="2202AA"/>
              </a:solidFill>
            </a:endParaRPr>
          </a:p>
          <a:p>
            <a:pPr lvl="1"/>
            <a:r>
              <a:rPr lang="en-US" altLang="zh-TW" dirty="0" smtClean="0">
                <a:solidFill>
                  <a:srgbClr val="000000"/>
                </a:solidFill>
              </a:rPr>
              <a:t>An operation involving an actuator</a:t>
            </a:r>
          </a:p>
          <a:p>
            <a:pPr lvl="1"/>
            <a:r>
              <a:rPr lang="en-US" altLang="zh-TW" dirty="0" smtClean="0">
                <a:solidFill>
                  <a:srgbClr val="000000"/>
                </a:solidFill>
              </a:rPr>
              <a:t>Actions can be grouped into action sequences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360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</a:rPr>
              <a:t>Fully observable vs. Partially </a:t>
            </a:r>
            <a:r>
              <a:rPr lang="en-US" altLang="zh-TW" dirty="0" smtClean="0">
                <a:solidFill>
                  <a:srgbClr val="000000"/>
                </a:solidFill>
              </a:rPr>
              <a:t>observable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</a:rPr>
              <a:t>Single agent </a:t>
            </a:r>
            <a:r>
              <a:rPr lang="en-US" altLang="zh-TW" sz="1400" dirty="0">
                <a:solidFill>
                  <a:srgbClr val="000000"/>
                </a:solidFill>
              </a:rPr>
              <a:t>VS. </a:t>
            </a:r>
            <a:r>
              <a:rPr lang="en-US" altLang="zh-TW" dirty="0" err="1" smtClean="0">
                <a:solidFill>
                  <a:srgbClr val="000000"/>
                </a:solidFill>
              </a:rPr>
              <a:t>multiagent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</a:rPr>
              <a:t>Deterministic vs. stochastic 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</a:rPr>
              <a:t>Episodic 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vs. sequential 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</a:rPr>
              <a:t>Static vs. dynamic 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</a:rPr>
              <a:t>Discrete vs. </a:t>
            </a:r>
            <a:r>
              <a:rPr lang="en-US" altLang="zh-TW" dirty="0" smtClean="0">
                <a:solidFill>
                  <a:srgbClr val="000000"/>
                </a:solidFill>
              </a:rPr>
              <a:t>continuous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Known vs. unknown</a:t>
            </a: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solidFill>
                  <a:schemeClr val="tx2">
                    <a:lumMod val="75000"/>
                  </a:schemeClr>
                </a:solidFill>
              </a:rPr>
              <a:t>Properties of task environments</a:t>
            </a:r>
          </a:p>
        </p:txBody>
      </p:sp>
    </p:spTree>
    <p:extLst>
      <p:ext uri="{BB962C8B-B14F-4D97-AF65-F5344CB8AC3E}">
        <p14:creationId xmlns:p14="http://schemas.microsoft.com/office/powerpoint/2010/main" val="3156163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Examples of task environments</a:t>
            </a:r>
            <a:endParaRPr lang="zh-TW" altLang="en-US" sz="4000"/>
          </a:p>
        </p:txBody>
      </p:sp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1013"/>
            <a:ext cx="9144000" cy="449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2365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Structure of agents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rgbClr val="000000"/>
                </a:solidFill>
              </a:rPr>
              <a:t>Agent = architecture + program</a:t>
            </a:r>
          </a:p>
          <a:p>
            <a:pPr lvl="1"/>
            <a:endParaRPr lang="en-US" altLang="zh-TW" sz="2400" dirty="0" smtClean="0">
              <a:solidFill>
                <a:srgbClr val="000000"/>
              </a:solidFill>
            </a:endParaRPr>
          </a:p>
          <a:p>
            <a:pPr lvl="1"/>
            <a:r>
              <a:rPr lang="en-US" altLang="zh-TW" sz="2400" dirty="0" smtClean="0">
                <a:solidFill>
                  <a:srgbClr val="000000"/>
                </a:solidFill>
              </a:rPr>
              <a:t>Architecture </a:t>
            </a:r>
            <a:r>
              <a:rPr lang="en-US" altLang="zh-TW" sz="2400" dirty="0">
                <a:solidFill>
                  <a:srgbClr val="000000"/>
                </a:solidFill>
              </a:rPr>
              <a:t>= some sort of computing device (sensors + actuators)</a:t>
            </a:r>
          </a:p>
          <a:p>
            <a:pPr lvl="1"/>
            <a:endParaRPr lang="en-US" altLang="zh-TW" sz="2400" dirty="0" smtClean="0">
              <a:solidFill>
                <a:srgbClr val="000000"/>
              </a:solidFill>
            </a:endParaRPr>
          </a:p>
          <a:p>
            <a:pPr lvl="1"/>
            <a:r>
              <a:rPr lang="en-US" altLang="zh-TW" sz="2400" dirty="0" smtClean="0">
                <a:solidFill>
                  <a:srgbClr val="000000"/>
                </a:solidFill>
              </a:rPr>
              <a:t>(</a:t>
            </a:r>
            <a:r>
              <a:rPr lang="en-US" altLang="zh-TW" sz="2400" dirty="0">
                <a:solidFill>
                  <a:srgbClr val="000000"/>
                </a:solidFill>
              </a:rPr>
              <a:t>Agent) Program = some function that implements the agent mapping = 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</a:rPr>
              <a:t>“</a:t>
            </a:r>
            <a:r>
              <a:rPr lang="en-US" altLang="zh-TW" sz="2400" dirty="0">
                <a:solidFill>
                  <a:srgbClr val="000000"/>
                </a:solidFill>
              </a:rPr>
              <a:t>?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</a:rPr>
              <a:t>”</a:t>
            </a:r>
            <a:endParaRPr lang="en-US" altLang="zh-TW" sz="2400" dirty="0">
              <a:solidFill>
                <a:srgbClr val="000000"/>
              </a:solidFill>
            </a:endParaRPr>
          </a:p>
          <a:p>
            <a:pPr lvl="1"/>
            <a:endParaRPr lang="en-US" altLang="zh-TW" sz="2400" dirty="0" smtClean="0">
              <a:solidFill>
                <a:srgbClr val="000000"/>
              </a:solidFill>
            </a:endParaRPr>
          </a:p>
          <a:p>
            <a:pPr lvl="1"/>
            <a:r>
              <a:rPr lang="en-US" altLang="zh-TW" sz="2400" dirty="0" smtClean="0">
                <a:solidFill>
                  <a:srgbClr val="000000"/>
                </a:solidFill>
              </a:rPr>
              <a:t>Agent </a:t>
            </a:r>
            <a:r>
              <a:rPr lang="en-US" altLang="zh-TW" sz="2400" dirty="0">
                <a:solidFill>
                  <a:srgbClr val="000000"/>
                </a:solidFill>
              </a:rPr>
              <a:t>Program = Job of AI</a:t>
            </a:r>
          </a:p>
        </p:txBody>
      </p:sp>
    </p:spTree>
    <p:extLst>
      <p:ext uri="{BB962C8B-B14F-4D97-AF65-F5344CB8AC3E}">
        <p14:creationId xmlns:p14="http://schemas.microsoft.com/office/powerpoint/2010/main" val="1269399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Agent programs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Skeleton design of an agent program</a:t>
            </a:r>
          </a:p>
        </p:txBody>
      </p:sp>
      <p:pic>
        <p:nvPicPr>
          <p:cNvPr id="51205" name="Picture 5" descr="2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0"/>
            <a:ext cx="8686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36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Types of agent programs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en-US" sz="2800" dirty="0" smtClean="0"/>
              <a:t>Table-driven </a:t>
            </a:r>
            <a:r>
              <a:rPr lang="en-US" altLang="en-US" sz="2800" dirty="0"/>
              <a:t>agents 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 smtClean="0">
                <a:solidFill>
                  <a:srgbClr val="000000"/>
                </a:solidFill>
              </a:rPr>
              <a:t>Simple </a:t>
            </a:r>
            <a:r>
              <a:rPr lang="en-US" altLang="zh-TW" sz="2800" dirty="0">
                <a:solidFill>
                  <a:srgbClr val="000000"/>
                </a:solidFill>
              </a:rPr>
              <a:t>reflex </a:t>
            </a:r>
            <a:r>
              <a:rPr lang="en-US" altLang="zh-TW" sz="2800" dirty="0" smtClean="0">
                <a:solidFill>
                  <a:srgbClr val="000000"/>
                </a:solidFill>
              </a:rPr>
              <a:t>agents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 smtClean="0">
                <a:solidFill>
                  <a:srgbClr val="000000"/>
                </a:solidFill>
              </a:rPr>
              <a:t>Model-based </a:t>
            </a:r>
            <a:r>
              <a:rPr lang="en-US" altLang="zh-TW" sz="2800" dirty="0">
                <a:solidFill>
                  <a:srgbClr val="000000"/>
                </a:solidFill>
              </a:rPr>
              <a:t>reflex agents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Goal-based agents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Utility-based agents </a:t>
            </a:r>
            <a:endParaRPr lang="en-US" altLang="zh-TW" sz="2800" dirty="0" smtClean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TW" sz="2800" dirty="0" smtClean="0">
                <a:solidFill>
                  <a:srgbClr val="000000"/>
                </a:solidFill>
              </a:rPr>
              <a:t>Learning agents</a:t>
            </a:r>
            <a:endParaRPr lang="en-US" altLang="zh-TW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5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(1) </a:t>
            </a:r>
            <a:r>
              <a:rPr lang="en-US" altLang="en-US" dirty="0"/>
              <a:t>Table-driven agents</a:t>
            </a:r>
          </a:p>
        </p:txBody>
      </p:sp>
      <p:sp>
        <p:nvSpPr>
          <p:cNvPr id="27033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876800"/>
          </a:xfrm>
        </p:spPr>
        <p:txBody>
          <a:bodyPr>
            <a:normAutofit fontScale="85000" lnSpcReduction="10000"/>
          </a:bodyPr>
          <a:lstStyle/>
          <a:p>
            <a:pPr marL="225425" indent="-225425">
              <a:lnSpc>
                <a:spcPct val="150000"/>
              </a:lnSpc>
            </a:pPr>
            <a:r>
              <a:rPr lang="en-US" altLang="en-US" sz="2400" b="1" dirty="0"/>
              <a:t>Table lookup</a:t>
            </a:r>
            <a:r>
              <a:rPr lang="en-US" altLang="en-US" sz="2400" dirty="0"/>
              <a:t> of percept-action pairs mapping from every possible perceived state to the optimal action for that state</a:t>
            </a:r>
          </a:p>
          <a:p>
            <a:pPr marL="225425" indent="-225425">
              <a:lnSpc>
                <a:spcPct val="150000"/>
              </a:lnSpc>
            </a:pPr>
            <a:r>
              <a:rPr lang="en-US" altLang="en-US" sz="2400" b="1" dirty="0"/>
              <a:t>Problems </a:t>
            </a:r>
          </a:p>
          <a:p>
            <a:pPr marL="566738" lvl="1" indent="-227013">
              <a:lnSpc>
                <a:spcPct val="150000"/>
              </a:lnSpc>
            </a:pPr>
            <a:r>
              <a:rPr lang="en-US" altLang="en-US" sz="2400" dirty="0"/>
              <a:t>Too big to generate and to store (Chess has about 10</a:t>
            </a:r>
            <a:r>
              <a:rPr lang="en-US" altLang="en-US" sz="2400" baseline="30000" dirty="0"/>
              <a:t>120</a:t>
            </a:r>
            <a:r>
              <a:rPr lang="en-US" altLang="en-US" sz="2400" dirty="0"/>
              <a:t> states, for example) </a:t>
            </a:r>
          </a:p>
          <a:p>
            <a:pPr marL="566738" lvl="1" indent="-227013">
              <a:lnSpc>
                <a:spcPct val="150000"/>
              </a:lnSpc>
            </a:pPr>
            <a:r>
              <a:rPr lang="en-US" altLang="en-US" sz="2400" dirty="0"/>
              <a:t>No knowledge of non-perceptual parts of the current state </a:t>
            </a:r>
          </a:p>
          <a:p>
            <a:pPr marL="566738" lvl="1" indent="-227013">
              <a:lnSpc>
                <a:spcPct val="150000"/>
              </a:lnSpc>
            </a:pPr>
            <a:r>
              <a:rPr lang="en-US" altLang="en-US" sz="2400" dirty="0"/>
              <a:t>Not adaptive to changes in the environment; requires entire table to be updated if changes occur </a:t>
            </a:r>
          </a:p>
          <a:p>
            <a:pPr marL="566738" lvl="1" indent="-227013">
              <a:lnSpc>
                <a:spcPct val="150000"/>
              </a:lnSpc>
            </a:pPr>
            <a:r>
              <a:rPr lang="en-US" altLang="en-US" sz="2400" dirty="0"/>
              <a:t>Looping: Can’t make actions conditional on previous actions/states</a:t>
            </a:r>
            <a:endParaRPr lang="en-US" altLang="en-US" sz="2000" dirty="0"/>
          </a:p>
          <a:p>
            <a:pPr marL="225425" indent="-225425">
              <a:lnSpc>
                <a:spcPct val="15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364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(1) Simple reflex agents</a:t>
            </a:r>
          </a:p>
        </p:txBody>
      </p:sp>
      <p:sp>
        <p:nvSpPr>
          <p:cNvPr id="271363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dirty="0"/>
              <a:t>Rule-based reasoning</a:t>
            </a:r>
            <a:r>
              <a:rPr lang="en-US" altLang="en-US" sz="2400" dirty="0"/>
              <a:t> to map from percepts to optimal action; each rule handles a collection of perceived states</a:t>
            </a:r>
          </a:p>
          <a:p>
            <a:pPr>
              <a:lnSpc>
                <a:spcPct val="90000"/>
              </a:lnSpc>
            </a:pPr>
            <a:endParaRPr lang="en-US" altLang="en-US" sz="2400" b="1" dirty="0" smtClean="0"/>
          </a:p>
          <a:p>
            <a:pPr>
              <a:lnSpc>
                <a:spcPct val="90000"/>
              </a:lnSpc>
            </a:pPr>
            <a:r>
              <a:rPr lang="en-US" altLang="en-US" sz="2400" b="1" dirty="0" smtClean="0"/>
              <a:t>Problems </a:t>
            </a:r>
            <a:endParaRPr lang="en-US" altLang="en-US" sz="2400" b="1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Still usually too big to generate and to store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Still no knowledge of non-perceptual parts of state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Still not adaptive to changes in the environment; requires collection of rules to be updated if changes occur </a:t>
            </a:r>
          </a:p>
        </p:txBody>
      </p:sp>
    </p:spTree>
    <p:extLst>
      <p:ext uri="{BB962C8B-B14F-4D97-AF65-F5344CB8AC3E}">
        <p14:creationId xmlns:p14="http://schemas.microsoft.com/office/powerpoint/2010/main" val="231724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533400" y="457200"/>
            <a:ext cx="8610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1pPr>
            <a:lvl2pPr algn="ctr"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2pPr>
            <a:lvl3pPr algn="ctr"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3pPr>
            <a:lvl4pPr algn="ctr"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4pPr>
            <a:lvl5pPr algn="ctr"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en-US"/>
              <a:t>A Simple Reflex Agent in Nature</a:t>
            </a:r>
          </a:p>
        </p:txBody>
      </p:sp>
      <p:pic>
        <p:nvPicPr>
          <p:cNvPr id="1065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86000"/>
            <a:ext cx="15240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502" name="Freeform 6"/>
          <p:cNvSpPr>
            <a:spLocks/>
          </p:cNvSpPr>
          <p:nvPr/>
        </p:nvSpPr>
        <p:spPr bwMode="auto">
          <a:xfrm>
            <a:off x="1892300" y="2822575"/>
            <a:ext cx="293688" cy="209550"/>
          </a:xfrm>
          <a:custGeom>
            <a:avLst/>
            <a:gdLst>
              <a:gd name="T0" fmla="*/ 185 w 185"/>
              <a:gd name="T1" fmla="*/ 19 h 132"/>
              <a:gd name="T2" fmla="*/ 24 w 185"/>
              <a:gd name="T3" fmla="*/ 28 h 132"/>
              <a:gd name="T4" fmla="*/ 33 w 185"/>
              <a:gd name="T5" fmla="*/ 113 h 132"/>
              <a:gd name="T6" fmla="*/ 137 w 185"/>
              <a:gd name="T7" fmla="*/ 104 h 132"/>
              <a:gd name="T8" fmla="*/ 175 w 185"/>
              <a:gd name="T9" fmla="*/ 19 h 132"/>
              <a:gd name="T10" fmla="*/ 185 w 185"/>
              <a:gd name="T11" fmla="*/ 19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5" h="132">
                <a:moveTo>
                  <a:pt x="185" y="19"/>
                </a:moveTo>
                <a:cubicBezTo>
                  <a:pt x="131" y="22"/>
                  <a:pt x="70" y="0"/>
                  <a:pt x="24" y="28"/>
                </a:cubicBezTo>
                <a:cubicBezTo>
                  <a:pt x="0" y="43"/>
                  <a:pt x="9" y="97"/>
                  <a:pt x="33" y="113"/>
                </a:cubicBezTo>
                <a:cubicBezTo>
                  <a:pt x="62" y="132"/>
                  <a:pt x="102" y="107"/>
                  <a:pt x="137" y="104"/>
                </a:cubicBezTo>
                <a:cubicBezTo>
                  <a:pt x="155" y="77"/>
                  <a:pt x="159" y="42"/>
                  <a:pt x="175" y="19"/>
                </a:cubicBezTo>
                <a:cubicBezTo>
                  <a:pt x="177" y="16"/>
                  <a:pt x="182" y="19"/>
                  <a:pt x="185" y="19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6503" name="Freeform 7"/>
          <p:cNvSpPr>
            <a:spLocks/>
          </p:cNvSpPr>
          <p:nvPr/>
        </p:nvSpPr>
        <p:spPr bwMode="auto">
          <a:xfrm>
            <a:off x="2133600" y="2590800"/>
            <a:ext cx="398463" cy="381000"/>
          </a:xfrm>
          <a:custGeom>
            <a:avLst/>
            <a:gdLst>
              <a:gd name="T0" fmla="*/ 33 w 251"/>
              <a:gd name="T1" fmla="*/ 184 h 240"/>
              <a:gd name="T2" fmla="*/ 70 w 251"/>
              <a:gd name="T3" fmla="*/ 165 h 240"/>
              <a:gd name="T4" fmla="*/ 117 w 251"/>
              <a:gd name="T5" fmla="*/ 51 h 240"/>
              <a:gd name="T6" fmla="*/ 155 w 251"/>
              <a:gd name="T7" fmla="*/ 14 h 240"/>
              <a:gd name="T8" fmla="*/ 165 w 251"/>
              <a:gd name="T9" fmla="*/ 42 h 240"/>
              <a:gd name="T10" fmla="*/ 193 w 251"/>
              <a:gd name="T11" fmla="*/ 61 h 240"/>
              <a:gd name="T12" fmla="*/ 184 w 251"/>
              <a:gd name="T13" fmla="*/ 165 h 240"/>
              <a:gd name="T14" fmla="*/ 51 w 251"/>
              <a:gd name="T15" fmla="*/ 89 h 240"/>
              <a:gd name="T16" fmla="*/ 14 w 251"/>
              <a:gd name="T17" fmla="*/ 99 h 240"/>
              <a:gd name="T18" fmla="*/ 51 w 251"/>
              <a:gd name="T19" fmla="*/ 240 h 240"/>
              <a:gd name="T20" fmla="*/ 89 w 251"/>
              <a:gd name="T21" fmla="*/ 174 h 240"/>
              <a:gd name="T22" fmla="*/ 80 w 251"/>
              <a:gd name="T23" fmla="*/ 14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1" h="240">
                <a:moveTo>
                  <a:pt x="33" y="184"/>
                </a:moveTo>
                <a:cubicBezTo>
                  <a:pt x="45" y="178"/>
                  <a:pt x="61" y="176"/>
                  <a:pt x="70" y="165"/>
                </a:cubicBezTo>
                <a:cubicBezTo>
                  <a:pt x="104" y="124"/>
                  <a:pt x="45" y="77"/>
                  <a:pt x="117" y="51"/>
                </a:cubicBezTo>
                <a:cubicBezTo>
                  <a:pt x="121" y="40"/>
                  <a:pt x="127" y="0"/>
                  <a:pt x="155" y="14"/>
                </a:cubicBezTo>
                <a:cubicBezTo>
                  <a:pt x="164" y="18"/>
                  <a:pt x="159" y="34"/>
                  <a:pt x="165" y="42"/>
                </a:cubicBezTo>
                <a:cubicBezTo>
                  <a:pt x="172" y="51"/>
                  <a:pt x="184" y="55"/>
                  <a:pt x="193" y="61"/>
                </a:cubicBezTo>
                <a:cubicBezTo>
                  <a:pt x="220" y="106"/>
                  <a:pt x="251" y="141"/>
                  <a:pt x="184" y="165"/>
                </a:cubicBezTo>
                <a:cubicBezTo>
                  <a:pt x="78" y="153"/>
                  <a:pt x="103" y="166"/>
                  <a:pt x="51" y="89"/>
                </a:cubicBezTo>
                <a:cubicBezTo>
                  <a:pt x="39" y="92"/>
                  <a:pt x="18" y="87"/>
                  <a:pt x="14" y="99"/>
                </a:cubicBezTo>
                <a:cubicBezTo>
                  <a:pt x="0" y="147"/>
                  <a:pt x="26" y="201"/>
                  <a:pt x="51" y="240"/>
                </a:cubicBezTo>
                <a:cubicBezTo>
                  <a:pt x="63" y="224"/>
                  <a:pt x="89" y="199"/>
                  <a:pt x="89" y="174"/>
                </a:cubicBezTo>
                <a:cubicBezTo>
                  <a:pt x="89" y="164"/>
                  <a:pt x="80" y="146"/>
                  <a:pt x="80" y="146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2286000" y="1752600"/>
            <a:ext cx="15906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b="1" i="1"/>
              <a:t>percepts</a:t>
            </a:r>
          </a:p>
          <a:p>
            <a:r>
              <a:rPr kumimoji="0" lang="en-US" altLang="en-US" sz="2000" b="1" i="1"/>
              <a:t>(size, motion)</a:t>
            </a:r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 flipV="1">
            <a:off x="2667000" y="2438400"/>
            <a:ext cx="1447800" cy="22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6506" name="Rectangle 10"/>
          <p:cNvSpPr>
            <a:spLocks noChangeArrowheads="1"/>
          </p:cNvSpPr>
          <p:nvPr/>
        </p:nvSpPr>
        <p:spPr bwMode="auto">
          <a:xfrm>
            <a:off x="1828800" y="3733800"/>
            <a:ext cx="6096000" cy="2209800"/>
          </a:xfrm>
          <a:prstGeom prst="rect">
            <a:avLst/>
          </a:prstGeom>
          <a:solidFill>
            <a:srgbClr val="74E6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0" lang="en-US" altLang="en-US" b="1" u="sng"/>
              <a:t>RULES:</a:t>
            </a:r>
          </a:p>
          <a:p>
            <a:r>
              <a:rPr kumimoji="0" lang="en-US" altLang="en-US"/>
              <a:t>(1)  If small moving object,</a:t>
            </a:r>
          </a:p>
          <a:p>
            <a:r>
              <a:rPr kumimoji="0" lang="en-US" altLang="en-US"/>
              <a:t>            then activate SNAP</a:t>
            </a:r>
          </a:p>
          <a:p>
            <a:r>
              <a:rPr kumimoji="0" lang="en-US" altLang="en-US"/>
              <a:t>(2)  If large moving object,</a:t>
            </a:r>
          </a:p>
          <a:p>
            <a:r>
              <a:rPr kumimoji="0" lang="en-US" altLang="en-US"/>
              <a:t>            then activate AVOID and inhibit SNAP</a:t>
            </a:r>
          </a:p>
          <a:p>
            <a:r>
              <a:rPr kumimoji="0" lang="en-US" altLang="en-US"/>
              <a:t>ELSE (not moving) then NOOP</a:t>
            </a:r>
          </a:p>
        </p:txBody>
      </p:sp>
      <p:sp>
        <p:nvSpPr>
          <p:cNvPr id="106507" name="Line 11"/>
          <p:cNvSpPr>
            <a:spLocks noChangeShapeType="1"/>
          </p:cNvSpPr>
          <p:nvPr/>
        </p:nvSpPr>
        <p:spPr bwMode="auto">
          <a:xfrm>
            <a:off x="4572000" y="594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2286000" y="6172200"/>
            <a:ext cx="467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b="1" i="1"/>
              <a:t>Action:</a:t>
            </a:r>
            <a:r>
              <a:rPr kumimoji="0" lang="en-US" altLang="en-US"/>
              <a:t>  SNAP or AVOID or NOOP</a:t>
            </a:r>
          </a:p>
        </p:txBody>
      </p:sp>
    </p:spTree>
    <p:extLst>
      <p:ext uri="{BB962C8B-B14F-4D97-AF65-F5344CB8AC3E}">
        <p14:creationId xmlns:p14="http://schemas.microsoft.com/office/powerpoint/2010/main" val="21810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Vacuum Reflex Agent</a:t>
            </a:r>
          </a:p>
        </p:txBody>
      </p:sp>
      <p:sp>
        <p:nvSpPr>
          <p:cNvPr id="322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function Vacuum-Agent([location,status])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>returns </a:t>
            </a:r>
            <a:r>
              <a:rPr lang="en-US" altLang="en-US" b="1"/>
              <a:t>Action</a:t>
            </a:r>
          </a:p>
          <a:p>
            <a:pPr>
              <a:buFont typeface="Wingdings" pitchFamily="2" charset="2"/>
              <a:buNone/>
            </a:pPr>
            <a:endParaRPr lang="en-US" altLang="en-US"/>
          </a:p>
          <a:p>
            <a:pPr>
              <a:buFont typeface="Wingdings" pitchFamily="2" charset="2"/>
              <a:buNone/>
            </a:pPr>
            <a:r>
              <a:rPr lang="en-US" altLang="en-US"/>
              <a:t>if status = </a:t>
            </a:r>
            <a:r>
              <a:rPr lang="en-US" altLang="en-US" i="1"/>
              <a:t>Dirty</a:t>
            </a:r>
            <a:r>
              <a:rPr lang="en-US" altLang="en-US"/>
              <a:t> then return </a:t>
            </a:r>
            <a:r>
              <a:rPr lang="en-US" altLang="en-US" b="1"/>
              <a:t>Suck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>else if location = </a:t>
            </a:r>
            <a:r>
              <a:rPr lang="en-US" altLang="en-US" i="1"/>
              <a:t>A</a:t>
            </a:r>
            <a:r>
              <a:rPr lang="en-US" altLang="en-US"/>
              <a:t> then return </a:t>
            </a:r>
            <a:r>
              <a:rPr lang="en-US" altLang="en-US" b="1"/>
              <a:t>Right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>else if location = </a:t>
            </a:r>
            <a:r>
              <a:rPr lang="en-US" altLang="en-US" i="1"/>
              <a:t>B </a:t>
            </a:r>
            <a:r>
              <a:rPr lang="en-US" altLang="en-US"/>
              <a:t>then return </a:t>
            </a:r>
            <a:r>
              <a:rPr lang="en-US" altLang="en-US" b="1"/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12278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(1) Simple reflex agent architecture</a:t>
            </a:r>
          </a:p>
        </p:txBody>
      </p:sp>
      <p:pic>
        <p:nvPicPr>
          <p:cNvPr id="272387" name="Picture 1027" descr="img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7086600" cy="449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00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Windshield Wiper Agent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smtClean="0"/>
              <a:t>How do we design a agent that can wipe the windshields</a:t>
            </a:r>
          </a:p>
          <a:p>
            <a:pPr>
              <a:buFontTx/>
              <a:buNone/>
            </a:pPr>
            <a:r>
              <a:rPr lang="en-US" altLang="en-US" sz="2400" smtClean="0"/>
              <a:t> 	when needed?</a:t>
            </a:r>
          </a:p>
          <a:p>
            <a:pPr>
              <a:buFontTx/>
              <a:buNone/>
            </a:pPr>
            <a:endParaRPr lang="en-US" altLang="en-US" sz="2400" smtClean="0"/>
          </a:p>
          <a:p>
            <a:r>
              <a:rPr lang="en-US" altLang="en-US" sz="2400" smtClean="0"/>
              <a:t>Goals? </a:t>
            </a:r>
          </a:p>
          <a:p>
            <a:r>
              <a:rPr lang="en-US" altLang="en-US" sz="2400" smtClean="0"/>
              <a:t>Percepts?</a:t>
            </a:r>
          </a:p>
          <a:p>
            <a:r>
              <a:rPr lang="en-US" altLang="en-US" sz="2400" smtClean="0"/>
              <a:t>Sensors?</a:t>
            </a:r>
          </a:p>
          <a:p>
            <a:r>
              <a:rPr lang="en-US" altLang="en-US" sz="2400" smtClean="0"/>
              <a:t>Effectors?</a:t>
            </a:r>
          </a:p>
          <a:p>
            <a:r>
              <a:rPr lang="en-US" altLang="en-US" sz="2400" smtClean="0"/>
              <a:t>Actions?</a:t>
            </a:r>
          </a:p>
          <a:p>
            <a:r>
              <a:rPr lang="en-US" altLang="en-US" sz="2400" smtClean="0"/>
              <a:t>Environment?</a:t>
            </a:r>
          </a:p>
          <a:p>
            <a:endParaRPr lang="en-US" altLang="en-US" sz="2400" smtClean="0"/>
          </a:p>
          <a:p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3140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(2) Model-based reflex agents</a:t>
            </a:r>
          </a:p>
        </p:txBody>
      </p:sp>
      <p:sp>
        <p:nvSpPr>
          <p:cNvPr id="273411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Encode “internal state” of the world to remember the past as contained in earlier percepts</a:t>
            </a:r>
            <a:r>
              <a:rPr lang="en-US" altLang="en-US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sz="2800" dirty="0" smtClean="0">
                <a:solidFill>
                  <a:srgbClr val="000000"/>
                </a:solidFill>
              </a:rPr>
              <a:t>Requires </a:t>
            </a:r>
            <a:r>
              <a:rPr lang="en-US" altLang="zh-TW" sz="2800" dirty="0">
                <a:solidFill>
                  <a:srgbClr val="000000"/>
                </a:solidFill>
              </a:rPr>
              <a:t>two types of knowledge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</a:rPr>
              <a:t>How the world evolves independently of the </a:t>
            </a:r>
            <a:r>
              <a:rPr lang="en-US" altLang="zh-TW" dirty="0" smtClean="0">
                <a:solidFill>
                  <a:srgbClr val="000000"/>
                </a:solidFill>
              </a:rPr>
              <a:t>agent?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</a:rPr>
              <a:t>How the agent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’</a:t>
            </a:r>
            <a:r>
              <a:rPr lang="en-US" altLang="zh-TW" dirty="0">
                <a:solidFill>
                  <a:srgbClr val="000000"/>
                </a:solidFill>
              </a:rPr>
              <a:t>s actions affect the </a:t>
            </a:r>
            <a:r>
              <a:rPr lang="en-US" altLang="zh-TW" dirty="0" smtClean="0">
                <a:solidFill>
                  <a:srgbClr val="000000"/>
                </a:solidFill>
              </a:rPr>
              <a:t>world?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5188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Model-based Reflex Agents</a:t>
            </a:r>
            <a:endParaRPr lang="zh-TW" altLang="en-US"/>
          </a:p>
        </p:txBody>
      </p:sp>
      <p:pic>
        <p:nvPicPr>
          <p:cNvPr id="96260" name="Picture 4" descr="2-8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752600"/>
            <a:ext cx="7772400" cy="3678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304800" y="5562600"/>
            <a:ext cx="6477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/>
              <a:t>The agent is with memory</a:t>
            </a:r>
          </a:p>
        </p:txBody>
      </p:sp>
    </p:spTree>
    <p:extLst>
      <p:ext uri="{BB962C8B-B14F-4D97-AF65-F5344CB8AC3E}">
        <p14:creationId xmlns:p14="http://schemas.microsoft.com/office/powerpoint/2010/main" val="25417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r>
              <a:rPr lang="en-US" altLang="en-US" sz="4000"/>
              <a:t>(2)Model-based agent architecture</a:t>
            </a:r>
          </a:p>
        </p:txBody>
      </p:sp>
      <p:pic>
        <p:nvPicPr>
          <p:cNvPr id="275459" name="Picture 1027" descr="img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7067550" cy="448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4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(3) Goal-based agents</a:t>
            </a:r>
          </a:p>
        </p:txBody>
      </p:sp>
      <p:sp>
        <p:nvSpPr>
          <p:cNvPr id="276483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876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en-US" sz="2800" dirty="0"/>
              <a:t>Choose actions so as to achieve a (given or computed) goal.</a:t>
            </a:r>
          </a:p>
          <a:p>
            <a:pPr>
              <a:lnSpc>
                <a:spcPct val="160000"/>
              </a:lnSpc>
            </a:pPr>
            <a:r>
              <a:rPr lang="en-US" altLang="en-US" sz="2800" dirty="0"/>
              <a:t>A goal is a description of a desirable situation.</a:t>
            </a:r>
          </a:p>
          <a:p>
            <a:pPr>
              <a:lnSpc>
                <a:spcPct val="160000"/>
              </a:lnSpc>
            </a:pPr>
            <a:r>
              <a:rPr lang="en-US" altLang="en-US" sz="2800" dirty="0"/>
              <a:t>Keeping track of the current state is often not enough </a:t>
            </a:r>
            <a:r>
              <a:rPr lang="en-US" altLang="en-US" sz="2800" dirty="0">
                <a:sym typeface="Symbol" pitchFamily="18" charset="2"/>
              </a:rPr>
              <a:t></a:t>
            </a:r>
            <a:r>
              <a:rPr lang="en-US" altLang="en-US" sz="2800" dirty="0"/>
              <a:t> need to add goals to decide which situations are good </a:t>
            </a:r>
          </a:p>
          <a:p>
            <a:pPr>
              <a:lnSpc>
                <a:spcPct val="160000"/>
              </a:lnSpc>
            </a:pPr>
            <a:r>
              <a:rPr lang="en-US" altLang="en-US" sz="2800" b="1" dirty="0"/>
              <a:t>Deliberative</a:t>
            </a:r>
            <a:r>
              <a:rPr lang="en-US" altLang="en-US" sz="2800" dirty="0"/>
              <a:t> instead of </a:t>
            </a:r>
            <a:r>
              <a:rPr lang="en-US" altLang="en-US" sz="2800" b="1" dirty="0"/>
              <a:t>reactive</a:t>
            </a:r>
            <a:r>
              <a:rPr lang="en-US" altLang="en-US" sz="2800" dirty="0"/>
              <a:t>.</a:t>
            </a:r>
          </a:p>
          <a:p>
            <a:pPr>
              <a:lnSpc>
                <a:spcPct val="160000"/>
              </a:lnSpc>
            </a:pPr>
            <a:r>
              <a:rPr lang="en-US" altLang="en-US" sz="2800" dirty="0"/>
              <a:t>May have to consider long sequences of possible actions before deciding if goal is achieved – involves consideration of the future, </a:t>
            </a:r>
            <a:r>
              <a:rPr lang="en-US" altLang="en-US" sz="2800" i="1" dirty="0"/>
              <a:t>“what will happen if I do...?”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75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Example: Tracking a Target</a:t>
            </a:r>
          </a:p>
        </p:txBody>
      </p:sp>
      <p:pic>
        <p:nvPicPr>
          <p:cNvPr id="189443" name="Picture 3" descr="scou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1912938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9444" name="Group 4"/>
          <p:cNvGrpSpPr>
            <a:grpSpLocks/>
          </p:cNvGrpSpPr>
          <p:nvPr/>
        </p:nvGrpSpPr>
        <p:grpSpPr bwMode="auto">
          <a:xfrm>
            <a:off x="3657600" y="1828800"/>
            <a:ext cx="4267200" cy="4267200"/>
            <a:chOff x="2304" y="1152"/>
            <a:chExt cx="2688" cy="2688"/>
          </a:xfrm>
        </p:grpSpPr>
        <p:grpSp>
          <p:nvGrpSpPr>
            <p:cNvPr id="189445" name="Group 5"/>
            <p:cNvGrpSpPr>
              <a:grpSpLocks/>
            </p:cNvGrpSpPr>
            <p:nvPr/>
          </p:nvGrpSpPr>
          <p:grpSpPr bwMode="auto">
            <a:xfrm>
              <a:off x="2304" y="1152"/>
              <a:ext cx="2688" cy="2688"/>
              <a:chOff x="2304" y="1152"/>
              <a:chExt cx="2688" cy="2688"/>
            </a:xfrm>
          </p:grpSpPr>
          <p:sp>
            <p:nvSpPr>
              <p:cNvPr id="189446" name="Freeform 6"/>
              <p:cNvSpPr>
                <a:spLocks/>
              </p:cNvSpPr>
              <p:nvPr/>
            </p:nvSpPr>
            <p:spPr bwMode="auto">
              <a:xfrm>
                <a:off x="2304" y="2808"/>
                <a:ext cx="2688" cy="1032"/>
              </a:xfrm>
              <a:custGeom>
                <a:avLst/>
                <a:gdLst>
                  <a:gd name="T0" fmla="*/ 1056 w 2688"/>
                  <a:gd name="T1" fmla="*/ 552 h 1032"/>
                  <a:gd name="T2" fmla="*/ 1536 w 2688"/>
                  <a:gd name="T3" fmla="*/ 264 h 1032"/>
                  <a:gd name="T4" fmla="*/ 2016 w 2688"/>
                  <a:gd name="T5" fmla="*/ 264 h 1032"/>
                  <a:gd name="T6" fmla="*/ 2688 w 2688"/>
                  <a:gd name="T7" fmla="*/ 0 h 1032"/>
                  <a:gd name="T8" fmla="*/ 2688 w 2688"/>
                  <a:gd name="T9" fmla="*/ 1032 h 1032"/>
                  <a:gd name="T10" fmla="*/ 0 w 2688"/>
                  <a:gd name="T11" fmla="*/ 1032 h 1032"/>
                  <a:gd name="T12" fmla="*/ 0 w 2688"/>
                  <a:gd name="T13" fmla="*/ 456 h 1032"/>
                  <a:gd name="T14" fmla="*/ 1056 w 2688"/>
                  <a:gd name="T15" fmla="*/ 552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88" h="1032">
                    <a:moveTo>
                      <a:pt x="1056" y="552"/>
                    </a:moveTo>
                    <a:lnTo>
                      <a:pt x="1536" y="264"/>
                    </a:lnTo>
                    <a:lnTo>
                      <a:pt x="2016" y="264"/>
                    </a:lnTo>
                    <a:lnTo>
                      <a:pt x="2688" y="0"/>
                    </a:lnTo>
                    <a:lnTo>
                      <a:pt x="2688" y="1032"/>
                    </a:lnTo>
                    <a:lnTo>
                      <a:pt x="0" y="1032"/>
                    </a:lnTo>
                    <a:lnTo>
                      <a:pt x="0" y="456"/>
                    </a:lnTo>
                    <a:lnTo>
                      <a:pt x="1056" y="55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9447" name="Rectangle 7"/>
              <p:cNvSpPr>
                <a:spLocks noChangeArrowheads="1"/>
              </p:cNvSpPr>
              <p:nvPr/>
            </p:nvSpPr>
            <p:spPr bwMode="auto">
              <a:xfrm>
                <a:off x="2304" y="1152"/>
                <a:ext cx="2688" cy="2688"/>
              </a:xfrm>
              <a:prstGeom prst="rect">
                <a:avLst/>
              </a:prstGeom>
              <a:noFill/>
              <a:ln w="5715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9448" name="Freeform 8"/>
              <p:cNvSpPr>
                <a:spLocks/>
              </p:cNvSpPr>
              <p:nvPr/>
            </p:nvSpPr>
            <p:spPr bwMode="auto">
              <a:xfrm>
                <a:off x="3744" y="2496"/>
                <a:ext cx="576" cy="576"/>
              </a:xfrm>
              <a:custGeom>
                <a:avLst/>
                <a:gdLst>
                  <a:gd name="T0" fmla="*/ 0 w 576"/>
                  <a:gd name="T1" fmla="*/ 0 h 576"/>
                  <a:gd name="T2" fmla="*/ 576 w 576"/>
                  <a:gd name="T3" fmla="*/ 0 h 576"/>
                  <a:gd name="T4" fmla="*/ 576 w 576"/>
                  <a:gd name="T5" fmla="*/ 576 h 576"/>
                  <a:gd name="T6" fmla="*/ 0 w 576"/>
                  <a:gd name="T7" fmla="*/ 576 h 576"/>
                  <a:gd name="T8" fmla="*/ 0 w 576"/>
                  <a:gd name="T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6" h="576">
                    <a:moveTo>
                      <a:pt x="0" y="0"/>
                    </a:moveTo>
                    <a:lnTo>
                      <a:pt x="576" y="0"/>
                    </a:lnTo>
                    <a:lnTo>
                      <a:pt x="576" y="576"/>
                    </a:lnTo>
                    <a:lnTo>
                      <a:pt x="0" y="5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9449" name="Freeform 9"/>
              <p:cNvSpPr>
                <a:spLocks/>
              </p:cNvSpPr>
              <p:nvPr/>
            </p:nvSpPr>
            <p:spPr bwMode="auto">
              <a:xfrm>
                <a:off x="2304" y="2592"/>
                <a:ext cx="1056" cy="768"/>
              </a:xfrm>
              <a:custGeom>
                <a:avLst/>
                <a:gdLst>
                  <a:gd name="T0" fmla="*/ 0 w 1056"/>
                  <a:gd name="T1" fmla="*/ 672 h 768"/>
                  <a:gd name="T2" fmla="*/ 1056 w 1056"/>
                  <a:gd name="T3" fmla="*/ 768 h 768"/>
                  <a:gd name="T4" fmla="*/ 720 w 1056"/>
                  <a:gd name="T5" fmla="*/ 0 h 768"/>
                  <a:gd name="T6" fmla="*/ 0 w 1056"/>
                  <a:gd name="T7" fmla="*/ 288 h 768"/>
                  <a:gd name="T8" fmla="*/ 0 w 1056"/>
                  <a:gd name="T9" fmla="*/ 672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768">
                    <a:moveTo>
                      <a:pt x="0" y="672"/>
                    </a:moveTo>
                    <a:lnTo>
                      <a:pt x="1056" y="768"/>
                    </a:lnTo>
                    <a:lnTo>
                      <a:pt x="720" y="0"/>
                    </a:lnTo>
                    <a:lnTo>
                      <a:pt x="0" y="288"/>
                    </a:lnTo>
                    <a:lnTo>
                      <a:pt x="0" y="67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9450" name="Freeform 10"/>
              <p:cNvSpPr>
                <a:spLocks/>
              </p:cNvSpPr>
              <p:nvPr/>
            </p:nvSpPr>
            <p:spPr bwMode="auto">
              <a:xfrm>
                <a:off x="2304" y="1152"/>
                <a:ext cx="960" cy="960"/>
              </a:xfrm>
              <a:custGeom>
                <a:avLst/>
                <a:gdLst>
                  <a:gd name="T0" fmla="*/ 0 w 960"/>
                  <a:gd name="T1" fmla="*/ 960 h 960"/>
                  <a:gd name="T2" fmla="*/ 960 w 960"/>
                  <a:gd name="T3" fmla="*/ 960 h 960"/>
                  <a:gd name="T4" fmla="*/ 960 w 960"/>
                  <a:gd name="T5" fmla="*/ 576 h 960"/>
                  <a:gd name="T6" fmla="*/ 576 w 960"/>
                  <a:gd name="T7" fmla="*/ 576 h 960"/>
                  <a:gd name="T8" fmla="*/ 576 w 960"/>
                  <a:gd name="T9" fmla="*/ 0 h 960"/>
                  <a:gd name="T10" fmla="*/ 0 w 960"/>
                  <a:gd name="T11" fmla="*/ 0 h 960"/>
                  <a:gd name="T12" fmla="*/ 0 w 960"/>
                  <a:gd name="T13" fmla="*/ 96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0" h="960">
                    <a:moveTo>
                      <a:pt x="0" y="960"/>
                    </a:moveTo>
                    <a:lnTo>
                      <a:pt x="960" y="960"/>
                    </a:lnTo>
                    <a:lnTo>
                      <a:pt x="960" y="576"/>
                    </a:lnTo>
                    <a:lnTo>
                      <a:pt x="576" y="576"/>
                    </a:lnTo>
                    <a:lnTo>
                      <a:pt x="576" y="0"/>
                    </a:lnTo>
                    <a:lnTo>
                      <a:pt x="0" y="0"/>
                    </a:lnTo>
                    <a:lnTo>
                      <a:pt x="0" y="9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9451" name="Freeform 11"/>
              <p:cNvSpPr>
                <a:spLocks/>
              </p:cNvSpPr>
              <p:nvPr/>
            </p:nvSpPr>
            <p:spPr bwMode="auto">
              <a:xfrm>
                <a:off x="4032" y="1536"/>
                <a:ext cx="576" cy="384"/>
              </a:xfrm>
              <a:custGeom>
                <a:avLst/>
                <a:gdLst>
                  <a:gd name="T0" fmla="*/ 192 w 576"/>
                  <a:gd name="T1" fmla="*/ 0 h 384"/>
                  <a:gd name="T2" fmla="*/ 0 w 576"/>
                  <a:gd name="T3" fmla="*/ 384 h 384"/>
                  <a:gd name="T4" fmla="*/ 576 w 576"/>
                  <a:gd name="T5" fmla="*/ 384 h 384"/>
                  <a:gd name="T6" fmla="*/ 192 w 576"/>
                  <a:gd name="T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6" h="384">
                    <a:moveTo>
                      <a:pt x="192" y="0"/>
                    </a:moveTo>
                    <a:lnTo>
                      <a:pt x="0" y="384"/>
                    </a:lnTo>
                    <a:lnTo>
                      <a:pt x="576" y="384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9452" name="Oval 12"/>
              <p:cNvSpPr>
                <a:spLocks noChangeArrowheads="1"/>
              </p:cNvSpPr>
              <p:nvPr/>
            </p:nvSpPr>
            <p:spPr bwMode="auto">
              <a:xfrm>
                <a:off x="2832" y="3600"/>
                <a:ext cx="96" cy="96"/>
              </a:xfrm>
              <a:prstGeom prst="ellipse">
                <a:avLst/>
              </a:prstGeom>
              <a:solidFill>
                <a:srgbClr val="2B51F3"/>
              </a:solidFill>
              <a:ln w="9525">
                <a:solidFill>
                  <a:srgbClr val="2B51F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9453" name="Oval 13"/>
              <p:cNvSpPr>
                <a:spLocks noChangeArrowheads="1"/>
              </p:cNvSpPr>
              <p:nvPr/>
            </p:nvSpPr>
            <p:spPr bwMode="auto">
              <a:xfrm>
                <a:off x="4176" y="3360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9454" name="Freeform 14"/>
              <p:cNvSpPr>
                <a:spLocks/>
              </p:cNvSpPr>
              <p:nvPr/>
            </p:nvSpPr>
            <p:spPr bwMode="auto">
              <a:xfrm>
                <a:off x="4272" y="2736"/>
                <a:ext cx="336" cy="672"/>
              </a:xfrm>
              <a:custGeom>
                <a:avLst/>
                <a:gdLst>
                  <a:gd name="T0" fmla="*/ 0 w 336"/>
                  <a:gd name="T1" fmla="*/ 672 h 672"/>
                  <a:gd name="T2" fmla="*/ 240 w 336"/>
                  <a:gd name="T3" fmla="*/ 480 h 672"/>
                  <a:gd name="T4" fmla="*/ 336 w 336"/>
                  <a:gd name="T5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6" h="672">
                    <a:moveTo>
                      <a:pt x="0" y="672"/>
                    </a:moveTo>
                    <a:cubicBezTo>
                      <a:pt x="92" y="632"/>
                      <a:pt x="184" y="592"/>
                      <a:pt x="240" y="480"/>
                    </a:cubicBezTo>
                    <a:cubicBezTo>
                      <a:pt x="296" y="368"/>
                      <a:pt x="320" y="80"/>
                      <a:pt x="336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9455" name="Freeform 15"/>
              <p:cNvSpPr>
                <a:spLocks/>
              </p:cNvSpPr>
              <p:nvPr/>
            </p:nvSpPr>
            <p:spPr bwMode="auto">
              <a:xfrm>
                <a:off x="3408" y="3168"/>
                <a:ext cx="816" cy="192"/>
              </a:xfrm>
              <a:custGeom>
                <a:avLst/>
                <a:gdLst>
                  <a:gd name="T0" fmla="*/ 816 w 816"/>
                  <a:gd name="T1" fmla="*/ 192 h 192"/>
                  <a:gd name="T2" fmla="*/ 576 w 816"/>
                  <a:gd name="T3" fmla="*/ 48 h 192"/>
                  <a:gd name="T4" fmla="*/ 0 w 816"/>
                  <a:gd name="T5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6" h="192">
                    <a:moveTo>
                      <a:pt x="816" y="192"/>
                    </a:moveTo>
                    <a:cubicBezTo>
                      <a:pt x="764" y="136"/>
                      <a:pt x="712" y="80"/>
                      <a:pt x="576" y="48"/>
                    </a:cubicBezTo>
                    <a:cubicBezTo>
                      <a:pt x="440" y="16"/>
                      <a:pt x="220" y="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189456" name="Text Box 16"/>
            <p:cNvSpPr txBox="1">
              <a:spLocks noChangeArrowheads="1"/>
            </p:cNvSpPr>
            <p:nvPr/>
          </p:nvSpPr>
          <p:spPr bwMode="auto">
            <a:xfrm>
              <a:off x="3936" y="3408"/>
              <a:ext cx="6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FF0000"/>
                  </a:solidFill>
                </a:rPr>
                <a:t>target</a:t>
              </a:r>
            </a:p>
          </p:txBody>
        </p:sp>
        <p:sp>
          <p:nvSpPr>
            <p:cNvPr id="189457" name="Text Box 17"/>
            <p:cNvSpPr txBox="1">
              <a:spLocks noChangeArrowheads="1"/>
            </p:cNvSpPr>
            <p:nvPr/>
          </p:nvSpPr>
          <p:spPr bwMode="auto">
            <a:xfrm>
              <a:off x="2928" y="3456"/>
              <a:ext cx="5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2B51F3"/>
                  </a:solidFill>
                </a:rPr>
                <a:t>robot</a:t>
              </a:r>
            </a:p>
          </p:txBody>
        </p:sp>
      </p:grpSp>
      <p:sp>
        <p:nvSpPr>
          <p:cNvPr id="189458" name="Text Box 18"/>
          <p:cNvSpPr txBox="1">
            <a:spLocks noChangeArrowheads="1"/>
          </p:cNvSpPr>
          <p:nvPr/>
        </p:nvSpPr>
        <p:spPr bwMode="auto">
          <a:xfrm>
            <a:off x="625475" y="3867150"/>
            <a:ext cx="314642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000" dirty="0">
                <a:solidFill>
                  <a:srgbClr val="990000"/>
                </a:solidFill>
              </a:rPr>
              <a:t> The robot must keep</a:t>
            </a:r>
            <a:br>
              <a:rPr lang="en-US" altLang="en-US" sz="2000" dirty="0">
                <a:solidFill>
                  <a:srgbClr val="990000"/>
                </a:solidFill>
              </a:rPr>
            </a:br>
            <a:r>
              <a:rPr lang="en-US" altLang="en-US" sz="2000" dirty="0">
                <a:solidFill>
                  <a:srgbClr val="990000"/>
                </a:solidFill>
              </a:rPr>
              <a:t>   the target in view</a:t>
            </a:r>
          </a:p>
          <a:p>
            <a:pPr>
              <a:buFontTx/>
              <a:buChar char="•"/>
            </a:pPr>
            <a:r>
              <a:rPr lang="en-US" altLang="en-US" sz="2000" dirty="0">
                <a:solidFill>
                  <a:srgbClr val="990000"/>
                </a:solidFill>
              </a:rPr>
              <a:t> The target’s trajectory</a:t>
            </a:r>
            <a:br>
              <a:rPr lang="en-US" altLang="en-US" sz="2000" dirty="0">
                <a:solidFill>
                  <a:srgbClr val="990000"/>
                </a:solidFill>
              </a:rPr>
            </a:br>
            <a:r>
              <a:rPr lang="en-US" altLang="en-US" sz="2000" dirty="0">
                <a:solidFill>
                  <a:srgbClr val="990000"/>
                </a:solidFill>
              </a:rPr>
              <a:t>   is not known in advance</a:t>
            </a:r>
          </a:p>
          <a:p>
            <a:pPr>
              <a:buFontTx/>
              <a:buChar char="•"/>
            </a:pPr>
            <a:r>
              <a:rPr lang="en-US" altLang="en-US" sz="2000" dirty="0">
                <a:solidFill>
                  <a:srgbClr val="990000"/>
                </a:solidFill>
              </a:rPr>
              <a:t> The robot may not know</a:t>
            </a:r>
            <a:br>
              <a:rPr lang="en-US" altLang="en-US" sz="2000" dirty="0">
                <a:solidFill>
                  <a:srgbClr val="990000"/>
                </a:solidFill>
              </a:rPr>
            </a:br>
            <a:r>
              <a:rPr lang="en-US" altLang="en-US" sz="2000" dirty="0">
                <a:solidFill>
                  <a:srgbClr val="990000"/>
                </a:solidFill>
              </a:rPr>
              <a:t>   all the obstacles in</a:t>
            </a:r>
            <a:br>
              <a:rPr lang="en-US" altLang="en-US" sz="2000" dirty="0">
                <a:solidFill>
                  <a:srgbClr val="990000"/>
                </a:solidFill>
              </a:rPr>
            </a:br>
            <a:r>
              <a:rPr lang="en-US" altLang="en-US" sz="2000" dirty="0">
                <a:solidFill>
                  <a:srgbClr val="990000"/>
                </a:solidFill>
              </a:rPr>
              <a:t>   advance</a:t>
            </a:r>
          </a:p>
          <a:p>
            <a:pPr>
              <a:buFontTx/>
              <a:buChar char="•"/>
            </a:pPr>
            <a:r>
              <a:rPr lang="en-US" altLang="en-US" sz="2000" dirty="0">
                <a:solidFill>
                  <a:srgbClr val="990000"/>
                </a:solidFill>
              </a:rPr>
              <a:t> Fast decision is required</a:t>
            </a:r>
          </a:p>
        </p:txBody>
      </p:sp>
    </p:spTree>
    <p:extLst>
      <p:ext uri="{BB962C8B-B14F-4D97-AF65-F5344CB8AC3E}">
        <p14:creationId xmlns:p14="http://schemas.microsoft.com/office/powerpoint/2010/main" val="232256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(3) Architecture for goal-based agent </a:t>
            </a:r>
          </a:p>
        </p:txBody>
      </p:sp>
      <p:pic>
        <p:nvPicPr>
          <p:cNvPr id="277507" name="Picture 1027" descr="img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448550" cy="472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6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(4) Utility-based agents</a:t>
            </a:r>
          </a:p>
        </p:txBody>
      </p:sp>
      <p:sp>
        <p:nvSpPr>
          <p:cNvPr id="278531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510540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When there are multiple possible alternatives, how to decide which one is best?  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A goal specifies a crude distinction between a happy and unhappy state, but often need a more general performance measure that describes “degree of happiness.”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Utility function </a:t>
            </a:r>
            <a:r>
              <a:rPr lang="en-US" altLang="en-US" sz="2400" b="1" dirty="0"/>
              <a:t>U: State </a:t>
            </a:r>
            <a:r>
              <a:rPr lang="en-US" altLang="en-US" sz="2400" b="1" dirty="0">
                <a:sym typeface="Symbol" pitchFamily="18" charset="2"/>
              </a:rPr>
              <a:t></a:t>
            </a:r>
            <a:r>
              <a:rPr lang="en-US" altLang="en-US" sz="2400" b="1" dirty="0"/>
              <a:t> Reals</a:t>
            </a:r>
            <a:r>
              <a:rPr lang="en-US" altLang="en-US" sz="2400" dirty="0"/>
              <a:t>  indicating a measure of success or happiness when at a given state.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Allows decisions comparing choice between conflicting goals, and choice between likelihood of success and importance of goal (if achievement is uncertain).</a:t>
            </a:r>
          </a:p>
        </p:txBody>
      </p:sp>
    </p:spTree>
    <p:extLst>
      <p:ext uri="{BB962C8B-B14F-4D97-AF65-F5344CB8AC3E}">
        <p14:creationId xmlns:p14="http://schemas.microsoft.com/office/powerpoint/2010/main" val="113617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(4) Architecture for a complete </a:t>
            </a:r>
            <a:br>
              <a:rPr lang="en-US" altLang="en-US" sz="4000"/>
            </a:br>
            <a:r>
              <a:rPr lang="en-US" altLang="en-US" sz="4000"/>
              <a:t>utility-based agent </a:t>
            </a:r>
          </a:p>
        </p:txBody>
      </p:sp>
      <p:pic>
        <p:nvPicPr>
          <p:cNvPr id="279555" name="Picture 1027" descr="img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3914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36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Learning Agents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958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</a:rPr>
              <a:t>After an agent is programmed, can it work immediately?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</a:rPr>
              <a:t>No, it still need teaching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</a:rPr>
              <a:t>In AI,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</a:rPr>
              <a:t>Once an agent is done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</a:rPr>
              <a:t>We teach it by giving it a set of examples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</a:rPr>
              <a:t>Test it by using another set of examples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</a:rPr>
              <a:t>We then say the agent learns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</a:rPr>
              <a:t>A learning agent</a:t>
            </a:r>
          </a:p>
        </p:txBody>
      </p:sp>
    </p:spTree>
    <p:extLst>
      <p:ext uri="{BB962C8B-B14F-4D97-AF65-F5344CB8AC3E}">
        <p14:creationId xmlns:p14="http://schemas.microsoft.com/office/powerpoint/2010/main" val="377961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Learning Agents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5105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Four conceptual components</a:t>
            </a:r>
          </a:p>
          <a:p>
            <a:pPr lvl="1">
              <a:lnSpc>
                <a:spcPct val="150000"/>
              </a:lnSpc>
            </a:pPr>
            <a:r>
              <a:rPr lang="en-US" altLang="zh-TW" sz="2400" b="1" dirty="0">
                <a:solidFill>
                  <a:srgbClr val="000000"/>
                </a:solidFill>
              </a:rPr>
              <a:t>Learning element</a:t>
            </a:r>
          </a:p>
          <a:p>
            <a:pPr lvl="2">
              <a:lnSpc>
                <a:spcPct val="150000"/>
              </a:lnSpc>
            </a:pPr>
            <a:r>
              <a:rPr lang="en-US" altLang="zh-TW" sz="2000" dirty="0">
                <a:solidFill>
                  <a:srgbClr val="000000"/>
                </a:solidFill>
              </a:rPr>
              <a:t>Making improvement</a:t>
            </a:r>
          </a:p>
          <a:p>
            <a:pPr lvl="1">
              <a:lnSpc>
                <a:spcPct val="150000"/>
              </a:lnSpc>
            </a:pPr>
            <a:r>
              <a:rPr lang="en-US" altLang="zh-TW" sz="2400" b="1" dirty="0">
                <a:solidFill>
                  <a:srgbClr val="000000"/>
                </a:solidFill>
              </a:rPr>
              <a:t>Performance element</a:t>
            </a:r>
          </a:p>
          <a:p>
            <a:pPr lvl="2">
              <a:lnSpc>
                <a:spcPct val="150000"/>
              </a:lnSpc>
            </a:pPr>
            <a:r>
              <a:rPr lang="en-US" altLang="zh-TW" sz="2000" dirty="0">
                <a:solidFill>
                  <a:srgbClr val="000000"/>
                </a:solidFill>
              </a:rPr>
              <a:t>Selecting external actions</a:t>
            </a:r>
          </a:p>
          <a:p>
            <a:pPr lvl="1">
              <a:lnSpc>
                <a:spcPct val="150000"/>
              </a:lnSpc>
            </a:pPr>
            <a:r>
              <a:rPr lang="en-US" altLang="zh-TW" sz="2400" b="1" dirty="0">
                <a:solidFill>
                  <a:srgbClr val="000000"/>
                </a:solidFill>
              </a:rPr>
              <a:t>Critic</a:t>
            </a:r>
          </a:p>
          <a:p>
            <a:pPr lvl="2">
              <a:lnSpc>
                <a:spcPct val="150000"/>
              </a:lnSpc>
            </a:pPr>
            <a:r>
              <a:rPr lang="en-US" altLang="zh-TW" sz="2000" dirty="0">
                <a:solidFill>
                  <a:srgbClr val="000000"/>
                </a:solidFill>
              </a:rPr>
              <a:t>Tells the Learning element how well the agent is doing with respect to fixed performance standard.</a:t>
            </a:r>
          </a:p>
          <a:p>
            <a:pPr lvl="2">
              <a:lnSpc>
                <a:spcPct val="150000"/>
              </a:lnSpc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00"/>
                </a:solidFill>
              </a:rPr>
              <a:t>(Feedback from user or examples, good or not?)</a:t>
            </a:r>
          </a:p>
          <a:p>
            <a:pPr lvl="1">
              <a:lnSpc>
                <a:spcPct val="150000"/>
              </a:lnSpc>
            </a:pPr>
            <a:r>
              <a:rPr lang="en-US" altLang="zh-TW" sz="2400" b="1" dirty="0">
                <a:solidFill>
                  <a:srgbClr val="000000"/>
                </a:solidFill>
              </a:rPr>
              <a:t>Problem generator</a:t>
            </a:r>
          </a:p>
          <a:p>
            <a:pPr lvl="2">
              <a:lnSpc>
                <a:spcPct val="150000"/>
              </a:lnSpc>
            </a:pPr>
            <a:r>
              <a:rPr lang="en-US" altLang="zh-TW" sz="2000" dirty="0">
                <a:solidFill>
                  <a:srgbClr val="000000"/>
                </a:solidFill>
              </a:rPr>
              <a:t>Suggest actions that will lead to new and informative experiences.</a:t>
            </a:r>
          </a:p>
        </p:txBody>
      </p:sp>
    </p:spTree>
    <p:extLst>
      <p:ext uri="{BB962C8B-B14F-4D97-AF65-F5344CB8AC3E}">
        <p14:creationId xmlns:p14="http://schemas.microsoft.com/office/powerpoint/2010/main" val="409721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Windshield Wiper Agent (Cont’d)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4762500"/>
          </a:xfrm>
        </p:spPr>
        <p:txBody>
          <a:bodyPr/>
          <a:lstStyle/>
          <a:p>
            <a:pPr>
              <a:buFontTx/>
              <a:buNone/>
            </a:pPr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Goals:	    Keep windshields clean &amp; maintain visibility</a:t>
            </a:r>
          </a:p>
          <a:p>
            <a:r>
              <a:rPr lang="en-US" altLang="en-US" sz="2400" dirty="0" smtClean="0"/>
              <a:t>Percepts:	    Raining, Dirty</a:t>
            </a:r>
          </a:p>
          <a:p>
            <a:r>
              <a:rPr lang="en-US" altLang="en-US" sz="2400" dirty="0" smtClean="0"/>
              <a:t>Sensors:	    Camera (moist sensor)</a:t>
            </a:r>
          </a:p>
          <a:p>
            <a:r>
              <a:rPr lang="en-US" altLang="en-US" sz="2400" dirty="0" smtClean="0"/>
              <a:t>Effectors:	    Wipers (left, right, back)</a:t>
            </a:r>
          </a:p>
          <a:p>
            <a:r>
              <a:rPr lang="en-US" altLang="en-US" sz="2400" dirty="0" smtClean="0"/>
              <a:t>Actions:	    Off, Slow, Medium, Fast</a:t>
            </a:r>
          </a:p>
          <a:p>
            <a:r>
              <a:rPr lang="en-US" altLang="en-US" sz="2400" dirty="0" smtClean="0"/>
              <a:t>Environment: Inner city, highways, weather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24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Learning Agents</a:t>
            </a:r>
            <a:endParaRPr lang="zh-TW" altLang="en-US"/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934200" cy="480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36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altLang="en-US"/>
              <a:t>Summary: Agents</a:t>
            </a:r>
          </a:p>
        </p:txBody>
      </p:sp>
      <p:sp>
        <p:nvSpPr>
          <p:cNvPr id="293891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087272"/>
            <a:ext cx="8610600" cy="5791200"/>
          </a:xfrm>
        </p:spPr>
        <p:txBody>
          <a:bodyPr>
            <a:normAutofit fontScale="85000" lnSpcReduction="10000"/>
          </a:bodyPr>
          <a:lstStyle/>
          <a:p>
            <a:pPr marL="225425" indent="-225425">
              <a:lnSpc>
                <a:spcPct val="150000"/>
              </a:lnSpc>
            </a:pPr>
            <a:r>
              <a:rPr lang="en-US" altLang="en-US" sz="2000" dirty="0"/>
              <a:t>An </a:t>
            </a:r>
            <a:r>
              <a:rPr lang="en-US" altLang="en-US" sz="2000" b="1" dirty="0"/>
              <a:t>agent</a:t>
            </a:r>
            <a:r>
              <a:rPr lang="en-US" altLang="en-US" sz="2000" dirty="0"/>
              <a:t> perceives and acts in an environment, has an architecture, and is implemented by an agent program. </a:t>
            </a:r>
          </a:p>
          <a:p>
            <a:pPr marL="225425" indent="-225425">
              <a:lnSpc>
                <a:spcPct val="150000"/>
              </a:lnSpc>
            </a:pPr>
            <a:r>
              <a:rPr lang="en-US" altLang="en-US" sz="2000" dirty="0"/>
              <a:t>Task environment – </a:t>
            </a:r>
            <a:r>
              <a:rPr lang="en-US" altLang="en-US" sz="2000" b="1" dirty="0"/>
              <a:t>PEAS (P</a:t>
            </a:r>
            <a:r>
              <a:rPr lang="en-US" altLang="en-US" sz="2000" dirty="0"/>
              <a:t>erformance</a:t>
            </a:r>
            <a:r>
              <a:rPr lang="en-US" altLang="en-US" sz="2000" b="1" dirty="0"/>
              <a:t>, E</a:t>
            </a:r>
            <a:r>
              <a:rPr lang="en-US" altLang="en-US" sz="2000" dirty="0"/>
              <a:t>nvironment,</a:t>
            </a:r>
            <a:r>
              <a:rPr lang="en-US" altLang="en-US" sz="2000" b="1" dirty="0"/>
              <a:t> A</a:t>
            </a:r>
            <a:r>
              <a:rPr lang="en-US" altLang="en-US" sz="2000" dirty="0"/>
              <a:t>ctuators,</a:t>
            </a:r>
            <a:r>
              <a:rPr lang="en-US" altLang="en-US" sz="2000" b="1" dirty="0"/>
              <a:t> S</a:t>
            </a:r>
            <a:r>
              <a:rPr lang="en-US" altLang="en-US" sz="2000" dirty="0"/>
              <a:t>ensors</a:t>
            </a:r>
            <a:r>
              <a:rPr lang="en-US" altLang="en-US" sz="2000" b="1" dirty="0"/>
              <a:t>)</a:t>
            </a:r>
          </a:p>
          <a:p>
            <a:pPr marL="225425" indent="-225425">
              <a:lnSpc>
                <a:spcPct val="150000"/>
              </a:lnSpc>
            </a:pPr>
            <a:r>
              <a:rPr lang="en-US" altLang="en-US" sz="2000" dirty="0"/>
              <a:t>An </a:t>
            </a:r>
            <a:r>
              <a:rPr lang="en-US" altLang="en-US" sz="2000" b="1" dirty="0"/>
              <a:t>ideal agent</a:t>
            </a:r>
            <a:r>
              <a:rPr lang="en-US" altLang="en-US" sz="2000" dirty="0"/>
              <a:t> always chooses the action which maximizes its expected performance, given its percept sequence so far.</a:t>
            </a:r>
          </a:p>
          <a:p>
            <a:pPr marL="225425" indent="-225425">
              <a:lnSpc>
                <a:spcPct val="150000"/>
              </a:lnSpc>
            </a:pPr>
            <a:r>
              <a:rPr lang="en-US" altLang="en-US" sz="2000" dirty="0"/>
              <a:t>An </a:t>
            </a:r>
            <a:r>
              <a:rPr lang="en-US" altLang="en-US" sz="2000" b="1" dirty="0"/>
              <a:t>autonomous learning agent</a:t>
            </a:r>
            <a:r>
              <a:rPr lang="en-US" altLang="en-US" sz="2000" dirty="0"/>
              <a:t> uses its own experience rather than built-in knowledge of the environment by the designer. </a:t>
            </a:r>
          </a:p>
          <a:p>
            <a:pPr marL="225425" indent="-225425">
              <a:lnSpc>
                <a:spcPct val="150000"/>
              </a:lnSpc>
            </a:pPr>
            <a:r>
              <a:rPr lang="en-US" altLang="en-US" sz="2000" dirty="0"/>
              <a:t>An </a:t>
            </a:r>
            <a:r>
              <a:rPr lang="en-US" altLang="en-US" sz="2000" b="1" dirty="0"/>
              <a:t>agent program</a:t>
            </a:r>
            <a:r>
              <a:rPr lang="en-US" altLang="en-US" sz="2000" dirty="0"/>
              <a:t> maps from percept to action and updates internal state. </a:t>
            </a:r>
          </a:p>
          <a:p>
            <a:pPr marL="566738" lvl="1" indent="-227013">
              <a:lnSpc>
                <a:spcPct val="150000"/>
              </a:lnSpc>
            </a:pPr>
            <a:r>
              <a:rPr lang="en-US" altLang="en-US" sz="1800" b="1" dirty="0"/>
              <a:t>Reflex agents</a:t>
            </a:r>
            <a:r>
              <a:rPr lang="en-US" altLang="en-US" sz="1800" dirty="0"/>
              <a:t> respond immediately to percepts. </a:t>
            </a:r>
          </a:p>
          <a:p>
            <a:pPr marL="566738" lvl="1" indent="-227013">
              <a:lnSpc>
                <a:spcPct val="150000"/>
              </a:lnSpc>
            </a:pPr>
            <a:r>
              <a:rPr lang="en-US" altLang="en-US" sz="1800" b="1" dirty="0"/>
              <a:t>Goal-based agents</a:t>
            </a:r>
            <a:r>
              <a:rPr lang="en-US" altLang="en-US" sz="1800" dirty="0"/>
              <a:t> act in order to achieve their goal(s). </a:t>
            </a:r>
          </a:p>
          <a:p>
            <a:pPr marL="566738" lvl="1" indent="-227013">
              <a:lnSpc>
                <a:spcPct val="150000"/>
              </a:lnSpc>
            </a:pPr>
            <a:r>
              <a:rPr lang="en-US" altLang="en-US" sz="1800" b="1" dirty="0"/>
              <a:t>Utility-based agents</a:t>
            </a:r>
            <a:r>
              <a:rPr lang="en-US" altLang="en-US" sz="1800" dirty="0"/>
              <a:t> maximize their own utility function. </a:t>
            </a:r>
          </a:p>
          <a:p>
            <a:pPr marL="225425" indent="-225425">
              <a:lnSpc>
                <a:spcPct val="150000"/>
              </a:lnSpc>
            </a:pPr>
            <a:r>
              <a:rPr lang="en-US" altLang="en-US" sz="2000" b="1" dirty="0"/>
              <a:t>Representing knowledge</a:t>
            </a:r>
            <a:r>
              <a:rPr lang="en-US" altLang="en-US" sz="2000" dirty="0"/>
              <a:t> is important for successful agent design. </a:t>
            </a:r>
          </a:p>
          <a:p>
            <a:pPr marL="225425" indent="-225425">
              <a:lnSpc>
                <a:spcPct val="150000"/>
              </a:lnSpc>
            </a:pPr>
            <a:r>
              <a:rPr lang="en-US" altLang="en-US" sz="2000" dirty="0"/>
              <a:t>The most challenging environments are not fully observable, nondeterministic, dynamic, and continuous</a:t>
            </a:r>
          </a:p>
        </p:txBody>
      </p:sp>
    </p:spTree>
    <p:extLst>
      <p:ext uri="{BB962C8B-B14F-4D97-AF65-F5344CB8AC3E}">
        <p14:creationId xmlns:p14="http://schemas.microsoft.com/office/powerpoint/2010/main" val="391890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Interacting Agents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78800" cy="2514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5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/>
              <a:t>Collision Avoidance Agent (CAA)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Goals:	  Avoid running into obstacles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Percepts ?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Sensors?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Effectors ?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Actions ?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Environment:  Freeway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457200" y="3886200"/>
            <a:ext cx="8178800" cy="2514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kumimoji="1" lang="en-US" altLang="en-US" sz="500"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altLang="en-US" sz="2000">
                <a:latin typeface="Tahoma" pitchFamily="34" charset="0"/>
              </a:rPr>
              <a:t>Lane Keeping Agent (LKA)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en-US" sz="2000">
                <a:latin typeface="Tahoma" pitchFamily="34" charset="0"/>
              </a:rPr>
              <a:t>Goals:	  Stay in current lane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en-US" sz="2000">
                <a:latin typeface="Tahoma" pitchFamily="34" charset="0"/>
              </a:rPr>
              <a:t>Percepts ?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en-US" sz="2000">
                <a:latin typeface="Tahoma" pitchFamily="34" charset="0"/>
              </a:rPr>
              <a:t>Sensors?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en-US" sz="2000">
                <a:latin typeface="Tahoma" pitchFamily="34" charset="0"/>
              </a:rPr>
              <a:t>Effectors ?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en-US" sz="2000">
                <a:latin typeface="Tahoma" pitchFamily="34" charset="0"/>
              </a:rPr>
              <a:t>Actions ?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en-US" sz="2000">
                <a:latin typeface="Tahoma" pitchFamily="34" charset="0"/>
              </a:rPr>
              <a:t>Environment:  Freeway</a:t>
            </a:r>
          </a:p>
        </p:txBody>
      </p:sp>
    </p:spTree>
    <p:extLst>
      <p:ext uri="{BB962C8B-B14F-4D97-AF65-F5344CB8AC3E}">
        <p14:creationId xmlns:p14="http://schemas.microsoft.com/office/powerpoint/2010/main" val="17708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Interacting Agents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458200" cy="2514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5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Collision Avoidance Agent (CAA)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Goals:	  Avoid running into obstacles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Percepts:	  Obstacle distance, velocity, trajectory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Sensors:	  Vision, proximity sensing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Effectors:	  Steering Wheel, Accelerator, Brakes, Horn, Headlights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Actions:	  Steer, speed up, brake, blow horn, signal (headlights)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Environment:  Highway 	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457200" y="3886200"/>
            <a:ext cx="8458200" cy="2514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kumimoji="1" lang="en-US" altLang="en-US" sz="500" dirty="0"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altLang="en-US" sz="2000" dirty="0">
                <a:latin typeface="Tahoma" pitchFamily="34" charset="0"/>
              </a:rPr>
              <a:t>Lane Keeping Agent (LKA)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en-US" sz="2000" dirty="0">
                <a:latin typeface="Tahoma" pitchFamily="34" charset="0"/>
              </a:rPr>
              <a:t>Goals:	  Stay in current lane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en-US" sz="2000" dirty="0">
                <a:latin typeface="Tahoma" pitchFamily="34" charset="0"/>
              </a:rPr>
              <a:t>Percepts:	  Lane center, lane boundaries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en-US" sz="2000" dirty="0">
                <a:latin typeface="Tahoma" pitchFamily="34" charset="0"/>
              </a:rPr>
              <a:t>Sensors:	  Vision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en-US" sz="2000" dirty="0">
                <a:latin typeface="Tahoma" pitchFamily="34" charset="0"/>
              </a:rPr>
              <a:t>Effectors:	  Steering Wheel, Accelerator, Brakes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en-US" sz="2000" dirty="0">
                <a:latin typeface="Tahoma" pitchFamily="34" charset="0"/>
              </a:rPr>
              <a:t>Actions:	  Steer, speed up, brake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en-US" sz="2000" dirty="0">
                <a:latin typeface="Tahoma" pitchFamily="34" charset="0"/>
              </a:rPr>
              <a:t>Environment:  </a:t>
            </a:r>
            <a:r>
              <a:rPr kumimoji="1" lang="en-US" altLang="en-US" sz="2000" dirty="0" smtClean="0">
                <a:latin typeface="Tahoma" pitchFamily="34" charset="0"/>
              </a:rPr>
              <a:t>Highway</a:t>
            </a:r>
            <a:endParaRPr kumimoji="1" lang="en-US" altLang="en-US" sz="2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3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Agent function &amp; program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rgbClr val="000000"/>
                </a:solidFill>
              </a:rPr>
              <a:t>Agent</a:t>
            </a:r>
            <a:r>
              <a:rPr lang="en-US" altLang="zh-TW" sz="2800" dirty="0">
                <a:solidFill>
                  <a:srgbClr val="000000"/>
                </a:solidFill>
                <a:latin typeface="Times New Roman"/>
              </a:rPr>
              <a:t>’</a:t>
            </a:r>
            <a:r>
              <a:rPr lang="en-US" altLang="zh-TW" sz="2800" dirty="0">
                <a:solidFill>
                  <a:srgbClr val="000000"/>
                </a:solidFill>
              </a:rPr>
              <a:t>s behavior is </a:t>
            </a:r>
            <a:r>
              <a:rPr lang="en-US" altLang="zh-TW" sz="2800" i="1" u="sng" dirty="0">
                <a:solidFill>
                  <a:srgbClr val="000000"/>
                </a:solidFill>
              </a:rPr>
              <a:t>mathematically</a:t>
            </a:r>
            <a:r>
              <a:rPr lang="en-US" altLang="zh-TW" sz="2800" dirty="0">
                <a:solidFill>
                  <a:srgbClr val="000000"/>
                </a:solidFill>
              </a:rPr>
              <a:t> described by</a:t>
            </a:r>
            <a:endParaRPr lang="en-US" altLang="zh-TW" sz="2800" b="1" dirty="0">
              <a:solidFill>
                <a:srgbClr val="000000"/>
              </a:solidFill>
            </a:endParaRPr>
          </a:p>
          <a:p>
            <a:pPr lvl="1"/>
            <a:r>
              <a:rPr lang="en-US" altLang="zh-TW" sz="2400" b="1" dirty="0">
                <a:solidFill>
                  <a:srgbClr val="000000"/>
                </a:solidFill>
              </a:rPr>
              <a:t>Agent function</a:t>
            </a:r>
          </a:p>
          <a:p>
            <a:pPr lvl="1"/>
            <a:r>
              <a:rPr lang="en-US" altLang="zh-TW" sz="2400" dirty="0">
                <a:solidFill>
                  <a:srgbClr val="000000"/>
                </a:solidFill>
              </a:rPr>
              <a:t>A function mapping any given percept sequence to an action</a:t>
            </a:r>
            <a:endParaRPr lang="en-US" altLang="zh-TW" sz="2400" i="1" u="sng" dirty="0">
              <a:solidFill>
                <a:srgbClr val="000000"/>
              </a:solidFill>
            </a:endParaRPr>
          </a:p>
          <a:p>
            <a:endParaRPr lang="en-US" altLang="zh-TW" sz="2800" i="1" u="sng" dirty="0" smtClean="0">
              <a:solidFill>
                <a:srgbClr val="000000"/>
              </a:solidFill>
            </a:endParaRPr>
          </a:p>
          <a:p>
            <a:r>
              <a:rPr lang="en-US" altLang="zh-TW" sz="2800" i="1" u="sng" dirty="0" smtClean="0">
                <a:solidFill>
                  <a:srgbClr val="000000"/>
                </a:solidFill>
              </a:rPr>
              <a:t>Practically</a:t>
            </a:r>
            <a:r>
              <a:rPr lang="en-US" altLang="zh-TW" sz="2800" dirty="0" smtClean="0">
                <a:solidFill>
                  <a:srgbClr val="000000"/>
                </a:solidFill>
              </a:rPr>
              <a:t> </a:t>
            </a:r>
            <a:r>
              <a:rPr lang="en-US" altLang="zh-TW" sz="2800" dirty="0">
                <a:solidFill>
                  <a:srgbClr val="000000"/>
                </a:solidFill>
              </a:rPr>
              <a:t>it is described by </a:t>
            </a:r>
          </a:p>
          <a:p>
            <a:pPr lvl="1"/>
            <a:r>
              <a:rPr lang="en-US" altLang="zh-TW" sz="2400" dirty="0">
                <a:solidFill>
                  <a:srgbClr val="000000"/>
                </a:solidFill>
              </a:rPr>
              <a:t>An </a:t>
            </a:r>
            <a:r>
              <a:rPr lang="en-US" altLang="zh-TW" sz="2400" b="1" dirty="0">
                <a:solidFill>
                  <a:srgbClr val="000000"/>
                </a:solidFill>
              </a:rPr>
              <a:t>agent program</a:t>
            </a:r>
          </a:p>
          <a:p>
            <a:pPr lvl="1"/>
            <a:r>
              <a:rPr lang="en-US" altLang="zh-TW" sz="2400" dirty="0">
                <a:solidFill>
                  <a:srgbClr val="000000"/>
                </a:solidFill>
              </a:rPr>
              <a:t>The real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09516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318</TotalTime>
  <Words>2381</Words>
  <Application>Microsoft Office PowerPoint</Application>
  <PresentationFormat>On-screen Show (4:3)</PresentationFormat>
  <Paragraphs>436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Clarity</vt:lpstr>
      <vt:lpstr>INTELLIGENT AGENTS</vt:lpstr>
      <vt:lpstr>Agent and Environment</vt:lpstr>
      <vt:lpstr>Agent and Environment</vt:lpstr>
      <vt:lpstr>Simple Terms  -- [PAGE]</vt:lpstr>
      <vt:lpstr>A Windshield Wiper Agent</vt:lpstr>
      <vt:lpstr>A Windshield Wiper Agent (Cont’d)</vt:lpstr>
      <vt:lpstr>Interacting Agents</vt:lpstr>
      <vt:lpstr>Interacting Agents</vt:lpstr>
      <vt:lpstr>Agent function &amp; program</vt:lpstr>
      <vt:lpstr>Vacuum-cleaner world</vt:lpstr>
      <vt:lpstr>Vacuum-cleaner world</vt:lpstr>
      <vt:lpstr>Program implements the agent function</vt:lpstr>
      <vt:lpstr>Agents</vt:lpstr>
      <vt:lpstr>Behavior and performance of Agents in terms of agent function</vt:lpstr>
      <vt:lpstr>Performance measure</vt:lpstr>
      <vt:lpstr>Agents</vt:lpstr>
      <vt:lpstr>Intelligent Agents</vt:lpstr>
      <vt:lpstr>Rational Agent</vt:lpstr>
      <vt:lpstr>How is an Agent different from other software?</vt:lpstr>
      <vt:lpstr>How is an Agent different from other software?</vt:lpstr>
      <vt:lpstr>Rationality</vt:lpstr>
      <vt:lpstr>Rational agent </vt:lpstr>
      <vt:lpstr>Example of a rational agent </vt:lpstr>
      <vt:lpstr>Example of a rational agent </vt:lpstr>
      <vt:lpstr>Omniscience</vt:lpstr>
      <vt:lpstr>Omniscience</vt:lpstr>
      <vt:lpstr>Learning</vt:lpstr>
      <vt:lpstr>Autonomy  </vt:lpstr>
      <vt:lpstr>Nature of Environments</vt:lpstr>
      <vt:lpstr>Task environments</vt:lpstr>
      <vt:lpstr>Task environments</vt:lpstr>
      <vt:lpstr>Task environments</vt:lpstr>
      <vt:lpstr>Properties of task environments</vt:lpstr>
      <vt:lpstr>Properties of task environments</vt:lpstr>
      <vt:lpstr>Properties of task environments</vt:lpstr>
      <vt:lpstr>Properties of task environments</vt:lpstr>
      <vt:lpstr>Properties of task environments</vt:lpstr>
      <vt:lpstr>Properties of task environments</vt:lpstr>
      <vt:lpstr>Properties of task environments</vt:lpstr>
      <vt:lpstr>Properties of task environments</vt:lpstr>
      <vt:lpstr>Examples of task environments</vt:lpstr>
      <vt:lpstr>Structure of agents</vt:lpstr>
      <vt:lpstr>Agent programs</vt:lpstr>
      <vt:lpstr>Types of agent programs</vt:lpstr>
      <vt:lpstr>(1) Table-driven agents</vt:lpstr>
      <vt:lpstr>(1) Simple reflex agents</vt:lpstr>
      <vt:lpstr>PowerPoint Presentation</vt:lpstr>
      <vt:lpstr>Simple Vacuum Reflex Agent</vt:lpstr>
      <vt:lpstr>(1) Simple reflex agent architecture</vt:lpstr>
      <vt:lpstr>(2) Model-based reflex agents</vt:lpstr>
      <vt:lpstr>Model-based Reflex Agents</vt:lpstr>
      <vt:lpstr>(2)Model-based agent architecture</vt:lpstr>
      <vt:lpstr>(3) Goal-based agents</vt:lpstr>
      <vt:lpstr>Example: Tracking a Target</vt:lpstr>
      <vt:lpstr>(3) Architecture for goal-based agent </vt:lpstr>
      <vt:lpstr>(4) Utility-based agents</vt:lpstr>
      <vt:lpstr>(4) Architecture for a complete  utility-based agent </vt:lpstr>
      <vt:lpstr>Learning Agents</vt:lpstr>
      <vt:lpstr>Learning Agents</vt:lpstr>
      <vt:lpstr>Learning Agents</vt:lpstr>
      <vt:lpstr>Summary: Agents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dc:creator>Admin</dc:creator>
  <cp:lastModifiedBy>Admin</cp:lastModifiedBy>
  <cp:revision>70</cp:revision>
  <dcterms:created xsi:type="dcterms:W3CDTF">2006-08-16T00:00:00Z</dcterms:created>
  <dcterms:modified xsi:type="dcterms:W3CDTF">2015-08-13T06:04:56Z</dcterms:modified>
</cp:coreProperties>
</file>