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57" r:id="rId4"/>
    <p:sldId id="275" r:id="rId5"/>
    <p:sldId id="268" r:id="rId6"/>
    <p:sldId id="269" r:id="rId7"/>
    <p:sldId id="270" r:id="rId8"/>
    <p:sldId id="271" r:id="rId9"/>
    <p:sldId id="272" r:id="rId10"/>
    <p:sldId id="276" r:id="rId11"/>
    <p:sldId id="277" r:id="rId12"/>
    <p:sldId id="278" r:id="rId13"/>
    <p:sldId id="279" r:id="rId14"/>
    <p:sldId id="280" r:id="rId15"/>
    <p:sldId id="288" r:id="rId16"/>
    <p:sldId id="282" r:id="rId17"/>
    <p:sldId id="287" r:id="rId18"/>
    <p:sldId id="284" r:id="rId19"/>
    <p:sldId id="285" r:id="rId20"/>
    <p:sldId id="290" r:id="rId21"/>
    <p:sldId id="292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C64C-6CA1-4AE3-8756-A39E9A9856F4}" type="datetimeFigureOut">
              <a:rPr lang="en-IN" smtClean="0"/>
              <a:t>18-08-2015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30D07-4A70-4EAC-8BEC-6113539A3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problems by searching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Vacuum World Problem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1534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1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666750"/>
            <a:ext cx="75723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0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714375"/>
            <a:ext cx="71818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4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733425"/>
            <a:ext cx="743902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700088"/>
            <a:ext cx="7505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7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838200"/>
            <a:ext cx="848795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8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Example: 8-puzzle</a:t>
            </a:r>
          </a:p>
        </p:txBody>
      </p:sp>
      <p:pic>
        <p:nvPicPr>
          <p:cNvPr id="33796" name="Picture 4" descr="8puzzle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828800"/>
            <a:ext cx="4257675" cy="216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4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Example: 8-puzzle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02644"/>
            <a:ext cx="8346751" cy="451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4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8 Queens Problem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www.aiai.ed.ac.uk/~gwickler/images/8-queens-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8 Queens solution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http://mathworld.wolfram.com/images/eps-gif/QueensMax_8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91400" cy="549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3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solving agents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8961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27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 Queens Problem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30757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colouring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color a planar map using only four colors, in such a way that no  two adjacent regions have the same color.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82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Arial" charset="0"/>
              </a:rPr>
              <a:t>SE 420  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0C3DB7-06F7-4EC7-B2B0-82620BD240D6}" type="slidenum">
              <a:rPr lang="en-US" altLang="en-US" sz="1400" smtClean="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alt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Example: Measuring problem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178800" cy="6858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sz="2400" b="1" smtClean="0"/>
              <a:t>Problem:</a:t>
            </a:r>
            <a:r>
              <a:rPr lang="en-US" altLang="en-US" sz="2400" smtClean="0"/>
              <a:t> Using these three buckets,</a:t>
            </a:r>
          </a:p>
          <a:p>
            <a:pPr>
              <a:buFontTx/>
              <a:buNone/>
            </a:pPr>
            <a:r>
              <a:rPr lang="en-US" altLang="en-US" sz="2400" smtClean="0"/>
              <a:t>			measure 7 liters of water.</a:t>
            </a:r>
          </a:p>
        </p:txBody>
      </p:sp>
      <p:grpSp>
        <p:nvGrpSpPr>
          <p:cNvPr id="15366" name="Group 12"/>
          <p:cNvGrpSpPr>
            <a:grpSpLocks/>
          </p:cNvGrpSpPr>
          <p:nvPr/>
        </p:nvGrpSpPr>
        <p:grpSpPr bwMode="auto">
          <a:xfrm>
            <a:off x="2819400" y="1981200"/>
            <a:ext cx="3048000" cy="1600200"/>
            <a:chOff x="1776" y="1248"/>
            <a:chExt cx="1920" cy="1008"/>
          </a:xfrm>
        </p:grpSpPr>
        <p:sp>
          <p:nvSpPr>
            <p:cNvPr id="15367" name="AutoShape 4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3 l</a:t>
              </a:r>
            </a:p>
          </p:txBody>
        </p:sp>
        <p:sp>
          <p:nvSpPr>
            <p:cNvPr id="15368" name="AutoShape 5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5 l</a:t>
              </a:r>
            </a:p>
          </p:txBody>
        </p:sp>
        <p:sp>
          <p:nvSpPr>
            <p:cNvPr id="15369" name="AutoShape 6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9 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5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Arial" charset="0"/>
              </a:rPr>
              <a:t>SE 420   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E3059B-3708-4794-A43C-D23D9A30F126}" type="slidenum">
              <a:rPr lang="en-US" altLang="en-US" sz="1400" smtClean="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alt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505200" y="63246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sz="2400" smtClean="0"/>
              <a:t>Measure 7 liters of water using a 3-liter, a 5-liter, and a 9-liter buckets.</a:t>
            </a:r>
          </a:p>
          <a:p>
            <a:endParaRPr lang="en-US" altLang="en-US" sz="2400" smtClean="0"/>
          </a:p>
          <a:p>
            <a:r>
              <a:rPr lang="en-US" altLang="en-US" sz="2400" b="1" smtClean="0"/>
              <a:t>Formulate goal:</a:t>
            </a:r>
            <a:r>
              <a:rPr lang="en-US" altLang="en-US" sz="2400" smtClean="0"/>
              <a:t>	Have 7 liters of water</a:t>
            </a:r>
          </a:p>
          <a:p>
            <a:pPr>
              <a:buFontTx/>
              <a:buNone/>
            </a:pPr>
            <a:r>
              <a:rPr lang="en-US" altLang="en-US" sz="2400" smtClean="0"/>
              <a:t>					in 9-liter bucket</a:t>
            </a:r>
          </a:p>
          <a:p>
            <a:endParaRPr lang="en-US" altLang="en-US" sz="2400" smtClean="0"/>
          </a:p>
          <a:p>
            <a:r>
              <a:rPr lang="en-US" altLang="en-US" sz="2400" b="1" smtClean="0"/>
              <a:t>Formulate problem:	</a:t>
            </a:r>
          </a:p>
          <a:p>
            <a:pPr lvl="1"/>
            <a:r>
              <a:rPr lang="en-US" altLang="en-US" sz="2400" smtClean="0"/>
              <a:t>States:		amount of water in the buckets</a:t>
            </a:r>
          </a:p>
          <a:p>
            <a:pPr lvl="1"/>
            <a:r>
              <a:rPr lang="en-US" altLang="en-US" sz="2400" smtClean="0"/>
              <a:t>Operators:	Fill bucket from source, empty bucket</a:t>
            </a:r>
          </a:p>
          <a:p>
            <a:pPr lvl="1"/>
            <a:endParaRPr lang="en-US" altLang="en-US" sz="2400" smtClean="0"/>
          </a:p>
          <a:p>
            <a:r>
              <a:rPr lang="en-US" altLang="en-US" sz="2400" b="1" smtClean="0"/>
              <a:t>Find solution:</a:t>
            </a:r>
            <a:r>
              <a:rPr lang="en-US" altLang="en-US" sz="2400" smtClean="0"/>
              <a:t>	sequence of operators that bring you</a:t>
            </a:r>
          </a:p>
          <a:p>
            <a:pPr>
              <a:buFontTx/>
              <a:buNone/>
            </a:pPr>
            <a:r>
              <a:rPr lang="en-US" altLang="en-US" sz="2400" smtClean="0"/>
              <a:t>				from current state to the goal state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Example: Measuring problem</a:t>
            </a:r>
          </a:p>
        </p:txBody>
      </p:sp>
    </p:spTree>
    <p:extLst>
      <p:ext uri="{BB962C8B-B14F-4D97-AF65-F5344CB8AC3E}">
        <p14:creationId xmlns:p14="http://schemas.microsoft.com/office/powerpoint/2010/main" val="26710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Arial" charset="0"/>
              </a:rPr>
              <a:t>SE 420   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B6DB74-32EB-4D1E-86C2-4975AB595613}" type="slidenum">
              <a:rPr lang="en-US" altLang="en-US" sz="1400" smtClean="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alt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Example: Measuring problem</a:t>
            </a:r>
          </a:p>
        </p:txBody>
      </p:sp>
      <p:sp>
        <p:nvSpPr>
          <p:cNvPr id="266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 smtClean="0"/>
              <a:t>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u="sng" dirty="0" smtClean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sz="1800" dirty="0" smtClean="0"/>
              <a:t>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		0	5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0	5	</a:t>
            </a:r>
            <a:r>
              <a:rPr lang="en-US" altLang="en-US" b="1" dirty="0" smtClean="0"/>
              <a:t>7	goal</a:t>
            </a:r>
            <a:r>
              <a:rPr lang="en-US" altLang="en-US" dirty="0" smtClean="0"/>
              <a:t>	</a:t>
            </a:r>
          </a:p>
        </p:txBody>
      </p:sp>
      <p:grpSp>
        <p:nvGrpSpPr>
          <p:cNvPr id="2663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3 l</a:t>
              </a:r>
            </a:p>
          </p:txBody>
        </p:sp>
        <p:sp>
          <p:nvSpPr>
            <p:cNvPr id="26638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5 l</a:t>
              </a:r>
            </a:p>
          </p:txBody>
        </p:sp>
        <p:sp>
          <p:nvSpPr>
            <p:cNvPr id="26639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9 l</a:t>
              </a:r>
            </a:p>
          </p:txBody>
        </p:sp>
      </p:grp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609600" y="3048000"/>
            <a:ext cx="4191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a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b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04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Arial" charset="0"/>
              </a:rPr>
              <a:t>SE 420   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C26865-483E-4DED-B915-61D40D22CD29}" type="slidenum">
              <a:rPr lang="en-US" altLang="en-US" sz="1400" smtClean="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alt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76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800" b="1" dirty="0" smtClean="0"/>
              <a:t>Solution:</a:t>
            </a:r>
          </a:p>
          <a:p>
            <a:pPr>
              <a:buFontTx/>
              <a:buNone/>
            </a:pP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u="sng" dirty="0" smtClean="0"/>
              <a:t>	a	b	c	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0	0	start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5	0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2	0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0	3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0	3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0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0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3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3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1	5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5	</a:t>
            </a:r>
            <a:r>
              <a:rPr lang="en-US" altLang="en-US" sz="1800" b="1" dirty="0" smtClean="0"/>
              <a:t>7	goal</a:t>
            </a:r>
            <a:r>
              <a:rPr lang="en-US" altLang="en-US" sz="1800" dirty="0" smtClean="0"/>
              <a:t>	</a:t>
            </a:r>
          </a:p>
        </p:txBody>
      </p:sp>
      <p:grpSp>
        <p:nvGrpSpPr>
          <p:cNvPr id="27656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7661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3 l</a:t>
              </a:r>
            </a:p>
          </p:txBody>
        </p:sp>
        <p:sp>
          <p:nvSpPr>
            <p:cNvPr id="27662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5 l</a:t>
              </a:r>
            </a:p>
          </p:txBody>
        </p:sp>
        <p:sp>
          <p:nvSpPr>
            <p:cNvPr id="27663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9 l</a:t>
              </a:r>
            </a:p>
          </p:txBody>
        </p:sp>
      </p:grp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609600" y="3429000"/>
            <a:ext cx="41910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a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b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c</a:t>
            </a:r>
          </a:p>
        </p:txBody>
      </p:sp>
      <p:sp>
        <p:nvSpPr>
          <p:cNvPr id="1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Example: Measuring problem</a:t>
            </a:r>
          </a:p>
        </p:txBody>
      </p:sp>
    </p:spTree>
    <p:extLst>
      <p:ext uri="{BB962C8B-B14F-4D97-AF65-F5344CB8AC3E}">
        <p14:creationId xmlns:p14="http://schemas.microsoft.com/office/powerpoint/2010/main" val="20028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Arial" charset="0"/>
              </a:rPr>
              <a:t>SE 420   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2BF689-2110-45A0-A511-B7D072448510}" type="slidenum">
              <a:rPr lang="en-US" altLang="en-US" sz="1400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alt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86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800" b="1" dirty="0" smtClean="0"/>
              <a:t>Solution:</a:t>
            </a:r>
          </a:p>
          <a:p>
            <a:pPr>
              <a:buFontTx/>
              <a:buNone/>
            </a:pP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u="sng" dirty="0" smtClean="0"/>
              <a:t>	a	b	c	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0	0	start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5	0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2	0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0	2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0	3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0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0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3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3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1	5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5	</a:t>
            </a:r>
            <a:r>
              <a:rPr lang="en-US" altLang="en-US" sz="1800" b="1" dirty="0" smtClean="0"/>
              <a:t>7	goal</a:t>
            </a:r>
            <a:r>
              <a:rPr lang="en-US" altLang="en-US" sz="1800" dirty="0" smtClean="0"/>
              <a:t>	</a:t>
            </a:r>
          </a:p>
        </p:txBody>
      </p:sp>
      <p:grpSp>
        <p:nvGrpSpPr>
          <p:cNvPr id="28680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8685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3 l</a:t>
              </a:r>
            </a:p>
          </p:txBody>
        </p:sp>
        <p:sp>
          <p:nvSpPr>
            <p:cNvPr id="28686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5 l</a:t>
              </a:r>
            </a:p>
          </p:txBody>
        </p:sp>
        <p:sp>
          <p:nvSpPr>
            <p:cNvPr id="28687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9 l</a:t>
              </a:r>
            </a:p>
          </p:txBody>
        </p:sp>
      </p:grp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609600" y="3657600"/>
            <a:ext cx="41910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a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b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c</a:t>
            </a:r>
          </a:p>
        </p:txBody>
      </p:sp>
      <p:sp>
        <p:nvSpPr>
          <p:cNvPr id="1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Example: Measuring problem</a:t>
            </a:r>
          </a:p>
        </p:txBody>
      </p:sp>
    </p:spTree>
    <p:extLst>
      <p:ext uri="{BB962C8B-B14F-4D97-AF65-F5344CB8AC3E}">
        <p14:creationId xmlns:p14="http://schemas.microsoft.com/office/powerpoint/2010/main" val="34011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Arial" charset="0"/>
              </a:rPr>
              <a:t>SE 420   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7FA6A9-2453-4419-A1DA-0597E1389D92}" type="slidenum">
              <a:rPr lang="en-US" altLang="en-US" sz="1400" smtClean="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alt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700" name="Rectangle 1026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9701" name="Rectangle 1027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970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800" b="1" dirty="0" smtClean="0"/>
              <a:t>Solution:</a:t>
            </a:r>
          </a:p>
          <a:p>
            <a:pPr>
              <a:buFontTx/>
              <a:buNone/>
            </a:pP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u="sng" dirty="0" smtClean="0"/>
              <a:t>	a	b	c	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0	0	start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5	0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2	0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0	2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5	2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0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0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3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3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1	5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5	</a:t>
            </a:r>
            <a:r>
              <a:rPr lang="en-US" altLang="en-US" sz="1800" b="1" dirty="0" smtClean="0"/>
              <a:t>7	goal</a:t>
            </a:r>
            <a:r>
              <a:rPr lang="en-US" altLang="en-US" sz="1800" dirty="0" smtClean="0"/>
              <a:t>	</a:t>
            </a:r>
          </a:p>
        </p:txBody>
      </p:sp>
      <p:grpSp>
        <p:nvGrpSpPr>
          <p:cNvPr id="29704" name="Group 1030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9709" name="AutoShape 1031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3 l</a:t>
              </a:r>
            </a:p>
          </p:txBody>
        </p:sp>
        <p:sp>
          <p:nvSpPr>
            <p:cNvPr id="29710" name="AutoShape 1032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5 l</a:t>
              </a:r>
            </a:p>
          </p:txBody>
        </p:sp>
        <p:sp>
          <p:nvSpPr>
            <p:cNvPr id="29711" name="AutoShape 1033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9 l</a:t>
              </a:r>
            </a:p>
          </p:txBody>
        </p:sp>
      </p:grpSp>
      <p:sp>
        <p:nvSpPr>
          <p:cNvPr id="29705" name="Rectangle 1034"/>
          <p:cNvSpPr>
            <a:spLocks noChangeArrowheads="1"/>
          </p:cNvSpPr>
          <p:nvPr/>
        </p:nvSpPr>
        <p:spPr bwMode="auto">
          <a:xfrm>
            <a:off x="609600" y="4114800"/>
            <a:ext cx="4191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29706" name="Text Box 1035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a</a:t>
            </a:r>
          </a:p>
        </p:txBody>
      </p:sp>
      <p:sp>
        <p:nvSpPr>
          <p:cNvPr id="29707" name="Text Box 1036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b</a:t>
            </a:r>
          </a:p>
        </p:txBody>
      </p:sp>
      <p:sp>
        <p:nvSpPr>
          <p:cNvPr id="29708" name="Text Box 1037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c</a:t>
            </a:r>
          </a:p>
        </p:txBody>
      </p:sp>
      <p:sp>
        <p:nvSpPr>
          <p:cNvPr id="1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Example: Measuring problem</a:t>
            </a:r>
          </a:p>
        </p:txBody>
      </p:sp>
    </p:spTree>
    <p:extLst>
      <p:ext uri="{BB962C8B-B14F-4D97-AF65-F5344CB8AC3E}">
        <p14:creationId xmlns:p14="http://schemas.microsoft.com/office/powerpoint/2010/main" val="23972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Arial" charset="0"/>
              </a:rPr>
              <a:t>SE 420   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A98E7-C2E0-4246-ABB5-4725017081C1}" type="slidenum">
              <a:rPr lang="en-US" altLang="en-US" sz="1400" smtClean="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alt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4" name="Rectangle 1038"/>
          <p:cNvSpPr>
            <a:spLocks noChangeArrowheads="1"/>
          </p:cNvSpPr>
          <p:nvPr/>
        </p:nvSpPr>
        <p:spPr bwMode="auto">
          <a:xfrm>
            <a:off x="838200" y="40386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30725" name="Rectangle 1026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30726" name="Rectangle 1027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3072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Example: Measuring problem</a:t>
            </a:r>
          </a:p>
        </p:txBody>
      </p:sp>
      <p:sp>
        <p:nvSpPr>
          <p:cNvPr id="30728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800" b="1" dirty="0" smtClean="0"/>
              <a:t>Solution:</a:t>
            </a:r>
          </a:p>
          <a:p>
            <a:pPr>
              <a:buFontTx/>
              <a:buNone/>
            </a:pP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u="sng" dirty="0" smtClean="0"/>
              <a:t>	a	b	c	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0	0	start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5	0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2	0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0	2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5	2</a:t>
            </a:r>
          </a:p>
          <a:p>
            <a:pPr>
              <a:buFontTx/>
              <a:buNone/>
            </a:pPr>
            <a:r>
              <a:rPr lang="en-US" altLang="en-US" sz="1800" dirty="0" smtClean="0"/>
              <a:t>		</a:t>
            </a:r>
            <a:r>
              <a:rPr lang="en-US" altLang="en-US" sz="1800" b="1" dirty="0" smtClean="0"/>
              <a:t>3	0	7</a:t>
            </a:r>
            <a:r>
              <a:rPr lang="en-US" altLang="en-US" sz="1800" dirty="0" smtClean="0"/>
              <a:t>	</a:t>
            </a:r>
            <a:r>
              <a:rPr lang="en-US" altLang="en-US" sz="1800" b="1" dirty="0" smtClean="0"/>
              <a:t>goal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0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3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3	3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1	5	6</a:t>
            </a:r>
          </a:p>
          <a:p>
            <a:pPr>
              <a:buFontTx/>
              <a:buNone/>
            </a:pPr>
            <a:r>
              <a:rPr lang="en-US" altLang="en-US" sz="1800" dirty="0" smtClean="0"/>
              <a:t>		0	5	</a:t>
            </a:r>
            <a:r>
              <a:rPr lang="en-US" altLang="en-US" sz="1800" b="1" dirty="0" smtClean="0"/>
              <a:t>7	goal</a:t>
            </a:r>
            <a:r>
              <a:rPr lang="en-US" altLang="en-US" sz="1800" dirty="0" smtClean="0"/>
              <a:t>	</a:t>
            </a:r>
          </a:p>
        </p:txBody>
      </p:sp>
      <p:grpSp>
        <p:nvGrpSpPr>
          <p:cNvPr id="30729" name="Group 1030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30734" name="AutoShape 1031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3 l</a:t>
              </a:r>
            </a:p>
          </p:txBody>
        </p:sp>
        <p:sp>
          <p:nvSpPr>
            <p:cNvPr id="30735" name="AutoShape 1032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5 l</a:t>
              </a:r>
            </a:p>
          </p:txBody>
        </p:sp>
        <p:sp>
          <p:nvSpPr>
            <p:cNvPr id="30736" name="AutoShape 1033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i="1"/>
                <a:t>9 l</a:t>
              </a:r>
            </a:p>
          </p:txBody>
        </p:sp>
      </p:grpSp>
      <p:sp>
        <p:nvSpPr>
          <p:cNvPr id="30730" name="Rectangle 1034"/>
          <p:cNvSpPr>
            <a:spLocks noChangeArrowheads="1"/>
          </p:cNvSpPr>
          <p:nvPr/>
        </p:nvSpPr>
        <p:spPr bwMode="auto">
          <a:xfrm>
            <a:off x="609600" y="4419600"/>
            <a:ext cx="4191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en-US"/>
          </a:p>
        </p:txBody>
      </p:sp>
      <p:sp>
        <p:nvSpPr>
          <p:cNvPr id="30731" name="Text Box 1035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a</a:t>
            </a:r>
          </a:p>
        </p:txBody>
      </p:sp>
      <p:sp>
        <p:nvSpPr>
          <p:cNvPr id="30732" name="Text Box 1036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b</a:t>
            </a:r>
          </a:p>
        </p:txBody>
      </p:sp>
      <p:sp>
        <p:nvSpPr>
          <p:cNvPr id="30733" name="Text Box 1037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061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190</Words>
  <Application>Microsoft Office PowerPoint</Application>
  <PresentationFormat>On-screen Show (4:3)</PresentationFormat>
  <Paragraphs>146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Solving problems by searching</vt:lpstr>
      <vt:lpstr>Problem solving agents</vt:lpstr>
      <vt:lpstr>Example: Measuring problem</vt:lpstr>
      <vt:lpstr>Example: Measuring problem</vt:lpstr>
      <vt:lpstr>Example: Measuring problem</vt:lpstr>
      <vt:lpstr>Example: Measuring problem</vt:lpstr>
      <vt:lpstr>Example: Measuring problem</vt:lpstr>
      <vt:lpstr>Example: Measuring problem</vt:lpstr>
      <vt:lpstr>Example: Measuring problem</vt:lpstr>
      <vt:lpstr>Vacuum World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8-puzzle</vt:lpstr>
      <vt:lpstr>Example: 8-puzzle</vt:lpstr>
      <vt:lpstr>8 Queens Problem</vt:lpstr>
      <vt:lpstr>8 Queens solution</vt:lpstr>
      <vt:lpstr>8 Queens Problem</vt:lpstr>
      <vt:lpstr>Map colouring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2006-08-16T00:00:00Z</dcterms:created>
  <dcterms:modified xsi:type="dcterms:W3CDTF">2015-08-18T05:25:13Z</dcterms:modified>
</cp:coreProperties>
</file>