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301" r:id="rId32"/>
    <p:sldId id="302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3C3B-A450-40E5-AA88-9A469DBB1D5B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5271D-5613-4D46-AC5D-70F997CE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44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7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Informed searching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 descr="greedy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70000"/>
            <a:ext cx="7000875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316430" name="Picture 1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5581650" y="4391025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6432" name="Line 16"/>
          <p:cNvSpPr>
            <a:spLocks noChangeShapeType="1"/>
          </p:cNvSpPr>
          <p:nvPr/>
        </p:nvSpPr>
        <p:spPr bwMode="auto">
          <a:xfrm>
            <a:off x="6324600" y="4659313"/>
            <a:ext cx="6286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greedy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311275"/>
            <a:ext cx="6929438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317445" name="Picture 5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5581650" y="4391025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6324600" y="4659313"/>
            <a:ext cx="6286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48" name="Line 8"/>
          <p:cNvSpPr>
            <a:spLocks noChangeShapeType="1"/>
          </p:cNvSpPr>
          <p:nvPr/>
        </p:nvSpPr>
        <p:spPr bwMode="auto">
          <a:xfrm>
            <a:off x="6953250" y="4659313"/>
            <a:ext cx="685800" cy="846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Path</a:t>
            </a:r>
          </a:p>
        </p:txBody>
      </p:sp>
      <p:pic>
        <p:nvPicPr>
          <p:cNvPr id="356357" name="Picture 5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677988"/>
            <a:ext cx="679450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63" name="Line 11"/>
          <p:cNvSpPr>
            <a:spLocks noChangeShapeType="1"/>
          </p:cNvSpPr>
          <p:nvPr/>
        </p:nvSpPr>
        <p:spPr bwMode="auto">
          <a:xfrm>
            <a:off x="1701800" y="2794000"/>
            <a:ext cx="1333500" cy="431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>
            <a:off x="3035300" y="3225800"/>
            <a:ext cx="393700" cy="5969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>
            <a:off x="3429000" y="3822700"/>
            <a:ext cx="1092200" cy="5969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4521200" y="4419600"/>
            <a:ext cx="1011238" cy="4111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153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Properties of greedy best-first </a:t>
            </a:r>
            <a:r>
              <a:rPr lang="en-US" altLang="en-US" dirty="0" smtClean="0"/>
              <a:t>search</a:t>
            </a:r>
            <a:endParaRPr lang="en-US" alt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50292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Complete? </a:t>
            </a:r>
          </a:p>
          <a:p>
            <a:pPr lvl="1"/>
            <a:r>
              <a:rPr lang="en-US" altLang="en-US" dirty="0" smtClean="0"/>
              <a:t>No</a:t>
            </a:r>
            <a:endParaRPr lang="en-US" altLang="en-US" dirty="0"/>
          </a:p>
          <a:p>
            <a:r>
              <a:rPr lang="en-US" altLang="en-US" sz="2800" dirty="0" smtClean="0"/>
              <a:t>Optimal</a:t>
            </a:r>
            <a:r>
              <a:rPr lang="en-US" altLang="en-US" sz="2800" dirty="0"/>
              <a:t>? </a:t>
            </a:r>
          </a:p>
          <a:p>
            <a:pPr lvl="1"/>
            <a:r>
              <a:rPr lang="en-US" altLang="en-US" dirty="0"/>
              <a:t>No </a:t>
            </a:r>
            <a:endParaRPr lang="en-US" altLang="en-US" dirty="0" smtClean="0"/>
          </a:p>
          <a:p>
            <a:r>
              <a:rPr lang="en-US" altLang="en-US" sz="2800" dirty="0" smtClean="0"/>
              <a:t>Time complexity? </a:t>
            </a:r>
          </a:p>
          <a:p>
            <a:pPr lvl="1"/>
            <a:r>
              <a:rPr lang="en-US" altLang="en-US" i="1" dirty="0" smtClean="0"/>
              <a:t>O(</a:t>
            </a: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m</a:t>
            </a:r>
            <a:r>
              <a:rPr lang="en-US" altLang="en-US" i="1" dirty="0"/>
              <a:t>)</a:t>
            </a:r>
            <a:r>
              <a:rPr lang="en-US" altLang="en-US" dirty="0"/>
              <a:t>, can generate all nodes at depth m before finding solution</a:t>
            </a:r>
          </a:p>
          <a:p>
            <a:pPr lvl="1"/>
            <a:r>
              <a:rPr lang="en-US" altLang="en-US" dirty="0"/>
              <a:t>m = maximum depth of search space</a:t>
            </a:r>
          </a:p>
          <a:p>
            <a:r>
              <a:rPr lang="en-US" altLang="en-US" sz="2800" dirty="0" smtClean="0"/>
              <a:t>Space complexity? </a:t>
            </a:r>
            <a:endParaRPr lang="en-US" altLang="en-US" sz="2800" dirty="0"/>
          </a:p>
          <a:p>
            <a:pPr lvl="1"/>
            <a:r>
              <a:rPr lang="en-US" altLang="en-US" i="1" dirty="0"/>
              <a:t>O(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m</a:t>
            </a:r>
            <a:r>
              <a:rPr lang="en-US" altLang="en-US" i="1" dirty="0"/>
              <a:t>) </a:t>
            </a:r>
            <a:r>
              <a:rPr lang="en-US" altLang="en-US" dirty="0"/>
              <a:t>– again, worst case, can generate all nodes at depth m before finding solution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sz="2800" dirty="0"/>
          </a:p>
          <a:p>
            <a:pPr lvl="1"/>
            <a:endParaRPr lang="en-US" altLang="en-US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25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Thus, having estimates of the distance to the goal can speed things up a lot, but by itself it can also mislead the search (i.e. Best First Search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/>
              <a:t>On the other hand, taking only path costs into account allows U</a:t>
            </a:r>
            <a:r>
              <a:rPr lang="en-IN" dirty="0" smtClean="0"/>
              <a:t>CSF </a:t>
            </a:r>
            <a:r>
              <a:rPr lang="en-IN" dirty="0"/>
              <a:t>to find the optimal solution, but the search process is still uniformed as far as distance to the goal goes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We will see how to leverage these two elements to get a more powerful search algorithm, A*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4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A*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Expand node based on estimate of total path cost through node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Evaluation function </a:t>
            </a:r>
            <a:r>
              <a:rPr lang="en-US" altLang="en-US" i="1" smtClean="0"/>
              <a:t>f(n) = g(n) + h(n)</a:t>
            </a:r>
            <a:endParaRPr lang="en-US" altLang="en-US" smtClean="0"/>
          </a:p>
          <a:p>
            <a:pPr lvl="1" eaLnBrk="1" hangingPunct="1"/>
            <a:r>
              <a:rPr lang="en-US" altLang="en-US" i="1" smtClean="0"/>
              <a:t>g(n) </a:t>
            </a:r>
            <a:r>
              <a:rPr lang="en-US" altLang="en-US" smtClean="0"/>
              <a:t>= cost so far to reach </a:t>
            </a:r>
            <a:r>
              <a:rPr lang="en-US" altLang="en-US" i="1" smtClean="0"/>
              <a:t>n</a:t>
            </a:r>
          </a:p>
          <a:p>
            <a:pPr lvl="1" eaLnBrk="1" hangingPunct="1"/>
            <a:r>
              <a:rPr lang="en-US" altLang="en-US" i="1" smtClean="0"/>
              <a:t>h(n)</a:t>
            </a:r>
            <a:r>
              <a:rPr lang="en-US" altLang="en-US" smtClean="0"/>
              <a:t> = estimated cost from </a:t>
            </a:r>
            <a:r>
              <a:rPr lang="en-US" altLang="en-US" i="1" smtClean="0"/>
              <a:t>n</a:t>
            </a:r>
            <a:r>
              <a:rPr lang="en-US" altLang="en-US" smtClean="0"/>
              <a:t> to goal</a:t>
            </a:r>
          </a:p>
          <a:p>
            <a:pPr lvl="1" eaLnBrk="1" hangingPunct="1"/>
            <a:r>
              <a:rPr lang="en-US" altLang="en-US" i="1" smtClean="0"/>
              <a:t>f(n) </a:t>
            </a:r>
            <a:r>
              <a:rPr lang="en-US" altLang="en-US" smtClean="0"/>
              <a:t>= estimated total cost of path through </a:t>
            </a:r>
            <a:r>
              <a:rPr lang="en-US" altLang="en-US" i="1" smtClean="0"/>
              <a:t>n</a:t>
            </a:r>
            <a:r>
              <a:rPr lang="en-US" altLang="en-US" smtClean="0"/>
              <a:t> to goal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Efficiency of search will depend on quality of heuristic h(n)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80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search example</a:t>
            </a:r>
          </a:p>
        </p:txBody>
      </p:sp>
      <p:pic>
        <p:nvPicPr>
          <p:cNvPr id="21507" name="Picture 3" descr="astar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star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22532" name="Picture 7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8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23555" name="Picture 3" descr="astar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8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24579" name="Picture 3" descr="astar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5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Blind search algorithms do not </a:t>
            </a:r>
            <a:r>
              <a:rPr lang="en-IN" dirty="0" smtClean="0"/>
              <a:t>consider any information about the states and the goals</a:t>
            </a:r>
          </a:p>
          <a:p>
            <a:endParaRPr lang="en-IN" dirty="0"/>
          </a:p>
          <a:p>
            <a:r>
              <a:rPr lang="en-IN" dirty="0"/>
              <a:t>Often there is extra knowledge that can be used to guide the </a:t>
            </a:r>
            <a:r>
              <a:rPr lang="en-IN" dirty="0" smtClean="0"/>
              <a:t>search</a:t>
            </a:r>
          </a:p>
          <a:p>
            <a:endParaRPr lang="en-IN" dirty="0"/>
          </a:p>
          <a:p>
            <a:r>
              <a:rPr lang="en-US" altLang="en-US" dirty="0"/>
              <a:t>Idea: use an </a:t>
            </a:r>
            <a:r>
              <a:rPr lang="en-US" altLang="en-US" dirty="0">
                <a:solidFill>
                  <a:srgbClr val="FF0000"/>
                </a:solidFill>
              </a:rPr>
              <a:t>evaluation function</a:t>
            </a:r>
            <a:r>
              <a:rPr lang="en-US" altLang="en-US" dirty="0"/>
              <a:t> f(n)</a:t>
            </a:r>
            <a:r>
              <a:rPr lang="en-US" altLang="en-US" i="1" dirty="0"/>
              <a:t> </a:t>
            </a:r>
            <a:r>
              <a:rPr lang="en-US" altLang="en-US" dirty="0"/>
              <a:t>for each </a:t>
            </a:r>
            <a:r>
              <a:rPr lang="en-US" altLang="en-US" dirty="0" smtClean="0"/>
              <a:t>node</a:t>
            </a:r>
          </a:p>
          <a:p>
            <a:endParaRPr lang="en-US" altLang="en-US" dirty="0"/>
          </a:p>
          <a:p>
            <a:r>
              <a:rPr lang="en-US" altLang="en-US" dirty="0"/>
              <a:t>Implementation:</a:t>
            </a:r>
          </a:p>
          <a:p>
            <a:pPr lvl="1"/>
            <a:r>
              <a:rPr lang="en-US" altLang="en-US" dirty="0"/>
              <a:t>Order the nodes in fringe by f(n) (by desirability, lowest f(n) first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/>
              <a:t>Note: evaluation function is an </a:t>
            </a:r>
            <a:r>
              <a:rPr lang="en-US" altLang="en-US" u="sng" dirty="0"/>
              <a:t>estimate</a:t>
            </a:r>
            <a:r>
              <a:rPr lang="en-US" altLang="en-US" dirty="0"/>
              <a:t> of node quality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25603" name="Picture 3" descr="astar-progress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0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8725" y="3895725"/>
            <a:ext cx="3595688" cy="2160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9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26627" name="Picture 3" descr="astar-progress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3513" y="3924300"/>
            <a:ext cx="3487737" cy="209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1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Admissible heuristics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 heuristic </a:t>
            </a:r>
            <a:r>
              <a:rPr lang="en-US" altLang="en-US" sz="2800" i="1" dirty="0" smtClean="0"/>
              <a:t>h(n)</a:t>
            </a:r>
            <a:r>
              <a:rPr lang="en-US" altLang="en-US" sz="2800" dirty="0" smtClean="0"/>
              <a:t> is </a:t>
            </a:r>
            <a:r>
              <a:rPr lang="en-US" altLang="en-US" sz="2800" dirty="0" smtClean="0">
                <a:solidFill>
                  <a:srgbClr val="FF0000"/>
                </a:solidFill>
              </a:rPr>
              <a:t>admissible</a:t>
            </a:r>
            <a:r>
              <a:rPr lang="en-US" altLang="en-US" sz="2800" dirty="0" smtClean="0"/>
              <a:t> if for every node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en-US" sz="2800" i="1" dirty="0" smtClean="0"/>
              <a:t>	h(n) ≤ h</a:t>
            </a:r>
            <a:r>
              <a:rPr lang="en-US" altLang="en-US" sz="2800" i="1" baseline="30000" dirty="0" smtClean="0"/>
              <a:t>*</a:t>
            </a:r>
            <a:r>
              <a:rPr lang="en-US" altLang="en-US" sz="2800" i="1" dirty="0" smtClean="0"/>
              <a:t>(n), </a:t>
            </a:r>
            <a:r>
              <a:rPr lang="en-US" altLang="en-US" sz="2800" dirty="0" smtClean="0"/>
              <a:t>where </a:t>
            </a:r>
            <a:r>
              <a:rPr lang="en-US" altLang="en-US" sz="2800" i="1" dirty="0" smtClean="0"/>
              <a:t>h</a:t>
            </a:r>
            <a:r>
              <a:rPr lang="en-US" altLang="en-US" sz="2800" i="1" baseline="30000" dirty="0" smtClean="0"/>
              <a:t>*</a:t>
            </a:r>
            <a:r>
              <a:rPr lang="en-US" altLang="en-US" sz="2800" i="1" dirty="0" smtClean="0"/>
              <a:t>(n)</a:t>
            </a:r>
            <a:r>
              <a:rPr lang="en-US" altLang="en-US" sz="2800" dirty="0" smtClean="0"/>
              <a:t> is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true </a:t>
            </a:r>
            <a:r>
              <a:rPr lang="en-US" altLang="en-US" sz="2800" dirty="0" smtClean="0"/>
              <a:t>cost to reach the goal state from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An admissible heuristic </a:t>
            </a:r>
            <a:r>
              <a:rPr lang="en-US" altLang="en-US" sz="2800" dirty="0" smtClean="0">
                <a:solidFill>
                  <a:srgbClr val="FF0000"/>
                </a:solidFill>
              </a:rPr>
              <a:t>never overestimates</a:t>
            </a:r>
            <a:r>
              <a:rPr lang="en-US" altLang="en-US" sz="2800" dirty="0" smtClean="0"/>
              <a:t> the cost to reach the goal</a:t>
            </a:r>
            <a:r>
              <a:rPr lang="en-US" altLang="en-US" sz="2800" dirty="0"/>
              <a:t>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Example: </a:t>
            </a:r>
            <a:r>
              <a:rPr lang="en-US" altLang="en-US" sz="2800" i="1" dirty="0" err="1" smtClean="0"/>
              <a:t>h</a:t>
            </a:r>
            <a:r>
              <a:rPr lang="en-US" altLang="en-US" sz="2800" i="1" baseline="-25000" dirty="0" err="1" smtClean="0"/>
              <a:t>SLD</a:t>
            </a:r>
            <a:r>
              <a:rPr lang="en-US" altLang="en-US" sz="2800" i="1" dirty="0" smtClean="0"/>
              <a:t>(n) is admissible</a:t>
            </a:r>
          </a:p>
          <a:p>
            <a:pPr lvl="1" eaLnBrk="1" hangingPunct="1"/>
            <a:r>
              <a:rPr lang="en-US" altLang="en-US" i="1" dirty="0" smtClean="0"/>
              <a:t> </a:t>
            </a:r>
            <a:r>
              <a:rPr lang="en-US" altLang="en-US" dirty="0" smtClean="0"/>
              <a:t>never overestimates the actual road distance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Theorem</a:t>
            </a:r>
            <a:r>
              <a:rPr lang="en-US" altLang="en-US" sz="28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         If </a:t>
            </a:r>
            <a:r>
              <a:rPr lang="en-US" altLang="en-US" sz="2800" i="1" dirty="0" smtClean="0"/>
              <a:t>h(n) </a:t>
            </a:r>
            <a:r>
              <a:rPr lang="en-US" altLang="en-US" sz="2800" dirty="0" smtClean="0"/>
              <a:t>is admissible, A</a:t>
            </a:r>
            <a:r>
              <a:rPr lang="en-US" altLang="en-US" sz="2800" baseline="30000" dirty="0" smtClean="0"/>
              <a:t>*</a:t>
            </a:r>
            <a:r>
              <a:rPr lang="en-US" altLang="en-US" sz="2800" dirty="0" smtClean="0"/>
              <a:t> using </a:t>
            </a:r>
            <a:r>
              <a:rPr lang="en-US" altLang="en-US" sz="2800" dirty="0" smtClean="0">
                <a:latin typeface="Courier New" pitchFamily="49" charset="0"/>
              </a:rPr>
              <a:t>TREE-SEARCH</a:t>
            </a:r>
            <a:r>
              <a:rPr lang="en-US" altLang="en-US" sz="2800" dirty="0" smtClean="0"/>
              <a:t> is optimal</a:t>
            </a:r>
          </a:p>
        </p:txBody>
      </p:sp>
    </p:spTree>
    <p:extLst>
      <p:ext uri="{BB962C8B-B14F-4D97-AF65-F5344CB8AC3E}">
        <p14:creationId xmlns:p14="http://schemas.microsoft.com/office/powerpoint/2010/main" val="21526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819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Optimality of A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(proof)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f(G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 = g(G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	since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(G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= 0 </a:t>
            </a:r>
          </a:p>
          <a:p>
            <a:pPr eaLnBrk="1" hangingPunct="1"/>
            <a:r>
              <a:rPr lang="en-US" altLang="en-US" dirty="0" smtClean="0"/>
              <a:t>g(G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&gt; g(G) 	since 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is suboptimal </a:t>
            </a:r>
          </a:p>
          <a:p>
            <a:pPr eaLnBrk="1" hangingPunct="1"/>
            <a:r>
              <a:rPr lang="en-US" altLang="en-US" dirty="0" smtClean="0"/>
              <a:t>f(G)   = g(G)	since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(G) = 0 </a:t>
            </a:r>
          </a:p>
          <a:p>
            <a:pPr eaLnBrk="1" hangingPunct="1"/>
            <a:r>
              <a:rPr lang="en-US" altLang="en-US" dirty="0" smtClean="0"/>
              <a:t>f(G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 &gt; f(G)		from above </a:t>
            </a:r>
          </a:p>
        </p:txBody>
      </p:sp>
      <p:pic>
        <p:nvPicPr>
          <p:cNvPr id="28676" name="Picture 4" descr="astar-pro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8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Optimality of A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(proof)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4900"/>
            <a:ext cx="8229600" cy="53721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f(G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		&gt; f(G) 		from above </a:t>
            </a:r>
          </a:p>
          <a:p>
            <a:pPr eaLnBrk="1" hangingPunct="1"/>
            <a:r>
              <a:rPr lang="en-US" altLang="en-US" dirty="0" smtClean="0"/>
              <a:t>h(n)		≤ h*(n)	since h is admissible</a:t>
            </a:r>
          </a:p>
          <a:p>
            <a:pPr eaLnBrk="1" hangingPunct="1"/>
            <a:r>
              <a:rPr lang="en-US" altLang="en-US" dirty="0" smtClean="0"/>
              <a:t>g(n) + h(n)	≤ g(n) + h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(n) </a:t>
            </a:r>
          </a:p>
          <a:p>
            <a:pPr eaLnBrk="1" hangingPunct="1"/>
            <a:r>
              <a:rPr lang="en-US" altLang="en-US" dirty="0" smtClean="0"/>
              <a:t>f(n) 		≤ f(G)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Hence </a:t>
            </a:r>
            <a:r>
              <a:rPr lang="en-US" altLang="en-US" i="1" dirty="0" smtClean="0"/>
              <a:t>f(G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) &gt; f(n)</a:t>
            </a:r>
            <a:r>
              <a:rPr lang="en-US" altLang="en-US" dirty="0" smtClean="0"/>
              <a:t>, and A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will never select 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for expansion</a:t>
            </a:r>
          </a:p>
          <a:p>
            <a:pPr eaLnBrk="1" hangingPunct="1"/>
            <a:endParaRPr lang="en-US" altLang="en-US" sz="1400" dirty="0" smtClean="0"/>
          </a:p>
        </p:txBody>
      </p:sp>
      <p:pic>
        <p:nvPicPr>
          <p:cNvPr id="29700" name="Picture 4" descr="astar-pro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80699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6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Optimality for graphs?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Admissibility is not sufficient for graph search</a:t>
            </a:r>
          </a:p>
          <a:p>
            <a:pPr lvl="1" eaLnBrk="1" hangingPunct="1"/>
            <a:r>
              <a:rPr lang="en-US" altLang="en-US" sz="2000" dirty="0" smtClean="0"/>
              <a:t>In graph search, the optimal path to a repeated state could be discarded </a:t>
            </a:r>
          </a:p>
          <a:p>
            <a:pPr lvl="1" eaLnBrk="1" hangingPunct="1"/>
            <a:r>
              <a:rPr lang="en-US" altLang="en-US" sz="2000" dirty="0" smtClean="0"/>
              <a:t>Can fix problem by requiring </a:t>
            </a:r>
            <a:r>
              <a:rPr lang="en-US" altLang="en-US" sz="2000" u="sng" dirty="0" smtClean="0"/>
              <a:t>consistency property</a:t>
            </a:r>
            <a:r>
              <a:rPr lang="en-US" altLang="en-US" sz="2000" dirty="0" smtClean="0"/>
              <a:t> for h(n)</a:t>
            </a:r>
          </a:p>
          <a:p>
            <a:pPr eaLnBrk="1" hangingPunct="1"/>
            <a:r>
              <a:rPr lang="en-US" altLang="en-US" sz="2400" dirty="0" smtClean="0"/>
              <a:t>A heuristic is </a:t>
            </a:r>
            <a:r>
              <a:rPr lang="en-US" altLang="en-US" sz="2400" dirty="0" smtClean="0">
                <a:solidFill>
                  <a:srgbClr val="FF0000"/>
                </a:solidFill>
              </a:rPr>
              <a:t>consistent</a:t>
            </a:r>
            <a:r>
              <a:rPr lang="en-US" altLang="en-US" sz="2400" dirty="0" smtClean="0"/>
              <a:t> if for every successor </a:t>
            </a:r>
            <a:r>
              <a:rPr lang="en-US" altLang="en-US" sz="2400" i="1" dirty="0" smtClean="0"/>
              <a:t>n'</a:t>
            </a:r>
            <a:r>
              <a:rPr lang="en-US" altLang="en-US" sz="2400" dirty="0" smtClean="0"/>
              <a:t> of a node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generated by any action </a:t>
            </a: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,   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      </a:t>
            </a:r>
            <a:r>
              <a:rPr lang="en-US" altLang="en-US" sz="2400" i="1" dirty="0" smtClean="0"/>
              <a:t>h(n) ≤ c(</a:t>
            </a:r>
            <a:r>
              <a:rPr lang="en-US" altLang="en-US" sz="2400" i="1" dirty="0" err="1" smtClean="0"/>
              <a:t>n,a,n</a:t>
            </a:r>
            <a:r>
              <a:rPr lang="en-US" altLang="en-US" sz="2400" i="1" dirty="0" smtClean="0"/>
              <a:t>') + h(n')</a:t>
            </a:r>
          </a:p>
          <a:p>
            <a:pPr eaLnBrk="1" hangingPunct="1"/>
            <a:r>
              <a:rPr lang="en-US" altLang="en-US" sz="2400" dirty="0" smtClean="0"/>
              <a:t>admissible heuristics are generally consistent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/>
              <a:t>h(n)</a:t>
            </a:r>
            <a:r>
              <a:rPr lang="en-US" altLang="en-US" sz="2000" dirty="0"/>
              <a:t> is consistent, A</a:t>
            </a:r>
            <a:r>
              <a:rPr lang="en-US" altLang="en-US" sz="2000" i="1" dirty="0"/>
              <a:t>*</a:t>
            </a:r>
            <a:r>
              <a:rPr lang="en-US" altLang="en-US" sz="2000" dirty="0"/>
              <a:t> using </a:t>
            </a:r>
            <a:endParaRPr lang="en-US" altLang="en-US" sz="2000" dirty="0" smtClean="0"/>
          </a:p>
          <a:p>
            <a:pPr marL="320040" lvl="1" indent="0">
              <a:buNone/>
            </a:pP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  GRAPH-SEARCH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optimal</a:t>
            </a:r>
          </a:p>
          <a:p>
            <a:pPr eaLnBrk="1" hangingPunct="1"/>
            <a:endParaRPr lang="en-US" altLang="en-US" sz="2400" dirty="0" smtClean="0"/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30724" name="Picture 4" descr="consist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200693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2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A* is optimal with consistent heuristics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  f(n') 	= g(n')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     	= g(n) + c(</a:t>
            </a:r>
            <a:r>
              <a:rPr lang="en-US" altLang="en-US" dirty="0" err="1" smtClean="0"/>
              <a:t>n,a,n</a:t>
            </a:r>
            <a:r>
              <a:rPr lang="en-US" altLang="en-US" dirty="0" smtClean="0"/>
              <a:t>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     	≥ g(n) + h(n)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     	= f(n)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   i.e., </a:t>
            </a:r>
            <a:r>
              <a:rPr lang="en-US" altLang="en-US" i="1" dirty="0" smtClean="0"/>
              <a:t>f(n)</a:t>
            </a:r>
            <a:r>
              <a:rPr lang="en-US" altLang="en-US" dirty="0" smtClean="0"/>
              <a:t> is non-decreasing along any path.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  Thus, first goal-state selected for expansion must be optimal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</p:txBody>
      </p:sp>
      <p:pic>
        <p:nvPicPr>
          <p:cNvPr id="31748" name="Picture 4" descr="consist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447800"/>
            <a:ext cx="1962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3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Contours of 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expands nodes in order of increasing </a:t>
            </a:r>
            <a:r>
              <a:rPr lang="en-US" altLang="en-US" i="1" smtClean="0"/>
              <a:t>f</a:t>
            </a:r>
            <a:r>
              <a:rPr lang="en-US" altLang="en-US" smtClean="0"/>
              <a:t> value</a:t>
            </a:r>
          </a:p>
          <a:p>
            <a:pPr eaLnBrk="1" hangingPunct="1"/>
            <a:r>
              <a:rPr lang="en-US" altLang="en-US" smtClean="0"/>
              <a:t>Gradually adds "</a:t>
            </a:r>
            <a:r>
              <a:rPr lang="en-US" altLang="en-US" i="1" smtClean="0"/>
              <a:t>f</a:t>
            </a:r>
            <a:r>
              <a:rPr lang="en-US" altLang="en-US" smtClean="0"/>
              <a:t>-contours" of nodes </a:t>
            </a:r>
          </a:p>
          <a:p>
            <a:pPr eaLnBrk="1" hangingPunct="1"/>
            <a:r>
              <a:rPr lang="en-US" altLang="en-US" smtClean="0"/>
              <a:t>Contour </a:t>
            </a:r>
            <a:r>
              <a:rPr lang="en-US" altLang="en-US" i="1" smtClean="0"/>
              <a:t>i</a:t>
            </a:r>
            <a:r>
              <a:rPr lang="en-US" altLang="en-US" smtClean="0"/>
              <a:t> has all nodes with </a:t>
            </a:r>
            <a:r>
              <a:rPr lang="en-US" altLang="en-US" i="1" smtClean="0"/>
              <a:t>f=f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where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 &lt; f</a:t>
            </a:r>
            <a:r>
              <a:rPr lang="en-US" altLang="en-US" i="1" baseline="-25000" smtClean="0"/>
              <a:t>i+1</a:t>
            </a:r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i="1" baseline="-25000" smtClean="0"/>
          </a:p>
          <a:p>
            <a:pPr eaLnBrk="1" hangingPunct="1"/>
            <a:endParaRPr lang="en-US" altLang="en-US" smtClean="0"/>
          </a:p>
        </p:txBody>
      </p:sp>
      <p:pic>
        <p:nvPicPr>
          <p:cNvPr id="32772" name="Picture 4" descr="f-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4114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3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790950"/>
            <a:ext cx="7848600" cy="2762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With uniform-cost (h(n) = 0, contours will be circular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With good heuristics, contours will be focused around optimal path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i="1" baseline="-25000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3796" name="Picture 4" descr="f-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114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2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A*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/>
              <a:t>Complete? </a:t>
            </a:r>
          </a:p>
          <a:p>
            <a:pPr lvl="1" eaLnBrk="1" hangingPunct="1"/>
            <a:r>
              <a:rPr lang="en-US" altLang="en-US" smtClean="0"/>
              <a:t>Yes (unless there are infinitely many nodes with f </a:t>
            </a:r>
            <a:r>
              <a:rPr lang="en-US" altLang="en-US" i="1" smtClean="0"/>
              <a:t>≤ f(G) </a:t>
            </a:r>
            <a:r>
              <a:rPr lang="en-US" altLang="en-US" smtClean="0"/>
              <a:t>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Optimal? </a:t>
            </a:r>
          </a:p>
          <a:p>
            <a:pPr lvl="1" eaLnBrk="1" hangingPunct="1"/>
            <a:r>
              <a:rPr lang="en-US" altLang="en-US" smtClean="0"/>
              <a:t>Yes</a:t>
            </a:r>
          </a:p>
          <a:p>
            <a:pPr lvl="1" eaLnBrk="1" hangingPunct="1"/>
            <a:r>
              <a:rPr lang="en-US" altLang="en-US" smtClean="0"/>
              <a:t>Also optimally efficient:</a:t>
            </a:r>
          </a:p>
          <a:p>
            <a:pPr lvl="2" eaLnBrk="1" hangingPunct="1"/>
            <a:r>
              <a:rPr lang="en-US" altLang="en-US" smtClean="0"/>
              <a:t>No other optimal algorithm will expand fewer nodes, for a given heuristic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Time? </a:t>
            </a:r>
          </a:p>
          <a:p>
            <a:pPr lvl="1" eaLnBrk="1" hangingPunct="1"/>
            <a:r>
              <a:rPr lang="en-US" altLang="en-US" smtClean="0"/>
              <a:t>Exponential in worst case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Space? </a:t>
            </a:r>
          </a:p>
          <a:p>
            <a:pPr lvl="1" eaLnBrk="1" hangingPunct="1"/>
            <a:r>
              <a:rPr lang="en-US" altLang="en-US" smtClean="0"/>
              <a:t>Exponential in worst case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26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function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Heuristic:</a:t>
            </a:r>
          </a:p>
          <a:p>
            <a:pPr lvl="1"/>
            <a:r>
              <a:rPr lang="en-US" altLang="en-US" dirty="0"/>
              <a:t>Definition: “using rules of thumb to find answers”</a:t>
            </a:r>
          </a:p>
          <a:p>
            <a:endParaRPr lang="en-US" altLang="en-US" dirty="0"/>
          </a:p>
          <a:p>
            <a:r>
              <a:rPr lang="en-US" altLang="en-US" dirty="0"/>
              <a:t>Heuristic function h(n)</a:t>
            </a:r>
          </a:p>
          <a:p>
            <a:pPr lvl="1"/>
            <a:r>
              <a:rPr lang="en-US" altLang="en-US" dirty="0"/>
              <a:t>Estimate of (optimal) cost from </a:t>
            </a:r>
            <a:r>
              <a:rPr lang="en-US" altLang="en-US" dirty="0" smtClean="0"/>
              <a:t>node ‘n’ </a:t>
            </a:r>
            <a:r>
              <a:rPr lang="en-US" altLang="en-US" dirty="0"/>
              <a:t>to goal</a:t>
            </a:r>
          </a:p>
          <a:p>
            <a:pPr lvl="1"/>
            <a:r>
              <a:rPr lang="en-US" altLang="en-US" dirty="0"/>
              <a:t>h(n) = 0 if n is a goal node</a:t>
            </a:r>
          </a:p>
          <a:p>
            <a:pPr lvl="1"/>
            <a:r>
              <a:rPr lang="en-US" altLang="en-US" dirty="0"/>
              <a:t>Example: straight line distance </a:t>
            </a:r>
            <a:r>
              <a:rPr lang="en-US" altLang="en-US" dirty="0" smtClean="0"/>
              <a:t>between cities</a:t>
            </a:r>
            <a:endParaRPr lang="en-US" altLang="en-US" dirty="0"/>
          </a:p>
          <a:p>
            <a:pPr lvl="2"/>
            <a:r>
              <a:rPr lang="en-US" altLang="en-US" dirty="0"/>
              <a:t>Note that this is not the true state-space distance</a:t>
            </a:r>
          </a:p>
          <a:p>
            <a:pPr lvl="2"/>
            <a:r>
              <a:rPr lang="en-US" altLang="en-US" dirty="0"/>
              <a:t>It is an estimate – actual state-space distance can be higher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Provides problem-specific knowledge to the search algorithm</a:t>
            </a:r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10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Memory-bounded heuristic search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A* expands all nodes with f(n) &lt; C*</a:t>
            </a:r>
          </a:p>
          <a:p>
            <a:pPr lvl="1" algn="just"/>
            <a:r>
              <a:rPr lang="en-US" altLang="en-US" dirty="0"/>
              <a:t>This can still be exponentially large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In </a:t>
            </a:r>
            <a:r>
              <a:rPr lang="en-US" altLang="en-US" dirty="0" smtClean="0"/>
              <a:t>practice A* runs out of memory before it runs out of time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Idea: Try something like depth first </a:t>
            </a:r>
            <a:r>
              <a:rPr lang="en-US" altLang="en-US" dirty="0" smtClean="0"/>
              <a:t>search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pPr algn="just" eaLnBrk="1" hangingPunct="1"/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114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IN" b="1" dirty="0"/>
              <a:t>Iterative Deepening A* (IDA</a:t>
            </a:r>
            <a:r>
              <a:rPr lang="en-IN" b="1" dirty="0" smtClean="0"/>
              <a:t>*)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Search depth-first, but to a fixed depth, as we did for Iterative Deepening </a:t>
            </a:r>
            <a:endParaRPr lang="en-IN" sz="2800" dirty="0" smtClean="0"/>
          </a:p>
          <a:p>
            <a:endParaRPr lang="en-IN" sz="2800" dirty="0"/>
          </a:p>
          <a:p>
            <a:pPr lvl="1"/>
            <a:r>
              <a:rPr lang="en-IN" sz="2800" dirty="0"/>
              <a:t>if you don't find a solution, increase the depth tolerance and try </a:t>
            </a:r>
            <a:r>
              <a:rPr lang="en-IN" sz="2800" dirty="0" smtClean="0"/>
              <a:t>again</a:t>
            </a:r>
          </a:p>
          <a:p>
            <a:pPr lvl="1"/>
            <a:endParaRPr lang="en-IN" sz="2800" dirty="0"/>
          </a:p>
          <a:p>
            <a:pPr lvl="1"/>
            <a:r>
              <a:rPr lang="en-IN" sz="2800" dirty="0" smtClean="0"/>
              <a:t>depth </a:t>
            </a:r>
            <a:r>
              <a:rPr lang="en-IN" sz="2800" dirty="0"/>
              <a:t>is measured in f(n)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192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Analysis of Iterative Deepening A* (IDA*)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Complete and optimal? Yes, under the same conditions as A*</a:t>
            </a:r>
          </a:p>
          <a:p>
            <a:pPr lvl="1"/>
            <a:r>
              <a:rPr lang="en-IN" dirty="0" smtClean="0"/>
              <a:t>h </a:t>
            </a:r>
            <a:r>
              <a:rPr lang="en-IN" dirty="0"/>
              <a:t>is admissible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arc costs &gt; 0</a:t>
            </a:r>
          </a:p>
          <a:p>
            <a:pPr lvl="1"/>
            <a:r>
              <a:rPr lang="en-IN" dirty="0" smtClean="0"/>
              <a:t>finite </a:t>
            </a:r>
            <a:r>
              <a:rPr lang="en-IN" dirty="0"/>
              <a:t>branching factor</a:t>
            </a:r>
          </a:p>
          <a:p>
            <a:endParaRPr lang="en-IN" dirty="0"/>
          </a:p>
          <a:p>
            <a:r>
              <a:rPr lang="en-IN" dirty="0" smtClean="0"/>
              <a:t>Time </a:t>
            </a:r>
            <a:r>
              <a:rPr lang="en-IN" dirty="0"/>
              <a:t>complexity: </a:t>
            </a:r>
            <a:r>
              <a:rPr lang="en-IN" dirty="0" smtClean="0"/>
              <a:t>O(b </a:t>
            </a:r>
            <a:r>
              <a:rPr lang="en-IN" baseline="30000" dirty="0" smtClean="0"/>
              <a:t>m</a:t>
            </a:r>
            <a:r>
              <a:rPr lang="en-IN" dirty="0"/>
              <a:t>)</a:t>
            </a:r>
          </a:p>
          <a:p>
            <a:endParaRPr lang="en-IN" dirty="0" smtClean="0"/>
          </a:p>
          <a:p>
            <a:r>
              <a:rPr lang="en-IN" dirty="0" smtClean="0"/>
              <a:t>Space </a:t>
            </a:r>
            <a:r>
              <a:rPr lang="en-IN" dirty="0"/>
              <a:t>complexity</a:t>
            </a:r>
            <a:r>
              <a:rPr lang="en-IN" dirty="0" smtClean="0"/>
              <a:t>: O(</a:t>
            </a:r>
            <a:r>
              <a:rPr lang="en-IN" dirty="0" err="1" smtClean="0"/>
              <a:t>bm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smtClean="0"/>
              <a:t>Same </a:t>
            </a:r>
            <a:r>
              <a:rPr lang="en-IN" dirty="0"/>
              <a:t>argument as for Iterative Deepening DFS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Best-First Search (RBFS)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Similar to DFS, but keeps track of the f-value of the best alternative path available from any ancestor of the current node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current node exceeds f-limit -&gt; backtrack to alternative path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As it backtracks, replace f-value of each node along the path with the best f(n) value of its children</a:t>
            </a:r>
          </a:p>
          <a:p>
            <a:pPr lvl="1" eaLnBrk="1" hangingPunct="1"/>
            <a:r>
              <a:rPr lang="en-US" altLang="en-US" dirty="0" smtClean="0"/>
              <a:t>This allows it to return to this subtree, if it turns out to look better than alternatives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4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smtClean="0"/>
              <a:t>Recursive Best First Search: Example</a:t>
            </a:r>
            <a:endParaRPr lang="en-US" altLang="en-US" b="1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410200"/>
            <a:ext cx="7848600" cy="1120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path is followed until Pitesti which has a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-value worse than the </a:t>
            </a:r>
            <a:r>
              <a:rPr lang="en-US" altLang="en-US" i="1" dirty="0" smtClean="0"/>
              <a:t>f-limit</a:t>
            </a:r>
            <a:r>
              <a:rPr lang="en-US" altLang="en-US" dirty="0" smtClean="0"/>
              <a:t>. 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9200"/>
            <a:ext cx="8311738" cy="2819400"/>
          </a:xfrm>
        </p:spPr>
      </p:pic>
    </p:spTree>
    <p:extLst>
      <p:ext uri="{BB962C8B-B14F-4D97-AF65-F5344CB8AC3E}">
        <p14:creationId xmlns:p14="http://schemas.microsoft.com/office/powerpoint/2010/main" val="1165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/>
              <a:t>RBFS example</a:t>
            </a:r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942848" cy="2819400"/>
          </a:xfrm>
        </p:spPr>
      </p:pic>
      <p:sp>
        <p:nvSpPr>
          <p:cNvPr id="2" name="TextBox 1"/>
          <p:cNvSpPr txBox="1"/>
          <p:nvPr/>
        </p:nvSpPr>
        <p:spPr>
          <a:xfrm>
            <a:off x="914400" y="4953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Roll 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5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RBFS example</a:t>
            </a:r>
            <a:endParaRPr lang="en-U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029200"/>
            <a:ext cx="7848600" cy="9144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Solution is found since because 447 &gt; 418.</a:t>
            </a:r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43323" cy="3108325"/>
          </a:xfrm>
        </p:spPr>
      </p:pic>
    </p:spTree>
    <p:extLst>
      <p:ext uri="{BB962C8B-B14F-4D97-AF65-F5344CB8AC3E}">
        <p14:creationId xmlns:p14="http://schemas.microsoft.com/office/powerpoint/2010/main" val="26043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RBFS properties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A*, optimal if </a:t>
            </a:r>
            <a:r>
              <a:rPr lang="en-US" altLang="en-US" i="1" dirty="0" smtClean="0"/>
              <a:t>h(n)</a:t>
            </a:r>
            <a:r>
              <a:rPr lang="en-US" altLang="en-US" dirty="0" smtClean="0"/>
              <a:t> is admissible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Time complexity difficult to characterize</a:t>
            </a:r>
          </a:p>
          <a:p>
            <a:pPr lvl="1" eaLnBrk="1" hangingPunct="1"/>
            <a:r>
              <a:rPr lang="en-US" altLang="en-US" dirty="0" smtClean="0"/>
              <a:t>Depends on accuracy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h(n) and how often best path changes.</a:t>
            </a:r>
          </a:p>
          <a:p>
            <a:pPr lvl="1" eaLnBrk="1" hangingPunct="1"/>
            <a:r>
              <a:rPr lang="en-US" altLang="en-US" dirty="0" smtClean="0"/>
              <a:t>Can end up “switching” back and </a:t>
            </a:r>
            <a:r>
              <a:rPr lang="en-US" altLang="en-US" dirty="0" smtClean="0"/>
              <a:t>forth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Space complexity is </a:t>
            </a:r>
            <a:r>
              <a:rPr lang="en-US" altLang="en-US" i="1" dirty="0" smtClean="0"/>
              <a:t>O(</a:t>
            </a:r>
            <a:r>
              <a:rPr lang="en-US" altLang="en-US" i="1" dirty="0" err="1" smtClean="0"/>
              <a:t>bd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Other extreme to A* - uses </a:t>
            </a:r>
            <a:r>
              <a:rPr lang="en-US" altLang="en-US" b="1" i="1" dirty="0" smtClean="0"/>
              <a:t>too little</a:t>
            </a:r>
            <a:r>
              <a:rPr lang="en-US" altLang="en-US" dirty="0" smtClean="0"/>
              <a:t> memory.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(Simplified) Memory-bounded A* (SMA*)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/>
              <a:t>This is like A*, but when memory is full we delete the worst node (largest f-value).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Like RBFS, we remember the best descendant in the branch we delete.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there is a tie (equal f-values) we delete the oldest nodes first.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simplified-MA* finds the optimal </a:t>
            </a:r>
            <a:r>
              <a:rPr lang="en-US" altLang="en-US" i="1" smtClean="0"/>
              <a:t>reachable</a:t>
            </a:r>
            <a:r>
              <a:rPr lang="en-US" altLang="en-US" smtClean="0"/>
              <a:t> solution given the memory constraint.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Time can still be exponential.</a:t>
            </a:r>
          </a:p>
        </p:txBody>
      </p:sp>
    </p:spTree>
    <p:extLst>
      <p:ext uri="{BB962C8B-B14F-4D97-AF65-F5344CB8AC3E}">
        <p14:creationId xmlns:p14="http://schemas.microsoft.com/office/powerpoint/2010/main" val="122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Heuristic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0025" y="1476375"/>
            <a:ext cx="6934200" cy="463867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8-puzzle</a:t>
            </a:r>
          </a:p>
          <a:p>
            <a:pPr lvl="1" eaLnBrk="1" hangingPunct="1"/>
            <a:r>
              <a:rPr lang="en-US" altLang="en-US" sz="1800" dirty="0" smtClean="0"/>
              <a:t>Avg. solution cost is about 22 steps </a:t>
            </a:r>
          </a:p>
          <a:p>
            <a:pPr lvl="1" eaLnBrk="1" hangingPunct="1"/>
            <a:r>
              <a:rPr lang="en-US" altLang="en-US" sz="1800" dirty="0" smtClean="0"/>
              <a:t>branching factor ~ 3</a:t>
            </a:r>
          </a:p>
          <a:p>
            <a:pPr lvl="1" eaLnBrk="1" hangingPunct="1"/>
            <a:r>
              <a:rPr lang="en-US" altLang="en-US" sz="1800" dirty="0" smtClean="0"/>
              <a:t>Exhaustive search to depth 22: </a:t>
            </a:r>
          </a:p>
          <a:p>
            <a:pPr lvl="2" eaLnBrk="1" hangingPunct="1"/>
            <a:r>
              <a:rPr lang="en-US" altLang="en-US" sz="1800" dirty="0" smtClean="0"/>
              <a:t>3.1 x 10</a:t>
            </a:r>
            <a:r>
              <a:rPr lang="en-US" altLang="en-US" sz="1800" baseline="30000" dirty="0" smtClean="0"/>
              <a:t>10</a:t>
            </a:r>
            <a:r>
              <a:rPr lang="en-US" altLang="en-US" sz="1800" dirty="0" smtClean="0"/>
              <a:t> states.</a:t>
            </a:r>
          </a:p>
          <a:p>
            <a:pPr lvl="1" eaLnBrk="1" hangingPunct="1"/>
            <a:r>
              <a:rPr lang="en-US" altLang="en-US" sz="1800" dirty="0" smtClean="0"/>
              <a:t>A good heuristic function can reduce the search process.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Two commonly used heuristics</a:t>
            </a:r>
          </a:p>
          <a:p>
            <a:pPr lvl="1" eaLnBrk="1" hangingPunct="1"/>
            <a:r>
              <a:rPr lang="en-US" altLang="en-US" sz="1800" i="1" dirty="0" smtClean="0"/>
              <a:t>h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 = the number of misplaced tiles</a:t>
            </a:r>
          </a:p>
          <a:p>
            <a:pPr lvl="2" eaLnBrk="1" hangingPunct="1"/>
            <a:r>
              <a:rPr lang="en-US" altLang="en-US" sz="1800" dirty="0" smtClean="0"/>
              <a:t>h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(s)=8</a:t>
            </a:r>
          </a:p>
          <a:p>
            <a:pPr lvl="1" eaLnBrk="1" hangingPunct="1"/>
            <a:r>
              <a:rPr lang="en-US" altLang="en-US" sz="1800" i="1" dirty="0" smtClean="0"/>
              <a:t>h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 = the sum of the distances of the tiles from their goal positions (</a:t>
            </a:r>
            <a:r>
              <a:rPr lang="en-US" altLang="en-US" sz="1800" dirty="0" err="1" smtClean="0"/>
              <a:t>manhattan</a:t>
            </a:r>
            <a:r>
              <a:rPr lang="en-US" altLang="en-US" sz="1800" dirty="0" smtClean="0"/>
              <a:t> distance). </a:t>
            </a:r>
          </a:p>
          <a:p>
            <a:pPr lvl="2" eaLnBrk="1" hangingPunct="1"/>
            <a:r>
              <a:rPr lang="en-US" altLang="en-US" sz="1800" dirty="0" smtClean="0"/>
              <a:t>h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(s)=3+1+2+2+2+3+3+2=18</a:t>
            </a:r>
          </a:p>
          <a:p>
            <a:pPr lvl="1" eaLnBrk="1" hangingPunct="1"/>
            <a:endParaRPr lang="en-US" altLang="en-US" sz="2400" dirty="0" smtClean="0"/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3700" y="1085850"/>
            <a:ext cx="3508375" cy="2006600"/>
          </a:xfrm>
        </p:spPr>
      </p:pic>
    </p:spTree>
    <p:extLst>
      <p:ext uri="{BB962C8B-B14F-4D97-AF65-F5344CB8AC3E}">
        <p14:creationId xmlns:p14="http://schemas.microsoft.com/office/powerpoint/2010/main" val="4022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Heuristic functions for 8-puzzle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752600"/>
            <a:ext cx="6934200" cy="4638675"/>
          </a:xfrm>
        </p:spPr>
        <p:txBody>
          <a:bodyPr>
            <a:normAutofit lnSpcReduction="10000"/>
          </a:bodyPr>
          <a:lstStyle/>
          <a:p>
            <a:pPr lvl="1"/>
            <a:endParaRPr lang="en-US" altLang="en-US" sz="2800" dirty="0" smtClean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Two commonly used heuristics</a:t>
            </a:r>
          </a:p>
          <a:p>
            <a:pPr lvl="1"/>
            <a:r>
              <a:rPr lang="en-US" altLang="en-US" sz="2800" i="1" dirty="0"/>
              <a:t>h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 = the number of misplaced tiles</a:t>
            </a:r>
          </a:p>
          <a:p>
            <a:pPr lvl="2"/>
            <a:r>
              <a:rPr lang="en-US" altLang="en-US" sz="2800" dirty="0"/>
              <a:t>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(s)=</a:t>
            </a:r>
            <a:r>
              <a:rPr lang="en-US" altLang="en-US" sz="2800" dirty="0" smtClean="0"/>
              <a:t>8</a:t>
            </a:r>
          </a:p>
          <a:p>
            <a:pPr lvl="2"/>
            <a:endParaRPr lang="en-US" altLang="en-US" sz="2800" dirty="0"/>
          </a:p>
          <a:p>
            <a:pPr lvl="1"/>
            <a:r>
              <a:rPr lang="en-US" altLang="en-US" sz="2800" i="1" dirty="0"/>
              <a:t>h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 = the sum of the distances of the tiles from their goal positions (Manhattan distance). </a:t>
            </a:r>
          </a:p>
          <a:p>
            <a:pPr lvl="2"/>
            <a:r>
              <a:rPr lang="en-US" altLang="en-US" sz="2800" dirty="0"/>
              <a:t>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(s)=3+1+2+2+2+3+3+2=18</a:t>
            </a:r>
          </a:p>
          <a:p>
            <a:pPr lvl="1"/>
            <a:endParaRPr lang="en-US" altLang="en-US" sz="3600" dirty="0"/>
          </a:p>
        </p:txBody>
      </p:sp>
      <p:pic>
        <p:nvPicPr>
          <p:cNvPr id="4638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219200"/>
            <a:ext cx="2847975" cy="1628775"/>
          </a:xfrm>
        </p:spPr>
      </p:pic>
    </p:spTree>
    <p:extLst>
      <p:ext uri="{BB962C8B-B14F-4D97-AF65-F5344CB8AC3E}">
        <p14:creationId xmlns:p14="http://schemas.microsoft.com/office/powerpoint/2010/main" val="28627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Notion of dominance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(n) ≥ h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(n)</a:t>
            </a:r>
            <a:r>
              <a:rPr lang="en-US" altLang="en-US" smtClean="0"/>
              <a:t> for all </a:t>
            </a:r>
            <a:r>
              <a:rPr lang="en-US" altLang="en-US" i="1" smtClean="0"/>
              <a:t>n</a:t>
            </a:r>
            <a:r>
              <a:rPr lang="en-US" altLang="en-US" smtClean="0"/>
              <a:t> (both admissible) then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dominates</a:t>
            </a:r>
            <a:r>
              <a:rPr lang="en-US" altLang="en-US" smtClean="0"/>
              <a:t>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i="1" smtClean="0"/>
              <a:t>    h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is better for search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Typical search costs (average number of nodes expanded) for 8-puzzle problem</a:t>
            </a:r>
          </a:p>
          <a:p>
            <a:pPr eaLnBrk="1" hangingPunct="1"/>
            <a:endParaRPr lang="en-US" altLang="en-US" i="1" smtClean="0"/>
          </a:p>
          <a:p>
            <a:pPr eaLnBrk="1" hangingPunct="1">
              <a:buFontTx/>
              <a:buNone/>
            </a:pPr>
            <a:r>
              <a:rPr lang="en-US" altLang="en-US" i="1" smtClean="0"/>
              <a:t>	d=12	</a:t>
            </a:r>
            <a:r>
              <a:rPr lang="en-US" altLang="en-US" smtClean="0"/>
              <a:t>IDS = 3,644,035 nodes</a:t>
            </a:r>
            <a:br>
              <a:rPr lang="en-US" altLang="en-US" smtClean="0"/>
            </a:br>
            <a:r>
              <a:rPr lang="en-US" altLang="en-US" smtClean="0"/>
              <a:t>		A</a:t>
            </a:r>
            <a:r>
              <a:rPr lang="en-US" altLang="en-US" baseline="30000" smtClean="0"/>
              <a:t>*</a:t>
            </a:r>
            <a:r>
              <a:rPr lang="en-US" altLang="en-US" smtClean="0"/>
              <a:t>(h</a:t>
            </a:r>
            <a:r>
              <a:rPr lang="en-US" altLang="en-US" baseline="-25000" smtClean="0"/>
              <a:t>1</a:t>
            </a:r>
            <a:r>
              <a:rPr lang="en-US" altLang="en-US" smtClean="0"/>
              <a:t>) = 227 nodes </a:t>
            </a:r>
            <a:br>
              <a:rPr lang="en-US" altLang="en-US" smtClean="0"/>
            </a:br>
            <a:r>
              <a:rPr lang="en-US" altLang="en-US" smtClean="0"/>
              <a:t>		A</a:t>
            </a:r>
            <a:r>
              <a:rPr lang="en-US" altLang="en-US" baseline="30000" smtClean="0"/>
              <a:t>*</a:t>
            </a:r>
            <a:r>
              <a:rPr lang="en-US" altLang="en-US" smtClean="0"/>
              <a:t>(h</a:t>
            </a:r>
            <a:r>
              <a:rPr lang="en-US" altLang="en-US" baseline="-25000" smtClean="0"/>
              <a:t>2</a:t>
            </a:r>
            <a:r>
              <a:rPr lang="en-US" altLang="en-US" smtClean="0"/>
              <a:t>) = 73 nodes 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i="1" smtClean="0"/>
              <a:t>	d=24 	</a:t>
            </a:r>
            <a:r>
              <a:rPr lang="en-US" altLang="en-US" smtClean="0"/>
              <a:t>IDS = too many nodes</a:t>
            </a:r>
            <a:br>
              <a:rPr lang="en-US" altLang="en-US" smtClean="0"/>
            </a:br>
            <a:r>
              <a:rPr lang="en-US" altLang="en-US" smtClean="0"/>
              <a:t>		A</a:t>
            </a:r>
            <a:r>
              <a:rPr lang="en-US" altLang="en-US" baseline="30000" smtClean="0"/>
              <a:t>*</a:t>
            </a:r>
            <a:r>
              <a:rPr lang="en-US" altLang="en-US" smtClean="0"/>
              <a:t>(h</a:t>
            </a:r>
            <a:r>
              <a:rPr lang="en-US" altLang="en-US" baseline="-25000" smtClean="0"/>
              <a:t>1</a:t>
            </a:r>
            <a:r>
              <a:rPr lang="en-US" altLang="en-US" smtClean="0"/>
              <a:t>) = 39,135 nodes </a:t>
            </a:r>
            <a:br>
              <a:rPr lang="en-US" altLang="en-US" smtClean="0"/>
            </a:br>
            <a:r>
              <a:rPr lang="en-US" altLang="en-US" smtClean="0"/>
              <a:t>		A</a:t>
            </a:r>
            <a:r>
              <a:rPr lang="en-US" altLang="en-US" baseline="30000" smtClean="0"/>
              <a:t>*</a:t>
            </a:r>
            <a:r>
              <a:rPr lang="en-US" altLang="en-US" smtClean="0"/>
              <a:t>(h</a:t>
            </a:r>
            <a:r>
              <a:rPr lang="en-US" altLang="en-US" baseline="-25000" smtClean="0"/>
              <a:t>2</a:t>
            </a:r>
            <a:r>
              <a:rPr lang="en-US" altLang="en-US" smtClean="0"/>
              <a:t>) = 1,641 nodes 
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60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Effective branching factor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Effective branching factor b*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Is the branching factor that a uniform tree of depth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would have in order to contain </a:t>
            </a:r>
            <a:r>
              <a:rPr lang="en-US" altLang="en-US" i="1" dirty="0" smtClean="0"/>
              <a:t>N+1</a:t>
            </a:r>
            <a:r>
              <a:rPr lang="en-US" altLang="en-US" dirty="0" smtClean="0"/>
              <a:t> nodes.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Measure is fairly constant for sufficiently hard problems.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Can thus provide a good guide to the heuristic’s overall usefulness.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06776"/>
              </p:ext>
            </p:extLst>
          </p:nvPr>
        </p:nvGraphicFramePr>
        <p:xfrm>
          <a:off x="2362200" y="2895600"/>
          <a:ext cx="4206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955800" imgH="190500" progId="Equation.3">
                  <p:embed/>
                </p:oleObj>
              </mc:Choice>
              <mc:Fallback>
                <p:oleObj name="Equation" r:id="rId4" imgW="1955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4206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Effectiveness of different heuristics</a:t>
            </a:r>
          </a:p>
        </p:txBody>
      </p:sp>
      <p:sp>
        <p:nvSpPr>
          <p:cNvPr id="47107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609600" y="4953000"/>
            <a:ext cx="7848600" cy="16383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Results averaged over random instances of the 8-puzzle</a:t>
            </a:r>
          </a:p>
        </p:txBody>
      </p:sp>
      <p:pic>
        <p:nvPicPr>
          <p:cNvPr id="47108" name="Picture 8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7658100" cy="3138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8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Inventing heuristics via “relaxed problems”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A problem with fewer restrictions on the actions is called a </a:t>
            </a:r>
            <a:r>
              <a:rPr lang="en-US" altLang="en-US" smtClean="0">
                <a:solidFill>
                  <a:srgbClr val="FF0000"/>
                </a:solidFill>
              </a:rPr>
              <a:t>relaxed problem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cost of an optimal solution to a relaxed problem is an admissible heuristic for the original problem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 rules of the 8-puzzle are relaxed so that a tile can move </a:t>
            </a:r>
            <a:r>
              <a:rPr lang="en-US" altLang="en-US" smtClean="0">
                <a:solidFill>
                  <a:srgbClr val="FF0000"/>
                </a:solidFill>
              </a:rPr>
              <a:t>anywhere</a:t>
            </a:r>
            <a:r>
              <a:rPr lang="en-US" altLang="en-US" smtClean="0"/>
              <a:t>, then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(n) </a:t>
            </a:r>
            <a:r>
              <a:rPr lang="en-US" altLang="en-US" smtClean="0"/>
              <a:t>gives the shortest solution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 rules are relaxed so that a tile can move to </a:t>
            </a:r>
            <a:r>
              <a:rPr lang="en-US" altLang="en-US" smtClean="0">
                <a:solidFill>
                  <a:srgbClr val="FF0000"/>
                </a:solidFill>
              </a:rPr>
              <a:t>any adjacent square,</a:t>
            </a:r>
            <a:r>
              <a:rPr lang="en-US" altLang="en-US" smtClean="0"/>
              <a:t> then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(n) </a:t>
            </a:r>
            <a:r>
              <a:rPr lang="en-US" altLang="en-US" smtClean="0"/>
              <a:t>gives the shortest solution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Can be a useful way to generate heuristics</a:t>
            </a:r>
          </a:p>
          <a:p>
            <a:pPr lvl="1" eaLnBrk="1" hangingPunct="1"/>
            <a:r>
              <a:rPr lang="en-US" altLang="en-US" smtClean="0"/>
              <a:t>E.g., ABSOLVER (Prieditis, 1993) discovered the first useful heuristic for the Rubik’s cube puzzle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7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heuristics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h(n) = max{ h1(n), h2(n),……hk(n)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Assume all h functions are admissible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Always choose the least optimistic heuristic (most accurate) at each node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Could also learn a convex combination of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Weighted sum of h(n)’s, where weights sum to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Weights learned via repeated puzzle-solving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Could try to learn a heuristic function based on “features”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E.g., x1(n) = number of misplaced tiles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E.g., x2(n) = number of goal-adjacent-pairs that are currently adjacent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h(n) = w</a:t>
            </a:r>
            <a:r>
              <a:rPr lang="en-US" altLang="en-US" baseline="-25000" smtClean="0"/>
              <a:t>1</a:t>
            </a:r>
            <a:r>
              <a:rPr lang="en-US" altLang="en-US" smtClean="0"/>
              <a:t> x1(n) + w</a:t>
            </a:r>
            <a:r>
              <a:rPr lang="en-US" altLang="en-US" baseline="-25000" smtClean="0"/>
              <a:t>2</a:t>
            </a:r>
            <a:r>
              <a:rPr lang="en-US" altLang="en-US" smtClean="0"/>
              <a:t> x2(n)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Weights could be learned again via repeated puzzle-solving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Try to identify which features are predictive of path cost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36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Pattern databases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848600" cy="24161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Admissible heuristics can also be derived from the solution cost of a subproblem of a given problem.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cost is a lower bound on the cost of the real problem.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Pattern databases store the exact solution to for every possible subproblem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complete heuristic is constructed using the patterns in the DB</a:t>
            </a:r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771900"/>
            <a:ext cx="3676650" cy="1866900"/>
          </a:xfrm>
        </p:spPr>
      </p:pic>
    </p:spTree>
    <p:extLst>
      <p:ext uri="{BB962C8B-B14F-4D97-AF65-F5344CB8AC3E}">
        <p14:creationId xmlns:p14="http://schemas.microsoft.com/office/powerpoint/2010/main" val="421909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19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 smtClean="0"/>
              <a:t>Uninformed search methods have their limits</a:t>
            </a:r>
          </a:p>
          <a:p>
            <a:pPr eaLnBrk="1" hangingPunct="1"/>
            <a:r>
              <a:rPr lang="en-US" altLang="en-US" sz="2200" dirty="0" smtClean="0"/>
              <a:t>Informed (or heuristic) search uses problem-specific heuristics to improve efficiency</a:t>
            </a:r>
          </a:p>
          <a:p>
            <a:pPr lvl="1" eaLnBrk="1" hangingPunct="1"/>
            <a:r>
              <a:rPr lang="en-US" altLang="en-US" sz="2200" dirty="0" smtClean="0"/>
              <a:t>Best-first</a:t>
            </a:r>
          </a:p>
          <a:p>
            <a:pPr lvl="1" eaLnBrk="1" hangingPunct="1"/>
            <a:r>
              <a:rPr lang="en-US" altLang="en-US" sz="2200" dirty="0" smtClean="0"/>
              <a:t>A*</a:t>
            </a:r>
          </a:p>
          <a:p>
            <a:pPr lvl="1" eaLnBrk="1" hangingPunct="1"/>
            <a:r>
              <a:rPr lang="en-US" altLang="en-US" sz="2200" dirty="0" smtClean="0"/>
              <a:t>RBFS</a:t>
            </a:r>
          </a:p>
          <a:p>
            <a:pPr lvl="1" eaLnBrk="1" hangingPunct="1"/>
            <a:r>
              <a:rPr lang="en-US" altLang="en-US" sz="2200" dirty="0" smtClean="0"/>
              <a:t>SMA*</a:t>
            </a:r>
          </a:p>
          <a:p>
            <a:pPr lvl="1" eaLnBrk="1" hangingPunct="1"/>
            <a:r>
              <a:rPr lang="en-US" altLang="en-US" sz="2200" dirty="0" smtClean="0"/>
              <a:t>Techniques for generating heuristics</a:t>
            </a:r>
          </a:p>
          <a:p>
            <a:pPr eaLnBrk="1" hangingPunct="1"/>
            <a:r>
              <a:rPr lang="en-US" altLang="en-US" sz="2200" dirty="0" smtClean="0"/>
              <a:t>Can provide significant speed-ups in practice</a:t>
            </a:r>
          </a:p>
          <a:p>
            <a:pPr lvl="1" eaLnBrk="1" hangingPunct="1"/>
            <a:r>
              <a:rPr lang="en-US" altLang="en-US" sz="2200" dirty="0" smtClean="0"/>
              <a:t>e.g., on 8-puzzle</a:t>
            </a:r>
          </a:p>
          <a:p>
            <a:pPr lvl="1" eaLnBrk="1" hangingPunct="1"/>
            <a:r>
              <a:rPr lang="en-US" altLang="en-US" sz="2200" dirty="0" smtClean="0"/>
              <a:t>But can still have worst-case exponential time complexity</a:t>
            </a:r>
          </a:p>
          <a:p>
            <a:pPr eaLnBrk="1" hangingPunct="1"/>
            <a:r>
              <a:rPr lang="en-US" altLang="en-US" sz="2200" dirty="0" smtClean="0"/>
              <a:t>Next lecture: local search techniques</a:t>
            </a:r>
          </a:p>
          <a:p>
            <a:pPr lvl="1" eaLnBrk="1" hangingPunct="1"/>
            <a:r>
              <a:rPr lang="en-US" altLang="en-US" sz="2200" dirty="0" smtClean="0"/>
              <a:t>Hill-climbing, genetic algorithms, simulated annealing, </a:t>
            </a:r>
            <a:r>
              <a:rPr lang="en-US" altLang="en-US" sz="2200" dirty="0" err="1" smtClean="0"/>
              <a:t>etc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448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Greedy best-first search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Idea</a:t>
            </a:r>
            <a:r>
              <a:rPr lang="en-IN" sz="3200" dirty="0"/>
              <a:t>: always choose the path on the frontier with the smallest </a:t>
            </a:r>
            <a:r>
              <a:rPr lang="en-IN" sz="3200" dirty="0" smtClean="0"/>
              <a:t>h value.</a:t>
            </a:r>
          </a:p>
          <a:p>
            <a:endParaRPr lang="en-IN" sz="3200" dirty="0"/>
          </a:p>
          <a:p>
            <a:r>
              <a:rPr lang="en-IN" sz="3200" dirty="0" smtClean="0">
                <a:solidFill>
                  <a:srgbClr val="FF0000"/>
                </a:solidFill>
              </a:rPr>
              <a:t>Best First Search </a:t>
            </a:r>
            <a:r>
              <a:rPr lang="en-IN" sz="3200" dirty="0" smtClean="0"/>
              <a:t>treats </a:t>
            </a:r>
            <a:r>
              <a:rPr lang="en-IN" sz="3200" dirty="0"/>
              <a:t>the frontier as a priority queue ordered by h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dirty="0" smtClean="0">
                <a:solidFill>
                  <a:srgbClr val="FF0000"/>
                </a:solidFill>
              </a:rPr>
              <a:t>Greedy approach</a:t>
            </a:r>
            <a:r>
              <a:rPr lang="en-IN" sz="3200" dirty="0"/>
              <a:t>: expand path whose last node seems closest to the </a:t>
            </a:r>
            <a:r>
              <a:rPr lang="en-IN" sz="3200" dirty="0" smtClean="0"/>
              <a:t>goal</a:t>
            </a:r>
            <a:endParaRPr lang="en-US" altLang="en-US" sz="3200" dirty="0" smtClean="0"/>
          </a:p>
          <a:p>
            <a:pPr lvl="1">
              <a:buFontTx/>
              <a:buNone/>
            </a:pPr>
            <a:endParaRPr lang="en-US" altLang="en-US" sz="3200" dirty="0"/>
          </a:p>
          <a:p>
            <a:pPr lvl="1"/>
            <a:endParaRPr lang="en-US" altLang="en-US" sz="3200" dirty="0"/>
          </a:p>
          <a:p>
            <a:pPr lvl="1"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58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6" y="1647967"/>
            <a:ext cx="7316293" cy="461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Romania with step costs in km</a:t>
            </a:r>
          </a:p>
        </p:txBody>
      </p:sp>
      <p:pic>
        <p:nvPicPr>
          <p:cNvPr id="312323" name="Picture 3" descr="romani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2960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314371" name="Picture 3" descr="greedy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14216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90" name="Picture 22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3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greedy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62063"/>
            <a:ext cx="7023100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315406" name="Picture 1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5581650" y="4391025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</TotalTime>
  <Words>1609</Words>
  <Application>Microsoft Office PowerPoint</Application>
  <PresentationFormat>On-screen Show (4:3)</PresentationFormat>
  <Paragraphs>326</Paragraphs>
  <Slides>46</Slides>
  <Notes>40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Equity</vt:lpstr>
      <vt:lpstr>Equation</vt:lpstr>
      <vt:lpstr>Informed searching</vt:lpstr>
      <vt:lpstr>Informed search</vt:lpstr>
      <vt:lpstr>Heuristic function</vt:lpstr>
      <vt:lpstr>Heuristic functions for 8-puzzle</vt:lpstr>
      <vt:lpstr>Greedy best-first search</vt:lpstr>
      <vt:lpstr>Greedy best-first search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Optimal Path</vt:lpstr>
      <vt:lpstr>Properties of greedy best-first search</vt:lpstr>
      <vt:lpstr>What’s Next?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Optimality for graphs?</vt:lpstr>
      <vt:lpstr>A* is optimal with consistent heuristics</vt:lpstr>
      <vt:lpstr>Contours of A* Search</vt:lpstr>
      <vt:lpstr>PowerPoint Presentation</vt:lpstr>
      <vt:lpstr>Properties of A*</vt:lpstr>
      <vt:lpstr>Memory-bounded heuristic search</vt:lpstr>
      <vt:lpstr>Iterative Deepening A* (IDA*) </vt:lpstr>
      <vt:lpstr>Analysis of Iterative Deepening A* (IDA*)</vt:lpstr>
      <vt:lpstr>Recursive Best-First Search (RBFS)</vt:lpstr>
      <vt:lpstr>Recursive Best First Search: Example</vt:lpstr>
      <vt:lpstr>RBFS example</vt:lpstr>
      <vt:lpstr>RBFS example</vt:lpstr>
      <vt:lpstr>RBFS properties</vt:lpstr>
      <vt:lpstr>(Simplified) Memory-bounded A* (SMA*)</vt:lpstr>
      <vt:lpstr>Heuristic functions</vt:lpstr>
      <vt:lpstr>Notion of dominance</vt:lpstr>
      <vt:lpstr>Effective branching factor</vt:lpstr>
      <vt:lpstr>Effectiveness of different heuristics</vt:lpstr>
      <vt:lpstr>Inventing heuristics via “relaxed problems”</vt:lpstr>
      <vt:lpstr>More on heuristics</vt:lpstr>
      <vt:lpstr>Pattern databases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searching</dc:title>
  <dc:creator>Admin</dc:creator>
  <cp:lastModifiedBy>Admin</cp:lastModifiedBy>
  <cp:revision>44</cp:revision>
  <dcterms:created xsi:type="dcterms:W3CDTF">2006-08-16T00:00:00Z</dcterms:created>
  <dcterms:modified xsi:type="dcterms:W3CDTF">2015-09-03T04:57:54Z</dcterms:modified>
</cp:coreProperties>
</file>