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3"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E2CE7C-8D66-48CA-A941-14127C3488B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356240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2CE7C-8D66-48CA-A941-14127C3488B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332504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2CE7C-8D66-48CA-A941-14127C3488B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26333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2CE7C-8D66-48CA-A941-14127C3488B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182029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2CE7C-8D66-48CA-A941-14127C3488B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306408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E2CE7C-8D66-48CA-A941-14127C3488B6}"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259732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E2CE7C-8D66-48CA-A941-14127C3488B6}" type="datetimeFigureOut">
              <a:rPr lang="en-US" smtClean="0"/>
              <a:t>8/12/2015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166810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E2CE7C-8D66-48CA-A941-14127C3488B6}" type="datetimeFigureOut">
              <a:rPr lang="en-US" smtClean="0"/>
              <a:t>8/12/2015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276532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2CE7C-8D66-48CA-A941-14127C3488B6}" type="datetimeFigureOut">
              <a:rPr lang="en-US" smtClean="0"/>
              <a:t>8/12/2015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391224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2CE7C-8D66-48CA-A941-14127C3488B6}"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102700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2CE7C-8D66-48CA-A941-14127C3488B6}"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CD335-3CBA-4478-8A24-A6286703F6D0}" type="slidenum">
              <a:rPr lang="en-US" smtClean="0"/>
              <a:t>‹#›</a:t>
            </a:fld>
            <a:endParaRPr lang="en-US"/>
          </a:p>
        </p:txBody>
      </p:sp>
    </p:spTree>
    <p:extLst>
      <p:ext uri="{BB962C8B-B14F-4D97-AF65-F5344CB8AC3E}">
        <p14:creationId xmlns:p14="http://schemas.microsoft.com/office/powerpoint/2010/main" val="303525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2CE7C-8D66-48CA-A941-14127C3488B6}" type="datetimeFigureOut">
              <a:rPr lang="en-US" smtClean="0"/>
              <a:t>8/12/2015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CD335-3CBA-4478-8A24-A6286703F6D0}" type="slidenum">
              <a:rPr lang="en-US" smtClean="0"/>
              <a:t>‹#›</a:t>
            </a:fld>
            <a:endParaRPr lang="en-US"/>
          </a:p>
        </p:txBody>
      </p:sp>
    </p:spTree>
    <p:extLst>
      <p:ext uri="{BB962C8B-B14F-4D97-AF65-F5344CB8AC3E}">
        <p14:creationId xmlns:p14="http://schemas.microsoft.com/office/powerpoint/2010/main" val="3663998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Creating an Example Android App in Android Studio</a:t>
            </a:r>
            <a:br>
              <a:rPr lang="en-US" b="1" dirty="0" smtClean="0"/>
            </a:br>
            <a:endParaRPr lang="en-US" dirty="0"/>
          </a:p>
        </p:txBody>
      </p:sp>
      <p:sp>
        <p:nvSpPr>
          <p:cNvPr id="3" name="Subtitle 2"/>
          <p:cNvSpPr>
            <a:spLocks noGrp="1"/>
          </p:cNvSpPr>
          <p:nvPr>
            <p:ph type="subTitle" idx="1"/>
          </p:nvPr>
        </p:nvSpPr>
        <p:spPr/>
        <p:txBody>
          <a:bodyPr/>
          <a:lstStyle/>
          <a:p>
            <a:r>
              <a:rPr lang="en-US" dirty="0" smtClean="0"/>
              <a:t>Activity lifecycle</a:t>
            </a:r>
          </a:p>
          <a:p>
            <a:r>
              <a:rPr lang="en-US" dirty="0" smtClean="0"/>
              <a:t>&amp;</a:t>
            </a:r>
          </a:p>
          <a:p>
            <a:r>
              <a:rPr lang="en-US" dirty="0" smtClean="0"/>
              <a:t>UI Resources</a:t>
            </a:r>
            <a:endParaRPr lang="en-US" dirty="0"/>
          </a:p>
        </p:txBody>
      </p:sp>
    </p:spTree>
    <p:extLst>
      <p:ext uri="{BB962C8B-B14F-4D97-AF65-F5344CB8AC3E}">
        <p14:creationId xmlns:p14="http://schemas.microsoft.com/office/powerpoint/2010/main" val="281500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the Blank Activity option selected, click Next.</a:t>
            </a:r>
          </a:p>
          <a:p>
            <a:r>
              <a:rPr lang="en-US" dirty="0" smtClean="0"/>
              <a:t> On the final screen  name the activity and title </a:t>
            </a:r>
            <a:r>
              <a:rPr lang="en-US" i="1" u="sng" dirty="0" err="1" smtClean="0">
                <a:effectLst>
                  <a:outerShdw blurRad="38100" dist="38100" dir="2700000" algn="tl">
                    <a:srgbClr val="000000">
                      <a:alpha val="43137"/>
                    </a:srgbClr>
                  </a:outerShdw>
                </a:effectLst>
              </a:rPr>
              <a:t>MainActivity</a:t>
            </a:r>
            <a:r>
              <a:rPr lang="en-US" dirty="0" smtClean="0"/>
              <a:t>. </a:t>
            </a:r>
          </a:p>
        </p:txBody>
      </p:sp>
    </p:spTree>
    <p:extLst>
      <p:ext uri="{BB962C8B-B14F-4D97-AF65-F5344CB8AC3E}">
        <p14:creationId xmlns:p14="http://schemas.microsoft.com/office/powerpoint/2010/main" val="989382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07822" y="0"/>
            <a:ext cx="8684178" cy="6858000"/>
          </a:xfrm>
          <a:prstGeom prst="rect">
            <a:avLst/>
          </a:prstGeom>
        </p:spPr>
      </p:pic>
      <p:sp>
        <p:nvSpPr>
          <p:cNvPr id="5" name="TextBox 4"/>
          <p:cNvSpPr txBox="1"/>
          <p:nvPr/>
        </p:nvSpPr>
        <p:spPr>
          <a:xfrm>
            <a:off x="96252" y="1027906"/>
            <a:ext cx="3188369" cy="646331"/>
          </a:xfrm>
          <a:prstGeom prst="rect">
            <a:avLst/>
          </a:prstGeom>
          <a:noFill/>
        </p:spPr>
        <p:txBody>
          <a:bodyPr wrap="square" rtlCol="0">
            <a:spAutoFit/>
          </a:bodyPr>
          <a:lstStyle/>
          <a:p>
            <a:r>
              <a:rPr lang="en-US" dirty="0" smtClean="0"/>
              <a:t>Finally, click on Finish to initiate the project creation process. </a:t>
            </a:r>
            <a:endParaRPr lang="en-US" dirty="0"/>
          </a:p>
        </p:txBody>
      </p:sp>
    </p:spTree>
    <p:extLst>
      <p:ext uri="{BB962C8B-B14F-4D97-AF65-F5344CB8AC3E}">
        <p14:creationId xmlns:p14="http://schemas.microsoft.com/office/powerpoint/2010/main" val="256525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Modifying the Example Application</a:t>
            </a:r>
            <a:br>
              <a:rPr lang="en-US" b="1" dirty="0" smtClean="0"/>
            </a:br>
            <a:endParaRPr lang="en-US" dirty="0"/>
          </a:p>
        </p:txBody>
      </p:sp>
      <p:sp>
        <p:nvSpPr>
          <p:cNvPr id="5" name="AutoShape 4" descr="Image:android_studio_changing_project_tool_window_mode.png"/>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r>
              <a:rPr lang="en-US" dirty="0" smtClean="0"/>
              <a:t>At this point, Android Studio has created a minimal example application project and opened the main project. </a:t>
            </a:r>
          </a:p>
          <a:p>
            <a:r>
              <a:rPr lang="en-US" dirty="0" smtClean="0"/>
              <a:t>The newly created project and references to associated files are listed in the </a:t>
            </a:r>
            <a:r>
              <a:rPr lang="en-US" i="1" u="sng" dirty="0" smtClean="0">
                <a:effectLst>
                  <a:outerShdw blurRad="38100" dist="38100" dir="2700000" algn="tl">
                    <a:srgbClr val="000000">
                      <a:alpha val="43137"/>
                    </a:srgbClr>
                  </a:outerShdw>
                </a:effectLst>
              </a:rPr>
              <a:t>Project tool window </a:t>
            </a:r>
            <a:r>
              <a:rPr lang="en-US" dirty="0" smtClean="0"/>
              <a:t>located on the left hand side of the main project window. </a:t>
            </a:r>
          </a:p>
          <a:p>
            <a:r>
              <a:rPr lang="en-US" dirty="0" smtClean="0"/>
              <a:t>The Project tool window has a number of modes in which information can be displayed. </a:t>
            </a:r>
          </a:p>
          <a:p>
            <a:r>
              <a:rPr lang="en-US" dirty="0" smtClean="0"/>
              <a:t>By default, this panel will be in Android mode.</a:t>
            </a:r>
          </a:p>
          <a:p>
            <a:r>
              <a:rPr lang="en-US" dirty="0" smtClean="0"/>
              <a:t> This setting is controlled by the drop down menu at the top of the panel.</a:t>
            </a:r>
          </a:p>
          <a:p>
            <a:r>
              <a:rPr lang="en-US" dirty="0" smtClean="0"/>
              <a:t> If the panel is not currently in Android mode, click on this menu and switch to Android mode: </a:t>
            </a:r>
          </a:p>
          <a:p>
            <a:endParaRPr lang="en-US" dirty="0"/>
          </a:p>
        </p:txBody>
      </p:sp>
    </p:spTree>
    <p:extLst>
      <p:ext uri="{BB962C8B-B14F-4D97-AF65-F5344CB8AC3E}">
        <p14:creationId xmlns:p14="http://schemas.microsoft.com/office/powerpoint/2010/main" val="476012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6515455" y="0"/>
            <a:ext cx="5566757" cy="4183020"/>
          </a:xfrm>
          <a:prstGeom prst="rect">
            <a:avLst/>
          </a:prstGeom>
        </p:spPr>
      </p:pic>
      <p:sp>
        <p:nvSpPr>
          <p:cNvPr id="6" name="Rectangle 5"/>
          <p:cNvSpPr/>
          <p:nvPr/>
        </p:nvSpPr>
        <p:spPr>
          <a:xfrm>
            <a:off x="445168" y="4417005"/>
            <a:ext cx="9565106" cy="646331"/>
          </a:xfrm>
          <a:prstGeom prst="rect">
            <a:avLst/>
          </a:prstGeom>
        </p:spPr>
        <p:txBody>
          <a:bodyPr wrap="square">
            <a:spAutoFit/>
          </a:bodyPr>
          <a:lstStyle/>
          <a:p>
            <a:r>
              <a:rPr lang="en-US" dirty="0" smtClean="0"/>
              <a:t>The example project created for us when we selected the option to create an activity consists of a user interface containing a label that will read “Hello World” when the application is executed.</a:t>
            </a:r>
            <a:endParaRPr lang="en-US" dirty="0"/>
          </a:p>
        </p:txBody>
      </p:sp>
    </p:spTree>
    <p:extLst>
      <p:ext uri="{BB962C8B-B14F-4D97-AF65-F5344CB8AC3E}">
        <p14:creationId xmlns:p14="http://schemas.microsoft.com/office/powerpoint/2010/main" val="336105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next step  is to modify the user interface of our application so that it displays a larger text view object with a different message to the one provided for us by Android Studio. </a:t>
            </a:r>
          </a:p>
          <a:p>
            <a:r>
              <a:rPr lang="en-US" dirty="0" smtClean="0"/>
              <a:t>The user interface design for our activity is stored in a file named </a:t>
            </a:r>
            <a:r>
              <a:rPr lang="en-US" i="1" u="sng" dirty="0" smtClean="0">
                <a:effectLst>
                  <a:outerShdw blurRad="38100" dist="38100" dir="2700000" algn="tl">
                    <a:srgbClr val="000000">
                      <a:alpha val="43137"/>
                    </a:srgbClr>
                  </a:outerShdw>
                </a:effectLst>
              </a:rPr>
              <a:t>activity_main.xml</a:t>
            </a:r>
            <a:r>
              <a:rPr lang="en-US" dirty="0" smtClean="0"/>
              <a:t> which, in turn, is located under </a:t>
            </a:r>
            <a:r>
              <a:rPr lang="en-US" i="1" u="sng" dirty="0" smtClean="0">
                <a:effectLst>
                  <a:outerShdw blurRad="38100" dist="38100" dir="2700000" algn="tl">
                    <a:srgbClr val="000000">
                      <a:alpha val="43137"/>
                    </a:srgbClr>
                  </a:outerShdw>
                </a:effectLst>
              </a:rPr>
              <a:t>app -&gt; res -&gt; layout in the project file hierarchy. </a:t>
            </a:r>
            <a:r>
              <a:rPr lang="en-US" dirty="0" smtClean="0"/>
              <a:t>Using the Project panel, locate this file as illustrated in Figure.</a:t>
            </a:r>
            <a:endParaRPr lang="en-US" dirty="0"/>
          </a:p>
        </p:txBody>
      </p:sp>
    </p:spTree>
    <p:extLst>
      <p:ext uri="{BB962C8B-B14F-4D97-AF65-F5344CB8AC3E}">
        <p14:creationId xmlns:p14="http://schemas.microsoft.com/office/powerpoint/2010/main" val="229710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834188" y="262909"/>
            <a:ext cx="4519612" cy="5778741"/>
          </a:xfrm>
          <a:prstGeom prst="rect">
            <a:avLst/>
          </a:prstGeom>
        </p:spPr>
      </p:pic>
      <p:sp>
        <p:nvSpPr>
          <p:cNvPr id="5" name="Rectangle 4"/>
          <p:cNvSpPr/>
          <p:nvPr/>
        </p:nvSpPr>
        <p:spPr>
          <a:xfrm>
            <a:off x="208547" y="2076998"/>
            <a:ext cx="6096000" cy="923330"/>
          </a:xfrm>
          <a:prstGeom prst="rect">
            <a:avLst/>
          </a:prstGeom>
        </p:spPr>
        <p:txBody>
          <a:bodyPr>
            <a:spAutoFit/>
          </a:bodyPr>
          <a:lstStyle/>
          <a:p>
            <a:r>
              <a:rPr lang="en-US" dirty="0" smtClean="0"/>
              <a:t>Once located, double click on the file to load it into the User Interface Designer tool which will appear in the center panel of the Android Studio main window: </a:t>
            </a:r>
            <a:endParaRPr lang="en-US" dirty="0"/>
          </a:p>
        </p:txBody>
      </p:sp>
    </p:spTree>
    <p:extLst>
      <p:ext uri="{BB962C8B-B14F-4D97-AF65-F5344CB8AC3E}">
        <p14:creationId xmlns:p14="http://schemas.microsoft.com/office/powerpoint/2010/main" val="6799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
            <a:ext cx="10840453" cy="6075419"/>
          </a:xfrm>
          <a:prstGeom prst="rect">
            <a:avLst/>
          </a:prstGeom>
        </p:spPr>
      </p:pic>
    </p:spTree>
    <p:extLst>
      <p:ext uri="{BB962C8B-B14F-4D97-AF65-F5344CB8AC3E}">
        <p14:creationId xmlns:p14="http://schemas.microsoft.com/office/powerpoint/2010/main" val="2877980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764238"/>
          </a:xfrm>
          <a:prstGeom prst="rect">
            <a:avLst/>
          </a:prstGeom>
        </p:spPr>
      </p:pic>
    </p:spTree>
    <p:extLst>
      <p:ext uri="{BB962C8B-B14F-4D97-AF65-F5344CB8AC3E}">
        <p14:creationId xmlns:p14="http://schemas.microsoft.com/office/powerpoint/2010/main" val="2666689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4558"/>
            <a:ext cx="12192000" cy="6833441"/>
          </a:xfrm>
          <a:prstGeom prst="rect">
            <a:avLst/>
          </a:prstGeom>
        </p:spPr>
      </p:pic>
    </p:spTree>
    <p:extLst>
      <p:ext uri="{BB962C8B-B14F-4D97-AF65-F5344CB8AC3E}">
        <p14:creationId xmlns:p14="http://schemas.microsoft.com/office/powerpoint/2010/main" val="424305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340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first step in the application development process is to create a new project within the Android Studio environment. Begin, therefore, by launching Android Studio so that the “Welcome to Android Studio” screen appears </a:t>
            </a:r>
            <a:endParaRPr lang="en-US" sz="2800" dirty="0"/>
          </a:p>
        </p:txBody>
      </p:sp>
      <p:pic>
        <p:nvPicPr>
          <p:cNvPr id="1026" name="Picture 2" descr="The Android Studio Welcome Scree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0187" y="1536867"/>
            <a:ext cx="6372118" cy="516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7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droid Directory Structure"/>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309163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0618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7463" y="143002"/>
            <a:ext cx="6096000" cy="1711238"/>
          </a:xfrm>
          <a:prstGeom prst="rect">
            <a:avLst/>
          </a:prstGeom>
        </p:spPr>
        <p:txBody>
          <a:bodyPr>
            <a:spAutoFit/>
          </a:bodyPr>
          <a:lstStyle/>
          <a:p>
            <a:pPr>
              <a:lnSpc>
                <a:spcPct val="115000"/>
              </a:lnSpc>
              <a:spcAft>
                <a:spcPts val="1500"/>
              </a:spcAft>
            </a:pPr>
            <a:r>
              <a:rPr lang="en-IN" b="1" dirty="0" err="1"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src</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contains the </a:t>
            </a:r>
            <a:r>
              <a:rPr lang="en-IN" b="1" dirty="0" smtClean="0">
                <a:solidFill>
                  <a:srgbClr val="000000"/>
                </a:solidFill>
                <a:effectLst/>
                <a:latin typeface="Arial" panose="020B0604020202020204" pitchFamily="34" charset="0"/>
                <a:ea typeface="Times New Roman" panose="02020603050405020304" pitchFamily="18" charset="0"/>
              </a:rPr>
              <a:t>.java</a:t>
            </a:r>
            <a:r>
              <a:rPr lang="en-IN" dirty="0" smtClean="0">
                <a:solidFill>
                  <a:srgbClr val="000000"/>
                </a:solidFill>
                <a:effectLst/>
                <a:latin typeface="Arial" panose="020B0604020202020204" pitchFamily="34" charset="0"/>
                <a:ea typeface="Times New Roman" panose="02020603050405020304" pitchFamily="18" charset="0"/>
              </a:rPr>
              <a:t> source files for your project. By default, it includes an</a:t>
            </a:r>
            <a:r>
              <a:rPr lang="en-IN" i="1" dirty="0" smtClean="0">
                <a:solidFill>
                  <a:srgbClr val="000000"/>
                </a:solidFill>
                <a:effectLst/>
                <a:latin typeface="Arial" panose="020B0604020202020204" pitchFamily="34" charset="0"/>
                <a:ea typeface="Times New Roman" panose="02020603050405020304" pitchFamily="18" charset="0"/>
              </a:rPr>
              <a:t>MainActivity.java</a:t>
            </a:r>
            <a:r>
              <a:rPr lang="en-IN" dirty="0" smtClean="0">
                <a:solidFill>
                  <a:srgbClr val="000000"/>
                </a:solidFill>
                <a:effectLst/>
                <a:latin typeface="Arial" panose="020B0604020202020204" pitchFamily="34" charset="0"/>
                <a:ea typeface="Times New Roman" panose="02020603050405020304" pitchFamily="18" charset="0"/>
              </a:rPr>
              <a:t> source file having an activity class that runs when your app is launched using the app icon.</a:t>
            </a:r>
            <a:endParaRPr lang="en-US" dirty="0"/>
          </a:p>
        </p:txBody>
      </p:sp>
      <p:sp>
        <p:nvSpPr>
          <p:cNvPr id="4" name="Rectangle 3"/>
          <p:cNvSpPr/>
          <p:nvPr/>
        </p:nvSpPr>
        <p:spPr>
          <a:xfrm>
            <a:off x="557463" y="1977882"/>
            <a:ext cx="6096000" cy="1241878"/>
          </a:xfrm>
          <a:prstGeom prst="rect">
            <a:avLst/>
          </a:prstGeom>
        </p:spPr>
        <p:txBody>
          <a:bodyPr>
            <a:spAutoFit/>
          </a:bodyPr>
          <a:lstStyle/>
          <a:p>
            <a:pPr>
              <a:lnSpc>
                <a:spcPct val="115000"/>
              </a:lnSpc>
            </a:pPr>
            <a:r>
              <a:rPr lang="en-IN" b="1"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gen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contains the </a:t>
            </a:r>
            <a:r>
              <a:rPr lang="en-IN" b="1" dirty="0" smtClean="0">
                <a:solidFill>
                  <a:srgbClr val="000000"/>
                </a:solidFill>
                <a:effectLst/>
                <a:latin typeface="Arial" panose="020B0604020202020204" pitchFamily="34" charset="0"/>
                <a:ea typeface="Times New Roman" panose="02020603050405020304" pitchFamily="18" charset="0"/>
              </a:rPr>
              <a:t>.R</a:t>
            </a:r>
            <a:r>
              <a:rPr lang="en-IN" dirty="0" smtClean="0">
                <a:solidFill>
                  <a:srgbClr val="000000"/>
                </a:solidFill>
                <a:effectLst/>
                <a:latin typeface="Arial" panose="020B0604020202020204" pitchFamily="34" charset="0"/>
                <a:ea typeface="Times New Roman" panose="02020603050405020304" pitchFamily="18" charset="0"/>
              </a:rPr>
              <a:t> file, a compiler-generated file that references all the resources found in your project. You should not modify this file.</a:t>
            </a:r>
            <a:endParaRPr lang="en-US" dirty="0"/>
          </a:p>
        </p:txBody>
      </p:sp>
      <p:sp>
        <p:nvSpPr>
          <p:cNvPr id="5" name="Rectangle 4"/>
          <p:cNvSpPr/>
          <p:nvPr/>
        </p:nvSpPr>
        <p:spPr>
          <a:xfrm>
            <a:off x="557463" y="3578082"/>
            <a:ext cx="6096000" cy="1241878"/>
          </a:xfrm>
          <a:prstGeom prst="rect">
            <a:avLst/>
          </a:prstGeom>
        </p:spPr>
        <p:txBody>
          <a:bodyPr>
            <a:spAutoFit/>
          </a:bodyPr>
          <a:lstStyle/>
          <a:p>
            <a:pPr>
              <a:lnSpc>
                <a:spcPct val="115000"/>
              </a:lnSpc>
            </a:pPr>
            <a:r>
              <a:rPr lang="en-IN" b="1"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bin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folder contains the Android package files </a:t>
            </a:r>
            <a:r>
              <a:rPr lang="en-IN" b="1" dirty="0" smtClean="0">
                <a:solidFill>
                  <a:srgbClr val="000000"/>
                </a:solidFill>
                <a:effectLst/>
                <a:latin typeface="Arial" panose="020B0604020202020204" pitchFamily="34" charset="0"/>
                <a:ea typeface="Times New Roman" panose="02020603050405020304" pitchFamily="18" charset="0"/>
              </a:rPr>
              <a:t>.</a:t>
            </a:r>
            <a:r>
              <a:rPr lang="en-IN" b="1" dirty="0" err="1" smtClean="0">
                <a:solidFill>
                  <a:srgbClr val="000000"/>
                </a:solidFill>
                <a:effectLst/>
                <a:latin typeface="Arial" panose="020B0604020202020204" pitchFamily="34" charset="0"/>
                <a:ea typeface="Times New Roman" panose="02020603050405020304" pitchFamily="18" charset="0"/>
              </a:rPr>
              <a:t>apk</a:t>
            </a:r>
            <a:r>
              <a:rPr lang="en-IN" dirty="0" smtClean="0">
                <a:solidFill>
                  <a:srgbClr val="000000"/>
                </a:solidFill>
                <a:effectLst/>
                <a:latin typeface="Arial" panose="020B0604020202020204" pitchFamily="34" charset="0"/>
                <a:ea typeface="Times New Roman" panose="02020603050405020304" pitchFamily="18" charset="0"/>
              </a:rPr>
              <a:t> built by the ADT during the build process and everything else needed to run an Android application.</a:t>
            </a:r>
            <a:endParaRPr lang="en-US" dirty="0"/>
          </a:p>
        </p:txBody>
      </p:sp>
      <p:sp>
        <p:nvSpPr>
          <p:cNvPr id="6" name="Rectangle 5"/>
          <p:cNvSpPr/>
          <p:nvPr/>
        </p:nvSpPr>
        <p:spPr>
          <a:xfrm>
            <a:off x="557463" y="4991929"/>
            <a:ext cx="6096000" cy="964880"/>
          </a:xfrm>
          <a:prstGeom prst="rect">
            <a:avLst/>
          </a:prstGeom>
        </p:spPr>
        <p:txBody>
          <a:bodyPr>
            <a:spAutoFit/>
          </a:bodyPr>
          <a:lstStyle/>
          <a:p>
            <a:pPr>
              <a:lnSpc>
                <a:spcPct val="115000"/>
              </a:lnSpc>
            </a:pPr>
            <a:r>
              <a:rPr lang="en-IN" b="1"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res/</a:t>
            </a:r>
            <a:r>
              <a:rPr lang="en-IN" b="1" dirty="0" err="1"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drawable-hdpi</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is a directory for </a:t>
            </a:r>
            <a:r>
              <a:rPr lang="en-IN" dirty="0" err="1" smtClean="0">
                <a:solidFill>
                  <a:srgbClr val="000000"/>
                </a:solidFill>
                <a:effectLst/>
                <a:latin typeface="Arial" panose="020B0604020202020204" pitchFamily="34" charset="0"/>
                <a:ea typeface="Times New Roman" panose="02020603050405020304" pitchFamily="18" charset="0"/>
              </a:rPr>
              <a:t>drawable</a:t>
            </a:r>
            <a:r>
              <a:rPr lang="en-IN" dirty="0" smtClean="0">
                <a:solidFill>
                  <a:srgbClr val="000000"/>
                </a:solidFill>
                <a:effectLst/>
                <a:latin typeface="Arial" panose="020B0604020202020204" pitchFamily="34" charset="0"/>
                <a:ea typeface="Times New Roman" panose="02020603050405020304" pitchFamily="18" charset="0"/>
              </a:rPr>
              <a:t> objects that are designed for high-density screens.</a:t>
            </a:r>
            <a:endParaRPr lang="en-US" dirty="0"/>
          </a:p>
        </p:txBody>
      </p:sp>
    </p:spTree>
    <p:extLst>
      <p:ext uri="{BB962C8B-B14F-4D97-AF65-F5344CB8AC3E}">
        <p14:creationId xmlns:p14="http://schemas.microsoft.com/office/powerpoint/2010/main" val="3554382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3" y="311645"/>
            <a:ext cx="6096000" cy="964880"/>
          </a:xfrm>
          <a:prstGeom prst="rect">
            <a:avLst/>
          </a:prstGeom>
        </p:spPr>
        <p:txBody>
          <a:bodyPr>
            <a:spAutoFit/>
          </a:bodyPr>
          <a:lstStyle/>
          <a:p>
            <a:pPr>
              <a:lnSpc>
                <a:spcPct val="115000"/>
              </a:lnSpc>
            </a:pPr>
            <a:r>
              <a:rPr lang="en-IN" b="1"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res/layout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is a directory for files that define your app's user interface.</a:t>
            </a:r>
            <a:endParaRPr lang="en-US" dirty="0"/>
          </a:p>
        </p:txBody>
      </p:sp>
      <p:sp>
        <p:nvSpPr>
          <p:cNvPr id="3" name="Rectangle 2"/>
          <p:cNvSpPr/>
          <p:nvPr/>
        </p:nvSpPr>
        <p:spPr>
          <a:xfrm>
            <a:off x="545433" y="1276525"/>
            <a:ext cx="6096000" cy="1241878"/>
          </a:xfrm>
          <a:prstGeom prst="rect">
            <a:avLst/>
          </a:prstGeom>
        </p:spPr>
        <p:txBody>
          <a:bodyPr>
            <a:spAutoFit/>
          </a:bodyPr>
          <a:lstStyle/>
          <a:p>
            <a:pPr>
              <a:lnSpc>
                <a:spcPct val="115000"/>
              </a:lnSpc>
            </a:pPr>
            <a:r>
              <a:rPr lang="en-IN" b="1"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res/values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is a directory for other various XML files that contain a collection of resources, such as strings and colours definitions.</a:t>
            </a:r>
            <a:endParaRPr lang="en-US" dirty="0"/>
          </a:p>
        </p:txBody>
      </p:sp>
      <p:sp>
        <p:nvSpPr>
          <p:cNvPr id="4" name="Rectangle 3"/>
          <p:cNvSpPr/>
          <p:nvPr/>
        </p:nvSpPr>
        <p:spPr>
          <a:xfrm>
            <a:off x="545433" y="2518403"/>
            <a:ext cx="6096000" cy="1241878"/>
          </a:xfrm>
          <a:prstGeom prst="rect">
            <a:avLst/>
          </a:prstGeom>
        </p:spPr>
        <p:txBody>
          <a:bodyPr>
            <a:spAutoFit/>
          </a:bodyPr>
          <a:lstStyle/>
          <a:p>
            <a:pPr>
              <a:lnSpc>
                <a:spcPct val="115000"/>
              </a:lnSpc>
            </a:pPr>
            <a:r>
              <a:rPr lang="en-IN" b="1"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AndroidManifest.xml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dirty="0" smtClean="0">
                <a:solidFill>
                  <a:srgbClr val="000000"/>
                </a:solidFill>
                <a:effectLst/>
                <a:latin typeface="Arial" panose="020B0604020202020204" pitchFamily="34" charset="0"/>
                <a:ea typeface="Times New Roman" panose="02020603050405020304" pitchFamily="18" charset="0"/>
              </a:rPr>
              <a:t>This is the manifest file which describes the fundamental characteristics of the app and defines each of its components.</a:t>
            </a:r>
            <a:endParaRPr lang="en-US" dirty="0"/>
          </a:p>
        </p:txBody>
      </p:sp>
      <p:pic>
        <p:nvPicPr>
          <p:cNvPr id="5" name="Picture 4"/>
          <p:cNvPicPr>
            <a:picLocks noChangeAspect="1"/>
          </p:cNvPicPr>
          <p:nvPr/>
        </p:nvPicPr>
        <p:blipFill>
          <a:blip r:embed="rId2"/>
          <a:stretch>
            <a:fillRect/>
          </a:stretch>
        </p:blipFill>
        <p:spPr>
          <a:xfrm>
            <a:off x="830977" y="4603734"/>
            <a:ext cx="6078361" cy="1115625"/>
          </a:xfrm>
          <a:prstGeom prst="rect">
            <a:avLst/>
          </a:prstGeom>
        </p:spPr>
      </p:pic>
    </p:spTree>
    <p:extLst>
      <p:ext uri="{BB962C8B-B14F-4D97-AF65-F5344CB8AC3E}">
        <p14:creationId xmlns:p14="http://schemas.microsoft.com/office/powerpoint/2010/main" val="936407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105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Once this window appears, Android Studio is ready for a new project to be created. To create the new project, simply click on the Start a new Android Studio project option to display the first screen of the New Project wizard </a:t>
            </a:r>
            <a:endParaRPr lang="en-US" sz="2400" dirty="0"/>
          </a:p>
        </p:txBody>
      </p:sp>
      <p:pic>
        <p:nvPicPr>
          <p:cNvPr id="2050" name="Picture 2" descr="Creating a new project in Android Stud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906" y="1825624"/>
            <a:ext cx="6315419" cy="497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231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589547"/>
            <a:ext cx="9464040" cy="6761748"/>
          </a:xfrm>
        </p:spPr>
        <p:txBody>
          <a:bodyPr>
            <a:normAutofit/>
          </a:bodyPr>
          <a:lstStyle/>
          <a:p>
            <a:r>
              <a:rPr lang="en-US" dirty="0" smtClean="0"/>
              <a:t>Application Name :- the name of the mobile app from the end user perspective and is also the name that will be used when the completed application goes on sale in the Google Play store. </a:t>
            </a:r>
          </a:p>
          <a:p>
            <a:r>
              <a:rPr lang="en-US" dirty="0" smtClean="0"/>
              <a:t>Project  Name:-The name of the project from the developers perceptive. It should be based on the reversed URL of your domain name followed by the name of the application.</a:t>
            </a:r>
          </a:p>
          <a:p>
            <a:r>
              <a:rPr lang="en-US" dirty="0" smtClean="0"/>
              <a:t>For example, if your domain is www.mycompany.com, and the application has been named </a:t>
            </a:r>
            <a:r>
              <a:rPr lang="en-US" dirty="0" err="1" smtClean="0"/>
              <a:t>AndroidSample</a:t>
            </a:r>
            <a:r>
              <a:rPr lang="en-US" dirty="0" smtClean="0"/>
              <a:t>, then the package name might be specified as </a:t>
            </a:r>
            <a:r>
              <a:rPr lang="en-US" dirty="0" err="1" smtClean="0"/>
              <a:t>follows:com.mycompany.androidsample</a:t>
            </a:r>
            <a:r>
              <a:rPr lang="en-US" dirty="0" smtClean="0"/>
              <a:t> </a:t>
            </a:r>
          </a:p>
          <a:p>
            <a:r>
              <a:rPr lang="en-US" dirty="0" smtClean="0"/>
              <a:t>Package name:-the logical namespace used to uniquely identify an app from the Android platform’s perceptive.</a:t>
            </a:r>
          </a:p>
          <a:p>
            <a:endParaRPr lang="en-US" dirty="0"/>
          </a:p>
        </p:txBody>
      </p:sp>
    </p:spTree>
    <p:extLst>
      <p:ext uri="{BB962C8B-B14F-4D97-AF65-F5344CB8AC3E}">
        <p14:creationId xmlns:p14="http://schemas.microsoft.com/office/powerpoint/2010/main" val="2110038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Project location setting will default to a location in the folder named </a:t>
            </a:r>
            <a:r>
              <a:rPr lang="en-US" b="1" u="sng" dirty="0" err="1" smtClean="0">
                <a:effectLst>
                  <a:outerShdw blurRad="38100" dist="38100" dir="2700000" algn="tl">
                    <a:srgbClr val="000000">
                      <a:alpha val="43137"/>
                    </a:srgbClr>
                  </a:outerShdw>
                </a:effectLst>
              </a:rPr>
              <a:t>AndroidStudioProjects</a:t>
            </a:r>
            <a:r>
              <a:rPr lang="en-US" dirty="0" smtClean="0"/>
              <a:t> located in your home directory and may be changed by clicking on the button to the right of the text field containing the current path setting. </a:t>
            </a:r>
          </a:p>
          <a:p>
            <a:r>
              <a:rPr lang="en-US" dirty="0" smtClean="0"/>
              <a:t>Click Next to proceed. </a:t>
            </a:r>
          </a:p>
          <a:p>
            <a:r>
              <a:rPr lang="en-US" dirty="0" smtClean="0"/>
              <a:t>On the form factors screen, enable the Phone and Tablet option and set the minimum SDK setting to </a:t>
            </a:r>
            <a:r>
              <a:rPr lang="en-US" u="sng" dirty="0" smtClean="0">
                <a:effectLst>
                  <a:outerShdw blurRad="38100" dist="38100" dir="2700000" algn="tl">
                    <a:srgbClr val="000000">
                      <a:alpha val="43137"/>
                    </a:srgbClr>
                  </a:outerShdw>
                </a:effectLst>
              </a:rPr>
              <a:t>API 18: Android 4.3 (jelly bean</a:t>
            </a:r>
            <a:r>
              <a:rPr lang="en-US" dirty="0" smtClean="0"/>
              <a:t>). </a:t>
            </a:r>
          </a:p>
          <a:p>
            <a:r>
              <a:rPr lang="en-US" dirty="0" smtClean="0"/>
              <a:t>The reason for selecting an older SDK release is that this ensures that the finished application will be able to run on the widest possible range of Android devices.</a:t>
            </a:r>
          </a:p>
          <a:p>
            <a:r>
              <a:rPr lang="en-US" dirty="0" smtClean="0"/>
              <a:t> The higher the minimum SDK selection, the more the application will be restricted to newer Android devices.</a:t>
            </a:r>
          </a:p>
          <a:p>
            <a:endParaRPr lang="en-US" dirty="0"/>
          </a:p>
        </p:txBody>
      </p:sp>
    </p:spTree>
    <p:extLst>
      <p:ext uri="{BB962C8B-B14F-4D97-AF65-F5344CB8AC3E}">
        <p14:creationId xmlns:p14="http://schemas.microsoft.com/office/powerpoint/2010/main" val="2668065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This outlines the various SDK versions and API levels available for use and the percentage of Android devices in the marketplace on which the application will run if that SDK is used as the minimum level.</a:t>
            </a:r>
            <a:endParaRPr lang="en-US" sz="2800" dirty="0"/>
          </a:p>
        </p:txBody>
      </p:sp>
      <p:pic>
        <p:nvPicPr>
          <p:cNvPr id="4" name="Content Placeholder 3"/>
          <p:cNvPicPr>
            <a:picLocks noGrp="1" noChangeAspect="1"/>
          </p:cNvPicPr>
          <p:nvPr>
            <p:ph idx="1"/>
          </p:nvPr>
        </p:nvPicPr>
        <p:blipFill>
          <a:blip r:embed="rId2"/>
          <a:stretch>
            <a:fillRect/>
          </a:stretch>
        </p:blipFill>
        <p:spPr>
          <a:xfrm>
            <a:off x="3932027" y="1690688"/>
            <a:ext cx="7774698" cy="5389520"/>
          </a:xfrm>
          <a:prstGeom prst="rect">
            <a:avLst/>
          </a:prstGeom>
        </p:spPr>
      </p:pic>
      <p:sp>
        <p:nvSpPr>
          <p:cNvPr id="5" name="TextBox 4"/>
          <p:cNvSpPr txBox="1"/>
          <p:nvPr/>
        </p:nvSpPr>
        <p:spPr>
          <a:xfrm>
            <a:off x="336884" y="1973179"/>
            <a:ext cx="3152274" cy="3139321"/>
          </a:xfrm>
          <a:prstGeom prst="rect">
            <a:avLst/>
          </a:prstGeom>
          <a:noFill/>
        </p:spPr>
        <p:txBody>
          <a:bodyPr wrap="square" rtlCol="0">
            <a:spAutoFit/>
          </a:bodyPr>
          <a:lstStyle/>
          <a:p>
            <a:r>
              <a:rPr lang="en-US" dirty="0" smtClean="0"/>
              <a:t>A useful chart  can be viewed by clicking on the Help me choose link. </a:t>
            </a:r>
          </a:p>
          <a:p>
            <a:endParaRPr lang="en-US" dirty="0"/>
          </a:p>
          <a:p>
            <a:r>
              <a:rPr lang="en-US" dirty="0" smtClean="0"/>
              <a:t>To help in the decision process, selecting an API level from the chart will display the features that are supported at that level. </a:t>
            </a:r>
          </a:p>
          <a:p>
            <a:endParaRPr lang="en-US" dirty="0"/>
          </a:p>
          <a:p>
            <a:endParaRPr lang="en-US" dirty="0" smtClean="0"/>
          </a:p>
          <a:p>
            <a:r>
              <a:rPr lang="en-US" dirty="0" smtClean="0"/>
              <a:t> </a:t>
            </a:r>
            <a:endParaRPr lang="en-US" dirty="0"/>
          </a:p>
        </p:txBody>
      </p:sp>
    </p:spTree>
    <p:extLst>
      <p:ext uri="{BB962C8B-B14F-4D97-AF65-F5344CB8AC3E}">
        <p14:creationId xmlns:p14="http://schemas.microsoft.com/office/powerpoint/2010/main" val="2546661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957262" y="-66675"/>
            <a:ext cx="10277475" cy="6991350"/>
          </a:xfrm>
          <a:prstGeom prst="rect">
            <a:avLst/>
          </a:prstGeom>
        </p:spPr>
      </p:pic>
    </p:spTree>
    <p:extLst>
      <p:ext uri="{BB962C8B-B14F-4D97-AF65-F5344CB8AC3E}">
        <p14:creationId xmlns:p14="http://schemas.microsoft.com/office/powerpoint/2010/main" val="140533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an Activity </a:t>
            </a:r>
            <a:br>
              <a:rPr lang="en-US" b="1" dirty="0" smtClean="0"/>
            </a:br>
            <a:endParaRPr lang="en-US" dirty="0"/>
          </a:p>
        </p:txBody>
      </p:sp>
      <p:sp>
        <p:nvSpPr>
          <p:cNvPr id="3" name="Content Placeholder 2"/>
          <p:cNvSpPr>
            <a:spLocks noGrp="1"/>
          </p:cNvSpPr>
          <p:nvPr>
            <p:ph idx="1"/>
          </p:nvPr>
        </p:nvSpPr>
        <p:spPr/>
        <p:txBody>
          <a:bodyPr/>
          <a:lstStyle/>
          <a:p>
            <a:r>
              <a:rPr lang="en-US" dirty="0" smtClean="0"/>
              <a:t>The next step is to define the type of initial activity that is to be created for the application.</a:t>
            </a:r>
          </a:p>
          <a:p>
            <a:r>
              <a:rPr lang="en-US" dirty="0" smtClean="0"/>
              <a:t> A range of different activity types is available when developing Android applications.</a:t>
            </a:r>
            <a:endParaRPr lang="en-US" dirty="0"/>
          </a:p>
        </p:txBody>
      </p:sp>
    </p:spTree>
    <p:extLst>
      <p:ext uri="{BB962C8B-B14F-4D97-AF65-F5344CB8AC3E}">
        <p14:creationId xmlns:p14="http://schemas.microsoft.com/office/powerpoint/2010/main" val="1407427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9704" y="276726"/>
            <a:ext cx="7303980" cy="6386888"/>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85603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836</Words>
  <Application>Microsoft Office PowerPoint</Application>
  <PresentationFormat>Widescreen</PresentationFormat>
  <Paragraphs>53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Creating an Example Android App in Android Studio </vt:lpstr>
      <vt:lpstr>The first step in the application development process is to create a new project within the Android Studio environment. Begin, therefore, by launching Android Studio so that the “Welcome to Android Studio” screen appears </vt:lpstr>
      <vt:lpstr>Once this window appears, Android Studio is ready for a new project to be created. To create the new project, simply click on the Start a new Android Studio project option to display the first screen of the New Project wizard </vt:lpstr>
      <vt:lpstr>PowerPoint Presentation</vt:lpstr>
      <vt:lpstr>PowerPoint Presentation</vt:lpstr>
      <vt:lpstr>This outlines the various SDK versions and API levels available for use and the percentage of Android devices in the marketplace on which the application will run if that SDK is used as the minimum level.</vt:lpstr>
      <vt:lpstr>PowerPoint Presentation</vt:lpstr>
      <vt:lpstr>Creating an Activity  </vt:lpstr>
      <vt:lpstr>PowerPoint Presentation</vt:lpstr>
      <vt:lpstr>PowerPoint Presentation</vt:lpstr>
      <vt:lpstr>PowerPoint Presentation</vt:lpstr>
      <vt:lpstr>Modifying the Example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Example Android App in Android Studio</dc:title>
  <dc:creator>Mahe</dc:creator>
  <cp:lastModifiedBy>Mahe</cp:lastModifiedBy>
  <cp:revision>13</cp:revision>
  <dcterms:created xsi:type="dcterms:W3CDTF">2015-08-12T05:51:58Z</dcterms:created>
  <dcterms:modified xsi:type="dcterms:W3CDTF">2015-08-13T09:07:40Z</dcterms:modified>
</cp:coreProperties>
</file>