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7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3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23C9-C447-4034-A7C8-D60D4085869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5BD9-0190-47B4-BB19-D71A0D4A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EditText</a:t>
            </a:r>
            <a:r>
              <a:rPr lang="en-US" dirty="0"/>
              <a:t> view displays a rectangular region where the user can enter some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set </a:t>
            </a:r>
            <a:r>
              <a:rPr lang="en-US" dirty="0" smtClean="0"/>
              <a:t>the </a:t>
            </a:r>
            <a:r>
              <a:rPr lang="en-US" dirty="0" err="1" smtClean="0"/>
              <a:t>layout_height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err="1"/>
              <a:t>wrap_content</a:t>
            </a:r>
            <a:r>
              <a:rPr lang="en-US" dirty="0"/>
              <a:t> so that if the user enters a long string of text, its height </a:t>
            </a:r>
            <a:r>
              <a:rPr lang="en-US" dirty="0" smtClean="0"/>
              <a:t>will automatically </a:t>
            </a:r>
            <a:r>
              <a:rPr lang="en-US" dirty="0"/>
              <a:t>be adjusted to fi t the </a:t>
            </a:r>
            <a:r>
              <a:rPr lang="en-US" dirty="0" smtClean="0"/>
              <a:t>content.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CheckBox</a:t>
            </a:r>
            <a:r>
              <a:rPr lang="en-US" dirty="0"/>
              <a:t> displays a checkbox that users can tap to check or </a:t>
            </a:r>
            <a:r>
              <a:rPr lang="en-US" dirty="0" smtClean="0"/>
              <a:t>uncheck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If you do not like the default look of the </a:t>
            </a:r>
            <a:r>
              <a:rPr lang="en-US" dirty="0" err="1"/>
              <a:t>CheckBox</a:t>
            </a:r>
            <a:r>
              <a:rPr lang="en-US" dirty="0"/>
              <a:t>, you can apply a style attribute to it to display it </a:t>
            </a:r>
            <a:r>
              <a:rPr lang="en-US" dirty="0" smtClean="0"/>
              <a:t>as another </a:t>
            </a:r>
            <a:r>
              <a:rPr lang="en-US" dirty="0"/>
              <a:t>image, such as a </a:t>
            </a:r>
            <a:r>
              <a:rPr lang="en-US" dirty="0" smtClean="0"/>
              <a:t>star.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 for the value of the style attribute is as follows:</a:t>
            </a:r>
          </a:p>
          <a:p>
            <a:pPr marL="0" indent="0">
              <a:buNone/>
            </a:pPr>
            <a:r>
              <a:rPr lang="en-US" dirty="0" smtClean="0"/>
              <a:t>                         </a:t>
            </a:r>
            <a:r>
              <a:rPr lang="en-US" b="1" i="1" dirty="0" smtClean="0"/>
              <a:t>?[</a:t>
            </a:r>
            <a:r>
              <a:rPr lang="en-US" b="1" i="1" dirty="0"/>
              <a:t>package:][type:]name</a:t>
            </a:r>
          </a:p>
          <a:p>
            <a:r>
              <a:rPr lang="en-US" dirty="0"/>
              <a:t>The </a:t>
            </a:r>
            <a:r>
              <a:rPr lang="en-US" dirty="0" err="1"/>
              <a:t>RadioGroup</a:t>
            </a:r>
            <a:r>
              <a:rPr lang="en-US" dirty="0"/>
              <a:t> encloses two </a:t>
            </a:r>
            <a:r>
              <a:rPr lang="en-US" dirty="0" err="1"/>
              <a:t>RadioButtons</a:t>
            </a:r>
            <a:r>
              <a:rPr lang="en-US" dirty="0"/>
              <a:t>. This is important because radio buttons are usually </a:t>
            </a:r>
            <a:r>
              <a:rPr lang="en-US" dirty="0" smtClean="0"/>
              <a:t>used to </a:t>
            </a:r>
            <a:r>
              <a:rPr lang="en-US" dirty="0"/>
              <a:t>present multiple options to the user for selection.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</a:t>
            </a:r>
            <a:r>
              <a:rPr lang="en-US" dirty="0" err="1"/>
              <a:t>RadioButton</a:t>
            </a:r>
            <a:r>
              <a:rPr lang="en-US" dirty="0"/>
              <a:t> in a </a:t>
            </a:r>
            <a:r>
              <a:rPr lang="en-US" dirty="0" err="1"/>
              <a:t>RadioGroup</a:t>
            </a:r>
            <a:r>
              <a:rPr lang="en-US" dirty="0"/>
              <a:t> is </a:t>
            </a:r>
            <a:r>
              <a:rPr lang="en-US" dirty="0" err="1" smtClean="0"/>
              <a:t>selected,all</a:t>
            </a:r>
            <a:r>
              <a:rPr lang="en-US" dirty="0" smtClean="0"/>
              <a:t> </a:t>
            </a:r>
            <a:r>
              <a:rPr lang="en-US" dirty="0"/>
              <a:t>other </a:t>
            </a:r>
            <a:r>
              <a:rPr lang="en-US" dirty="0" err="1"/>
              <a:t>RadioButtons</a:t>
            </a:r>
            <a:r>
              <a:rPr lang="en-US" dirty="0"/>
              <a:t> are automatically </a:t>
            </a:r>
            <a:r>
              <a:rPr lang="en-US" dirty="0" smtClean="0"/>
              <a:t>unselected.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RadioButtons</a:t>
            </a:r>
            <a:r>
              <a:rPr lang="en-US" dirty="0"/>
              <a:t> are listed vertically, one on top of another.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to list </a:t>
            </a:r>
            <a:r>
              <a:rPr lang="en-US" dirty="0" smtClean="0"/>
              <a:t>them horizontally</a:t>
            </a:r>
            <a:r>
              <a:rPr lang="en-US" dirty="0"/>
              <a:t>, you need to change the orientation attribute to horizontal.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would also need </a:t>
            </a:r>
            <a:r>
              <a:rPr lang="en-US" dirty="0" smtClean="0"/>
              <a:t>to ensure </a:t>
            </a:r>
            <a:r>
              <a:rPr lang="en-US" dirty="0"/>
              <a:t>that the </a:t>
            </a:r>
            <a:r>
              <a:rPr lang="en-US" dirty="0" err="1"/>
              <a:t>layout_width</a:t>
            </a:r>
            <a:r>
              <a:rPr lang="en-US" dirty="0"/>
              <a:t> attribute of the </a:t>
            </a:r>
            <a:r>
              <a:rPr lang="en-US" dirty="0" err="1"/>
              <a:t>RadioButtons</a:t>
            </a:r>
            <a:r>
              <a:rPr lang="en-US" dirty="0"/>
              <a:t> are set to </a:t>
            </a:r>
            <a:r>
              <a:rPr lang="en-US" dirty="0" err="1" smtClean="0"/>
              <a:t>wrap_content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ToogleButton</a:t>
            </a:r>
            <a:r>
              <a:rPr lang="en-US" dirty="0"/>
              <a:t> displays a rectangular </a:t>
            </a:r>
            <a:r>
              <a:rPr lang="en-US" dirty="0" smtClean="0"/>
              <a:t>button that </a:t>
            </a:r>
            <a:r>
              <a:rPr lang="en-US" dirty="0"/>
              <a:t>users can toggle on and off by </a:t>
            </a:r>
            <a:r>
              <a:rPr lang="en-US" dirty="0" smtClean="0"/>
              <a:t>clicking.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thing that has been consistent throughout this example is that each view has the id attribute set to a </a:t>
            </a:r>
            <a:r>
              <a:rPr lang="en-US" dirty="0"/>
              <a:t>particular </a:t>
            </a:r>
            <a:r>
              <a:rPr lang="en-US" dirty="0" smtClean="0"/>
              <a:t>value.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 attribute is an </a:t>
            </a:r>
            <a:r>
              <a:rPr lang="en-US" dirty="0" smtClean="0"/>
              <a:t>identifier </a:t>
            </a:r>
            <a:r>
              <a:rPr lang="en-US" dirty="0"/>
              <a:t>for a view so that it may later be retrieved using the </a:t>
            </a:r>
            <a:r>
              <a:rPr lang="en-US" dirty="0" err="1"/>
              <a:t>View.findViewById</a:t>
            </a:r>
            <a:r>
              <a:rPr lang="en-US" dirty="0" smtClean="0"/>
              <a:t>() or </a:t>
            </a:r>
            <a:r>
              <a:rPr lang="en-US" dirty="0" err="1"/>
              <a:t>Activity.findViewById</a:t>
            </a:r>
            <a:r>
              <a:rPr lang="en-US" dirty="0"/>
              <a:t>() methods.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0474"/>
            <a:ext cx="5349194" cy="68580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49194" y="562931"/>
            <a:ext cx="6890645" cy="64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handle the events </a:t>
            </a:r>
            <a:r>
              <a:rPr lang="en-US" dirty="0" smtClean="0"/>
              <a:t>fired </a:t>
            </a:r>
            <a:r>
              <a:rPr lang="en-US" dirty="0"/>
              <a:t>by each view, you </a:t>
            </a:r>
            <a:r>
              <a:rPr lang="en-US" dirty="0" smtClean="0"/>
              <a:t>first </a:t>
            </a:r>
            <a:r>
              <a:rPr lang="en-US" dirty="0"/>
              <a:t>have to programmatically locate the view that </a:t>
            </a:r>
            <a:r>
              <a:rPr lang="en-US" dirty="0" smtClean="0"/>
              <a:t>you created </a:t>
            </a:r>
            <a:r>
              <a:rPr lang="en-US" dirty="0"/>
              <a:t>during the </a:t>
            </a:r>
            <a:r>
              <a:rPr lang="en-US" dirty="0" err="1"/>
              <a:t>onCreate</a:t>
            </a:r>
            <a:r>
              <a:rPr lang="en-US" dirty="0"/>
              <a:t>() event.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do so using the </a:t>
            </a:r>
            <a:r>
              <a:rPr lang="en-US" dirty="0" err="1"/>
              <a:t>findViewById</a:t>
            </a:r>
            <a:r>
              <a:rPr lang="en-US" dirty="0"/>
              <a:t>() method (belonging to the</a:t>
            </a:r>
          </a:p>
          <a:p>
            <a:pPr marL="0" indent="0">
              <a:buNone/>
            </a:pPr>
            <a:r>
              <a:rPr lang="en-US" dirty="0" smtClean="0"/>
              <a:t> Activity </a:t>
            </a:r>
            <a:r>
              <a:rPr lang="en-US" dirty="0"/>
              <a:t>base class), supplying it with the ID of the view:</a:t>
            </a:r>
          </a:p>
        </p:txBody>
      </p:sp>
    </p:spTree>
    <p:extLst>
      <p:ext uri="{BB962C8B-B14F-4D97-AF65-F5344CB8AC3E}">
        <p14:creationId xmlns:p14="http://schemas.microsoft.com/office/powerpoint/2010/main" val="3357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TOPIC KEY CONCEPTS</a:t>
            </a:r>
          </a:p>
          <a:p>
            <a:r>
              <a:rPr lang="en-US" b="1" dirty="0" err="1"/>
              <a:t>LinearLayout</a:t>
            </a:r>
            <a:r>
              <a:rPr lang="en-US" b="1" dirty="0"/>
              <a:t> </a:t>
            </a:r>
            <a:r>
              <a:rPr lang="en-US" dirty="0"/>
              <a:t>Arranges views in a single column or single row</a:t>
            </a:r>
          </a:p>
          <a:p>
            <a:r>
              <a:rPr lang="en-US" b="1" dirty="0" err="1"/>
              <a:t>AbsoluteLayout</a:t>
            </a:r>
            <a:r>
              <a:rPr lang="en-US" b="1" dirty="0"/>
              <a:t> </a:t>
            </a:r>
            <a:r>
              <a:rPr lang="en-US" dirty="0"/>
              <a:t>Enables you to specify the exact location of its children</a:t>
            </a:r>
          </a:p>
          <a:p>
            <a:r>
              <a:rPr lang="en-US" b="1" dirty="0" err="1"/>
              <a:t>TableLayout</a:t>
            </a:r>
            <a:r>
              <a:rPr lang="en-US" b="1" dirty="0"/>
              <a:t> </a:t>
            </a:r>
            <a:r>
              <a:rPr lang="en-US" dirty="0"/>
              <a:t>Groups views into rows and columns</a:t>
            </a:r>
          </a:p>
          <a:p>
            <a:r>
              <a:rPr lang="en-US" b="1" dirty="0" err="1"/>
              <a:t>RelativeLayout</a:t>
            </a:r>
            <a:r>
              <a:rPr lang="en-US" b="1" dirty="0"/>
              <a:t> </a:t>
            </a:r>
            <a:r>
              <a:rPr lang="en-US" dirty="0"/>
              <a:t>Enables you to specify how child views are positioned relative to</a:t>
            </a:r>
          </a:p>
          <a:p>
            <a:r>
              <a:rPr lang="en-US" dirty="0"/>
              <a:t>each other</a:t>
            </a:r>
          </a:p>
          <a:p>
            <a:r>
              <a:rPr lang="en-US" b="1" dirty="0" err="1"/>
              <a:t>FrameLayout</a:t>
            </a:r>
            <a:r>
              <a:rPr lang="en-US" b="1" dirty="0"/>
              <a:t> </a:t>
            </a:r>
            <a:r>
              <a:rPr lang="en-US" dirty="0"/>
              <a:t>A placeholder on screen that you can use to display a single view</a:t>
            </a:r>
          </a:p>
          <a:p>
            <a:r>
              <a:rPr lang="en-US" b="1" dirty="0" err="1"/>
              <a:t>ScrollView</a:t>
            </a:r>
            <a:r>
              <a:rPr lang="en-US" b="1" dirty="0"/>
              <a:t> </a:t>
            </a:r>
            <a:r>
              <a:rPr lang="en-US" dirty="0"/>
              <a:t>A special type of </a:t>
            </a:r>
            <a:r>
              <a:rPr lang="en-US" dirty="0" err="1"/>
              <a:t>FrameLayout</a:t>
            </a:r>
            <a:r>
              <a:rPr lang="en-US" dirty="0"/>
              <a:t> in that it enables users to scroll</a:t>
            </a:r>
          </a:p>
          <a:p>
            <a:r>
              <a:rPr lang="en-US" dirty="0"/>
              <a:t>through a list of views that occupy more space than the physical</a:t>
            </a:r>
          </a:p>
          <a:p>
            <a:r>
              <a:rPr lang="en-US" dirty="0"/>
              <a:t>display allows</a:t>
            </a:r>
          </a:p>
        </p:txBody>
      </p:sp>
    </p:spTree>
    <p:extLst>
      <p:ext uri="{BB962C8B-B14F-4D97-AF65-F5344CB8AC3E}">
        <p14:creationId xmlns:p14="http://schemas.microsoft.com/office/powerpoint/2010/main" val="11700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BASIC VIEWS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get started, this section explores some of the basic views that you can use to design the UI</a:t>
            </a:r>
          </a:p>
          <a:p>
            <a:pPr marL="0" indent="0">
              <a:buNone/>
            </a:pPr>
            <a:r>
              <a:rPr lang="en-US" dirty="0" smtClean="0"/>
              <a:t>  of </a:t>
            </a:r>
            <a:r>
              <a:rPr lang="en-US" dirty="0"/>
              <a:t>your Android applications:</a:t>
            </a:r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TextView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EditText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➤ Button</a:t>
            </a:r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ImageButton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CheckBox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ToggleButton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RadioButton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RadioGroup</a:t>
            </a:r>
            <a:endParaRPr lang="en-US" dirty="0"/>
          </a:p>
          <a:p>
            <a:r>
              <a:rPr lang="en-US" dirty="0"/>
              <a:t>These basic views enable you to display text information, as well as perform some basic selection.</a:t>
            </a:r>
          </a:p>
        </p:txBody>
      </p:sp>
    </p:spTree>
    <p:extLst>
      <p:ext uri="{BB962C8B-B14F-4D97-AF65-F5344CB8AC3E}">
        <p14:creationId xmlns:p14="http://schemas.microsoft.com/office/powerpoint/2010/main" val="11688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TextView</a:t>
            </a:r>
            <a:r>
              <a:rPr lang="en-US" b="1" dirty="0"/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TextView</a:t>
            </a:r>
            <a:r>
              <a:rPr lang="en-US" dirty="0"/>
              <a:t> view is used to display text to the user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need to allow users to edit the </a:t>
            </a:r>
            <a:r>
              <a:rPr lang="en-US" dirty="0" smtClean="0"/>
              <a:t>text displayed</a:t>
            </a:r>
            <a:r>
              <a:rPr lang="en-US" dirty="0"/>
              <a:t>, you should use the subclass of </a:t>
            </a:r>
            <a:r>
              <a:rPr lang="en-US" dirty="0" err="1"/>
              <a:t>TextView</a:t>
            </a:r>
            <a:r>
              <a:rPr lang="en-US" dirty="0"/>
              <a:t>, </a:t>
            </a:r>
            <a:r>
              <a:rPr lang="en-US" dirty="0" err="1" smtClean="0"/>
              <a:t>EditText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53" y="3368844"/>
            <a:ext cx="7007960" cy="23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74" y="168443"/>
            <a:ext cx="10716126" cy="15222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Button, </a:t>
            </a:r>
            <a:r>
              <a:rPr lang="en-US" b="1" dirty="0" err="1"/>
              <a:t>ImageButton</a:t>
            </a:r>
            <a:r>
              <a:rPr lang="en-US" b="1" dirty="0"/>
              <a:t>, </a:t>
            </a:r>
            <a:r>
              <a:rPr lang="en-US" b="1" dirty="0" err="1"/>
              <a:t>EditText</a:t>
            </a:r>
            <a:r>
              <a:rPr lang="en-US" b="1" dirty="0"/>
              <a:t>, </a:t>
            </a:r>
            <a:r>
              <a:rPr lang="en-US" b="1" dirty="0" err="1"/>
              <a:t>CheckBox</a:t>
            </a:r>
            <a:r>
              <a:rPr lang="en-US" b="1" dirty="0"/>
              <a:t>, </a:t>
            </a:r>
            <a:r>
              <a:rPr lang="en-US" b="1" dirty="0" err="1"/>
              <a:t>ToggleButton</a:t>
            </a:r>
            <a:r>
              <a:rPr lang="en-US" b="1" dirty="0"/>
              <a:t>,</a:t>
            </a:r>
            <a:br>
              <a:rPr lang="en-US" b="1" dirty="0"/>
            </a:br>
            <a:r>
              <a:rPr lang="en-US" b="1" dirty="0" err="1"/>
              <a:t>RadioButton</a:t>
            </a:r>
            <a:r>
              <a:rPr lang="en-US" b="1" dirty="0"/>
              <a:t>, and </a:t>
            </a:r>
            <a:r>
              <a:rPr lang="en-US" b="1" dirty="0" err="1"/>
              <a:t>RadioGroup</a:t>
            </a:r>
            <a:r>
              <a:rPr lang="en-US" b="1" dirty="0"/>
              <a:t>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Besides the </a:t>
            </a:r>
            <a:r>
              <a:rPr lang="en-US" dirty="0" err="1"/>
              <a:t>TextView</a:t>
            </a:r>
            <a:r>
              <a:rPr lang="en-US" dirty="0"/>
              <a:t> view, which you will likely use the most often, there are some other </a:t>
            </a:r>
            <a:r>
              <a:rPr lang="en-US" dirty="0" smtClean="0"/>
              <a:t>basic views </a:t>
            </a:r>
            <a:r>
              <a:rPr lang="en-US" dirty="0"/>
              <a:t>that you will </a:t>
            </a:r>
            <a:r>
              <a:rPr lang="en-US" dirty="0" smtClean="0"/>
              <a:t>find </a:t>
            </a:r>
            <a:r>
              <a:rPr lang="en-US" dirty="0"/>
              <a:t>yourself frequently using:</a:t>
            </a:r>
          </a:p>
          <a:p>
            <a:pPr marL="0" indent="0">
              <a:buNone/>
            </a:pPr>
            <a:r>
              <a:rPr lang="en-US" dirty="0"/>
              <a:t>➤ Button — Represents a push-button widget</a:t>
            </a:r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ImageButton</a:t>
            </a:r>
            <a:r>
              <a:rPr lang="en-US" dirty="0"/>
              <a:t> — Similar to the Button view, except that it also displays an image</a:t>
            </a:r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EditText</a:t>
            </a:r>
            <a:r>
              <a:rPr lang="en-US" dirty="0"/>
              <a:t> — A subclass of the </a:t>
            </a:r>
            <a:r>
              <a:rPr lang="en-US" dirty="0" err="1"/>
              <a:t>TextView</a:t>
            </a:r>
            <a:r>
              <a:rPr lang="en-US" dirty="0"/>
              <a:t> view that allows users to edit its text content</a:t>
            </a:r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CheckBox</a:t>
            </a:r>
            <a:r>
              <a:rPr lang="en-US" dirty="0"/>
              <a:t> — A special type of button that has two states: checked or unchecked</a:t>
            </a:r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RadioGroup</a:t>
            </a:r>
            <a:r>
              <a:rPr lang="en-US" dirty="0"/>
              <a:t> and </a:t>
            </a:r>
            <a:r>
              <a:rPr lang="en-US" dirty="0" err="1"/>
              <a:t>RadioButton</a:t>
            </a:r>
            <a:r>
              <a:rPr lang="en-US" dirty="0"/>
              <a:t> — The </a:t>
            </a:r>
            <a:r>
              <a:rPr lang="en-US" dirty="0" err="1"/>
              <a:t>RadioButton</a:t>
            </a:r>
            <a:r>
              <a:rPr lang="en-US" dirty="0"/>
              <a:t> has two states: either checked or</a:t>
            </a:r>
          </a:p>
          <a:p>
            <a:pPr marL="0" indent="0">
              <a:buNone/>
            </a:pPr>
            <a:r>
              <a:rPr lang="en-US" dirty="0"/>
              <a:t>unchecked.. A </a:t>
            </a:r>
            <a:r>
              <a:rPr lang="en-US" dirty="0" err="1"/>
              <a:t>RadioGroup</a:t>
            </a:r>
            <a:r>
              <a:rPr lang="en-US" dirty="0"/>
              <a:t> is used to group together one or more </a:t>
            </a:r>
            <a:r>
              <a:rPr lang="en-US" dirty="0" err="1"/>
              <a:t>RadioButton</a:t>
            </a:r>
            <a:r>
              <a:rPr lang="en-US" dirty="0"/>
              <a:t> views,</a:t>
            </a:r>
          </a:p>
          <a:p>
            <a:pPr marL="0" indent="0">
              <a:buNone/>
            </a:pPr>
            <a:r>
              <a:rPr lang="en-US" dirty="0"/>
              <a:t>thereby allowing only one </a:t>
            </a:r>
            <a:r>
              <a:rPr lang="en-US" dirty="0" err="1"/>
              <a:t>RadioButton</a:t>
            </a:r>
            <a:r>
              <a:rPr lang="en-US" dirty="0"/>
              <a:t> to be checked within the </a:t>
            </a:r>
            <a:r>
              <a:rPr lang="en-US" dirty="0" err="1"/>
              <a:t>RadioGroup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err="1"/>
              <a:t>ToggleButton</a:t>
            </a:r>
            <a:r>
              <a:rPr lang="en-US" dirty="0"/>
              <a:t> — Displays checked/unchecked states using a light indicator</a:t>
            </a:r>
          </a:p>
        </p:txBody>
      </p:sp>
    </p:spTree>
    <p:extLst>
      <p:ext uri="{BB962C8B-B14F-4D97-AF65-F5344CB8AC3E}">
        <p14:creationId xmlns:p14="http://schemas.microsoft.com/office/powerpoint/2010/main" val="32728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Try It 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provides </a:t>
            </a:r>
            <a:r>
              <a:rPr lang="en-US" dirty="0"/>
              <a:t>details about how these views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Android project and name it </a:t>
            </a:r>
            <a:r>
              <a:rPr lang="en-US" b="1" dirty="0"/>
              <a:t>BasicViews1</a:t>
            </a:r>
            <a:r>
              <a:rPr lang="en-US" b="1" dirty="0" smtClean="0"/>
              <a:t>.</a:t>
            </a:r>
          </a:p>
          <a:p>
            <a:r>
              <a:rPr lang="en-US" dirty="0"/>
              <a:t>Modify the main.xml fi le located in the res/layout folder by adding the following </a:t>
            </a:r>
            <a:r>
              <a:rPr lang="en-US" dirty="0" smtClean="0"/>
              <a:t>elements shown </a:t>
            </a:r>
            <a:r>
              <a:rPr lang="en-US" dirty="0"/>
              <a:t>in bold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661737"/>
            <a:ext cx="5181600" cy="549510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842" y="213348"/>
            <a:ext cx="6537157" cy="59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</a:t>
            </a:r>
            <a:r>
              <a:rPr lang="en-US" dirty="0" smtClean="0"/>
              <a:t>the following </a:t>
            </a:r>
            <a:r>
              <a:rPr lang="en-US" dirty="0"/>
              <a:t>changes to the view:</a:t>
            </a:r>
          </a:p>
          <a:p>
            <a:pPr marL="0" indent="0">
              <a:buNone/>
            </a:pPr>
            <a:r>
              <a:rPr lang="en-US" dirty="0"/>
              <a:t>➤ The </a:t>
            </a:r>
            <a:r>
              <a:rPr lang="en-US" dirty="0" smtClean="0"/>
              <a:t>first </a:t>
            </a:r>
            <a:r>
              <a:rPr lang="en-US" dirty="0" err="1"/>
              <a:t>CheckBox</a:t>
            </a:r>
            <a:r>
              <a:rPr lang="en-US" dirty="0"/>
              <a:t> view (</a:t>
            </a:r>
            <a:r>
              <a:rPr lang="en-US" dirty="0" err="1"/>
              <a:t>Autosave</a:t>
            </a:r>
            <a:r>
              <a:rPr lang="en-US" dirty="0"/>
              <a:t>) is checked.</a:t>
            </a:r>
          </a:p>
          <a:p>
            <a:pPr marL="0" indent="0">
              <a:buNone/>
            </a:pPr>
            <a:r>
              <a:rPr lang="en-US" dirty="0"/>
              <a:t>➤ The second </a:t>
            </a:r>
            <a:r>
              <a:rPr lang="en-US" dirty="0" err="1"/>
              <a:t>CheckBox</a:t>
            </a:r>
            <a:r>
              <a:rPr lang="en-US" dirty="0"/>
              <a:t> View (star) is selected.</a:t>
            </a:r>
          </a:p>
          <a:p>
            <a:pPr marL="0" indent="0">
              <a:buNone/>
            </a:pPr>
            <a:r>
              <a:rPr lang="en-US" dirty="0"/>
              <a:t>➤ The second </a:t>
            </a:r>
            <a:r>
              <a:rPr lang="en-US" dirty="0" err="1"/>
              <a:t>RadioButton</a:t>
            </a:r>
            <a:r>
              <a:rPr lang="en-US" dirty="0"/>
              <a:t> (Option 2) is selected.</a:t>
            </a:r>
          </a:p>
          <a:p>
            <a:pPr marL="0" indent="0">
              <a:buNone/>
            </a:pPr>
            <a:r>
              <a:rPr lang="en-US" dirty="0"/>
              <a:t>➤ The </a:t>
            </a:r>
            <a:r>
              <a:rPr lang="en-US" dirty="0" err="1"/>
              <a:t>ToggleButton</a:t>
            </a:r>
            <a:r>
              <a:rPr lang="en-US" dirty="0"/>
              <a:t> is turned 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attribute </a:t>
            </a:r>
            <a:r>
              <a:rPr lang="en-US" dirty="0"/>
              <a:t>is set to </a:t>
            </a:r>
            <a:r>
              <a:rPr lang="en-US" b="1" i="1" dirty="0" err="1"/>
              <a:t>fill_parent</a:t>
            </a:r>
            <a:r>
              <a:rPr lang="en-US" dirty="0"/>
              <a:t> so that its width occupies </a:t>
            </a:r>
            <a:r>
              <a:rPr lang="en-US" dirty="0" smtClean="0"/>
              <a:t>the entire </a:t>
            </a:r>
            <a:r>
              <a:rPr lang="en-US" dirty="0"/>
              <a:t>width of the </a:t>
            </a:r>
            <a:r>
              <a:rPr lang="en-US" dirty="0" smtClean="0"/>
              <a:t>screen.</a:t>
            </a:r>
          </a:p>
          <a:p>
            <a:r>
              <a:rPr lang="en-US" dirty="0" smtClean="0"/>
              <a:t>The attribute </a:t>
            </a:r>
            <a:r>
              <a:rPr lang="en-US" dirty="0"/>
              <a:t>is set to </a:t>
            </a:r>
            <a:r>
              <a:rPr lang="en-US" b="1" i="1" dirty="0" err="1"/>
              <a:t>wrap_content</a:t>
            </a:r>
            <a:r>
              <a:rPr lang="en-US" dirty="0"/>
              <a:t> so that its width will be the</a:t>
            </a:r>
          </a:p>
          <a:p>
            <a:pPr marL="0" indent="0">
              <a:buNone/>
            </a:pPr>
            <a:r>
              <a:rPr lang="en-US" dirty="0" smtClean="0"/>
              <a:t> width </a:t>
            </a:r>
            <a:r>
              <a:rPr lang="en-US" dirty="0"/>
              <a:t>of its content — </a:t>
            </a:r>
            <a:r>
              <a:rPr lang="en-US" dirty="0" err="1"/>
              <a:t>specifi</a:t>
            </a:r>
            <a:r>
              <a:rPr lang="en-US" dirty="0"/>
              <a:t> </a:t>
            </a:r>
            <a:r>
              <a:rPr lang="en-US" dirty="0" err="1"/>
              <a:t>cally</a:t>
            </a:r>
            <a:r>
              <a:rPr lang="en-US" dirty="0"/>
              <a:t>, the text that it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 err="1"/>
              <a:t>ImageButton</a:t>
            </a:r>
            <a:r>
              <a:rPr lang="en-US" dirty="0"/>
              <a:t> displays a button with an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image is set through the </a:t>
            </a:r>
            <a:r>
              <a:rPr lang="en-US" b="1" i="1" dirty="0" err="1"/>
              <a:t>src</a:t>
            </a:r>
            <a:r>
              <a:rPr lang="en-US" b="1" i="1" dirty="0"/>
              <a:t> attribute</a:t>
            </a:r>
            <a:r>
              <a:rPr lang="en-US" dirty="0"/>
              <a:t>. In </a:t>
            </a:r>
            <a:r>
              <a:rPr lang="en-US" dirty="0" smtClean="0"/>
              <a:t>this case</a:t>
            </a:r>
            <a:r>
              <a:rPr lang="en-US" dirty="0"/>
              <a:t>, you simply used the image for the application </a:t>
            </a:r>
            <a:r>
              <a:rPr lang="en-US" dirty="0" smtClean="0"/>
              <a:t>icon.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807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UI elements</vt:lpstr>
      <vt:lpstr>PowerPoint Presentation</vt:lpstr>
      <vt:lpstr>USING BASIC VIEWS </vt:lpstr>
      <vt:lpstr>TextView View</vt:lpstr>
      <vt:lpstr>Button, ImageButton, EditText, CheckBox, ToggleButton, RadioButton, and RadioGroup Views</vt:lpstr>
      <vt:lpstr>The following Try It Out  provides details about how these views work.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elements</dc:title>
  <dc:creator>Mahe</dc:creator>
  <cp:lastModifiedBy>Mahe</cp:lastModifiedBy>
  <cp:revision>15</cp:revision>
  <dcterms:created xsi:type="dcterms:W3CDTF">2015-08-18T09:42:55Z</dcterms:created>
  <dcterms:modified xsi:type="dcterms:W3CDTF">2015-08-20T06:47:15Z</dcterms:modified>
</cp:coreProperties>
</file>