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444" r:id="rId2"/>
    <p:sldId id="445" r:id="rId3"/>
    <p:sldId id="446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ssett, Dena H" initials="DD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B17ED8"/>
    <a:srgbClr val="FFFF99"/>
    <a:srgbClr val="00729A"/>
    <a:srgbClr val="009999"/>
    <a:srgbClr val="9900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8" autoAdjust="0"/>
    <p:restoredTop sz="94784" autoAdjust="0"/>
  </p:normalViewPr>
  <p:slideViewPr>
    <p:cSldViewPr>
      <p:cViewPr varScale="1">
        <p:scale>
          <a:sx n="83" d="100"/>
          <a:sy n="83" d="100"/>
        </p:scale>
        <p:origin x="102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270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2015-16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dLbl>
              <c:idx val="4"/>
              <c:layout>
                <c:manualLayout>
                  <c:x val="-1.474926253687326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B57-486C-9898-5604D7B913E3}"/>
                </c:ext>
              </c:extLst>
            </c:dLbl>
            <c:dLbl>
              <c:idx val="5"/>
              <c:layout>
                <c:manualLayout>
                  <c:x val="-4.4247787610620553E-3"/>
                  <c:y val="7.692307692307692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B57-486C-9898-5604D7B913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Kindergarten Ready</c:v>
                </c:pt>
                <c:pt idx="1">
                  <c:v>Physical Development</c:v>
                </c:pt>
                <c:pt idx="2">
                  <c:v>Language Development</c:v>
                </c:pt>
                <c:pt idx="3">
                  <c:v>Academic/Cognitive</c:v>
                </c:pt>
                <c:pt idx="4">
                  <c:v>Social Emotional</c:v>
                </c:pt>
                <c:pt idx="5">
                  <c:v>Self Help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47.9</c:v>
                </c:pt>
                <c:pt idx="1">
                  <c:v>45.4</c:v>
                </c:pt>
                <c:pt idx="2">
                  <c:v>59.7</c:v>
                </c:pt>
                <c:pt idx="3">
                  <c:v>36.799999999999997</c:v>
                </c:pt>
                <c:pt idx="4">
                  <c:v>76.7</c:v>
                </c:pt>
                <c:pt idx="5">
                  <c:v>53.6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7-486C-9898-5604D7B913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2016-17</c:v>
                </c:pt>
              </c:strCache>
            </c:strRef>
          </c:tx>
          <c:spPr>
            <a:solidFill>
              <a:srgbClr val="B17ED8"/>
            </a:solidFill>
            <a:ln>
              <a:noFill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dLbl>
              <c:idx val="3"/>
              <c:layout>
                <c:manualLayout>
                  <c:x val="4.424778761061946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B57-486C-9898-5604D7B913E3}"/>
                </c:ext>
              </c:extLst>
            </c:dLbl>
            <c:dLbl>
              <c:idx val="4"/>
              <c:layout>
                <c:manualLayout>
                  <c:x val="-8.8495575221238937E-3"/>
                  <c:y val="5.12820512820512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B57-486C-9898-5604D7B913E3}"/>
                </c:ext>
              </c:extLst>
            </c:dLbl>
            <c:dLbl>
              <c:idx val="5"/>
              <c:layout>
                <c:manualLayout>
                  <c:x val="-4.4247787610619468E-3"/>
                  <c:y val="7.692307692307692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B57-486C-9898-5604D7B913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Kindergarten Ready</c:v>
                </c:pt>
                <c:pt idx="1">
                  <c:v>Physical Development</c:v>
                </c:pt>
                <c:pt idx="2">
                  <c:v>Language Development</c:v>
                </c:pt>
                <c:pt idx="3">
                  <c:v>Academic/Cognitive</c:v>
                </c:pt>
                <c:pt idx="4">
                  <c:v>Social Emotional</c:v>
                </c:pt>
                <c:pt idx="5">
                  <c:v>Self Help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51.6</c:v>
                </c:pt>
                <c:pt idx="1">
                  <c:v>48</c:v>
                </c:pt>
                <c:pt idx="2">
                  <c:v>62.9</c:v>
                </c:pt>
                <c:pt idx="3">
                  <c:v>40.4</c:v>
                </c:pt>
                <c:pt idx="4">
                  <c:v>76</c:v>
                </c:pt>
                <c:pt idx="5">
                  <c:v>52.5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57-486C-9898-5604D7B913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2017-18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Kindergarten Ready</c:v>
                </c:pt>
                <c:pt idx="1">
                  <c:v>Physical Development</c:v>
                </c:pt>
                <c:pt idx="2">
                  <c:v>Language Development</c:v>
                </c:pt>
                <c:pt idx="3">
                  <c:v>Academic/Cognitive</c:v>
                </c:pt>
                <c:pt idx="4">
                  <c:v>Social Emotional</c:v>
                </c:pt>
                <c:pt idx="5">
                  <c:v>Self Help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54.9</c:v>
                </c:pt>
                <c:pt idx="1">
                  <c:v>50.9</c:v>
                </c:pt>
                <c:pt idx="2">
                  <c:v>64.599999999999994</c:v>
                </c:pt>
                <c:pt idx="3">
                  <c:v>42.7</c:v>
                </c:pt>
                <c:pt idx="4">
                  <c:v>76.400000000000006</c:v>
                </c:pt>
                <c:pt idx="5">
                  <c:v>53.7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57-486C-9898-5604D7B913E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2018-19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dLbl>
              <c:idx val="2"/>
              <c:layout>
                <c:manualLayout>
                  <c:x val="-5.4080004565040679E-17"/>
                  <c:y val="7.69230769230764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B57-486C-9898-5604D7B913E3}"/>
                </c:ext>
              </c:extLst>
            </c:dLbl>
            <c:dLbl>
              <c:idx val="4"/>
              <c:layout>
                <c:manualLayout>
                  <c:x val="4.4247787610618384E-3"/>
                  <c:y val="2.564102564102564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B57-486C-9898-5604D7B913E3}"/>
                </c:ext>
              </c:extLst>
            </c:dLbl>
            <c:dLbl>
              <c:idx val="5"/>
              <c:layout>
                <c:manualLayout>
                  <c:x val="1.4749262536870992E-3"/>
                  <c:y val="-2.564102564102610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B57-486C-9898-5604D7B913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Kindergarten Ready</c:v>
                </c:pt>
                <c:pt idx="1">
                  <c:v>Physical Development</c:v>
                </c:pt>
                <c:pt idx="2">
                  <c:v>Language Development</c:v>
                </c:pt>
                <c:pt idx="3">
                  <c:v>Academic/Cognitive</c:v>
                </c:pt>
                <c:pt idx="4">
                  <c:v>Social Emotional</c:v>
                </c:pt>
                <c:pt idx="5">
                  <c:v>Self Help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52.5</c:v>
                </c:pt>
                <c:pt idx="1">
                  <c:v>47.8</c:v>
                </c:pt>
                <c:pt idx="2">
                  <c:v>63.3</c:v>
                </c:pt>
                <c:pt idx="3">
                  <c:v>39.9</c:v>
                </c:pt>
                <c:pt idx="4">
                  <c:v>76</c:v>
                </c:pt>
                <c:pt idx="5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57-486C-9898-5604D7B913E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2019-20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7.3746312684365781E-3"/>
                  <c:y val="-5.12820512820517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7BE-4AEA-AA0E-F9C74CCC5D0F}"/>
                </c:ext>
              </c:extLst>
            </c:dLbl>
            <c:dLbl>
              <c:idx val="1"/>
              <c:layout>
                <c:manualLayout>
                  <c:x val="1.474926253687315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7BE-4AEA-AA0E-F9C74CCC5D0F}"/>
                </c:ext>
              </c:extLst>
            </c:dLbl>
            <c:dLbl>
              <c:idx val="2"/>
              <c:layout>
                <c:manualLayout>
                  <c:x val="1.1799410029498525E-2"/>
                  <c:y val="5.128205128205081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7BE-4AEA-AA0E-F9C74CCC5D0F}"/>
                </c:ext>
              </c:extLst>
            </c:dLbl>
            <c:dLbl>
              <c:idx val="3"/>
              <c:layout>
                <c:manualLayout>
                  <c:x val="8.8495575221238937E-3"/>
                  <c:y val="2.564102564102564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7BE-4AEA-AA0E-F9C74CCC5D0F}"/>
                </c:ext>
              </c:extLst>
            </c:dLbl>
            <c:dLbl>
              <c:idx val="4"/>
              <c:layout>
                <c:manualLayout>
                  <c:x val="2.5073746312684365E-2"/>
                  <c:y val="5.128205128205104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BE-4AEA-AA0E-F9C74CCC5D0F}"/>
                </c:ext>
              </c:extLst>
            </c:dLbl>
            <c:dLbl>
              <c:idx val="5"/>
              <c:layout>
                <c:manualLayout>
                  <c:x val="-2.9498525073746312E-3"/>
                  <c:y val="-2.82051282051282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7BE-4AEA-AA0E-F9C74CCC5D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Kindergarten Ready</c:v>
                </c:pt>
                <c:pt idx="1">
                  <c:v>Physical Development</c:v>
                </c:pt>
                <c:pt idx="2">
                  <c:v>Language Development</c:v>
                </c:pt>
                <c:pt idx="3">
                  <c:v>Academic/Cognitive</c:v>
                </c:pt>
                <c:pt idx="4">
                  <c:v>Social Emotional</c:v>
                </c:pt>
                <c:pt idx="5">
                  <c:v>Self Help</c:v>
                </c:pt>
              </c:strCache>
            </c:strRef>
          </c:cat>
          <c:val>
            <c:numRef>
              <c:f>Sheet1!$F$2:$F$7</c:f>
              <c:numCache>
                <c:formatCode>0.0</c:formatCode>
                <c:ptCount val="6"/>
                <c:pt idx="0">
                  <c:v>51.7</c:v>
                </c:pt>
                <c:pt idx="1">
                  <c:v>46.8</c:v>
                </c:pt>
                <c:pt idx="2">
                  <c:v>63</c:v>
                </c:pt>
                <c:pt idx="3">
                  <c:v>39.4</c:v>
                </c:pt>
                <c:pt idx="4">
                  <c:v>76.8</c:v>
                </c:pt>
                <c:pt idx="5">
                  <c:v>52.8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BE-4AEA-AA0E-F9C74CCC5D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38927680"/>
        <c:axId val="338928072"/>
      </c:barChart>
      <c:catAx>
        <c:axId val="33892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28072"/>
        <c:crosses val="autoZero"/>
        <c:auto val="1"/>
        <c:lblAlgn val="ctr"/>
        <c:lblOffset val="100"/>
        <c:noMultiLvlLbl val="0"/>
      </c:catAx>
      <c:valAx>
        <c:axId val="338928072"/>
        <c:scaling>
          <c:orientation val="minMax"/>
          <c:max val="100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2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2017-18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dLbl>
              <c:idx val="4"/>
              <c:layout>
                <c:manualLayout>
                  <c:x val="-1.474926253687326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B60-4CA1-9C2B-E81098E127DB}"/>
                </c:ext>
              </c:extLst>
            </c:dLbl>
            <c:dLbl>
              <c:idx val="5"/>
              <c:layout>
                <c:manualLayout>
                  <c:x val="-4.4247787610620553E-3"/>
                  <c:y val="7.692307692307692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B60-4CA1-9C2B-E81098E127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Kindergarten Ready</c:v>
                </c:pt>
                <c:pt idx="1">
                  <c:v>Physical Development</c:v>
                </c:pt>
                <c:pt idx="2">
                  <c:v>Language Development</c:v>
                </c:pt>
                <c:pt idx="3">
                  <c:v>Academic/Cognitive</c:v>
                </c:pt>
                <c:pt idx="4">
                  <c:v>Social Emotional</c:v>
                </c:pt>
                <c:pt idx="5">
                  <c:v>Self Help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54.9</c:v>
                </c:pt>
                <c:pt idx="1">
                  <c:v>50.9</c:v>
                </c:pt>
                <c:pt idx="2">
                  <c:v>64.599999999999994</c:v>
                </c:pt>
                <c:pt idx="3">
                  <c:v>42.7</c:v>
                </c:pt>
                <c:pt idx="4">
                  <c:v>76.400000000000006</c:v>
                </c:pt>
                <c:pt idx="5">
                  <c:v>53.7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60-4CA1-9C2B-E81098E127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2018-19</c:v>
                </c:pt>
              </c:strCache>
            </c:strRef>
          </c:tx>
          <c:spPr>
            <a:solidFill>
              <a:srgbClr val="B17ED8"/>
            </a:solidFill>
            <a:ln>
              <a:noFill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dLbl>
              <c:idx val="3"/>
              <c:layout>
                <c:manualLayout>
                  <c:x val="4.424778761061946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B60-4CA1-9C2B-E81098E127DB}"/>
                </c:ext>
              </c:extLst>
            </c:dLbl>
            <c:dLbl>
              <c:idx val="4"/>
              <c:layout>
                <c:manualLayout>
                  <c:x val="-8.8495575221238937E-3"/>
                  <c:y val="5.12820512820512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B60-4CA1-9C2B-E81098E127DB}"/>
                </c:ext>
              </c:extLst>
            </c:dLbl>
            <c:dLbl>
              <c:idx val="5"/>
              <c:layout>
                <c:manualLayout>
                  <c:x val="-4.4247787610619468E-3"/>
                  <c:y val="7.692307692307692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B60-4CA1-9C2B-E81098E127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Kindergarten Ready</c:v>
                </c:pt>
                <c:pt idx="1">
                  <c:v>Physical Development</c:v>
                </c:pt>
                <c:pt idx="2">
                  <c:v>Language Development</c:v>
                </c:pt>
                <c:pt idx="3">
                  <c:v>Academic/Cognitive</c:v>
                </c:pt>
                <c:pt idx="4">
                  <c:v>Social Emotional</c:v>
                </c:pt>
                <c:pt idx="5">
                  <c:v>Self Help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52.5</c:v>
                </c:pt>
                <c:pt idx="1">
                  <c:v>47.8</c:v>
                </c:pt>
                <c:pt idx="2">
                  <c:v>63.3</c:v>
                </c:pt>
                <c:pt idx="3">
                  <c:v>39.9</c:v>
                </c:pt>
                <c:pt idx="4">
                  <c:v>76</c:v>
                </c:pt>
                <c:pt idx="5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60-4CA1-9C2B-E81098E127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2019-20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Kindergarten Ready</c:v>
                </c:pt>
                <c:pt idx="1">
                  <c:v>Physical Development</c:v>
                </c:pt>
                <c:pt idx="2">
                  <c:v>Language Development</c:v>
                </c:pt>
                <c:pt idx="3">
                  <c:v>Academic/Cognitive</c:v>
                </c:pt>
                <c:pt idx="4">
                  <c:v>Social Emotional</c:v>
                </c:pt>
                <c:pt idx="5">
                  <c:v>Self Help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51.7</c:v>
                </c:pt>
                <c:pt idx="1">
                  <c:v>46.8</c:v>
                </c:pt>
                <c:pt idx="2">
                  <c:v>63</c:v>
                </c:pt>
                <c:pt idx="3">
                  <c:v>39.4</c:v>
                </c:pt>
                <c:pt idx="4">
                  <c:v>76.8</c:v>
                </c:pt>
                <c:pt idx="5">
                  <c:v>52.8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B60-4CA1-9C2B-E81098E12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38927680"/>
        <c:axId val="338928072"/>
      </c:barChart>
      <c:catAx>
        <c:axId val="33892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28072"/>
        <c:crosses val="autoZero"/>
        <c:auto val="1"/>
        <c:lblAlgn val="ctr"/>
        <c:lblOffset val="100"/>
        <c:noMultiLvlLbl val="0"/>
      </c:catAx>
      <c:valAx>
        <c:axId val="338928072"/>
        <c:scaling>
          <c:orientation val="minMax"/>
          <c:max val="100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27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2017-18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-2.2123893805309762E-2"/>
                  <c:y val="-2.5641025641025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EDD-4416-AF92-5E7E41CF1ACF}"/>
                </c:ext>
              </c:extLst>
            </c:dLbl>
            <c:dLbl>
              <c:idx val="4"/>
              <c:layout>
                <c:manualLayout>
                  <c:x val="-1.032448377581120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B57-486C-9898-5604D7B913E3}"/>
                </c:ext>
              </c:extLst>
            </c:dLbl>
            <c:dLbl>
              <c:idx val="5"/>
              <c:layout>
                <c:manualLayout>
                  <c:x val="-2.9498525073747392E-3"/>
                  <c:y val="5.128205128205081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AB57-486C-9898-5604D7B913E3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All Students</c:v>
                </c:pt>
                <c:pt idx="1">
                  <c:v>White</c:v>
                </c:pt>
                <c:pt idx="2">
                  <c:v>African American</c:v>
                </c:pt>
                <c:pt idx="3">
                  <c:v>Hispanic</c:v>
                </c:pt>
                <c:pt idx="4">
                  <c:v>Asian</c:v>
                </c:pt>
                <c:pt idx="5">
                  <c:v>Two or More Races</c:v>
                </c:pt>
                <c:pt idx="6">
                  <c:v>English Learners</c:v>
                </c:pt>
                <c:pt idx="7">
                  <c:v>Students with Disabilities</c:v>
                </c:pt>
                <c:pt idx="8">
                  <c:v>Free/Reduced Price Meals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54.9</c:v>
                </c:pt>
                <c:pt idx="1">
                  <c:v>58.8</c:v>
                </c:pt>
                <c:pt idx="2">
                  <c:v>53.8</c:v>
                </c:pt>
                <c:pt idx="3">
                  <c:v>32.9</c:v>
                </c:pt>
                <c:pt idx="4">
                  <c:v>74.400000000000006</c:v>
                </c:pt>
                <c:pt idx="5">
                  <c:v>57.1</c:v>
                </c:pt>
                <c:pt idx="6">
                  <c:v>29.1</c:v>
                </c:pt>
                <c:pt idx="7">
                  <c:v>32.4</c:v>
                </c:pt>
                <c:pt idx="8">
                  <c:v>49.3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7-486C-9898-5604D7B913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2018-19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dLbl>
              <c:idx val="1"/>
              <c:layout>
                <c:manualLayout>
                  <c:x val="0"/>
                  <c:y val="-2.564102564102610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EDD-4416-AF92-5E7E41CF1ACF}"/>
                </c:ext>
              </c:extLst>
            </c:dLbl>
            <c:dLbl>
              <c:idx val="3"/>
              <c:layout>
                <c:manualLayout>
                  <c:x val="4.4247787610619468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B57-486C-9898-5604D7B913E3}"/>
                </c:ext>
              </c:extLst>
            </c:dLbl>
            <c:dLbl>
              <c:idx val="4"/>
              <c:layout>
                <c:manualLayout>
                  <c:x val="-1.4749262536873156E-3"/>
                  <c:y val="2.564102564102564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B57-486C-9898-5604D7B913E3}"/>
                </c:ext>
              </c:extLst>
            </c:dLbl>
            <c:dLbl>
              <c:idx val="5"/>
              <c:layout>
                <c:manualLayout>
                  <c:x val="-1.474926253687315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B57-486C-9898-5604D7B913E3}"/>
                </c:ext>
              </c:extLst>
            </c:dLbl>
            <c:dLbl>
              <c:idx val="6"/>
              <c:layout>
                <c:manualLayout>
                  <c:x val="1.4749262536873156E-3"/>
                  <c:y val="1.02564102564102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EDD-4416-AF92-5E7E41CF1ACF}"/>
                </c:ext>
              </c:extLst>
            </c:dLbl>
            <c:dLbl>
              <c:idx val="7"/>
              <c:layout>
                <c:manualLayout>
                  <c:x val="5.8997050147492625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EDD-4416-AF92-5E7E41CF1A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All Students</c:v>
                </c:pt>
                <c:pt idx="1">
                  <c:v>White</c:v>
                </c:pt>
                <c:pt idx="2">
                  <c:v>African American</c:v>
                </c:pt>
                <c:pt idx="3">
                  <c:v>Hispanic</c:v>
                </c:pt>
                <c:pt idx="4">
                  <c:v>Asian</c:v>
                </c:pt>
                <c:pt idx="5">
                  <c:v>Two or More Races</c:v>
                </c:pt>
                <c:pt idx="6">
                  <c:v>English Learners</c:v>
                </c:pt>
                <c:pt idx="7">
                  <c:v>Students with Disabilities</c:v>
                </c:pt>
                <c:pt idx="8">
                  <c:v>Free/Reduced Price Meals</c:v>
                </c:pt>
              </c:strCache>
            </c:strRef>
          </c:cat>
          <c:val>
            <c:numRef>
              <c:f>Sheet1!$C$2:$C$10</c:f>
              <c:numCache>
                <c:formatCode>0.0</c:formatCode>
                <c:ptCount val="9"/>
                <c:pt idx="0">
                  <c:v>52.5</c:v>
                </c:pt>
                <c:pt idx="1">
                  <c:v>58.1</c:v>
                </c:pt>
                <c:pt idx="2">
                  <c:v>51.2</c:v>
                </c:pt>
                <c:pt idx="3">
                  <c:v>27.3</c:v>
                </c:pt>
                <c:pt idx="4">
                  <c:v>73</c:v>
                </c:pt>
                <c:pt idx="5">
                  <c:v>54.5</c:v>
                </c:pt>
                <c:pt idx="6">
                  <c:v>28.5</c:v>
                </c:pt>
                <c:pt idx="7">
                  <c:v>33.299999999999997</c:v>
                </c:pt>
                <c:pt idx="8">
                  <c:v>37.299999999999997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57-486C-9898-5604D7B913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2019-20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>
              <a:outerShdw blurRad="38100" dist="300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2.9498525073746043E-3"/>
                  <c:y val="-5.12820512820517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8AA-49D4-8F84-5EEF2B2FF9E2}"/>
                </c:ext>
              </c:extLst>
            </c:dLbl>
            <c:dLbl>
              <c:idx val="1"/>
              <c:layout>
                <c:manualLayout>
                  <c:x val="1.0324483775811182E-2"/>
                  <c:y val="5.128205128205128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8AA-49D4-8F84-5EEF2B2FF9E2}"/>
                </c:ext>
              </c:extLst>
            </c:dLbl>
            <c:dLbl>
              <c:idx val="5"/>
              <c:layout>
                <c:manualLayout>
                  <c:x val="1.9174041297935103E-2"/>
                  <c:y val="-4.7008003968073819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8AA-49D4-8F84-5EEF2B2FF9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All Students</c:v>
                </c:pt>
                <c:pt idx="1">
                  <c:v>White</c:v>
                </c:pt>
                <c:pt idx="2">
                  <c:v>African American</c:v>
                </c:pt>
                <c:pt idx="3">
                  <c:v>Hispanic</c:v>
                </c:pt>
                <c:pt idx="4">
                  <c:v>Asian</c:v>
                </c:pt>
                <c:pt idx="5">
                  <c:v>Two or More Races</c:v>
                </c:pt>
                <c:pt idx="6">
                  <c:v>English Learners</c:v>
                </c:pt>
                <c:pt idx="7">
                  <c:v>Students with Disabilities</c:v>
                </c:pt>
                <c:pt idx="8">
                  <c:v>Free/Reduced Price Meals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51.7</c:v>
                </c:pt>
                <c:pt idx="1">
                  <c:v>57.3</c:v>
                </c:pt>
                <c:pt idx="2">
                  <c:v>49.5</c:v>
                </c:pt>
                <c:pt idx="3">
                  <c:v>33</c:v>
                </c:pt>
                <c:pt idx="4">
                  <c:v>64.400000000000006</c:v>
                </c:pt>
                <c:pt idx="5">
                  <c:v>54.2</c:v>
                </c:pt>
                <c:pt idx="6">
                  <c:v>35.200000000000003</c:v>
                </c:pt>
                <c:pt idx="7">
                  <c:v>33.299999999999997</c:v>
                </c:pt>
                <c:pt idx="8">
                  <c:v>44.2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A-49D4-8F84-5EEF2B2FF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22260512"/>
        <c:axId val="422260904"/>
      </c:barChart>
      <c:catAx>
        <c:axId val="422260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260904"/>
        <c:crosses val="autoZero"/>
        <c:auto val="1"/>
        <c:lblAlgn val="ctr"/>
        <c:lblOffset val="100"/>
        <c:noMultiLvlLbl val="0"/>
      </c:catAx>
      <c:valAx>
        <c:axId val="422260904"/>
        <c:scaling>
          <c:orientation val="minMax"/>
          <c:max val="100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26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862CEE7D-B66E-4F28-B96A-CCD947DA5A68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91A9A29C-DAE5-493F-B6DF-DBFDF52DCE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49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02610713-4E31-4675-B47E-79D3C263359A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4" tIns="46582" rIns="93164" bIns="4658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8E9FC55C-1172-4E63-B5E7-F1A9915FF2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6B958CB-3A67-483F-9757-E096811FA692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E1656B-5A6C-4BBE-8DA0-05FA77B76C8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4038600"/>
            <a:ext cx="1676400" cy="181767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7086600" cy="9906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58CB-3A67-483F-9757-E096811FA692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656B-5A6C-4BBE-8DA0-05FA77B76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447800"/>
            <a:ext cx="2057400" cy="4678363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B958CB-3A67-483F-9757-E096811FA692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E1656B-5A6C-4BBE-8DA0-05FA77B76C8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6179824" y="220976"/>
            <a:ext cx="1085182" cy="117663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57200"/>
            <a:ext cx="6937248" cy="990600"/>
          </a:xfrm>
        </p:spPr>
        <p:txBody>
          <a:bodyPr>
            <a:normAutofit/>
          </a:bodyPr>
          <a:lstStyle>
            <a:lvl1pPr>
              <a:defRPr sz="3600">
                <a:latin typeface="+mn-lt"/>
              </a:defRPr>
            </a:lvl1pPr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58CB-3A67-483F-9757-E096811FA692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EE1656B-5A6C-4BBE-8DA0-05FA77B76C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7218" y="5105400"/>
            <a:ext cx="1332982" cy="1512731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7086600" cy="9906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6B958CB-3A67-483F-9757-E096811FA692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E1656B-5A6C-4BBE-8DA0-05FA77B76C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3050"/>
            <a:ext cx="70866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6B958CB-3A67-483F-9757-E096811FA692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EE1656B-5A6C-4BBE-8DA0-05FA77B76C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7086600" cy="9906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58CB-3A67-483F-9757-E096811FA692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E1656B-5A6C-4BBE-8DA0-05FA77B76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58CB-3A67-483F-9757-E096811FA692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E1656B-5A6C-4BBE-8DA0-05FA77B76C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3050"/>
            <a:ext cx="70104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58CB-3A67-483F-9757-E096811FA692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EE1656B-5A6C-4BBE-8DA0-05FA77B76C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6B958CB-3A67-483F-9757-E096811FA692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EE1656B-5A6C-4BBE-8DA0-05FA77B76C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537" y="5510725"/>
            <a:ext cx="1203263" cy="13046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1628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B958CB-3A67-483F-9757-E096811FA692}" type="datetimeFigureOut">
              <a:rPr lang="en-US" smtClean="0"/>
              <a:pPr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EE1656B-5A6C-4BBE-8DA0-05FA77B76C8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0" y="340068"/>
            <a:ext cx="1085182" cy="11766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191930685"/>
              </p:ext>
            </p:extLst>
          </p:nvPr>
        </p:nvGraphicFramePr>
        <p:xfrm>
          <a:off x="304800" y="1752600"/>
          <a:ext cx="8610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7239000" cy="9906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fornian FB" panose="0207040306080B030204" pitchFamily="18" charset="0"/>
              </a:rPr>
              <a:t>Readiness Results: 5 Year Trend Data</a:t>
            </a:r>
          </a:p>
        </p:txBody>
      </p:sp>
    </p:spTree>
    <p:extLst>
      <p:ext uri="{BB962C8B-B14F-4D97-AF65-F5344CB8AC3E}">
        <p14:creationId xmlns:p14="http://schemas.microsoft.com/office/powerpoint/2010/main" val="8439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7162800" cy="9906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fornian FB" panose="0207040306080B030204" pitchFamily="18" charset="0"/>
              </a:rPr>
              <a:t>Readiness Results: 3 Year Trend Data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895880663"/>
              </p:ext>
            </p:extLst>
          </p:nvPr>
        </p:nvGraphicFramePr>
        <p:xfrm>
          <a:off x="304800" y="1752600"/>
          <a:ext cx="8610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931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116040265"/>
              </p:ext>
            </p:extLst>
          </p:nvPr>
        </p:nvGraphicFramePr>
        <p:xfrm>
          <a:off x="304800" y="1752600"/>
          <a:ext cx="8610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7162800" cy="9906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Californian FB" panose="0207040306080B030204" pitchFamily="18" charset="0"/>
              </a:rPr>
              <a:t>Kindergarten Readiness by Demographics</a:t>
            </a:r>
          </a:p>
        </p:txBody>
      </p:sp>
    </p:spTree>
    <p:extLst>
      <p:ext uri="{BB962C8B-B14F-4D97-AF65-F5344CB8AC3E}">
        <p14:creationId xmlns:p14="http://schemas.microsoft.com/office/powerpoint/2010/main" val="2918521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37116</TotalTime>
  <Words>49</Words>
  <Application>Microsoft Office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Californian FB</vt:lpstr>
      <vt:lpstr>Wingdings</vt:lpstr>
      <vt:lpstr>Wingdings 2</vt:lpstr>
      <vt:lpstr>Median</vt:lpstr>
      <vt:lpstr>Readiness Results: 5 Year Trend Data</vt:lpstr>
      <vt:lpstr>Readiness Results: 3 Year Trend Data</vt:lpstr>
      <vt:lpstr>Kindergarten Readiness by Demographics</vt:lpstr>
    </vt:vector>
  </TitlesOfParts>
  <Company>JCPS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JCPS Student Assignment Update</dc:title>
  <dc:creator>ddosset1</dc:creator>
  <cp:lastModifiedBy>Rhodes, Sarah S</cp:lastModifiedBy>
  <cp:revision>1425</cp:revision>
  <cp:lastPrinted>2018-12-17T18:32:27Z</cp:lastPrinted>
  <dcterms:created xsi:type="dcterms:W3CDTF">2013-04-08T18:52:34Z</dcterms:created>
  <dcterms:modified xsi:type="dcterms:W3CDTF">2021-01-20T17:41:54Z</dcterms:modified>
</cp:coreProperties>
</file>