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0" r:id="rId2"/>
    <p:sldId id="271" r:id="rId3"/>
    <p:sldId id="256" r:id="rId4"/>
    <p:sldId id="275" r:id="rId5"/>
    <p:sldId id="276" r:id="rId6"/>
    <p:sldId id="282" r:id="rId7"/>
    <p:sldId id="272" r:id="rId8"/>
    <p:sldId id="277" r:id="rId9"/>
    <p:sldId id="278" r:id="rId10"/>
    <p:sldId id="273" r:id="rId11"/>
    <p:sldId id="257" r:id="rId12"/>
    <p:sldId id="260" r:id="rId13"/>
    <p:sldId id="265" r:id="rId14"/>
    <p:sldId id="264" r:id="rId15"/>
    <p:sldId id="258" r:id="rId16"/>
    <p:sldId id="261" r:id="rId17"/>
    <p:sldId id="262" r:id="rId18"/>
    <p:sldId id="263" r:id="rId19"/>
    <p:sldId id="266" r:id="rId20"/>
    <p:sldId id="274" r:id="rId21"/>
    <p:sldId id="267" r:id="rId22"/>
    <p:sldId id="268" r:id="rId23"/>
    <p:sldId id="269" r:id="rId24"/>
    <p:sldId id="279" r:id="rId25"/>
    <p:sldId id="280" r:id="rId26"/>
    <p:sldId id="259" r:id="rId27"/>
    <p:sldId id="28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>
      <p:ext uri="{19B8F6BF-5375-455C-9EA6-DF929625EA0E}">
        <p15:presenceInfo xmlns:p15="http://schemas.microsoft.com/office/powerpoint/2012/main" xmlns="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24B"/>
    <a:srgbClr val="1F2838"/>
    <a:srgbClr val="9BA3A7"/>
    <a:srgbClr val="F5F5F5"/>
    <a:srgbClr val="7B697C"/>
    <a:srgbClr val="71717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287" autoAdjust="0"/>
  </p:normalViewPr>
  <p:slideViewPr>
    <p:cSldViewPr snapToGrid="0">
      <p:cViewPr varScale="1">
        <p:scale>
          <a:sx n="108" d="100"/>
          <a:sy n="108" d="100"/>
        </p:scale>
        <p:origin x="-64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9T23:47:37.909" idx="1">
    <p:pos x="449" y="175"/>
    <p:text/>
    <p:extLst>
      <p:ext uri="{C676402C-5697-4E1C-873F-D02D1690AC5C}">
        <p15:threadingInfo xmlns:p15="http://schemas.microsoft.com/office/powerpoint/2012/main" xmlns="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24924-4E20-4039-96DC-47040A9512C9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C5554-70E4-4126-A1C8-B53B5ECBC0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44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DB </a:t>
            </a: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보기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 Unicode MS" panose="020B0604020202020204" pitchFamily="50" charset="-127"/>
              <a:ea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: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myslq&gt; show databases;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222222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DB </a:t>
            </a:r>
            <a:r>
              <a:rPr lang="ko-KR" altLang="en-US" dirty="0" smtClean="0">
                <a:solidFill>
                  <a:srgbClr val="222222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생성</a:t>
            </a:r>
            <a:endParaRPr lang="en-US" altLang="ko-KR" dirty="0" smtClean="0">
              <a:solidFill>
                <a:srgbClr val="222222"/>
              </a:solidFill>
              <a:latin typeface="Arial Unicode MS" panose="020B0604020202020204" pitchFamily="50" charset="-127"/>
              <a:ea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222222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: </a:t>
            </a:r>
            <a:r>
              <a:rPr lang="ko-KR" altLang="ko-KR" dirty="0" smtClean="0">
                <a:solidFill>
                  <a:srgbClr val="222222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mysql&gt; create database DB명;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222222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일반 사용자 추가</a:t>
            </a:r>
            <a:endParaRPr lang="en-US" altLang="ko-KR" dirty="0" smtClean="0">
              <a:solidFill>
                <a:srgbClr val="222222"/>
              </a:solidFill>
              <a:latin typeface="Arial Unicode MS" panose="020B0604020202020204" pitchFamily="50" charset="-127"/>
              <a:ea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222222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: </a:t>
            </a:r>
            <a:r>
              <a:rPr lang="ko-KR" altLang="ko-KR" dirty="0" smtClean="0">
                <a:solidFill>
                  <a:srgbClr val="222222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mysql&gt; grant all privileges on dbuser.* to dbuser@localhost identified by 'password' with grant option;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특정 이름의 데이터베이스에 대한 모든 권한을 가지는 사용자 추가</a:t>
            </a:r>
            <a:r>
              <a:rPr lang="en-US" altLang="ko-KR" dirty="0" smtClean="0">
                <a:solidFill>
                  <a:srgbClr val="222222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/>
            </a:r>
            <a:br>
              <a:rPr lang="en-US" altLang="ko-KR" dirty="0" smtClean="0">
                <a:solidFill>
                  <a:srgbClr val="222222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</a:br>
            <a:r>
              <a:rPr lang="en-US" altLang="ko-KR" dirty="0" smtClean="0">
                <a:solidFill>
                  <a:srgbClr val="222222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: </a:t>
            </a:r>
            <a:r>
              <a:rPr lang="ko-KR" altLang="ko-KR" dirty="0" smtClean="0">
                <a:solidFill>
                  <a:srgbClr val="222222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mysql&gt; grant all privileges on `dbuser_%`.* to dbuser@localhost identified by 'password' with grant option;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C5554-70E4-4126-A1C8-B53B5ECBC04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9070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674F-B267-48D2-886B-D5787CABFA46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8FEE-7478-4FC5-B721-7314D5D41D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6497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674F-B267-48D2-886B-D5787CABFA46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8FEE-7478-4FC5-B721-7314D5D41D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2339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674F-B267-48D2-886B-D5787CABFA46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8FEE-7478-4FC5-B721-7314D5D41D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3632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674F-B267-48D2-886B-D5787CABFA46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8FEE-7478-4FC5-B721-7314D5D41D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9698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674F-B267-48D2-886B-D5787CABFA46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8FEE-7478-4FC5-B721-7314D5D41D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866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674F-B267-48D2-886B-D5787CABFA46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8FEE-7478-4FC5-B721-7314D5D41D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7978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674F-B267-48D2-886B-D5787CABFA46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8FEE-7478-4FC5-B721-7314D5D41D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9827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674F-B267-48D2-886B-D5787CABFA46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8FEE-7478-4FC5-B721-7314D5D41D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874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674F-B267-48D2-886B-D5787CABFA46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8FEE-7478-4FC5-B721-7314D5D41D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565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674F-B267-48D2-886B-D5787CABFA46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8FEE-7478-4FC5-B721-7314D5D41D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1652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674F-B267-48D2-886B-D5787CABFA46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8FEE-7478-4FC5-B721-7314D5D41D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5149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E674F-B267-48D2-886B-D5787CABFA46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68FEE-7478-4FC5-B721-7314D5D41D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7162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jojoldu.tistory.com/30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AWS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55"/>
          <a:stretch/>
        </p:blipFill>
        <p:spPr bwMode="auto">
          <a:xfrm>
            <a:off x="2502194" y="1983622"/>
            <a:ext cx="7181550" cy="281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566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1428" y="2801258"/>
            <a:ext cx="4804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altLang="ko-KR" sz="3600" b="1" dirty="0" smtClean="0"/>
              <a:t> </a:t>
            </a:r>
            <a:r>
              <a:rPr lang="en-US" altLang="ko-KR" sz="3600" b="1" dirty="0"/>
              <a:t>Apache - Tomcat </a:t>
            </a:r>
          </a:p>
        </p:txBody>
      </p:sp>
    </p:spTree>
    <p:extLst>
      <p:ext uri="{BB962C8B-B14F-4D97-AF65-F5344CB8AC3E}">
        <p14:creationId xmlns:p14="http://schemas.microsoft.com/office/powerpoint/2010/main" xmlns="" val="20149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714" y="593192"/>
            <a:ext cx="225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Install JAVA JDK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92281" y="1063768"/>
            <a:ext cx="7637319" cy="4923673"/>
            <a:chOff x="592282" y="1063768"/>
            <a:chExt cx="6019800" cy="408638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282" y="1063768"/>
              <a:ext cx="6019800" cy="180022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82" y="2834917"/>
              <a:ext cx="781050" cy="21907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282" y="3053992"/>
              <a:ext cx="5962650" cy="47625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2282" y="3634449"/>
              <a:ext cx="1333500" cy="21907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0857" y="3853524"/>
              <a:ext cx="5991225" cy="50482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2282" y="4426255"/>
              <a:ext cx="1038225" cy="2286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807" y="4654855"/>
              <a:ext cx="5953125" cy="49530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5494261" y="2340667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</a:rPr>
              <a:t>※</a:t>
            </a:r>
            <a:r>
              <a:rPr lang="en-US" altLang="ko-KR" sz="1600" b="1" dirty="0" smtClean="0"/>
              <a:t> </a:t>
            </a:r>
            <a:r>
              <a:rPr lang="en-US" altLang="ko-KR" sz="1600" b="1" dirty="0">
                <a:solidFill>
                  <a:schemeClr val="accent2"/>
                </a:solidFill>
              </a:rPr>
              <a:t>JDK </a:t>
            </a:r>
            <a:r>
              <a:rPr lang="ko-KR" altLang="en-US" sz="1600" b="1" dirty="0">
                <a:solidFill>
                  <a:schemeClr val="accent2"/>
                </a:solidFill>
              </a:rPr>
              <a:t>설치 경로</a:t>
            </a:r>
            <a:r>
              <a:rPr lang="en-US" altLang="ko-KR" sz="1600" b="1" dirty="0">
                <a:solidFill>
                  <a:schemeClr val="accent2"/>
                </a:solidFill>
              </a:rPr>
              <a:t/>
            </a:r>
            <a:br>
              <a:rPr lang="en-US" altLang="ko-KR" sz="1600" b="1" dirty="0">
                <a:solidFill>
                  <a:schemeClr val="accent2"/>
                </a:solidFill>
              </a:rPr>
            </a:br>
            <a:r>
              <a:rPr lang="en-US" altLang="ko-KR" sz="16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400" b="1" dirty="0" smtClean="0"/>
              <a:t>: cd /</a:t>
            </a:r>
            <a:r>
              <a:rPr lang="en-US" altLang="ko-KR" sz="1400" b="1" dirty="0" err="1" smtClean="0"/>
              <a:t>usr</a:t>
            </a:r>
            <a:r>
              <a:rPr lang="en-US" altLang="ko-KR" sz="1400" b="1" dirty="0" smtClean="0"/>
              <a:t>/lib/</a:t>
            </a:r>
            <a:r>
              <a:rPr lang="en-US" altLang="ko-KR" sz="1400" b="1" dirty="0" err="1" smtClean="0"/>
              <a:t>jvm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94261" y="4243310"/>
            <a:ext cx="22399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</a:rPr>
              <a:t>※ </a:t>
            </a:r>
            <a:r>
              <a:rPr lang="ko-KR" altLang="en-US" sz="1600" b="1" dirty="0">
                <a:solidFill>
                  <a:schemeClr val="accent2"/>
                </a:solidFill>
              </a:rPr>
              <a:t>추가된 </a:t>
            </a:r>
            <a:r>
              <a:rPr lang="en-US" altLang="ko-KR" sz="1600" b="1" dirty="0">
                <a:solidFill>
                  <a:schemeClr val="accent2"/>
                </a:solidFill>
              </a:rPr>
              <a:t>JDK </a:t>
            </a:r>
            <a:r>
              <a:rPr lang="ko-KR" altLang="en-US" sz="1600" b="1" dirty="0">
                <a:solidFill>
                  <a:schemeClr val="accent2"/>
                </a:solidFill>
              </a:rPr>
              <a:t>경로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400" b="1" dirty="0"/>
              <a:t>: OLDPWD=/</a:t>
            </a:r>
            <a:r>
              <a:rPr lang="en-US" altLang="ko-KR" sz="1400" b="1" dirty="0" err="1"/>
              <a:t>usr</a:t>
            </a:r>
            <a:r>
              <a:rPr lang="en-US" altLang="ko-KR" sz="1400" b="1" dirty="0"/>
              <a:t>/lib/</a:t>
            </a:r>
            <a:r>
              <a:rPr lang="en-US" altLang="ko-KR" sz="1400" b="1" dirty="0" err="1"/>
              <a:t>jvm</a:t>
            </a:r>
            <a:endParaRPr lang="ko-KR" altLang="en-US" sz="1400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9" cstate="print"/>
          <a:srcRect r="4474" b="2748"/>
          <a:stretch/>
        </p:blipFill>
        <p:spPr>
          <a:xfrm>
            <a:off x="5664078" y="2942752"/>
            <a:ext cx="6423420" cy="48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15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rcRect t="1431" b="90129"/>
          <a:stretch/>
        </p:blipFill>
        <p:spPr>
          <a:xfrm>
            <a:off x="532551" y="1081022"/>
            <a:ext cx="7183404" cy="2216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6714" y="593192"/>
            <a:ext cx="2011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Install Apache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/>
          <a:srcRect t="17168" b="49451"/>
          <a:stretch/>
        </p:blipFill>
        <p:spPr>
          <a:xfrm>
            <a:off x="532551" y="1302708"/>
            <a:ext cx="7183404" cy="8768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/>
          <a:srcRect t="56862"/>
          <a:stretch/>
        </p:blipFill>
        <p:spPr>
          <a:xfrm>
            <a:off x="532551" y="2179530"/>
            <a:ext cx="7183404" cy="1133104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1030515" y="3309994"/>
            <a:ext cx="440871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3423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397"/>
            <a:ext cx="12192000" cy="6604000"/>
          </a:xfrm>
          <a:prstGeom prst="rect">
            <a:avLst/>
          </a:prstGeom>
        </p:spPr>
      </p:pic>
      <p:pic>
        <p:nvPicPr>
          <p:cNvPr id="7" name="Picture 4" descr="ëë³´ê¸°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04289" y="3655397"/>
            <a:ext cx="1693454" cy="195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74442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pic>
        <p:nvPicPr>
          <p:cNvPr id="6" name="Picture 4" descr="ëë³´ê¸°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92518" y="3694584"/>
            <a:ext cx="2588442" cy="298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36056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714" y="593192"/>
            <a:ext cx="199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Install Tomcat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/>
          <a:srcRect b="89204"/>
          <a:stretch/>
        </p:blipFill>
        <p:spPr>
          <a:xfrm>
            <a:off x="650047" y="1089685"/>
            <a:ext cx="6564943" cy="2719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984" y="1361669"/>
            <a:ext cx="7368117" cy="9431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 cstate="print"/>
          <a:srcRect t="49664" b="3514"/>
          <a:stretch/>
        </p:blipFill>
        <p:spPr>
          <a:xfrm>
            <a:off x="650047" y="2304788"/>
            <a:ext cx="5972175" cy="18418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39597" y="3332572"/>
            <a:ext cx="348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717171"/>
                </a:solidFill>
                <a:latin typeface="+mn-ea"/>
              </a:rPr>
              <a:t>환경변수 설정 단계로 다시 돌아가주세요</a:t>
            </a:r>
            <a:endParaRPr lang="ko-KR" altLang="en-US" sz="1400" b="1" dirty="0">
              <a:solidFill>
                <a:srgbClr val="717171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29129" y="3588097"/>
            <a:ext cx="917975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650047" y="4340508"/>
            <a:ext cx="6690037" cy="227839"/>
            <a:chOff x="829129" y="4474787"/>
            <a:chExt cx="6690037" cy="227839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5" cstate="print"/>
            <a:srcRect t="-1" r="59904" b="15707"/>
            <a:stretch/>
          </p:blipFill>
          <p:spPr>
            <a:xfrm>
              <a:off x="829129" y="4474787"/>
              <a:ext cx="2959100" cy="209012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6" cstate="print"/>
            <a:srcRect t="1030" r="52232" b="93243"/>
            <a:stretch/>
          </p:blipFill>
          <p:spPr>
            <a:xfrm>
              <a:off x="3775166" y="4506683"/>
              <a:ext cx="3744000" cy="195943"/>
            </a:xfrm>
            <a:prstGeom prst="rect">
              <a:avLst/>
            </a:prstGeom>
          </p:spPr>
        </p:pic>
      </p:grp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689236" y="4615137"/>
            <a:ext cx="10733708" cy="279544"/>
          </a:xfrm>
          <a:prstGeom prst="rect">
            <a:avLst/>
          </a:prstGeom>
          <a:solidFill>
            <a:srgbClr val="F5F5F5"/>
          </a:solidFill>
          <a:ln w="28575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00" b="1" dirty="0" smtClean="0">
                <a:solidFill>
                  <a:srgbClr val="717171"/>
                </a:solidFill>
                <a:latin typeface="+mn-ea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smtClean="0">
                <a:solidFill>
                  <a:srgbClr val="717171"/>
                </a:solidFill>
                <a:latin typeface="+mn-ea"/>
              </a:rPr>
              <a:t>  </a:t>
            </a:r>
            <a:r>
              <a:rPr lang="ko-KR" altLang="ko-KR" sz="1100" b="1" dirty="0" smtClean="0">
                <a:solidFill>
                  <a:srgbClr val="717171"/>
                </a:solidFill>
                <a:latin typeface="+mn-ea"/>
              </a:rPr>
              <a:t>JDK_DIRS</a:t>
            </a:r>
            <a:r>
              <a:rPr lang="ko-KR" altLang="ko-KR" sz="1100" b="1" dirty="0">
                <a:solidFill>
                  <a:srgbClr val="717171"/>
                </a:solidFill>
                <a:latin typeface="+mn-ea"/>
              </a:rPr>
              <a:t>="/usr/lib/jvm/default-java ${OPENJDKS} /usr/lib/jvm/java-6-openjdk /usr/lib/jvm/java-6-sun /usr/lib/jvm/java-7-oracle /</a:t>
            </a:r>
            <a:r>
              <a:rPr lang="ko-KR" altLang="ko-KR" sz="1100" b="1" dirty="0" smtClean="0">
                <a:solidFill>
                  <a:srgbClr val="717171"/>
                </a:solidFill>
                <a:latin typeface="+mn-ea"/>
              </a:rPr>
              <a:t>usr/lib/jvm/java-8-oracle“</a:t>
            </a:r>
            <a:r>
              <a:rPr lang="en-US" altLang="ko-KR" sz="1100" b="1" dirty="0" smtClean="0">
                <a:solidFill>
                  <a:srgbClr val="717171"/>
                </a:solidFill>
                <a:latin typeface="+mn-ea"/>
              </a:rPr>
              <a:t> </a:t>
            </a:r>
            <a:r>
              <a:rPr lang="ko-KR" altLang="ko-KR" sz="1100" b="1" dirty="0" smtClean="0">
                <a:solidFill>
                  <a:srgbClr val="717171"/>
                </a:solidFill>
                <a:latin typeface="+mn-ea"/>
              </a:rPr>
              <a:t> </a:t>
            </a:r>
            <a:endParaRPr lang="ko-KR" altLang="ko-KR" sz="1100" b="1" dirty="0">
              <a:solidFill>
                <a:srgbClr val="71717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2344" y="1568140"/>
            <a:ext cx="88166" cy="21544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xmlns="" val="25242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/>
          <a:srcRect t="38321" b="52301"/>
          <a:stretch/>
        </p:blipFill>
        <p:spPr>
          <a:xfrm>
            <a:off x="461396" y="574765"/>
            <a:ext cx="8296682" cy="3396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396" y="2583588"/>
            <a:ext cx="7343775" cy="676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1396" y="3259863"/>
            <a:ext cx="9927780" cy="3180127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461396" y="914400"/>
            <a:ext cx="8296682" cy="1667691"/>
            <a:chOff x="461396" y="914400"/>
            <a:chExt cx="8296682" cy="166769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 cstate="print"/>
            <a:srcRect t="53952" b="-1"/>
            <a:stretch/>
          </p:blipFill>
          <p:spPr>
            <a:xfrm>
              <a:off x="461396" y="914400"/>
              <a:ext cx="8296682" cy="166769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583075" y="1189533"/>
              <a:ext cx="88166" cy="184666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8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644206" y="771298"/>
            <a:ext cx="7906894" cy="976947"/>
            <a:chOff x="3644206" y="771298"/>
            <a:chExt cx="7906894" cy="97694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5" cstate="print"/>
            <a:srcRect l="47393" t="-521"/>
            <a:stretch/>
          </p:blipFill>
          <p:spPr>
            <a:xfrm>
              <a:off x="3805917" y="1432965"/>
              <a:ext cx="2633890" cy="31528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6" cstate="print"/>
            <a:srcRect b="10714"/>
            <a:stretch/>
          </p:blipFill>
          <p:spPr>
            <a:xfrm>
              <a:off x="3805917" y="1063807"/>
              <a:ext cx="7745183" cy="38045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644206" y="771298"/>
              <a:ext cx="25132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2"/>
                  </a:solidFill>
                </a:rPr>
                <a:t>※ Linux service command error</a:t>
              </a:r>
              <a:endParaRPr lang="ko-KR" altLang="en-US" sz="12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4414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714" y="593192"/>
            <a:ext cx="340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Connect Apache &amp; Tomcat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16810" y="1053964"/>
            <a:ext cx="10762389" cy="3982493"/>
            <a:chOff x="616811" y="1053964"/>
            <a:chExt cx="9167268" cy="338021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 cstate="print"/>
            <a:srcRect b="85322"/>
            <a:stretch/>
          </p:blipFill>
          <p:spPr>
            <a:xfrm>
              <a:off x="616811" y="1053964"/>
              <a:ext cx="9167268" cy="56583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 cstate="print"/>
            <a:srcRect t="20553" b="57082"/>
            <a:stretch/>
          </p:blipFill>
          <p:spPr>
            <a:xfrm>
              <a:off x="616811" y="1619794"/>
              <a:ext cx="9167268" cy="86214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t="49357" b="-1"/>
            <a:stretch/>
          </p:blipFill>
          <p:spPr>
            <a:xfrm>
              <a:off x="616811" y="2481942"/>
              <a:ext cx="9167268" cy="195223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14108" y="3818394"/>
              <a:ext cx="88166" cy="184666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31218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410" y="2582250"/>
            <a:ext cx="10932016" cy="7850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6714" y="593192"/>
            <a:ext cx="211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 Setting Tomcat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/>
          <a:srcRect b="78053"/>
          <a:stretch/>
        </p:blipFill>
        <p:spPr>
          <a:xfrm>
            <a:off x="655410" y="962524"/>
            <a:ext cx="7479850" cy="4018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6714" y="3725284"/>
            <a:ext cx="257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AJP Module </a:t>
            </a:r>
            <a:r>
              <a:rPr lang="ko-KR" altLang="en-US" b="1" dirty="0" smtClean="0"/>
              <a:t>활성화</a:t>
            </a:r>
            <a:endParaRPr lang="en-US" altLang="ko-KR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410" y="4094616"/>
            <a:ext cx="7479850" cy="1079727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655410" y="1331856"/>
            <a:ext cx="7479850" cy="1175521"/>
            <a:chOff x="655410" y="1331856"/>
            <a:chExt cx="7479850" cy="117552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 cstate="print"/>
            <a:srcRect t="35794"/>
            <a:stretch/>
          </p:blipFill>
          <p:spPr>
            <a:xfrm>
              <a:off x="655410" y="1331856"/>
              <a:ext cx="7479850" cy="117552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156386" y="1588675"/>
              <a:ext cx="117020" cy="246221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2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876267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714" y="593192"/>
            <a:ext cx="211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7. Setting Tomcat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611865" y="962525"/>
            <a:ext cx="7791905" cy="2351721"/>
            <a:chOff x="611865" y="962525"/>
            <a:chExt cx="7791905" cy="235172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b="87990"/>
            <a:stretch/>
          </p:blipFill>
          <p:spPr>
            <a:xfrm>
              <a:off x="611867" y="962525"/>
              <a:ext cx="7791903" cy="35827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 cstate="print"/>
            <a:srcRect t="22957" b="36172"/>
            <a:stretch/>
          </p:blipFill>
          <p:spPr>
            <a:xfrm>
              <a:off x="611866" y="1320801"/>
              <a:ext cx="7791903" cy="1219199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 cstate="print"/>
            <a:srcRect t="74045"/>
            <a:stretch/>
          </p:blipFill>
          <p:spPr>
            <a:xfrm>
              <a:off x="611865" y="2540000"/>
              <a:ext cx="7791903" cy="77424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396713" y="3748144"/>
            <a:ext cx="2050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8</a:t>
            </a:r>
            <a:r>
              <a:rPr lang="en-US" altLang="ko-KR" b="1" dirty="0" smtClean="0"/>
              <a:t>. Service restart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99380" y="6213754"/>
            <a:ext cx="464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~ JDK - Apache – Tomcat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기본 설정 끝 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~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611865" y="4106421"/>
            <a:ext cx="7492786" cy="1088164"/>
            <a:chOff x="611865" y="4106421"/>
            <a:chExt cx="7492786" cy="108816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865" y="4106421"/>
              <a:ext cx="7492786" cy="108816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134615" y="4411709"/>
              <a:ext cx="117020" cy="246221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2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38896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5794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목차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25892" y="2148113"/>
            <a:ext cx="59402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Elastic Compute </a:t>
            </a:r>
            <a:r>
              <a:rPr lang="en-US" altLang="ko-KR" b="1" dirty="0" smtClean="0"/>
              <a:t>Cloud(EC2)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DB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Apache - Tomcat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Web Application Server: </a:t>
            </a:r>
            <a:r>
              <a:rPr lang="en-US" altLang="ko-KR" b="1" dirty="0"/>
              <a:t>MVC Spring Framework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26598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8971" y="2772230"/>
            <a:ext cx="61368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altLang="ko-KR" sz="3600" b="1" dirty="0" smtClean="0"/>
              <a:t> Web Application Server</a:t>
            </a:r>
            <a:br>
              <a:rPr lang="en-US" altLang="ko-KR" sz="3600" b="1" dirty="0" smtClean="0"/>
            </a:br>
            <a:r>
              <a:rPr lang="en-US" altLang="ko-KR" sz="2400" b="1" dirty="0"/>
              <a:t>~</a:t>
            </a:r>
            <a:r>
              <a:rPr lang="en-US" altLang="ko-KR" sz="2400" b="1" dirty="0" smtClean="0"/>
              <a:t> MVC </a:t>
            </a:r>
            <a:r>
              <a:rPr lang="en-US" altLang="ko-KR" sz="2400" b="1" dirty="0"/>
              <a:t>Spring </a:t>
            </a:r>
            <a:r>
              <a:rPr lang="en-US" altLang="ko-KR" sz="2400" b="1" dirty="0" smtClean="0"/>
              <a:t>Framework ~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xmlns="" val="685007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2572" y="593192"/>
            <a:ext cx="455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▶ </a:t>
            </a:r>
            <a:r>
              <a:rPr lang="en-US" altLang="ko-KR" b="1" dirty="0" smtClean="0"/>
              <a:t>AWS: MVC Spring Framework </a:t>
            </a:r>
            <a:r>
              <a:rPr lang="ko-KR" altLang="en-US" b="1" dirty="0" smtClean="0"/>
              <a:t>올리기</a:t>
            </a:r>
            <a:endParaRPr lang="en-US" altLang="ko-KR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0901" y="1093152"/>
            <a:ext cx="275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Tomcat Manager </a:t>
            </a:r>
            <a:r>
              <a:rPr lang="ko-KR" altLang="en-US" b="1" dirty="0" smtClean="0"/>
              <a:t>설정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/>
          <a:srcRect t="71507"/>
          <a:stretch/>
        </p:blipFill>
        <p:spPr>
          <a:xfrm>
            <a:off x="613002" y="2446638"/>
            <a:ext cx="4971272" cy="34010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00644" y="2936217"/>
            <a:ext cx="11023729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&lt;tomcat-users&gt;</a:t>
            </a:r>
          </a:p>
          <a:p>
            <a:r>
              <a:rPr lang="ko-KR" altLang="en-US" sz="1600" dirty="0" smtClean="0"/>
              <a:t>  &lt;role rolename="manager-gui"/&gt;</a:t>
            </a:r>
          </a:p>
          <a:p>
            <a:r>
              <a:rPr lang="ko-KR" altLang="en-US" sz="1600" dirty="0" smtClean="0"/>
              <a:t>  &lt;role rolename="manager-script"/&gt;</a:t>
            </a:r>
          </a:p>
          <a:p>
            <a:r>
              <a:rPr lang="ko-KR" altLang="en-US" sz="1600" dirty="0" smtClean="0"/>
              <a:t>  &lt;role rolename="manager-status"/&gt;</a:t>
            </a:r>
          </a:p>
          <a:p>
            <a:r>
              <a:rPr lang="ko-KR" altLang="en-US" sz="1600" dirty="0" smtClean="0"/>
              <a:t>  &lt;user username="myManagerId" password="secretP^wd" roles="manager-gui,manager-script,manager-status"/&gt;</a:t>
            </a:r>
          </a:p>
          <a:p>
            <a:r>
              <a:rPr lang="ko-KR" altLang="en-US" sz="1600" dirty="0" smtClean="0"/>
              <a:t>&lt;/tomcat-users&gt;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00644" y="4505877"/>
            <a:ext cx="10778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※ Browser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</a:rPr>
              <a:t>에서 연결할 경우 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manager-</a:t>
            </a:r>
            <a:r>
              <a:rPr lang="en-US" altLang="ko-KR" sz="1600" dirty="0" err="1" smtClean="0">
                <a:solidFill>
                  <a:schemeClr val="bg2">
                    <a:lumMod val="50000"/>
                  </a:schemeClr>
                </a:solidFill>
              </a:rPr>
              <a:t>gui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</a:rPr>
              <a:t>권한이 필요하고 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CI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</a:rPr>
              <a:t>등의 외부에서 연결하려면 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manager-script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</a:rPr>
              <a:t>권한 필요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/>
          <a:srcRect b="42792"/>
          <a:stretch/>
        </p:blipFill>
        <p:spPr>
          <a:xfrm>
            <a:off x="600644" y="1553134"/>
            <a:ext cx="5602448" cy="76954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644" y="5003455"/>
            <a:ext cx="9841251" cy="7795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01868" y="1553134"/>
            <a:ext cx="615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※</a:t>
            </a:r>
            <a:r>
              <a:rPr lang="ko-KR" altLang="en-US" dirty="0" smtClean="0">
                <a:solidFill>
                  <a:schemeClr val="accent2"/>
                </a:solidFill>
              </a:rPr>
              <a:t>설치경로와 다름</a:t>
            </a:r>
            <a:r>
              <a:rPr lang="en-US" altLang="ko-KR" dirty="0" smtClean="0">
                <a:solidFill>
                  <a:schemeClr val="accent2"/>
                </a:solidFill>
              </a:rPr>
              <a:t>(CATALINA_BASE) : </a:t>
            </a:r>
            <a:r>
              <a:rPr lang="en-US" altLang="ko-KR" dirty="0" smtClean="0"/>
              <a:t>cd 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/lib/tomcat8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0644" y="5941984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111111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rgbClr val="111111"/>
                </a:solidFill>
                <a:latin typeface="Consolas" panose="020B0609020204030204" pitchFamily="49" charset="0"/>
              </a:rPr>
              <a:t> apt-get install tomcat7-admin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7445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315" y="134942"/>
            <a:ext cx="6539685" cy="662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3524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027" y="492261"/>
            <a:ext cx="6455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Tomcat Manager </a:t>
            </a:r>
            <a:r>
              <a:rPr lang="ko-KR" altLang="en-US" b="1" dirty="0" smtClean="0"/>
              <a:t>접속</a:t>
            </a:r>
            <a:r>
              <a:rPr lang="en-US" altLang="ko-KR" b="1" dirty="0"/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 http://(</a:t>
            </a:r>
            <a:r>
              <a:rPr lang="ko-KR" altLang="en-US" b="1" dirty="0" smtClean="0">
                <a:sym typeface="Wingdings" panose="05000000000000000000" pitchFamily="2" charset="2"/>
              </a:rPr>
              <a:t>본인 </a:t>
            </a:r>
            <a:r>
              <a:rPr lang="en-US" altLang="ko-KR" b="1" dirty="0" smtClean="0">
                <a:sym typeface="Wingdings" panose="05000000000000000000" pitchFamily="2" charset="2"/>
              </a:rPr>
              <a:t>IP):8080/manager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055" y="972158"/>
            <a:ext cx="10199422" cy="552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2725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54000" y="109583"/>
            <a:ext cx="8832463" cy="2705100"/>
            <a:chOff x="153955" y="279400"/>
            <a:chExt cx="8832463" cy="2705100"/>
          </a:xfrm>
        </p:grpSpPr>
        <p:grpSp>
          <p:nvGrpSpPr>
            <p:cNvPr id="3" name="그룹 2"/>
            <p:cNvGrpSpPr/>
            <p:nvPr/>
          </p:nvGrpSpPr>
          <p:grpSpPr>
            <a:xfrm>
              <a:off x="153955" y="279400"/>
              <a:ext cx="8832463" cy="2705100"/>
              <a:chOff x="153955" y="279400"/>
              <a:chExt cx="8832463" cy="270510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2" cstate="print"/>
              <a:srcRect l="-125" t="69296" r="83103" b="3808"/>
              <a:stretch/>
            </p:blipFill>
            <p:spPr>
              <a:xfrm>
                <a:off x="153955" y="279400"/>
                <a:ext cx="3160746" cy="2705100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 cstate="print"/>
              <a:srcRect l="25721" t="69296" r="43734" b="3808"/>
              <a:stretch/>
            </p:blipFill>
            <p:spPr>
              <a:xfrm>
                <a:off x="3314701" y="279400"/>
                <a:ext cx="5671717" cy="2705100"/>
              </a:xfrm>
              <a:prstGeom prst="rect">
                <a:avLst/>
              </a:prstGeom>
            </p:spPr>
          </p:pic>
        </p:grpSp>
        <p:cxnSp>
          <p:nvCxnSpPr>
            <p:cNvPr id="8" name="직선 연결선 7"/>
            <p:cNvCxnSpPr/>
            <p:nvPr/>
          </p:nvCxnSpPr>
          <p:spPr>
            <a:xfrm>
              <a:off x="254000" y="2984500"/>
              <a:ext cx="8732418" cy="0"/>
            </a:xfrm>
            <a:prstGeom prst="line">
              <a:avLst/>
            </a:prstGeom>
            <a:ln w="19050">
              <a:solidFill>
                <a:srgbClr val="3F42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8986418" y="406400"/>
              <a:ext cx="0" cy="2578100"/>
            </a:xfrm>
            <a:prstGeom prst="line">
              <a:avLst/>
            </a:prstGeom>
            <a:ln w="19050">
              <a:solidFill>
                <a:srgbClr val="3F42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254000" y="2984500"/>
            <a:ext cx="11397342" cy="2959100"/>
            <a:chOff x="254000" y="3467100"/>
            <a:chExt cx="8560236" cy="22225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 cstate="print"/>
            <a:srcRect t="38953" r="86643" b="30473"/>
            <a:stretch/>
          </p:blipFill>
          <p:spPr>
            <a:xfrm>
              <a:off x="254000" y="3467100"/>
              <a:ext cx="1792514" cy="22225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 cstate="print"/>
            <a:srcRect l="48547" t="38953" r="1024" b="30473"/>
            <a:stretch/>
          </p:blipFill>
          <p:spPr>
            <a:xfrm>
              <a:off x="2046514" y="3467100"/>
              <a:ext cx="6767722" cy="2222500"/>
            </a:xfrm>
            <a:prstGeom prst="rect">
              <a:avLst/>
            </a:prstGeom>
          </p:spPr>
        </p:pic>
      </p:grpSp>
      <p:pic>
        <p:nvPicPr>
          <p:cNvPr id="16" name="Picture 4" descr="ëë³´ê¸°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692" y="-60234"/>
            <a:ext cx="1461853" cy="168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ëë³´ê¸°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625" y="3770822"/>
            <a:ext cx="1833363" cy="211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3861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69872" y="644826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▶ </a:t>
            </a:r>
            <a:r>
              <a:rPr lang="ko-KR" altLang="en-US" b="1" dirty="0" err="1" smtClean="0"/>
              <a:t>번외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825620" y="6026724"/>
            <a:ext cx="64825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- </a:t>
            </a:r>
            <a:r>
              <a:rPr lang="en-US" altLang="ko-KR" sz="1600" b="1" dirty="0" err="1" smtClean="0"/>
              <a:t>SpringBoot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&amp; AWS S3 </a:t>
            </a:r>
            <a:r>
              <a:rPr lang="ko-KR" altLang="en-US" sz="1600" b="1" dirty="0" smtClean="0"/>
              <a:t>연동하기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 </a:t>
            </a:r>
            <a:r>
              <a:rPr lang="en-US" altLang="ko-KR" sz="1600" dirty="0">
                <a:hlinkClick r:id="rId2"/>
              </a:rPr>
              <a:t>http://</a:t>
            </a:r>
            <a:r>
              <a:rPr lang="en-US" altLang="ko-KR" sz="1600" dirty="0" smtClean="0">
                <a:hlinkClick r:id="rId2"/>
              </a:rPr>
              <a:t>jojoldu.tistory.com/300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734180" y="1241362"/>
            <a:ext cx="8595238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/>
              <a:t>Image, PDF, Excel </a:t>
            </a:r>
            <a:r>
              <a:rPr lang="ko-KR" altLang="en-US" sz="1600" dirty="0" smtClean="0"/>
              <a:t>등과 같은 문서 </a:t>
            </a:r>
            <a:r>
              <a:rPr lang="en-US" altLang="ko-KR" sz="1600" dirty="0" err="1" smtClean="0"/>
              <a:t>Up&amp;Download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AWS S3 </a:t>
            </a:r>
            <a:r>
              <a:rPr lang="ko-KR" altLang="en-US" sz="1600" dirty="0" smtClean="0"/>
              <a:t>를 사용하는 것이 편리하다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Amazon Simple Storage Service</a:t>
            </a:r>
            <a:r>
              <a:rPr lang="ko-KR" altLang="en-US" sz="1600" dirty="0"/>
              <a:t>는 인터넷용 스토리지 </a:t>
            </a:r>
            <a:r>
              <a:rPr lang="ko-KR" altLang="en-US" sz="1600" dirty="0" smtClean="0"/>
              <a:t>서비스</a:t>
            </a:r>
            <a:r>
              <a:rPr lang="ko-KR" altLang="en-US" sz="1600" dirty="0" smtClean="0">
                <a:solidFill>
                  <a:srgbClr val="444444"/>
                </a:solidFill>
                <a:latin typeface="Open Sans"/>
              </a:rPr>
              <a:t>이다</a:t>
            </a:r>
            <a:r>
              <a:rPr lang="en-US" altLang="ko-KR" sz="1600" dirty="0" smtClean="0">
                <a:solidFill>
                  <a:srgbClr val="444444"/>
                </a:solidFill>
                <a:latin typeface="Open Sans"/>
              </a:rPr>
              <a:t>.</a:t>
            </a:r>
            <a:endParaRPr lang="en-US" altLang="ko-KR" sz="1200" dirty="0">
              <a:solidFill>
                <a:srgbClr val="444444"/>
              </a:solidFill>
              <a:latin typeface="Open Sans"/>
            </a:endParaRPr>
          </a:p>
          <a:p>
            <a:endParaRPr lang="en-US" altLang="ko-KR" sz="500" dirty="0" smtClean="0">
              <a:solidFill>
                <a:srgbClr val="444444"/>
              </a:solidFill>
              <a:latin typeface="Open Sans"/>
            </a:endParaRPr>
          </a:p>
          <a:p>
            <a:r>
              <a:rPr lang="en-US" altLang="ko-KR" sz="1400" dirty="0" smtClean="0"/>
              <a:t>     : </a:t>
            </a:r>
            <a:r>
              <a:rPr lang="ko-KR" altLang="en-US" sz="1400" dirty="0"/>
              <a:t>웹 서비스 </a:t>
            </a:r>
            <a:r>
              <a:rPr lang="ko-KR" altLang="en-US" sz="1400" dirty="0" smtClean="0"/>
              <a:t>인터페이스로 </a:t>
            </a:r>
            <a:r>
              <a:rPr lang="ko-KR" altLang="en-US" sz="1400" dirty="0"/>
              <a:t>웹에서 언제 어디서나 원하는 양의 데이터를 저장하고 검색할 수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EC2</a:t>
            </a:r>
            <a:r>
              <a:rPr lang="ko-KR" altLang="en-US" sz="1600" dirty="0"/>
              <a:t>와 </a:t>
            </a:r>
            <a:r>
              <a:rPr lang="en-US" altLang="ko-KR" sz="1600" dirty="0"/>
              <a:t>S3 </a:t>
            </a:r>
            <a:r>
              <a:rPr lang="ko-KR" altLang="en-US" sz="1600" dirty="0" smtClean="0"/>
              <a:t>연동</a:t>
            </a:r>
            <a:r>
              <a:rPr lang="ko-KR" altLang="en-US" sz="1600" dirty="0"/>
              <a:t>이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필요하다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pic>
        <p:nvPicPr>
          <p:cNvPr id="4098" name="Picture 2" descr="AWS S3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1691" y="1475674"/>
            <a:ext cx="5314000" cy="503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7009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290" y="2190854"/>
            <a:ext cx="10921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http</a:t>
            </a:r>
            <a:r>
              <a:rPr lang="en-US" altLang="ko-KR" sz="1600" dirty="0"/>
              <a:t>://luji.tistory.com/7, “AWS EC2 MySQL </a:t>
            </a:r>
            <a:r>
              <a:rPr lang="ko-KR" altLang="en-US" sz="1600" dirty="0"/>
              <a:t>서버를 만들어보자</a:t>
            </a:r>
            <a:r>
              <a:rPr lang="en-US" altLang="ko-KR" sz="1600" dirty="0"/>
              <a:t>! (</a:t>
            </a:r>
            <a:r>
              <a:rPr lang="ko-KR" altLang="en-US" sz="1600" dirty="0"/>
              <a:t>외부접속</a:t>
            </a:r>
            <a:r>
              <a:rPr lang="en-US" altLang="ko-KR" sz="1600" dirty="0" smtClean="0"/>
              <a:t>)”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r>
              <a:rPr lang="en-US" altLang="ko-KR" sz="1600" dirty="0" smtClean="0"/>
              <a:t>2. http</a:t>
            </a:r>
            <a:r>
              <a:rPr lang="en-US" altLang="ko-KR" sz="1600" dirty="0"/>
              <a:t>://blog.moramcnt.com/?p=1061, “AWS UBUNTU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웹개발환경</a:t>
            </a:r>
            <a:r>
              <a:rPr lang="ko-KR" altLang="en-US" sz="1600" dirty="0"/>
              <a:t> 구축하기</a:t>
            </a:r>
            <a:r>
              <a:rPr lang="en-US" altLang="ko-KR" sz="1600" dirty="0" smtClean="0"/>
              <a:t>”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en-US" altLang="ko-KR" sz="1600" dirty="0"/>
              <a:t>http://www.gm0604.kr/wordpress/?p=1371, “</a:t>
            </a:r>
            <a:r>
              <a:rPr lang="en-US" altLang="ko-KR" sz="1600" dirty="0" err="1"/>
              <a:t>linux</a:t>
            </a:r>
            <a:r>
              <a:rPr lang="en-US" altLang="ko-KR" sz="1600" dirty="0"/>
              <a:t> service </a:t>
            </a:r>
            <a:r>
              <a:rPr lang="ko-KR" altLang="en-US" sz="1600" dirty="0"/>
              <a:t>실행 오류</a:t>
            </a:r>
            <a:r>
              <a:rPr lang="en-US" altLang="ko-KR" sz="1600" dirty="0" smtClean="0"/>
              <a:t>”</a:t>
            </a:r>
          </a:p>
          <a:p>
            <a:endParaRPr lang="en-US" altLang="ko-KR" sz="1600" dirty="0"/>
          </a:p>
          <a:p>
            <a:r>
              <a:rPr lang="en-US" altLang="ko-KR" sz="1600" dirty="0"/>
              <a:t>4. http://jojoldu.tistory.com/300, “</a:t>
            </a:r>
            <a:r>
              <a:rPr lang="en-US" altLang="ko-KR" sz="1600" dirty="0" err="1"/>
              <a:t>SpringBoot</a:t>
            </a:r>
            <a:r>
              <a:rPr lang="en-US" altLang="ko-KR" sz="1600" dirty="0"/>
              <a:t> &amp; AWS S3 </a:t>
            </a:r>
            <a:r>
              <a:rPr lang="ko-KR" altLang="en-US" sz="1600" dirty="0"/>
              <a:t>연동하기</a:t>
            </a:r>
            <a:r>
              <a:rPr lang="en-US" altLang="ko-KR" sz="1600" dirty="0"/>
              <a:t>”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77468" y="116838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출처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2169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6829" y="960768"/>
            <a:ext cx="6682288" cy="517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69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9314" y="2946400"/>
            <a:ext cx="671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3600" b="1" dirty="0"/>
              <a:t>Elastic Compute Cloud(EC2</a:t>
            </a:r>
            <a:r>
              <a:rPr lang="en-US" altLang="ko-KR" sz="3600" b="1" dirty="0" smtClean="0"/>
              <a:t>)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xmlns="" val="343308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ìë² PC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716" y="1412251"/>
            <a:ext cx="5300868" cy="326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5091" y="380694"/>
            <a:ext cx="2998560" cy="299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íì´í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0369" y="2210201"/>
            <a:ext cx="1890257" cy="79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íì´í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855278" y="3381621"/>
            <a:ext cx="2061028" cy="79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39107" y="4862755"/>
            <a:ext cx="5759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서버용 </a:t>
            </a:r>
            <a:r>
              <a:rPr lang="en-US" altLang="ko-KR" b="1" dirty="0" smtClean="0"/>
              <a:t>PC </a:t>
            </a:r>
            <a:r>
              <a:rPr lang="ko-KR" altLang="en-US" b="1" dirty="0" smtClean="0"/>
              <a:t>구매와 부가적인 장비들이 필요하지 않음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 </a:t>
            </a:r>
            <a:r>
              <a:rPr lang="ko-KR" altLang="en-US" b="1" dirty="0" smtClean="0"/>
              <a:t>사용한 만큼 돈을 지불할 수 있음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16575" y="5158423"/>
            <a:ext cx="316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: Cloud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PC resource</a:t>
            </a:r>
            <a:r>
              <a:rPr lang="ko-KR" altLang="en-US" b="1" dirty="0" smtClean="0"/>
              <a:t>를 제공</a:t>
            </a:r>
            <a:endParaRPr lang="ko-KR" altLang="en-US" b="1" dirty="0"/>
          </a:p>
        </p:txBody>
      </p:sp>
      <p:pic>
        <p:nvPicPr>
          <p:cNvPr id="2066" name="Picture 18" descr="ê´ë ¨ ì´ë¯¸ì§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ackgroundRemoval t="9783" b="92029" l="9699" r="939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630" r="16233"/>
          <a:stretch/>
        </p:blipFill>
        <p:spPr bwMode="auto">
          <a:xfrm>
            <a:off x="8581136" y="1879974"/>
            <a:ext cx="1704762" cy="24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ê´ë ¨ ì´ë¯¸ì§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418" r="13201"/>
          <a:stretch/>
        </p:blipFill>
        <p:spPr bwMode="auto">
          <a:xfrm>
            <a:off x="7960411" y="1932952"/>
            <a:ext cx="1635878" cy="226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19156" y="175257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1F2838"/>
                </a:solidFill>
              </a:rPr>
              <a:t>기업 또는 개인</a:t>
            </a:r>
            <a:endParaRPr lang="ko-KR" altLang="en-US" sz="1400" b="1" dirty="0">
              <a:solidFill>
                <a:srgbClr val="1F2838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7543" y="4732129"/>
            <a:ext cx="3581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# EC2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는 하나의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PC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이다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124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7267" y="470292"/>
            <a:ext cx="6415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b="1" dirty="0"/>
              <a:t>Elastic Compute Cloud(EC2</a:t>
            </a:r>
            <a:r>
              <a:rPr lang="en-US" altLang="ko-KR" sz="2400" b="1" dirty="0" smtClean="0"/>
              <a:t>) </a:t>
            </a:r>
            <a:r>
              <a:rPr lang="ko-KR" altLang="en-US" sz="2400" b="1" dirty="0" smtClean="0"/>
              <a:t>생성 과정</a:t>
            </a:r>
            <a:r>
              <a:rPr lang="en-US" altLang="ko-KR" sz="2400" b="1" dirty="0" smtClean="0"/>
              <a:t>….</a:t>
            </a:r>
            <a:endParaRPr lang="en-US" altLang="ko-KR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867" y="1020857"/>
            <a:ext cx="10223500" cy="5537726"/>
          </a:xfrm>
          <a:prstGeom prst="rect">
            <a:avLst/>
          </a:prstGeom>
        </p:spPr>
      </p:pic>
      <p:pic>
        <p:nvPicPr>
          <p:cNvPr id="3076" name="Picture 4" descr="ëë³´ê¸°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26275" y="1440544"/>
            <a:ext cx="1176528" cy="135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3045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7267" y="470292"/>
            <a:ext cx="6415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b="1" dirty="0"/>
              <a:t>Elastic Compute Cloud(EC2</a:t>
            </a:r>
            <a:r>
              <a:rPr lang="en-US" altLang="ko-KR" sz="2400" b="1" dirty="0" smtClean="0"/>
              <a:t>) </a:t>
            </a:r>
            <a:r>
              <a:rPr lang="ko-KR" altLang="en-US" sz="2400" b="1" dirty="0" smtClean="0"/>
              <a:t>생성 과정</a:t>
            </a:r>
            <a:r>
              <a:rPr lang="en-US" altLang="ko-KR" sz="2400" b="1" dirty="0" smtClean="0"/>
              <a:t>….</a:t>
            </a:r>
            <a:endParaRPr lang="en-US" altLang="ko-KR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867" y="1020857"/>
            <a:ext cx="10223500" cy="5537726"/>
          </a:xfrm>
          <a:prstGeom prst="rect">
            <a:avLst/>
          </a:prstGeom>
        </p:spPr>
      </p:pic>
      <p:pic>
        <p:nvPicPr>
          <p:cNvPr id="3076" name="Picture 4" descr="ëë³´ê¸°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26275" y="1440544"/>
            <a:ext cx="1176528" cy="135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3137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094407"/>
            <a:ext cx="6035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b="1" dirty="0" smtClean="0"/>
              <a:t>EC2 </a:t>
            </a:r>
            <a:r>
              <a:rPr lang="ko-KR" altLang="en-US" sz="2400" b="1" dirty="0" err="1" smtClean="0"/>
              <a:t>인스턴스</a:t>
            </a:r>
            <a:r>
              <a:rPr lang="ko-KR" altLang="en-US" sz="2400" b="1" dirty="0" smtClean="0"/>
              <a:t> 접속은 </a:t>
            </a:r>
            <a:r>
              <a:rPr lang="en-US" altLang="ko-KR" sz="2400" b="1" dirty="0" err="1" smtClean="0"/>
              <a:t>Xshell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또는 </a:t>
            </a:r>
            <a:r>
              <a:rPr lang="en-US" altLang="ko-KR" sz="2400" b="1" dirty="0" smtClean="0"/>
              <a:t>Putty</a:t>
            </a:r>
            <a:endParaRPr lang="en-US" altLang="ko-KR" sz="2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425" y="1944913"/>
            <a:ext cx="5921830" cy="3799968"/>
          </a:xfrm>
          <a:prstGeom prst="rect">
            <a:avLst/>
          </a:prstGeom>
          <a:ln>
            <a:solidFill>
              <a:srgbClr val="3F424B"/>
            </a:solidFill>
          </a:ln>
        </p:spPr>
      </p:pic>
      <p:pic>
        <p:nvPicPr>
          <p:cNvPr id="8" name="Picture 2" descr="putty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98" t="1048" r="50307" b="27303"/>
          <a:stretch/>
        </p:blipFill>
        <p:spPr bwMode="auto">
          <a:xfrm>
            <a:off x="6342743" y="1944913"/>
            <a:ext cx="5268686" cy="3691819"/>
          </a:xfrm>
          <a:prstGeom prst="rect">
            <a:avLst/>
          </a:prstGeom>
          <a:noFill/>
          <a:ln>
            <a:solidFill>
              <a:srgbClr val="3F424B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putty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206" t="7291" r="800" b="2884"/>
          <a:stretch/>
        </p:blipFill>
        <p:spPr bwMode="auto">
          <a:xfrm>
            <a:off x="8652830" y="2719363"/>
            <a:ext cx="3265715" cy="3164114"/>
          </a:xfrm>
          <a:prstGeom prst="rect">
            <a:avLst/>
          </a:prstGeom>
          <a:noFill/>
          <a:ln>
            <a:solidFill>
              <a:srgbClr val="3F424B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vs p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665" t="26538" r="42665" b="26538"/>
          <a:stretch/>
        </p:blipFill>
        <p:spPr bwMode="auto">
          <a:xfrm>
            <a:off x="5757539" y="3966203"/>
            <a:ext cx="989288" cy="67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137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4602" y="668046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Ubuntu Condensed"/>
              </a:rPr>
              <a:t>1. MySQL </a:t>
            </a:r>
            <a:r>
              <a:rPr lang="ko-KR" altLang="en-US" b="1" dirty="0">
                <a:solidFill>
                  <a:srgbClr val="000000"/>
                </a:solidFill>
                <a:latin typeface="Ubuntu Condensed"/>
              </a:rPr>
              <a:t>설치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1689" y="1138535"/>
            <a:ext cx="32004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rgbClr val="0000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sudo</a:t>
            </a:r>
            <a:r>
              <a:rPr lang="en-US" altLang="ko-KR" dirty="0" smtClean="0">
                <a:solidFill>
                  <a:srgbClr val="0000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su</a:t>
            </a:r>
            <a:endParaRPr lang="en-US" altLang="ko-KR" dirty="0">
              <a:solidFill>
                <a:srgbClr val="000000"/>
              </a:solidFill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apt-get update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apt-get install </a:t>
            </a:r>
            <a:r>
              <a:rPr lang="en-US" altLang="ko-KR" dirty="0" err="1">
                <a:solidFill>
                  <a:srgbClr val="0000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mysql</a:t>
            </a:r>
            <a:r>
              <a:rPr lang="en-US" altLang="ko-KR" dirty="0">
                <a:solidFill>
                  <a:srgbClr val="0000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-server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mysql</a:t>
            </a:r>
            <a:r>
              <a:rPr lang="en-US" altLang="ko-KR" dirty="0">
                <a:solidFill>
                  <a:srgbClr val="0000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 -u root </a:t>
            </a:r>
            <a:r>
              <a:rPr lang="en-US" altLang="ko-KR" dirty="0" smtClean="0">
                <a:solidFill>
                  <a:srgbClr val="0000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-p</a:t>
            </a:r>
            <a:r>
              <a:rPr lang="en-US" altLang="ko-KR" dirty="0">
                <a:solidFill>
                  <a:srgbClr val="0000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endParaRPr lang="en-US" altLang="ko-KR" dirty="0">
              <a:solidFill>
                <a:srgbClr val="000000"/>
              </a:solidFill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/>
          <a:srcRect l="859" t="8150" r="3348" b="7497"/>
          <a:stretch/>
        </p:blipFill>
        <p:spPr>
          <a:xfrm>
            <a:off x="3701146" y="656530"/>
            <a:ext cx="4470400" cy="24964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17623" y="553760"/>
            <a:ext cx="3772779" cy="2646878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 </a:t>
            </a:r>
            <a:r>
              <a:rPr lang="ko-KR" altLang="en-US" sz="1600" b="1" dirty="0" err="1" smtClean="0"/>
              <a:t>리눅스</a:t>
            </a:r>
            <a:r>
              <a:rPr lang="ko-KR" altLang="en-US" sz="1600" b="1" dirty="0" smtClean="0"/>
              <a:t> 기본 명령어 </a:t>
            </a:r>
            <a:r>
              <a:rPr lang="en-US" altLang="ko-KR" sz="1600" b="1" dirty="0" smtClean="0"/>
              <a:t>&gt;</a:t>
            </a:r>
          </a:p>
          <a:p>
            <a:pPr algn="ctr"/>
            <a:endParaRPr lang="en-US" altLang="ko-KR" sz="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cd – </a:t>
            </a:r>
            <a:r>
              <a:rPr lang="ko-KR" altLang="en-US" sz="1600" dirty="0" err="1" smtClean="0"/>
              <a:t>디렉토리</a:t>
            </a:r>
            <a:r>
              <a:rPr lang="ko-KR" altLang="en-US" sz="1600" dirty="0" smtClean="0"/>
              <a:t> 이동</a:t>
            </a:r>
            <a:endParaRPr lang="en-US" altLang="ko-KR" sz="16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l</a:t>
            </a:r>
            <a:r>
              <a:rPr lang="en-US" altLang="ko-KR" sz="1600" dirty="0" err="1" smtClean="0"/>
              <a:t>s</a:t>
            </a:r>
            <a:r>
              <a:rPr lang="en-US" altLang="ko-KR" sz="1600" dirty="0" smtClean="0"/>
              <a:t> – </a:t>
            </a:r>
            <a:r>
              <a:rPr lang="ko-KR" altLang="en-US" sz="1600" dirty="0" err="1" smtClean="0"/>
              <a:t>디렉토리</a:t>
            </a:r>
            <a:r>
              <a:rPr lang="ko-KR" altLang="en-US" sz="1600" dirty="0" smtClean="0"/>
              <a:t> 목록</a:t>
            </a:r>
            <a:endParaRPr lang="en-US" altLang="ko-KR" sz="16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c</a:t>
            </a:r>
            <a:r>
              <a:rPr lang="en-US" altLang="ko-KR" sz="1600" dirty="0" err="1" smtClean="0"/>
              <a:t>p</a:t>
            </a:r>
            <a:r>
              <a:rPr lang="en-US" altLang="ko-KR" sz="1600" dirty="0" smtClean="0"/>
              <a:t> – </a:t>
            </a:r>
            <a:r>
              <a:rPr lang="ko-KR" altLang="en-US" sz="1600" dirty="0" smtClean="0"/>
              <a:t>파일과 </a:t>
            </a:r>
            <a:r>
              <a:rPr lang="ko-KR" altLang="en-US" sz="1600" dirty="0" err="1" smtClean="0"/>
              <a:t>디렉토리</a:t>
            </a:r>
            <a:r>
              <a:rPr lang="ko-KR" altLang="en-US" sz="1600" dirty="0" smtClean="0"/>
              <a:t> 복사</a:t>
            </a:r>
            <a:endParaRPr lang="en-US" altLang="ko-KR" sz="16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600" dirty="0"/>
              <a:t>m</a:t>
            </a:r>
            <a:r>
              <a:rPr lang="en-US" altLang="ko-KR" sz="1600" dirty="0" smtClean="0"/>
              <a:t>v – </a:t>
            </a:r>
            <a:r>
              <a:rPr lang="ko-KR" altLang="en-US" sz="1600" dirty="0" smtClean="0"/>
              <a:t>파일이나 </a:t>
            </a:r>
            <a:r>
              <a:rPr lang="ko-KR" altLang="en-US" sz="1600" dirty="0" err="1" smtClean="0"/>
              <a:t>디렉토리</a:t>
            </a:r>
            <a:r>
              <a:rPr lang="ko-KR" altLang="en-US" sz="1600" dirty="0" smtClean="0"/>
              <a:t> 이동</a:t>
            </a:r>
            <a:endParaRPr lang="en-US" altLang="ko-KR" sz="16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600" dirty="0" err="1" smtClean="0"/>
              <a:t>mkdir</a:t>
            </a:r>
            <a:r>
              <a:rPr lang="en-US" altLang="ko-KR" sz="1600" dirty="0" smtClean="0"/>
              <a:t> – </a:t>
            </a:r>
            <a:r>
              <a:rPr lang="ko-KR" altLang="en-US" sz="1600" dirty="0" err="1" smtClean="0"/>
              <a:t>디렉토리</a:t>
            </a:r>
            <a:r>
              <a:rPr lang="ko-KR" altLang="en-US" sz="1600" dirty="0" smtClean="0"/>
              <a:t> 생성</a:t>
            </a:r>
            <a:endParaRPr lang="en-US" altLang="ko-KR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r</a:t>
            </a:r>
            <a:r>
              <a:rPr lang="en-US" altLang="ko-KR" sz="1600" dirty="0" err="1" smtClean="0"/>
              <a:t>m</a:t>
            </a:r>
            <a:r>
              <a:rPr lang="en-US" altLang="ko-KR" sz="1600" dirty="0" smtClean="0"/>
              <a:t> – </a:t>
            </a:r>
            <a:r>
              <a:rPr lang="ko-KR" altLang="en-US" sz="1600" dirty="0" smtClean="0"/>
              <a:t>파일 </a:t>
            </a:r>
            <a:r>
              <a:rPr lang="ko-KR" altLang="en-US" sz="1600" dirty="0" err="1" smtClean="0"/>
              <a:t>디렉토리</a:t>
            </a:r>
            <a:r>
              <a:rPr lang="ko-KR" altLang="en-US" sz="1600" dirty="0" smtClean="0"/>
              <a:t> 삭제</a:t>
            </a:r>
            <a:endParaRPr lang="en-US" altLang="ko-KR" sz="16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600" dirty="0"/>
              <a:t>v</a:t>
            </a:r>
            <a:r>
              <a:rPr lang="en-US" altLang="ko-KR" sz="1600" dirty="0" smtClean="0"/>
              <a:t>i – </a:t>
            </a:r>
            <a:r>
              <a:rPr lang="ko-KR" altLang="en-US" sz="1600" dirty="0" smtClean="0"/>
              <a:t>파일 생성 혹은 글 읽고 쓰기</a:t>
            </a:r>
            <a:endParaRPr lang="en-US" altLang="ko-KR" sz="16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n</a:t>
            </a:r>
            <a:r>
              <a:rPr lang="en-US" altLang="ko-KR" sz="1600" dirty="0" err="1" smtClean="0"/>
              <a:t>ano</a:t>
            </a:r>
            <a:r>
              <a:rPr lang="en-US" altLang="ko-KR" sz="1600" dirty="0" smtClean="0"/>
              <a:t> – vi</a:t>
            </a:r>
            <a:r>
              <a:rPr lang="ko-KR" altLang="en-US" sz="1600" dirty="0" smtClean="0"/>
              <a:t>와 같은 에디터</a:t>
            </a:r>
            <a:endParaRPr lang="en-US" altLang="ko-KR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s</a:t>
            </a:r>
            <a:r>
              <a:rPr lang="en-US" altLang="ko-KR" sz="1600" dirty="0" err="1" smtClean="0"/>
              <a:t>udo</a:t>
            </a:r>
            <a:r>
              <a:rPr lang="en-US" altLang="ko-KR" sz="1600" dirty="0" smtClean="0"/>
              <a:t> – root </a:t>
            </a:r>
            <a:r>
              <a:rPr lang="ko-KR" altLang="en-US" sz="1600" dirty="0" smtClean="0"/>
              <a:t>권한을 가지고 온다</a:t>
            </a:r>
            <a:endParaRPr lang="ko-KR" altLang="en-US" sz="16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773" y="3626255"/>
            <a:ext cx="10429289" cy="281710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84602" y="3152987"/>
            <a:ext cx="3074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  <a:latin typeface="Ubuntu Condensed"/>
              </a:rPr>
              <a:t>2. </a:t>
            </a:r>
            <a:r>
              <a:rPr lang="ko-KR" altLang="en-US" b="1" dirty="0" smtClean="0">
                <a:solidFill>
                  <a:srgbClr val="000000"/>
                </a:solidFill>
                <a:latin typeface="Ubuntu Condensed"/>
              </a:rPr>
              <a:t>보안 그룹</a:t>
            </a:r>
            <a:r>
              <a:rPr lang="en-US" altLang="ko-KR" b="1" dirty="0" smtClean="0">
                <a:solidFill>
                  <a:srgbClr val="000000"/>
                </a:solidFill>
                <a:latin typeface="Ubuntu Condensed"/>
              </a:rPr>
              <a:t>: </a:t>
            </a:r>
            <a:r>
              <a:rPr lang="ko-KR" altLang="en-US" b="1" dirty="0" err="1" smtClean="0">
                <a:solidFill>
                  <a:srgbClr val="000000"/>
                </a:solidFill>
                <a:latin typeface="Ubuntu Condensed"/>
              </a:rPr>
              <a:t>인바운드</a:t>
            </a:r>
            <a:r>
              <a:rPr lang="ko-KR" altLang="en-US" b="1" dirty="0" smtClean="0">
                <a:solidFill>
                  <a:srgbClr val="000000"/>
                </a:solidFill>
                <a:latin typeface="Ubuntu Condensed"/>
              </a:rPr>
              <a:t>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9187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4602" y="931685"/>
            <a:ext cx="247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  <a:latin typeface="Ubuntu Condensed"/>
              </a:rPr>
              <a:t>3. </a:t>
            </a:r>
            <a:r>
              <a:rPr lang="ko-KR" altLang="en-US" b="1" dirty="0" smtClean="0">
                <a:solidFill>
                  <a:srgbClr val="000000"/>
                </a:solidFill>
                <a:latin typeface="Ubuntu Condensed"/>
              </a:rPr>
              <a:t>외부접속 허용 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8773" y="1428822"/>
            <a:ext cx="50890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rgbClr val="0000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sudo</a:t>
            </a:r>
            <a:r>
              <a:rPr lang="en-US" altLang="ko-KR" dirty="0" smtClean="0">
                <a:solidFill>
                  <a:srgbClr val="0000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su</a:t>
            </a:r>
            <a:endParaRPr lang="en-US" altLang="ko-KR" dirty="0">
              <a:solidFill>
                <a:srgbClr val="000000"/>
              </a:solidFill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cd /</a:t>
            </a:r>
            <a:r>
              <a:rPr lang="en-US" altLang="ko-KR" dirty="0" err="1">
                <a:solidFill>
                  <a:srgbClr val="0000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etc</a:t>
            </a:r>
            <a:r>
              <a:rPr lang="en-US" altLang="ko-KR" dirty="0">
                <a:solidFill>
                  <a:srgbClr val="0000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/</a:t>
            </a:r>
            <a:r>
              <a:rPr lang="en-US" altLang="ko-KR" dirty="0" err="1">
                <a:solidFill>
                  <a:srgbClr val="0000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mysql</a:t>
            </a:r>
            <a:r>
              <a:rPr lang="en-US" altLang="ko-KR" dirty="0">
                <a:solidFill>
                  <a:srgbClr val="0000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/</a:t>
            </a:r>
            <a:r>
              <a:rPr lang="en-US" altLang="ko-KR" dirty="0" err="1">
                <a:solidFill>
                  <a:srgbClr val="0000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mysql.conf.d</a:t>
            </a:r>
            <a:endParaRPr lang="en-US" altLang="ko-KR" dirty="0">
              <a:solidFill>
                <a:srgbClr val="000000"/>
              </a:solidFill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vi </a:t>
            </a:r>
            <a:r>
              <a:rPr lang="en-US" altLang="ko-KR" dirty="0" err="1" smtClean="0">
                <a:solidFill>
                  <a:srgbClr val="0000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mysqld.cnf</a:t>
            </a:r>
            <a:endParaRPr lang="en-US" altLang="ko-KR" dirty="0">
              <a:solidFill>
                <a:srgbClr val="000000"/>
              </a:solidFill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/>
          <a:srcRect t="5427" b="29057"/>
          <a:stretch/>
        </p:blipFill>
        <p:spPr>
          <a:xfrm>
            <a:off x="5752803" y="931685"/>
            <a:ext cx="6324600" cy="365760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2400301" y="2182000"/>
            <a:ext cx="3352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8773" y="4781261"/>
            <a:ext cx="1155316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mysql</a:t>
            </a:r>
            <a:r>
              <a:rPr lang="en-US" altLang="ko-KR" dirty="0">
                <a:solidFill>
                  <a:srgbClr val="000000"/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 -u root </a:t>
            </a:r>
            <a:r>
              <a:rPr lang="en-US" altLang="ko-KR" dirty="0" smtClean="0">
                <a:solidFill>
                  <a:srgbClr val="000000"/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-p</a:t>
            </a:r>
            <a:endParaRPr lang="en-US" altLang="ko-KR" dirty="0" smtClean="0">
              <a:solidFill>
                <a:srgbClr val="000000"/>
              </a:solidFill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grant </a:t>
            </a:r>
            <a:r>
              <a:rPr lang="en-US" altLang="ko-KR" dirty="0">
                <a:solidFill>
                  <a:srgbClr val="0000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all privileges on *.* to root@'%' identified by '</a:t>
            </a:r>
            <a:r>
              <a:rPr lang="ko-KR" altLang="en-US" dirty="0">
                <a:solidFill>
                  <a:srgbClr val="0000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루트계정 비밀번호</a:t>
            </a:r>
            <a:r>
              <a:rPr lang="en-US" altLang="ko-KR" dirty="0" smtClean="0">
                <a:solidFill>
                  <a:srgbClr val="000000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';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smtClean="0"/>
              <a:t>service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restart</a:t>
            </a:r>
          </a:p>
          <a:p>
            <a:r>
              <a:rPr lang="en-US" altLang="ko-KR" sz="1400" dirty="0" smtClean="0"/>
              <a:t>--------------------------------------------------------------------------</a:t>
            </a:r>
            <a:r>
              <a:rPr lang="ko-KR" altLang="en-US" sz="1400" dirty="0"/>
              <a:t>접속이 </a:t>
            </a:r>
            <a:r>
              <a:rPr lang="ko-KR" altLang="en-US" sz="1400" dirty="0" err="1"/>
              <a:t>안되는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경우</a:t>
            </a:r>
            <a:r>
              <a:rPr lang="en-US" altLang="ko-KR" sz="1400" dirty="0" smtClean="0"/>
              <a:t>-----------------------------------------------------------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ufw</a:t>
            </a:r>
            <a:r>
              <a:rPr lang="en-US" altLang="ko-KR" dirty="0" smtClean="0"/>
              <a:t> allow 3306 – </a:t>
            </a:r>
            <a:r>
              <a:rPr lang="ko-KR" altLang="en-US" dirty="0" smtClean="0"/>
              <a:t>방화벽 제거 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netstat</a:t>
            </a:r>
            <a:r>
              <a:rPr lang="en-US" altLang="ko-KR" dirty="0" smtClean="0"/>
              <a:t> </a:t>
            </a:r>
            <a:r>
              <a:rPr lang="en-US" altLang="ko-KR" dirty="0"/>
              <a:t>-</a:t>
            </a:r>
            <a:r>
              <a:rPr lang="en-US" altLang="ko-KR" dirty="0" err="1"/>
              <a:t>ntlp</a:t>
            </a:r>
            <a:r>
              <a:rPr lang="en-US" altLang="ko-KR" dirty="0"/>
              <a:t> | </a:t>
            </a:r>
            <a:r>
              <a:rPr lang="en-US" altLang="ko-KR" dirty="0" err="1"/>
              <a:t>grep</a:t>
            </a:r>
            <a:r>
              <a:rPr lang="en-US" altLang="ko-KR" dirty="0"/>
              <a:t> </a:t>
            </a:r>
            <a:r>
              <a:rPr lang="en-US" altLang="ko-KR" dirty="0" smtClean="0"/>
              <a:t>3306 - </a:t>
            </a:r>
            <a:r>
              <a:rPr lang="ko-KR" altLang="en-US" dirty="0"/>
              <a:t>제대로 </a:t>
            </a:r>
            <a:r>
              <a:rPr lang="en-US" altLang="ko-KR" dirty="0"/>
              <a:t>LISTEN</a:t>
            </a:r>
            <a:r>
              <a:rPr lang="ko-KR" altLang="en-US" dirty="0"/>
              <a:t>중인지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.</a:t>
            </a:r>
            <a:endParaRPr lang="ko-KR" altLang="en-US" dirty="0">
              <a:solidFill>
                <a:srgbClr val="000000"/>
              </a:solidFill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0340" t="72039" r="29604" b="1"/>
          <a:stretch/>
        </p:blipFill>
        <p:spPr>
          <a:xfrm>
            <a:off x="2403391" y="2359907"/>
            <a:ext cx="3349412" cy="20638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54016" y="6214341"/>
            <a:ext cx="389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~ Oracle Developer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로 접속 가능 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~</a:t>
            </a:r>
          </a:p>
        </p:txBody>
      </p:sp>
      <p:pic>
        <p:nvPicPr>
          <p:cNvPr id="13" name="Picture 4" descr="ëë³´ê¸°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95620" y="3266415"/>
            <a:ext cx="1693454" cy="195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6235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563</Words>
  <Application>Microsoft Office PowerPoint</Application>
  <PresentationFormat>사용자 지정</PresentationFormat>
  <Paragraphs>106</Paragraphs>
  <Slides>27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</dc:creator>
  <cp:lastModifiedBy>Bit</cp:lastModifiedBy>
  <cp:revision>113</cp:revision>
  <dcterms:created xsi:type="dcterms:W3CDTF">2018-06-09T03:05:32Z</dcterms:created>
  <dcterms:modified xsi:type="dcterms:W3CDTF">2018-06-11T05:55:47Z</dcterms:modified>
</cp:coreProperties>
</file>