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797" r:id="rId2"/>
    <p:sldMasterId id="2147483816" r:id="rId3"/>
    <p:sldMasterId id="2147483683" r:id="rId4"/>
  </p:sldMasterIdLst>
  <p:notesMasterIdLst>
    <p:notesMasterId r:id="rId19"/>
  </p:notesMasterIdLst>
  <p:handoutMasterIdLst>
    <p:handoutMasterId r:id="rId20"/>
  </p:handoutMasterIdLst>
  <p:sldIdLst>
    <p:sldId id="283" r:id="rId5"/>
    <p:sldId id="306" r:id="rId6"/>
    <p:sldId id="307" r:id="rId7"/>
    <p:sldId id="308" r:id="rId8"/>
    <p:sldId id="309" r:id="rId9"/>
    <p:sldId id="310" r:id="rId10"/>
    <p:sldId id="311" r:id="rId11"/>
    <p:sldId id="312" r:id="rId12"/>
    <p:sldId id="317" r:id="rId13"/>
    <p:sldId id="313" r:id="rId14"/>
    <p:sldId id="314" r:id="rId15"/>
    <p:sldId id="315" r:id="rId16"/>
    <p:sldId id="316" r:id="rId17"/>
    <p:sldId id="280" r:id="rId18"/>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页_图片版" id="{E8D0D622-F6C6-F44A-B365-B4A5FF6195C2}">
          <p14:sldIdLst>
            <p14:sldId id="283"/>
          </p14:sldIdLst>
        </p14:section>
        <p14:section name="目录页" id="{9D221634-295C-7843-AF5C-A0CB4F229241}">
          <p14:sldIdLst/>
        </p14:section>
        <p14:section name="章节页" id="{FD05EE94-C931-8C4B-83A2-004B32AA1207}">
          <p14:sldIdLst>
            <p14:sldId id="306"/>
            <p14:sldId id="307"/>
            <p14:sldId id="308"/>
            <p14:sldId id="309"/>
            <p14:sldId id="310"/>
            <p14:sldId id="311"/>
            <p14:sldId id="312"/>
            <p14:sldId id="317"/>
            <p14:sldId id="313"/>
            <p14:sldId id="314"/>
            <p14:sldId id="315"/>
            <p14:sldId id="316"/>
          </p14:sldIdLst>
        </p14:section>
        <p14:section name="结束页" id="{3F9D54A7-3BE2-2540-BB4C-DFE5509085F3}">
          <p14:sldIdLst>
            <p14:sldId id="2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E9002F"/>
    <a:srgbClr val="595757"/>
    <a:srgbClr val="221815"/>
    <a:srgbClr val="888888"/>
    <a:srgbClr val="898989"/>
    <a:srgbClr val="B5B5B5"/>
    <a:srgbClr val="DDDDDD"/>
    <a:srgbClr val="D0E8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0219" autoAdjust="0"/>
  </p:normalViewPr>
  <p:slideViewPr>
    <p:cSldViewPr snapToGrid="0" snapToObjects="1">
      <p:cViewPr varScale="1">
        <p:scale>
          <a:sx n="68" d="100"/>
          <a:sy n="68" d="100"/>
        </p:scale>
        <p:origin x="223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104"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5/14/2024</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30342748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t>10</a:t>
            </a:fld>
            <a:endParaRPr lang="en-US"/>
          </a:p>
        </p:txBody>
      </p:sp>
    </p:spTree>
    <p:extLst>
      <p:ext uri="{BB962C8B-B14F-4D97-AF65-F5344CB8AC3E}">
        <p14:creationId xmlns:p14="http://schemas.microsoft.com/office/powerpoint/2010/main" val="1664629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t>11</a:t>
            </a:fld>
            <a:endParaRPr lang="en-US"/>
          </a:p>
        </p:txBody>
      </p:sp>
    </p:spTree>
    <p:extLst>
      <p:ext uri="{BB962C8B-B14F-4D97-AF65-F5344CB8AC3E}">
        <p14:creationId xmlns:p14="http://schemas.microsoft.com/office/powerpoint/2010/main" val="4021714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t>12</a:t>
            </a:fld>
            <a:endParaRPr lang="en-US"/>
          </a:p>
        </p:txBody>
      </p:sp>
    </p:spTree>
    <p:extLst>
      <p:ext uri="{BB962C8B-B14F-4D97-AF65-F5344CB8AC3E}">
        <p14:creationId xmlns:p14="http://schemas.microsoft.com/office/powerpoint/2010/main" val="31571964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326F3-4732-B74B-9C70-D0992466E499}" type="slidenum">
              <a:rPr lang="en-US" smtClean="0"/>
              <a:t>14</a:t>
            </a:fld>
            <a:endParaRPr lang="en-US"/>
          </a:p>
        </p:txBody>
      </p:sp>
    </p:spTree>
    <p:extLst>
      <p:ext uri="{BB962C8B-B14F-4D97-AF65-F5344CB8AC3E}">
        <p14:creationId xmlns:p14="http://schemas.microsoft.com/office/powerpoint/2010/main" val="1311845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Nowadays, fresh &amp; streaming data analysis is popular. I list four applications here, </a:t>
            </a:r>
          </a:p>
          <a:p>
            <a:r>
              <a:rPr lang="en-US" altLang="zh-CN" dirty="0"/>
              <a:t>they are Fraud Identification, where real-time messages analysis is required;</a:t>
            </a:r>
          </a:p>
          <a:p>
            <a:r>
              <a:rPr lang="en-US" altLang="zh-CN" dirty="0"/>
              <a:t>Intelligent Ammeter requires making decision based on the electric usage;</a:t>
            </a:r>
          </a:p>
          <a:p>
            <a:r>
              <a:rPr lang="en-US" altLang="zh-CN" dirty="0"/>
              <a:t>Hotspot tracking need real-time analysis on web data;</a:t>
            </a:r>
          </a:p>
          <a:p>
            <a:r>
              <a:rPr lang="en-US" altLang="zh-CN" dirty="0"/>
              <a:t>Network Optimizing requires analyzing the workload of routers, status of links and topology of networks.</a:t>
            </a:r>
          </a:p>
          <a:p>
            <a:r>
              <a:rPr lang="en-US" altLang="zh-CN" dirty="0"/>
              <a:t>One common feature of these applications is highly dependence on data freshness, they require to do data analysis right after the data manipulation.</a:t>
            </a:r>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t>2</a:t>
            </a:fld>
            <a:endParaRPr lang="en-US"/>
          </a:p>
        </p:txBody>
      </p:sp>
    </p:spTree>
    <p:extLst>
      <p:ext uri="{BB962C8B-B14F-4D97-AF65-F5344CB8AC3E}">
        <p14:creationId xmlns:p14="http://schemas.microsoft.com/office/powerpoint/2010/main" val="1656074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Data Security is also very important in the Financial and Government scenarios, they prefer making everything be done in a sealed box.</a:t>
            </a:r>
          </a:p>
          <a:p>
            <a:r>
              <a:rPr lang="en-US" altLang="zh-CN" dirty="0"/>
              <a:t>There are generally two ways to use database and AI.</a:t>
            </a:r>
          </a:p>
          <a:p>
            <a:r>
              <a:rPr lang="en-US" altLang="zh-CN" dirty="0"/>
              <a:t>One is to load data from database to the external AI platform, this lines of systems can easily adapt different AI training frameworks without much coding, but the data need to be export outside database (the secure zone)</a:t>
            </a:r>
          </a:p>
          <a:p>
            <a:r>
              <a:rPr lang="en-US" altLang="zh-CN" dirty="0"/>
              <a:t>The other is to write python UDF to do model computing inside database, it has data access permission control, but it may also introduce data tamper code inside database. Moreover, UDF-based methods may generate a large number of middle results, cost of store and fetch them is high.</a:t>
            </a:r>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t>3</a:t>
            </a:fld>
            <a:endParaRPr lang="en-US"/>
          </a:p>
        </p:txBody>
      </p:sp>
    </p:spTree>
    <p:extLst>
      <p:ext uri="{BB962C8B-B14F-4D97-AF65-F5344CB8AC3E}">
        <p14:creationId xmlns:p14="http://schemas.microsoft.com/office/powerpoint/2010/main" val="4058285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t>4</a:t>
            </a:fld>
            <a:endParaRPr lang="en-US"/>
          </a:p>
        </p:txBody>
      </p:sp>
    </p:spTree>
    <p:extLst>
      <p:ext uri="{BB962C8B-B14F-4D97-AF65-F5344CB8AC3E}">
        <p14:creationId xmlns:p14="http://schemas.microsoft.com/office/powerpoint/2010/main" val="676063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t>5</a:t>
            </a:fld>
            <a:endParaRPr lang="en-US"/>
          </a:p>
        </p:txBody>
      </p:sp>
    </p:spTree>
    <p:extLst>
      <p:ext uri="{BB962C8B-B14F-4D97-AF65-F5344CB8AC3E}">
        <p14:creationId xmlns:p14="http://schemas.microsoft.com/office/powerpoint/2010/main" val="24896486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t>6</a:t>
            </a:fld>
            <a:endParaRPr lang="en-US"/>
          </a:p>
        </p:txBody>
      </p:sp>
    </p:spTree>
    <p:extLst>
      <p:ext uri="{BB962C8B-B14F-4D97-AF65-F5344CB8AC3E}">
        <p14:creationId xmlns:p14="http://schemas.microsoft.com/office/powerpoint/2010/main" val="120806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t>7</a:t>
            </a:fld>
            <a:endParaRPr lang="en-US"/>
          </a:p>
        </p:txBody>
      </p:sp>
    </p:spTree>
    <p:extLst>
      <p:ext uri="{BB962C8B-B14F-4D97-AF65-F5344CB8AC3E}">
        <p14:creationId xmlns:p14="http://schemas.microsoft.com/office/powerpoint/2010/main" val="2662420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t>8</a:t>
            </a:fld>
            <a:endParaRPr lang="en-US"/>
          </a:p>
        </p:txBody>
      </p:sp>
    </p:spTree>
    <p:extLst>
      <p:ext uri="{BB962C8B-B14F-4D97-AF65-F5344CB8AC3E}">
        <p14:creationId xmlns:p14="http://schemas.microsoft.com/office/powerpoint/2010/main" val="25478838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t>9</a:t>
            </a:fld>
            <a:endParaRPr lang="en-US"/>
          </a:p>
        </p:txBody>
      </p:sp>
    </p:spTree>
    <p:extLst>
      <p:ext uri="{BB962C8B-B14F-4D97-AF65-F5344CB8AC3E}">
        <p14:creationId xmlns:p14="http://schemas.microsoft.com/office/powerpoint/2010/main" val="7609385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探索">
    <p:bg>
      <p:bgPr>
        <a:solidFill>
          <a:srgbClr val="FFFFFF"/>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a:extLst>
              <a:ext uri="{28A0092B-C50C-407E-A947-70E740481C1C}">
                <a14:useLocalDpi xmlns:a14="http://schemas.microsoft.com/office/drawing/2010/main" val="0"/>
              </a:ext>
            </a:extLst>
          </a:blip>
          <a:srcRect b="18667"/>
          <a:stretch/>
        </p:blipFill>
        <p:spPr>
          <a:xfrm>
            <a:off x="0" y="0"/>
            <a:ext cx="12206140" cy="5594695"/>
          </a:xfrm>
          <a:prstGeom prst="rect">
            <a:avLst/>
          </a:prstGeom>
        </p:spPr>
      </p:pic>
      <p:sp>
        <p:nvSpPr>
          <p:cNvPr id="7" name="L 形 6"/>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0"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898996" y="907092"/>
            <a:ext cx="6559809" cy="690255"/>
          </a:xfrm>
          <a:prstGeom prst="rect">
            <a:avLst/>
          </a:prstGeom>
          <a:ln>
            <a:noFill/>
            <a:prstDash val="dash"/>
          </a:ln>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9" name="Text Placeholder 5">
            <a:extLst>
              <a:ext uri="{FF2B5EF4-FFF2-40B4-BE49-F238E27FC236}">
                <a16:creationId xmlns:a16="http://schemas.microsoft.com/office/drawing/2014/main" id="{52F8733E-C4C9-8D4D-8DDA-CAB265AC05A0}"/>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1651949536"/>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智能">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b="18604"/>
          <a:stretch/>
        </p:blipFill>
        <p:spPr>
          <a:xfrm>
            <a:off x="0" y="375"/>
            <a:ext cx="12197432" cy="5599236"/>
          </a:xfrm>
          <a:prstGeom prst="rect">
            <a:avLst/>
          </a:prstGeom>
        </p:spPr>
      </p:pic>
      <p:sp>
        <p:nvSpPr>
          <p:cNvPr id="8" name="Title 1">
            <a:extLst>
              <a:ext uri="{FF2B5EF4-FFF2-40B4-BE49-F238E27FC236}">
                <a16:creationId xmlns:a16="http://schemas.microsoft.com/office/drawing/2014/main" id="{62AA4863-E1EF-3342-A8CB-ECD4FD06CEB7}"/>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id="{195303EA-8491-464F-99A0-67F948701C12}"/>
              </a:ext>
            </a:extLst>
          </p:cNvPr>
          <p:cNvSpPr>
            <a:spLocks noGrp="1"/>
          </p:cNvSpPr>
          <p:nvPr>
            <p:ph type="body" sz="quarter" idx="10" hasCustomPrompt="1"/>
          </p:nvPr>
        </p:nvSpPr>
        <p:spPr>
          <a:xfrm>
            <a:off x="929260" y="1949372"/>
            <a:ext cx="412816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id="{56DBC59C-CE55-E340-A3AE-F88AAF0D7560}"/>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
        <p:nvSpPr>
          <p:cNvPr id="14" name="L 形 17">
            <a:extLst>
              <a:ext uri="{FF2B5EF4-FFF2-40B4-BE49-F238E27FC236}">
                <a16:creationId xmlns:a16="http://schemas.microsoft.com/office/drawing/2014/main" id="{3049C48A-4CAE-8940-8A29-89DE0543DF4C}"/>
              </a:ext>
            </a:extLst>
          </p:cNvPr>
          <p:cNvSpPr/>
          <p:nvPr userDrawn="1"/>
        </p:nvSpPr>
        <p:spPr>
          <a:xfrm rot="5400000">
            <a:off x="5369529" y="2370740"/>
            <a:ext cx="744262" cy="762208"/>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Tree>
    <p:extLst>
      <p:ext uri="{BB962C8B-B14F-4D97-AF65-F5344CB8AC3E}">
        <p14:creationId xmlns:p14="http://schemas.microsoft.com/office/powerpoint/2010/main" val="3514487387"/>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创新">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 b="18476"/>
          <a:stretch/>
        </p:blipFill>
        <p:spPr>
          <a:xfrm>
            <a:off x="0" y="374"/>
            <a:ext cx="12197432" cy="5590529"/>
          </a:xfrm>
          <a:prstGeom prst="rect">
            <a:avLst/>
          </a:prstGeom>
        </p:spPr>
      </p:pic>
      <p:sp>
        <p:nvSpPr>
          <p:cNvPr id="9" name="L 形 8"/>
          <p:cNvSpPr/>
          <p:nvPr userDrawn="1"/>
        </p:nvSpPr>
        <p:spPr>
          <a:xfrm rot="5400000">
            <a:off x="5945516" y="232351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itle 1">
            <a:extLst>
              <a:ext uri="{FF2B5EF4-FFF2-40B4-BE49-F238E27FC236}">
                <a16:creationId xmlns:a16="http://schemas.microsoft.com/office/drawing/2014/main" id="{FB908F03-BBCC-164B-BE54-2E836D6E7C14}"/>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id="{A3BE9F9B-07D9-DD4C-9CEF-250804A4145A}"/>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id="{93A299E5-0026-5A42-88AA-B3A7F29D3ABD}"/>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1842669867"/>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攀登">
    <p:bg>
      <p:bgPr>
        <a:solidFill>
          <a:srgbClr val="FFFFFF"/>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b="17902"/>
          <a:stretch/>
        </p:blipFill>
        <p:spPr>
          <a:xfrm>
            <a:off x="0" y="-74021"/>
            <a:ext cx="12197432" cy="5668718"/>
          </a:xfrm>
          <a:prstGeom prst="rect">
            <a:avLst/>
          </a:prstGeom>
        </p:spPr>
      </p:pic>
      <p:sp>
        <p:nvSpPr>
          <p:cNvPr id="2"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8" name="L 形 7"/>
          <p:cNvSpPr/>
          <p:nvPr userDrawn="1"/>
        </p:nvSpPr>
        <p:spPr>
          <a:xfrm rot="5400000">
            <a:off x="7929967" y="1657555"/>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5" name="Text Placeholder 5">
            <a:extLst>
              <a:ext uri="{FF2B5EF4-FFF2-40B4-BE49-F238E27FC236}">
                <a16:creationId xmlns:a16="http://schemas.microsoft.com/office/drawing/2014/main" id="{6BB7B2F8-0AF7-D04F-81DD-52FDB6B7326C}"/>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id="{462D1BCC-0781-514D-8FE8-12F4AF64BC39}"/>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537370765"/>
      </p:ext>
    </p:extLst>
  </p:cSld>
  <p:clrMapOvr>
    <a:masterClrMapping/>
  </p:clrMapOvr>
  <p:extLst mod="1">
    <p:ext uri="{DCECCB84-F9BA-43D5-87BE-67443E8EF086}">
      <p15:sldGuideLst xmlns:p15="http://schemas.microsoft.com/office/powerpoint/2012/main">
        <p15:guide id="1" orient="horz" pos="341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9175" y="456134"/>
            <a:ext cx="10740640" cy="993400"/>
          </a:xfrm>
          <a:prstGeom prst="rect">
            <a:avLst/>
          </a:prstGeom>
        </p:spPr>
        <p:txBody>
          <a:bodyPr lIns="0" tIns="0" rIns="0" bIns="0" anchor="t">
            <a:normAutofit/>
          </a:bodyPr>
          <a:lstStyle>
            <a:lvl1pPr marL="0" indent="0" algn="l">
              <a:lnSpc>
                <a:spcPts val="3430"/>
              </a:lnSpc>
              <a:spcBef>
                <a:spcPts val="0"/>
              </a:spcBef>
              <a:buNone/>
              <a:defRPr sz="3200" baseline="0">
                <a:solidFill>
                  <a:schemeClr val="tx1"/>
                </a:solidFill>
                <a:latin typeface="Microsoft YaHei" panose="020B0503020204020204" pitchFamily="34" charset="-122"/>
                <a:ea typeface="Microsoft YaHei" panose="020B0503020204020204" pitchFamily="34" charset="-122"/>
              </a:defRPr>
            </a:lvl1pPr>
            <a:lvl2pPr marL="593900" indent="0" algn="ctr">
              <a:buNone/>
              <a:defRPr sz="2598"/>
            </a:lvl2pPr>
            <a:lvl3pPr marL="1187798" indent="0" algn="ctr">
              <a:buNone/>
              <a:defRPr sz="2338"/>
            </a:lvl3pPr>
            <a:lvl4pPr marL="1781699" indent="0" algn="ctr">
              <a:buNone/>
              <a:defRPr sz="2079"/>
            </a:lvl4pPr>
            <a:lvl5pPr marL="2375598" indent="0" algn="ctr">
              <a:buNone/>
              <a:defRPr sz="2079"/>
            </a:lvl5pPr>
            <a:lvl6pPr marL="2969497" indent="0" algn="ctr">
              <a:buNone/>
              <a:defRPr sz="2079"/>
            </a:lvl6pPr>
            <a:lvl7pPr marL="3563396" indent="0" algn="ctr">
              <a:buNone/>
              <a:defRPr sz="2079"/>
            </a:lvl7pPr>
            <a:lvl8pPr marL="4157297" indent="0" algn="ctr">
              <a:buNone/>
              <a:defRPr sz="2079"/>
            </a:lvl8pPr>
            <a:lvl9pPr marL="4751195" indent="0" algn="ctr">
              <a:buNone/>
              <a:defRPr sz="2079"/>
            </a:lvl9pPr>
          </a:lstStyle>
          <a:p>
            <a:r>
              <a:rPr lang="zh-CN" altLang="en-US" dirty="0"/>
              <a:t>单击此处添加标题</a:t>
            </a:r>
            <a:endParaRPr lang="en-US" dirty="0"/>
          </a:p>
        </p:txBody>
      </p:sp>
      <p:sp>
        <p:nvSpPr>
          <p:cNvPr id="5" name="Content Placeholder 2">
            <a:extLst>
              <a:ext uri="{FF2B5EF4-FFF2-40B4-BE49-F238E27FC236}">
                <a16:creationId xmlns:a16="http://schemas.microsoft.com/office/drawing/2014/main" id="{CA8B3F0C-616F-224A-B32F-9F9BF5EEE1BC}"/>
              </a:ext>
            </a:extLst>
          </p:cNvPr>
          <p:cNvSpPr>
            <a:spLocks noGrp="1"/>
          </p:cNvSpPr>
          <p:nvPr>
            <p:ph idx="12" hasCustomPrompt="1"/>
          </p:nvPr>
        </p:nvSpPr>
        <p:spPr>
          <a:xfrm>
            <a:off x="726021" y="1512875"/>
            <a:ext cx="10733557" cy="4690459"/>
          </a:xfrm>
          <a:prstGeom prst="rect">
            <a:avLst/>
          </a:prstGeom>
        </p:spPr>
        <p:txBody>
          <a:bodyPr lIns="0" tIns="0" rIns="0" bIns="0"/>
          <a:lstStyle>
            <a:lvl1pPr marL="179388" marR="0" indent="-168275" algn="l" defTabSz="1187798"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8088" algn="ctr"/>
              </a:tabLst>
              <a:defRPr sz="18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9026" marR="0" indent="-168275" algn="l" defTabSz="1187798" rtl="0" eaLnBrk="1" fontAlgn="auto" latinLnBrk="0" hangingPunct="1">
              <a:lnSpc>
                <a:spcPct val="100000"/>
              </a:lnSpc>
              <a:spcBef>
                <a:spcPts val="0"/>
              </a:spcBef>
              <a:spcAft>
                <a:spcPts val="600"/>
              </a:spcAft>
              <a:buClr>
                <a:schemeClr val="tx1"/>
              </a:buClr>
              <a:buSzTx/>
              <a:buFont typeface=".AppleSystemUIFont"/>
              <a:buChar char="&gt;"/>
              <a:tabLst>
                <a:tab pos="1208088" algn="ctr"/>
              </a:tabLst>
              <a:defRPr sz="1600" baseline="0">
                <a:latin typeface="Microsoft YaHei" panose="020B0503020204020204" pitchFamily="34" charset="-122"/>
                <a:ea typeface="Microsoft YaHei" panose="020B0503020204020204" pitchFamily="34" charset="-122"/>
              </a:defRPr>
            </a:lvl2pPr>
            <a:lvl3pPr marL="1098575" marR="0" indent="-168275" algn="l" defTabSz="1187798" rtl="0" eaLnBrk="1" fontAlgn="auto" latinLnBrk="0" hangingPunct="1">
              <a:lnSpc>
                <a:spcPct val="100000"/>
              </a:lnSpc>
              <a:spcBef>
                <a:spcPts val="0"/>
              </a:spcBef>
              <a:spcAft>
                <a:spcPts val="600"/>
              </a:spcAft>
              <a:buClr>
                <a:schemeClr val="tx1"/>
              </a:buClr>
              <a:buSzTx/>
              <a:buFont typeface=".AppleSystemUIFont"/>
              <a:buChar char="-"/>
              <a:tabLst>
                <a:tab pos="1208088" algn="ctr"/>
              </a:tabLst>
              <a:defRPr sz="1299" baseline="0">
                <a:latin typeface="Microsoft YaHei" panose="020B0503020204020204" pitchFamily="34" charset="-122"/>
                <a:ea typeface="Microsoft YaHei" panose="020B0503020204020204" pitchFamily="34" charset="-122"/>
              </a:defRPr>
            </a:lvl3pPr>
            <a:lvl4pPr marL="525850" indent="-171159">
              <a:buFont typeface="Arial" panose="020B0604020202020204" pitchFamily="34" charset="0"/>
              <a:buChar char="•"/>
              <a:tabLst>
                <a:tab pos="1208420" algn="ctr"/>
              </a:tabLst>
              <a:defRPr sz="1299" baseline="0"/>
            </a:lvl4pPr>
            <a:lvl5pPr marL="525850" indent="-171159">
              <a:buFont typeface="Arial" panose="020B0604020202020204" pitchFamily="34" charset="0"/>
              <a:buChar char="•"/>
              <a:tabLst>
                <a:tab pos="1208420" algn="ctr"/>
              </a:tabLst>
              <a:defRPr sz="1299" baseline="0"/>
            </a:lvl5pPr>
          </a:lstStyle>
          <a:p>
            <a:pPr lvl="0"/>
            <a:r>
              <a:rPr lang="zh-CN" altLang="en-US" dirty="0"/>
              <a:t>单击此处添加文本</a:t>
            </a:r>
            <a:endParaRPr lang="en-US" dirty="0"/>
          </a:p>
          <a:p>
            <a:pPr marL="329026" marR="0" lvl="1"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r>
              <a:rPr lang="zh-CN" altLang="en-US" dirty="0"/>
              <a:t>单击此处添加文本</a:t>
            </a:r>
            <a:endParaRPr lang="en-US" dirty="0"/>
          </a:p>
          <a:p>
            <a:pPr marL="1098575" marR="0" lvl="2"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r>
              <a:rPr lang="zh-CN" altLang="en-US" dirty="0"/>
              <a:t>单击此处添加文本</a:t>
            </a:r>
            <a:endParaRPr lang="en-US" dirty="0"/>
          </a:p>
          <a:p>
            <a:pPr marL="1098575" marR="0" lvl="2"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endParaRPr lang="en-US" altLang="zh-CN" dirty="0"/>
          </a:p>
        </p:txBody>
      </p:sp>
    </p:spTree>
    <p:extLst>
      <p:ext uri="{BB962C8B-B14F-4D97-AF65-F5344CB8AC3E}">
        <p14:creationId xmlns:p14="http://schemas.microsoft.com/office/powerpoint/2010/main" val="2185791374"/>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607486" y="1402064"/>
            <a:ext cx="3921034" cy="854717"/>
          </a:xfrm>
          <a:prstGeom prst="rect">
            <a:avLst/>
          </a:prstGeom>
          <a:noFill/>
        </p:spPr>
        <p:txBody>
          <a:bodyPr wrap="square" rtlCol="0">
            <a:spAutoFit/>
          </a:bodyPr>
          <a:lstStyle/>
          <a:p>
            <a:pPr algn="l"/>
            <a:r>
              <a:rPr lang="en-US" sz="4800" dirty="0">
                <a:solidFill>
                  <a:schemeClr val="tx1"/>
                </a:solidFill>
              </a:rPr>
              <a:t>Thank you.</a:t>
            </a:r>
          </a:p>
        </p:txBody>
      </p:sp>
    </p:spTree>
    <p:extLst>
      <p:ext uri="{BB962C8B-B14F-4D97-AF65-F5344CB8AC3E}">
        <p14:creationId xmlns:p14="http://schemas.microsoft.com/office/powerpoint/2010/main" val="36647860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tif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19181AA-8E93-7743-ADEB-8A06A0DFC13A}"/>
              </a:ext>
            </a:extLst>
          </p:cNvPr>
          <p:cNvSpPr/>
          <p:nvPr userDrawn="1"/>
        </p:nvSpPr>
        <p:spPr>
          <a:xfrm>
            <a:off x="0" y="5590903"/>
            <a:ext cx="12196763" cy="12670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Picture 4">
            <a:extLst>
              <a:ext uri="{FF2B5EF4-FFF2-40B4-BE49-F238E27FC236}">
                <a16:creationId xmlns:a16="http://schemas.microsoft.com/office/drawing/2014/main" id="{E6E8B5C1-4D37-8442-902D-D86F9BBDE27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208751" y="5970991"/>
            <a:ext cx="2260800" cy="489278"/>
          </a:xfrm>
          <a:prstGeom prst="rect">
            <a:avLst/>
          </a:prstGeom>
        </p:spPr>
      </p:pic>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92" r:id="rId3"/>
    <p:sldLayoutId id="2147483824" r:id="rId4"/>
  </p:sldLayoutIdLs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1239436"/>
      </p:ext>
    </p:extLst>
  </p:cSld>
  <p:clrMap bg1="lt1" tx1="dk1" bg2="lt2" tx2="dk2" accent1="accent1" accent2="accent2" accent3="accent3" accent4="accent4" accent5="accent5" accent6="accent6" hlink="hlink" folHlink="folHlink"/>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095467" y="6356939"/>
            <a:ext cx="3503965" cy="230832"/>
          </a:xfrm>
          <a:prstGeom prst="rect">
            <a:avLst/>
          </a:prstGeom>
          <a:noFill/>
        </p:spPr>
        <p:txBody>
          <a:bodyPr wrap="square" rtlCol="0">
            <a:spAutoFit/>
          </a:bodyPr>
          <a:lstStyle/>
          <a:p>
            <a:r>
              <a:rPr lang="en-US" altLang="zh-CN" sz="900" b="0" kern="1200" baseline="0" dirty="0">
                <a:solidFill>
                  <a:srgbClr val="1D1D1B"/>
                </a:solidFill>
                <a:latin typeface="Arial" panose="020B0604020202020204" pitchFamily="34" charset="0"/>
                <a:ea typeface="+mn-ea"/>
                <a:cs typeface="Arial" panose="020B0604020202020204" pitchFamily="34" charset="0"/>
              </a:rPr>
              <a:t>Huawei Proprietary - Restricted Distribution</a:t>
            </a:r>
            <a:endParaRPr lang="en-US" sz="900" b="0" kern="1200" baseline="0" dirty="0">
              <a:solidFill>
                <a:srgbClr val="1D1D1B"/>
              </a:solidFill>
              <a:latin typeface="Arial" panose="020B0604020202020204" pitchFamily="34" charset="0"/>
              <a:ea typeface="+mn-ea"/>
              <a:cs typeface="Arial" panose="020B0604020202020204" pitchFamily="34" charset="0"/>
            </a:endParaRP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34131" y="6402806"/>
            <a:ext cx="499729" cy="138499"/>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00" smtClean="0">
                <a:solidFill>
                  <a:srgbClr val="1D1D1B"/>
                </a:solidFill>
                <a:latin typeface="Arial" panose="020B0604020202020204" pitchFamily="34" charset="0"/>
                <a:cs typeface="Arial" panose="020B0604020202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00" dirty="0">
              <a:solidFill>
                <a:srgbClr val="1D1D1B"/>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90470" y="2625389"/>
            <a:ext cx="1967973" cy="4233515"/>
            <a:chOff x="5343885" y="-48857"/>
            <a:chExt cx="3271316" cy="7037279"/>
          </a:xfrm>
        </p:grpSpPr>
        <p:sp>
          <p:nvSpPr>
            <p:cNvPr id="89"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196/0/84</a:t>
              </a:r>
            </a:p>
          </p:txBody>
        </p:sp>
        <p:sp>
          <p:nvSpPr>
            <p:cNvPr id="90"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92"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93"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94"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95"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96"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185C</a:t>
              </a:r>
            </a:p>
            <a:p>
              <a:pPr algn="ctr">
                <a:lnSpc>
                  <a:spcPts val="620"/>
                </a:lnSpc>
                <a:spcBef>
                  <a:spcPts val="0"/>
                </a:spcBef>
              </a:pPr>
              <a:r>
                <a:rPr kumimoji="1" lang="en-US" altLang="zh-CN" sz="500" b="1" dirty="0">
                  <a:solidFill>
                    <a:schemeClr val="tx2"/>
                  </a:solidFill>
                  <a:latin typeface="Arial" charset="0"/>
                  <a:ea typeface="Arial" charset="0"/>
                  <a:cs typeface="Arial" charset="0"/>
                </a:rPr>
                <a:t>RGB </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199/0/11  </a:t>
              </a:r>
            </a:p>
          </p:txBody>
        </p:sp>
        <p:sp>
          <p:nvSpPr>
            <p:cNvPr id="97"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algn="l">
                <a:lnSpc>
                  <a:spcPct val="100000"/>
                </a:lnSpc>
              </a:pPr>
              <a:r>
                <a:rPr kumimoji="1" lang="zh-CN" altLang="en-US" sz="800" b="0" i="0" dirty="0">
                  <a:solidFill>
                    <a:schemeClr val="tx1"/>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chemeClr val="tx2"/>
                  </a:solidFill>
                  <a:latin typeface="Arial" charset="0"/>
                  <a:ea typeface="Arial" charset="0"/>
                  <a:cs typeface="Arial" charset="0"/>
                </a:rPr>
                <a:t>PANTONE 186C</a:t>
              </a:r>
            </a:p>
            <a:p>
              <a:pPr algn="ctr">
                <a:lnSpc>
                  <a:spcPts val="620"/>
                </a:lnSpc>
              </a:pPr>
              <a:r>
                <a:rPr kumimoji="1" lang="en-US" altLang="zh-CN" sz="500" b="1" dirty="0">
                  <a:solidFill>
                    <a:schemeClr val="tx2"/>
                  </a:solidFill>
                  <a:latin typeface="Arial" charset="0"/>
                  <a:ea typeface="Arial" charset="0"/>
                  <a:cs typeface="Arial" charset="0"/>
                </a:rPr>
                <a:t>RGB</a:t>
              </a:r>
              <a:br>
                <a:rPr kumimoji="1" lang="en-US" altLang="zh-CN" sz="500" b="1" dirty="0">
                  <a:solidFill>
                    <a:schemeClr val="tx2"/>
                  </a:solidFill>
                  <a:latin typeface="Arial" charset="0"/>
                  <a:ea typeface="Arial" charset="0"/>
                  <a:cs typeface="Arial" charset="0"/>
                </a:rPr>
              </a:br>
              <a:r>
                <a:rPr kumimoji="1" lang="en-US" altLang="zh-CN" sz="500" b="1" dirty="0">
                  <a:solidFill>
                    <a:schemeClr val="tx2"/>
                  </a:solidFill>
                  <a:latin typeface="Arial" charset="0"/>
                  <a:ea typeface="Arial" charset="0"/>
                  <a:cs typeface="Arial" charset="0"/>
                </a:rPr>
                <a:t>200/16/46  </a:t>
              </a:r>
            </a:p>
          </p:txBody>
        </p:sp>
        <p:sp>
          <p:nvSpPr>
            <p:cNvPr id="99"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100"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101"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102" name="矩形 13">
              <a:extLst>
                <a:ext uri="{FF2B5EF4-FFF2-40B4-BE49-F238E27FC236}">
                  <a16:creationId xmlns:a16="http://schemas.microsoft.com/office/drawing/2014/main" id="{371A8520-F934-304C-B57F-B49F768694E2}"/>
                </a:ext>
              </a:extLst>
            </p:cNvPr>
            <p:cNvSpPr/>
            <p:nvPr userDrawn="1"/>
          </p:nvSpPr>
          <p:spPr>
            <a:xfrm>
              <a:off x="6184543" y="4866463"/>
              <a:ext cx="791510" cy="664398"/>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103" name="矩形 13">
              <a:extLst>
                <a:ext uri="{FF2B5EF4-FFF2-40B4-BE49-F238E27FC236}">
                  <a16:creationId xmlns:a16="http://schemas.microsoft.com/office/drawing/2014/main" id="{B83004D7-279B-C14E-9FCF-870FA1B74FDF}"/>
                </a:ext>
              </a:extLst>
            </p:cNvPr>
            <p:cNvSpPr/>
            <p:nvPr userDrawn="1"/>
          </p:nvSpPr>
          <p:spPr>
            <a:xfrm>
              <a:off x="6182308" y="4134866"/>
              <a:ext cx="791510" cy="664398"/>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104" name="矩形 13">
              <a:extLst>
                <a:ext uri="{FF2B5EF4-FFF2-40B4-BE49-F238E27FC236}">
                  <a16:creationId xmlns:a16="http://schemas.microsoft.com/office/drawing/2014/main" id="{99635968-4E69-CC41-9D78-6DF253FE3035}"/>
                </a:ext>
              </a:extLst>
            </p:cNvPr>
            <p:cNvSpPr/>
            <p:nvPr userDrawn="1"/>
          </p:nvSpPr>
          <p:spPr>
            <a:xfrm>
              <a:off x="6177324" y="5596166"/>
              <a:ext cx="791510" cy="664398"/>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105"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106"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211/56/89</a:t>
              </a:r>
            </a:p>
          </p:txBody>
        </p:sp>
        <p:sp>
          <p:nvSpPr>
            <p:cNvPr id="107"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110"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78" rtl="0" eaLnBrk="1" fontAlgn="auto" latinLnBrk="0" hangingPunct="1">
                <a:lnSpc>
                  <a:spcPts val="620"/>
                </a:lnSpc>
                <a:spcBef>
                  <a:spcPts val="0"/>
                </a:spcBef>
                <a:spcAft>
                  <a:spcPts val="0"/>
                </a:spcAft>
                <a:buClrTx/>
                <a:buSzTx/>
                <a:buFontTx/>
                <a:buNone/>
                <a:tabLst/>
                <a:defRPr/>
              </a:pPr>
              <a:r>
                <a:rPr kumimoji="1" lang="en-US" altLang="zh-CN" sz="500" b="1"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a16="http://schemas.microsoft.com/office/drawing/2014/main" id="{20725C9F-31AE-DB44-B70A-B4ECDEC0BC00}"/>
                </a:ext>
              </a:extLst>
            </p:cNvPr>
            <p:cNvSpPr/>
            <p:nvPr/>
          </p:nvSpPr>
          <p:spPr>
            <a:xfrm>
              <a:off x="7811114" y="3415851"/>
              <a:ext cx="791510" cy="664398"/>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118" name="矩形 13">
              <a:extLst>
                <a:ext uri="{FF2B5EF4-FFF2-40B4-BE49-F238E27FC236}">
                  <a16:creationId xmlns:a16="http://schemas.microsoft.com/office/drawing/2014/main" id="{AC5BCC27-B68D-0743-8E0B-E25F8D01C3A4}"/>
                </a:ext>
              </a:extLst>
            </p:cNvPr>
            <p:cNvSpPr/>
            <p:nvPr/>
          </p:nvSpPr>
          <p:spPr>
            <a:xfrm>
              <a:off x="7820945" y="4866463"/>
              <a:ext cx="791510" cy="664398"/>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a16="http://schemas.microsoft.com/office/drawing/2014/main" id="{51C2E83A-C975-6945-B2FD-5B22BBB53DB7}"/>
                </a:ext>
              </a:extLst>
            </p:cNvPr>
            <p:cNvSpPr/>
            <p:nvPr/>
          </p:nvSpPr>
          <p:spPr>
            <a:xfrm>
              <a:off x="7818707" y="4134866"/>
              <a:ext cx="791510" cy="664398"/>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a16="http://schemas.microsoft.com/office/drawing/2014/main" id="{BEE9A95F-6965-354F-A2C7-2E8C81DDA52F}"/>
                </a:ext>
              </a:extLst>
            </p:cNvPr>
            <p:cNvSpPr/>
            <p:nvPr/>
          </p:nvSpPr>
          <p:spPr>
            <a:xfrm>
              <a:off x="7823691" y="5596166"/>
              <a:ext cx="791510" cy="664398"/>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190/233/238</a:t>
              </a:r>
            </a:p>
          </p:txBody>
        </p:sp>
        <p:sp>
          <p:nvSpPr>
            <p:cNvPr id="121"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0/0/0</a:t>
              </a:r>
            </a:p>
          </p:txBody>
        </p:sp>
        <p:sp>
          <p:nvSpPr>
            <p:cNvPr id="124"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 </a:t>
              </a:r>
            </a:p>
            <a:p>
              <a:pPr algn="ctr">
                <a:lnSpc>
                  <a:spcPts val="620"/>
                </a:lnSpc>
              </a:pPr>
              <a:r>
                <a:rPr kumimoji="1" lang="en-US" altLang="zh-CN" sz="500" b="1" dirty="0">
                  <a:solidFill>
                    <a:srgbClr val="FFFFFF"/>
                  </a:solidFill>
                  <a:latin typeface="Arial" charset="0"/>
                  <a:ea typeface="Arial" charset="0"/>
                  <a:cs typeface="Arial" charset="0"/>
                </a:rPr>
                <a:t>89/87/87</a:t>
              </a:r>
            </a:p>
          </p:txBody>
        </p:sp>
        <p:sp>
          <p:nvSpPr>
            <p:cNvPr id="125" name="矩形 13">
              <a:extLst>
                <a:ext uri="{FF2B5EF4-FFF2-40B4-BE49-F238E27FC236}">
                  <a16:creationId xmlns:a16="http://schemas.microsoft.com/office/drawing/2014/main" id="{0B0545C9-147F-584F-80D2-EF13876D7D33}"/>
                </a:ext>
              </a:extLst>
            </p:cNvPr>
            <p:cNvSpPr/>
            <p:nvPr userDrawn="1"/>
          </p:nvSpPr>
          <p:spPr>
            <a:xfrm>
              <a:off x="6445335" y="6324024"/>
              <a:ext cx="513579" cy="664398"/>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126" name="矩形 13">
              <a:extLst>
                <a:ext uri="{FF2B5EF4-FFF2-40B4-BE49-F238E27FC236}">
                  <a16:creationId xmlns:a16="http://schemas.microsoft.com/office/drawing/2014/main" id="{44FD0A0B-0D45-3340-A523-465AC24134BF}"/>
                </a:ext>
              </a:extLst>
            </p:cNvPr>
            <p:cNvSpPr/>
            <p:nvPr userDrawn="1"/>
          </p:nvSpPr>
          <p:spPr>
            <a:xfrm>
              <a:off x="7003279" y="6324024"/>
              <a:ext cx="513579" cy="664398"/>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FFFFFF"/>
                  </a:solidFill>
                  <a:latin typeface="Arial" charset="0"/>
                  <a:ea typeface="Arial" charset="0"/>
                  <a:cs typeface="Arial" charset="0"/>
                </a:rPr>
                <a:t>RGB</a:t>
              </a:r>
            </a:p>
            <a:p>
              <a:pPr algn="ctr">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127" name="矩形 13">
              <a:extLst>
                <a:ext uri="{FF2B5EF4-FFF2-40B4-BE49-F238E27FC236}">
                  <a16:creationId xmlns:a16="http://schemas.microsoft.com/office/drawing/2014/main" id="{2C404A07-276B-3648-BB25-4EDB5905448C}"/>
                </a:ext>
              </a:extLst>
            </p:cNvPr>
            <p:cNvSpPr/>
            <p:nvPr userDrawn="1"/>
          </p:nvSpPr>
          <p:spPr>
            <a:xfrm>
              <a:off x="7551547" y="6324024"/>
              <a:ext cx="513579" cy="66439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128" name="矩形 13">
              <a:extLst>
                <a:ext uri="{FF2B5EF4-FFF2-40B4-BE49-F238E27FC236}">
                  <a16:creationId xmlns:a16="http://schemas.microsoft.com/office/drawing/2014/main" id="{72B0F29C-A346-8946-9B8E-8F1B9DFF7AD0}"/>
                </a:ext>
              </a:extLst>
            </p:cNvPr>
            <p:cNvSpPr/>
            <p:nvPr userDrawn="1"/>
          </p:nvSpPr>
          <p:spPr>
            <a:xfrm>
              <a:off x="8098559" y="6324024"/>
              <a:ext cx="513579" cy="664398"/>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ts val="620"/>
                </a:lnSpc>
              </a:pPr>
              <a:r>
                <a:rPr kumimoji="1" lang="en-US" altLang="zh-CN" sz="500" b="1" dirty="0">
                  <a:solidFill>
                    <a:srgbClr val="595757"/>
                  </a:solidFill>
                  <a:latin typeface="Arial" charset="0"/>
                  <a:ea typeface="Arial" charset="0"/>
                  <a:cs typeface="Arial" charset="0"/>
                </a:rPr>
                <a:t>RGB</a:t>
              </a:r>
            </a:p>
            <a:p>
              <a:pPr algn="ctr">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6176" y="6323416"/>
            <a:ext cx="1270800" cy="275024"/>
          </a:xfrm>
          <a:prstGeom prst="rect">
            <a:avLst/>
          </a:prstGeom>
        </p:spPr>
      </p:pic>
    </p:spTree>
    <p:extLst>
      <p:ext uri="{BB962C8B-B14F-4D97-AF65-F5344CB8AC3E}">
        <p14:creationId xmlns:p14="http://schemas.microsoft.com/office/powerpoint/2010/main" val="99056531"/>
      </p:ext>
    </p:extLst>
  </p:cSld>
  <p:clrMap bg1="lt1" tx1="dk1" bg2="lt2" tx2="dk2" accent1="accent1" accent2="accent2" accent3="accent3" accent4="accent4" accent5="accent5" accent6="accent6" hlink="hlink" folHlink="folHlink"/>
  <p:sldLayoutIdLst>
    <p:sldLayoutId id="2147483891" r:id="rId1"/>
  </p:sldLayoutIdLst>
  <p:hf hdr="0" ftr="0" dt="0"/>
  <p:txStyles>
    <p:title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p:titleStyle>
    <p:bodyStyle>
      <a:lvl1pPr marL="296950" indent="-296950" algn="l" defTabSz="1187798" rtl="0" eaLnBrk="1" latinLnBrk="0" hangingPunct="1">
        <a:lnSpc>
          <a:spcPct val="90000"/>
        </a:lnSpc>
        <a:spcBef>
          <a:spcPts val="1299"/>
        </a:spcBef>
        <a:buFont typeface="Arial" panose="020B0604020202020204" pitchFamily="34" charset="0"/>
        <a:buChar char="•"/>
        <a:defRPr sz="3636" kern="1200">
          <a:solidFill>
            <a:schemeClr val="tx1"/>
          </a:solidFill>
          <a:latin typeface="+mn-lt"/>
          <a:ea typeface="+mn-ea"/>
          <a:cs typeface="+mn-cs"/>
        </a:defRPr>
      </a:lvl1pPr>
      <a:lvl2pPr marL="890849" indent="-296950" algn="l" defTabSz="1187798" rtl="0" eaLnBrk="1" latinLnBrk="0" hangingPunct="1">
        <a:lnSpc>
          <a:spcPct val="90000"/>
        </a:lnSpc>
        <a:spcBef>
          <a:spcPts val="650"/>
        </a:spcBef>
        <a:buFont typeface="Arial" panose="020B0604020202020204" pitchFamily="34" charset="0"/>
        <a:buChar char="•"/>
        <a:defRPr sz="3118" kern="1200">
          <a:solidFill>
            <a:schemeClr val="tx1"/>
          </a:solidFill>
          <a:latin typeface="+mn-lt"/>
          <a:ea typeface="+mn-ea"/>
          <a:cs typeface="+mn-cs"/>
        </a:defRPr>
      </a:lvl2pPr>
      <a:lvl3pPr marL="1484748" indent="-296950" algn="l" defTabSz="1187798" rtl="0" eaLnBrk="1" latinLnBrk="0" hangingPunct="1">
        <a:lnSpc>
          <a:spcPct val="90000"/>
        </a:lnSpc>
        <a:spcBef>
          <a:spcPts val="650"/>
        </a:spcBef>
        <a:buFont typeface="Arial" panose="020B0604020202020204" pitchFamily="34" charset="0"/>
        <a:buChar char="•"/>
        <a:defRPr sz="2598" kern="1200">
          <a:solidFill>
            <a:schemeClr val="tx1"/>
          </a:solidFill>
          <a:latin typeface="+mn-lt"/>
          <a:ea typeface="+mn-ea"/>
          <a:cs typeface="+mn-cs"/>
        </a:defRPr>
      </a:lvl3pPr>
      <a:lvl4pPr marL="2078648"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4pPr>
      <a:lvl5pPr marL="26725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9" y="1467870"/>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Copyright©2018 Huawei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Huawei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Microsoft YaHei" charset="-122"/>
                <a:ea typeface="Microsoft YaHei" charset="-122"/>
                <a:cs typeface="Microsoft YaHei" charset="-122"/>
              </a:rPr>
              <a:t>把数字世界带入每个人、每个家庭、</a:t>
            </a:r>
            <a:br>
              <a:rPr kumimoji="1" lang="en-US" altLang="zh-CN" sz="1300" dirty="0">
                <a:solidFill>
                  <a:srgbClr val="1D1D1B"/>
                </a:solidFill>
                <a:latin typeface="Microsoft YaHei" charset="-122"/>
                <a:ea typeface="Microsoft YaHei" charset="-122"/>
                <a:cs typeface="Microsoft YaHei" charset="-122"/>
              </a:rPr>
            </a:br>
            <a:r>
              <a:rPr kumimoji="1" lang="zh-CN" altLang="en-US" sz="1300" dirty="0">
                <a:solidFill>
                  <a:srgbClr val="1D1D1B"/>
                </a:solidFill>
                <a:latin typeface="Microsoft YaHei" charset="-122"/>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mn-lt"/>
                <a:cs typeface="Arial" panose="020B0604020202020204" pitchFamily="34" charset="0"/>
              </a:rPr>
              <a:t>Bring digital to every person, home and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organization for a fully connected, </a:t>
            </a:r>
            <a:br>
              <a:rPr kumimoji="1" lang="en-US" altLang="zh-CN" sz="1200" dirty="0">
                <a:solidFill>
                  <a:srgbClr val="1D1D1B"/>
                </a:solidFill>
                <a:latin typeface="+mn-lt"/>
                <a:cs typeface="Arial" panose="020B0604020202020204" pitchFamily="34" charset="0"/>
              </a:rPr>
            </a:br>
            <a:r>
              <a:rPr kumimoji="1" lang="en-US" altLang="zh-CN" sz="1200" dirty="0">
                <a:solidFill>
                  <a:srgbClr val="1D1D1B"/>
                </a:solidFill>
                <a:latin typeface="+mn-lt"/>
                <a:cs typeface="Arial" panose="020B0604020202020204" pitchFamily="34" charset="0"/>
              </a:rPr>
              <a:t>intelligent world.</a:t>
            </a:r>
            <a:endParaRPr kumimoji="1" lang="zh-CN" altLang="en-US" sz="1200" dirty="0">
              <a:solidFill>
                <a:srgbClr val="1D1D1B"/>
              </a:solidFill>
              <a:latin typeface="+mn-lt"/>
              <a:ea typeface="Microsoft YaHei" charset="-122"/>
              <a:cs typeface="Microsoft YaHei" charset="-122"/>
            </a:endParaRPr>
          </a:p>
        </p:txBody>
      </p:sp>
      <p:pic>
        <p:nvPicPr>
          <p:cNvPr id="8" name="Picture 7">
            <a:extLst>
              <a:ext uri="{FF2B5EF4-FFF2-40B4-BE49-F238E27FC236}">
                <a16:creationId xmlns:a16="http://schemas.microsoft.com/office/drawing/2014/main" id="{BA792140-33FB-E045-9071-EE8DB65F2A1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3676" y="5237566"/>
            <a:ext cx="1875600" cy="405914"/>
          </a:xfrm>
          <a:prstGeom prst="rect">
            <a:avLst/>
          </a:prstGeom>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p:hf hdr="0" ftr="0" dt="0"/>
  <p:txStyles>
    <p:titleStyle>
      <a:lvl1pPr algn="l" defTabSz="1187798" rtl="0" eaLnBrk="1" latinLnBrk="0" hangingPunct="1">
        <a:lnSpc>
          <a:spcPct val="90000"/>
        </a:lnSpc>
        <a:spcBef>
          <a:spcPct val="0"/>
        </a:spcBef>
        <a:buNone/>
        <a:defRPr sz="5000" b="0" kern="1200">
          <a:solidFill>
            <a:schemeClr val="tx1"/>
          </a:solidFill>
          <a:latin typeface="Arial" panose="020B0604020202020204" pitchFamily="34" charset="0"/>
          <a:ea typeface="Microsoft YaHei" panose="020B0503020204020204" pitchFamily="34" charset="-122"/>
          <a:cs typeface="Arial" panose="020B0604020202020204" pitchFamily="34" charset="0"/>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e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4F9EB37-812C-4362-BF32-99B7B7460401}"/>
              </a:ext>
            </a:extLst>
          </p:cNvPr>
          <p:cNvSpPr>
            <a:spLocks noGrp="1"/>
          </p:cNvSpPr>
          <p:nvPr>
            <p:ph type="ctrTitle"/>
          </p:nvPr>
        </p:nvSpPr>
        <p:spPr/>
        <p:txBody>
          <a:bodyPr>
            <a:normAutofit fontScale="90000"/>
          </a:bodyPr>
          <a:lstStyle/>
          <a:p>
            <a:r>
              <a:rPr lang="en-US" altLang="zh-CN" dirty="0" err="1"/>
              <a:t>GaussML</a:t>
            </a:r>
            <a:r>
              <a:rPr lang="en-US" altLang="zh-CN" dirty="0"/>
              <a:t>: An End-to-End In-Database Machine Learning System</a:t>
            </a:r>
            <a:endParaRPr lang="zh-CN" altLang="en-US" dirty="0"/>
          </a:p>
        </p:txBody>
      </p:sp>
      <p:sp>
        <p:nvSpPr>
          <p:cNvPr id="6" name="Text Placeholder 7">
            <a:extLst>
              <a:ext uri="{FF2B5EF4-FFF2-40B4-BE49-F238E27FC236}">
                <a16:creationId xmlns:a16="http://schemas.microsoft.com/office/drawing/2014/main" id="{7F3DB8AC-5DE9-5548-8697-C9055F7FFCCB}"/>
              </a:ext>
            </a:extLst>
          </p:cNvPr>
          <p:cNvSpPr>
            <a:spLocks noGrp="1"/>
          </p:cNvSpPr>
          <p:nvPr>
            <p:ph type="body" sz="quarter" idx="10"/>
          </p:nvPr>
        </p:nvSpPr>
        <p:spPr/>
        <p:txBody>
          <a:bodyPr lIns="0" tIns="0" rIns="0" bIns="0"/>
          <a:lstStyle/>
          <a:p>
            <a:r>
              <a:rPr lang="en-US" altLang="zh-CN" dirty="0"/>
              <a:t>Speaker</a:t>
            </a:r>
            <a:r>
              <a:rPr lang="zh-CN" altLang="en-US" dirty="0"/>
              <a:t>：</a:t>
            </a:r>
            <a:r>
              <a:rPr lang="en-US" altLang="zh-CN" dirty="0"/>
              <a:t>Ji Sun</a:t>
            </a:r>
          </a:p>
          <a:p>
            <a:r>
              <a:rPr lang="en-US" altLang="zh-CN" dirty="0"/>
              <a:t>Date</a:t>
            </a:r>
            <a:r>
              <a:rPr lang="zh-CN" altLang="en-US" dirty="0"/>
              <a:t>：</a:t>
            </a:r>
            <a:r>
              <a:rPr lang="en-US" altLang="zh-CN" dirty="0"/>
              <a:t>2024/5/14</a:t>
            </a:r>
            <a:endParaRPr lang="en-US" dirty="0"/>
          </a:p>
        </p:txBody>
      </p:sp>
      <p:sp>
        <p:nvSpPr>
          <p:cNvPr id="3" name="Text Placeholder 2">
            <a:extLst>
              <a:ext uri="{FF2B5EF4-FFF2-40B4-BE49-F238E27FC236}">
                <a16:creationId xmlns:a16="http://schemas.microsoft.com/office/drawing/2014/main" id="{53E566F3-A3A5-4146-9236-C652EFF2FBEC}"/>
              </a:ext>
            </a:extLst>
          </p:cNvPr>
          <p:cNvSpPr>
            <a:spLocks noGrp="1"/>
          </p:cNvSpPr>
          <p:nvPr>
            <p:ph type="body" sz="quarter" idx="11"/>
          </p:nvPr>
        </p:nvSpPr>
        <p:spPr/>
        <p:txBody>
          <a:bodyPr/>
          <a:lstStyle/>
          <a:p>
            <a:r>
              <a:rPr kumimoji="1" lang="en-US" altLang="zh-CN" dirty="0"/>
              <a:t>Security Level:</a:t>
            </a:r>
            <a:endParaRPr lang="en-US" dirty="0"/>
          </a:p>
          <a:p>
            <a:endParaRPr lang="en-US" dirty="0"/>
          </a:p>
        </p:txBody>
      </p:sp>
    </p:spTree>
    <p:extLst>
      <p:ext uri="{BB962C8B-B14F-4D97-AF65-F5344CB8AC3E}">
        <p14:creationId xmlns:p14="http://schemas.microsoft.com/office/powerpoint/2010/main" val="363295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1DB26AE2-C265-4816-8B4A-B9745A751982}"/>
              </a:ext>
            </a:extLst>
          </p:cNvPr>
          <p:cNvSpPr>
            <a:spLocks noGrp="1"/>
          </p:cNvSpPr>
          <p:nvPr>
            <p:ph type="subTitle" idx="1"/>
          </p:nvPr>
        </p:nvSpPr>
        <p:spPr>
          <a:xfrm>
            <a:off x="729175" y="456134"/>
            <a:ext cx="10740640" cy="428144"/>
          </a:xfrm>
        </p:spPr>
        <p:txBody>
          <a:bodyPr>
            <a:normAutofit fontScale="85000" lnSpcReduction="10000"/>
          </a:bodyPr>
          <a:lstStyle/>
          <a:p>
            <a:r>
              <a:rPr lang="en-US" altLang="zh-CN" dirty="0" err="1"/>
              <a:t>GaussML</a:t>
            </a:r>
            <a:r>
              <a:rPr lang="en-US" altLang="zh-CN" dirty="0"/>
              <a:t>: Evaluation</a:t>
            </a:r>
            <a:endParaRPr lang="zh-CN" altLang="en-US" dirty="0"/>
          </a:p>
        </p:txBody>
      </p:sp>
      <p:pic>
        <p:nvPicPr>
          <p:cNvPr id="3" name="图片 2">
            <a:extLst>
              <a:ext uri="{FF2B5EF4-FFF2-40B4-BE49-F238E27FC236}">
                <a16:creationId xmlns:a16="http://schemas.microsoft.com/office/drawing/2014/main" id="{C7329A49-2200-4287-8E50-41EDD284F236}"/>
              </a:ext>
            </a:extLst>
          </p:cNvPr>
          <p:cNvPicPr>
            <a:picLocks noChangeAspect="1"/>
          </p:cNvPicPr>
          <p:nvPr/>
        </p:nvPicPr>
        <p:blipFill>
          <a:blip r:embed="rId3"/>
          <a:stretch>
            <a:fillRect/>
          </a:stretch>
        </p:blipFill>
        <p:spPr>
          <a:xfrm>
            <a:off x="288175" y="1366663"/>
            <a:ext cx="4613532" cy="1822240"/>
          </a:xfrm>
          <a:prstGeom prst="rect">
            <a:avLst/>
          </a:prstGeom>
        </p:spPr>
      </p:pic>
      <p:pic>
        <p:nvPicPr>
          <p:cNvPr id="4" name="图片 3">
            <a:extLst>
              <a:ext uri="{FF2B5EF4-FFF2-40B4-BE49-F238E27FC236}">
                <a16:creationId xmlns:a16="http://schemas.microsoft.com/office/drawing/2014/main" id="{92F36839-40EE-4AB0-BBA0-545C06170607}"/>
              </a:ext>
            </a:extLst>
          </p:cNvPr>
          <p:cNvPicPr>
            <a:picLocks noChangeAspect="1"/>
          </p:cNvPicPr>
          <p:nvPr/>
        </p:nvPicPr>
        <p:blipFill>
          <a:blip r:embed="rId4"/>
          <a:stretch>
            <a:fillRect/>
          </a:stretch>
        </p:blipFill>
        <p:spPr>
          <a:xfrm>
            <a:off x="2202112" y="4033520"/>
            <a:ext cx="7792537" cy="2181529"/>
          </a:xfrm>
          <a:prstGeom prst="rect">
            <a:avLst/>
          </a:prstGeom>
        </p:spPr>
      </p:pic>
      <p:sp>
        <p:nvSpPr>
          <p:cNvPr id="7" name="文本框 6">
            <a:extLst>
              <a:ext uri="{FF2B5EF4-FFF2-40B4-BE49-F238E27FC236}">
                <a16:creationId xmlns:a16="http://schemas.microsoft.com/office/drawing/2014/main" id="{B30F4A05-063A-4489-A30E-E786B49CBB6D}"/>
              </a:ext>
            </a:extLst>
          </p:cNvPr>
          <p:cNvSpPr txBox="1"/>
          <p:nvPr/>
        </p:nvSpPr>
        <p:spPr>
          <a:xfrm>
            <a:off x="1651512" y="965812"/>
            <a:ext cx="1886858" cy="276999"/>
          </a:xfrm>
          <a:prstGeom prst="rect">
            <a:avLst/>
          </a:prstGeom>
          <a:noFill/>
        </p:spPr>
        <p:txBody>
          <a:bodyPr wrap="square" lIns="0" tIns="0" rIns="0" bIns="0" rtlCol="0">
            <a:spAutoFit/>
          </a:bodyPr>
          <a:lstStyle/>
          <a:p>
            <a:pPr algn="ctr"/>
            <a:r>
              <a:rPr kumimoji="1" lang="en-US" altLang="zh-CN" dirty="0">
                <a:solidFill>
                  <a:schemeClr val="accent6"/>
                </a:solidFill>
                <a:latin typeface="Microsoft YaHei" panose="020B0503020204020204" pitchFamily="34" charset="-122"/>
                <a:ea typeface="Microsoft YaHei" panose="020B0503020204020204" pitchFamily="34" charset="-122"/>
              </a:rPr>
              <a:t>Datasets</a:t>
            </a:r>
            <a:endParaRPr kumimoji="1" lang="zh-CN" altLang="en-US" dirty="0">
              <a:solidFill>
                <a:schemeClr val="accent6"/>
              </a:solidFill>
              <a:latin typeface="Microsoft YaHei" panose="020B0503020204020204" pitchFamily="34" charset="-122"/>
              <a:ea typeface="Microsoft YaHei" panose="020B0503020204020204" pitchFamily="34" charset="-122"/>
            </a:endParaRPr>
          </a:p>
        </p:txBody>
      </p:sp>
      <p:sp>
        <p:nvSpPr>
          <p:cNvPr id="9" name="矩形 8">
            <a:extLst>
              <a:ext uri="{FF2B5EF4-FFF2-40B4-BE49-F238E27FC236}">
                <a16:creationId xmlns:a16="http://schemas.microsoft.com/office/drawing/2014/main" id="{3FC02EFE-C53C-4DDB-9DEA-1532B25B489C}"/>
              </a:ext>
            </a:extLst>
          </p:cNvPr>
          <p:cNvSpPr/>
          <p:nvPr/>
        </p:nvSpPr>
        <p:spPr>
          <a:xfrm>
            <a:off x="4901707" y="1242811"/>
            <a:ext cx="7299098" cy="2308324"/>
          </a:xfrm>
          <a:prstGeom prst="rect">
            <a:avLst/>
          </a:prstGeom>
        </p:spPr>
        <p:txBody>
          <a:bodyPr wrap="square">
            <a:spAutoFit/>
          </a:bodyPr>
          <a:lstStyle/>
          <a:p>
            <a:pPr marL="342900" indent="-342900">
              <a:buFont typeface="+mj-lt"/>
              <a:buAutoNum type="arabicPeriod"/>
            </a:pPr>
            <a:r>
              <a:rPr lang="en-US" altLang="zh-CN" dirty="0" err="1"/>
              <a:t>GaussML</a:t>
            </a:r>
            <a:r>
              <a:rPr lang="en-US" altLang="zh-CN" dirty="0"/>
              <a:t> is a system build in native openGauss database, it offers MLSQL interface for end-to-end machine learning applications. </a:t>
            </a:r>
          </a:p>
          <a:p>
            <a:pPr marL="342900" indent="-342900">
              <a:buFont typeface="+mj-lt"/>
              <a:buAutoNum type="arabicPeriod"/>
            </a:pPr>
            <a:r>
              <a:rPr lang="en-US" altLang="zh-CN" dirty="0" err="1"/>
              <a:t>MADlib</a:t>
            </a:r>
            <a:r>
              <a:rPr lang="en-US" altLang="zh-CN" dirty="0"/>
              <a:t> is a set of ML UDFs customized for relational database, and it’s widely adopted by Postgres, </a:t>
            </a:r>
            <a:r>
              <a:rPr lang="en-US" altLang="zh-CN" dirty="0" err="1"/>
              <a:t>GreenPlum</a:t>
            </a:r>
            <a:r>
              <a:rPr lang="en-US" altLang="zh-CN" dirty="0"/>
              <a:t>, etc. We also integrate these functions into openGauss for fair evaluation.</a:t>
            </a:r>
          </a:p>
          <a:p>
            <a:pPr marL="342900" indent="-342900">
              <a:buFont typeface="+mj-lt"/>
              <a:buAutoNum type="arabicPeriod"/>
            </a:pPr>
            <a:r>
              <a:rPr lang="en-US" altLang="zh-CN" dirty="0"/>
              <a:t>ML-A is implemented by using Python script with widely-used machine learning libraries including </a:t>
            </a:r>
            <a:r>
              <a:rPr lang="en-US" altLang="zh-CN" dirty="0" err="1"/>
              <a:t>sklearn</a:t>
            </a:r>
            <a:r>
              <a:rPr lang="en-US" altLang="zh-CN" dirty="0"/>
              <a:t>, pandas and openGauss connector. They offer Python programming interface.</a:t>
            </a:r>
            <a:endParaRPr lang="zh-CN" altLang="en-US" dirty="0"/>
          </a:p>
        </p:txBody>
      </p:sp>
      <p:sp>
        <p:nvSpPr>
          <p:cNvPr id="118" name="文本框 117">
            <a:extLst>
              <a:ext uri="{FF2B5EF4-FFF2-40B4-BE49-F238E27FC236}">
                <a16:creationId xmlns:a16="http://schemas.microsoft.com/office/drawing/2014/main" id="{A3DBF62A-B425-4FCF-89CC-CEBDC32948E6}"/>
              </a:ext>
            </a:extLst>
          </p:cNvPr>
          <p:cNvSpPr txBox="1"/>
          <p:nvPr/>
        </p:nvSpPr>
        <p:spPr>
          <a:xfrm>
            <a:off x="7465106" y="965812"/>
            <a:ext cx="1886858" cy="276999"/>
          </a:xfrm>
          <a:prstGeom prst="rect">
            <a:avLst/>
          </a:prstGeom>
          <a:noFill/>
        </p:spPr>
        <p:txBody>
          <a:bodyPr wrap="square" lIns="0" tIns="0" rIns="0" bIns="0" rtlCol="0">
            <a:spAutoFit/>
          </a:bodyPr>
          <a:lstStyle/>
          <a:p>
            <a:pPr algn="ctr"/>
            <a:r>
              <a:rPr kumimoji="1" lang="en-US" altLang="zh-CN" dirty="0">
                <a:solidFill>
                  <a:schemeClr val="accent6"/>
                </a:solidFill>
                <a:latin typeface="Microsoft YaHei" panose="020B0503020204020204" pitchFamily="34" charset="-122"/>
                <a:ea typeface="Microsoft YaHei" panose="020B0503020204020204" pitchFamily="34" charset="-122"/>
              </a:rPr>
              <a:t>Methods</a:t>
            </a:r>
            <a:endParaRPr kumimoji="1" lang="zh-CN" altLang="en-US" dirty="0">
              <a:solidFill>
                <a:schemeClr val="accent6"/>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294BCEE2-22D2-4679-B921-A92758B9F23E}"/>
              </a:ext>
            </a:extLst>
          </p:cNvPr>
          <p:cNvSpPr/>
          <p:nvPr/>
        </p:nvSpPr>
        <p:spPr>
          <a:xfrm>
            <a:off x="2388234" y="3552852"/>
            <a:ext cx="7491483" cy="584775"/>
          </a:xfrm>
          <a:prstGeom prst="rect">
            <a:avLst/>
          </a:prstGeom>
        </p:spPr>
        <p:txBody>
          <a:bodyPr wrap="square">
            <a:spAutoFit/>
          </a:bodyPr>
          <a:lstStyle/>
          <a:p>
            <a:pPr algn="ctr"/>
            <a:r>
              <a:rPr lang="en-US" altLang="zh-CN" sz="1600" dirty="0">
                <a:solidFill>
                  <a:schemeClr val="accent2"/>
                </a:solidFill>
                <a:latin typeface="Arial" panose="020B0604020202020204" pitchFamily="34" charset="0"/>
              </a:rPr>
              <a:t>Comparison training time (</a:t>
            </a:r>
            <a:r>
              <a:rPr lang="en-US" altLang="zh-CN" sz="1600" dirty="0" err="1">
                <a:solidFill>
                  <a:schemeClr val="accent2"/>
                </a:solidFill>
                <a:latin typeface="Arial" panose="020B0604020202020204" pitchFamily="34" charset="0"/>
              </a:rPr>
              <a:t>ms</a:t>
            </a:r>
            <a:r>
              <a:rPr lang="en-US" altLang="zh-CN" sz="1600" dirty="0">
                <a:solidFill>
                  <a:schemeClr val="accent2"/>
                </a:solidFill>
                <a:latin typeface="Arial" panose="020B0604020202020204" pitchFamily="34" charset="0"/>
              </a:rPr>
              <a:t>)/prediction time(</a:t>
            </a:r>
            <a:r>
              <a:rPr lang="en-US" altLang="zh-CN" sz="1600" dirty="0" err="1">
                <a:solidFill>
                  <a:schemeClr val="accent2"/>
                </a:solidFill>
                <a:latin typeface="Arial" panose="020B0604020202020204" pitchFamily="34" charset="0"/>
              </a:rPr>
              <a:t>ms</a:t>
            </a:r>
            <a:r>
              <a:rPr lang="en-US" altLang="zh-CN" sz="1600" dirty="0">
                <a:solidFill>
                  <a:schemeClr val="accent2"/>
                </a:solidFill>
                <a:latin typeface="Arial" panose="020B0604020202020204" pitchFamily="34" charset="0"/>
              </a:rPr>
              <a:t>)/validation accuracy on classification tasks.</a:t>
            </a:r>
            <a:endParaRPr lang="zh-CN" altLang="en-US" sz="1600" dirty="0">
              <a:solidFill>
                <a:schemeClr val="accent2"/>
              </a:solidFill>
            </a:endParaRPr>
          </a:p>
        </p:txBody>
      </p:sp>
    </p:spTree>
    <p:extLst>
      <p:ext uri="{BB962C8B-B14F-4D97-AF65-F5344CB8AC3E}">
        <p14:creationId xmlns:p14="http://schemas.microsoft.com/office/powerpoint/2010/main" val="1300577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1DB26AE2-C265-4816-8B4A-B9745A751982}"/>
              </a:ext>
            </a:extLst>
          </p:cNvPr>
          <p:cNvSpPr>
            <a:spLocks noGrp="1"/>
          </p:cNvSpPr>
          <p:nvPr>
            <p:ph type="subTitle" idx="1"/>
          </p:nvPr>
        </p:nvSpPr>
        <p:spPr>
          <a:xfrm>
            <a:off x="729175" y="456134"/>
            <a:ext cx="10740640" cy="428144"/>
          </a:xfrm>
        </p:spPr>
        <p:txBody>
          <a:bodyPr>
            <a:normAutofit fontScale="85000" lnSpcReduction="10000"/>
          </a:bodyPr>
          <a:lstStyle/>
          <a:p>
            <a:r>
              <a:rPr lang="en-US" altLang="zh-CN" dirty="0" err="1"/>
              <a:t>GaussML</a:t>
            </a:r>
            <a:r>
              <a:rPr lang="en-US" altLang="zh-CN" dirty="0"/>
              <a:t>: Evaluation</a:t>
            </a:r>
            <a:endParaRPr lang="zh-CN" altLang="en-US" dirty="0"/>
          </a:p>
        </p:txBody>
      </p:sp>
      <p:pic>
        <p:nvPicPr>
          <p:cNvPr id="5" name="图片 4">
            <a:extLst>
              <a:ext uri="{FF2B5EF4-FFF2-40B4-BE49-F238E27FC236}">
                <a16:creationId xmlns:a16="http://schemas.microsoft.com/office/drawing/2014/main" id="{F893DF5A-E44A-4441-956D-357905957DAE}"/>
              </a:ext>
            </a:extLst>
          </p:cNvPr>
          <p:cNvPicPr>
            <a:picLocks noChangeAspect="1"/>
          </p:cNvPicPr>
          <p:nvPr/>
        </p:nvPicPr>
        <p:blipFill>
          <a:blip r:embed="rId3"/>
          <a:stretch>
            <a:fillRect/>
          </a:stretch>
        </p:blipFill>
        <p:spPr>
          <a:xfrm>
            <a:off x="1697217" y="1576343"/>
            <a:ext cx="8802328" cy="1943371"/>
          </a:xfrm>
          <a:prstGeom prst="rect">
            <a:avLst/>
          </a:prstGeom>
        </p:spPr>
      </p:pic>
      <p:pic>
        <p:nvPicPr>
          <p:cNvPr id="6" name="图片 5">
            <a:extLst>
              <a:ext uri="{FF2B5EF4-FFF2-40B4-BE49-F238E27FC236}">
                <a16:creationId xmlns:a16="http://schemas.microsoft.com/office/drawing/2014/main" id="{92702D95-D596-42D5-883D-67F59418C8F0}"/>
              </a:ext>
            </a:extLst>
          </p:cNvPr>
          <p:cNvPicPr>
            <a:picLocks noChangeAspect="1"/>
          </p:cNvPicPr>
          <p:nvPr/>
        </p:nvPicPr>
        <p:blipFill>
          <a:blip r:embed="rId4"/>
          <a:stretch>
            <a:fillRect/>
          </a:stretch>
        </p:blipFill>
        <p:spPr>
          <a:xfrm>
            <a:off x="1773427" y="4171865"/>
            <a:ext cx="8726118" cy="1924319"/>
          </a:xfrm>
          <a:prstGeom prst="rect">
            <a:avLst/>
          </a:prstGeom>
        </p:spPr>
      </p:pic>
      <p:sp>
        <p:nvSpPr>
          <p:cNvPr id="8" name="矩形 7">
            <a:extLst>
              <a:ext uri="{FF2B5EF4-FFF2-40B4-BE49-F238E27FC236}">
                <a16:creationId xmlns:a16="http://schemas.microsoft.com/office/drawing/2014/main" id="{13BBA4C7-1E60-4BED-B531-62E1180FE7DC}"/>
              </a:ext>
            </a:extLst>
          </p:cNvPr>
          <p:cNvSpPr/>
          <p:nvPr/>
        </p:nvSpPr>
        <p:spPr>
          <a:xfrm>
            <a:off x="3716167" y="1087765"/>
            <a:ext cx="4895314" cy="369332"/>
          </a:xfrm>
          <a:prstGeom prst="rect">
            <a:avLst/>
          </a:prstGeom>
        </p:spPr>
        <p:txBody>
          <a:bodyPr wrap="none">
            <a:spAutoFit/>
          </a:bodyPr>
          <a:lstStyle/>
          <a:p>
            <a:r>
              <a:rPr lang="en-US" altLang="zh-CN" dirty="0">
                <a:solidFill>
                  <a:schemeClr val="accent2"/>
                </a:solidFill>
                <a:latin typeface="Arial" panose="020B0604020202020204" pitchFamily="34" charset="0"/>
              </a:rPr>
              <a:t>Training time comparison on regression tasks.</a:t>
            </a:r>
            <a:endParaRPr lang="zh-CN" altLang="en-US" dirty="0">
              <a:solidFill>
                <a:schemeClr val="accent2"/>
              </a:solidFill>
            </a:endParaRPr>
          </a:p>
        </p:txBody>
      </p:sp>
      <p:sp>
        <p:nvSpPr>
          <p:cNvPr id="13" name="矩形 12">
            <a:extLst>
              <a:ext uri="{FF2B5EF4-FFF2-40B4-BE49-F238E27FC236}">
                <a16:creationId xmlns:a16="http://schemas.microsoft.com/office/drawing/2014/main" id="{88764495-3721-49F8-9B8C-326C53CC26FC}"/>
              </a:ext>
            </a:extLst>
          </p:cNvPr>
          <p:cNvSpPr/>
          <p:nvPr/>
        </p:nvSpPr>
        <p:spPr>
          <a:xfrm>
            <a:off x="3429742" y="3661123"/>
            <a:ext cx="5468164" cy="369332"/>
          </a:xfrm>
          <a:prstGeom prst="rect">
            <a:avLst/>
          </a:prstGeom>
        </p:spPr>
        <p:txBody>
          <a:bodyPr wrap="none">
            <a:spAutoFit/>
          </a:bodyPr>
          <a:lstStyle/>
          <a:p>
            <a:r>
              <a:rPr lang="en-US" altLang="zh-CN" dirty="0">
                <a:solidFill>
                  <a:schemeClr val="accent2"/>
                </a:solidFill>
                <a:latin typeface="Arial" panose="020B0604020202020204" pitchFamily="34" charset="0"/>
              </a:rPr>
              <a:t>Mean Square Error comparison on regression tasks</a:t>
            </a:r>
            <a:endParaRPr lang="zh-CN" altLang="en-US" dirty="0">
              <a:solidFill>
                <a:schemeClr val="accent2"/>
              </a:solidFill>
            </a:endParaRPr>
          </a:p>
        </p:txBody>
      </p:sp>
    </p:spTree>
    <p:extLst>
      <p:ext uri="{BB962C8B-B14F-4D97-AF65-F5344CB8AC3E}">
        <p14:creationId xmlns:p14="http://schemas.microsoft.com/office/powerpoint/2010/main" val="4181454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1DB26AE2-C265-4816-8B4A-B9745A751982}"/>
              </a:ext>
            </a:extLst>
          </p:cNvPr>
          <p:cNvSpPr>
            <a:spLocks noGrp="1"/>
          </p:cNvSpPr>
          <p:nvPr>
            <p:ph type="subTitle" idx="1"/>
          </p:nvPr>
        </p:nvSpPr>
        <p:spPr>
          <a:xfrm>
            <a:off x="729175" y="456134"/>
            <a:ext cx="10740640" cy="428144"/>
          </a:xfrm>
        </p:spPr>
        <p:txBody>
          <a:bodyPr>
            <a:normAutofit fontScale="85000" lnSpcReduction="10000"/>
          </a:bodyPr>
          <a:lstStyle/>
          <a:p>
            <a:r>
              <a:rPr lang="en-US" altLang="zh-CN" dirty="0" err="1"/>
              <a:t>GaussML</a:t>
            </a:r>
            <a:r>
              <a:rPr lang="en-US" altLang="zh-CN" dirty="0"/>
              <a:t>: Evaluation</a:t>
            </a:r>
            <a:endParaRPr lang="zh-CN" altLang="en-US" dirty="0"/>
          </a:p>
        </p:txBody>
      </p:sp>
      <p:pic>
        <p:nvPicPr>
          <p:cNvPr id="3" name="图片 2">
            <a:extLst>
              <a:ext uri="{FF2B5EF4-FFF2-40B4-BE49-F238E27FC236}">
                <a16:creationId xmlns:a16="http://schemas.microsoft.com/office/drawing/2014/main" id="{D6ABAF00-6028-4284-8E0B-93EE557622F4}"/>
              </a:ext>
            </a:extLst>
          </p:cNvPr>
          <p:cNvPicPr>
            <a:picLocks noChangeAspect="1"/>
          </p:cNvPicPr>
          <p:nvPr/>
        </p:nvPicPr>
        <p:blipFill>
          <a:blip r:embed="rId3"/>
          <a:stretch>
            <a:fillRect/>
          </a:stretch>
        </p:blipFill>
        <p:spPr>
          <a:xfrm>
            <a:off x="582636" y="1265891"/>
            <a:ext cx="3677163" cy="2229161"/>
          </a:xfrm>
          <a:prstGeom prst="rect">
            <a:avLst/>
          </a:prstGeom>
        </p:spPr>
      </p:pic>
      <p:sp>
        <p:nvSpPr>
          <p:cNvPr id="4" name="矩形 3">
            <a:extLst>
              <a:ext uri="{FF2B5EF4-FFF2-40B4-BE49-F238E27FC236}">
                <a16:creationId xmlns:a16="http://schemas.microsoft.com/office/drawing/2014/main" id="{7CB4E5EE-988F-4703-8CA1-2DD6FB99EDF6}"/>
              </a:ext>
            </a:extLst>
          </p:cNvPr>
          <p:cNvSpPr/>
          <p:nvPr/>
        </p:nvSpPr>
        <p:spPr>
          <a:xfrm>
            <a:off x="322506" y="948317"/>
            <a:ext cx="4715778" cy="369332"/>
          </a:xfrm>
          <a:prstGeom prst="rect">
            <a:avLst/>
          </a:prstGeom>
        </p:spPr>
        <p:txBody>
          <a:bodyPr wrap="none">
            <a:spAutoFit/>
          </a:bodyPr>
          <a:lstStyle/>
          <a:p>
            <a:r>
              <a:rPr lang="en-US" altLang="zh-CN" dirty="0">
                <a:solidFill>
                  <a:schemeClr val="accent2"/>
                </a:solidFill>
                <a:latin typeface="Arial" panose="020B0604020202020204" pitchFamily="34" charset="0"/>
              </a:rPr>
              <a:t>Training time comparison with optimizations.</a:t>
            </a:r>
            <a:endParaRPr lang="zh-CN" altLang="en-US" dirty="0">
              <a:solidFill>
                <a:schemeClr val="accent2"/>
              </a:solidFill>
            </a:endParaRPr>
          </a:p>
        </p:txBody>
      </p:sp>
      <p:pic>
        <p:nvPicPr>
          <p:cNvPr id="7" name="图片 6">
            <a:extLst>
              <a:ext uri="{FF2B5EF4-FFF2-40B4-BE49-F238E27FC236}">
                <a16:creationId xmlns:a16="http://schemas.microsoft.com/office/drawing/2014/main" id="{79245D40-41EA-447E-9A2A-D1BAEA476DA2}"/>
              </a:ext>
            </a:extLst>
          </p:cNvPr>
          <p:cNvPicPr>
            <a:picLocks noChangeAspect="1"/>
          </p:cNvPicPr>
          <p:nvPr/>
        </p:nvPicPr>
        <p:blipFill>
          <a:blip r:embed="rId4"/>
          <a:stretch>
            <a:fillRect/>
          </a:stretch>
        </p:blipFill>
        <p:spPr>
          <a:xfrm>
            <a:off x="5783306" y="1339987"/>
            <a:ext cx="5508807" cy="2369780"/>
          </a:xfrm>
          <a:prstGeom prst="rect">
            <a:avLst/>
          </a:prstGeom>
        </p:spPr>
      </p:pic>
      <p:sp>
        <p:nvSpPr>
          <p:cNvPr id="9" name="矩形 8">
            <a:extLst>
              <a:ext uri="{FF2B5EF4-FFF2-40B4-BE49-F238E27FC236}">
                <a16:creationId xmlns:a16="http://schemas.microsoft.com/office/drawing/2014/main" id="{0A120D5D-05FB-46B4-BED5-A27D995EF7B6}"/>
              </a:ext>
            </a:extLst>
          </p:cNvPr>
          <p:cNvSpPr/>
          <p:nvPr/>
        </p:nvSpPr>
        <p:spPr>
          <a:xfrm>
            <a:off x="6842373" y="948317"/>
            <a:ext cx="3390672" cy="369332"/>
          </a:xfrm>
          <a:prstGeom prst="rect">
            <a:avLst/>
          </a:prstGeom>
        </p:spPr>
        <p:txBody>
          <a:bodyPr wrap="none">
            <a:spAutoFit/>
          </a:bodyPr>
          <a:lstStyle/>
          <a:p>
            <a:r>
              <a:rPr lang="en-US" altLang="zh-CN" dirty="0" err="1">
                <a:solidFill>
                  <a:schemeClr val="accent2"/>
                </a:solidFill>
                <a:latin typeface="Arial" panose="020B0604020202020204" pitchFamily="34" charset="0"/>
              </a:rPr>
              <a:t>Scalibility</a:t>
            </a:r>
            <a:r>
              <a:rPr lang="en-US" altLang="zh-CN" dirty="0">
                <a:solidFill>
                  <a:schemeClr val="accent2"/>
                </a:solidFill>
                <a:latin typeface="Arial" panose="020B0604020202020204" pitchFamily="34" charset="0"/>
              </a:rPr>
              <a:t> of Distributed training</a:t>
            </a:r>
            <a:endParaRPr lang="zh-CN" altLang="en-US" dirty="0">
              <a:solidFill>
                <a:schemeClr val="accent2"/>
              </a:solidFill>
            </a:endParaRPr>
          </a:p>
        </p:txBody>
      </p:sp>
      <p:pic>
        <p:nvPicPr>
          <p:cNvPr id="10" name="图片 9">
            <a:extLst>
              <a:ext uri="{FF2B5EF4-FFF2-40B4-BE49-F238E27FC236}">
                <a16:creationId xmlns:a16="http://schemas.microsoft.com/office/drawing/2014/main" id="{1BD2DF5D-2191-4E28-A620-876C9A2B3E03}"/>
              </a:ext>
            </a:extLst>
          </p:cNvPr>
          <p:cNvPicPr>
            <a:picLocks noChangeAspect="1"/>
          </p:cNvPicPr>
          <p:nvPr/>
        </p:nvPicPr>
        <p:blipFill>
          <a:blip r:embed="rId5"/>
          <a:stretch>
            <a:fillRect/>
          </a:stretch>
        </p:blipFill>
        <p:spPr>
          <a:xfrm>
            <a:off x="124665" y="4226689"/>
            <a:ext cx="5352580" cy="2324146"/>
          </a:xfrm>
          <a:prstGeom prst="rect">
            <a:avLst/>
          </a:prstGeom>
        </p:spPr>
      </p:pic>
      <p:sp>
        <p:nvSpPr>
          <p:cNvPr id="11" name="矩形 10">
            <a:extLst>
              <a:ext uri="{FF2B5EF4-FFF2-40B4-BE49-F238E27FC236}">
                <a16:creationId xmlns:a16="http://schemas.microsoft.com/office/drawing/2014/main" id="{3330907B-8A78-4AFB-88C9-2E27BAA520B7}"/>
              </a:ext>
            </a:extLst>
          </p:cNvPr>
          <p:cNvSpPr/>
          <p:nvPr/>
        </p:nvSpPr>
        <p:spPr>
          <a:xfrm>
            <a:off x="793265" y="3812626"/>
            <a:ext cx="3437801" cy="369332"/>
          </a:xfrm>
          <a:prstGeom prst="rect">
            <a:avLst/>
          </a:prstGeom>
        </p:spPr>
        <p:txBody>
          <a:bodyPr wrap="none">
            <a:spAutoFit/>
          </a:bodyPr>
          <a:lstStyle/>
          <a:p>
            <a:r>
              <a:rPr lang="en-US" altLang="zh-CN" dirty="0">
                <a:solidFill>
                  <a:schemeClr val="accent2"/>
                </a:solidFill>
                <a:latin typeface="Arial" panose="020B0604020202020204" pitchFamily="34" charset="0"/>
              </a:rPr>
              <a:t>Comparison on shuffle methods</a:t>
            </a:r>
            <a:endParaRPr lang="zh-CN" altLang="en-US" dirty="0">
              <a:solidFill>
                <a:schemeClr val="accent2"/>
              </a:solidFill>
            </a:endParaRPr>
          </a:p>
        </p:txBody>
      </p:sp>
      <p:pic>
        <p:nvPicPr>
          <p:cNvPr id="5" name="图片 4">
            <a:extLst>
              <a:ext uri="{FF2B5EF4-FFF2-40B4-BE49-F238E27FC236}">
                <a16:creationId xmlns:a16="http://schemas.microsoft.com/office/drawing/2014/main" id="{F5D80221-A9F8-4669-B03F-C1F334B2145B}"/>
              </a:ext>
            </a:extLst>
          </p:cNvPr>
          <p:cNvPicPr>
            <a:picLocks noChangeAspect="1"/>
          </p:cNvPicPr>
          <p:nvPr/>
        </p:nvPicPr>
        <p:blipFill>
          <a:blip r:embed="rId6"/>
          <a:stretch>
            <a:fillRect/>
          </a:stretch>
        </p:blipFill>
        <p:spPr>
          <a:xfrm>
            <a:off x="6320690" y="4136324"/>
            <a:ext cx="4512157" cy="2369780"/>
          </a:xfrm>
          <a:prstGeom prst="rect">
            <a:avLst/>
          </a:prstGeom>
        </p:spPr>
      </p:pic>
      <p:sp>
        <p:nvSpPr>
          <p:cNvPr id="12" name="矩形 11">
            <a:extLst>
              <a:ext uri="{FF2B5EF4-FFF2-40B4-BE49-F238E27FC236}">
                <a16:creationId xmlns:a16="http://schemas.microsoft.com/office/drawing/2014/main" id="{7DC7FD36-6ACE-4329-841A-F496E3818AAC}"/>
              </a:ext>
            </a:extLst>
          </p:cNvPr>
          <p:cNvSpPr/>
          <p:nvPr/>
        </p:nvSpPr>
        <p:spPr>
          <a:xfrm>
            <a:off x="6818808" y="3857357"/>
            <a:ext cx="3954929" cy="369332"/>
          </a:xfrm>
          <a:prstGeom prst="rect">
            <a:avLst/>
          </a:prstGeom>
        </p:spPr>
        <p:txBody>
          <a:bodyPr wrap="none">
            <a:spAutoFit/>
          </a:bodyPr>
          <a:lstStyle/>
          <a:p>
            <a:r>
              <a:rPr lang="en-US" altLang="zh-CN" dirty="0">
                <a:solidFill>
                  <a:schemeClr val="accent2"/>
                </a:solidFill>
                <a:latin typeface="Arial" panose="020B0604020202020204" pitchFamily="34" charset="0"/>
              </a:rPr>
              <a:t>Comparison on training time of HPO</a:t>
            </a:r>
            <a:endParaRPr lang="zh-CN" altLang="en-US" dirty="0">
              <a:solidFill>
                <a:schemeClr val="accent2"/>
              </a:solidFill>
            </a:endParaRPr>
          </a:p>
        </p:txBody>
      </p:sp>
    </p:spTree>
    <p:extLst>
      <p:ext uri="{BB962C8B-B14F-4D97-AF65-F5344CB8AC3E}">
        <p14:creationId xmlns:p14="http://schemas.microsoft.com/office/powerpoint/2010/main" val="1155478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AC96BD9F-6073-4899-B023-817CA63901EA}"/>
              </a:ext>
            </a:extLst>
          </p:cNvPr>
          <p:cNvSpPr>
            <a:spLocks noGrp="1"/>
          </p:cNvSpPr>
          <p:nvPr>
            <p:ph type="subTitle" idx="1"/>
          </p:nvPr>
        </p:nvSpPr>
        <p:spPr/>
        <p:txBody>
          <a:bodyPr/>
          <a:lstStyle/>
          <a:p>
            <a:r>
              <a:rPr lang="en-US" altLang="zh-CN" dirty="0" err="1"/>
              <a:t>GaussML</a:t>
            </a:r>
            <a:r>
              <a:rPr lang="en-US" altLang="zh-CN" dirty="0"/>
              <a:t>: </a:t>
            </a:r>
            <a:r>
              <a:rPr lang="en-US" altLang="zh-CN" dirty="0" err="1"/>
              <a:t>Conclusion&amp;Acknowledgement</a:t>
            </a:r>
            <a:endParaRPr lang="zh-CN" altLang="en-US" dirty="0"/>
          </a:p>
        </p:txBody>
      </p:sp>
      <p:sp>
        <p:nvSpPr>
          <p:cNvPr id="3" name="内容占位符 2">
            <a:extLst>
              <a:ext uri="{FF2B5EF4-FFF2-40B4-BE49-F238E27FC236}">
                <a16:creationId xmlns:a16="http://schemas.microsoft.com/office/drawing/2014/main" id="{E5A88947-65CD-4E77-BB6F-A112AEC6C441}"/>
              </a:ext>
            </a:extLst>
          </p:cNvPr>
          <p:cNvSpPr>
            <a:spLocks noGrp="1"/>
          </p:cNvSpPr>
          <p:nvPr>
            <p:ph idx="12"/>
          </p:nvPr>
        </p:nvSpPr>
        <p:spPr>
          <a:xfrm>
            <a:off x="726021" y="1083771"/>
            <a:ext cx="10733557" cy="3386630"/>
          </a:xfrm>
        </p:spPr>
        <p:txBody>
          <a:bodyPr/>
          <a:lstStyle/>
          <a:p>
            <a:pPr marL="11113" indent="0">
              <a:buNone/>
            </a:pPr>
            <a:r>
              <a:rPr lang="en-US" altLang="zh-CN" sz="2000" b="1" dirty="0">
                <a:latin typeface="Times New Roman" panose="02020603050405020304" pitchFamily="18" charset="0"/>
                <a:cs typeface="Times New Roman" panose="02020603050405020304" pitchFamily="18" charset="0"/>
              </a:rPr>
              <a:t>This paper proposes an </a:t>
            </a:r>
            <a:r>
              <a:rPr lang="en-US" altLang="zh-CN" sz="2000" b="1" dirty="0">
                <a:solidFill>
                  <a:schemeClr val="accent1"/>
                </a:solidFill>
                <a:latin typeface="Times New Roman" panose="02020603050405020304" pitchFamily="18" charset="0"/>
                <a:cs typeface="Times New Roman" panose="02020603050405020304" pitchFamily="18" charset="0"/>
              </a:rPr>
              <a:t>end-to-end in-database machine learning system </a:t>
            </a:r>
            <a:r>
              <a:rPr lang="en-US" altLang="zh-CN" sz="2000" b="1" dirty="0" err="1">
                <a:latin typeface="Times New Roman" panose="02020603050405020304" pitchFamily="18" charset="0"/>
                <a:cs typeface="Times New Roman" panose="02020603050405020304" pitchFamily="18" charset="0"/>
              </a:rPr>
              <a:t>GaussML</a:t>
            </a:r>
            <a:r>
              <a:rPr lang="en-US" altLang="zh-CN" sz="2000" b="1" dirty="0">
                <a:latin typeface="Times New Roman" panose="02020603050405020304" pitchFamily="18" charset="0"/>
                <a:cs typeface="Times New Roman" panose="02020603050405020304" pitchFamily="18" charset="0"/>
              </a:rPr>
              <a:t>. </a:t>
            </a:r>
            <a:r>
              <a:rPr lang="en-US" altLang="zh-CN" sz="2000" b="1" dirty="0" err="1">
                <a:latin typeface="Times New Roman" panose="02020603050405020304" pitchFamily="18" charset="0"/>
                <a:cs typeface="Times New Roman" panose="02020603050405020304" pitchFamily="18" charset="0"/>
              </a:rPr>
              <a:t>GaussML</a:t>
            </a:r>
            <a:r>
              <a:rPr lang="en-US" altLang="zh-CN" sz="2000" b="1" dirty="0">
                <a:latin typeface="Times New Roman" panose="02020603050405020304" pitchFamily="18" charset="0"/>
                <a:cs typeface="Times New Roman" panose="02020603050405020304" pitchFamily="18" charset="0"/>
              </a:rPr>
              <a:t> is seamlessly integrated with openGauss database. </a:t>
            </a:r>
            <a:r>
              <a:rPr lang="en-US" altLang="zh-CN" sz="2000" b="1" dirty="0" err="1">
                <a:latin typeface="Times New Roman" panose="02020603050405020304" pitchFamily="18" charset="0"/>
                <a:cs typeface="Times New Roman" panose="02020603050405020304" pitchFamily="18" charset="0"/>
              </a:rPr>
              <a:t>GaussML</a:t>
            </a:r>
            <a:r>
              <a:rPr lang="en-US" altLang="zh-CN" sz="2000" b="1" dirty="0">
                <a:latin typeface="Times New Roman" panose="02020603050405020304" pitchFamily="18" charset="0"/>
                <a:cs typeface="Times New Roman" panose="02020603050405020304" pitchFamily="18" charset="0"/>
              </a:rPr>
              <a:t> offers </a:t>
            </a:r>
            <a:r>
              <a:rPr lang="en-US" altLang="zh-CN" sz="2000" b="1" dirty="0">
                <a:solidFill>
                  <a:schemeClr val="accent1"/>
                </a:solidFill>
                <a:latin typeface="Times New Roman" panose="02020603050405020304" pitchFamily="18" charset="0"/>
                <a:cs typeface="Times New Roman" panose="02020603050405020304" pitchFamily="18" charset="0"/>
              </a:rPr>
              <a:t>native MLSQL interface </a:t>
            </a:r>
            <a:r>
              <a:rPr lang="en-US" altLang="zh-CN" sz="2000" b="1" dirty="0">
                <a:latin typeface="Times New Roman" panose="02020603050405020304" pitchFamily="18" charset="0"/>
                <a:cs typeface="Times New Roman" panose="02020603050405020304" pitchFamily="18" charset="0"/>
              </a:rPr>
              <a:t>for data analysts, and supports </a:t>
            </a:r>
            <a:r>
              <a:rPr lang="en-US" altLang="zh-CN" sz="2000" b="1" dirty="0">
                <a:solidFill>
                  <a:schemeClr val="accent1"/>
                </a:solidFill>
                <a:latin typeface="Times New Roman" panose="02020603050405020304" pitchFamily="18" charset="0"/>
                <a:cs typeface="Times New Roman" panose="02020603050405020304" pitchFamily="18" charset="0"/>
              </a:rPr>
              <a:t>holistic optimization </a:t>
            </a:r>
            <a:r>
              <a:rPr lang="en-US" altLang="zh-CN" sz="2000" b="1" dirty="0">
                <a:latin typeface="Times New Roman" panose="02020603050405020304" pitchFamily="18" charset="0"/>
                <a:cs typeface="Times New Roman" panose="02020603050405020304" pitchFamily="18" charset="0"/>
              </a:rPr>
              <a:t>for end-to-end machine learning queries, including model training and model prediction. </a:t>
            </a:r>
            <a:r>
              <a:rPr lang="en-US" altLang="zh-CN" sz="2000" b="1" dirty="0" err="1">
                <a:latin typeface="Times New Roman" panose="02020603050405020304" pitchFamily="18" charset="0"/>
                <a:cs typeface="Times New Roman" panose="02020603050405020304" pitchFamily="18" charset="0"/>
              </a:rPr>
              <a:t>GaussML</a:t>
            </a:r>
            <a:r>
              <a:rPr lang="en-US" altLang="zh-CN" sz="2000" b="1" dirty="0">
                <a:latin typeface="Times New Roman" panose="02020603050405020304" pitchFamily="18" charset="0"/>
                <a:cs typeface="Times New Roman" panose="02020603050405020304" pitchFamily="18" charset="0"/>
              </a:rPr>
              <a:t> introduces an </a:t>
            </a:r>
            <a:r>
              <a:rPr lang="en-US" altLang="zh-CN" sz="2000" b="1" dirty="0">
                <a:solidFill>
                  <a:schemeClr val="accent1"/>
                </a:solidFill>
                <a:latin typeface="Times New Roman" panose="02020603050405020304" pitchFamily="18" charset="0"/>
                <a:cs typeface="Times New Roman" panose="02020603050405020304" pitchFamily="18" charset="0"/>
              </a:rPr>
              <a:t>ML-aware cardinality and cost estimator </a:t>
            </a:r>
            <a:r>
              <a:rPr lang="en-US" altLang="zh-CN" sz="2000" b="1" dirty="0">
                <a:latin typeface="Times New Roman" panose="02020603050405020304" pitchFamily="18" charset="0"/>
                <a:cs typeface="Times New Roman" panose="02020603050405020304" pitchFamily="18" charset="0"/>
              </a:rPr>
              <a:t>to optimize the SQL+ML query plan. </a:t>
            </a:r>
            <a:r>
              <a:rPr lang="en-US" altLang="zh-CN" sz="2000" b="1" dirty="0" err="1">
                <a:latin typeface="Times New Roman" panose="02020603050405020304" pitchFamily="18" charset="0"/>
                <a:cs typeface="Times New Roman" panose="02020603050405020304" pitchFamily="18" charset="0"/>
              </a:rPr>
              <a:t>GaussML</a:t>
            </a:r>
            <a:r>
              <a:rPr lang="en-US" altLang="zh-CN" sz="2000" b="1" dirty="0">
                <a:latin typeface="Times New Roman" panose="02020603050405020304" pitchFamily="18" charset="0"/>
                <a:cs typeface="Times New Roman" panose="02020603050405020304" pitchFamily="18" charset="0"/>
              </a:rPr>
              <a:t> leverages </a:t>
            </a:r>
            <a:r>
              <a:rPr lang="en-US" altLang="zh-CN" sz="2000" b="1" dirty="0">
                <a:solidFill>
                  <a:schemeClr val="accent1"/>
                </a:solidFill>
                <a:latin typeface="Times New Roman" panose="02020603050405020304" pitchFamily="18" charset="0"/>
                <a:cs typeface="Times New Roman" panose="02020603050405020304" pitchFamily="18" charset="0"/>
              </a:rPr>
              <a:t>SIMD</a:t>
            </a:r>
            <a:r>
              <a:rPr lang="en-US" altLang="zh-CN" sz="2000" b="1" dirty="0">
                <a:latin typeface="Times New Roman" panose="02020603050405020304" pitchFamily="18" charset="0"/>
                <a:cs typeface="Times New Roman" panose="02020603050405020304" pitchFamily="18" charset="0"/>
              </a:rPr>
              <a:t> and </a:t>
            </a:r>
            <a:r>
              <a:rPr lang="en-US" altLang="zh-CN" sz="2000" b="1" dirty="0">
                <a:solidFill>
                  <a:schemeClr val="accent1"/>
                </a:solidFill>
                <a:latin typeface="Times New Roman" panose="02020603050405020304" pitchFamily="18" charset="0"/>
                <a:cs typeface="Times New Roman" panose="02020603050405020304" pitchFamily="18" charset="0"/>
              </a:rPr>
              <a:t>data prefetching </a:t>
            </a:r>
            <a:r>
              <a:rPr lang="en-US" altLang="zh-CN" sz="2000" b="1" dirty="0">
                <a:latin typeface="Times New Roman" panose="02020603050405020304" pitchFamily="18" charset="0"/>
                <a:cs typeface="Times New Roman" panose="02020603050405020304" pitchFamily="18" charset="0"/>
              </a:rPr>
              <a:t>techniques to accelerate the ML operators for training. Extensive results on real datasets show that </a:t>
            </a:r>
            <a:r>
              <a:rPr lang="en-US" altLang="zh-CN" sz="2000" b="1" dirty="0" err="1">
                <a:latin typeface="Times New Roman" panose="02020603050405020304" pitchFamily="18" charset="0"/>
                <a:cs typeface="Times New Roman" panose="02020603050405020304" pitchFamily="18" charset="0"/>
              </a:rPr>
              <a:t>GaussML</a:t>
            </a:r>
            <a:r>
              <a:rPr lang="en-US" altLang="zh-CN" sz="2000" b="1" dirty="0">
                <a:latin typeface="Times New Roman" panose="02020603050405020304" pitchFamily="18" charset="0"/>
                <a:cs typeface="Times New Roman" panose="02020603050405020304" pitchFamily="18" charset="0"/>
              </a:rPr>
              <a:t> outperforms counterparts significantly for typical machine learning queries.</a:t>
            </a:r>
          </a:p>
          <a:p>
            <a:pPr marL="11113" indent="0">
              <a:buNone/>
            </a:pPr>
            <a:br>
              <a:rPr lang="en-US" altLang="zh-CN" sz="2000" dirty="0">
                <a:latin typeface="Times New Roman" panose="02020603050405020304" pitchFamily="18" charset="0"/>
                <a:cs typeface="Times New Roman" panose="02020603050405020304" pitchFamily="18" charset="0"/>
              </a:rPr>
            </a:br>
            <a:r>
              <a:rPr lang="en-US" altLang="zh-CN" sz="2000" b="1" dirty="0">
                <a:latin typeface="Times New Roman" panose="02020603050405020304" pitchFamily="18" charset="0"/>
                <a:cs typeface="Times New Roman" panose="02020603050405020304" pitchFamily="18" charset="0"/>
              </a:rPr>
              <a:t>Acknowledgement. This paper was supported by National Key R&amp;D Program of China (2023YFB4503600), NSF of China (61925205, 62232009, 62102215)</a:t>
            </a:r>
            <a:endParaRPr lang="zh-CN" altLang="en-US" sz="2000" b="1" dirty="0">
              <a:latin typeface="Times New Roman" panose="02020603050405020304" pitchFamily="18" charset="0"/>
              <a:cs typeface="Times New Roman" panose="02020603050405020304" pitchFamily="18" charset="0"/>
            </a:endParaRPr>
          </a:p>
        </p:txBody>
      </p:sp>
      <p:pic>
        <p:nvPicPr>
          <p:cNvPr id="8194" name="Picture 2" descr="国家自然科学基金委员会- 维基百科，自由的百科全书">
            <a:extLst>
              <a:ext uri="{FF2B5EF4-FFF2-40B4-BE49-F238E27FC236}">
                <a16:creationId xmlns:a16="http://schemas.microsoft.com/office/drawing/2014/main" id="{81A6E8E2-E9FC-46E6-8015-0D3FCC35B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4093263"/>
            <a:ext cx="2538754" cy="200954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中华人民共和国科学技术部">
            <a:extLst>
              <a:ext uri="{FF2B5EF4-FFF2-40B4-BE49-F238E27FC236}">
                <a16:creationId xmlns:a16="http://schemas.microsoft.com/office/drawing/2014/main" id="{17B38D45-A14F-483B-ACCC-E592A1EA2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284" y="4621787"/>
            <a:ext cx="584835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194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202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E0CEC36-5881-F64A-A70F-904DBA9886A9}"/>
              </a:ext>
            </a:extLst>
          </p:cNvPr>
          <p:cNvSpPr>
            <a:spLocks noGrp="1"/>
          </p:cNvSpPr>
          <p:nvPr>
            <p:ph type="subTitle" idx="1"/>
          </p:nvPr>
        </p:nvSpPr>
        <p:spPr/>
        <p:txBody>
          <a:bodyPr/>
          <a:lstStyle/>
          <a:p>
            <a:r>
              <a:rPr lang="en-US" altLang="zh-CN" dirty="0"/>
              <a:t>In-database AI: </a:t>
            </a:r>
            <a:r>
              <a:rPr lang="en-US" altLang="zh-CN" b="1" dirty="0">
                <a:solidFill>
                  <a:schemeClr val="accent1"/>
                </a:solidFill>
              </a:rPr>
              <a:t>Data </a:t>
            </a:r>
            <a:r>
              <a:rPr lang="en-US" altLang="zh-CN" b="1" dirty="0" err="1">
                <a:solidFill>
                  <a:schemeClr val="accent1"/>
                </a:solidFill>
              </a:rPr>
              <a:t>Refreshness</a:t>
            </a:r>
            <a:endParaRPr lang="en-US" dirty="0"/>
          </a:p>
        </p:txBody>
      </p:sp>
      <p:sp>
        <p:nvSpPr>
          <p:cNvPr id="3" name="Content Placeholder 2">
            <a:extLst>
              <a:ext uri="{FF2B5EF4-FFF2-40B4-BE49-F238E27FC236}">
                <a16:creationId xmlns:a16="http://schemas.microsoft.com/office/drawing/2014/main" id="{55F986D5-D7D9-6446-9526-9389CD9831D8}"/>
              </a:ext>
            </a:extLst>
          </p:cNvPr>
          <p:cNvSpPr>
            <a:spLocks noGrp="1"/>
          </p:cNvSpPr>
          <p:nvPr>
            <p:ph idx="12"/>
          </p:nvPr>
        </p:nvSpPr>
        <p:spPr>
          <a:xfrm>
            <a:off x="726021" y="1512876"/>
            <a:ext cx="10733557" cy="297452"/>
          </a:xfrm>
        </p:spPr>
        <p:txBody>
          <a:bodyPr/>
          <a:lstStyle/>
          <a:p>
            <a:r>
              <a:rPr lang="en-US" dirty="0"/>
              <a:t>Real-time Online Scenario</a:t>
            </a:r>
          </a:p>
        </p:txBody>
      </p:sp>
      <p:sp>
        <p:nvSpPr>
          <p:cNvPr id="4" name="矩形: 圆角 3">
            <a:extLst>
              <a:ext uri="{FF2B5EF4-FFF2-40B4-BE49-F238E27FC236}">
                <a16:creationId xmlns:a16="http://schemas.microsoft.com/office/drawing/2014/main" id="{176C1113-143B-4CDC-8A32-D5E9DEB26F3B}"/>
              </a:ext>
            </a:extLst>
          </p:cNvPr>
          <p:cNvSpPr/>
          <p:nvPr/>
        </p:nvSpPr>
        <p:spPr>
          <a:xfrm>
            <a:off x="240146" y="2009392"/>
            <a:ext cx="2678545" cy="2281382"/>
          </a:xfrm>
          <a:prstGeom prst="round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dirty="0">
                <a:ln>
                  <a:solidFill>
                    <a:sysClr val="windowText" lastClr="000000"/>
                  </a:solidFill>
                </a:ln>
              </a:rPr>
              <a:t>Fraud Identification</a:t>
            </a:r>
            <a:endParaRPr lang="zh-CN" altLang="en-US" dirty="0">
              <a:ln>
                <a:solidFill>
                  <a:sysClr val="windowText" lastClr="000000"/>
                </a:solidFill>
              </a:ln>
            </a:endParaRPr>
          </a:p>
        </p:txBody>
      </p:sp>
      <p:sp>
        <p:nvSpPr>
          <p:cNvPr id="7" name="文本框 6">
            <a:extLst>
              <a:ext uri="{FF2B5EF4-FFF2-40B4-BE49-F238E27FC236}">
                <a16:creationId xmlns:a16="http://schemas.microsoft.com/office/drawing/2014/main" id="{ECBC3F63-8BE5-43AE-8812-E813F5D2716E}"/>
              </a:ext>
            </a:extLst>
          </p:cNvPr>
          <p:cNvSpPr txBox="1"/>
          <p:nvPr/>
        </p:nvSpPr>
        <p:spPr>
          <a:xfrm>
            <a:off x="371365" y="2461489"/>
            <a:ext cx="2604654" cy="1231106"/>
          </a:xfrm>
          <a:prstGeom prst="rect">
            <a:avLst/>
          </a:prstGeom>
          <a:noFill/>
        </p:spPr>
        <p:txBody>
          <a:bodyPr wrap="square" lIns="0" tIns="0" rIns="0" bIns="0" rtlCol="0">
            <a:spAutoFit/>
          </a:bodyPr>
          <a:lstStyle/>
          <a:p>
            <a:pPr algn="l"/>
            <a:r>
              <a:rPr kumimoji="1" lang="en-US" altLang="zh-CN" sz="1600" dirty="0">
                <a:solidFill>
                  <a:schemeClr val="accent2">
                    <a:lumMod val="60000"/>
                    <a:lumOff val="40000"/>
                  </a:schemeClr>
                </a:solidFill>
                <a:latin typeface="Microsoft YaHei" panose="020B0503020204020204" pitchFamily="34" charset="-122"/>
                <a:ea typeface="Microsoft YaHei" panose="020B0503020204020204" pitchFamily="34" charset="-122"/>
              </a:rPr>
              <a:t>Internet Crime. </a:t>
            </a:r>
            <a:r>
              <a:rPr kumimoji="1" lang="en-US" altLang="zh-CN" sz="1600" dirty="0">
                <a:solidFill>
                  <a:srgbClr val="000000"/>
                </a:solidFill>
                <a:latin typeface="Microsoft YaHei" panose="020B0503020204020204" pitchFamily="34" charset="-122"/>
                <a:ea typeface="Microsoft YaHei" panose="020B0503020204020204" pitchFamily="34" charset="-122"/>
              </a:rPr>
              <a:t>Mining fraud clues from real-time messages, transactions, spatial information and web information</a:t>
            </a:r>
            <a:endParaRPr kumimoji="1" lang="zh-CN" altLang="en-US" sz="1600" dirty="0">
              <a:solidFill>
                <a:srgbClr val="000000"/>
              </a:solidFill>
              <a:latin typeface="Microsoft YaHei" panose="020B0503020204020204" pitchFamily="34" charset="-122"/>
              <a:ea typeface="Microsoft YaHei" panose="020B0503020204020204" pitchFamily="34" charset="-122"/>
            </a:endParaRPr>
          </a:p>
        </p:txBody>
      </p:sp>
      <p:sp>
        <p:nvSpPr>
          <p:cNvPr id="9" name="矩形: 圆角 8">
            <a:extLst>
              <a:ext uri="{FF2B5EF4-FFF2-40B4-BE49-F238E27FC236}">
                <a16:creationId xmlns:a16="http://schemas.microsoft.com/office/drawing/2014/main" id="{ED5DDBEF-042C-4005-8017-8DF3D50C97C6}"/>
              </a:ext>
            </a:extLst>
          </p:cNvPr>
          <p:cNvSpPr/>
          <p:nvPr/>
        </p:nvSpPr>
        <p:spPr>
          <a:xfrm>
            <a:off x="3175342" y="2009392"/>
            <a:ext cx="2678545" cy="2281382"/>
          </a:xfrm>
          <a:prstGeom prst="round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dirty="0">
                <a:ln>
                  <a:solidFill>
                    <a:sysClr val="windowText" lastClr="000000"/>
                  </a:solidFill>
                </a:ln>
              </a:rPr>
              <a:t>Intelligent Ammeter</a:t>
            </a:r>
            <a:endParaRPr lang="zh-CN" altLang="en-US" dirty="0">
              <a:ln>
                <a:solidFill>
                  <a:sysClr val="windowText" lastClr="000000"/>
                </a:solidFill>
              </a:ln>
            </a:endParaRPr>
          </a:p>
        </p:txBody>
      </p:sp>
      <p:sp>
        <p:nvSpPr>
          <p:cNvPr id="11" name="文本框 10">
            <a:extLst>
              <a:ext uri="{FF2B5EF4-FFF2-40B4-BE49-F238E27FC236}">
                <a16:creationId xmlns:a16="http://schemas.microsoft.com/office/drawing/2014/main" id="{AEEA7F22-7F38-4ED9-8E67-89AE388317B7}"/>
              </a:ext>
            </a:extLst>
          </p:cNvPr>
          <p:cNvSpPr txBox="1"/>
          <p:nvPr/>
        </p:nvSpPr>
        <p:spPr>
          <a:xfrm>
            <a:off x="3257828" y="2461489"/>
            <a:ext cx="2604654" cy="1231106"/>
          </a:xfrm>
          <a:prstGeom prst="rect">
            <a:avLst/>
          </a:prstGeom>
          <a:noFill/>
        </p:spPr>
        <p:txBody>
          <a:bodyPr wrap="square" lIns="0" tIns="0" rIns="0" bIns="0" rtlCol="0">
            <a:spAutoFit/>
          </a:bodyPr>
          <a:lstStyle/>
          <a:p>
            <a:pPr algn="l"/>
            <a:r>
              <a:rPr kumimoji="1" lang="en-US" altLang="zh-CN" sz="1600" dirty="0">
                <a:solidFill>
                  <a:schemeClr val="accent2">
                    <a:lumMod val="60000"/>
                    <a:lumOff val="40000"/>
                  </a:schemeClr>
                </a:solidFill>
                <a:latin typeface="Microsoft YaHei" panose="020B0503020204020204" pitchFamily="34" charset="-122"/>
                <a:ea typeface="Microsoft YaHei" panose="020B0503020204020204" pitchFamily="34" charset="-122"/>
              </a:rPr>
              <a:t>National Electric Schedule. </a:t>
            </a:r>
            <a:r>
              <a:rPr kumimoji="1" lang="en-US" altLang="zh-CN" sz="1600" dirty="0">
                <a:latin typeface="Microsoft YaHei" panose="020B0503020204020204" pitchFamily="34" charset="-122"/>
                <a:ea typeface="Microsoft YaHei" panose="020B0503020204020204" pitchFamily="34" charset="-122"/>
              </a:rPr>
              <a:t>Monitor &amp; Analyze local electric usage, and predict future workload and schedule power in time.</a:t>
            </a:r>
            <a:endParaRPr kumimoji="1" lang="zh-CN" altLang="en-US" sz="1600" dirty="0">
              <a:latin typeface="Microsoft YaHei" panose="020B0503020204020204" pitchFamily="34" charset="-122"/>
              <a:ea typeface="Microsoft YaHei" panose="020B0503020204020204" pitchFamily="34" charset="-122"/>
            </a:endParaRPr>
          </a:p>
        </p:txBody>
      </p:sp>
      <p:sp>
        <p:nvSpPr>
          <p:cNvPr id="12" name="矩形: 圆角 11">
            <a:extLst>
              <a:ext uri="{FF2B5EF4-FFF2-40B4-BE49-F238E27FC236}">
                <a16:creationId xmlns:a16="http://schemas.microsoft.com/office/drawing/2014/main" id="{A82D5C2C-2C18-44F2-891F-7D9E65C7D322}"/>
              </a:ext>
            </a:extLst>
          </p:cNvPr>
          <p:cNvSpPr/>
          <p:nvPr/>
        </p:nvSpPr>
        <p:spPr>
          <a:xfrm>
            <a:off x="6110538" y="2009392"/>
            <a:ext cx="2678545" cy="2281382"/>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dirty="0">
                <a:ln>
                  <a:solidFill>
                    <a:sysClr val="windowText" lastClr="000000"/>
                  </a:solidFill>
                </a:ln>
              </a:rPr>
              <a:t>Hotspot Tracking</a:t>
            </a:r>
            <a:endParaRPr lang="zh-CN" altLang="en-US" dirty="0">
              <a:ln>
                <a:solidFill>
                  <a:sysClr val="windowText" lastClr="000000"/>
                </a:solidFill>
              </a:ln>
            </a:endParaRPr>
          </a:p>
        </p:txBody>
      </p:sp>
      <p:sp>
        <p:nvSpPr>
          <p:cNvPr id="13" name="文本框 12">
            <a:extLst>
              <a:ext uri="{FF2B5EF4-FFF2-40B4-BE49-F238E27FC236}">
                <a16:creationId xmlns:a16="http://schemas.microsoft.com/office/drawing/2014/main" id="{02A5447C-E476-4244-8939-68142B6B448C}"/>
              </a:ext>
            </a:extLst>
          </p:cNvPr>
          <p:cNvSpPr txBox="1"/>
          <p:nvPr/>
        </p:nvSpPr>
        <p:spPr>
          <a:xfrm>
            <a:off x="6326425" y="2455897"/>
            <a:ext cx="2604654" cy="1231106"/>
          </a:xfrm>
          <a:prstGeom prst="rect">
            <a:avLst/>
          </a:prstGeom>
          <a:noFill/>
        </p:spPr>
        <p:txBody>
          <a:bodyPr wrap="square" lIns="0" tIns="0" rIns="0" bIns="0" rtlCol="0">
            <a:spAutoFit/>
          </a:bodyPr>
          <a:lstStyle/>
          <a:p>
            <a:pPr algn="l"/>
            <a:r>
              <a:rPr kumimoji="1" lang="en-US" altLang="zh-CN" sz="1600" dirty="0">
                <a:solidFill>
                  <a:schemeClr val="accent2">
                    <a:lumMod val="60000"/>
                    <a:lumOff val="40000"/>
                  </a:schemeClr>
                </a:solidFill>
                <a:latin typeface="Microsoft YaHei" panose="020B0503020204020204" pitchFamily="34" charset="-122"/>
                <a:ea typeface="Microsoft YaHei" panose="020B0503020204020204" pitchFamily="34" charset="-122"/>
              </a:rPr>
              <a:t>Social Media Mining. </a:t>
            </a:r>
            <a:r>
              <a:rPr kumimoji="1" lang="en-US" altLang="zh-CN" sz="1600" dirty="0">
                <a:latin typeface="Microsoft YaHei" panose="020B0503020204020204" pitchFamily="34" charset="-122"/>
                <a:ea typeface="Microsoft YaHei" panose="020B0503020204020204" pitchFamily="34" charset="-122"/>
              </a:rPr>
              <a:t>Extract hotspot information from social medias, </a:t>
            </a:r>
            <a:r>
              <a:rPr kumimoji="1" lang="en-US" altLang="zh-CN" sz="1600" dirty="0" err="1">
                <a:latin typeface="Microsoft YaHei" panose="020B0503020204020204" pitchFamily="34" charset="-122"/>
                <a:ea typeface="Microsoft YaHei" panose="020B0503020204020204" pitchFamily="34" charset="-122"/>
              </a:rPr>
              <a:t>webtables</a:t>
            </a:r>
            <a:r>
              <a:rPr kumimoji="1" lang="en-US" altLang="zh-CN" sz="1600" dirty="0">
                <a:latin typeface="Microsoft YaHei" panose="020B0503020204020204" pitchFamily="34" charset="-122"/>
                <a:ea typeface="Microsoft YaHei" panose="020B0503020204020204" pitchFamily="34" charset="-122"/>
              </a:rPr>
              <a:t> and blogs</a:t>
            </a:r>
            <a:endParaRPr kumimoji="1" lang="zh-CN" altLang="en-US" sz="1600" dirty="0">
              <a:latin typeface="Microsoft YaHei" panose="020B0503020204020204" pitchFamily="34" charset="-122"/>
              <a:ea typeface="Microsoft YaHei" panose="020B0503020204020204" pitchFamily="34" charset="-122"/>
            </a:endParaRPr>
          </a:p>
        </p:txBody>
      </p:sp>
      <p:sp>
        <p:nvSpPr>
          <p:cNvPr id="14" name="矩形: 圆角 13">
            <a:extLst>
              <a:ext uri="{FF2B5EF4-FFF2-40B4-BE49-F238E27FC236}">
                <a16:creationId xmlns:a16="http://schemas.microsoft.com/office/drawing/2014/main" id="{34739EA6-0D27-44E9-A6D5-51E4B0EDFA56}"/>
              </a:ext>
            </a:extLst>
          </p:cNvPr>
          <p:cNvSpPr/>
          <p:nvPr/>
        </p:nvSpPr>
        <p:spPr>
          <a:xfrm>
            <a:off x="9045734" y="2009392"/>
            <a:ext cx="2678545" cy="2281382"/>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dirty="0">
                <a:ln>
                  <a:solidFill>
                    <a:sysClr val="windowText" lastClr="000000"/>
                  </a:solidFill>
                </a:ln>
              </a:rPr>
              <a:t>Network </a:t>
            </a:r>
            <a:r>
              <a:rPr lang="en-US" altLang="zh-CN" dirty="0" err="1">
                <a:ln>
                  <a:solidFill>
                    <a:sysClr val="windowText" lastClr="000000"/>
                  </a:solidFill>
                </a:ln>
              </a:rPr>
              <a:t>Opitimizing</a:t>
            </a:r>
            <a:endParaRPr lang="zh-CN" altLang="en-US" dirty="0">
              <a:ln>
                <a:solidFill>
                  <a:sysClr val="windowText" lastClr="000000"/>
                </a:solidFill>
              </a:ln>
            </a:endParaRPr>
          </a:p>
        </p:txBody>
      </p:sp>
      <p:sp>
        <p:nvSpPr>
          <p:cNvPr id="15" name="文本框 14">
            <a:extLst>
              <a:ext uri="{FF2B5EF4-FFF2-40B4-BE49-F238E27FC236}">
                <a16:creationId xmlns:a16="http://schemas.microsoft.com/office/drawing/2014/main" id="{2796063E-FE3F-4D8A-9648-0303010792BD}"/>
              </a:ext>
            </a:extLst>
          </p:cNvPr>
          <p:cNvSpPr txBox="1"/>
          <p:nvPr/>
        </p:nvSpPr>
        <p:spPr>
          <a:xfrm>
            <a:off x="9142189" y="2455897"/>
            <a:ext cx="2526949" cy="1723549"/>
          </a:xfrm>
          <a:prstGeom prst="rect">
            <a:avLst/>
          </a:prstGeom>
          <a:noFill/>
        </p:spPr>
        <p:txBody>
          <a:bodyPr wrap="square" lIns="0" tIns="0" rIns="0" bIns="0" rtlCol="0">
            <a:spAutoFit/>
          </a:bodyPr>
          <a:lstStyle/>
          <a:p>
            <a:pPr algn="l"/>
            <a:r>
              <a:rPr kumimoji="1" lang="en-US" altLang="zh-CN" sz="1600" dirty="0">
                <a:solidFill>
                  <a:schemeClr val="accent2">
                    <a:lumMod val="60000"/>
                    <a:lumOff val="40000"/>
                  </a:schemeClr>
                </a:solidFill>
                <a:latin typeface="Microsoft YaHei" panose="020B0503020204020204" pitchFamily="34" charset="-122"/>
                <a:ea typeface="Microsoft YaHei" panose="020B0503020204020204" pitchFamily="34" charset="-122"/>
              </a:rPr>
              <a:t>Telecommunications. </a:t>
            </a:r>
          </a:p>
          <a:p>
            <a:pPr algn="l"/>
            <a:r>
              <a:rPr kumimoji="1" lang="en-US" altLang="zh-CN" sz="1600" dirty="0">
                <a:latin typeface="Microsoft YaHei" panose="020B0503020204020204" pitchFamily="34" charset="-122"/>
                <a:ea typeface="Microsoft YaHei" panose="020B0503020204020204" pitchFamily="34" charset="-122"/>
              </a:rPr>
              <a:t>Optimize the overall quality of service for communications by analyzing workload of routers, status of links, and topology of networks</a:t>
            </a:r>
            <a:endParaRPr kumimoji="1" lang="zh-CN" altLang="en-US" sz="1600" dirty="0">
              <a:latin typeface="Microsoft YaHei" panose="020B0503020204020204" pitchFamily="34" charset="-122"/>
              <a:ea typeface="Microsoft YaHei" panose="020B0503020204020204" pitchFamily="34" charset="-122"/>
            </a:endParaRPr>
          </a:p>
        </p:txBody>
      </p:sp>
      <p:sp>
        <p:nvSpPr>
          <p:cNvPr id="17" name="矩形 16">
            <a:extLst>
              <a:ext uri="{FF2B5EF4-FFF2-40B4-BE49-F238E27FC236}">
                <a16:creationId xmlns:a16="http://schemas.microsoft.com/office/drawing/2014/main" id="{8BC3ED0B-8A5C-41AA-86CE-51F75DE1A664}"/>
              </a:ext>
            </a:extLst>
          </p:cNvPr>
          <p:cNvSpPr/>
          <p:nvPr/>
        </p:nvSpPr>
        <p:spPr>
          <a:xfrm>
            <a:off x="240146" y="4516582"/>
            <a:ext cx="11484133" cy="3340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Compete with time, require high data freshness.</a:t>
            </a:r>
            <a:endParaRPr lang="zh-CN" altLang="en-US" dirty="0"/>
          </a:p>
        </p:txBody>
      </p:sp>
    </p:spTree>
    <p:extLst>
      <p:ext uri="{BB962C8B-B14F-4D97-AF65-F5344CB8AC3E}">
        <p14:creationId xmlns:p14="http://schemas.microsoft.com/office/powerpoint/2010/main" val="265741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E0CEC36-5881-F64A-A70F-904DBA9886A9}"/>
              </a:ext>
            </a:extLst>
          </p:cNvPr>
          <p:cNvSpPr>
            <a:spLocks noGrp="1"/>
          </p:cNvSpPr>
          <p:nvPr>
            <p:ph type="subTitle" idx="1"/>
          </p:nvPr>
        </p:nvSpPr>
        <p:spPr/>
        <p:txBody>
          <a:bodyPr/>
          <a:lstStyle/>
          <a:p>
            <a:r>
              <a:rPr lang="en-US" altLang="zh-CN" dirty="0"/>
              <a:t>In-database AI: </a:t>
            </a:r>
            <a:r>
              <a:rPr lang="en-US" altLang="zh-CN" b="1" dirty="0">
                <a:solidFill>
                  <a:schemeClr val="accent1"/>
                </a:solidFill>
              </a:rPr>
              <a:t>Data Security/Data Efficiency</a:t>
            </a:r>
            <a:endParaRPr lang="en-US" dirty="0">
              <a:solidFill>
                <a:schemeClr val="accent1"/>
              </a:solidFill>
            </a:endParaRPr>
          </a:p>
        </p:txBody>
      </p:sp>
      <p:sp>
        <p:nvSpPr>
          <p:cNvPr id="3" name="Content Placeholder 2">
            <a:extLst>
              <a:ext uri="{FF2B5EF4-FFF2-40B4-BE49-F238E27FC236}">
                <a16:creationId xmlns:a16="http://schemas.microsoft.com/office/drawing/2014/main" id="{55F986D5-D7D9-6446-9526-9389CD9831D8}"/>
              </a:ext>
            </a:extLst>
          </p:cNvPr>
          <p:cNvSpPr>
            <a:spLocks noGrp="1"/>
          </p:cNvSpPr>
          <p:nvPr>
            <p:ph idx="12"/>
          </p:nvPr>
        </p:nvSpPr>
        <p:spPr>
          <a:xfrm>
            <a:off x="686392" y="1548976"/>
            <a:ext cx="10733557" cy="297452"/>
          </a:xfrm>
        </p:spPr>
        <p:txBody>
          <a:bodyPr/>
          <a:lstStyle/>
          <a:p>
            <a:r>
              <a:rPr lang="en-US" dirty="0"/>
              <a:t>Low Performance &amp; Low Security for Data Movement</a:t>
            </a:r>
          </a:p>
        </p:txBody>
      </p:sp>
      <p:sp>
        <p:nvSpPr>
          <p:cNvPr id="5" name="矩形: 圆角 4">
            <a:extLst>
              <a:ext uri="{FF2B5EF4-FFF2-40B4-BE49-F238E27FC236}">
                <a16:creationId xmlns:a16="http://schemas.microsoft.com/office/drawing/2014/main" id="{7543EB2D-DA78-4FFD-A60C-1C919DACFD44}"/>
              </a:ext>
            </a:extLst>
          </p:cNvPr>
          <p:cNvSpPr/>
          <p:nvPr/>
        </p:nvSpPr>
        <p:spPr>
          <a:xfrm>
            <a:off x="440145" y="2097576"/>
            <a:ext cx="2161309" cy="146858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dirty="0"/>
              <a:t>DBMS</a:t>
            </a:r>
            <a:endParaRPr lang="zh-CN" altLang="en-US" dirty="0"/>
          </a:p>
        </p:txBody>
      </p:sp>
      <p:pic>
        <p:nvPicPr>
          <p:cNvPr id="16" name="Picture 10" descr="C:\Users\z00370299\AppData\Roaming\eSpace_Desktop\UserData\z00370299\imagefiles\B7E12AB4-DE7D-4483-99F6-886C77B7AD93.png">
            <a:extLst>
              <a:ext uri="{FF2B5EF4-FFF2-40B4-BE49-F238E27FC236}">
                <a16:creationId xmlns:a16="http://schemas.microsoft.com/office/drawing/2014/main" id="{C41F8472-07FA-4CB2-AADF-8389D758F2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705" y="2534325"/>
            <a:ext cx="956188" cy="956188"/>
          </a:xfrm>
          <a:prstGeom prst="rect">
            <a:avLst/>
          </a:prstGeom>
          <a:noFill/>
          <a:extLst>
            <a:ext uri="{909E8E84-426E-40DD-AFC4-6F175D3DCCD1}">
              <a14:hiddenFill xmlns:a14="http://schemas.microsoft.com/office/drawing/2010/main">
                <a:solidFill>
                  <a:srgbClr val="FFFFFF"/>
                </a:solidFill>
              </a14:hiddenFill>
            </a:ext>
          </a:extLst>
        </p:spPr>
      </p:pic>
      <p:sp>
        <p:nvSpPr>
          <p:cNvPr id="18" name="圆角矩形 86">
            <a:extLst>
              <a:ext uri="{FF2B5EF4-FFF2-40B4-BE49-F238E27FC236}">
                <a16:creationId xmlns:a16="http://schemas.microsoft.com/office/drawing/2014/main" id="{C76DB9B3-E0B6-427A-B701-E01028CE25F8}"/>
              </a:ext>
            </a:extLst>
          </p:cNvPr>
          <p:cNvSpPr/>
          <p:nvPr/>
        </p:nvSpPr>
        <p:spPr>
          <a:xfrm>
            <a:off x="4053476" y="2094105"/>
            <a:ext cx="5063461" cy="1472053"/>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dirty="0"/>
              <a:t>AI Platform</a:t>
            </a:r>
            <a:endParaRPr lang="zh-CN" altLang="en-US" dirty="0"/>
          </a:p>
        </p:txBody>
      </p:sp>
      <p:sp>
        <p:nvSpPr>
          <p:cNvPr id="6" name="箭头: 右 5">
            <a:extLst>
              <a:ext uri="{FF2B5EF4-FFF2-40B4-BE49-F238E27FC236}">
                <a16:creationId xmlns:a16="http://schemas.microsoft.com/office/drawing/2014/main" id="{99DC0FFF-CF7D-43FD-A751-1C50A01B6358}"/>
              </a:ext>
            </a:extLst>
          </p:cNvPr>
          <p:cNvSpPr/>
          <p:nvPr/>
        </p:nvSpPr>
        <p:spPr>
          <a:xfrm>
            <a:off x="2885585" y="2430085"/>
            <a:ext cx="840509" cy="74814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2052" name="Picture 4" descr="Pytorch. 接續上篇建好虛擬環境，如果覺得本篇已經看不懂的話可以先去看之前的文章，連結如下… | by Chicc | Medium">
            <a:extLst>
              <a:ext uri="{FF2B5EF4-FFF2-40B4-BE49-F238E27FC236}">
                <a16:creationId xmlns:a16="http://schemas.microsoft.com/office/drawing/2014/main" id="{443AB72C-12EC-42D7-AA56-018C9340C0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8942" y="2430085"/>
            <a:ext cx="1101495" cy="55074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itHub - tensorflow/tensorflow: An Open Source Machine Learning Framework  for Everyone">
            <a:extLst>
              <a:ext uri="{FF2B5EF4-FFF2-40B4-BE49-F238E27FC236}">
                <a16:creationId xmlns:a16="http://schemas.microsoft.com/office/drawing/2014/main" id="{A36995DA-D9E7-495C-B3F9-1673881EB77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6002" y="2444537"/>
            <a:ext cx="1555207" cy="52184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eras: Deep Learning for humans">
            <a:extLst>
              <a:ext uri="{FF2B5EF4-FFF2-40B4-BE49-F238E27FC236}">
                <a16:creationId xmlns:a16="http://schemas.microsoft.com/office/drawing/2014/main" id="{BC5F8BDE-C2D7-4C9F-AF01-EA08175031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6774" y="2567964"/>
            <a:ext cx="1029866" cy="29866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cikit-learn - Wikipedia">
            <a:extLst>
              <a:ext uri="{FF2B5EF4-FFF2-40B4-BE49-F238E27FC236}">
                <a16:creationId xmlns:a16="http://schemas.microsoft.com/office/drawing/2014/main" id="{1542A0C3-485B-4050-9CE9-C9BBF9334B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64849" y="2903053"/>
            <a:ext cx="901054" cy="48506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MindSpore深度学习框架】MindSpore中的Cell模块_mindspore中预定义的cell有哪些-CSDN博客">
            <a:extLst>
              <a:ext uri="{FF2B5EF4-FFF2-40B4-BE49-F238E27FC236}">
                <a16:creationId xmlns:a16="http://schemas.microsoft.com/office/drawing/2014/main" id="{BBFEE946-FE2B-48C1-881C-349ED1E50D0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9469" y="3051079"/>
            <a:ext cx="1630620" cy="318568"/>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AA7E33F7-DBB3-47EB-B841-B044D67F2F40}"/>
              </a:ext>
            </a:extLst>
          </p:cNvPr>
          <p:cNvSpPr txBox="1"/>
          <p:nvPr/>
        </p:nvSpPr>
        <p:spPr>
          <a:xfrm>
            <a:off x="2434455" y="1876087"/>
            <a:ext cx="1632640" cy="553998"/>
          </a:xfrm>
          <a:prstGeom prst="rect">
            <a:avLst/>
          </a:prstGeom>
          <a:noFill/>
        </p:spPr>
        <p:txBody>
          <a:bodyPr wrap="square" lIns="0" tIns="0" rIns="0" bIns="0" rtlCol="0">
            <a:spAutoFit/>
          </a:bodyPr>
          <a:lstStyle/>
          <a:p>
            <a:pPr algn="ctr"/>
            <a:r>
              <a:rPr kumimoji="1" lang="en-US" altLang="zh-CN" dirty="0">
                <a:solidFill>
                  <a:schemeClr val="accent1"/>
                </a:solidFill>
                <a:latin typeface="Microsoft YaHei" panose="020B0503020204020204" pitchFamily="34" charset="-122"/>
                <a:ea typeface="Microsoft YaHei" panose="020B0503020204020204" pitchFamily="34" charset="-122"/>
              </a:rPr>
              <a:t>Inefficient Transfer</a:t>
            </a:r>
            <a:endParaRPr kumimoji="1" lang="zh-CN" altLang="en-US" dirty="0">
              <a:solidFill>
                <a:schemeClr val="accent1"/>
              </a:solidFill>
              <a:latin typeface="Microsoft YaHei" panose="020B0503020204020204" pitchFamily="34" charset="-122"/>
              <a:ea typeface="Microsoft YaHei" panose="020B0503020204020204" pitchFamily="34" charset="-122"/>
            </a:endParaRPr>
          </a:p>
        </p:txBody>
      </p:sp>
      <p:sp>
        <p:nvSpPr>
          <p:cNvPr id="24" name="文本框 23">
            <a:extLst>
              <a:ext uri="{FF2B5EF4-FFF2-40B4-BE49-F238E27FC236}">
                <a16:creationId xmlns:a16="http://schemas.microsoft.com/office/drawing/2014/main" id="{AB261D5B-D280-42DD-BBBA-DE651298C898}"/>
              </a:ext>
            </a:extLst>
          </p:cNvPr>
          <p:cNvSpPr txBox="1"/>
          <p:nvPr/>
        </p:nvSpPr>
        <p:spPr>
          <a:xfrm>
            <a:off x="2452198" y="3213514"/>
            <a:ext cx="1632640" cy="276999"/>
          </a:xfrm>
          <a:prstGeom prst="rect">
            <a:avLst/>
          </a:prstGeom>
          <a:noFill/>
        </p:spPr>
        <p:txBody>
          <a:bodyPr wrap="square" lIns="0" tIns="0" rIns="0" bIns="0" rtlCol="0">
            <a:spAutoFit/>
          </a:bodyPr>
          <a:lstStyle/>
          <a:p>
            <a:pPr algn="ctr"/>
            <a:r>
              <a:rPr kumimoji="1" lang="en-US" altLang="zh-CN" dirty="0">
                <a:solidFill>
                  <a:schemeClr val="accent1"/>
                </a:solidFill>
                <a:latin typeface="Microsoft YaHei" panose="020B0503020204020204" pitchFamily="34" charset="-122"/>
                <a:ea typeface="Microsoft YaHei" panose="020B0503020204020204" pitchFamily="34" charset="-122"/>
              </a:rPr>
              <a:t>data leak</a:t>
            </a:r>
            <a:endParaRPr kumimoji="1" lang="zh-CN" altLang="en-US" dirty="0">
              <a:solidFill>
                <a:schemeClr val="accent1"/>
              </a:solidFill>
              <a:latin typeface="Microsoft YaHei" panose="020B0503020204020204" pitchFamily="34" charset="-122"/>
              <a:ea typeface="Microsoft YaHei" panose="020B0503020204020204" pitchFamily="34" charset="-122"/>
            </a:endParaRPr>
          </a:p>
        </p:txBody>
      </p:sp>
      <p:pic>
        <p:nvPicPr>
          <p:cNvPr id="2062" name="Picture 14" descr="File:Python Windows Source Code Icon Wikimedia Commons, 53% OFF">
            <a:extLst>
              <a:ext uri="{FF2B5EF4-FFF2-40B4-BE49-F238E27FC236}">
                <a16:creationId xmlns:a16="http://schemas.microsoft.com/office/drawing/2014/main" id="{EC5E0EB8-F68C-42B0-8914-F57F04BF79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44191" y="1933646"/>
            <a:ext cx="783648" cy="783648"/>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Java - 维基百科，自由的百科全书">
            <a:extLst>
              <a:ext uri="{FF2B5EF4-FFF2-40B4-BE49-F238E27FC236}">
                <a16:creationId xmlns:a16="http://schemas.microsoft.com/office/drawing/2014/main" id="{93243F30-67E3-43DC-9FF3-FC876EA24E4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44191" y="2766873"/>
            <a:ext cx="875758" cy="875758"/>
          </a:xfrm>
          <a:prstGeom prst="rect">
            <a:avLst/>
          </a:prstGeom>
          <a:noFill/>
          <a:extLst>
            <a:ext uri="{909E8E84-426E-40DD-AFC4-6F175D3DCCD1}">
              <a14:hiddenFill xmlns:a14="http://schemas.microsoft.com/office/drawing/2010/main">
                <a:solidFill>
                  <a:srgbClr val="FFFFFF"/>
                </a:solidFill>
              </a14:hiddenFill>
            </a:ext>
          </a:extLst>
        </p:spPr>
      </p:pic>
      <p:sp>
        <p:nvSpPr>
          <p:cNvPr id="19" name="箭头: 右 18">
            <a:extLst>
              <a:ext uri="{FF2B5EF4-FFF2-40B4-BE49-F238E27FC236}">
                <a16:creationId xmlns:a16="http://schemas.microsoft.com/office/drawing/2014/main" id="{8A1A6C82-524C-497C-B9CE-95C50EB94300}"/>
              </a:ext>
            </a:extLst>
          </p:cNvPr>
          <p:cNvSpPr/>
          <p:nvPr/>
        </p:nvSpPr>
        <p:spPr>
          <a:xfrm rot="10800000">
            <a:off x="9522403" y="2484328"/>
            <a:ext cx="875758" cy="691606"/>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文本框 27">
            <a:extLst>
              <a:ext uri="{FF2B5EF4-FFF2-40B4-BE49-F238E27FC236}">
                <a16:creationId xmlns:a16="http://schemas.microsoft.com/office/drawing/2014/main" id="{1F17116E-8D63-482E-8750-37B640E30C4D}"/>
              </a:ext>
            </a:extLst>
          </p:cNvPr>
          <p:cNvSpPr txBox="1"/>
          <p:nvPr/>
        </p:nvSpPr>
        <p:spPr>
          <a:xfrm>
            <a:off x="9078550" y="1817106"/>
            <a:ext cx="1632640" cy="553998"/>
          </a:xfrm>
          <a:prstGeom prst="rect">
            <a:avLst/>
          </a:prstGeom>
          <a:noFill/>
        </p:spPr>
        <p:txBody>
          <a:bodyPr wrap="square" lIns="0" tIns="0" rIns="0" bIns="0" rtlCol="0">
            <a:spAutoFit/>
          </a:bodyPr>
          <a:lstStyle/>
          <a:p>
            <a:pPr algn="ctr"/>
            <a:r>
              <a:rPr kumimoji="1" lang="en-US" altLang="zh-CN" dirty="0">
                <a:solidFill>
                  <a:schemeClr val="accent1"/>
                </a:solidFill>
                <a:latin typeface="Microsoft YaHei" panose="020B0503020204020204" pitchFamily="34" charset="-122"/>
                <a:ea typeface="Microsoft YaHei" panose="020B0503020204020204" pitchFamily="34" charset="-122"/>
              </a:rPr>
              <a:t>Model &amp; Data Tamper</a:t>
            </a:r>
            <a:endParaRPr kumimoji="1" lang="zh-CN" altLang="en-US" dirty="0">
              <a:solidFill>
                <a:schemeClr val="accent1"/>
              </a:solidFill>
              <a:latin typeface="Microsoft YaHei" panose="020B0503020204020204" pitchFamily="34" charset="-122"/>
              <a:ea typeface="Microsoft YaHei" panose="020B0503020204020204" pitchFamily="34" charset="-122"/>
            </a:endParaRPr>
          </a:p>
        </p:txBody>
      </p:sp>
      <p:sp>
        <p:nvSpPr>
          <p:cNvPr id="30" name="文本框 29">
            <a:extLst>
              <a:ext uri="{FF2B5EF4-FFF2-40B4-BE49-F238E27FC236}">
                <a16:creationId xmlns:a16="http://schemas.microsoft.com/office/drawing/2014/main" id="{43E9A802-83C4-4F64-85DE-BFEE066CE60E}"/>
              </a:ext>
            </a:extLst>
          </p:cNvPr>
          <p:cNvSpPr txBox="1"/>
          <p:nvPr/>
        </p:nvSpPr>
        <p:spPr>
          <a:xfrm>
            <a:off x="9143962" y="3208436"/>
            <a:ext cx="1632640" cy="553998"/>
          </a:xfrm>
          <a:prstGeom prst="rect">
            <a:avLst/>
          </a:prstGeom>
          <a:noFill/>
        </p:spPr>
        <p:txBody>
          <a:bodyPr wrap="square" lIns="0" tIns="0" rIns="0" bIns="0" rtlCol="0">
            <a:spAutoFit/>
          </a:bodyPr>
          <a:lstStyle/>
          <a:p>
            <a:pPr algn="ctr"/>
            <a:r>
              <a:rPr kumimoji="1" lang="en-US" altLang="zh-CN" dirty="0">
                <a:solidFill>
                  <a:schemeClr val="accent1"/>
                </a:solidFill>
                <a:latin typeface="Microsoft YaHei" panose="020B0503020204020204" pitchFamily="34" charset="-122"/>
                <a:ea typeface="Microsoft YaHei" panose="020B0503020204020204" pitchFamily="34" charset="-122"/>
              </a:rPr>
              <a:t>Not Easy for Data Analytics</a:t>
            </a:r>
            <a:endParaRPr kumimoji="1" lang="zh-CN" altLang="en-US" dirty="0">
              <a:solidFill>
                <a:schemeClr val="accent1"/>
              </a:solidFill>
              <a:latin typeface="Microsoft YaHei" panose="020B0503020204020204" pitchFamily="34" charset="-122"/>
              <a:ea typeface="Microsoft YaHei" panose="020B0503020204020204" pitchFamily="34" charset="-122"/>
            </a:endParaRPr>
          </a:p>
        </p:txBody>
      </p:sp>
      <p:sp>
        <p:nvSpPr>
          <p:cNvPr id="31" name="矩形: 圆角 30">
            <a:extLst>
              <a:ext uri="{FF2B5EF4-FFF2-40B4-BE49-F238E27FC236}">
                <a16:creationId xmlns:a16="http://schemas.microsoft.com/office/drawing/2014/main" id="{46A58CB1-185B-454E-BA15-D149441FEF17}"/>
              </a:ext>
            </a:extLst>
          </p:cNvPr>
          <p:cNvSpPr/>
          <p:nvPr/>
        </p:nvSpPr>
        <p:spPr>
          <a:xfrm>
            <a:off x="440145" y="4434438"/>
            <a:ext cx="6269324" cy="146858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dirty="0"/>
              <a:t>DBMS</a:t>
            </a:r>
            <a:endParaRPr lang="zh-CN" altLang="en-US" dirty="0"/>
          </a:p>
        </p:txBody>
      </p:sp>
      <p:pic>
        <p:nvPicPr>
          <p:cNvPr id="32" name="Picture 10" descr="C:\Users\z00370299\AppData\Roaming\eSpace_Desktop\UserData\z00370299\imagefiles\B7E12AB4-DE7D-4483-99F6-886C77B7AD93.png">
            <a:extLst>
              <a:ext uri="{FF2B5EF4-FFF2-40B4-BE49-F238E27FC236}">
                <a16:creationId xmlns:a16="http://schemas.microsoft.com/office/drawing/2014/main" id="{F7FAF75A-0D52-4B99-B72A-75774F300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967" y="4803443"/>
            <a:ext cx="956188" cy="956188"/>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descr="File:Sql data base with logo.png - Wikimedia Commons">
            <a:extLst>
              <a:ext uri="{FF2B5EF4-FFF2-40B4-BE49-F238E27FC236}">
                <a16:creationId xmlns:a16="http://schemas.microsoft.com/office/drawing/2014/main" id="{16B131DE-F0E0-4A31-A008-B81A2CCCE9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56173" y="4822907"/>
            <a:ext cx="1426745" cy="665814"/>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直接连接符 21">
            <a:extLst>
              <a:ext uri="{FF2B5EF4-FFF2-40B4-BE49-F238E27FC236}">
                <a16:creationId xmlns:a16="http://schemas.microsoft.com/office/drawing/2014/main" id="{08E71B7A-A45F-4DCC-BDC1-EE6FD8C119A6}"/>
              </a:ext>
            </a:extLst>
          </p:cNvPr>
          <p:cNvCxnSpPr/>
          <p:nvPr/>
        </p:nvCxnSpPr>
        <p:spPr>
          <a:xfrm>
            <a:off x="2651698" y="4829290"/>
            <a:ext cx="0" cy="930341"/>
          </a:xfrm>
          <a:prstGeom prst="line">
            <a:avLst/>
          </a:prstGeom>
        </p:spPr>
        <p:style>
          <a:lnRef idx="1">
            <a:schemeClr val="accent1"/>
          </a:lnRef>
          <a:fillRef idx="0">
            <a:schemeClr val="accent1"/>
          </a:fillRef>
          <a:effectRef idx="0">
            <a:schemeClr val="accent1"/>
          </a:effectRef>
          <a:fontRef idx="minor">
            <a:schemeClr val="tx1"/>
          </a:fontRef>
        </p:style>
      </p:cxnSp>
      <p:pic>
        <p:nvPicPr>
          <p:cNvPr id="41" name="Picture 14" descr="File:Python Windows Source Code Icon Wikimedia Commons, 53% OFF">
            <a:extLst>
              <a:ext uri="{FF2B5EF4-FFF2-40B4-BE49-F238E27FC236}">
                <a16:creationId xmlns:a16="http://schemas.microsoft.com/office/drawing/2014/main" id="{4587B7D0-E294-4787-AF8A-BAFAB84E5B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3669" y="5189542"/>
            <a:ext cx="475622" cy="475622"/>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a:extLst>
              <a:ext uri="{FF2B5EF4-FFF2-40B4-BE49-F238E27FC236}">
                <a16:creationId xmlns:a16="http://schemas.microsoft.com/office/drawing/2014/main" id="{8E242DCA-E8FC-440B-9B66-822C412FB103}"/>
              </a:ext>
            </a:extLst>
          </p:cNvPr>
          <p:cNvSpPr txBox="1"/>
          <p:nvPr/>
        </p:nvSpPr>
        <p:spPr>
          <a:xfrm>
            <a:off x="2945808" y="4829290"/>
            <a:ext cx="671343" cy="276999"/>
          </a:xfrm>
          <a:prstGeom prst="rect">
            <a:avLst/>
          </a:prstGeom>
          <a:noFill/>
        </p:spPr>
        <p:txBody>
          <a:bodyPr wrap="square" lIns="0" tIns="0" rIns="0" bIns="0" rtlCol="0">
            <a:spAutoFit/>
          </a:bodyPr>
          <a:lstStyle/>
          <a:p>
            <a:pPr algn="ctr"/>
            <a:r>
              <a:rPr kumimoji="1" lang="en-US" altLang="zh-CN" dirty="0">
                <a:solidFill>
                  <a:schemeClr val="accent1"/>
                </a:solidFill>
                <a:latin typeface="Microsoft YaHei" panose="020B0503020204020204" pitchFamily="34" charset="-122"/>
                <a:ea typeface="Microsoft YaHei" panose="020B0503020204020204" pitchFamily="34" charset="-122"/>
              </a:rPr>
              <a:t>UDF</a:t>
            </a:r>
            <a:endParaRPr kumimoji="1" lang="zh-CN" altLang="en-US" dirty="0">
              <a:solidFill>
                <a:schemeClr val="accent1"/>
              </a:solidFill>
              <a:latin typeface="Microsoft YaHei" panose="020B0503020204020204" pitchFamily="34" charset="-122"/>
              <a:ea typeface="Microsoft YaHei" panose="020B0503020204020204" pitchFamily="34" charset="-122"/>
            </a:endParaRPr>
          </a:p>
        </p:txBody>
      </p:sp>
      <p:sp>
        <p:nvSpPr>
          <p:cNvPr id="25" name="矩形 24">
            <a:extLst>
              <a:ext uri="{FF2B5EF4-FFF2-40B4-BE49-F238E27FC236}">
                <a16:creationId xmlns:a16="http://schemas.microsoft.com/office/drawing/2014/main" id="{D7AC5F27-7399-42A7-992F-248C1F630BE9}"/>
              </a:ext>
            </a:extLst>
          </p:cNvPr>
          <p:cNvSpPr/>
          <p:nvPr/>
        </p:nvSpPr>
        <p:spPr>
          <a:xfrm>
            <a:off x="3785399" y="4884536"/>
            <a:ext cx="2235200" cy="221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Data Transformation</a:t>
            </a:r>
            <a:endParaRPr lang="zh-CN" altLang="en-US" dirty="0"/>
          </a:p>
        </p:txBody>
      </p:sp>
      <p:sp>
        <p:nvSpPr>
          <p:cNvPr id="44" name="矩形 43">
            <a:extLst>
              <a:ext uri="{FF2B5EF4-FFF2-40B4-BE49-F238E27FC236}">
                <a16:creationId xmlns:a16="http://schemas.microsoft.com/office/drawing/2014/main" id="{FC0732AF-6A64-4495-99CD-54BA8631D39B}"/>
              </a:ext>
            </a:extLst>
          </p:cNvPr>
          <p:cNvSpPr/>
          <p:nvPr/>
        </p:nvSpPr>
        <p:spPr>
          <a:xfrm>
            <a:off x="3785399" y="5163962"/>
            <a:ext cx="2235200" cy="221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Model Inference</a:t>
            </a:r>
            <a:endParaRPr lang="zh-CN" altLang="en-US" dirty="0"/>
          </a:p>
        </p:txBody>
      </p:sp>
      <p:sp>
        <p:nvSpPr>
          <p:cNvPr id="45" name="矩形 44">
            <a:extLst>
              <a:ext uri="{FF2B5EF4-FFF2-40B4-BE49-F238E27FC236}">
                <a16:creationId xmlns:a16="http://schemas.microsoft.com/office/drawing/2014/main" id="{9E2159DA-CB70-401B-897D-5464D521A1E4}"/>
              </a:ext>
            </a:extLst>
          </p:cNvPr>
          <p:cNvSpPr/>
          <p:nvPr/>
        </p:nvSpPr>
        <p:spPr>
          <a:xfrm>
            <a:off x="3785399" y="5444082"/>
            <a:ext cx="2235200" cy="2217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SGD Training</a:t>
            </a:r>
            <a:endParaRPr lang="zh-CN" altLang="en-US" dirty="0"/>
          </a:p>
        </p:txBody>
      </p:sp>
      <p:sp>
        <p:nvSpPr>
          <p:cNvPr id="26" name="箭头: 左右 25">
            <a:extLst>
              <a:ext uri="{FF2B5EF4-FFF2-40B4-BE49-F238E27FC236}">
                <a16:creationId xmlns:a16="http://schemas.microsoft.com/office/drawing/2014/main" id="{3904AF14-BF8E-4773-B31D-073FB5785D5B}"/>
              </a:ext>
            </a:extLst>
          </p:cNvPr>
          <p:cNvSpPr/>
          <p:nvPr/>
        </p:nvSpPr>
        <p:spPr>
          <a:xfrm>
            <a:off x="6809813" y="4878153"/>
            <a:ext cx="902791" cy="501179"/>
          </a:xfrm>
          <a:prstGeom prst="lef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49" name="Picture 14" descr="File:Python Windows Source Code Icon Wikimedia Commons, 53% OFF">
            <a:extLst>
              <a:ext uri="{FF2B5EF4-FFF2-40B4-BE49-F238E27FC236}">
                <a16:creationId xmlns:a16="http://schemas.microsoft.com/office/drawing/2014/main" id="{F7AA89CC-764A-433C-808C-BAED54AC1B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94057" y="4345094"/>
            <a:ext cx="783648" cy="783648"/>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6" descr="Java - 维基百科，自由的百科全书">
            <a:extLst>
              <a:ext uri="{FF2B5EF4-FFF2-40B4-BE49-F238E27FC236}">
                <a16:creationId xmlns:a16="http://schemas.microsoft.com/office/drawing/2014/main" id="{46E12181-D9B3-45A7-9803-71E619D162A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94057" y="5178321"/>
            <a:ext cx="875758" cy="875758"/>
          </a:xfrm>
          <a:prstGeom prst="rect">
            <a:avLst/>
          </a:prstGeom>
          <a:noFill/>
          <a:extLst>
            <a:ext uri="{909E8E84-426E-40DD-AFC4-6F175D3DCCD1}">
              <a14:hiddenFill xmlns:a14="http://schemas.microsoft.com/office/drawing/2010/main">
                <a:solidFill>
                  <a:srgbClr val="FFFFFF"/>
                </a:solidFill>
              </a14:hiddenFill>
            </a:ext>
          </a:extLst>
        </p:spPr>
      </p:pic>
      <p:sp>
        <p:nvSpPr>
          <p:cNvPr id="27" name="箭头: 上 26">
            <a:extLst>
              <a:ext uri="{FF2B5EF4-FFF2-40B4-BE49-F238E27FC236}">
                <a16:creationId xmlns:a16="http://schemas.microsoft.com/office/drawing/2014/main" id="{281CE0AD-BE2D-442A-9C76-9773D4696BF6}"/>
              </a:ext>
            </a:extLst>
          </p:cNvPr>
          <p:cNvSpPr/>
          <p:nvPr/>
        </p:nvSpPr>
        <p:spPr>
          <a:xfrm rot="16200000">
            <a:off x="9439348" y="4898099"/>
            <a:ext cx="930343" cy="1188787"/>
          </a:xfrm>
          <a:prstGeom prst="upArrow">
            <a:avLst>
              <a:gd name="adj1" fmla="val 50000"/>
              <a:gd name="adj2" fmla="val 2815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lang="en-US" altLang="zh-CN" dirty="0"/>
              <a:t>Control logic</a:t>
            </a:r>
            <a:endParaRPr lang="zh-CN" altLang="en-US" dirty="0"/>
          </a:p>
        </p:txBody>
      </p:sp>
      <p:sp>
        <p:nvSpPr>
          <p:cNvPr id="52" name="文本框 51">
            <a:extLst>
              <a:ext uri="{FF2B5EF4-FFF2-40B4-BE49-F238E27FC236}">
                <a16:creationId xmlns:a16="http://schemas.microsoft.com/office/drawing/2014/main" id="{612AD3ED-04B4-40D7-AA03-F351B12AD554}"/>
              </a:ext>
            </a:extLst>
          </p:cNvPr>
          <p:cNvSpPr txBox="1"/>
          <p:nvPr/>
        </p:nvSpPr>
        <p:spPr>
          <a:xfrm>
            <a:off x="9072168" y="4488129"/>
            <a:ext cx="1632640" cy="553998"/>
          </a:xfrm>
          <a:prstGeom prst="rect">
            <a:avLst/>
          </a:prstGeom>
          <a:noFill/>
        </p:spPr>
        <p:txBody>
          <a:bodyPr wrap="square" lIns="0" tIns="0" rIns="0" bIns="0" rtlCol="0">
            <a:spAutoFit/>
          </a:bodyPr>
          <a:lstStyle/>
          <a:p>
            <a:pPr algn="ctr"/>
            <a:r>
              <a:rPr kumimoji="1" lang="en-US" altLang="zh-CN" dirty="0">
                <a:solidFill>
                  <a:schemeClr val="accent1"/>
                </a:solidFill>
                <a:latin typeface="Microsoft YaHei" panose="020B0503020204020204" pitchFamily="34" charset="-122"/>
                <a:ea typeface="Microsoft YaHei" panose="020B0503020204020204" pitchFamily="34" charset="-122"/>
              </a:rPr>
              <a:t>Data Leak/Tamper</a:t>
            </a:r>
            <a:endParaRPr kumimoji="1" lang="zh-CN" altLang="en-US" dirty="0">
              <a:solidFill>
                <a:schemeClr val="accent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69597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1DB26AE2-C265-4816-8B4A-B9745A751982}"/>
              </a:ext>
            </a:extLst>
          </p:cNvPr>
          <p:cNvSpPr>
            <a:spLocks noGrp="1"/>
          </p:cNvSpPr>
          <p:nvPr>
            <p:ph type="subTitle" idx="1"/>
          </p:nvPr>
        </p:nvSpPr>
        <p:spPr/>
        <p:txBody>
          <a:bodyPr/>
          <a:lstStyle/>
          <a:p>
            <a:r>
              <a:rPr lang="en-US" altLang="zh-CN" dirty="0" err="1"/>
              <a:t>GaussML</a:t>
            </a:r>
            <a:r>
              <a:rPr lang="en-US" altLang="zh-CN" dirty="0"/>
              <a:t>: Common Use Cases</a:t>
            </a:r>
            <a:endParaRPr lang="zh-CN" altLang="en-US" dirty="0"/>
          </a:p>
        </p:txBody>
      </p:sp>
      <p:sp>
        <p:nvSpPr>
          <p:cNvPr id="6" name="矩形 5">
            <a:extLst>
              <a:ext uri="{FF2B5EF4-FFF2-40B4-BE49-F238E27FC236}">
                <a16:creationId xmlns:a16="http://schemas.microsoft.com/office/drawing/2014/main" id="{8A24D1BA-F2C1-4E08-B8E5-8C717B490FBA}"/>
              </a:ext>
            </a:extLst>
          </p:cNvPr>
          <p:cNvSpPr/>
          <p:nvPr/>
        </p:nvSpPr>
        <p:spPr>
          <a:xfrm>
            <a:off x="1208145" y="4742179"/>
            <a:ext cx="3320311" cy="923330"/>
          </a:xfrm>
          <a:prstGeom prst="rect">
            <a:avLst/>
          </a:prstGeom>
        </p:spPr>
        <p:txBody>
          <a:bodyPr wrap="square">
            <a:spAutoFit/>
          </a:bodyPr>
          <a:lstStyle/>
          <a:p>
            <a:r>
              <a:rPr lang="en-US" altLang="zh-CN" dirty="0"/>
              <a:t>Scenario 1: preprocessing the dataset for easier training and better representation</a:t>
            </a:r>
            <a:endParaRPr lang="zh-CN" altLang="en-US" dirty="0"/>
          </a:p>
        </p:txBody>
      </p:sp>
      <p:sp>
        <p:nvSpPr>
          <p:cNvPr id="7" name="矩形 6">
            <a:extLst>
              <a:ext uri="{FF2B5EF4-FFF2-40B4-BE49-F238E27FC236}">
                <a16:creationId xmlns:a16="http://schemas.microsoft.com/office/drawing/2014/main" id="{4E225FD3-7AEA-438C-9080-0D067A5DBD95}"/>
              </a:ext>
            </a:extLst>
          </p:cNvPr>
          <p:cNvSpPr/>
          <p:nvPr/>
        </p:nvSpPr>
        <p:spPr>
          <a:xfrm>
            <a:off x="4175378" y="4742179"/>
            <a:ext cx="3139821" cy="923330"/>
          </a:xfrm>
          <a:prstGeom prst="rect">
            <a:avLst/>
          </a:prstGeom>
        </p:spPr>
        <p:txBody>
          <a:bodyPr wrap="square">
            <a:spAutoFit/>
          </a:bodyPr>
          <a:lstStyle/>
          <a:p>
            <a:r>
              <a:rPr lang="en-US" altLang="zh-CN" dirty="0"/>
              <a:t>Scenario 2: data clustering and the features are </a:t>
            </a:r>
            <a:r>
              <a:rPr lang="en-US" altLang="zh-CN" dirty="0" err="1"/>
              <a:t>splitted</a:t>
            </a:r>
            <a:r>
              <a:rPr lang="en-US" altLang="zh-CN" dirty="0"/>
              <a:t> on different relations</a:t>
            </a:r>
            <a:endParaRPr lang="zh-CN" altLang="en-US" dirty="0"/>
          </a:p>
        </p:txBody>
      </p:sp>
      <p:sp>
        <p:nvSpPr>
          <p:cNvPr id="8" name="矩形 7">
            <a:extLst>
              <a:ext uri="{FF2B5EF4-FFF2-40B4-BE49-F238E27FC236}">
                <a16:creationId xmlns:a16="http://schemas.microsoft.com/office/drawing/2014/main" id="{B1D096CD-D724-48E6-A4FE-DC7A6BE27858}"/>
              </a:ext>
            </a:extLst>
          </p:cNvPr>
          <p:cNvSpPr/>
          <p:nvPr/>
        </p:nvSpPr>
        <p:spPr>
          <a:xfrm>
            <a:off x="7315199" y="4742179"/>
            <a:ext cx="3139821" cy="923330"/>
          </a:xfrm>
          <a:prstGeom prst="rect">
            <a:avLst/>
          </a:prstGeom>
        </p:spPr>
        <p:txBody>
          <a:bodyPr wrap="square">
            <a:spAutoFit/>
          </a:bodyPr>
          <a:lstStyle/>
          <a:p>
            <a:r>
              <a:rPr lang="en-US" altLang="zh-CN" dirty="0"/>
              <a:t>Scenario 3: the model predicts result are taken as the constraints of filtering data</a:t>
            </a:r>
            <a:endParaRPr lang="zh-CN" altLang="en-US" dirty="0"/>
          </a:p>
        </p:txBody>
      </p:sp>
      <p:pic>
        <p:nvPicPr>
          <p:cNvPr id="9" name="图片 8">
            <a:extLst>
              <a:ext uri="{FF2B5EF4-FFF2-40B4-BE49-F238E27FC236}">
                <a16:creationId xmlns:a16="http://schemas.microsoft.com/office/drawing/2014/main" id="{4995FDBE-4344-4D83-B60F-68D91DD29D0C}"/>
              </a:ext>
            </a:extLst>
          </p:cNvPr>
          <p:cNvPicPr>
            <a:picLocks noChangeAspect="1"/>
          </p:cNvPicPr>
          <p:nvPr/>
        </p:nvPicPr>
        <p:blipFill>
          <a:blip r:embed="rId3"/>
          <a:stretch>
            <a:fillRect/>
          </a:stretch>
        </p:blipFill>
        <p:spPr>
          <a:xfrm>
            <a:off x="1225817" y="1328716"/>
            <a:ext cx="9038941" cy="3413463"/>
          </a:xfrm>
          <a:prstGeom prst="rect">
            <a:avLst/>
          </a:prstGeom>
        </p:spPr>
      </p:pic>
    </p:spTree>
    <p:extLst>
      <p:ext uri="{BB962C8B-B14F-4D97-AF65-F5344CB8AC3E}">
        <p14:creationId xmlns:p14="http://schemas.microsoft.com/office/powerpoint/2010/main" val="513372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1DB26AE2-C265-4816-8B4A-B9745A751982}"/>
              </a:ext>
            </a:extLst>
          </p:cNvPr>
          <p:cNvSpPr>
            <a:spLocks noGrp="1"/>
          </p:cNvSpPr>
          <p:nvPr>
            <p:ph type="subTitle" idx="1"/>
          </p:nvPr>
        </p:nvSpPr>
        <p:spPr/>
        <p:txBody>
          <a:bodyPr/>
          <a:lstStyle/>
          <a:p>
            <a:r>
              <a:rPr lang="en-US" altLang="zh-CN" dirty="0" err="1"/>
              <a:t>GaussML</a:t>
            </a:r>
            <a:r>
              <a:rPr lang="en-US" altLang="zh-CN" dirty="0"/>
              <a:t>: Architecture</a:t>
            </a:r>
            <a:endParaRPr lang="zh-CN" altLang="en-US" dirty="0"/>
          </a:p>
        </p:txBody>
      </p:sp>
      <p:pic>
        <p:nvPicPr>
          <p:cNvPr id="3" name="图片 2">
            <a:extLst>
              <a:ext uri="{FF2B5EF4-FFF2-40B4-BE49-F238E27FC236}">
                <a16:creationId xmlns:a16="http://schemas.microsoft.com/office/drawing/2014/main" id="{2DEC9BE2-9F5C-407D-A698-B53BAD806228}"/>
              </a:ext>
            </a:extLst>
          </p:cNvPr>
          <p:cNvPicPr>
            <a:picLocks noChangeAspect="1"/>
          </p:cNvPicPr>
          <p:nvPr/>
        </p:nvPicPr>
        <p:blipFill>
          <a:blip r:embed="rId3"/>
          <a:stretch>
            <a:fillRect/>
          </a:stretch>
        </p:blipFill>
        <p:spPr>
          <a:xfrm>
            <a:off x="726947" y="952834"/>
            <a:ext cx="4091795" cy="5187074"/>
          </a:xfrm>
          <a:prstGeom prst="rect">
            <a:avLst/>
          </a:prstGeom>
        </p:spPr>
      </p:pic>
      <p:sp>
        <p:nvSpPr>
          <p:cNvPr id="4" name="矩形 3">
            <a:extLst>
              <a:ext uri="{FF2B5EF4-FFF2-40B4-BE49-F238E27FC236}">
                <a16:creationId xmlns:a16="http://schemas.microsoft.com/office/drawing/2014/main" id="{6DD3A99F-3291-4EB9-8741-062F552E4E18}"/>
              </a:ext>
            </a:extLst>
          </p:cNvPr>
          <p:cNvSpPr/>
          <p:nvPr/>
        </p:nvSpPr>
        <p:spPr>
          <a:xfrm>
            <a:off x="5096278" y="1028343"/>
            <a:ext cx="6096000" cy="4801314"/>
          </a:xfrm>
          <a:prstGeom prst="rect">
            <a:avLst/>
          </a:prstGeom>
        </p:spPr>
        <p:txBody>
          <a:bodyPr>
            <a:spAutoFit/>
          </a:bodyPr>
          <a:lstStyle/>
          <a:p>
            <a:r>
              <a:rPr lang="en-US" altLang="zh-CN" b="1" dirty="0"/>
              <a:t>MLSQL Parser. </a:t>
            </a:r>
            <a:r>
              <a:rPr lang="en-US" altLang="zh-CN" dirty="0"/>
              <a:t>In this layer, </a:t>
            </a:r>
            <a:r>
              <a:rPr lang="en-US" altLang="zh-CN" dirty="0" err="1"/>
              <a:t>GaussML</a:t>
            </a:r>
            <a:r>
              <a:rPr lang="en-US" altLang="zh-CN" dirty="0"/>
              <a:t> extends SQL to</a:t>
            </a:r>
          </a:p>
          <a:p>
            <a:r>
              <a:rPr lang="en-US" altLang="zh-CN" dirty="0"/>
              <a:t>support MLSQL by seamlessly integrating machine learning</a:t>
            </a:r>
          </a:p>
          <a:p>
            <a:r>
              <a:rPr lang="en-US" altLang="zh-CN" dirty="0"/>
              <a:t>operations into SQL. </a:t>
            </a:r>
          </a:p>
          <a:p>
            <a:endParaRPr lang="en-US" altLang="zh-CN" dirty="0"/>
          </a:p>
          <a:p>
            <a:r>
              <a:rPr lang="en-US" altLang="zh-CN" b="1" dirty="0"/>
              <a:t>MLSQL Optimizer. </a:t>
            </a:r>
            <a:r>
              <a:rPr lang="en-US" altLang="zh-CN" dirty="0"/>
              <a:t>In this layer, the optimizer can not only use </a:t>
            </a:r>
            <a:r>
              <a:rPr lang="en-US" altLang="zh-CN" dirty="0">
                <a:solidFill>
                  <a:schemeClr val="accent1"/>
                </a:solidFill>
              </a:rPr>
              <a:t>model-aware cost estimator </a:t>
            </a:r>
            <a:r>
              <a:rPr lang="en-US" altLang="zh-CN" dirty="0"/>
              <a:t>to find the optimal data visit path and model prediction orders, it also conducts </a:t>
            </a:r>
            <a:r>
              <a:rPr lang="en-US" altLang="zh-CN" dirty="0">
                <a:solidFill>
                  <a:schemeClr val="accent1"/>
                </a:solidFill>
              </a:rPr>
              <a:t>interleaving optimizations</a:t>
            </a:r>
            <a:r>
              <a:rPr lang="en-US" altLang="zh-CN" dirty="0"/>
              <a:t> between data visit operators and model training operators.</a:t>
            </a:r>
          </a:p>
          <a:p>
            <a:endParaRPr lang="en-US" altLang="zh-CN" dirty="0"/>
          </a:p>
          <a:p>
            <a:r>
              <a:rPr lang="en-US" altLang="zh-CN" b="1" dirty="0"/>
              <a:t>MLSQL Executor. </a:t>
            </a:r>
            <a:r>
              <a:rPr lang="en-US" altLang="zh-CN" dirty="0"/>
              <a:t>In this layer, we define a set of ML op-</a:t>
            </a:r>
          </a:p>
          <a:p>
            <a:r>
              <a:rPr lang="en-US" altLang="zh-CN" dirty="0" err="1"/>
              <a:t>erators</a:t>
            </a:r>
            <a:r>
              <a:rPr lang="en-US" altLang="zh-CN" dirty="0"/>
              <a:t> to support high performance ML execution. </a:t>
            </a:r>
            <a:r>
              <a:rPr lang="en-US" altLang="zh-CN" dirty="0" err="1"/>
              <a:t>GaussML</a:t>
            </a:r>
            <a:endParaRPr lang="en-US" altLang="zh-CN" dirty="0"/>
          </a:p>
          <a:p>
            <a:r>
              <a:rPr lang="en-US" altLang="zh-CN" dirty="0"/>
              <a:t>supports </a:t>
            </a:r>
            <a:r>
              <a:rPr lang="en-US" altLang="zh-CN" dirty="0">
                <a:solidFill>
                  <a:schemeClr val="accent1"/>
                </a:solidFill>
              </a:rPr>
              <a:t>over 20 popular machine learning algorithms</a:t>
            </a:r>
            <a:r>
              <a:rPr lang="en-US" altLang="zh-CN" dirty="0"/>
              <a:t>, and</a:t>
            </a:r>
          </a:p>
          <a:p>
            <a:r>
              <a:rPr lang="en-US" altLang="zh-CN" dirty="0"/>
              <a:t>the training executors of these algorithms are composed of</a:t>
            </a:r>
          </a:p>
          <a:p>
            <a:r>
              <a:rPr lang="en-US" altLang="zh-CN" dirty="0">
                <a:solidFill>
                  <a:schemeClr val="accent1"/>
                </a:solidFill>
              </a:rPr>
              <a:t>4 basic operators</a:t>
            </a:r>
            <a:r>
              <a:rPr lang="en-US" altLang="zh-CN" dirty="0"/>
              <a:t>, including matrix computation operator,</a:t>
            </a:r>
          </a:p>
          <a:p>
            <a:r>
              <a:rPr lang="en-US" altLang="zh-CN" dirty="0"/>
              <a:t>statistic operator, gradient descent operator, and distance com-</a:t>
            </a:r>
          </a:p>
          <a:p>
            <a:r>
              <a:rPr lang="en-US" altLang="zh-CN" dirty="0" err="1"/>
              <a:t>putation</a:t>
            </a:r>
            <a:r>
              <a:rPr lang="en-US" altLang="zh-CN" dirty="0"/>
              <a:t> operators</a:t>
            </a:r>
            <a:endParaRPr lang="zh-CN" altLang="en-US" dirty="0"/>
          </a:p>
        </p:txBody>
      </p:sp>
    </p:spTree>
    <p:extLst>
      <p:ext uri="{BB962C8B-B14F-4D97-AF65-F5344CB8AC3E}">
        <p14:creationId xmlns:p14="http://schemas.microsoft.com/office/powerpoint/2010/main" val="4038501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1DB26AE2-C265-4816-8B4A-B9745A751982}"/>
              </a:ext>
            </a:extLst>
          </p:cNvPr>
          <p:cNvSpPr>
            <a:spLocks noGrp="1"/>
          </p:cNvSpPr>
          <p:nvPr>
            <p:ph type="subTitle" idx="1"/>
          </p:nvPr>
        </p:nvSpPr>
        <p:spPr/>
        <p:txBody>
          <a:bodyPr/>
          <a:lstStyle/>
          <a:p>
            <a:r>
              <a:rPr lang="en-US" altLang="zh-CN" dirty="0" err="1"/>
              <a:t>GaussML</a:t>
            </a:r>
            <a:r>
              <a:rPr lang="en-US" altLang="zh-CN" dirty="0"/>
              <a:t>: Query Planning</a:t>
            </a:r>
            <a:endParaRPr lang="zh-CN" altLang="en-US" dirty="0"/>
          </a:p>
        </p:txBody>
      </p:sp>
      <p:pic>
        <p:nvPicPr>
          <p:cNvPr id="5" name="图片 4">
            <a:extLst>
              <a:ext uri="{FF2B5EF4-FFF2-40B4-BE49-F238E27FC236}">
                <a16:creationId xmlns:a16="http://schemas.microsoft.com/office/drawing/2014/main" id="{B76B9048-2ECA-4EB1-AC80-42E4FD63273C}"/>
              </a:ext>
            </a:extLst>
          </p:cNvPr>
          <p:cNvPicPr>
            <a:picLocks noChangeAspect="1"/>
          </p:cNvPicPr>
          <p:nvPr/>
        </p:nvPicPr>
        <p:blipFill>
          <a:blip r:embed="rId3"/>
          <a:stretch>
            <a:fillRect/>
          </a:stretch>
        </p:blipFill>
        <p:spPr>
          <a:xfrm>
            <a:off x="354621" y="874487"/>
            <a:ext cx="3816877" cy="2748566"/>
          </a:xfrm>
          <a:prstGeom prst="rect">
            <a:avLst/>
          </a:prstGeom>
        </p:spPr>
      </p:pic>
      <p:pic>
        <p:nvPicPr>
          <p:cNvPr id="6" name="图片 5">
            <a:extLst>
              <a:ext uri="{FF2B5EF4-FFF2-40B4-BE49-F238E27FC236}">
                <a16:creationId xmlns:a16="http://schemas.microsoft.com/office/drawing/2014/main" id="{8DFFBA8B-82ED-4E6A-AD93-C236057427A7}"/>
              </a:ext>
            </a:extLst>
          </p:cNvPr>
          <p:cNvPicPr>
            <a:picLocks noChangeAspect="1"/>
          </p:cNvPicPr>
          <p:nvPr/>
        </p:nvPicPr>
        <p:blipFill>
          <a:blip r:embed="rId4"/>
          <a:stretch>
            <a:fillRect/>
          </a:stretch>
        </p:blipFill>
        <p:spPr>
          <a:xfrm>
            <a:off x="4207164" y="952834"/>
            <a:ext cx="3463016" cy="2738660"/>
          </a:xfrm>
          <a:prstGeom prst="rect">
            <a:avLst/>
          </a:prstGeom>
        </p:spPr>
      </p:pic>
      <p:pic>
        <p:nvPicPr>
          <p:cNvPr id="7" name="图片 6">
            <a:extLst>
              <a:ext uri="{FF2B5EF4-FFF2-40B4-BE49-F238E27FC236}">
                <a16:creationId xmlns:a16="http://schemas.microsoft.com/office/drawing/2014/main" id="{934D405D-70DC-4031-BCAA-47A6BD774DB1}"/>
              </a:ext>
            </a:extLst>
          </p:cNvPr>
          <p:cNvPicPr>
            <a:picLocks noChangeAspect="1"/>
          </p:cNvPicPr>
          <p:nvPr/>
        </p:nvPicPr>
        <p:blipFill>
          <a:blip r:embed="rId5"/>
          <a:stretch>
            <a:fillRect/>
          </a:stretch>
        </p:blipFill>
        <p:spPr>
          <a:xfrm>
            <a:off x="7705846" y="952834"/>
            <a:ext cx="4296336" cy="2738660"/>
          </a:xfrm>
          <a:prstGeom prst="rect">
            <a:avLst/>
          </a:prstGeom>
        </p:spPr>
      </p:pic>
      <p:sp>
        <p:nvSpPr>
          <p:cNvPr id="8" name="矩形 7">
            <a:extLst>
              <a:ext uri="{FF2B5EF4-FFF2-40B4-BE49-F238E27FC236}">
                <a16:creationId xmlns:a16="http://schemas.microsoft.com/office/drawing/2014/main" id="{20B456FB-1270-4C02-A9FA-70F43C59278C}"/>
              </a:ext>
            </a:extLst>
          </p:cNvPr>
          <p:cNvSpPr/>
          <p:nvPr/>
        </p:nvSpPr>
        <p:spPr>
          <a:xfrm>
            <a:off x="729175" y="3739188"/>
            <a:ext cx="10911282" cy="2554545"/>
          </a:xfrm>
          <a:prstGeom prst="rect">
            <a:avLst/>
          </a:prstGeom>
        </p:spPr>
        <p:txBody>
          <a:bodyPr wrap="square">
            <a:spAutoFit/>
          </a:bodyPr>
          <a:lstStyle/>
          <a:p>
            <a:pPr marL="285750" indent="-285750">
              <a:buFont typeface="Arial" panose="020B0604020202020204" pitchFamily="34" charset="0"/>
              <a:buChar char="•"/>
            </a:pPr>
            <a:r>
              <a:rPr lang="en-US" altLang="zh-CN" sz="2000" dirty="0">
                <a:solidFill>
                  <a:schemeClr val="accent1"/>
                </a:solidFill>
              </a:rPr>
              <a:t>Mount ML operators on the plan tree, </a:t>
            </a:r>
            <a:r>
              <a:rPr lang="en-US" altLang="zh-CN" sz="2000" dirty="0"/>
              <a:t>and make the performance of model training optimal.</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solidFill>
                  <a:schemeClr val="accent1"/>
                </a:solidFill>
              </a:rPr>
              <a:t>Reorder the execution order </a:t>
            </a:r>
            <a:r>
              <a:rPr lang="en-US" altLang="zh-CN" sz="2000" dirty="0"/>
              <a:t>of ML predicates on one relation based on cost</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solidFill>
                  <a:schemeClr val="accent1"/>
                </a:solidFill>
              </a:rPr>
              <a:t>Estimate the conjunctive predicates</a:t>
            </a:r>
            <a:r>
              <a:rPr lang="en-US" altLang="zh-CN" sz="2000" dirty="0"/>
              <a:t> with both ordinary conditions and model prediction</a:t>
            </a:r>
          </a:p>
          <a:p>
            <a:pPr marL="285750" indent="-285750">
              <a:buFont typeface="Arial" panose="020B0604020202020204" pitchFamily="34" charset="0"/>
              <a:buChar char="•"/>
            </a:pPr>
            <a:endParaRPr lang="en-US" altLang="zh-CN" sz="2000" dirty="0"/>
          </a:p>
          <a:p>
            <a:pPr marL="285750" indent="-285750">
              <a:buFont typeface="Arial" panose="020B0604020202020204" pitchFamily="34" charset="0"/>
              <a:buChar char="•"/>
            </a:pPr>
            <a:r>
              <a:rPr lang="en-US" altLang="zh-CN" sz="2000" dirty="0">
                <a:solidFill>
                  <a:schemeClr val="accent1"/>
                </a:solidFill>
              </a:rPr>
              <a:t>Cost model for model prediction expressions</a:t>
            </a:r>
            <a:r>
              <a:rPr lang="en-US" altLang="zh-CN" sz="2000" dirty="0"/>
              <a:t>. For example, tell the prediction cost difference between </a:t>
            </a:r>
            <a:r>
              <a:rPr lang="en-US" altLang="zh-CN" sz="2000" dirty="0" err="1"/>
              <a:t>XGBoost</a:t>
            </a:r>
            <a:r>
              <a:rPr lang="en-US" altLang="zh-CN" sz="2000" dirty="0"/>
              <a:t> and decision tree</a:t>
            </a:r>
            <a:endParaRPr lang="zh-CN" altLang="en-US" sz="2000" dirty="0"/>
          </a:p>
        </p:txBody>
      </p:sp>
    </p:spTree>
    <p:extLst>
      <p:ext uri="{BB962C8B-B14F-4D97-AF65-F5344CB8AC3E}">
        <p14:creationId xmlns:p14="http://schemas.microsoft.com/office/powerpoint/2010/main" val="3400710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1DB26AE2-C265-4816-8B4A-B9745A751982}"/>
              </a:ext>
            </a:extLst>
          </p:cNvPr>
          <p:cNvSpPr>
            <a:spLocks noGrp="1"/>
          </p:cNvSpPr>
          <p:nvPr>
            <p:ph type="subTitle" idx="1"/>
          </p:nvPr>
        </p:nvSpPr>
        <p:spPr/>
        <p:txBody>
          <a:bodyPr/>
          <a:lstStyle/>
          <a:p>
            <a:r>
              <a:rPr lang="en-US" altLang="zh-CN" dirty="0" err="1"/>
              <a:t>GaussML</a:t>
            </a:r>
            <a:r>
              <a:rPr lang="en-US" altLang="zh-CN" dirty="0"/>
              <a:t>: Query Execution</a:t>
            </a:r>
            <a:endParaRPr lang="zh-CN" altLang="en-US" dirty="0"/>
          </a:p>
        </p:txBody>
      </p:sp>
      <p:pic>
        <p:nvPicPr>
          <p:cNvPr id="3" name="图片 2">
            <a:extLst>
              <a:ext uri="{FF2B5EF4-FFF2-40B4-BE49-F238E27FC236}">
                <a16:creationId xmlns:a16="http://schemas.microsoft.com/office/drawing/2014/main" id="{691CBD56-34C7-4B14-863D-A30C3E5F1261}"/>
              </a:ext>
            </a:extLst>
          </p:cNvPr>
          <p:cNvPicPr>
            <a:picLocks noChangeAspect="1"/>
          </p:cNvPicPr>
          <p:nvPr/>
        </p:nvPicPr>
        <p:blipFill>
          <a:blip r:embed="rId3"/>
          <a:stretch>
            <a:fillRect/>
          </a:stretch>
        </p:blipFill>
        <p:spPr>
          <a:xfrm>
            <a:off x="1558902" y="986074"/>
            <a:ext cx="8615611" cy="3179802"/>
          </a:xfrm>
          <a:prstGeom prst="rect">
            <a:avLst/>
          </a:prstGeom>
        </p:spPr>
      </p:pic>
      <p:sp>
        <p:nvSpPr>
          <p:cNvPr id="4" name="矩形 3">
            <a:extLst>
              <a:ext uri="{FF2B5EF4-FFF2-40B4-BE49-F238E27FC236}">
                <a16:creationId xmlns:a16="http://schemas.microsoft.com/office/drawing/2014/main" id="{D5C571E5-471D-4580-B59A-FB4D467B3E1D}"/>
              </a:ext>
            </a:extLst>
          </p:cNvPr>
          <p:cNvSpPr/>
          <p:nvPr/>
        </p:nvSpPr>
        <p:spPr>
          <a:xfrm>
            <a:off x="252100" y="4586411"/>
            <a:ext cx="3944425" cy="1384995"/>
          </a:xfrm>
          <a:prstGeom prst="rect">
            <a:avLst/>
          </a:prstGeom>
        </p:spPr>
        <p:txBody>
          <a:bodyPr wrap="square">
            <a:spAutoFit/>
          </a:bodyPr>
          <a:lstStyle/>
          <a:p>
            <a:r>
              <a:rPr lang="en-US" altLang="zh-CN" sz="1400" dirty="0">
                <a:latin typeface="Courier New" panose="02070309020205020404" pitchFamily="49" charset="0"/>
              </a:rPr>
              <a:t>-&gt; Merge Model (16-way)</a:t>
            </a:r>
            <a:br>
              <a:rPr lang="en-US" altLang="zh-CN" sz="1400" dirty="0"/>
            </a:br>
            <a:r>
              <a:rPr lang="en-US" altLang="zh-CN" sz="1400" dirty="0"/>
              <a:t>  </a:t>
            </a:r>
            <a:r>
              <a:rPr lang="en-US" altLang="zh-CN" sz="1400" dirty="0">
                <a:latin typeface="Courier New" panose="02070309020205020404" pitchFamily="49" charset="0"/>
              </a:rPr>
              <a:t>-&gt; Streaming</a:t>
            </a:r>
          </a:p>
          <a:p>
            <a:r>
              <a:rPr lang="en-US" altLang="zh-CN" sz="1400" dirty="0">
                <a:latin typeface="Courier New" panose="02070309020205020404" pitchFamily="49" charset="0"/>
              </a:rPr>
              <a:t>  (type: Local </a:t>
            </a:r>
            <a:r>
              <a:rPr lang="en-US" altLang="zh-CN" sz="1400" dirty="0" err="1">
                <a:latin typeface="Courier New" panose="02070309020205020404" pitchFamily="49" charset="0"/>
              </a:rPr>
              <a:t>dop</a:t>
            </a:r>
            <a:r>
              <a:rPr lang="en-US" altLang="zh-CN" sz="1400" dirty="0">
                <a:latin typeface="Courier New" panose="02070309020205020404" pitchFamily="49" charset="0"/>
              </a:rPr>
              <a:t>: 1/16)</a:t>
            </a:r>
            <a:br>
              <a:rPr lang="en-US" altLang="zh-CN" sz="1400" dirty="0"/>
            </a:br>
            <a:r>
              <a:rPr lang="en-US" altLang="zh-CN" sz="1400" dirty="0"/>
              <a:t>    </a:t>
            </a:r>
            <a:r>
              <a:rPr lang="en-US" altLang="zh-CN" sz="1400" dirty="0">
                <a:latin typeface="Courier New" panose="02070309020205020404" pitchFamily="49" charset="0"/>
              </a:rPr>
              <a:t>-&gt; Train Model</a:t>
            </a:r>
            <a:br>
              <a:rPr lang="en-US" altLang="zh-CN" sz="1400" dirty="0"/>
            </a:br>
            <a:r>
              <a:rPr lang="en-US" altLang="zh-CN" sz="1400" dirty="0"/>
              <a:t>      </a:t>
            </a:r>
            <a:r>
              <a:rPr lang="en-US" altLang="zh-CN" sz="1400" dirty="0">
                <a:latin typeface="Courier New" panose="02070309020205020404" pitchFamily="49" charset="0"/>
              </a:rPr>
              <a:t>-&gt; Materialize</a:t>
            </a:r>
            <a:br>
              <a:rPr lang="en-US" altLang="zh-CN" sz="1400" dirty="0"/>
            </a:br>
            <a:r>
              <a:rPr lang="en-US" altLang="zh-CN" sz="1400" dirty="0"/>
              <a:t>        </a:t>
            </a:r>
            <a:r>
              <a:rPr lang="en-US" altLang="zh-CN" sz="1400" dirty="0">
                <a:latin typeface="Courier New" panose="02070309020205020404" pitchFamily="49" charset="0"/>
              </a:rPr>
              <a:t>-&gt; Seq Scan on T1</a:t>
            </a:r>
            <a:endParaRPr lang="zh-CN" altLang="en-US" sz="1400" dirty="0"/>
          </a:p>
        </p:txBody>
      </p:sp>
      <p:sp>
        <p:nvSpPr>
          <p:cNvPr id="9" name="矩形 8">
            <a:extLst>
              <a:ext uri="{FF2B5EF4-FFF2-40B4-BE49-F238E27FC236}">
                <a16:creationId xmlns:a16="http://schemas.microsoft.com/office/drawing/2014/main" id="{289048E3-28F5-4FBD-A940-99BDEEFE1085}"/>
              </a:ext>
            </a:extLst>
          </p:cNvPr>
          <p:cNvSpPr/>
          <p:nvPr/>
        </p:nvSpPr>
        <p:spPr>
          <a:xfrm>
            <a:off x="4124993" y="4540802"/>
            <a:ext cx="3483428" cy="1600438"/>
          </a:xfrm>
          <a:prstGeom prst="rect">
            <a:avLst/>
          </a:prstGeom>
        </p:spPr>
        <p:txBody>
          <a:bodyPr wrap="square">
            <a:spAutoFit/>
          </a:bodyPr>
          <a:lstStyle/>
          <a:p>
            <a:r>
              <a:rPr lang="en-US" altLang="zh-CN" sz="1400" dirty="0">
                <a:latin typeface="Courier New" panose="02070309020205020404" pitchFamily="49" charset="0"/>
              </a:rPr>
              <a:t>-&gt; Streaming (type: GATHER)</a:t>
            </a:r>
            <a:br>
              <a:rPr lang="en-US" altLang="zh-CN" sz="1400" dirty="0"/>
            </a:br>
            <a:r>
              <a:rPr lang="en-US" altLang="zh-CN" sz="1400" dirty="0">
                <a:latin typeface="Courier New" panose="02070309020205020404" pitchFamily="49" charset="0"/>
              </a:rPr>
              <a:t>Node/s: All </a:t>
            </a:r>
            <a:r>
              <a:rPr lang="en-US" altLang="zh-CN" sz="1400" dirty="0" err="1">
                <a:latin typeface="Courier New" panose="02070309020205020404" pitchFamily="49" charset="0"/>
              </a:rPr>
              <a:t>datanodes</a:t>
            </a:r>
            <a:br>
              <a:rPr lang="en-US" altLang="zh-CN" sz="1400" dirty="0"/>
            </a:br>
            <a:r>
              <a:rPr lang="en-US" altLang="zh-CN" sz="1400" dirty="0"/>
              <a:t>  </a:t>
            </a:r>
            <a:r>
              <a:rPr lang="en-US" altLang="zh-CN" sz="1400" dirty="0">
                <a:latin typeface="Courier New" panose="02070309020205020404" pitchFamily="49" charset="0"/>
              </a:rPr>
              <a:t>-&gt; Streaming (type: BROADCAST)</a:t>
            </a:r>
            <a:br>
              <a:rPr lang="en-US" altLang="zh-CN" sz="1400" dirty="0"/>
            </a:br>
            <a:r>
              <a:rPr lang="en-US" altLang="zh-CN" sz="1400" dirty="0"/>
              <a:t>  </a:t>
            </a:r>
            <a:r>
              <a:rPr lang="en-US" altLang="zh-CN" sz="1400" dirty="0">
                <a:latin typeface="Courier New" panose="02070309020205020404" pitchFamily="49" charset="0"/>
              </a:rPr>
              <a:t>Spawn on: All </a:t>
            </a:r>
            <a:r>
              <a:rPr lang="en-US" altLang="zh-CN" sz="1400" dirty="0" err="1">
                <a:latin typeface="Courier New" panose="02070309020205020404" pitchFamily="49" charset="0"/>
              </a:rPr>
              <a:t>datanodes</a:t>
            </a:r>
            <a:br>
              <a:rPr lang="en-US" altLang="zh-CN" sz="1400" dirty="0"/>
            </a:br>
            <a:r>
              <a:rPr lang="en-US" altLang="zh-CN" sz="1400" dirty="0"/>
              <a:t>    </a:t>
            </a:r>
            <a:r>
              <a:rPr lang="en-US" altLang="zh-CN" sz="1400" dirty="0">
                <a:latin typeface="Courier New" panose="02070309020205020404" pitchFamily="49" charset="0"/>
              </a:rPr>
              <a:t>-&gt; Recursive Train Model</a:t>
            </a:r>
            <a:br>
              <a:rPr lang="en-US" altLang="zh-CN" sz="1400" dirty="0"/>
            </a:br>
            <a:r>
              <a:rPr lang="en-US" altLang="zh-CN" sz="1400" dirty="0"/>
              <a:t>      </a:t>
            </a:r>
            <a:r>
              <a:rPr lang="en-US" altLang="zh-CN" sz="1400" dirty="0">
                <a:latin typeface="Courier New" panose="02070309020205020404" pitchFamily="49" charset="0"/>
              </a:rPr>
              <a:t>-&gt; Materialize</a:t>
            </a:r>
            <a:br>
              <a:rPr lang="en-US" altLang="zh-CN" sz="1400" dirty="0"/>
            </a:br>
            <a:r>
              <a:rPr lang="en-US" altLang="zh-CN" sz="1400" dirty="0"/>
              <a:t>        </a:t>
            </a:r>
            <a:r>
              <a:rPr lang="en-US" altLang="zh-CN" sz="1400" dirty="0">
                <a:latin typeface="Courier New" panose="02070309020205020404" pitchFamily="49" charset="0"/>
              </a:rPr>
              <a:t>-&gt; Seq Scan on T1</a:t>
            </a:r>
            <a:endParaRPr lang="zh-CN" altLang="en-US" sz="1400" dirty="0"/>
          </a:p>
        </p:txBody>
      </p:sp>
      <p:sp>
        <p:nvSpPr>
          <p:cNvPr id="10" name="矩形 9">
            <a:extLst>
              <a:ext uri="{FF2B5EF4-FFF2-40B4-BE49-F238E27FC236}">
                <a16:creationId xmlns:a16="http://schemas.microsoft.com/office/drawing/2014/main" id="{FC3BF70F-ACA6-451F-BA17-17C013CF4634}"/>
              </a:ext>
            </a:extLst>
          </p:cNvPr>
          <p:cNvSpPr/>
          <p:nvPr/>
        </p:nvSpPr>
        <p:spPr>
          <a:xfrm>
            <a:off x="7784226" y="4555420"/>
            <a:ext cx="4196525" cy="2031325"/>
          </a:xfrm>
          <a:prstGeom prst="rect">
            <a:avLst/>
          </a:prstGeom>
        </p:spPr>
        <p:txBody>
          <a:bodyPr wrap="square">
            <a:spAutoFit/>
          </a:bodyPr>
          <a:lstStyle/>
          <a:p>
            <a:r>
              <a:rPr lang="en-US" altLang="zh-CN" sz="1400" dirty="0">
                <a:latin typeface="Courier New" panose="02070309020205020404" pitchFamily="49" charset="0"/>
              </a:rPr>
              <a:t>-&gt; Train Model - </a:t>
            </a:r>
            <a:r>
              <a:rPr lang="en-US" altLang="zh-CN" sz="1400" dirty="0" err="1">
                <a:latin typeface="Courier New" panose="02070309020205020404" pitchFamily="49" charset="0"/>
              </a:rPr>
              <a:t>logistic_regression</a:t>
            </a:r>
            <a:br>
              <a:rPr lang="en-US" altLang="zh-CN" sz="1400" dirty="0"/>
            </a:br>
            <a:r>
              <a:rPr lang="en-US" altLang="zh-CN" sz="1400" dirty="0">
                <a:latin typeface="Courier New" panose="02070309020205020404" pitchFamily="49" charset="0"/>
              </a:rPr>
              <a:t>CTE t</a:t>
            </a:r>
            <a:br>
              <a:rPr lang="en-US" altLang="zh-CN" sz="1400" dirty="0"/>
            </a:br>
            <a:r>
              <a:rPr lang="en-US" altLang="zh-CN" sz="1400" dirty="0"/>
              <a:t>  </a:t>
            </a:r>
            <a:r>
              <a:rPr lang="en-US" altLang="zh-CN" sz="1400" dirty="0">
                <a:latin typeface="Courier New" panose="02070309020205020404" pitchFamily="49" charset="0"/>
              </a:rPr>
              <a:t>-&gt; Select Model</a:t>
            </a:r>
            <a:br>
              <a:rPr lang="en-US" altLang="zh-CN" sz="1400" dirty="0"/>
            </a:br>
            <a:r>
              <a:rPr lang="en-US" altLang="zh-CN" sz="1400" dirty="0"/>
              <a:t>    </a:t>
            </a:r>
            <a:r>
              <a:rPr lang="en-US" altLang="zh-CN" sz="1400" dirty="0">
                <a:latin typeface="Courier New" panose="02070309020205020404" pitchFamily="49" charset="0"/>
              </a:rPr>
              <a:t>-&gt; Streaming (</a:t>
            </a:r>
            <a:r>
              <a:rPr lang="en-US" altLang="zh-CN" sz="1400" dirty="0" err="1">
                <a:latin typeface="Courier New" panose="02070309020205020404" pitchFamily="49" charset="0"/>
              </a:rPr>
              <a:t>dop</a:t>
            </a:r>
            <a:r>
              <a:rPr lang="en-US" altLang="zh-CN" sz="1400" dirty="0">
                <a:latin typeface="Courier New" panose="02070309020205020404" pitchFamily="49" charset="0"/>
              </a:rPr>
              <a:t>: 1/16)</a:t>
            </a:r>
            <a:br>
              <a:rPr lang="en-US" altLang="zh-CN" sz="1400" dirty="0"/>
            </a:br>
            <a:r>
              <a:rPr lang="en-US" altLang="zh-CN" sz="1400" dirty="0"/>
              <a:t>    </a:t>
            </a:r>
            <a:r>
              <a:rPr lang="en-US" altLang="zh-CN" sz="1400" dirty="0">
                <a:latin typeface="Courier New" panose="02070309020205020404" pitchFamily="49" charset="0"/>
              </a:rPr>
              <a:t>-&gt; Train Model - </a:t>
            </a:r>
            <a:r>
              <a:rPr lang="en-US" altLang="zh-CN" sz="1400" dirty="0" err="1">
                <a:latin typeface="Courier New" panose="02070309020205020404" pitchFamily="49" charset="0"/>
              </a:rPr>
              <a:t>logistic_regression</a:t>
            </a:r>
            <a:br>
              <a:rPr lang="en-US" altLang="zh-CN" sz="1400" dirty="0"/>
            </a:br>
            <a:r>
              <a:rPr lang="en-US" altLang="zh-CN" sz="1400" dirty="0"/>
              <a:t>      </a:t>
            </a:r>
            <a:r>
              <a:rPr lang="en-US" altLang="zh-CN" sz="1400" dirty="0">
                <a:latin typeface="Courier New" panose="02070309020205020404" pitchFamily="49" charset="0"/>
              </a:rPr>
              <a:t>-&gt; Materialize</a:t>
            </a:r>
            <a:br>
              <a:rPr lang="en-US" altLang="zh-CN" sz="1400" dirty="0"/>
            </a:br>
            <a:r>
              <a:rPr lang="en-US" altLang="zh-CN" sz="1400" dirty="0"/>
              <a:t>        </a:t>
            </a:r>
            <a:r>
              <a:rPr lang="en-US" altLang="zh-CN" sz="1400" dirty="0">
                <a:latin typeface="Courier New" panose="02070309020205020404" pitchFamily="49" charset="0"/>
              </a:rPr>
              <a:t>-&gt; </a:t>
            </a:r>
            <a:r>
              <a:rPr lang="en-US" altLang="zh-CN" sz="1400" dirty="0" err="1">
                <a:latin typeface="Courier New" panose="02070309020205020404" pitchFamily="49" charset="0"/>
              </a:rPr>
              <a:t>SampleResult</a:t>
            </a:r>
            <a:br>
              <a:rPr lang="en-US" altLang="zh-CN" sz="1400" dirty="0"/>
            </a:br>
            <a:r>
              <a:rPr lang="en-US" altLang="zh-CN" sz="1400" dirty="0"/>
              <a:t>          </a:t>
            </a:r>
            <a:r>
              <a:rPr lang="en-US" altLang="zh-CN" sz="1400" dirty="0">
                <a:latin typeface="Courier New" panose="02070309020205020404" pitchFamily="49" charset="0"/>
              </a:rPr>
              <a:t>-&gt; Seq Scan on T1</a:t>
            </a:r>
            <a:br>
              <a:rPr lang="en-US" altLang="zh-CN" sz="1400" dirty="0"/>
            </a:br>
            <a:r>
              <a:rPr lang="en-US" altLang="zh-CN" sz="1400" dirty="0"/>
              <a:t>   </a:t>
            </a:r>
            <a:r>
              <a:rPr lang="en-US" altLang="zh-CN" sz="1400" dirty="0">
                <a:latin typeface="Courier New" panose="02070309020205020404" pitchFamily="49" charset="0"/>
              </a:rPr>
              <a:t>-&gt; Seq Scan on T1</a:t>
            </a:r>
            <a:endParaRPr lang="zh-CN" altLang="en-US" sz="1400" dirty="0"/>
          </a:p>
        </p:txBody>
      </p:sp>
      <p:sp>
        <p:nvSpPr>
          <p:cNvPr id="11" name="文本框 10">
            <a:extLst>
              <a:ext uri="{FF2B5EF4-FFF2-40B4-BE49-F238E27FC236}">
                <a16:creationId xmlns:a16="http://schemas.microsoft.com/office/drawing/2014/main" id="{BD6D3B65-F8CA-4FB0-9589-FD098CA80DEE}"/>
              </a:ext>
            </a:extLst>
          </p:cNvPr>
          <p:cNvSpPr txBox="1"/>
          <p:nvPr/>
        </p:nvSpPr>
        <p:spPr>
          <a:xfrm>
            <a:off x="729175" y="4310743"/>
            <a:ext cx="1941454" cy="276999"/>
          </a:xfrm>
          <a:prstGeom prst="rect">
            <a:avLst/>
          </a:prstGeom>
          <a:noFill/>
        </p:spPr>
        <p:txBody>
          <a:bodyPr wrap="square" lIns="0" tIns="0" rIns="0" bIns="0" rtlCol="0">
            <a:spAutoFit/>
          </a:bodyPr>
          <a:lstStyle/>
          <a:p>
            <a:pPr algn="ctr"/>
            <a:r>
              <a:rPr kumimoji="1" lang="en-US" altLang="zh-CN" dirty="0">
                <a:solidFill>
                  <a:schemeClr val="accent1"/>
                </a:solidFill>
                <a:latin typeface="Microsoft YaHei" panose="020B0503020204020204" pitchFamily="34" charset="-122"/>
                <a:ea typeface="Microsoft YaHei" panose="020B0503020204020204" pitchFamily="34" charset="-122"/>
              </a:rPr>
              <a:t>Parallel Training</a:t>
            </a:r>
            <a:endParaRPr kumimoji="1" lang="zh-CN" altLang="en-US" dirty="0">
              <a:solidFill>
                <a:schemeClr val="accent1"/>
              </a:solidFill>
              <a:latin typeface="Microsoft YaHei" panose="020B0503020204020204" pitchFamily="34" charset="-122"/>
              <a:ea typeface="Microsoft YaHei" panose="020B0503020204020204" pitchFamily="34" charset="-122"/>
            </a:endParaRPr>
          </a:p>
        </p:txBody>
      </p:sp>
      <p:sp>
        <p:nvSpPr>
          <p:cNvPr id="12" name="文本框 11">
            <a:extLst>
              <a:ext uri="{FF2B5EF4-FFF2-40B4-BE49-F238E27FC236}">
                <a16:creationId xmlns:a16="http://schemas.microsoft.com/office/drawing/2014/main" id="{9DC2A06F-75DB-4C35-BB78-510CE10D5AF3}"/>
              </a:ext>
            </a:extLst>
          </p:cNvPr>
          <p:cNvSpPr txBox="1"/>
          <p:nvPr/>
        </p:nvSpPr>
        <p:spPr>
          <a:xfrm>
            <a:off x="4751440" y="4309412"/>
            <a:ext cx="2230534" cy="276999"/>
          </a:xfrm>
          <a:prstGeom prst="rect">
            <a:avLst/>
          </a:prstGeom>
          <a:noFill/>
        </p:spPr>
        <p:txBody>
          <a:bodyPr wrap="square" lIns="0" tIns="0" rIns="0" bIns="0" rtlCol="0">
            <a:spAutoFit/>
          </a:bodyPr>
          <a:lstStyle/>
          <a:p>
            <a:pPr algn="ctr"/>
            <a:r>
              <a:rPr kumimoji="1" lang="en-US" altLang="zh-CN" dirty="0">
                <a:solidFill>
                  <a:schemeClr val="accent1"/>
                </a:solidFill>
                <a:latin typeface="Microsoft YaHei" panose="020B0503020204020204" pitchFamily="34" charset="-122"/>
                <a:ea typeface="Microsoft YaHei" panose="020B0503020204020204" pitchFamily="34" charset="-122"/>
              </a:rPr>
              <a:t>Distributed Training</a:t>
            </a:r>
            <a:endParaRPr kumimoji="1" lang="zh-CN" altLang="en-US" dirty="0">
              <a:solidFill>
                <a:schemeClr val="accent1"/>
              </a:solidFill>
              <a:latin typeface="Microsoft YaHei" panose="020B0503020204020204" pitchFamily="34" charset="-122"/>
              <a:ea typeface="Microsoft YaHei" panose="020B0503020204020204" pitchFamily="34" charset="-122"/>
            </a:endParaRPr>
          </a:p>
        </p:txBody>
      </p:sp>
      <p:sp>
        <p:nvSpPr>
          <p:cNvPr id="13" name="文本框 12">
            <a:extLst>
              <a:ext uri="{FF2B5EF4-FFF2-40B4-BE49-F238E27FC236}">
                <a16:creationId xmlns:a16="http://schemas.microsoft.com/office/drawing/2014/main" id="{922C6C29-8684-44DF-B1EA-9FAF04BC6FC7}"/>
              </a:ext>
            </a:extLst>
          </p:cNvPr>
          <p:cNvSpPr txBox="1"/>
          <p:nvPr/>
        </p:nvSpPr>
        <p:spPr>
          <a:xfrm>
            <a:off x="8767221" y="4310743"/>
            <a:ext cx="2230534" cy="276999"/>
          </a:xfrm>
          <a:prstGeom prst="rect">
            <a:avLst/>
          </a:prstGeom>
          <a:noFill/>
        </p:spPr>
        <p:txBody>
          <a:bodyPr wrap="square" lIns="0" tIns="0" rIns="0" bIns="0" rtlCol="0">
            <a:spAutoFit/>
          </a:bodyPr>
          <a:lstStyle/>
          <a:p>
            <a:pPr algn="ctr"/>
            <a:r>
              <a:rPr kumimoji="1" lang="en-US" altLang="zh-CN" dirty="0">
                <a:solidFill>
                  <a:schemeClr val="accent1"/>
                </a:solidFill>
                <a:latin typeface="Microsoft YaHei" panose="020B0503020204020204" pitchFamily="34" charset="-122"/>
                <a:ea typeface="Microsoft YaHei" panose="020B0503020204020204" pitchFamily="34" charset="-122"/>
              </a:rPr>
              <a:t>AUTOML Training</a:t>
            </a:r>
            <a:endParaRPr kumimoji="1" lang="zh-CN" altLang="en-US" dirty="0">
              <a:solidFill>
                <a:schemeClr val="accent1"/>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18604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1DB26AE2-C265-4816-8B4A-B9745A751982}"/>
              </a:ext>
            </a:extLst>
          </p:cNvPr>
          <p:cNvSpPr>
            <a:spLocks noGrp="1"/>
          </p:cNvSpPr>
          <p:nvPr>
            <p:ph type="subTitle" idx="1"/>
          </p:nvPr>
        </p:nvSpPr>
        <p:spPr/>
        <p:txBody>
          <a:bodyPr/>
          <a:lstStyle/>
          <a:p>
            <a:r>
              <a:rPr lang="en-US" altLang="zh-CN" dirty="0" err="1"/>
              <a:t>GaussML</a:t>
            </a:r>
            <a:r>
              <a:rPr lang="en-US" altLang="zh-CN" dirty="0"/>
              <a:t>: Data Shuffle</a:t>
            </a:r>
            <a:endParaRPr lang="zh-CN" altLang="en-US" dirty="0"/>
          </a:p>
        </p:txBody>
      </p:sp>
      <p:sp>
        <p:nvSpPr>
          <p:cNvPr id="5" name="矩形 4">
            <a:extLst>
              <a:ext uri="{FF2B5EF4-FFF2-40B4-BE49-F238E27FC236}">
                <a16:creationId xmlns:a16="http://schemas.microsoft.com/office/drawing/2014/main" id="{D1EDA9AF-11C6-4130-804B-FA7494657DC4}"/>
              </a:ext>
            </a:extLst>
          </p:cNvPr>
          <p:cNvSpPr/>
          <p:nvPr/>
        </p:nvSpPr>
        <p:spPr>
          <a:xfrm>
            <a:off x="2371118" y="977575"/>
            <a:ext cx="8458964" cy="25393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4" name="矩形 13">
            <a:extLst>
              <a:ext uri="{FF2B5EF4-FFF2-40B4-BE49-F238E27FC236}">
                <a16:creationId xmlns:a16="http://schemas.microsoft.com/office/drawing/2014/main" id="{7F45B1B5-972A-4D07-B8D9-6F328118EBA5}"/>
              </a:ext>
            </a:extLst>
          </p:cNvPr>
          <p:cNvSpPr/>
          <p:nvPr/>
        </p:nvSpPr>
        <p:spPr>
          <a:xfrm>
            <a:off x="2523520" y="1218793"/>
            <a:ext cx="1238106" cy="21385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dirty="0"/>
              <a:t>Page1</a:t>
            </a:r>
            <a:endParaRPr lang="zh-CN" altLang="en-US" dirty="0"/>
          </a:p>
        </p:txBody>
      </p:sp>
      <p:sp>
        <p:nvSpPr>
          <p:cNvPr id="19" name="矩形 18">
            <a:extLst>
              <a:ext uri="{FF2B5EF4-FFF2-40B4-BE49-F238E27FC236}">
                <a16:creationId xmlns:a16="http://schemas.microsoft.com/office/drawing/2014/main" id="{19B0823C-9031-4BD7-88B2-50D15AA51B6E}"/>
              </a:ext>
            </a:extLst>
          </p:cNvPr>
          <p:cNvSpPr/>
          <p:nvPr/>
        </p:nvSpPr>
        <p:spPr>
          <a:xfrm>
            <a:off x="4221095" y="1218793"/>
            <a:ext cx="1238106" cy="21385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dirty="0"/>
              <a:t>Page2</a:t>
            </a:r>
            <a:endParaRPr lang="zh-CN" altLang="en-US" dirty="0"/>
          </a:p>
        </p:txBody>
      </p:sp>
      <p:sp>
        <p:nvSpPr>
          <p:cNvPr id="20" name="矩形 19">
            <a:extLst>
              <a:ext uri="{FF2B5EF4-FFF2-40B4-BE49-F238E27FC236}">
                <a16:creationId xmlns:a16="http://schemas.microsoft.com/office/drawing/2014/main" id="{2854A78F-CBE4-420B-8E20-4E892F76271C}"/>
              </a:ext>
            </a:extLst>
          </p:cNvPr>
          <p:cNvSpPr/>
          <p:nvPr/>
        </p:nvSpPr>
        <p:spPr>
          <a:xfrm>
            <a:off x="5918670" y="1218793"/>
            <a:ext cx="1238106" cy="21385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dirty="0"/>
              <a:t>Page3</a:t>
            </a:r>
            <a:endParaRPr lang="zh-CN" altLang="en-US" dirty="0"/>
          </a:p>
        </p:txBody>
      </p:sp>
      <p:sp>
        <p:nvSpPr>
          <p:cNvPr id="21" name="矩形 20">
            <a:extLst>
              <a:ext uri="{FF2B5EF4-FFF2-40B4-BE49-F238E27FC236}">
                <a16:creationId xmlns:a16="http://schemas.microsoft.com/office/drawing/2014/main" id="{87EB4344-FD2A-4C52-BE8A-CAB4AA438A09}"/>
              </a:ext>
            </a:extLst>
          </p:cNvPr>
          <p:cNvSpPr/>
          <p:nvPr/>
        </p:nvSpPr>
        <p:spPr>
          <a:xfrm>
            <a:off x="7616245" y="1218793"/>
            <a:ext cx="1238106" cy="21385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dirty="0"/>
              <a:t>Page4</a:t>
            </a:r>
            <a:endParaRPr lang="zh-CN" altLang="en-US" dirty="0"/>
          </a:p>
        </p:txBody>
      </p:sp>
      <p:sp>
        <p:nvSpPr>
          <p:cNvPr id="22" name="矩形 21">
            <a:extLst>
              <a:ext uri="{FF2B5EF4-FFF2-40B4-BE49-F238E27FC236}">
                <a16:creationId xmlns:a16="http://schemas.microsoft.com/office/drawing/2014/main" id="{A69E48F9-6019-40E7-8D6C-9C408E3B0910}"/>
              </a:ext>
            </a:extLst>
          </p:cNvPr>
          <p:cNvSpPr/>
          <p:nvPr/>
        </p:nvSpPr>
        <p:spPr>
          <a:xfrm>
            <a:off x="9313820" y="1218793"/>
            <a:ext cx="1238106" cy="21385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dirty="0"/>
              <a:t>Page5</a:t>
            </a:r>
            <a:endParaRPr lang="zh-CN" altLang="en-US" dirty="0"/>
          </a:p>
        </p:txBody>
      </p:sp>
      <p:sp>
        <p:nvSpPr>
          <p:cNvPr id="6" name="矩形 5">
            <a:extLst>
              <a:ext uri="{FF2B5EF4-FFF2-40B4-BE49-F238E27FC236}">
                <a16:creationId xmlns:a16="http://schemas.microsoft.com/office/drawing/2014/main" id="{09981CE7-BBAC-42C9-87D2-556AB86E57C7}"/>
              </a:ext>
            </a:extLst>
          </p:cNvPr>
          <p:cNvSpPr/>
          <p:nvPr/>
        </p:nvSpPr>
        <p:spPr>
          <a:xfrm>
            <a:off x="2629511" y="1702670"/>
            <a:ext cx="1007483" cy="268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3" name="矩形 22">
            <a:extLst>
              <a:ext uri="{FF2B5EF4-FFF2-40B4-BE49-F238E27FC236}">
                <a16:creationId xmlns:a16="http://schemas.microsoft.com/office/drawing/2014/main" id="{28AB4914-8C56-4B45-B8C4-76A434B84533}"/>
              </a:ext>
            </a:extLst>
          </p:cNvPr>
          <p:cNvSpPr/>
          <p:nvPr/>
        </p:nvSpPr>
        <p:spPr>
          <a:xfrm>
            <a:off x="2629510" y="2060164"/>
            <a:ext cx="1007483" cy="268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4" name="矩形 23">
            <a:extLst>
              <a:ext uri="{FF2B5EF4-FFF2-40B4-BE49-F238E27FC236}">
                <a16:creationId xmlns:a16="http://schemas.microsoft.com/office/drawing/2014/main" id="{7249DF52-2546-4B39-9176-6D76650BFDEF}"/>
              </a:ext>
            </a:extLst>
          </p:cNvPr>
          <p:cNvSpPr/>
          <p:nvPr/>
        </p:nvSpPr>
        <p:spPr>
          <a:xfrm>
            <a:off x="2624317" y="2417658"/>
            <a:ext cx="1007483" cy="268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5" name="矩形 24">
            <a:extLst>
              <a:ext uri="{FF2B5EF4-FFF2-40B4-BE49-F238E27FC236}">
                <a16:creationId xmlns:a16="http://schemas.microsoft.com/office/drawing/2014/main" id="{8A7ED33C-DAC6-469F-82D5-22406A2526F3}"/>
              </a:ext>
            </a:extLst>
          </p:cNvPr>
          <p:cNvSpPr/>
          <p:nvPr/>
        </p:nvSpPr>
        <p:spPr>
          <a:xfrm>
            <a:off x="2627705" y="2796551"/>
            <a:ext cx="1007483" cy="268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矩形 26">
            <a:extLst>
              <a:ext uri="{FF2B5EF4-FFF2-40B4-BE49-F238E27FC236}">
                <a16:creationId xmlns:a16="http://schemas.microsoft.com/office/drawing/2014/main" id="{1BBDF4FC-266C-4E47-BEA5-D7A9077EFEC6}"/>
              </a:ext>
            </a:extLst>
          </p:cNvPr>
          <p:cNvSpPr/>
          <p:nvPr/>
        </p:nvSpPr>
        <p:spPr>
          <a:xfrm>
            <a:off x="4337210" y="1702670"/>
            <a:ext cx="1007483" cy="268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8" name="矩形 27">
            <a:extLst>
              <a:ext uri="{FF2B5EF4-FFF2-40B4-BE49-F238E27FC236}">
                <a16:creationId xmlns:a16="http://schemas.microsoft.com/office/drawing/2014/main" id="{630772AC-C465-4916-9329-C4F3D04A7DEC}"/>
              </a:ext>
            </a:extLst>
          </p:cNvPr>
          <p:cNvSpPr/>
          <p:nvPr/>
        </p:nvSpPr>
        <p:spPr>
          <a:xfrm>
            <a:off x="4337209" y="2060164"/>
            <a:ext cx="1007483" cy="268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9" name="矩形 28">
            <a:extLst>
              <a:ext uri="{FF2B5EF4-FFF2-40B4-BE49-F238E27FC236}">
                <a16:creationId xmlns:a16="http://schemas.microsoft.com/office/drawing/2014/main" id="{0920F375-9B96-4F07-979A-18F3A60C347D}"/>
              </a:ext>
            </a:extLst>
          </p:cNvPr>
          <p:cNvSpPr/>
          <p:nvPr/>
        </p:nvSpPr>
        <p:spPr>
          <a:xfrm>
            <a:off x="4332016" y="2417658"/>
            <a:ext cx="1007483" cy="268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0" name="矩形 29">
            <a:extLst>
              <a:ext uri="{FF2B5EF4-FFF2-40B4-BE49-F238E27FC236}">
                <a16:creationId xmlns:a16="http://schemas.microsoft.com/office/drawing/2014/main" id="{99B4F1C8-BAE9-4DEE-B508-83311FFE8666}"/>
              </a:ext>
            </a:extLst>
          </p:cNvPr>
          <p:cNvSpPr/>
          <p:nvPr/>
        </p:nvSpPr>
        <p:spPr>
          <a:xfrm>
            <a:off x="4335404" y="2796551"/>
            <a:ext cx="1007483" cy="268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1" name="矩形 30">
            <a:extLst>
              <a:ext uri="{FF2B5EF4-FFF2-40B4-BE49-F238E27FC236}">
                <a16:creationId xmlns:a16="http://schemas.microsoft.com/office/drawing/2014/main" id="{745CEEC2-A791-4B84-95FF-3456C88752E5}"/>
              </a:ext>
            </a:extLst>
          </p:cNvPr>
          <p:cNvSpPr/>
          <p:nvPr/>
        </p:nvSpPr>
        <p:spPr>
          <a:xfrm>
            <a:off x="6044617" y="1720917"/>
            <a:ext cx="1007483" cy="268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矩形 31">
            <a:extLst>
              <a:ext uri="{FF2B5EF4-FFF2-40B4-BE49-F238E27FC236}">
                <a16:creationId xmlns:a16="http://schemas.microsoft.com/office/drawing/2014/main" id="{CAA68C76-4E06-49B9-B854-39C77EAF3262}"/>
              </a:ext>
            </a:extLst>
          </p:cNvPr>
          <p:cNvSpPr/>
          <p:nvPr/>
        </p:nvSpPr>
        <p:spPr>
          <a:xfrm>
            <a:off x="6044616" y="2078411"/>
            <a:ext cx="1007483" cy="268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3" name="矩形 32">
            <a:extLst>
              <a:ext uri="{FF2B5EF4-FFF2-40B4-BE49-F238E27FC236}">
                <a16:creationId xmlns:a16="http://schemas.microsoft.com/office/drawing/2014/main" id="{E2F49FFD-FAAF-4992-B5FA-F94A460A044A}"/>
              </a:ext>
            </a:extLst>
          </p:cNvPr>
          <p:cNvSpPr/>
          <p:nvPr/>
        </p:nvSpPr>
        <p:spPr>
          <a:xfrm>
            <a:off x="6039423" y="2435905"/>
            <a:ext cx="1007483" cy="268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4" name="矩形 33">
            <a:extLst>
              <a:ext uri="{FF2B5EF4-FFF2-40B4-BE49-F238E27FC236}">
                <a16:creationId xmlns:a16="http://schemas.microsoft.com/office/drawing/2014/main" id="{A207A313-B11E-401D-9C89-8E1CC08DC5AD}"/>
              </a:ext>
            </a:extLst>
          </p:cNvPr>
          <p:cNvSpPr/>
          <p:nvPr/>
        </p:nvSpPr>
        <p:spPr>
          <a:xfrm>
            <a:off x="6042811" y="2814798"/>
            <a:ext cx="1007483" cy="268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5" name="矩形 34">
            <a:extLst>
              <a:ext uri="{FF2B5EF4-FFF2-40B4-BE49-F238E27FC236}">
                <a16:creationId xmlns:a16="http://schemas.microsoft.com/office/drawing/2014/main" id="{F4DC22B8-6179-4C13-975C-0C48FD33C245}"/>
              </a:ext>
            </a:extLst>
          </p:cNvPr>
          <p:cNvSpPr/>
          <p:nvPr/>
        </p:nvSpPr>
        <p:spPr>
          <a:xfrm>
            <a:off x="7737801" y="1720917"/>
            <a:ext cx="1007483" cy="268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6" name="矩形 35">
            <a:extLst>
              <a:ext uri="{FF2B5EF4-FFF2-40B4-BE49-F238E27FC236}">
                <a16:creationId xmlns:a16="http://schemas.microsoft.com/office/drawing/2014/main" id="{0293B635-B076-4DFF-8C15-F8ED741FC50C}"/>
              </a:ext>
            </a:extLst>
          </p:cNvPr>
          <p:cNvSpPr/>
          <p:nvPr/>
        </p:nvSpPr>
        <p:spPr>
          <a:xfrm>
            <a:off x="7737800" y="2078411"/>
            <a:ext cx="1007483" cy="268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矩形 36">
            <a:extLst>
              <a:ext uri="{FF2B5EF4-FFF2-40B4-BE49-F238E27FC236}">
                <a16:creationId xmlns:a16="http://schemas.microsoft.com/office/drawing/2014/main" id="{ED098586-550B-4E60-8450-EB40D74AC116}"/>
              </a:ext>
            </a:extLst>
          </p:cNvPr>
          <p:cNvSpPr/>
          <p:nvPr/>
        </p:nvSpPr>
        <p:spPr>
          <a:xfrm>
            <a:off x="7732607" y="2435905"/>
            <a:ext cx="1007483" cy="268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矩形 37">
            <a:extLst>
              <a:ext uri="{FF2B5EF4-FFF2-40B4-BE49-F238E27FC236}">
                <a16:creationId xmlns:a16="http://schemas.microsoft.com/office/drawing/2014/main" id="{2BBBAE8B-7513-4A36-93E6-CB02DAFB719C}"/>
              </a:ext>
            </a:extLst>
          </p:cNvPr>
          <p:cNvSpPr/>
          <p:nvPr/>
        </p:nvSpPr>
        <p:spPr>
          <a:xfrm>
            <a:off x="7735995" y="2814798"/>
            <a:ext cx="1007483" cy="268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9" name="矩形 38">
            <a:extLst>
              <a:ext uri="{FF2B5EF4-FFF2-40B4-BE49-F238E27FC236}">
                <a16:creationId xmlns:a16="http://schemas.microsoft.com/office/drawing/2014/main" id="{436CD981-8E74-4AB2-B7D5-7C44BA2C41F4}"/>
              </a:ext>
            </a:extLst>
          </p:cNvPr>
          <p:cNvSpPr/>
          <p:nvPr/>
        </p:nvSpPr>
        <p:spPr>
          <a:xfrm>
            <a:off x="9445500" y="1742688"/>
            <a:ext cx="1007483" cy="268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0" name="矩形 39">
            <a:extLst>
              <a:ext uri="{FF2B5EF4-FFF2-40B4-BE49-F238E27FC236}">
                <a16:creationId xmlns:a16="http://schemas.microsoft.com/office/drawing/2014/main" id="{21CD0563-8CE2-47F2-86A6-8C6B0F13B59F}"/>
              </a:ext>
            </a:extLst>
          </p:cNvPr>
          <p:cNvSpPr/>
          <p:nvPr/>
        </p:nvSpPr>
        <p:spPr>
          <a:xfrm>
            <a:off x="9445499" y="2100182"/>
            <a:ext cx="1007483" cy="268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1" name="矩形 40">
            <a:extLst>
              <a:ext uri="{FF2B5EF4-FFF2-40B4-BE49-F238E27FC236}">
                <a16:creationId xmlns:a16="http://schemas.microsoft.com/office/drawing/2014/main" id="{D149736C-6048-4945-A4E1-5FE7C746D419}"/>
              </a:ext>
            </a:extLst>
          </p:cNvPr>
          <p:cNvSpPr/>
          <p:nvPr/>
        </p:nvSpPr>
        <p:spPr>
          <a:xfrm>
            <a:off x="9440306" y="2457676"/>
            <a:ext cx="1007483" cy="268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42" name="矩形 41">
            <a:extLst>
              <a:ext uri="{FF2B5EF4-FFF2-40B4-BE49-F238E27FC236}">
                <a16:creationId xmlns:a16="http://schemas.microsoft.com/office/drawing/2014/main" id="{63699C9C-FE56-4B2F-B612-0102724262FE}"/>
              </a:ext>
            </a:extLst>
          </p:cNvPr>
          <p:cNvSpPr/>
          <p:nvPr/>
        </p:nvSpPr>
        <p:spPr>
          <a:xfrm>
            <a:off x="9443694" y="2836569"/>
            <a:ext cx="1007483" cy="268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cxnSp>
        <p:nvCxnSpPr>
          <p:cNvPr id="8" name="连接符: 曲线 7">
            <a:extLst>
              <a:ext uri="{FF2B5EF4-FFF2-40B4-BE49-F238E27FC236}">
                <a16:creationId xmlns:a16="http://schemas.microsoft.com/office/drawing/2014/main" id="{E15999BE-DF50-458C-ACF6-9C971455CEA9}"/>
              </a:ext>
            </a:extLst>
          </p:cNvPr>
          <p:cNvCxnSpPr>
            <a:stCxn id="14" idx="0"/>
            <a:endCxn id="19" idx="0"/>
          </p:cNvCxnSpPr>
          <p:nvPr/>
        </p:nvCxnSpPr>
        <p:spPr>
          <a:xfrm rot="5400000" flipH="1" flipV="1">
            <a:off x="3991360" y="370006"/>
            <a:ext cx="12700" cy="1697575"/>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连接符: 曲线 43">
            <a:extLst>
              <a:ext uri="{FF2B5EF4-FFF2-40B4-BE49-F238E27FC236}">
                <a16:creationId xmlns:a16="http://schemas.microsoft.com/office/drawing/2014/main" id="{839F3001-33A7-46F2-9325-DB86153643F8}"/>
              </a:ext>
            </a:extLst>
          </p:cNvPr>
          <p:cNvCxnSpPr>
            <a:stCxn id="19" idx="0"/>
            <a:endCxn id="20" idx="0"/>
          </p:cNvCxnSpPr>
          <p:nvPr/>
        </p:nvCxnSpPr>
        <p:spPr>
          <a:xfrm rot="5400000" flipH="1" flipV="1">
            <a:off x="5688935" y="370006"/>
            <a:ext cx="12700" cy="1697575"/>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连接符: 曲线 45">
            <a:extLst>
              <a:ext uri="{FF2B5EF4-FFF2-40B4-BE49-F238E27FC236}">
                <a16:creationId xmlns:a16="http://schemas.microsoft.com/office/drawing/2014/main" id="{6C60AB15-8FE1-4A3A-93F2-669601FF343F}"/>
              </a:ext>
            </a:extLst>
          </p:cNvPr>
          <p:cNvCxnSpPr>
            <a:stCxn id="20" idx="0"/>
            <a:endCxn id="21" idx="0"/>
          </p:cNvCxnSpPr>
          <p:nvPr/>
        </p:nvCxnSpPr>
        <p:spPr>
          <a:xfrm rot="5400000" flipH="1" flipV="1">
            <a:off x="7386510" y="370006"/>
            <a:ext cx="12700" cy="1697575"/>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连接符: 曲线 47">
            <a:extLst>
              <a:ext uri="{FF2B5EF4-FFF2-40B4-BE49-F238E27FC236}">
                <a16:creationId xmlns:a16="http://schemas.microsoft.com/office/drawing/2014/main" id="{05D03A1F-6275-484F-BE0A-7FC7C1A6084A}"/>
              </a:ext>
            </a:extLst>
          </p:cNvPr>
          <p:cNvCxnSpPr>
            <a:stCxn id="21" idx="0"/>
            <a:endCxn id="22" idx="0"/>
          </p:cNvCxnSpPr>
          <p:nvPr/>
        </p:nvCxnSpPr>
        <p:spPr>
          <a:xfrm rot="5400000" flipH="1" flipV="1">
            <a:off x="9084085" y="370006"/>
            <a:ext cx="12700" cy="1697575"/>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连接符: 曲线 49">
            <a:extLst>
              <a:ext uri="{FF2B5EF4-FFF2-40B4-BE49-F238E27FC236}">
                <a16:creationId xmlns:a16="http://schemas.microsoft.com/office/drawing/2014/main" id="{27237A25-BC4A-4B79-B0FD-DAF1CDE55144}"/>
              </a:ext>
            </a:extLst>
          </p:cNvPr>
          <p:cNvCxnSpPr>
            <a:stCxn id="14" idx="0"/>
            <a:endCxn id="20" idx="0"/>
          </p:cNvCxnSpPr>
          <p:nvPr/>
        </p:nvCxnSpPr>
        <p:spPr>
          <a:xfrm rot="5400000" flipH="1" flipV="1">
            <a:off x="4840148" y="-478782"/>
            <a:ext cx="12700" cy="339515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a:extLst>
              <a:ext uri="{FF2B5EF4-FFF2-40B4-BE49-F238E27FC236}">
                <a16:creationId xmlns:a16="http://schemas.microsoft.com/office/drawing/2014/main" id="{C0EB8454-4C11-4F84-BD4C-5102A5E529CD}"/>
              </a:ext>
            </a:extLst>
          </p:cNvPr>
          <p:cNvCxnSpPr>
            <a:stCxn id="20" idx="0"/>
            <a:endCxn id="22" idx="0"/>
          </p:cNvCxnSpPr>
          <p:nvPr/>
        </p:nvCxnSpPr>
        <p:spPr>
          <a:xfrm rot="5400000" flipH="1" flipV="1">
            <a:off x="8235298" y="-478782"/>
            <a:ext cx="12700" cy="339515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连接符: 曲线 53">
            <a:extLst>
              <a:ext uri="{FF2B5EF4-FFF2-40B4-BE49-F238E27FC236}">
                <a16:creationId xmlns:a16="http://schemas.microsoft.com/office/drawing/2014/main" id="{6225C64F-71CC-411A-A28F-174BF591E0D5}"/>
              </a:ext>
            </a:extLst>
          </p:cNvPr>
          <p:cNvCxnSpPr>
            <a:stCxn id="19" idx="0"/>
            <a:endCxn id="21" idx="0"/>
          </p:cNvCxnSpPr>
          <p:nvPr/>
        </p:nvCxnSpPr>
        <p:spPr>
          <a:xfrm rot="5400000" flipH="1" flipV="1">
            <a:off x="6537723" y="-478782"/>
            <a:ext cx="12700" cy="339515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连接符: 曲线 55">
            <a:extLst>
              <a:ext uri="{FF2B5EF4-FFF2-40B4-BE49-F238E27FC236}">
                <a16:creationId xmlns:a16="http://schemas.microsoft.com/office/drawing/2014/main" id="{AF858AFB-2730-4AF9-8CC3-667522DA23DC}"/>
              </a:ext>
            </a:extLst>
          </p:cNvPr>
          <p:cNvCxnSpPr>
            <a:stCxn id="20" idx="0"/>
            <a:endCxn id="22" idx="0"/>
          </p:cNvCxnSpPr>
          <p:nvPr/>
        </p:nvCxnSpPr>
        <p:spPr>
          <a:xfrm rot="5400000" flipH="1" flipV="1">
            <a:off x="8235298" y="-478782"/>
            <a:ext cx="12700" cy="339515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连接符: 曲线 57">
            <a:extLst>
              <a:ext uri="{FF2B5EF4-FFF2-40B4-BE49-F238E27FC236}">
                <a16:creationId xmlns:a16="http://schemas.microsoft.com/office/drawing/2014/main" id="{E95D33D9-4C62-4A93-AF27-A76F75164111}"/>
              </a:ext>
            </a:extLst>
          </p:cNvPr>
          <p:cNvCxnSpPr>
            <a:stCxn id="14" idx="0"/>
            <a:endCxn id="21" idx="0"/>
          </p:cNvCxnSpPr>
          <p:nvPr/>
        </p:nvCxnSpPr>
        <p:spPr>
          <a:xfrm rot="5400000" flipH="1" flipV="1">
            <a:off x="5688935" y="-1327569"/>
            <a:ext cx="12700" cy="5092725"/>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连接符: 曲线 59">
            <a:extLst>
              <a:ext uri="{FF2B5EF4-FFF2-40B4-BE49-F238E27FC236}">
                <a16:creationId xmlns:a16="http://schemas.microsoft.com/office/drawing/2014/main" id="{2B209CF0-39CE-4172-B3C8-BB3A794E64B1}"/>
              </a:ext>
            </a:extLst>
          </p:cNvPr>
          <p:cNvCxnSpPr>
            <a:stCxn id="19" idx="0"/>
            <a:endCxn id="22" idx="0"/>
          </p:cNvCxnSpPr>
          <p:nvPr/>
        </p:nvCxnSpPr>
        <p:spPr>
          <a:xfrm rot="5400000" flipH="1" flipV="1">
            <a:off x="7386510" y="-1327569"/>
            <a:ext cx="12700" cy="5092725"/>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连接符: 曲线 61">
            <a:extLst>
              <a:ext uri="{FF2B5EF4-FFF2-40B4-BE49-F238E27FC236}">
                <a16:creationId xmlns:a16="http://schemas.microsoft.com/office/drawing/2014/main" id="{D0F38815-B4AD-434F-AE14-E165F0081E06}"/>
              </a:ext>
            </a:extLst>
          </p:cNvPr>
          <p:cNvCxnSpPr>
            <a:stCxn id="14" idx="0"/>
            <a:endCxn id="22" idx="0"/>
          </p:cNvCxnSpPr>
          <p:nvPr/>
        </p:nvCxnSpPr>
        <p:spPr>
          <a:xfrm rot="5400000" flipH="1" flipV="1">
            <a:off x="6537723" y="-2176357"/>
            <a:ext cx="12700" cy="6790300"/>
          </a:xfrm>
          <a:prstGeom prst="curvedConnector3">
            <a:avLst>
              <a:gd name="adj1" fmla="val 18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4" name="连接符: 曲线 63">
            <a:extLst>
              <a:ext uri="{FF2B5EF4-FFF2-40B4-BE49-F238E27FC236}">
                <a16:creationId xmlns:a16="http://schemas.microsoft.com/office/drawing/2014/main" id="{9DB47C4A-E1B5-4D9C-86F2-3200ED623CD9}"/>
              </a:ext>
            </a:extLst>
          </p:cNvPr>
          <p:cNvCxnSpPr>
            <a:stCxn id="6" idx="3"/>
            <a:endCxn id="23" idx="3"/>
          </p:cNvCxnSpPr>
          <p:nvPr/>
        </p:nvCxnSpPr>
        <p:spPr>
          <a:xfrm flipH="1">
            <a:off x="3636993" y="1836823"/>
            <a:ext cx="1" cy="357494"/>
          </a:xfrm>
          <a:prstGeom prst="curvedConnector3">
            <a:avLst>
              <a:gd name="adj1" fmla="val -228600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连接符: 曲线 65">
            <a:extLst>
              <a:ext uri="{FF2B5EF4-FFF2-40B4-BE49-F238E27FC236}">
                <a16:creationId xmlns:a16="http://schemas.microsoft.com/office/drawing/2014/main" id="{CE1E81B6-5E4C-471E-876C-2F20BD1AC042}"/>
              </a:ext>
            </a:extLst>
          </p:cNvPr>
          <p:cNvCxnSpPr>
            <a:stCxn id="6" idx="3"/>
            <a:endCxn id="24" idx="3"/>
          </p:cNvCxnSpPr>
          <p:nvPr/>
        </p:nvCxnSpPr>
        <p:spPr>
          <a:xfrm flipH="1">
            <a:off x="3631800" y="1836823"/>
            <a:ext cx="5194" cy="714988"/>
          </a:xfrm>
          <a:prstGeom prst="curvedConnector3">
            <a:avLst>
              <a:gd name="adj1" fmla="val -440123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连接符: 曲线 67">
            <a:extLst>
              <a:ext uri="{FF2B5EF4-FFF2-40B4-BE49-F238E27FC236}">
                <a16:creationId xmlns:a16="http://schemas.microsoft.com/office/drawing/2014/main" id="{4A4B4EEE-DC07-42B8-9C67-355518894EF4}"/>
              </a:ext>
            </a:extLst>
          </p:cNvPr>
          <p:cNvCxnSpPr>
            <a:stCxn id="6" idx="3"/>
            <a:endCxn id="25" idx="3"/>
          </p:cNvCxnSpPr>
          <p:nvPr/>
        </p:nvCxnSpPr>
        <p:spPr>
          <a:xfrm flipH="1">
            <a:off x="3635188" y="1836823"/>
            <a:ext cx="1806" cy="1093881"/>
          </a:xfrm>
          <a:prstGeom prst="curvedConnector3">
            <a:avLst>
              <a:gd name="adj1" fmla="val -1265780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连接符: 曲线 69">
            <a:extLst>
              <a:ext uri="{FF2B5EF4-FFF2-40B4-BE49-F238E27FC236}">
                <a16:creationId xmlns:a16="http://schemas.microsoft.com/office/drawing/2014/main" id="{3933BF54-7DD4-4E0E-832A-2AFF23E2D2ED}"/>
              </a:ext>
            </a:extLst>
          </p:cNvPr>
          <p:cNvCxnSpPr>
            <a:stCxn id="23" idx="3"/>
            <a:endCxn id="24" idx="3"/>
          </p:cNvCxnSpPr>
          <p:nvPr/>
        </p:nvCxnSpPr>
        <p:spPr>
          <a:xfrm flipH="1">
            <a:off x="3631800" y="2194317"/>
            <a:ext cx="5193" cy="357494"/>
          </a:xfrm>
          <a:prstGeom prst="curvedConnector3">
            <a:avLst>
              <a:gd name="adj1" fmla="val -440208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连接符: 曲线 71">
            <a:extLst>
              <a:ext uri="{FF2B5EF4-FFF2-40B4-BE49-F238E27FC236}">
                <a16:creationId xmlns:a16="http://schemas.microsoft.com/office/drawing/2014/main" id="{8050821C-157F-4E7A-A888-252022E51869}"/>
              </a:ext>
            </a:extLst>
          </p:cNvPr>
          <p:cNvCxnSpPr>
            <a:stCxn id="23" idx="3"/>
            <a:endCxn id="25" idx="3"/>
          </p:cNvCxnSpPr>
          <p:nvPr/>
        </p:nvCxnSpPr>
        <p:spPr>
          <a:xfrm flipH="1">
            <a:off x="3635188" y="2194317"/>
            <a:ext cx="1805" cy="736387"/>
          </a:xfrm>
          <a:prstGeom prst="curvedConnector3">
            <a:avLst>
              <a:gd name="adj1" fmla="val -1266482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连接符: 曲线 73">
            <a:extLst>
              <a:ext uri="{FF2B5EF4-FFF2-40B4-BE49-F238E27FC236}">
                <a16:creationId xmlns:a16="http://schemas.microsoft.com/office/drawing/2014/main" id="{582CBB4B-44FF-42BF-A8A4-70CEBF6BD697}"/>
              </a:ext>
            </a:extLst>
          </p:cNvPr>
          <p:cNvCxnSpPr>
            <a:stCxn id="24" idx="3"/>
            <a:endCxn id="25" idx="3"/>
          </p:cNvCxnSpPr>
          <p:nvPr/>
        </p:nvCxnSpPr>
        <p:spPr>
          <a:xfrm>
            <a:off x="3631800" y="2551811"/>
            <a:ext cx="3388" cy="378893"/>
          </a:xfrm>
          <a:prstGeom prst="curvedConnector3">
            <a:avLst>
              <a:gd name="adj1" fmla="val 6847344"/>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5" name="文本框 74">
            <a:extLst>
              <a:ext uri="{FF2B5EF4-FFF2-40B4-BE49-F238E27FC236}">
                <a16:creationId xmlns:a16="http://schemas.microsoft.com/office/drawing/2014/main" id="{5E7CC56A-B547-4CAD-977A-751A112BCD0C}"/>
              </a:ext>
            </a:extLst>
          </p:cNvPr>
          <p:cNvSpPr txBox="1"/>
          <p:nvPr/>
        </p:nvSpPr>
        <p:spPr>
          <a:xfrm>
            <a:off x="502091" y="1720917"/>
            <a:ext cx="1561960" cy="276999"/>
          </a:xfrm>
          <a:prstGeom prst="rect">
            <a:avLst/>
          </a:prstGeom>
          <a:noFill/>
        </p:spPr>
        <p:txBody>
          <a:bodyPr wrap="square" lIns="0" tIns="0" rIns="0" bIns="0" rtlCol="0">
            <a:spAutoFit/>
          </a:bodyPr>
          <a:lstStyle/>
          <a:p>
            <a:pPr algn="ctr"/>
            <a:r>
              <a:rPr kumimoji="1" lang="en-US" altLang="zh-CN" dirty="0">
                <a:solidFill>
                  <a:srgbClr val="000000"/>
                </a:solidFill>
                <a:latin typeface="Microsoft YaHei" panose="020B0503020204020204" pitchFamily="34" charset="-122"/>
                <a:ea typeface="Microsoft YaHei" panose="020B0503020204020204" pitchFamily="34" charset="-122"/>
              </a:rPr>
              <a:t>Single Node</a:t>
            </a:r>
            <a:endParaRPr kumimoji="1" lang="zh-CN" altLang="en-US" dirty="0">
              <a:solidFill>
                <a:srgbClr val="000000"/>
              </a:solidFill>
              <a:latin typeface="Microsoft YaHei" panose="020B0503020204020204" pitchFamily="34" charset="-122"/>
              <a:ea typeface="Microsoft YaHei" panose="020B0503020204020204" pitchFamily="34" charset="-122"/>
            </a:endParaRPr>
          </a:p>
        </p:txBody>
      </p:sp>
      <p:sp>
        <p:nvSpPr>
          <p:cNvPr id="76" name="文本框 75">
            <a:extLst>
              <a:ext uri="{FF2B5EF4-FFF2-40B4-BE49-F238E27FC236}">
                <a16:creationId xmlns:a16="http://schemas.microsoft.com/office/drawing/2014/main" id="{455C24CC-A2EB-41A4-87D4-1D00D5DC048B}"/>
              </a:ext>
            </a:extLst>
          </p:cNvPr>
          <p:cNvSpPr txBox="1"/>
          <p:nvPr/>
        </p:nvSpPr>
        <p:spPr>
          <a:xfrm>
            <a:off x="502091" y="4529432"/>
            <a:ext cx="1561960" cy="553998"/>
          </a:xfrm>
          <a:prstGeom prst="rect">
            <a:avLst/>
          </a:prstGeom>
          <a:noFill/>
        </p:spPr>
        <p:txBody>
          <a:bodyPr wrap="square" lIns="0" tIns="0" rIns="0" bIns="0" rtlCol="0">
            <a:spAutoFit/>
          </a:bodyPr>
          <a:lstStyle/>
          <a:p>
            <a:pPr algn="ctr"/>
            <a:r>
              <a:rPr kumimoji="1" lang="en-US" altLang="zh-CN" dirty="0">
                <a:solidFill>
                  <a:srgbClr val="000000"/>
                </a:solidFill>
                <a:latin typeface="Microsoft YaHei" panose="020B0503020204020204" pitchFamily="34" charset="-122"/>
                <a:ea typeface="Microsoft YaHei" panose="020B0503020204020204" pitchFamily="34" charset="-122"/>
              </a:rPr>
              <a:t>Multiple Nodes</a:t>
            </a:r>
            <a:endParaRPr kumimoji="1" lang="zh-CN" altLang="en-US" dirty="0">
              <a:solidFill>
                <a:srgbClr val="000000"/>
              </a:solidFill>
              <a:latin typeface="Microsoft YaHei" panose="020B0503020204020204" pitchFamily="34" charset="-122"/>
              <a:ea typeface="Microsoft YaHei" panose="020B0503020204020204" pitchFamily="34" charset="-122"/>
            </a:endParaRPr>
          </a:p>
        </p:txBody>
      </p:sp>
      <p:cxnSp>
        <p:nvCxnSpPr>
          <p:cNvPr id="77" name="连接符: 曲线 76">
            <a:extLst>
              <a:ext uri="{FF2B5EF4-FFF2-40B4-BE49-F238E27FC236}">
                <a16:creationId xmlns:a16="http://schemas.microsoft.com/office/drawing/2014/main" id="{C9897AE0-D6D1-4081-A4E4-F9FEB239A626}"/>
              </a:ext>
            </a:extLst>
          </p:cNvPr>
          <p:cNvCxnSpPr/>
          <p:nvPr/>
        </p:nvCxnSpPr>
        <p:spPr>
          <a:xfrm flipH="1">
            <a:off x="5342887" y="1814778"/>
            <a:ext cx="1" cy="357494"/>
          </a:xfrm>
          <a:prstGeom prst="curvedConnector3">
            <a:avLst>
              <a:gd name="adj1" fmla="val -228600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连接符: 曲线 77">
            <a:extLst>
              <a:ext uri="{FF2B5EF4-FFF2-40B4-BE49-F238E27FC236}">
                <a16:creationId xmlns:a16="http://schemas.microsoft.com/office/drawing/2014/main" id="{BB31EEF9-1604-4864-9ADE-6AAB083E56B0}"/>
              </a:ext>
            </a:extLst>
          </p:cNvPr>
          <p:cNvCxnSpPr/>
          <p:nvPr/>
        </p:nvCxnSpPr>
        <p:spPr>
          <a:xfrm flipH="1">
            <a:off x="5337694" y="1814778"/>
            <a:ext cx="5194" cy="714988"/>
          </a:xfrm>
          <a:prstGeom prst="curvedConnector3">
            <a:avLst>
              <a:gd name="adj1" fmla="val -440123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连接符: 曲线 78">
            <a:extLst>
              <a:ext uri="{FF2B5EF4-FFF2-40B4-BE49-F238E27FC236}">
                <a16:creationId xmlns:a16="http://schemas.microsoft.com/office/drawing/2014/main" id="{3D89ECBF-8FFB-4170-B25B-783EFFE14853}"/>
              </a:ext>
            </a:extLst>
          </p:cNvPr>
          <p:cNvCxnSpPr/>
          <p:nvPr/>
        </p:nvCxnSpPr>
        <p:spPr>
          <a:xfrm flipH="1">
            <a:off x="5341082" y="1814778"/>
            <a:ext cx="1806" cy="1093881"/>
          </a:xfrm>
          <a:prstGeom prst="curvedConnector3">
            <a:avLst>
              <a:gd name="adj1" fmla="val -1265780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0" name="连接符: 曲线 79">
            <a:extLst>
              <a:ext uri="{FF2B5EF4-FFF2-40B4-BE49-F238E27FC236}">
                <a16:creationId xmlns:a16="http://schemas.microsoft.com/office/drawing/2014/main" id="{12B8005A-3652-4B11-8DDD-8DFA39086907}"/>
              </a:ext>
            </a:extLst>
          </p:cNvPr>
          <p:cNvCxnSpPr/>
          <p:nvPr/>
        </p:nvCxnSpPr>
        <p:spPr>
          <a:xfrm flipH="1">
            <a:off x="5337694" y="2172272"/>
            <a:ext cx="5193" cy="357494"/>
          </a:xfrm>
          <a:prstGeom prst="curvedConnector3">
            <a:avLst>
              <a:gd name="adj1" fmla="val -440208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连接符: 曲线 80">
            <a:extLst>
              <a:ext uri="{FF2B5EF4-FFF2-40B4-BE49-F238E27FC236}">
                <a16:creationId xmlns:a16="http://schemas.microsoft.com/office/drawing/2014/main" id="{19B5ECE2-C23B-4574-9E8E-2B90279A2C22}"/>
              </a:ext>
            </a:extLst>
          </p:cNvPr>
          <p:cNvCxnSpPr/>
          <p:nvPr/>
        </p:nvCxnSpPr>
        <p:spPr>
          <a:xfrm flipH="1">
            <a:off x="5341082" y="2172272"/>
            <a:ext cx="1805" cy="736387"/>
          </a:xfrm>
          <a:prstGeom prst="curvedConnector3">
            <a:avLst>
              <a:gd name="adj1" fmla="val -1266482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2" name="连接符: 曲线 81">
            <a:extLst>
              <a:ext uri="{FF2B5EF4-FFF2-40B4-BE49-F238E27FC236}">
                <a16:creationId xmlns:a16="http://schemas.microsoft.com/office/drawing/2014/main" id="{32679546-5070-4458-AF4B-CA83E1FB2927}"/>
              </a:ext>
            </a:extLst>
          </p:cNvPr>
          <p:cNvCxnSpPr/>
          <p:nvPr/>
        </p:nvCxnSpPr>
        <p:spPr>
          <a:xfrm>
            <a:off x="5337694" y="2529766"/>
            <a:ext cx="3388" cy="378893"/>
          </a:xfrm>
          <a:prstGeom prst="curvedConnector3">
            <a:avLst>
              <a:gd name="adj1" fmla="val 6847344"/>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连接符: 曲线 82">
            <a:extLst>
              <a:ext uri="{FF2B5EF4-FFF2-40B4-BE49-F238E27FC236}">
                <a16:creationId xmlns:a16="http://schemas.microsoft.com/office/drawing/2014/main" id="{171FAE24-524E-4967-98FC-D80627455566}"/>
              </a:ext>
            </a:extLst>
          </p:cNvPr>
          <p:cNvCxnSpPr/>
          <p:nvPr/>
        </p:nvCxnSpPr>
        <p:spPr>
          <a:xfrm flipH="1">
            <a:off x="7035634" y="1855070"/>
            <a:ext cx="1" cy="357494"/>
          </a:xfrm>
          <a:prstGeom prst="curvedConnector3">
            <a:avLst>
              <a:gd name="adj1" fmla="val -228600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4" name="连接符: 曲线 83">
            <a:extLst>
              <a:ext uri="{FF2B5EF4-FFF2-40B4-BE49-F238E27FC236}">
                <a16:creationId xmlns:a16="http://schemas.microsoft.com/office/drawing/2014/main" id="{73BF8C45-6712-4226-B248-66BEE11E55E9}"/>
              </a:ext>
            </a:extLst>
          </p:cNvPr>
          <p:cNvCxnSpPr/>
          <p:nvPr/>
        </p:nvCxnSpPr>
        <p:spPr>
          <a:xfrm flipH="1">
            <a:off x="7030441" y="1855070"/>
            <a:ext cx="5194" cy="714988"/>
          </a:xfrm>
          <a:prstGeom prst="curvedConnector3">
            <a:avLst>
              <a:gd name="adj1" fmla="val -440123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连接符: 曲线 84">
            <a:extLst>
              <a:ext uri="{FF2B5EF4-FFF2-40B4-BE49-F238E27FC236}">
                <a16:creationId xmlns:a16="http://schemas.microsoft.com/office/drawing/2014/main" id="{91AB088D-FD16-4A64-938D-3F3005DDB439}"/>
              </a:ext>
            </a:extLst>
          </p:cNvPr>
          <p:cNvCxnSpPr/>
          <p:nvPr/>
        </p:nvCxnSpPr>
        <p:spPr>
          <a:xfrm flipH="1">
            <a:off x="7033829" y="1855070"/>
            <a:ext cx="1806" cy="1093881"/>
          </a:xfrm>
          <a:prstGeom prst="curvedConnector3">
            <a:avLst>
              <a:gd name="adj1" fmla="val -1265780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6" name="连接符: 曲线 85">
            <a:extLst>
              <a:ext uri="{FF2B5EF4-FFF2-40B4-BE49-F238E27FC236}">
                <a16:creationId xmlns:a16="http://schemas.microsoft.com/office/drawing/2014/main" id="{34B96B3F-D3E1-49F7-940D-1057749FD31D}"/>
              </a:ext>
            </a:extLst>
          </p:cNvPr>
          <p:cNvCxnSpPr/>
          <p:nvPr/>
        </p:nvCxnSpPr>
        <p:spPr>
          <a:xfrm flipH="1">
            <a:off x="7030441" y="2212564"/>
            <a:ext cx="5193" cy="357494"/>
          </a:xfrm>
          <a:prstGeom prst="curvedConnector3">
            <a:avLst>
              <a:gd name="adj1" fmla="val -440208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连接符: 曲线 86">
            <a:extLst>
              <a:ext uri="{FF2B5EF4-FFF2-40B4-BE49-F238E27FC236}">
                <a16:creationId xmlns:a16="http://schemas.microsoft.com/office/drawing/2014/main" id="{1F8C3120-3755-4CE2-A0BC-700D356E0B1D}"/>
              </a:ext>
            </a:extLst>
          </p:cNvPr>
          <p:cNvCxnSpPr/>
          <p:nvPr/>
        </p:nvCxnSpPr>
        <p:spPr>
          <a:xfrm flipH="1">
            <a:off x="7033829" y="2212564"/>
            <a:ext cx="1805" cy="736387"/>
          </a:xfrm>
          <a:prstGeom prst="curvedConnector3">
            <a:avLst>
              <a:gd name="adj1" fmla="val -1266482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8" name="连接符: 曲线 87">
            <a:extLst>
              <a:ext uri="{FF2B5EF4-FFF2-40B4-BE49-F238E27FC236}">
                <a16:creationId xmlns:a16="http://schemas.microsoft.com/office/drawing/2014/main" id="{B717C7D3-A0FF-4E88-9CCE-8CD6A309992A}"/>
              </a:ext>
            </a:extLst>
          </p:cNvPr>
          <p:cNvCxnSpPr/>
          <p:nvPr/>
        </p:nvCxnSpPr>
        <p:spPr>
          <a:xfrm>
            <a:off x="7030441" y="2570058"/>
            <a:ext cx="3388" cy="378893"/>
          </a:xfrm>
          <a:prstGeom prst="curvedConnector3">
            <a:avLst>
              <a:gd name="adj1" fmla="val 6847344"/>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连接符: 曲线 88">
            <a:extLst>
              <a:ext uri="{FF2B5EF4-FFF2-40B4-BE49-F238E27FC236}">
                <a16:creationId xmlns:a16="http://schemas.microsoft.com/office/drawing/2014/main" id="{54036D69-EFDB-440C-B03C-1C62C3BF88A0}"/>
              </a:ext>
            </a:extLst>
          </p:cNvPr>
          <p:cNvCxnSpPr/>
          <p:nvPr/>
        </p:nvCxnSpPr>
        <p:spPr>
          <a:xfrm flipH="1">
            <a:off x="8740090" y="1844370"/>
            <a:ext cx="1" cy="357494"/>
          </a:xfrm>
          <a:prstGeom prst="curvedConnector3">
            <a:avLst>
              <a:gd name="adj1" fmla="val -228600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连接符: 曲线 89">
            <a:extLst>
              <a:ext uri="{FF2B5EF4-FFF2-40B4-BE49-F238E27FC236}">
                <a16:creationId xmlns:a16="http://schemas.microsoft.com/office/drawing/2014/main" id="{653B024E-D7BC-43ED-8DA1-F45341833717}"/>
              </a:ext>
            </a:extLst>
          </p:cNvPr>
          <p:cNvCxnSpPr/>
          <p:nvPr/>
        </p:nvCxnSpPr>
        <p:spPr>
          <a:xfrm flipH="1">
            <a:off x="8734897" y="1844370"/>
            <a:ext cx="5194" cy="714988"/>
          </a:xfrm>
          <a:prstGeom prst="curvedConnector3">
            <a:avLst>
              <a:gd name="adj1" fmla="val -440123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连接符: 曲线 90">
            <a:extLst>
              <a:ext uri="{FF2B5EF4-FFF2-40B4-BE49-F238E27FC236}">
                <a16:creationId xmlns:a16="http://schemas.microsoft.com/office/drawing/2014/main" id="{42080A7A-0B67-4BB4-9DA2-A0AFA3A21B95}"/>
              </a:ext>
            </a:extLst>
          </p:cNvPr>
          <p:cNvCxnSpPr/>
          <p:nvPr/>
        </p:nvCxnSpPr>
        <p:spPr>
          <a:xfrm flipH="1">
            <a:off x="8738285" y="1844370"/>
            <a:ext cx="1806" cy="1093881"/>
          </a:xfrm>
          <a:prstGeom prst="curvedConnector3">
            <a:avLst>
              <a:gd name="adj1" fmla="val -1265780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连接符: 曲线 91">
            <a:extLst>
              <a:ext uri="{FF2B5EF4-FFF2-40B4-BE49-F238E27FC236}">
                <a16:creationId xmlns:a16="http://schemas.microsoft.com/office/drawing/2014/main" id="{73B13EDF-2363-4801-84A8-39464319CC11}"/>
              </a:ext>
            </a:extLst>
          </p:cNvPr>
          <p:cNvCxnSpPr/>
          <p:nvPr/>
        </p:nvCxnSpPr>
        <p:spPr>
          <a:xfrm flipH="1">
            <a:off x="8734897" y="2201864"/>
            <a:ext cx="5193" cy="357494"/>
          </a:xfrm>
          <a:prstGeom prst="curvedConnector3">
            <a:avLst>
              <a:gd name="adj1" fmla="val -440208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3" name="连接符: 曲线 92">
            <a:extLst>
              <a:ext uri="{FF2B5EF4-FFF2-40B4-BE49-F238E27FC236}">
                <a16:creationId xmlns:a16="http://schemas.microsoft.com/office/drawing/2014/main" id="{CCABC3B0-5805-49E0-AC24-190A9C53CBDB}"/>
              </a:ext>
            </a:extLst>
          </p:cNvPr>
          <p:cNvCxnSpPr/>
          <p:nvPr/>
        </p:nvCxnSpPr>
        <p:spPr>
          <a:xfrm flipH="1">
            <a:off x="8738285" y="2201864"/>
            <a:ext cx="1805" cy="736387"/>
          </a:xfrm>
          <a:prstGeom prst="curvedConnector3">
            <a:avLst>
              <a:gd name="adj1" fmla="val -1266482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4" name="连接符: 曲线 93">
            <a:extLst>
              <a:ext uri="{FF2B5EF4-FFF2-40B4-BE49-F238E27FC236}">
                <a16:creationId xmlns:a16="http://schemas.microsoft.com/office/drawing/2014/main" id="{F3C58BE4-A299-4E8A-9CAE-0B28F6E93D58}"/>
              </a:ext>
            </a:extLst>
          </p:cNvPr>
          <p:cNvCxnSpPr/>
          <p:nvPr/>
        </p:nvCxnSpPr>
        <p:spPr>
          <a:xfrm>
            <a:off x="8734897" y="2559358"/>
            <a:ext cx="3388" cy="378893"/>
          </a:xfrm>
          <a:prstGeom prst="curvedConnector3">
            <a:avLst>
              <a:gd name="adj1" fmla="val 6847344"/>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5" name="连接符: 曲线 94">
            <a:extLst>
              <a:ext uri="{FF2B5EF4-FFF2-40B4-BE49-F238E27FC236}">
                <a16:creationId xmlns:a16="http://schemas.microsoft.com/office/drawing/2014/main" id="{B5E15926-B3E0-41A1-BBDB-02E1DCFBEB1E}"/>
              </a:ext>
            </a:extLst>
          </p:cNvPr>
          <p:cNvCxnSpPr/>
          <p:nvPr/>
        </p:nvCxnSpPr>
        <p:spPr>
          <a:xfrm flipH="1">
            <a:off x="10425447" y="1844370"/>
            <a:ext cx="1" cy="357494"/>
          </a:xfrm>
          <a:prstGeom prst="curvedConnector3">
            <a:avLst>
              <a:gd name="adj1" fmla="val -2286000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连接符: 曲线 95">
            <a:extLst>
              <a:ext uri="{FF2B5EF4-FFF2-40B4-BE49-F238E27FC236}">
                <a16:creationId xmlns:a16="http://schemas.microsoft.com/office/drawing/2014/main" id="{C8BD4D2E-5014-4EF5-9671-C4C4926286F4}"/>
              </a:ext>
            </a:extLst>
          </p:cNvPr>
          <p:cNvCxnSpPr/>
          <p:nvPr/>
        </p:nvCxnSpPr>
        <p:spPr>
          <a:xfrm flipH="1">
            <a:off x="10420254" y="1844370"/>
            <a:ext cx="5194" cy="714988"/>
          </a:xfrm>
          <a:prstGeom prst="curvedConnector3">
            <a:avLst>
              <a:gd name="adj1" fmla="val -4401232"/>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7" name="连接符: 曲线 96">
            <a:extLst>
              <a:ext uri="{FF2B5EF4-FFF2-40B4-BE49-F238E27FC236}">
                <a16:creationId xmlns:a16="http://schemas.microsoft.com/office/drawing/2014/main" id="{B868FA88-7852-4DE2-A185-44BB6E994C7E}"/>
              </a:ext>
            </a:extLst>
          </p:cNvPr>
          <p:cNvCxnSpPr/>
          <p:nvPr/>
        </p:nvCxnSpPr>
        <p:spPr>
          <a:xfrm flipH="1">
            <a:off x="10423642" y="1844370"/>
            <a:ext cx="1806" cy="1093881"/>
          </a:xfrm>
          <a:prstGeom prst="curvedConnector3">
            <a:avLst>
              <a:gd name="adj1" fmla="val -12657807"/>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8" name="连接符: 曲线 97">
            <a:extLst>
              <a:ext uri="{FF2B5EF4-FFF2-40B4-BE49-F238E27FC236}">
                <a16:creationId xmlns:a16="http://schemas.microsoft.com/office/drawing/2014/main" id="{532CBDD5-15F9-455B-A776-DD80037545A6}"/>
              </a:ext>
            </a:extLst>
          </p:cNvPr>
          <p:cNvCxnSpPr/>
          <p:nvPr/>
        </p:nvCxnSpPr>
        <p:spPr>
          <a:xfrm flipH="1">
            <a:off x="10420254" y="2201864"/>
            <a:ext cx="5193" cy="357494"/>
          </a:xfrm>
          <a:prstGeom prst="curvedConnector3">
            <a:avLst>
              <a:gd name="adj1" fmla="val -440208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9" name="连接符: 曲线 98">
            <a:extLst>
              <a:ext uri="{FF2B5EF4-FFF2-40B4-BE49-F238E27FC236}">
                <a16:creationId xmlns:a16="http://schemas.microsoft.com/office/drawing/2014/main" id="{0547A11D-85C1-4066-ACD2-04436AEAED4F}"/>
              </a:ext>
            </a:extLst>
          </p:cNvPr>
          <p:cNvCxnSpPr/>
          <p:nvPr/>
        </p:nvCxnSpPr>
        <p:spPr>
          <a:xfrm flipH="1">
            <a:off x="10423642" y="2201864"/>
            <a:ext cx="1805" cy="736387"/>
          </a:xfrm>
          <a:prstGeom prst="curvedConnector3">
            <a:avLst>
              <a:gd name="adj1" fmla="val -1266482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0" name="连接符: 曲线 99">
            <a:extLst>
              <a:ext uri="{FF2B5EF4-FFF2-40B4-BE49-F238E27FC236}">
                <a16:creationId xmlns:a16="http://schemas.microsoft.com/office/drawing/2014/main" id="{9E48440B-93C1-4716-8846-6E77E12E40A4}"/>
              </a:ext>
            </a:extLst>
          </p:cNvPr>
          <p:cNvCxnSpPr/>
          <p:nvPr/>
        </p:nvCxnSpPr>
        <p:spPr>
          <a:xfrm>
            <a:off x="10420254" y="2559358"/>
            <a:ext cx="3388" cy="378893"/>
          </a:xfrm>
          <a:prstGeom prst="curvedConnector3">
            <a:avLst>
              <a:gd name="adj1" fmla="val 6847344"/>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01" name="矩形 100">
            <a:extLst>
              <a:ext uri="{FF2B5EF4-FFF2-40B4-BE49-F238E27FC236}">
                <a16:creationId xmlns:a16="http://schemas.microsoft.com/office/drawing/2014/main" id="{EC5CDDC4-6792-447D-B8AE-BCC193E83D31}"/>
              </a:ext>
            </a:extLst>
          </p:cNvPr>
          <p:cNvSpPr/>
          <p:nvPr/>
        </p:nvSpPr>
        <p:spPr>
          <a:xfrm>
            <a:off x="2399966" y="3963640"/>
            <a:ext cx="1238106" cy="21385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dirty="0"/>
              <a:t>Node1</a:t>
            </a:r>
            <a:endParaRPr lang="zh-CN" altLang="en-US" dirty="0"/>
          </a:p>
        </p:txBody>
      </p:sp>
      <p:sp>
        <p:nvSpPr>
          <p:cNvPr id="102" name="矩形 101">
            <a:extLst>
              <a:ext uri="{FF2B5EF4-FFF2-40B4-BE49-F238E27FC236}">
                <a16:creationId xmlns:a16="http://schemas.microsoft.com/office/drawing/2014/main" id="{62DF3BB0-D198-4969-AFF9-6EEDAB3538F2}"/>
              </a:ext>
            </a:extLst>
          </p:cNvPr>
          <p:cNvSpPr/>
          <p:nvPr/>
        </p:nvSpPr>
        <p:spPr>
          <a:xfrm>
            <a:off x="4332016" y="3963640"/>
            <a:ext cx="1238106" cy="21385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dirty="0"/>
              <a:t>Node2</a:t>
            </a:r>
            <a:endParaRPr lang="zh-CN" altLang="en-US" dirty="0"/>
          </a:p>
        </p:txBody>
      </p:sp>
      <p:sp>
        <p:nvSpPr>
          <p:cNvPr id="103" name="矩形 102">
            <a:extLst>
              <a:ext uri="{FF2B5EF4-FFF2-40B4-BE49-F238E27FC236}">
                <a16:creationId xmlns:a16="http://schemas.microsoft.com/office/drawing/2014/main" id="{C41D6205-492F-40CD-904E-990D8AC37FBB}"/>
              </a:ext>
            </a:extLst>
          </p:cNvPr>
          <p:cNvSpPr/>
          <p:nvPr/>
        </p:nvSpPr>
        <p:spPr>
          <a:xfrm>
            <a:off x="6154754" y="3956486"/>
            <a:ext cx="1238106" cy="21385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dirty="0"/>
              <a:t>Node3</a:t>
            </a:r>
            <a:endParaRPr lang="zh-CN" altLang="en-US" dirty="0"/>
          </a:p>
        </p:txBody>
      </p:sp>
      <p:sp>
        <p:nvSpPr>
          <p:cNvPr id="104" name="矩形 103">
            <a:extLst>
              <a:ext uri="{FF2B5EF4-FFF2-40B4-BE49-F238E27FC236}">
                <a16:creationId xmlns:a16="http://schemas.microsoft.com/office/drawing/2014/main" id="{C4297ABC-A2B8-4D5B-9AE1-87F83C113872}"/>
              </a:ext>
            </a:extLst>
          </p:cNvPr>
          <p:cNvSpPr/>
          <p:nvPr/>
        </p:nvSpPr>
        <p:spPr>
          <a:xfrm>
            <a:off x="7977492" y="3963640"/>
            <a:ext cx="1238106" cy="21385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dirty="0"/>
              <a:t>Node4</a:t>
            </a:r>
            <a:endParaRPr lang="zh-CN" altLang="en-US" dirty="0"/>
          </a:p>
        </p:txBody>
      </p:sp>
      <p:sp>
        <p:nvSpPr>
          <p:cNvPr id="105" name="矩形 104">
            <a:extLst>
              <a:ext uri="{FF2B5EF4-FFF2-40B4-BE49-F238E27FC236}">
                <a16:creationId xmlns:a16="http://schemas.microsoft.com/office/drawing/2014/main" id="{C22C3222-7DF0-4DE8-8E50-93D3B3430F82}"/>
              </a:ext>
            </a:extLst>
          </p:cNvPr>
          <p:cNvSpPr/>
          <p:nvPr/>
        </p:nvSpPr>
        <p:spPr>
          <a:xfrm>
            <a:off x="9922147" y="3963640"/>
            <a:ext cx="1238106" cy="21385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altLang="zh-CN" dirty="0"/>
              <a:t>Node5</a:t>
            </a:r>
            <a:endParaRPr lang="zh-CN" altLang="en-US" dirty="0"/>
          </a:p>
        </p:txBody>
      </p:sp>
      <p:sp>
        <p:nvSpPr>
          <p:cNvPr id="106" name="矩形 105">
            <a:extLst>
              <a:ext uri="{FF2B5EF4-FFF2-40B4-BE49-F238E27FC236}">
                <a16:creationId xmlns:a16="http://schemas.microsoft.com/office/drawing/2014/main" id="{6E52B205-6662-4BFC-ACDB-C59035BCF8A1}"/>
              </a:ext>
            </a:extLst>
          </p:cNvPr>
          <p:cNvSpPr/>
          <p:nvPr/>
        </p:nvSpPr>
        <p:spPr>
          <a:xfrm>
            <a:off x="2064051" y="4334662"/>
            <a:ext cx="9759183" cy="36912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Distributed Trained Model</a:t>
            </a:r>
            <a:endParaRPr lang="zh-CN" altLang="en-US" dirty="0"/>
          </a:p>
        </p:txBody>
      </p:sp>
      <p:sp>
        <p:nvSpPr>
          <p:cNvPr id="107" name="矩形 106">
            <a:extLst>
              <a:ext uri="{FF2B5EF4-FFF2-40B4-BE49-F238E27FC236}">
                <a16:creationId xmlns:a16="http://schemas.microsoft.com/office/drawing/2014/main" id="{A6B96C30-CB88-4106-9E54-CC2D302615AD}"/>
              </a:ext>
            </a:extLst>
          </p:cNvPr>
          <p:cNvSpPr/>
          <p:nvPr/>
        </p:nvSpPr>
        <p:spPr>
          <a:xfrm>
            <a:off x="2523520" y="4871690"/>
            <a:ext cx="736286" cy="278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8" name="矩形 107">
            <a:extLst>
              <a:ext uri="{FF2B5EF4-FFF2-40B4-BE49-F238E27FC236}">
                <a16:creationId xmlns:a16="http://schemas.microsoft.com/office/drawing/2014/main" id="{361EFF57-8928-4695-9E53-07AF2B42BF4F}"/>
              </a:ext>
            </a:extLst>
          </p:cNvPr>
          <p:cNvSpPr/>
          <p:nvPr/>
        </p:nvSpPr>
        <p:spPr>
          <a:xfrm>
            <a:off x="2523520" y="5239451"/>
            <a:ext cx="736286" cy="278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09" name="矩形 108">
            <a:extLst>
              <a:ext uri="{FF2B5EF4-FFF2-40B4-BE49-F238E27FC236}">
                <a16:creationId xmlns:a16="http://schemas.microsoft.com/office/drawing/2014/main" id="{18DF0D2E-CCA6-4075-A2C1-89B727AE35A4}"/>
              </a:ext>
            </a:extLst>
          </p:cNvPr>
          <p:cNvSpPr/>
          <p:nvPr/>
        </p:nvSpPr>
        <p:spPr>
          <a:xfrm>
            <a:off x="2523520" y="5607212"/>
            <a:ext cx="736286" cy="278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0" name="矩形 109">
            <a:extLst>
              <a:ext uri="{FF2B5EF4-FFF2-40B4-BE49-F238E27FC236}">
                <a16:creationId xmlns:a16="http://schemas.microsoft.com/office/drawing/2014/main" id="{7AD8BF57-E174-432C-9AED-D46E33AA87FB}"/>
              </a:ext>
            </a:extLst>
          </p:cNvPr>
          <p:cNvSpPr/>
          <p:nvPr/>
        </p:nvSpPr>
        <p:spPr>
          <a:xfrm>
            <a:off x="4449650" y="4896273"/>
            <a:ext cx="736286" cy="278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1" name="矩形 110">
            <a:extLst>
              <a:ext uri="{FF2B5EF4-FFF2-40B4-BE49-F238E27FC236}">
                <a16:creationId xmlns:a16="http://schemas.microsoft.com/office/drawing/2014/main" id="{D47788B7-EE87-4711-8CF3-24AAABB7AFCF}"/>
              </a:ext>
            </a:extLst>
          </p:cNvPr>
          <p:cNvSpPr/>
          <p:nvPr/>
        </p:nvSpPr>
        <p:spPr>
          <a:xfrm>
            <a:off x="4449650" y="5264034"/>
            <a:ext cx="736286" cy="278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2" name="矩形 111">
            <a:extLst>
              <a:ext uri="{FF2B5EF4-FFF2-40B4-BE49-F238E27FC236}">
                <a16:creationId xmlns:a16="http://schemas.microsoft.com/office/drawing/2014/main" id="{1501CD28-2277-4856-9D4C-4D5A95272B35}"/>
              </a:ext>
            </a:extLst>
          </p:cNvPr>
          <p:cNvSpPr/>
          <p:nvPr/>
        </p:nvSpPr>
        <p:spPr>
          <a:xfrm>
            <a:off x="4449650" y="5631795"/>
            <a:ext cx="736286" cy="278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3" name="矩形 112">
            <a:extLst>
              <a:ext uri="{FF2B5EF4-FFF2-40B4-BE49-F238E27FC236}">
                <a16:creationId xmlns:a16="http://schemas.microsoft.com/office/drawing/2014/main" id="{1E0F2A3E-74CD-4B68-8B2B-4BFA17C9CC4D}"/>
              </a:ext>
            </a:extLst>
          </p:cNvPr>
          <p:cNvSpPr/>
          <p:nvPr/>
        </p:nvSpPr>
        <p:spPr>
          <a:xfrm>
            <a:off x="6274637" y="4892238"/>
            <a:ext cx="736286" cy="278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4" name="矩形 113">
            <a:extLst>
              <a:ext uri="{FF2B5EF4-FFF2-40B4-BE49-F238E27FC236}">
                <a16:creationId xmlns:a16="http://schemas.microsoft.com/office/drawing/2014/main" id="{65416873-C0A4-4FC3-82BF-BD72154B0FAD}"/>
              </a:ext>
            </a:extLst>
          </p:cNvPr>
          <p:cNvSpPr/>
          <p:nvPr/>
        </p:nvSpPr>
        <p:spPr>
          <a:xfrm>
            <a:off x="6274637" y="5259999"/>
            <a:ext cx="736286" cy="278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5" name="矩形 114">
            <a:extLst>
              <a:ext uri="{FF2B5EF4-FFF2-40B4-BE49-F238E27FC236}">
                <a16:creationId xmlns:a16="http://schemas.microsoft.com/office/drawing/2014/main" id="{61DBA878-B6CD-41C4-8BED-4BE871633E77}"/>
              </a:ext>
            </a:extLst>
          </p:cNvPr>
          <p:cNvSpPr/>
          <p:nvPr/>
        </p:nvSpPr>
        <p:spPr>
          <a:xfrm>
            <a:off x="6274637" y="5627760"/>
            <a:ext cx="736286" cy="278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9" name="矩形 118">
            <a:extLst>
              <a:ext uri="{FF2B5EF4-FFF2-40B4-BE49-F238E27FC236}">
                <a16:creationId xmlns:a16="http://schemas.microsoft.com/office/drawing/2014/main" id="{2418FDB6-46C9-45B5-8076-47F9A0611C6E}"/>
              </a:ext>
            </a:extLst>
          </p:cNvPr>
          <p:cNvSpPr/>
          <p:nvPr/>
        </p:nvSpPr>
        <p:spPr>
          <a:xfrm>
            <a:off x="8082860" y="4892238"/>
            <a:ext cx="736286" cy="278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0" name="矩形 119">
            <a:extLst>
              <a:ext uri="{FF2B5EF4-FFF2-40B4-BE49-F238E27FC236}">
                <a16:creationId xmlns:a16="http://schemas.microsoft.com/office/drawing/2014/main" id="{F34D8529-5104-4677-BF7B-E30E6AC740D9}"/>
              </a:ext>
            </a:extLst>
          </p:cNvPr>
          <p:cNvSpPr/>
          <p:nvPr/>
        </p:nvSpPr>
        <p:spPr>
          <a:xfrm>
            <a:off x="8082860" y="5259999"/>
            <a:ext cx="736286" cy="278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1" name="矩形 120">
            <a:extLst>
              <a:ext uri="{FF2B5EF4-FFF2-40B4-BE49-F238E27FC236}">
                <a16:creationId xmlns:a16="http://schemas.microsoft.com/office/drawing/2014/main" id="{B6551F09-0CE9-4EEF-8F49-2F643EAAC9E5}"/>
              </a:ext>
            </a:extLst>
          </p:cNvPr>
          <p:cNvSpPr/>
          <p:nvPr/>
        </p:nvSpPr>
        <p:spPr>
          <a:xfrm>
            <a:off x="8082860" y="5627760"/>
            <a:ext cx="736286" cy="278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2" name="矩形 121">
            <a:extLst>
              <a:ext uri="{FF2B5EF4-FFF2-40B4-BE49-F238E27FC236}">
                <a16:creationId xmlns:a16="http://schemas.microsoft.com/office/drawing/2014/main" id="{553DF643-6CA5-4EEC-A66E-959D1B851B29}"/>
              </a:ext>
            </a:extLst>
          </p:cNvPr>
          <p:cNvSpPr/>
          <p:nvPr/>
        </p:nvSpPr>
        <p:spPr>
          <a:xfrm>
            <a:off x="10052111" y="4892238"/>
            <a:ext cx="736286" cy="278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3" name="矩形 122">
            <a:extLst>
              <a:ext uri="{FF2B5EF4-FFF2-40B4-BE49-F238E27FC236}">
                <a16:creationId xmlns:a16="http://schemas.microsoft.com/office/drawing/2014/main" id="{F9BCBFAD-1382-4FEA-AF75-E42FCA748658}"/>
              </a:ext>
            </a:extLst>
          </p:cNvPr>
          <p:cNvSpPr/>
          <p:nvPr/>
        </p:nvSpPr>
        <p:spPr>
          <a:xfrm>
            <a:off x="10052111" y="5259999"/>
            <a:ext cx="736286" cy="278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4" name="矩形 123">
            <a:extLst>
              <a:ext uri="{FF2B5EF4-FFF2-40B4-BE49-F238E27FC236}">
                <a16:creationId xmlns:a16="http://schemas.microsoft.com/office/drawing/2014/main" id="{58886E2C-C933-4AEB-BFD7-993D213BBF21}"/>
              </a:ext>
            </a:extLst>
          </p:cNvPr>
          <p:cNvSpPr/>
          <p:nvPr/>
        </p:nvSpPr>
        <p:spPr>
          <a:xfrm>
            <a:off x="10052111" y="5627760"/>
            <a:ext cx="736286" cy="278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126" name="图片 125">
            <a:extLst>
              <a:ext uri="{FF2B5EF4-FFF2-40B4-BE49-F238E27FC236}">
                <a16:creationId xmlns:a16="http://schemas.microsoft.com/office/drawing/2014/main" id="{6F212E02-05B4-4799-A7B8-378516E72C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2764" y="4854387"/>
            <a:ext cx="342703" cy="342703"/>
          </a:xfrm>
          <a:prstGeom prst="rect">
            <a:avLst/>
          </a:prstGeom>
        </p:spPr>
      </p:pic>
      <p:pic>
        <p:nvPicPr>
          <p:cNvPr id="128" name="图片 127">
            <a:extLst>
              <a:ext uri="{FF2B5EF4-FFF2-40B4-BE49-F238E27FC236}">
                <a16:creationId xmlns:a16="http://schemas.microsoft.com/office/drawing/2014/main" id="{83805B8C-725F-44FB-A861-DC13E78735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0791" y="5196077"/>
            <a:ext cx="342703" cy="342703"/>
          </a:xfrm>
          <a:prstGeom prst="rect">
            <a:avLst/>
          </a:prstGeom>
        </p:spPr>
      </p:pic>
      <p:pic>
        <p:nvPicPr>
          <p:cNvPr id="129" name="图片 128">
            <a:extLst>
              <a:ext uri="{FF2B5EF4-FFF2-40B4-BE49-F238E27FC236}">
                <a16:creationId xmlns:a16="http://schemas.microsoft.com/office/drawing/2014/main" id="{D8477A53-1CF2-4671-9E96-2C7370D5C8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7070" y="4892238"/>
            <a:ext cx="342703" cy="342703"/>
          </a:xfrm>
          <a:prstGeom prst="rect">
            <a:avLst/>
          </a:prstGeom>
        </p:spPr>
      </p:pic>
      <p:pic>
        <p:nvPicPr>
          <p:cNvPr id="130" name="图片 129">
            <a:extLst>
              <a:ext uri="{FF2B5EF4-FFF2-40B4-BE49-F238E27FC236}">
                <a16:creationId xmlns:a16="http://schemas.microsoft.com/office/drawing/2014/main" id="{CBB3657D-4AAD-4919-A873-08E30480A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5097" y="5233928"/>
            <a:ext cx="342703" cy="342703"/>
          </a:xfrm>
          <a:prstGeom prst="rect">
            <a:avLst/>
          </a:prstGeom>
        </p:spPr>
      </p:pic>
      <p:pic>
        <p:nvPicPr>
          <p:cNvPr id="131" name="图片 130">
            <a:extLst>
              <a:ext uri="{FF2B5EF4-FFF2-40B4-BE49-F238E27FC236}">
                <a16:creationId xmlns:a16="http://schemas.microsoft.com/office/drawing/2014/main" id="{4ECD97E9-A467-4C1F-BEEB-F34156C72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303" y="4891225"/>
            <a:ext cx="342703" cy="342703"/>
          </a:xfrm>
          <a:prstGeom prst="rect">
            <a:avLst/>
          </a:prstGeom>
        </p:spPr>
      </p:pic>
      <p:pic>
        <p:nvPicPr>
          <p:cNvPr id="132" name="图片 131">
            <a:extLst>
              <a:ext uri="{FF2B5EF4-FFF2-40B4-BE49-F238E27FC236}">
                <a16:creationId xmlns:a16="http://schemas.microsoft.com/office/drawing/2014/main" id="{1BCFBAF4-5C4C-4D86-9C5D-FA9295B05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9330" y="5232915"/>
            <a:ext cx="342703" cy="342703"/>
          </a:xfrm>
          <a:prstGeom prst="rect">
            <a:avLst/>
          </a:prstGeom>
        </p:spPr>
      </p:pic>
      <p:pic>
        <p:nvPicPr>
          <p:cNvPr id="133" name="图片 132">
            <a:extLst>
              <a:ext uri="{FF2B5EF4-FFF2-40B4-BE49-F238E27FC236}">
                <a16:creationId xmlns:a16="http://schemas.microsoft.com/office/drawing/2014/main" id="{1BD85066-D352-4B75-A5AA-B4992F4950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4836" y="4903458"/>
            <a:ext cx="342703" cy="342703"/>
          </a:xfrm>
          <a:prstGeom prst="rect">
            <a:avLst/>
          </a:prstGeom>
        </p:spPr>
      </p:pic>
      <p:pic>
        <p:nvPicPr>
          <p:cNvPr id="134" name="图片 133">
            <a:extLst>
              <a:ext uri="{FF2B5EF4-FFF2-40B4-BE49-F238E27FC236}">
                <a16:creationId xmlns:a16="http://schemas.microsoft.com/office/drawing/2014/main" id="{6460B3F9-3E50-4C79-86C3-1CD08FD91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2863" y="5245148"/>
            <a:ext cx="342703" cy="342703"/>
          </a:xfrm>
          <a:prstGeom prst="rect">
            <a:avLst/>
          </a:prstGeom>
        </p:spPr>
      </p:pic>
      <p:pic>
        <p:nvPicPr>
          <p:cNvPr id="135" name="图片 134">
            <a:extLst>
              <a:ext uri="{FF2B5EF4-FFF2-40B4-BE49-F238E27FC236}">
                <a16:creationId xmlns:a16="http://schemas.microsoft.com/office/drawing/2014/main" id="{DAEC472B-5FA3-4FE6-A92D-4B71E21ED2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1506" y="4890212"/>
            <a:ext cx="342703" cy="342703"/>
          </a:xfrm>
          <a:prstGeom prst="rect">
            <a:avLst/>
          </a:prstGeom>
        </p:spPr>
      </p:pic>
      <p:pic>
        <p:nvPicPr>
          <p:cNvPr id="136" name="图片 135">
            <a:extLst>
              <a:ext uri="{FF2B5EF4-FFF2-40B4-BE49-F238E27FC236}">
                <a16:creationId xmlns:a16="http://schemas.microsoft.com/office/drawing/2014/main" id="{C7BB2089-3B74-4965-90B1-DBC53994EF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9533" y="5231902"/>
            <a:ext cx="342703" cy="342703"/>
          </a:xfrm>
          <a:prstGeom prst="rect">
            <a:avLst/>
          </a:prstGeom>
        </p:spPr>
      </p:pic>
      <p:pic>
        <p:nvPicPr>
          <p:cNvPr id="4096" name="图片 4095">
            <a:extLst>
              <a:ext uri="{FF2B5EF4-FFF2-40B4-BE49-F238E27FC236}">
                <a16:creationId xmlns:a16="http://schemas.microsoft.com/office/drawing/2014/main" id="{90B1B148-BCD6-42B1-9D86-9023910032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9152" y="5544261"/>
            <a:ext cx="366315" cy="366315"/>
          </a:xfrm>
          <a:prstGeom prst="rect">
            <a:avLst/>
          </a:prstGeom>
        </p:spPr>
      </p:pic>
      <p:pic>
        <p:nvPicPr>
          <p:cNvPr id="139" name="图片 138">
            <a:extLst>
              <a:ext uri="{FF2B5EF4-FFF2-40B4-BE49-F238E27FC236}">
                <a16:creationId xmlns:a16="http://schemas.microsoft.com/office/drawing/2014/main" id="{027745D0-9949-4CBF-A7BD-943A38CF49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9968" y="5563444"/>
            <a:ext cx="366315" cy="366315"/>
          </a:xfrm>
          <a:prstGeom prst="rect">
            <a:avLst/>
          </a:prstGeom>
        </p:spPr>
      </p:pic>
      <p:pic>
        <p:nvPicPr>
          <p:cNvPr id="140" name="图片 139">
            <a:extLst>
              <a:ext uri="{FF2B5EF4-FFF2-40B4-BE49-F238E27FC236}">
                <a16:creationId xmlns:a16="http://schemas.microsoft.com/office/drawing/2014/main" id="{1393F615-53BD-42EC-B0A7-B4E3DF3678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923" y="5579897"/>
            <a:ext cx="366315" cy="366315"/>
          </a:xfrm>
          <a:prstGeom prst="rect">
            <a:avLst/>
          </a:prstGeom>
        </p:spPr>
      </p:pic>
      <p:pic>
        <p:nvPicPr>
          <p:cNvPr id="141" name="图片 140">
            <a:extLst>
              <a:ext uri="{FF2B5EF4-FFF2-40B4-BE49-F238E27FC236}">
                <a16:creationId xmlns:a16="http://schemas.microsoft.com/office/drawing/2014/main" id="{1BC68129-BB79-4201-80F3-71E2DDDED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0082" y="5588027"/>
            <a:ext cx="366315" cy="366315"/>
          </a:xfrm>
          <a:prstGeom prst="rect">
            <a:avLst/>
          </a:prstGeom>
        </p:spPr>
      </p:pic>
      <p:pic>
        <p:nvPicPr>
          <p:cNvPr id="142" name="图片 141">
            <a:extLst>
              <a:ext uri="{FF2B5EF4-FFF2-40B4-BE49-F238E27FC236}">
                <a16:creationId xmlns:a16="http://schemas.microsoft.com/office/drawing/2014/main" id="{CDAA124C-8940-4029-9C1D-86A83EA01D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84345" y="5579897"/>
            <a:ext cx="366315" cy="366315"/>
          </a:xfrm>
          <a:prstGeom prst="rect">
            <a:avLst/>
          </a:prstGeom>
        </p:spPr>
      </p:pic>
      <p:sp>
        <p:nvSpPr>
          <p:cNvPr id="4097" name="矩形 4096">
            <a:extLst>
              <a:ext uri="{FF2B5EF4-FFF2-40B4-BE49-F238E27FC236}">
                <a16:creationId xmlns:a16="http://schemas.microsoft.com/office/drawing/2014/main" id="{B07EF278-5532-43B5-8C09-1BEBF8698BAD}"/>
              </a:ext>
            </a:extLst>
          </p:cNvPr>
          <p:cNvSpPr/>
          <p:nvPr/>
        </p:nvSpPr>
        <p:spPr>
          <a:xfrm>
            <a:off x="2064051" y="6027803"/>
            <a:ext cx="9759183" cy="278781"/>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Broadcast</a:t>
            </a:r>
            <a:endParaRPr lang="zh-CN" altLang="en-US" dirty="0"/>
          </a:p>
        </p:txBody>
      </p:sp>
      <p:cxnSp>
        <p:nvCxnSpPr>
          <p:cNvPr id="4100" name="直接箭头连接符 4099">
            <a:extLst>
              <a:ext uri="{FF2B5EF4-FFF2-40B4-BE49-F238E27FC236}">
                <a16:creationId xmlns:a16="http://schemas.microsoft.com/office/drawing/2014/main" id="{0FE68E2E-703A-431C-884F-B583F56D0F5E}"/>
              </a:ext>
            </a:extLst>
          </p:cNvPr>
          <p:cNvCxnSpPr>
            <a:stCxn id="109" idx="2"/>
          </p:cNvCxnSpPr>
          <p:nvPr/>
        </p:nvCxnSpPr>
        <p:spPr>
          <a:xfrm>
            <a:off x="2891663" y="5885993"/>
            <a:ext cx="1329432" cy="141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02" name="直接箭头连接符 4101">
            <a:extLst>
              <a:ext uri="{FF2B5EF4-FFF2-40B4-BE49-F238E27FC236}">
                <a16:creationId xmlns:a16="http://schemas.microsoft.com/office/drawing/2014/main" id="{24175971-2DCE-4E9B-BF4E-DCD6CAD4D39E}"/>
              </a:ext>
            </a:extLst>
          </p:cNvPr>
          <p:cNvCxnSpPr>
            <a:stCxn id="112" idx="2"/>
          </p:cNvCxnSpPr>
          <p:nvPr/>
        </p:nvCxnSpPr>
        <p:spPr>
          <a:xfrm>
            <a:off x="4817793" y="5910576"/>
            <a:ext cx="793863" cy="126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04" name="直接箭头连接符 4103">
            <a:extLst>
              <a:ext uri="{FF2B5EF4-FFF2-40B4-BE49-F238E27FC236}">
                <a16:creationId xmlns:a16="http://schemas.microsoft.com/office/drawing/2014/main" id="{612F9A6B-0CBB-4C26-BDF4-133C72BD3DE9}"/>
              </a:ext>
            </a:extLst>
          </p:cNvPr>
          <p:cNvCxnSpPr>
            <a:stCxn id="115" idx="2"/>
          </p:cNvCxnSpPr>
          <p:nvPr/>
        </p:nvCxnSpPr>
        <p:spPr>
          <a:xfrm>
            <a:off x="6642780" y="5906541"/>
            <a:ext cx="94997" cy="176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06" name="直接箭头连接符 4105">
            <a:extLst>
              <a:ext uri="{FF2B5EF4-FFF2-40B4-BE49-F238E27FC236}">
                <a16:creationId xmlns:a16="http://schemas.microsoft.com/office/drawing/2014/main" id="{BC31FCF6-CF8D-40C5-B524-74341C0FBA6F}"/>
              </a:ext>
            </a:extLst>
          </p:cNvPr>
          <p:cNvCxnSpPr>
            <a:stCxn id="121" idx="2"/>
          </p:cNvCxnSpPr>
          <p:nvPr/>
        </p:nvCxnSpPr>
        <p:spPr>
          <a:xfrm flipH="1">
            <a:off x="7919526" y="5906541"/>
            <a:ext cx="531477" cy="131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08" name="直接箭头连接符 4107">
            <a:extLst>
              <a:ext uri="{FF2B5EF4-FFF2-40B4-BE49-F238E27FC236}">
                <a16:creationId xmlns:a16="http://schemas.microsoft.com/office/drawing/2014/main" id="{43E8490C-B1AA-4771-8026-E8C7FD807B00}"/>
              </a:ext>
            </a:extLst>
          </p:cNvPr>
          <p:cNvCxnSpPr>
            <a:stCxn id="124" idx="2"/>
          </p:cNvCxnSpPr>
          <p:nvPr/>
        </p:nvCxnSpPr>
        <p:spPr>
          <a:xfrm flipH="1">
            <a:off x="10152490" y="5906541"/>
            <a:ext cx="267764" cy="131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928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1DB26AE2-C265-4816-8B4A-B9745A751982}"/>
              </a:ext>
            </a:extLst>
          </p:cNvPr>
          <p:cNvSpPr>
            <a:spLocks noGrp="1"/>
          </p:cNvSpPr>
          <p:nvPr>
            <p:ph type="subTitle" idx="1"/>
          </p:nvPr>
        </p:nvSpPr>
        <p:spPr>
          <a:xfrm>
            <a:off x="729175" y="456134"/>
            <a:ext cx="10740640" cy="528604"/>
          </a:xfrm>
        </p:spPr>
        <p:txBody>
          <a:bodyPr/>
          <a:lstStyle/>
          <a:p>
            <a:r>
              <a:rPr lang="en-US" altLang="zh-CN" dirty="0" err="1"/>
              <a:t>GaussML</a:t>
            </a:r>
            <a:r>
              <a:rPr lang="en-US" altLang="zh-CN" dirty="0"/>
              <a:t>: Hyper-parameter Optimization</a:t>
            </a:r>
            <a:endParaRPr lang="zh-CN" altLang="en-US" dirty="0"/>
          </a:p>
        </p:txBody>
      </p:sp>
      <p:sp>
        <p:nvSpPr>
          <p:cNvPr id="3" name="文本框 2">
            <a:extLst>
              <a:ext uri="{FF2B5EF4-FFF2-40B4-BE49-F238E27FC236}">
                <a16:creationId xmlns:a16="http://schemas.microsoft.com/office/drawing/2014/main" id="{ABC399E2-DB8C-49C1-8A49-698E771D4320}"/>
              </a:ext>
            </a:extLst>
          </p:cNvPr>
          <p:cNvSpPr txBox="1"/>
          <p:nvPr/>
        </p:nvSpPr>
        <p:spPr>
          <a:xfrm>
            <a:off x="729174" y="1252025"/>
            <a:ext cx="10975145" cy="3323987"/>
          </a:xfrm>
          <a:prstGeom prst="rect">
            <a:avLst/>
          </a:prstGeom>
          <a:noFill/>
        </p:spPr>
        <p:txBody>
          <a:bodyPr wrap="square" lIns="0" tIns="0" rIns="0" bIns="0" rtlCol="0">
            <a:spAutoFit/>
          </a:bodyPr>
          <a:lstStyle/>
          <a:p>
            <a:r>
              <a:rPr kumimoji="1" lang="en-US" altLang="zh-CN" b="1" dirty="0">
                <a:solidFill>
                  <a:srgbClr val="000000"/>
                </a:solidFill>
                <a:latin typeface="Microsoft YaHei" panose="020B0503020204020204" pitchFamily="34" charset="-122"/>
                <a:ea typeface="Microsoft YaHei" panose="020B0503020204020204" pitchFamily="34" charset="-122"/>
              </a:rPr>
              <a:t>Grid-search</a:t>
            </a:r>
            <a:r>
              <a:rPr kumimoji="1" lang="en-US" altLang="zh-CN" dirty="0">
                <a:solidFill>
                  <a:srgbClr val="000000"/>
                </a:solidFill>
                <a:latin typeface="Microsoft YaHei" panose="020B0503020204020204" pitchFamily="34" charset="-122"/>
                <a:ea typeface="Microsoft YaHei" panose="020B0503020204020204" pitchFamily="34" charset="-122"/>
              </a:rPr>
              <a:t>:  it will try all possible combinations of hyperparameters on training data, and select the best set of hyperparameters. Grid search can guarantee to find the optimal model, but it’s too costly and impossible to be deployed on cost-sensitive relational database.</a:t>
            </a:r>
          </a:p>
          <a:p>
            <a:endParaRPr kumimoji="1" lang="en-US" altLang="zh-CN" dirty="0">
              <a:solidFill>
                <a:srgbClr val="000000"/>
              </a:solidFill>
              <a:latin typeface="Microsoft YaHei" panose="020B0503020204020204" pitchFamily="34" charset="-122"/>
              <a:ea typeface="Microsoft YaHei" panose="020B0503020204020204" pitchFamily="34" charset="-122"/>
            </a:endParaRPr>
          </a:p>
          <a:p>
            <a:r>
              <a:rPr kumimoji="1" lang="en-US" altLang="zh-CN" b="1" dirty="0">
                <a:solidFill>
                  <a:srgbClr val="000000"/>
                </a:solidFill>
                <a:latin typeface="Microsoft YaHei" panose="020B0503020204020204" pitchFamily="34" charset="-122"/>
                <a:ea typeface="Microsoft YaHei" panose="020B0503020204020204" pitchFamily="34" charset="-122"/>
              </a:rPr>
              <a:t>Random search</a:t>
            </a:r>
            <a:r>
              <a:rPr kumimoji="1" lang="en-US" altLang="zh-CN" dirty="0">
                <a:solidFill>
                  <a:srgbClr val="000000"/>
                </a:solidFill>
                <a:latin typeface="Microsoft YaHei" panose="020B0503020204020204" pitchFamily="34" charset="-122"/>
                <a:ea typeface="Microsoft YaHei" panose="020B0503020204020204" pitchFamily="34" charset="-122"/>
              </a:rPr>
              <a:t>: it first draws a small set of hyperparameters randomly and then train models on training data. Random search is faster but it’s more likely to miss the optimal hyperparameters.</a:t>
            </a:r>
          </a:p>
          <a:p>
            <a:endParaRPr kumimoji="1" lang="en-US" altLang="zh-CN" dirty="0">
              <a:solidFill>
                <a:srgbClr val="000000"/>
              </a:solidFill>
              <a:latin typeface="Microsoft YaHei" panose="020B0503020204020204" pitchFamily="34" charset="-122"/>
              <a:ea typeface="Microsoft YaHei" panose="020B0503020204020204" pitchFamily="34" charset="-122"/>
            </a:endParaRPr>
          </a:p>
          <a:p>
            <a:r>
              <a:rPr kumimoji="1" lang="en-US" altLang="zh-CN" b="1" dirty="0">
                <a:solidFill>
                  <a:srgbClr val="000000"/>
                </a:solidFill>
                <a:latin typeface="Microsoft YaHei" panose="020B0503020204020204" pitchFamily="34" charset="-122"/>
                <a:ea typeface="Microsoft YaHei" panose="020B0503020204020204" pitchFamily="34" charset="-122"/>
              </a:rPr>
              <a:t>Hyperband-based HPO*</a:t>
            </a:r>
            <a:r>
              <a:rPr kumimoji="1" lang="en-US" altLang="zh-CN" dirty="0">
                <a:solidFill>
                  <a:srgbClr val="000000"/>
                </a:solidFill>
                <a:latin typeface="Microsoft YaHei" panose="020B0503020204020204" pitchFamily="34" charset="-122"/>
                <a:ea typeface="Microsoft YaHei" panose="020B0503020204020204" pitchFamily="34" charset="-122"/>
              </a:rPr>
              <a:t>: When creating a model with AUTO-ML on, </a:t>
            </a:r>
            <a:r>
              <a:rPr kumimoji="1" lang="en-US" altLang="zh-CN" dirty="0" err="1">
                <a:solidFill>
                  <a:srgbClr val="000000"/>
                </a:solidFill>
                <a:latin typeface="Microsoft YaHei" panose="020B0503020204020204" pitchFamily="34" charset="-122"/>
                <a:ea typeface="Microsoft YaHei" panose="020B0503020204020204" pitchFamily="34" charset="-122"/>
              </a:rPr>
              <a:t>GaussML</a:t>
            </a:r>
            <a:r>
              <a:rPr kumimoji="1" lang="en-US" altLang="zh-CN" dirty="0">
                <a:solidFill>
                  <a:srgbClr val="000000"/>
                </a:solidFill>
                <a:latin typeface="Microsoft YaHei" panose="020B0503020204020204" pitchFamily="34" charset="-122"/>
                <a:ea typeface="Microsoft YaHei" panose="020B0503020204020204" pitchFamily="34" charset="-122"/>
              </a:rPr>
              <a:t> first searches candidate hyperparameters from system catalog, and then the engine trains models on sample data in parallel. The executors report model accuracy to the coordinate node after each iteration by using streaming operator. </a:t>
            </a:r>
            <a:r>
              <a:rPr kumimoji="1" lang="en-US" altLang="zh-CN" dirty="0" err="1">
                <a:solidFill>
                  <a:srgbClr val="000000"/>
                </a:solidFill>
                <a:latin typeface="Microsoft YaHei" panose="020B0503020204020204" pitchFamily="34" charset="-122"/>
                <a:ea typeface="Microsoft YaHei" panose="020B0503020204020204" pitchFamily="34" charset="-122"/>
              </a:rPr>
              <a:t>GaussML</a:t>
            </a:r>
            <a:r>
              <a:rPr kumimoji="1" lang="en-US" altLang="zh-CN" dirty="0">
                <a:solidFill>
                  <a:srgbClr val="000000"/>
                </a:solidFill>
                <a:latin typeface="Microsoft YaHei" panose="020B0503020204020204" pitchFamily="34" charset="-122"/>
                <a:ea typeface="Microsoft YaHei" panose="020B0503020204020204" pitchFamily="34" charset="-122"/>
              </a:rPr>
              <a:t> throws away hyperparameters with errors higher than the average constantly until only one model left.</a:t>
            </a:r>
            <a:endParaRPr kumimoji="1" lang="zh-CN" altLang="en-US" dirty="0">
              <a:solidFill>
                <a:srgbClr val="000000"/>
              </a:solidFill>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3F66B760-BA78-4BFD-BF28-B7B9E3542340}"/>
              </a:ext>
            </a:extLst>
          </p:cNvPr>
          <p:cNvPicPr>
            <a:picLocks noChangeAspect="1"/>
          </p:cNvPicPr>
          <p:nvPr/>
        </p:nvPicPr>
        <p:blipFill>
          <a:blip r:embed="rId3"/>
          <a:stretch>
            <a:fillRect/>
          </a:stretch>
        </p:blipFill>
        <p:spPr>
          <a:xfrm>
            <a:off x="1331456" y="4843299"/>
            <a:ext cx="9533850" cy="1058141"/>
          </a:xfrm>
          <a:prstGeom prst="rect">
            <a:avLst/>
          </a:prstGeom>
        </p:spPr>
      </p:pic>
    </p:spTree>
    <p:extLst>
      <p:ext uri="{BB962C8B-B14F-4D97-AF65-F5344CB8AC3E}">
        <p14:creationId xmlns:p14="http://schemas.microsoft.com/office/powerpoint/2010/main" val="1498126172"/>
      </p:ext>
    </p:extLst>
  </p:cSld>
  <p:clrMapOvr>
    <a:masterClrMapping/>
  </p:clrMapOvr>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目录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2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91E8AC51-71E2-47EB-A98B-31EFD4425DE1}"/>
    </a:ext>
  </a:extLst>
</a:theme>
</file>

<file path=ppt/theme/theme3.xml><?xml version="1.0" encoding="utf-8"?>
<a:theme xmlns:a="http://schemas.openxmlformats.org/drawingml/2006/main" name="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C34AD67-7538-4717-9A73-50191031DBF3}"/>
    </a:ext>
  </a:extLst>
</a:theme>
</file>

<file path=ppt/theme/theme4.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296</TotalTime>
  <Words>1227</Words>
  <Application>Microsoft Office PowerPoint</Application>
  <PresentationFormat>自定义</PresentationFormat>
  <Paragraphs>127</Paragraphs>
  <Slides>14</Slides>
  <Notes>13</Notes>
  <HiddenSlides>0</HiddenSlides>
  <MMClips>0</MMClips>
  <ScaleCrop>false</ScaleCrop>
  <HeadingPairs>
    <vt:vector size="6" baseType="variant">
      <vt:variant>
        <vt:lpstr>已用的字体</vt:lpstr>
      </vt:variant>
      <vt:variant>
        <vt:i4>7</vt:i4>
      </vt:variant>
      <vt:variant>
        <vt:lpstr>主题</vt:lpstr>
      </vt:variant>
      <vt:variant>
        <vt:i4>4</vt:i4>
      </vt:variant>
      <vt:variant>
        <vt:lpstr>幻灯片标题</vt:lpstr>
      </vt:variant>
      <vt:variant>
        <vt:i4>14</vt:i4>
      </vt:variant>
    </vt:vector>
  </HeadingPairs>
  <TitlesOfParts>
    <vt:vector size="25" baseType="lpstr">
      <vt:lpstr>等线</vt:lpstr>
      <vt:lpstr>黑体</vt:lpstr>
      <vt:lpstr>Microsoft YaHei</vt:lpstr>
      <vt:lpstr>Arial</vt:lpstr>
      <vt:lpstr>Calibri</vt:lpstr>
      <vt:lpstr>Courier New</vt:lpstr>
      <vt:lpstr>Times New Roman</vt:lpstr>
      <vt:lpstr>封面页_图片版 </vt:lpstr>
      <vt:lpstr>目录页</vt:lpstr>
      <vt:lpstr>章节页</vt:lpstr>
      <vt:lpstr>结束页</vt:lpstr>
      <vt:lpstr>GaussML: An End-to-End In-Database Machine Learning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sunji (A)</dc:creator>
  <cp:lastModifiedBy>sunji (A)</cp:lastModifiedBy>
  <cp:revision>101</cp:revision>
  <dcterms:created xsi:type="dcterms:W3CDTF">2020-08-28T08:44:19Z</dcterms:created>
  <dcterms:modified xsi:type="dcterms:W3CDTF">2024-05-14T13:52:02Z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(3)tEv6eHt8k5ORZro0gwx0uFMKpqZ77ZQ1o86v4ZCp5qzeLcTHGNVeVFa7cHddwFLu2r9V86L3
4OlYW1hbayjaO5awTFqQCM2F9wCJCse6qmX/GNd+Xi2nx6fx7Q5F2o1dXulp5bra0KKxHDpR
2cGhxYXLUzsLyGIApVDgFBQ7UyiLeIxysS+f1bFRVWKFygiLiaGsLjU1ICYfrWYDPurnj55Q
V6uyAzFrMlFTy/Fmhw</vt:lpwstr>
  </property>
  <property fmtid="{D5CDD505-2E9C-101B-9397-08002B2CF9AE}" pid="3" name="_2015_ms_pID_7253431">
    <vt:lpwstr>/YMXNSaMzEPEQ9/Fb0eiRaskvwJEMute4JUuOwpNNlAkdjyQ6AExt8
/38XtkdTwGmvCPADp18K5433njvYhuaUokIqLjknktFlDQ/x0qKbVgCjSh3xfZIfLP59e96V
N1FfFsi2URPsK1XFZ78QGbVk/wZiHK5fhu12jymrwmDXGFq09vaXwCl6HiJPaUbh26CNhGoU
LEvFLInOU6butQoBpUs1U03cMcU4vGMaJjIE</vt:lpwstr>
  </property>
  <property fmtid="{D5CDD505-2E9C-101B-9397-08002B2CF9AE}" pid="4" name="_2015_ms_pID_7253432">
    <vt:lpwstr>lg==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1714985305</vt:lpwstr>
  </property>
</Properties>
</file>