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8" r:id="rId3"/>
    <p:sldId id="259" r:id="rId4"/>
    <p:sldId id="260" r:id="rId5"/>
    <p:sldId id="262"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14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927" autoAdjust="0"/>
  </p:normalViewPr>
  <p:slideViewPr>
    <p:cSldViewPr snapToGrid="0">
      <p:cViewPr varScale="1">
        <p:scale>
          <a:sx n="55" d="100"/>
          <a:sy n="55" d="100"/>
        </p:scale>
        <p:origin x="10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Projects\KPMG_VI_New_raw_data_update_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KPMG\modelin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KPMG\modeling.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esktop\KPMG\modeling.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[KPMG_VI_New_raw_data_update_final.xlsx]Customer by wealth Segment!PivotTable25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Customers</a:t>
            </a:r>
            <a:r>
              <a:rPr lang="en-US" baseline="0"/>
              <a:t> by wealth segment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s>
    <c:plotArea>
      <c:layout/>
      <c:doughnutChart>
        <c:varyColors val="1"/>
        <c:ser>
          <c:idx val="0"/>
          <c:order val="0"/>
          <c:tx>
            <c:strRef>
              <c:f>'Customer by wealth Segment'!$B$3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DF3-452B-A3C8-CDD2E761CA4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DF3-452B-A3C8-CDD2E761CA4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DF3-452B-A3C8-CDD2E761CA4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'Customer by wealth Segment'!$A$4:$A$7</c:f>
              <c:strCache>
                <c:ptCount val="3"/>
                <c:pt idx="0">
                  <c:v>Mass Customer</c:v>
                </c:pt>
                <c:pt idx="1">
                  <c:v>High Net Worth</c:v>
                </c:pt>
                <c:pt idx="2">
                  <c:v>Affluent Customer</c:v>
                </c:pt>
              </c:strCache>
            </c:strRef>
          </c:cat>
          <c:val>
            <c:numRef>
              <c:f>'Customer by wealth Segment'!$B$4:$B$7</c:f>
              <c:numCache>
                <c:formatCode>General</c:formatCode>
                <c:ptCount val="3"/>
                <c:pt idx="0">
                  <c:v>508</c:v>
                </c:pt>
                <c:pt idx="1">
                  <c:v>251</c:v>
                </c:pt>
                <c:pt idx="2">
                  <c:v>241</c:v>
                </c:pt>
              </c:numCache>
            </c:numRef>
          </c:val>
          <c:extLst>
            <c:ext xmlns:c16="http://schemas.microsoft.com/office/drawing/2014/chart" uri="{C3380CC4-5D6E-409C-BE32-E72D297353CC}">
              <c16:uniqueId val="{00000006-4DF3-452B-A3C8-CDD2E761CA40}"/>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[modeling.xlsx]Suggestion1!PivotTable6</c:name>
    <c:fmtId val="3"/>
  </c:pivotSource>
  <c:chart>
    <c:title>
      <c:tx>
        <c:rich>
          <a:bodyPr rot="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r>
              <a:rPr lang="en-US" sz="1200" u="sng"/>
              <a:t>Percentage distribution of</a:t>
            </a:r>
            <a:r>
              <a:rPr lang="en-US" sz="1200" u="sng" baseline="0"/>
              <a:t> Customer by Wealth</a:t>
            </a:r>
            <a:endParaRPr lang="en-US" sz="1200" u="sng"/>
          </a:p>
        </c:rich>
      </c:tx>
      <c:overlay val="0"/>
      <c:spPr>
        <a:noFill/>
        <a:ln>
          <a:noFill/>
        </a:ln>
        <a:effectLst/>
      </c:spPr>
      <c:txPr>
        <a:bodyPr rot="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Suggestion1!$D$4</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Suggestion1!$C$5:$C$7</c:f>
              <c:strCache>
                <c:ptCount val="3"/>
                <c:pt idx="0">
                  <c:v>Mass Customer</c:v>
                </c:pt>
                <c:pt idx="1">
                  <c:v>High Net Worth</c:v>
                </c:pt>
                <c:pt idx="2">
                  <c:v>Affluent Customer</c:v>
                </c:pt>
              </c:strCache>
            </c:strRef>
          </c:cat>
          <c:val>
            <c:numRef>
              <c:f>Suggestion1!$D$5:$D$7</c:f>
              <c:numCache>
                <c:formatCode>0.00%</c:formatCode>
                <c:ptCount val="3"/>
                <c:pt idx="0">
                  <c:v>0.50800000000000001</c:v>
                </c:pt>
                <c:pt idx="1">
                  <c:v>0.251</c:v>
                </c:pt>
                <c:pt idx="2">
                  <c:v>0.24099999999999999</c:v>
                </c:pt>
              </c:numCache>
            </c:numRef>
          </c:val>
          <c:extLst>
            <c:ext xmlns:c16="http://schemas.microsoft.com/office/drawing/2014/chart" uri="{C3380CC4-5D6E-409C-BE32-E72D297353CC}">
              <c16:uniqueId val="{00000000-10B7-4CCA-AA03-2EDFED343A2D}"/>
            </c:ext>
          </c:extLst>
        </c:ser>
        <c:dLbls>
          <c:dLblPos val="inEnd"/>
          <c:showLegendKey val="0"/>
          <c:showVal val="1"/>
          <c:showCatName val="0"/>
          <c:showSerName val="0"/>
          <c:showPercent val="0"/>
          <c:showBubbleSize val="0"/>
        </c:dLbls>
        <c:gapWidth val="65"/>
        <c:axId val="128568224"/>
        <c:axId val="1548400032"/>
      </c:barChart>
      <c:catAx>
        <c:axId val="128568224"/>
        <c:scaling>
          <c:orientation val="maxMin"/>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50" b="1" i="0" u="none" strike="noStrike" kern="1200" cap="all" baseline="0">
                <a:solidFill>
                  <a:schemeClr val="dk1">
                    <a:lumMod val="75000"/>
                    <a:lumOff val="25000"/>
                  </a:schemeClr>
                </a:solidFill>
                <a:latin typeface="+mn-lt"/>
                <a:ea typeface="+mn-ea"/>
                <a:cs typeface="+mn-cs"/>
              </a:defRPr>
            </a:pPr>
            <a:endParaRPr lang="en-US"/>
          </a:p>
        </c:txPr>
        <c:crossAx val="1548400032"/>
        <c:crosses val="autoZero"/>
        <c:auto val="1"/>
        <c:lblAlgn val="ctr"/>
        <c:lblOffset val="100"/>
        <c:noMultiLvlLbl val="0"/>
      </c:catAx>
      <c:valAx>
        <c:axId val="1548400032"/>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dk1">
                    <a:lumMod val="75000"/>
                    <a:lumOff val="25000"/>
                  </a:schemeClr>
                </a:solidFill>
                <a:latin typeface="+mn-lt"/>
                <a:ea typeface="+mn-ea"/>
                <a:cs typeface="+mn-cs"/>
              </a:defRPr>
            </a:pPr>
            <a:endParaRPr lang="en-US"/>
          </a:p>
        </c:txPr>
        <c:crossAx val="128568224"/>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[modeling.xlsx]Customers that car!PivotTable26</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u="sng" dirty="0"/>
              <a:t>Customers</a:t>
            </a:r>
            <a:r>
              <a:rPr lang="en-US" sz="2000" b="1" u="sng" baseline="0" dirty="0"/>
              <a:t> by car ownership</a:t>
            </a:r>
            <a:endParaRPr lang="en-US" sz="2000" b="1" u="sng"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'Customers that car'!$B$3</c:f>
              <c:strCache>
                <c:ptCount val="1"/>
                <c:pt idx="0">
                  <c:v>Total</c:v>
                </c:pt>
              </c:strCache>
            </c:strRef>
          </c:tx>
          <c:spPr>
            <a:solidFill>
              <a:schemeClr val="accent1"/>
            </a:solidFill>
            <a:ln>
              <a:noFill/>
            </a:ln>
            <a:effectLst/>
          </c:spPr>
          <c:invertIfNegative val="0"/>
          <c:cat>
            <c:strRef>
              <c:f>'Customers that car'!$A$4:$A$6</c:f>
              <c:strCache>
                <c:ptCount val="2"/>
                <c:pt idx="0">
                  <c:v>No</c:v>
                </c:pt>
                <c:pt idx="1">
                  <c:v>Yes</c:v>
                </c:pt>
              </c:strCache>
            </c:strRef>
          </c:cat>
          <c:val>
            <c:numRef>
              <c:f>'Customers that car'!$B$4:$B$6</c:f>
              <c:numCache>
                <c:formatCode>General</c:formatCode>
                <c:ptCount val="2"/>
                <c:pt idx="0">
                  <c:v>507</c:v>
                </c:pt>
                <c:pt idx="1">
                  <c:v>493</c:v>
                </c:pt>
              </c:numCache>
            </c:numRef>
          </c:val>
          <c:extLst>
            <c:ext xmlns:c16="http://schemas.microsoft.com/office/drawing/2014/chart" uri="{C3380CC4-5D6E-409C-BE32-E72D297353CC}">
              <c16:uniqueId val="{00000000-F023-42BD-8A50-285CC3613E55}"/>
            </c:ext>
          </c:extLst>
        </c:ser>
        <c:dLbls>
          <c:showLegendKey val="0"/>
          <c:showVal val="0"/>
          <c:showCatName val="0"/>
          <c:showSerName val="0"/>
          <c:showPercent val="0"/>
          <c:showBubbleSize val="0"/>
        </c:dLbls>
        <c:gapWidth val="182"/>
        <c:axId val="238289280"/>
        <c:axId val="225572000"/>
      </c:barChart>
      <c:catAx>
        <c:axId val="238289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225572000"/>
        <c:crosses val="autoZero"/>
        <c:auto val="1"/>
        <c:lblAlgn val="ctr"/>
        <c:lblOffset val="100"/>
        <c:noMultiLvlLbl val="0"/>
      </c:catAx>
      <c:valAx>
        <c:axId val="225572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8289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[modeling.xlsx]Sheet2!PivotTable2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a:t>Gender</a:t>
            </a:r>
            <a:r>
              <a:rPr lang="en-US" b="1" u="sng" baseline="0"/>
              <a:t> Distribution</a:t>
            </a:r>
            <a:endParaRPr lang="en-US" b="1" u="sn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Sheet2!$A$4:$A$6</c:f>
              <c:strCache>
                <c:ptCount val="3"/>
                <c:pt idx="0">
                  <c:v>Female</c:v>
                </c:pt>
                <c:pt idx="1">
                  <c:v>Male</c:v>
                </c:pt>
                <c:pt idx="2">
                  <c:v>Unique</c:v>
                </c:pt>
              </c:strCache>
            </c:strRef>
          </c:cat>
          <c:val>
            <c:numRef>
              <c:f>Sheet2!$B$4:$B$6</c:f>
              <c:numCache>
                <c:formatCode>General</c:formatCode>
                <c:ptCount val="3"/>
                <c:pt idx="0">
                  <c:v>2037</c:v>
                </c:pt>
                <c:pt idx="1">
                  <c:v>1872</c:v>
                </c:pt>
                <c:pt idx="2">
                  <c:v>88</c:v>
                </c:pt>
              </c:numCache>
            </c:numRef>
          </c:val>
          <c:extLst>
            <c:ext xmlns:c16="http://schemas.microsoft.com/office/drawing/2014/chart" uri="{C3380CC4-5D6E-409C-BE32-E72D297353CC}">
              <c16:uniqueId val="{00000000-26DB-406C-A023-7A55D5F09A12}"/>
            </c:ext>
          </c:extLst>
        </c:ser>
        <c:dLbls>
          <c:dLblPos val="outEnd"/>
          <c:showLegendKey val="0"/>
          <c:showVal val="1"/>
          <c:showCatName val="0"/>
          <c:showSerName val="0"/>
          <c:showPercent val="0"/>
          <c:showBubbleSize val="0"/>
        </c:dLbls>
        <c:gapWidth val="219"/>
        <c:overlap val="-27"/>
        <c:axId val="1707954592"/>
        <c:axId val="1718278048"/>
      </c:barChart>
      <c:catAx>
        <c:axId val="1707954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18278048"/>
        <c:crosses val="autoZero"/>
        <c:auto val="1"/>
        <c:lblAlgn val="ctr"/>
        <c:lblOffset val="100"/>
        <c:noMultiLvlLbl val="0"/>
      </c:catAx>
      <c:valAx>
        <c:axId val="1718278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7954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84CCE-6449-4050-057B-61AAF19DAF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D57B4D-0F81-2435-EE62-FE494273FC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8628F9-3DCA-8A41-9AD4-8CF83AB9217D}"/>
              </a:ext>
            </a:extLst>
          </p:cNvPr>
          <p:cNvSpPr>
            <a:spLocks noGrp="1"/>
          </p:cNvSpPr>
          <p:nvPr>
            <p:ph type="dt" sz="half" idx="10"/>
          </p:nvPr>
        </p:nvSpPr>
        <p:spPr/>
        <p:txBody>
          <a:bodyPr/>
          <a:lstStyle/>
          <a:p>
            <a:fld id="{03D842A4-49F4-4BA3-A4CC-3D7E4EF56132}" type="datetimeFigureOut">
              <a:rPr lang="en-US" smtClean="0"/>
              <a:t>11/11/2023</a:t>
            </a:fld>
            <a:endParaRPr lang="en-US"/>
          </a:p>
        </p:txBody>
      </p:sp>
      <p:sp>
        <p:nvSpPr>
          <p:cNvPr id="5" name="Footer Placeholder 4">
            <a:extLst>
              <a:ext uri="{FF2B5EF4-FFF2-40B4-BE49-F238E27FC236}">
                <a16:creationId xmlns:a16="http://schemas.microsoft.com/office/drawing/2014/main" id="{91515BC5-F723-155E-545F-8D931BB48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84B4B-BA6B-9CF0-72F6-9F14C5616623}"/>
              </a:ext>
            </a:extLst>
          </p:cNvPr>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1532614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CF488-7CDE-33BE-3E4A-A8C25E8C61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5F5325-B375-FDEC-CBB7-C0910D8707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B7116-D6DF-2E12-BCF7-92EF1648D261}"/>
              </a:ext>
            </a:extLst>
          </p:cNvPr>
          <p:cNvSpPr>
            <a:spLocks noGrp="1"/>
          </p:cNvSpPr>
          <p:nvPr>
            <p:ph type="dt" sz="half" idx="10"/>
          </p:nvPr>
        </p:nvSpPr>
        <p:spPr/>
        <p:txBody>
          <a:bodyPr/>
          <a:lstStyle/>
          <a:p>
            <a:fld id="{03D842A4-49F4-4BA3-A4CC-3D7E4EF56132}" type="datetimeFigureOut">
              <a:rPr lang="en-US" smtClean="0"/>
              <a:t>11/11/2023</a:t>
            </a:fld>
            <a:endParaRPr lang="en-US"/>
          </a:p>
        </p:txBody>
      </p:sp>
      <p:sp>
        <p:nvSpPr>
          <p:cNvPr id="5" name="Footer Placeholder 4">
            <a:extLst>
              <a:ext uri="{FF2B5EF4-FFF2-40B4-BE49-F238E27FC236}">
                <a16:creationId xmlns:a16="http://schemas.microsoft.com/office/drawing/2014/main" id="{7E3B1468-09C5-6FD7-B530-E1EA1F6495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14B27-CEB0-D5EA-0C0D-4C7B9775C8C7}"/>
              </a:ext>
            </a:extLst>
          </p:cNvPr>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337550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5F84CF-6D54-51B9-BBDC-3531A10A78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270D2B-10A0-6FA5-C430-A4C9B738CC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9C491D-0213-42E8-1ACD-CD61A92B7172}"/>
              </a:ext>
            </a:extLst>
          </p:cNvPr>
          <p:cNvSpPr>
            <a:spLocks noGrp="1"/>
          </p:cNvSpPr>
          <p:nvPr>
            <p:ph type="dt" sz="half" idx="10"/>
          </p:nvPr>
        </p:nvSpPr>
        <p:spPr/>
        <p:txBody>
          <a:bodyPr/>
          <a:lstStyle/>
          <a:p>
            <a:fld id="{03D842A4-49F4-4BA3-A4CC-3D7E4EF56132}" type="datetimeFigureOut">
              <a:rPr lang="en-US" smtClean="0"/>
              <a:t>11/11/2023</a:t>
            </a:fld>
            <a:endParaRPr lang="en-US"/>
          </a:p>
        </p:txBody>
      </p:sp>
      <p:sp>
        <p:nvSpPr>
          <p:cNvPr id="5" name="Footer Placeholder 4">
            <a:extLst>
              <a:ext uri="{FF2B5EF4-FFF2-40B4-BE49-F238E27FC236}">
                <a16:creationId xmlns:a16="http://schemas.microsoft.com/office/drawing/2014/main" id="{0D49F215-A1F1-A321-2582-3ACD7CCD8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3D0F8-3383-5E62-72CE-263C69DFB313}"/>
              </a:ext>
            </a:extLst>
          </p:cNvPr>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1597993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F375E-B27C-2A76-CF86-EDD2B0EECD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DEF4E6-255C-1B6E-C41E-DD07C8560F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738DA-C35A-44B4-D337-9AF1F29E7922}"/>
              </a:ext>
            </a:extLst>
          </p:cNvPr>
          <p:cNvSpPr>
            <a:spLocks noGrp="1"/>
          </p:cNvSpPr>
          <p:nvPr>
            <p:ph type="dt" sz="half" idx="10"/>
          </p:nvPr>
        </p:nvSpPr>
        <p:spPr/>
        <p:txBody>
          <a:bodyPr/>
          <a:lstStyle/>
          <a:p>
            <a:fld id="{03D842A4-49F4-4BA3-A4CC-3D7E4EF56132}" type="datetimeFigureOut">
              <a:rPr lang="en-US" smtClean="0"/>
              <a:t>11/11/2023</a:t>
            </a:fld>
            <a:endParaRPr lang="en-US"/>
          </a:p>
        </p:txBody>
      </p:sp>
      <p:sp>
        <p:nvSpPr>
          <p:cNvPr id="5" name="Footer Placeholder 4">
            <a:extLst>
              <a:ext uri="{FF2B5EF4-FFF2-40B4-BE49-F238E27FC236}">
                <a16:creationId xmlns:a16="http://schemas.microsoft.com/office/drawing/2014/main" id="{99EE7B7D-B6CF-B238-44BC-A583BDF64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9CAD37-9A1F-1575-D4F3-BAC35945AE5B}"/>
              </a:ext>
            </a:extLst>
          </p:cNvPr>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3573567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F45C6-5C7B-1F56-0C2D-F5F13AF83B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0B0583-37DE-04DD-8EA4-4343A5EFE8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D552EE-15D7-69A5-C128-9E49FB889FD2}"/>
              </a:ext>
            </a:extLst>
          </p:cNvPr>
          <p:cNvSpPr>
            <a:spLocks noGrp="1"/>
          </p:cNvSpPr>
          <p:nvPr>
            <p:ph type="dt" sz="half" idx="10"/>
          </p:nvPr>
        </p:nvSpPr>
        <p:spPr/>
        <p:txBody>
          <a:bodyPr/>
          <a:lstStyle/>
          <a:p>
            <a:fld id="{03D842A4-49F4-4BA3-A4CC-3D7E4EF56132}" type="datetimeFigureOut">
              <a:rPr lang="en-US" smtClean="0"/>
              <a:t>11/11/2023</a:t>
            </a:fld>
            <a:endParaRPr lang="en-US"/>
          </a:p>
        </p:txBody>
      </p:sp>
      <p:sp>
        <p:nvSpPr>
          <p:cNvPr id="5" name="Footer Placeholder 4">
            <a:extLst>
              <a:ext uri="{FF2B5EF4-FFF2-40B4-BE49-F238E27FC236}">
                <a16:creationId xmlns:a16="http://schemas.microsoft.com/office/drawing/2014/main" id="{7E82190C-E866-A2C5-0123-0EB5D49C6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108A99-B389-0C68-B6FF-CAC5E5543031}"/>
              </a:ext>
            </a:extLst>
          </p:cNvPr>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421001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E0991-017A-C598-1731-B07A1DE733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CC34C7-9906-0DE0-A561-2B9C05431D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8A6402-82E6-C90A-F1B6-BBCFB01286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6A6B91-ED45-100D-ECB8-E6ED9759A76B}"/>
              </a:ext>
            </a:extLst>
          </p:cNvPr>
          <p:cNvSpPr>
            <a:spLocks noGrp="1"/>
          </p:cNvSpPr>
          <p:nvPr>
            <p:ph type="dt" sz="half" idx="10"/>
          </p:nvPr>
        </p:nvSpPr>
        <p:spPr/>
        <p:txBody>
          <a:bodyPr/>
          <a:lstStyle/>
          <a:p>
            <a:fld id="{03D842A4-49F4-4BA3-A4CC-3D7E4EF56132}" type="datetimeFigureOut">
              <a:rPr lang="en-US" smtClean="0"/>
              <a:t>11/11/2023</a:t>
            </a:fld>
            <a:endParaRPr lang="en-US"/>
          </a:p>
        </p:txBody>
      </p:sp>
      <p:sp>
        <p:nvSpPr>
          <p:cNvPr id="6" name="Footer Placeholder 5">
            <a:extLst>
              <a:ext uri="{FF2B5EF4-FFF2-40B4-BE49-F238E27FC236}">
                <a16:creationId xmlns:a16="http://schemas.microsoft.com/office/drawing/2014/main" id="{03CC1E1A-D044-4DDF-F5B6-34FDF90D58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B5ADA4-4DE3-E59F-BEE0-EFCD7D9EA39E}"/>
              </a:ext>
            </a:extLst>
          </p:cNvPr>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212853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9A00-7F68-FC66-652A-B24AF9363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47C67C-9D16-EBB4-EB7E-CA7BF99BF1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5F0D18-8A38-9391-61E3-DC836E7BB7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3908D2-5A49-AF68-3719-1E05DB9C07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6BA108-692D-1C7F-F609-0F2159F008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C3EBA4-D610-0C4E-C378-7C8B8500D506}"/>
              </a:ext>
            </a:extLst>
          </p:cNvPr>
          <p:cNvSpPr>
            <a:spLocks noGrp="1"/>
          </p:cNvSpPr>
          <p:nvPr>
            <p:ph type="dt" sz="half" idx="10"/>
          </p:nvPr>
        </p:nvSpPr>
        <p:spPr/>
        <p:txBody>
          <a:bodyPr/>
          <a:lstStyle/>
          <a:p>
            <a:fld id="{03D842A4-49F4-4BA3-A4CC-3D7E4EF56132}" type="datetimeFigureOut">
              <a:rPr lang="en-US" smtClean="0"/>
              <a:t>11/11/2023</a:t>
            </a:fld>
            <a:endParaRPr lang="en-US"/>
          </a:p>
        </p:txBody>
      </p:sp>
      <p:sp>
        <p:nvSpPr>
          <p:cNvPr id="8" name="Footer Placeholder 7">
            <a:extLst>
              <a:ext uri="{FF2B5EF4-FFF2-40B4-BE49-F238E27FC236}">
                <a16:creationId xmlns:a16="http://schemas.microsoft.com/office/drawing/2014/main" id="{780A776D-ADC0-5CD7-D9FC-F111CFD348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73E6AF-FDB1-6C1D-3D7E-DEB26EF242CC}"/>
              </a:ext>
            </a:extLst>
          </p:cNvPr>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1968225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EAE8-A0B1-DDC3-F964-E72BA5C3AF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C29579-96D7-FA0C-92E0-E8F4BD1F57DA}"/>
              </a:ext>
            </a:extLst>
          </p:cNvPr>
          <p:cNvSpPr>
            <a:spLocks noGrp="1"/>
          </p:cNvSpPr>
          <p:nvPr>
            <p:ph type="dt" sz="half" idx="10"/>
          </p:nvPr>
        </p:nvSpPr>
        <p:spPr/>
        <p:txBody>
          <a:bodyPr/>
          <a:lstStyle/>
          <a:p>
            <a:fld id="{03D842A4-49F4-4BA3-A4CC-3D7E4EF56132}" type="datetimeFigureOut">
              <a:rPr lang="en-US" smtClean="0"/>
              <a:t>11/11/2023</a:t>
            </a:fld>
            <a:endParaRPr lang="en-US"/>
          </a:p>
        </p:txBody>
      </p:sp>
      <p:sp>
        <p:nvSpPr>
          <p:cNvPr id="4" name="Footer Placeholder 3">
            <a:extLst>
              <a:ext uri="{FF2B5EF4-FFF2-40B4-BE49-F238E27FC236}">
                <a16:creationId xmlns:a16="http://schemas.microsoft.com/office/drawing/2014/main" id="{70D71D74-0189-8DEA-10EB-4D08146894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99EC72-001F-183D-01C7-A491C8AEB225}"/>
              </a:ext>
            </a:extLst>
          </p:cNvPr>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190861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DA718C-9B4B-5B2D-28C0-5381FCAC3A4D}"/>
              </a:ext>
            </a:extLst>
          </p:cNvPr>
          <p:cNvSpPr>
            <a:spLocks noGrp="1"/>
          </p:cNvSpPr>
          <p:nvPr>
            <p:ph type="dt" sz="half" idx="10"/>
          </p:nvPr>
        </p:nvSpPr>
        <p:spPr/>
        <p:txBody>
          <a:bodyPr/>
          <a:lstStyle/>
          <a:p>
            <a:fld id="{03D842A4-49F4-4BA3-A4CC-3D7E4EF56132}" type="datetimeFigureOut">
              <a:rPr lang="en-US" smtClean="0"/>
              <a:t>11/11/2023</a:t>
            </a:fld>
            <a:endParaRPr lang="en-US"/>
          </a:p>
        </p:txBody>
      </p:sp>
      <p:sp>
        <p:nvSpPr>
          <p:cNvPr id="3" name="Footer Placeholder 2">
            <a:extLst>
              <a:ext uri="{FF2B5EF4-FFF2-40B4-BE49-F238E27FC236}">
                <a16:creationId xmlns:a16="http://schemas.microsoft.com/office/drawing/2014/main" id="{101C78F9-0FC2-BF04-B66E-7495E182F3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66F6D0-3BDD-1604-FD32-7372B1501BBB}"/>
              </a:ext>
            </a:extLst>
          </p:cNvPr>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3431436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8DEB-EF85-2C3A-E202-141A7D7FB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E86292-91D0-FB5F-4E99-4FFCE41059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FE537D-1D62-717B-36B2-2DFE26F3F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120805-2CA2-BF7A-F7AE-D7E1C632E31C}"/>
              </a:ext>
            </a:extLst>
          </p:cNvPr>
          <p:cNvSpPr>
            <a:spLocks noGrp="1"/>
          </p:cNvSpPr>
          <p:nvPr>
            <p:ph type="dt" sz="half" idx="10"/>
          </p:nvPr>
        </p:nvSpPr>
        <p:spPr/>
        <p:txBody>
          <a:bodyPr/>
          <a:lstStyle/>
          <a:p>
            <a:fld id="{03D842A4-49F4-4BA3-A4CC-3D7E4EF56132}" type="datetimeFigureOut">
              <a:rPr lang="en-US" smtClean="0"/>
              <a:t>11/11/2023</a:t>
            </a:fld>
            <a:endParaRPr lang="en-US"/>
          </a:p>
        </p:txBody>
      </p:sp>
      <p:sp>
        <p:nvSpPr>
          <p:cNvPr id="6" name="Footer Placeholder 5">
            <a:extLst>
              <a:ext uri="{FF2B5EF4-FFF2-40B4-BE49-F238E27FC236}">
                <a16:creationId xmlns:a16="http://schemas.microsoft.com/office/drawing/2014/main" id="{9B445AB0-0D23-36D9-9628-355C82C68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598790-CD85-028A-E55C-B1231B057ACD}"/>
              </a:ext>
            </a:extLst>
          </p:cNvPr>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324416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7C7E-C3BF-DEDC-D7AE-EA2D617BC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739F13-6730-167A-3FE3-3C788EC899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78FDF-BDB1-6923-C1A6-345F7C7E76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C0BBF9-3C9D-CA77-E3C2-D4BDB5B0368E}"/>
              </a:ext>
            </a:extLst>
          </p:cNvPr>
          <p:cNvSpPr>
            <a:spLocks noGrp="1"/>
          </p:cNvSpPr>
          <p:nvPr>
            <p:ph type="dt" sz="half" idx="10"/>
          </p:nvPr>
        </p:nvSpPr>
        <p:spPr/>
        <p:txBody>
          <a:bodyPr/>
          <a:lstStyle/>
          <a:p>
            <a:fld id="{03D842A4-49F4-4BA3-A4CC-3D7E4EF56132}" type="datetimeFigureOut">
              <a:rPr lang="en-US" smtClean="0"/>
              <a:t>11/11/2023</a:t>
            </a:fld>
            <a:endParaRPr lang="en-US"/>
          </a:p>
        </p:txBody>
      </p:sp>
      <p:sp>
        <p:nvSpPr>
          <p:cNvPr id="6" name="Footer Placeholder 5">
            <a:extLst>
              <a:ext uri="{FF2B5EF4-FFF2-40B4-BE49-F238E27FC236}">
                <a16:creationId xmlns:a16="http://schemas.microsoft.com/office/drawing/2014/main" id="{5FE4699F-C127-36C5-9E42-4F7577DDEB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587E88-04D1-D6B5-C426-CF89EA3AB3D1}"/>
              </a:ext>
            </a:extLst>
          </p:cNvPr>
          <p:cNvSpPr>
            <a:spLocks noGrp="1"/>
          </p:cNvSpPr>
          <p:nvPr>
            <p:ph type="sldNum" sz="quarter" idx="12"/>
          </p:nvPr>
        </p:nvSpPr>
        <p:spPr/>
        <p:txBody>
          <a:bodyPr/>
          <a:lstStyle/>
          <a:p>
            <a:fld id="{70AEE224-6454-4011-AF0A-44E3E1D27BE0}" type="slidenum">
              <a:rPr lang="en-US" smtClean="0"/>
              <a:t>‹#›</a:t>
            </a:fld>
            <a:endParaRPr lang="en-US"/>
          </a:p>
        </p:txBody>
      </p:sp>
    </p:spTree>
    <p:extLst>
      <p:ext uri="{BB962C8B-B14F-4D97-AF65-F5344CB8AC3E}">
        <p14:creationId xmlns:p14="http://schemas.microsoft.com/office/powerpoint/2010/main" val="2807543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A182EA-7B3A-968C-A680-B963C9FCF6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B6F2FC-10E0-DA3E-CB4F-BAB63783B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9EEC8D-6895-C8D8-0EC4-0DC43C123C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842A4-49F4-4BA3-A4CC-3D7E4EF56132}" type="datetimeFigureOut">
              <a:rPr lang="en-US" smtClean="0"/>
              <a:t>11/11/2023</a:t>
            </a:fld>
            <a:endParaRPr lang="en-US"/>
          </a:p>
        </p:txBody>
      </p:sp>
      <p:sp>
        <p:nvSpPr>
          <p:cNvPr id="5" name="Footer Placeholder 4">
            <a:extLst>
              <a:ext uri="{FF2B5EF4-FFF2-40B4-BE49-F238E27FC236}">
                <a16:creationId xmlns:a16="http://schemas.microsoft.com/office/drawing/2014/main" id="{3D7577EC-1599-C929-8B70-E1A9EB2ED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CA0A41-7E90-E9AE-47A4-165C2C3359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AEE224-6454-4011-AF0A-44E3E1D27BE0}" type="slidenum">
              <a:rPr lang="en-US" smtClean="0"/>
              <a:t>‹#›</a:t>
            </a:fld>
            <a:endParaRPr lang="en-US"/>
          </a:p>
        </p:txBody>
      </p:sp>
    </p:spTree>
    <p:extLst>
      <p:ext uri="{BB962C8B-B14F-4D97-AF65-F5344CB8AC3E}">
        <p14:creationId xmlns:p14="http://schemas.microsoft.com/office/powerpoint/2010/main" val="4069025920"/>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54955" y="1447801"/>
            <a:ext cx="8825658" cy="1121780"/>
          </a:xfrm>
        </p:spPr>
        <p:txBody>
          <a:bodyPr/>
          <a:lstStyle/>
          <a:p>
            <a:pPr marL="0" marR="0">
              <a:lnSpc>
                <a:spcPct val="107000"/>
              </a:lnSpc>
              <a:spcBef>
                <a:spcPts val="0"/>
              </a:spcBef>
              <a:spcAft>
                <a:spcPts val="800"/>
              </a:spcAft>
            </a:pPr>
            <a:r>
              <a:rPr lang="en-US" sz="32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Sprocket Central Pty Ltd  existing customer data Analysis</a:t>
            </a:r>
          </a:p>
        </p:txBody>
      </p:sp>
      <p:sp>
        <p:nvSpPr>
          <p:cNvPr id="3" name="Subtitle 2"/>
          <p:cNvSpPr>
            <a:spLocks noGrp="1"/>
          </p:cNvSpPr>
          <p:nvPr>
            <p:ph type="subTitle" idx="1"/>
          </p:nvPr>
        </p:nvSpPr>
        <p:spPr>
          <a:pattFill prst="pct5">
            <a:fgClr>
              <a:schemeClr val="accent1"/>
            </a:fgClr>
            <a:bgClr>
              <a:schemeClr val="bg1"/>
            </a:bgClr>
          </a:pattFill>
          <a:effectLst>
            <a:outerShdw blurRad="50800" dist="38100" dir="5400000" algn="t" rotWithShape="0">
              <a:prstClr val="black">
                <a:alpha val="40000"/>
              </a:prstClr>
            </a:outerShdw>
          </a:effectLst>
        </p:spPr>
        <p:txBody>
          <a:bodyPr>
            <a:normAutofit/>
          </a:bodyPr>
          <a:lstStyle/>
          <a:p>
            <a:r>
              <a:rPr lang="en-US" sz="3200" b="1">
                <a:solidFill>
                  <a:schemeClr val="tx1"/>
                </a:solidFill>
              </a:rPr>
              <a:t>BY OYEWUSI OYEWALE CHARLES</a:t>
            </a:r>
            <a:endParaRPr lang="en-US" sz="3200" b="1" dirty="0">
              <a:solidFill>
                <a:schemeClr val="tx1"/>
              </a:solidFill>
            </a:endParaRPr>
          </a:p>
        </p:txBody>
      </p:sp>
    </p:spTree>
    <p:extLst>
      <p:ext uri="{BB962C8B-B14F-4D97-AF65-F5344CB8AC3E}">
        <p14:creationId xmlns:p14="http://schemas.microsoft.com/office/powerpoint/2010/main" val="2007051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p:cNvSpPr/>
          <p:nvPr/>
        </p:nvSpPr>
        <p:spPr>
          <a:xfrm>
            <a:off x="0" y="0"/>
            <a:ext cx="8596668" cy="702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144000" cy="702644"/>
          </a:xfrm>
          <a:blipFill>
            <a:blip r:embed="rId2"/>
            <a:tile tx="0" ty="0" sx="100000" sy="100000" flip="none" algn="tl"/>
          </a:blip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lstStyle/>
          <a:p>
            <a:r>
              <a:rPr lang="en-US" b="1" dirty="0">
                <a:solidFill>
                  <a:srgbClr val="C00000"/>
                </a:solidFill>
              </a:rPr>
              <a:t>Agenda</a:t>
            </a:r>
            <a:r>
              <a:rPr lang="en-US" dirty="0"/>
              <a:t>:</a:t>
            </a:r>
          </a:p>
        </p:txBody>
      </p:sp>
      <p:sp>
        <p:nvSpPr>
          <p:cNvPr id="4" name="Rectangle 3"/>
          <p:cNvSpPr/>
          <p:nvPr/>
        </p:nvSpPr>
        <p:spPr>
          <a:xfrm>
            <a:off x="0" y="668688"/>
            <a:ext cx="9144000" cy="3514808"/>
          </a:xfrm>
          <a:prstGeom prst="rect">
            <a:avLst/>
          </a:prstGeom>
          <a:solidFill>
            <a:schemeClr val="accent4">
              <a:lumMod val="75000"/>
            </a:schemeClr>
          </a:solidFill>
        </p:spPr>
        <p:txBody>
          <a:bodyPr wrap="square">
            <a:spAutoFit/>
          </a:bodyPr>
          <a:lstStyle/>
          <a:p>
            <a:endParaRPr lang="en-US" sz="2000" b="1" dirty="0">
              <a:solidFill>
                <a:srgbClr val="FF0000"/>
              </a:solidFill>
            </a:endParaRP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US" sz="2400"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US" sz="2400"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US" sz="2400"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US" sz="2400" dirty="0"/>
              <a:t>Interpretation</a:t>
            </a:r>
          </a:p>
          <a:p>
            <a:endParaRPr lang="en-US" sz="20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1658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E1079-243E-FB27-C1A5-1B0E34BEA139}"/>
              </a:ext>
            </a:extLst>
          </p:cNvPr>
          <p:cNvSpPr txBox="1"/>
          <p:nvPr/>
        </p:nvSpPr>
        <p:spPr>
          <a:xfrm>
            <a:off x="856527" y="1226916"/>
            <a:ext cx="9039827" cy="2055819"/>
          </a:xfrm>
          <a:prstGeom prst="rect">
            <a:avLst/>
          </a:prstGeom>
          <a:noFill/>
        </p:spPr>
        <p:txBody>
          <a:bodyPr wrap="square">
            <a:spAutoFit/>
          </a:bodyPr>
          <a:lstStyle/>
          <a:p>
            <a:pPr marL="0" marR="0">
              <a:lnSpc>
                <a:spcPct val="107000"/>
              </a:lnSpc>
              <a:spcBef>
                <a:spcPts val="0"/>
              </a:spcBef>
              <a:spcAft>
                <a:spcPts val="800"/>
              </a:spcAft>
            </a:pPr>
            <a:r>
              <a:rPr lang="en-US" sz="2400" b="1" kern="100">
                <a:effectLst/>
                <a:latin typeface="DM Sans" pitchFamily="2" charset="0"/>
                <a:ea typeface="Calibri" panose="020F0502020204030204" pitchFamily="34" charset="0"/>
                <a:cs typeface="Times New Roman" panose="02020603050405020304" pitchFamily="18" charset="0"/>
              </a:rPr>
              <a:t>Sprocket Central Pty Ltd is a long-standing KPMG client who specializes in high-quality bikes and accessible cycling accessories to riders. Their marketing team is looking to boost business by analyzing their existing customer dataset to determine customer trends and behavior</a:t>
            </a:r>
            <a:r>
              <a:rPr lang="en-US" sz="2400" kern="100">
                <a:solidFill>
                  <a:srgbClr val="000000"/>
                </a:solidFill>
                <a:effectLst/>
                <a:latin typeface="DM Sans" pitchFamily="2" charset="0"/>
                <a:ea typeface="Calibri" panose="020F0502020204030204" pitchFamily="34" charset="0"/>
                <a:cs typeface="Times New Roman" panose="02020603050405020304" pitchFamily="18" charset="0"/>
              </a:rPr>
              <a: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A black background with a black square">
            <a:extLst>
              <a:ext uri="{FF2B5EF4-FFF2-40B4-BE49-F238E27FC236}">
                <a16:creationId xmlns:a16="http://schemas.microsoft.com/office/drawing/2014/main" id="{40539077-7235-E771-A481-2642C8765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3316" y="3282735"/>
            <a:ext cx="4722471" cy="2869841"/>
          </a:xfrm>
          <a:prstGeom prst="rect">
            <a:avLst/>
          </a:prstGeom>
        </p:spPr>
      </p:pic>
      <p:sp>
        <p:nvSpPr>
          <p:cNvPr id="3" name="TextBox 2">
            <a:extLst>
              <a:ext uri="{FF2B5EF4-FFF2-40B4-BE49-F238E27FC236}">
                <a16:creationId xmlns:a16="http://schemas.microsoft.com/office/drawing/2014/main" id="{D6E2E4AE-A5B3-9982-DB50-AC1A5F18F655}"/>
              </a:ext>
            </a:extLst>
          </p:cNvPr>
          <p:cNvSpPr txBox="1"/>
          <p:nvPr/>
        </p:nvSpPr>
        <p:spPr>
          <a:xfrm>
            <a:off x="0" y="0"/>
            <a:ext cx="10440365" cy="523220"/>
          </a:xfrm>
          <a:prstGeom prst="rect">
            <a:avLst/>
          </a:prstGeom>
          <a:solidFill>
            <a:srgbClr val="92D050"/>
          </a:solidFill>
        </p:spPr>
        <p:txBody>
          <a:bodyPr wrap="square" rtlCol="0">
            <a:spAutoFit/>
          </a:bodyPr>
          <a:lstStyle/>
          <a:p>
            <a:r>
              <a:rPr lang="en-US" sz="2800" b="1" u="sng"/>
              <a:t>Introduction</a:t>
            </a:r>
            <a:endParaRPr lang="en-US" sz="2800" b="1" u="sng" dirty="0"/>
          </a:p>
        </p:txBody>
      </p:sp>
    </p:spTree>
    <p:extLst>
      <p:ext uri="{BB962C8B-B14F-4D97-AF65-F5344CB8AC3E}">
        <p14:creationId xmlns:p14="http://schemas.microsoft.com/office/powerpoint/2010/main" val="2850140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0463514" cy="746674"/>
          </a:xfrm>
          <a:solidFill>
            <a:schemeClr val="accent1"/>
          </a:solidFill>
        </p:spPr>
        <p:txBody>
          <a:bodyPr>
            <a:normAutofit/>
          </a:bodyPr>
          <a:lstStyle/>
          <a:p>
            <a:r>
              <a:rPr lang="en-US" sz="4000" b="1" u="sng" dirty="0"/>
              <a:t>Data Exploration</a:t>
            </a:r>
          </a:p>
        </p:txBody>
      </p:sp>
      <p:sp>
        <p:nvSpPr>
          <p:cNvPr id="3" name="Content Placeholder 2">
            <a:extLst>
              <a:ext uri="{FF2B5EF4-FFF2-40B4-BE49-F238E27FC236}">
                <a16:creationId xmlns:a16="http://schemas.microsoft.com/office/drawing/2014/main" id="{B5B7428E-4063-DE50-56F2-A3903FC4B651}"/>
              </a:ext>
            </a:extLst>
          </p:cNvPr>
          <p:cNvSpPr>
            <a:spLocks noGrp="1"/>
          </p:cNvSpPr>
          <p:nvPr>
            <p:ph idx="1"/>
          </p:nvPr>
        </p:nvSpPr>
        <p:spPr>
          <a:xfrm>
            <a:off x="104173" y="746674"/>
            <a:ext cx="10359342" cy="1498815"/>
          </a:xfrm>
        </p:spPr>
        <p:txBody>
          <a:bodyPr>
            <a:normAutofit/>
          </a:bodyPr>
          <a:lstStyle/>
          <a:p>
            <a:pPr marL="0" indent="0">
              <a:buNone/>
            </a:pPr>
            <a:r>
              <a:rPr lang="en-US" sz="2600" b="1" dirty="0">
                <a:latin typeface="Arial" panose="020B0604020202020204" pitchFamily="34" charset="0"/>
                <a:cs typeface="Arial" panose="020B0604020202020204" pitchFamily="34" charset="0"/>
              </a:rPr>
              <a:t>After careful Exploration of the dataset I found out that the 1000</a:t>
            </a:r>
          </a:p>
          <a:p>
            <a:pPr marL="0" indent="0">
              <a:buNone/>
            </a:pPr>
            <a:r>
              <a:rPr lang="en-US" sz="2600" b="1" dirty="0">
                <a:latin typeface="Arial" panose="020B0604020202020204" pitchFamily="34" charset="0"/>
                <a:cs typeface="Arial" panose="020B0604020202020204" pitchFamily="34" charset="0"/>
              </a:rPr>
              <a:t>Customer of Sprocket Central Pty Ltd to be targeted are Mass Customers, Customers that has no car and Female Customers.</a:t>
            </a:r>
          </a:p>
          <a:p>
            <a:pPr marL="0" indent="0">
              <a:buNone/>
            </a:pPr>
            <a:endParaRPr lang="en-US" sz="2600" b="1" dirty="0">
              <a:latin typeface="Arial" panose="020B0604020202020204" pitchFamily="34" charset="0"/>
              <a:cs typeface="Arial" panose="020B0604020202020204" pitchFamily="34" charset="0"/>
            </a:endParaRPr>
          </a:p>
          <a:p>
            <a:pPr marL="0" indent="0">
              <a:buNone/>
            </a:pPr>
            <a:endParaRPr lang="en-US" sz="26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91BF547-5E3A-C17F-D26D-398358DD9A2F}"/>
              </a:ext>
            </a:extLst>
          </p:cNvPr>
          <p:cNvSpPr txBox="1"/>
          <p:nvPr/>
        </p:nvSpPr>
        <p:spPr>
          <a:xfrm>
            <a:off x="0" y="2571896"/>
            <a:ext cx="7396222" cy="353943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Initial understanding of the dataset revels that the Mass Customers Segment of  the wealth segment, customers that does not own a car as well as female customers constitute the larger percentage of Sprocket Central Pty Ltd customers as seen in the chart. They are thereby to be targeted to drive most value of the organization. </a:t>
            </a:r>
            <a:endParaRPr lang="en-US" sz="2800" dirty="0"/>
          </a:p>
        </p:txBody>
      </p:sp>
      <p:sp>
        <p:nvSpPr>
          <p:cNvPr id="7" name="Place any supporting images, graphs, data or extra text here.">
            <a:extLst>
              <a:ext uri="{FF2B5EF4-FFF2-40B4-BE49-F238E27FC236}">
                <a16:creationId xmlns:a16="http://schemas.microsoft.com/office/drawing/2014/main" id="{0DCC3E38-1970-BE11-946D-1340ED104E7E}"/>
              </a:ext>
            </a:extLst>
          </p:cNvPr>
          <p:cNvSpPr/>
          <p:nvPr/>
        </p:nvSpPr>
        <p:spPr>
          <a:xfrm>
            <a:off x="11681708" y="4870472"/>
            <a:ext cx="3800704" cy="73863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a:t>
            </a:r>
            <a:r>
              <a:rPr dirty="0" err="1"/>
              <a:t>suppoting</a:t>
            </a:r>
            <a:r>
              <a:rPr dirty="0"/>
              <a:t> images, graphs, data or extra text here.</a:t>
            </a:r>
          </a:p>
        </p:txBody>
      </p:sp>
      <p:graphicFrame>
        <p:nvGraphicFramePr>
          <p:cNvPr id="11" name="Chart 10">
            <a:extLst>
              <a:ext uri="{FF2B5EF4-FFF2-40B4-BE49-F238E27FC236}">
                <a16:creationId xmlns:a16="http://schemas.microsoft.com/office/drawing/2014/main" id="{7A591EFF-A53F-1AF1-760C-EFA2E6149033}"/>
              </a:ext>
            </a:extLst>
          </p:cNvPr>
          <p:cNvGraphicFramePr>
            <a:graphicFrameLocks/>
          </p:cNvGraphicFramePr>
          <p:nvPr>
            <p:extLst>
              <p:ext uri="{D42A27DB-BD31-4B8C-83A1-F6EECF244321}">
                <p14:modId xmlns:p14="http://schemas.microsoft.com/office/powerpoint/2010/main" val="3732775329"/>
              </p:ext>
            </p:extLst>
          </p:nvPr>
        </p:nvGraphicFramePr>
        <p:xfrm>
          <a:off x="7097211" y="2245489"/>
          <a:ext cx="5094789" cy="35252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8198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4A5082-D5CB-4842-2520-DAB735495356}"/>
              </a:ext>
            </a:extLst>
          </p:cNvPr>
          <p:cNvSpPr txBox="1"/>
          <p:nvPr/>
        </p:nvSpPr>
        <p:spPr>
          <a:xfrm>
            <a:off x="0" y="0"/>
            <a:ext cx="10463514" cy="461665"/>
          </a:xfrm>
          <a:prstGeom prst="rect">
            <a:avLst/>
          </a:prstGeom>
          <a:solidFill>
            <a:schemeClr val="accent1"/>
          </a:solidFill>
        </p:spPr>
        <p:txBody>
          <a:bodyPr wrap="square" rtlCol="0">
            <a:spAutoFit/>
          </a:bodyPr>
          <a:lstStyle/>
          <a:p>
            <a:r>
              <a:rPr lang="en-US" sz="2400" b="1" u="sng" dirty="0"/>
              <a:t>Model Development</a:t>
            </a:r>
          </a:p>
        </p:txBody>
      </p:sp>
      <p:sp>
        <p:nvSpPr>
          <p:cNvPr id="4" name="TextBox 3">
            <a:extLst>
              <a:ext uri="{FF2B5EF4-FFF2-40B4-BE49-F238E27FC236}">
                <a16:creationId xmlns:a16="http://schemas.microsoft.com/office/drawing/2014/main" id="{090845C3-A6CB-363F-B2E5-D900F3F8F290}"/>
              </a:ext>
            </a:extLst>
          </p:cNvPr>
          <p:cNvSpPr txBox="1"/>
          <p:nvPr/>
        </p:nvSpPr>
        <p:spPr>
          <a:xfrm>
            <a:off x="115747" y="682906"/>
            <a:ext cx="10104699" cy="1569660"/>
          </a:xfrm>
          <a:prstGeom prst="rect">
            <a:avLst/>
          </a:prstGeom>
          <a:noFill/>
        </p:spPr>
        <p:txBody>
          <a:bodyPr wrap="square" rtlCol="0">
            <a:spAutoFit/>
          </a:bodyPr>
          <a:lstStyle/>
          <a:p>
            <a:r>
              <a:rPr lang="en-US" sz="2400" b="1" i="0" dirty="0">
                <a:effectLst/>
                <a:latin typeface="Arial" panose="020B0604020202020204" pitchFamily="34" charset="0"/>
                <a:cs typeface="Arial" panose="020B0604020202020204" pitchFamily="34" charset="0"/>
              </a:rPr>
              <a:t>I have created a simplified representation  of the data set by creating a model of the three tables contain in the dataset.</a:t>
            </a:r>
          </a:p>
          <a:p>
            <a:endParaRPr lang="en-US" sz="2400" dirty="0">
              <a:solidFill>
                <a:srgbClr val="D1D5DB"/>
              </a:solidFill>
              <a:latin typeface="Arial" panose="020B0604020202020204" pitchFamily="34" charset="0"/>
              <a:cs typeface="Arial" panose="020B0604020202020204" pitchFamily="34" charset="0"/>
            </a:endParaRPr>
          </a:p>
          <a:p>
            <a:endParaRPr lang="en-US" sz="2400" b="0" i="0" dirty="0">
              <a:solidFill>
                <a:srgbClr val="D1D5DB"/>
              </a:solidFill>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3EC92B4-B2BD-608A-AE57-2A9191037880}"/>
              </a:ext>
            </a:extLst>
          </p:cNvPr>
          <p:cNvSpPr txBox="1"/>
          <p:nvPr/>
        </p:nvSpPr>
        <p:spPr>
          <a:xfrm>
            <a:off x="115747" y="1990845"/>
            <a:ext cx="7268901" cy="4154984"/>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At this stage of model development I move ahead by creating a model of the dataset and create relationship between the tables to facilitate analysis, and visualization. This has also help transform the data into a structured and understandable format, which will make it easy to see the relationship from the data. As showed in the diagram.</a:t>
            </a:r>
            <a:endParaRPr lang="en-US" sz="2400" b="1" i="0" dirty="0">
              <a:solidFill>
                <a:srgbClr val="D1D5DB"/>
              </a:solidFill>
              <a:effectLst/>
              <a:latin typeface="Arial" panose="020B0604020202020204" pitchFamily="34" charset="0"/>
              <a:cs typeface="Arial" panose="020B0604020202020204" pitchFamily="34" charset="0"/>
            </a:endParaRPr>
          </a:p>
          <a:p>
            <a:endParaRPr lang="en-US" sz="2400" b="1" dirty="0">
              <a:solidFill>
                <a:srgbClr val="D1D5DB"/>
              </a:solidFill>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Note: The data modeling was done in Excel.</a:t>
            </a:r>
          </a:p>
          <a:p>
            <a:endParaRPr lang="en-US" sz="2400" b="1" dirty="0">
              <a:solidFill>
                <a:srgbClr val="D1D5DB"/>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DABFDBC-F1A3-DFE1-0FB9-15CD0535826E}"/>
              </a:ext>
            </a:extLst>
          </p:cNvPr>
          <p:cNvPicPr>
            <a:picLocks noChangeAspect="1"/>
          </p:cNvPicPr>
          <p:nvPr/>
        </p:nvPicPr>
        <p:blipFill>
          <a:blip r:embed="rId2"/>
          <a:stretch>
            <a:fillRect/>
          </a:stretch>
        </p:blipFill>
        <p:spPr>
          <a:xfrm>
            <a:off x="7002684" y="1953227"/>
            <a:ext cx="5073569" cy="3579471"/>
          </a:xfrm>
          <a:prstGeom prst="rect">
            <a:avLst/>
          </a:prstGeom>
        </p:spPr>
      </p:pic>
    </p:spTree>
    <p:extLst>
      <p:ext uri="{BB962C8B-B14F-4D97-AF65-F5344CB8AC3E}">
        <p14:creationId xmlns:p14="http://schemas.microsoft.com/office/powerpoint/2010/main" val="1507065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D25505-F158-F8C8-47C7-786B55F56D35}"/>
              </a:ext>
            </a:extLst>
          </p:cNvPr>
          <p:cNvSpPr txBox="1"/>
          <p:nvPr/>
        </p:nvSpPr>
        <p:spPr>
          <a:xfrm>
            <a:off x="0" y="0"/>
            <a:ext cx="10440365" cy="523220"/>
          </a:xfrm>
          <a:prstGeom prst="rect">
            <a:avLst/>
          </a:prstGeom>
          <a:solidFill>
            <a:schemeClr val="accent1"/>
          </a:solidFill>
        </p:spPr>
        <p:txBody>
          <a:bodyPr wrap="square" rtlCol="0">
            <a:spAutoFit/>
          </a:bodyPr>
          <a:lstStyle/>
          <a:p>
            <a:r>
              <a:rPr lang="en-US" sz="2800" b="1" u="sng" dirty="0">
                <a:latin typeface="Arial" panose="020B0604020202020204" pitchFamily="34" charset="0"/>
                <a:cs typeface="Arial" panose="020B0604020202020204" pitchFamily="34" charset="0"/>
              </a:rPr>
              <a:t>Interpretation</a:t>
            </a:r>
          </a:p>
        </p:txBody>
      </p:sp>
      <p:sp>
        <p:nvSpPr>
          <p:cNvPr id="4" name="TextBox 3">
            <a:extLst>
              <a:ext uri="{FF2B5EF4-FFF2-40B4-BE49-F238E27FC236}">
                <a16:creationId xmlns:a16="http://schemas.microsoft.com/office/drawing/2014/main" id="{8EC26CFE-4851-096E-B5F7-97080210E7F8}"/>
              </a:ext>
            </a:extLst>
          </p:cNvPr>
          <p:cNvSpPr txBox="1"/>
          <p:nvPr/>
        </p:nvSpPr>
        <p:spPr>
          <a:xfrm>
            <a:off x="-29900" y="531652"/>
            <a:ext cx="6261904" cy="70788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At the stage of Interpretation I present below the interpretation of the dataset as Analyzed.</a:t>
            </a:r>
          </a:p>
        </p:txBody>
      </p:sp>
      <p:graphicFrame>
        <p:nvGraphicFramePr>
          <p:cNvPr id="9" name="Chart 8" descr="Chart type: Clustered Bar. Percentage distribution of 'Field1'&#10;&#10;Description automatically generated">
            <a:extLst>
              <a:ext uri="{FF2B5EF4-FFF2-40B4-BE49-F238E27FC236}">
                <a16:creationId xmlns:a16="http://schemas.microsoft.com/office/drawing/2014/main" id="{8C1156AA-3D49-57E6-242F-9192C00F9EDF}"/>
              </a:ext>
            </a:extLst>
          </p:cNvPr>
          <p:cNvGraphicFramePr>
            <a:graphicFrameLocks/>
          </p:cNvGraphicFramePr>
          <p:nvPr>
            <p:extLst>
              <p:ext uri="{D42A27DB-BD31-4B8C-83A1-F6EECF244321}">
                <p14:modId xmlns:p14="http://schemas.microsoft.com/office/powerpoint/2010/main" val="2794508241"/>
              </p:ext>
            </p:extLst>
          </p:nvPr>
        </p:nvGraphicFramePr>
        <p:xfrm>
          <a:off x="-29900" y="1275377"/>
          <a:ext cx="4859438" cy="2838145"/>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B5A8C3A2-07CA-BDF0-B764-1579A5634FC8}"/>
              </a:ext>
            </a:extLst>
          </p:cNvPr>
          <p:cNvSpPr txBox="1"/>
          <p:nvPr/>
        </p:nvSpPr>
        <p:spPr>
          <a:xfrm>
            <a:off x="-115747" y="4149361"/>
            <a:ext cx="5532699" cy="830997"/>
          </a:xfrm>
          <a:prstGeom prst="rect">
            <a:avLst/>
          </a:prstGeom>
          <a:noFill/>
        </p:spPr>
        <p:txBody>
          <a:bodyPr wrap="square" rtlCol="0">
            <a:spAutoFit/>
          </a:bodyPr>
          <a:lstStyle/>
          <a:p>
            <a:r>
              <a:rPr lang="en-US" sz="1600" b="1" dirty="0"/>
              <a:t>This chart shows the distribution of customers by wealth segment. It illustrate that there more mass customers of Sprocket Central Pty Ltd.</a:t>
            </a:r>
          </a:p>
        </p:txBody>
      </p:sp>
      <p:graphicFrame>
        <p:nvGraphicFramePr>
          <p:cNvPr id="11" name="Chart 10">
            <a:extLst>
              <a:ext uri="{FF2B5EF4-FFF2-40B4-BE49-F238E27FC236}">
                <a16:creationId xmlns:a16="http://schemas.microsoft.com/office/drawing/2014/main" id="{3391A4E9-7980-EFC3-FF3A-2218199AF470}"/>
              </a:ext>
            </a:extLst>
          </p:cNvPr>
          <p:cNvGraphicFramePr>
            <a:graphicFrameLocks/>
          </p:cNvGraphicFramePr>
          <p:nvPr>
            <p:extLst>
              <p:ext uri="{D42A27DB-BD31-4B8C-83A1-F6EECF244321}">
                <p14:modId xmlns:p14="http://schemas.microsoft.com/office/powerpoint/2010/main" val="3287761877"/>
              </p:ext>
            </p:extLst>
          </p:nvPr>
        </p:nvGraphicFramePr>
        <p:xfrm>
          <a:off x="7604569" y="492114"/>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098EA1BE-808E-76F4-1EBA-AD07C99A36B8}"/>
              </a:ext>
            </a:extLst>
          </p:cNvPr>
          <p:cNvSpPr txBox="1"/>
          <p:nvPr/>
        </p:nvSpPr>
        <p:spPr>
          <a:xfrm>
            <a:off x="7620000" y="3235314"/>
            <a:ext cx="4572000" cy="830997"/>
          </a:xfrm>
          <a:prstGeom prst="rect">
            <a:avLst/>
          </a:prstGeom>
          <a:noFill/>
        </p:spPr>
        <p:txBody>
          <a:bodyPr wrap="square" rtlCol="0">
            <a:spAutoFit/>
          </a:bodyPr>
          <a:lstStyle/>
          <a:p>
            <a:r>
              <a:rPr lang="en-US" sz="1600" b="1" dirty="0"/>
              <a:t>This chart shows the distribution of customers by car. It illustrate that there are  customers of Sprocket Central Pty Ltd that has no car</a:t>
            </a:r>
          </a:p>
        </p:txBody>
      </p:sp>
      <p:graphicFrame>
        <p:nvGraphicFramePr>
          <p:cNvPr id="13" name="Chart 12">
            <a:extLst>
              <a:ext uri="{FF2B5EF4-FFF2-40B4-BE49-F238E27FC236}">
                <a16:creationId xmlns:a16="http://schemas.microsoft.com/office/drawing/2014/main" id="{2335DD4B-637C-75EE-31FA-7B59931D31C8}"/>
              </a:ext>
            </a:extLst>
          </p:cNvPr>
          <p:cNvGraphicFramePr>
            <a:graphicFrameLocks/>
          </p:cNvGraphicFramePr>
          <p:nvPr>
            <p:extLst>
              <p:ext uri="{D42A27DB-BD31-4B8C-83A1-F6EECF244321}">
                <p14:modId xmlns:p14="http://schemas.microsoft.com/office/powerpoint/2010/main" val="1513141480"/>
              </p:ext>
            </p:extLst>
          </p:nvPr>
        </p:nvGraphicFramePr>
        <p:xfrm>
          <a:off x="4992547" y="4113522"/>
          <a:ext cx="4024130" cy="2041924"/>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EF1F7845-9B4B-C75C-0CAF-56D9451C9F73}"/>
              </a:ext>
            </a:extLst>
          </p:cNvPr>
          <p:cNvSpPr txBox="1"/>
          <p:nvPr/>
        </p:nvSpPr>
        <p:spPr>
          <a:xfrm>
            <a:off x="4829538" y="6155446"/>
            <a:ext cx="5147839" cy="800219"/>
          </a:xfrm>
          <a:prstGeom prst="rect">
            <a:avLst/>
          </a:prstGeom>
          <a:noFill/>
        </p:spPr>
        <p:txBody>
          <a:bodyPr wrap="square" rtlCol="0">
            <a:spAutoFit/>
          </a:bodyPr>
          <a:lstStyle/>
          <a:p>
            <a:r>
              <a:rPr lang="en-US" sz="1400" b="1" dirty="0"/>
              <a:t>This chart shows the distribution of Gender. It illustrate that there are  more Female of Customers. </a:t>
            </a:r>
          </a:p>
          <a:p>
            <a:endParaRPr lang="en-US" dirty="0"/>
          </a:p>
        </p:txBody>
      </p:sp>
    </p:spTree>
    <p:extLst>
      <p:ext uri="{BB962C8B-B14F-4D97-AF65-F5344CB8AC3E}">
        <p14:creationId xmlns:p14="http://schemas.microsoft.com/office/powerpoint/2010/main" val="309639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09CAC-3053-565E-2427-9E7132C3E23C}"/>
              </a:ext>
            </a:extLst>
          </p:cNvPr>
          <p:cNvSpPr>
            <a:spLocks noGrp="1"/>
          </p:cNvSpPr>
          <p:nvPr>
            <p:ph type="ctrTitle"/>
          </p:nvPr>
        </p:nvSpPr>
        <p:spPr>
          <a:xfrm>
            <a:off x="1154955" y="1447800"/>
            <a:ext cx="8825658" cy="2626489"/>
          </a:xfrm>
        </p:spPr>
        <p:txBody>
          <a:bodyPr/>
          <a:lstStyle/>
          <a:p>
            <a:r>
              <a:rPr lang="en-US" sz="3600" dirty="0"/>
              <a:t>This is the presentation of task two done according to the instruction given and given Template sample.</a:t>
            </a:r>
            <a:br>
              <a:rPr lang="en-US" sz="3600" dirty="0"/>
            </a:br>
            <a:br>
              <a:rPr lang="en-US" sz="3600" dirty="0"/>
            </a:br>
            <a:endParaRPr lang="en-US" sz="3600" dirty="0"/>
          </a:p>
        </p:txBody>
      </p:sp>
      <p:sp>
        <p:nvSpPr>
          <p:cNvPr id="3" name="Subtitle 2">
            <a:extLst>
              <a:ext uri="{FF2B5EF4-FFF2-40B4-BE49-F238E27FC236}">
                <a16:creationId xmlns:a16="http://schemas.microsoft.com/office/drawing/2014/main" id="{1E122D0F-0141-8E17-66B5-6CBA4637F0EE}"/>
              </a:ext>
            </a:extLst>
          </p:cNvPr>
          <p:cNvSpPr>
            <a:spLocks noGrp="1"/>
          </p:cNvSpPr>
          <p:nvPr>
            <p:ph type="subTitle" idx="1"/>
          </p:nvPr>
        </p:nvSpPr>
        <p:spPr/>
        <p:txBody>
          <a:bodyPr>
            <a:normAutofit/>
          </a:bodyPr>
          <a:lstStyle/>
          <a:p>
            <a:r>
              <a:rPr lang="en-US" sz="3200" dirty="0">
                <a:solidFill>
                  <a:schemeClr val="tx1"/>
                </a:solidFill>
              </a:rPr>
              <a:t>Thank you.</a:t>
            </a:r>
          </a:p>
        </p:txBody>
      </p:sp>
    </p:spTree>
    <p:extLst>
      <p:ext uri="{BB962C8B-B14F-4D97-AF65-F5344CB8AC3E}">
        <p14:creationId xmlns:p14="http://schemas.microsoft.com/office/powerpoint/2010/main" val="396348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2900</TotalTime>
  <Words>390</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DM Sans</vt:lpstr>
      <vt:lpstr>Open Sans</vt:lpstr>
      <vt:lpstr>Office Theme</vt:lpstr>
      <vt:lpstr>Sprocket Central Pty Ltd  existing customer data Analysis</vt:lpstr>
      <vt:lpstr>Agenda:</vt:lpstr>
      <vt:lpstr>PowerPoint Presentation</vt:lpstr>
      <vt:lpstr>Data Exploration</vt:lpstr>
      <vt:lpstr>PowerPoint Presentation</vt:lpstr>
      <vt:lpstr>PowerPoint Presentation</vt:lpstr>
      <vt:lpstr>This is the presentation of task two done according to the instruction given and given Template sample.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Bachelors or Higher Degrees in States of United States Time Series Data Analysis</dc:title>
  <dc:creator>USER</dc:creator>
  <cp:lastModifiedBy>Greatlink</cp:lastModifiedBy>
  <cp:revision>48</cp:revision>
  <dcterms:created xsi:type="dcterms:W3CDTF">2023-08-21T01:34:45Z</dcterms:created>
  <dcterms:modified xsi:type="dcterms:W3CDTF">2023-11-11T12:38:52Z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2023-08-26T13:44:44Z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4d1d9436-867b-4c66-b96c-2e063561be0c</vt:lpwstr>
  </property>
  <property fmtid="{D5CDD505-2E9C-101B-9397-08002B2CF9AE}" pid="7" name="MSIP_Label_defa4170-0d19-0005-0004-bc88714345d2_ActionId">
    <vt:lpwstr>bcf539a9-5065-4674-95af-fad660d3556f</vt:lpwstr>
  </property>
  <property fmtid="{D5CDD505-2E9C-101B-9397-08002B2CF9AE}" pid="8" name="MSIP_Label_defa4170-0d19-0005-0004-bc88714345d2_ContentBits">
    <vt:lpwstr>0</vt:lpwstr>
  </property>
</Properties>
</file>