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8" r:id="rId3"/>
    <p:sldId id="259" r:id="rId4"/>
    <p:sldId id="260" r:id="rId5"/>
    <p:sldId id="262" r:id="rId6"/>
    <p:sldId id="261" r:id="rId7"/>
    <p:sldId id="263" r:id="rId8"/>
    <p:sldId id="264" r:id="rId9"/>
    <p:sldId id="265" r:id="rId10"/>
    <p:sldId id="266"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14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927" autoAdjust="0"/>
  </p:normalViewPr>
  <p:slideViewPr>
    <p:cSldViewPr snapToGrid="0">
      <p:cViewPr varScale="1">
        <p:scale>
          <a:sx n="57" d="100"/>
          <a:sy n="57" d="100"/>
        </p:scale>
        <p:origin x="9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Bachelors%20or%20Higher%20Degree%20for%20USA%20State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Bachelors%20or%20Higher%20Degree%20for%20USA%20State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Bachelors%20or%20Higher%20Degree%20for%20USA%20State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esktop\Bachelors%20or%20Higher%20Degree%20for%20USA%20States.csv"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esktop\Bachelors%20or%20Higher%20Degree%20for%20USA%20States.csv"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[Bachelors or Higher Degree for USA States.csv]sates with highest pecentage!PivotTable32</c:name>
    <c:fmtId val="4"/>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States</a:t>
            </a:r>
            <a:r>
              <a:rPr lang="en-US" baseline="0" dirty="0"/>
              <a:t> with Highest Percent </a:t>
            </a:r>
            <a:r>
              <a:rPr lang="en-US" sz="2128" b="1" i="0" u="none" strike="noStrike" baseline="0" dirty="0">
                <a:effectLst/>
              </a:rPr>
              <a:t>Bachelors and Higher Degree</a:t>
            </a:r>
            <a:r>
              <a:rPr lang="en-US" baseline="0" dirty="0"/>
              <a:t> </a:t>
            </a:r>
            <a:endParaRPr lang="en-US"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l"/>
          </a:scene3d>
          <a:sp3d prstMaterial="plastic">
            <a:bevelT w="0" h="0"/>
          </a:sp3d>
        </c:spPr>
        <c:marker>
          <c:symbol val="none"/>
        </c:marker>
      </c:pivotFmt>
      <c:pivotFmt>
        <c:idx val="1"/>
        <c:spPr>
          <a:solidFill>
            <a:schemeClr val="accent1"/>
          </a:solidFill>
          <a:ln>
            <a:noFill/>
          </a:ln>
          <a:effectLst/>
          <a:scene3d>
            <a:camera prst="orthographicFront">
              <a:rot lat="0" lon="0" rev="0"/>
            </a:camera>
            <a:lightRig rig="threePt" dir="tl"/>
          </a:scene3d>
          <a:sp3d prstMaterial="plastic">
            <a:bevelT w="0" h="0"/>
          </a:sp3d>
        </c:spPr>
        <c:marker>
          <c:symbol val="none"/>
        </c:marker>
      </c:pivotFmt>
      <c:pivotFmt>
        <c:idx val="2"/>
        <c:spPr>
          <a:solidFill>
            <a:schemeClr val="accent1"/>
          </a:solidFill>
          <a:ln>
            <a:noFill/>
          </a:ln>
          <a:effectLst/>
          <a:scene3d>
            <a:camera prst="orthographicFront">
              <a:rot lat="0" lon="0" rev="0"/>
            </a:camera>
            <a:lightRig rig="threePt" dir="tl"/>
          </a:scene3d>
          <a:sp3d prstMaterial="plastic">
            <a:bevelT w="0" h="0"/>
          </a:sp3d>
        </c:spPr>
        <c:marker>
          <c:symbol val="none"/>
        </c:marker>
      </c:pivotFmt>
    </c:pivotFmts>
    <c:plotArea>
      <c:layout/>
      <c:barChart>
        <c:barDir val="col"/>
        <c:grouping val="clustered"/>
        <c:varyColors val="0"/>
        <c:ser>
          <c:idx val="0"/>
          <c:order val="0"/>
          <c:tx>
            <c:strRef>
              <c:f>'sates with highest pecentage'!$B$3</c:f>
              <c:strCache>
                <c:ptCount val="1"/>
                <c:pt idx="0">
                  <c:v>Total</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'sates with highest pecentage'!$A$4:$A$8</c:f>
              <c:strCache>
                <c:ptCount val="5"/>
                <c:pt idx="0">
                  <c:v> District of Columbia</c:v>
                </c:pt>
                <c:pt idx="1">
                  <c:v> Massachusetts</c:v>
                </c:pt>
                <c:pt idx="2">
                  <c:v> Maryland</c:v>
                </c:pt>
                <c:pt idx="3">
                  <c:v> Colorado</c:v>
                </c:pt>
                <c:pt idx="4">
                  <c:v> Connecticut</c:v>
                </c:pt>
              </c:strCache>
            </c:strRef>
          </c:cat>
          <c:val>
            <c:numRef>
              <c:f>'sates with highest pecentage'!$B$4:$B$8</c:f>
              <c:numCache>
                <c:formatCode>General</c:formatCode>
                <c:ptCount val="5"/>
                <c:pt idx="0">
                  <c:v>45.9</c:v>
                </c:pt>
                <c:pt idx="1">
                  <c:v>37.1</c:v>
                </c:pt>
                <c:pt idx="2">
                  <c:v>35.1</c:v>
                </c:pt>
                <c:pt idx="3">
                  <c:v>34.299999999999997</c:v>
                </c:pt>
                <c:pt idx="4">
                  <c:v>33.700000000000003</c:v>
                </c:pt>
              </c:numCache>
            </c:numRef>
          </c:val>
          <c:extLst>
            <c:ext xmlns:c16="http://schemas.microsoft.com/office/drawing/2014/chart" uri="{C3380CC4-5D6E-409C-BE32-E72D297353CC}">
              <c16:uniqueId val="{00000000-00C1-4E34-AEB2-33EDC59185BB}"/>
            </c:ext>
          </c:extLst>
        </c:ser>
        <c:dLbls>
          <c:dLblPos val="outEnd"/>
          <c:showLegendKey val="0"/>
          <c:showVal val="1"/>
          <c:showCatName val="0"/>
          <c:showSerName val="0"/>
          <c:showPercent val="0"/>
          <c:showBubbleSize val="0"/>
        </c:dLbls>
        <c:gapWidth val="100"/>
        <c:overlap val="-24"/>
        <c:axId val="1562045808"/>
        <c:axId val="1562015344"/>
      </c:barChart>
      <c:catAx>
        <c:axId val="15620458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200" b="1" i="0" u="none" strike="noStrike" kern="1200" baseline="0">
                <a:solidFill>
                  <a:srgbClr val="FFFF00"/>
                </a:solidFill>
                <a:latin typeface="+mn-lt"/>
                <a:ea typeface="+mn-ea"/>
                <a:cs typeface="+mn-cs"/>
              </a:defRPr>
            </a:pPr>
            <a:endParaRPr lang="en-US"/>
          </a:p>
        </c:txPr>
        <c:crossAx val="1562015344"/>
        <c:crosses val="autoZero"/>
        <c:auto val="1"/>
        <c:lblAlgn val="ctr"/>
        <c:lblOffset val="100"/>
        <c:noMultiLvlLbl val="0"/>
      </c:catAx>
      <c:valAx>
        <c:axId val="1562015344"/>
        <c:scaling>
          <c:orientation val="minMax"/>
        </c:scaling>
        <c:delete val="1"/>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crossAx val="156204580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chemeClr val="tx1">
          <a:lumMod val="95000"/>
          <a:lumOff val="5000"/>
        </a:schemeClr>
      </a:solidFill>
    </a:ln>
    <a:effectLst>
      <a:outerShdw blurRad="50800" dist="38100" dir="5400000" algn="t" rotWithShape="0">
        <a:schemeClr val="accent1">
          <a:alpha val="40000"/>
        </a:scheme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[Bachelors or Higher Degree for USA States.csv]states with lowest pecentage!PivotTable31</c:name>
    <c:fmtId val="4"/>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dirty="0">
                <a:solidFill>
                  <a:srgbClr val="FF0000"/>
                </a:solidFill>
              </a:rPr>
              <a:t>Sates</a:t>
            </a:r>
            <a:r>
              <a:rPr lang="en-US" sz="1800" baseline="0" dirty="0">
                <a:solidFill>
                  <a:srgbClr val="FF0000"/>
                </a:solidFill>
              </a:rPr>
              <a:t> with lowest Percentage of </a:t>
            </a:r>
            <a:r>
              <a:rPr lang="en-US" sz="1800" b="1" i="0" u="none" strike="noStrike" baseline="0" dirty="0">
                <a:solidFill>
                  <a:srgbClr val="FF0000"/>
                </a:solidFill>
                <a:effectLst/>
              </a:rPr>
              <a:t>Bachelors and Higher Degree</a:t>
            </a:r>
            <a:endParaRPr lang="en-US" sz="1800" dirty="0">
              <a:solidFill>
                <a:srgbClr val="FF0000"/>
              </a:solidFill>
            </a:endParaRPr>
          </a:p>
        </c:rich>
      </c:tx>
      <c:layout>
        <c:manualLayout>
          <c:xMode val="edge"/>
          <c:yMode val="edge"/>
          <c:x val="1.5277777777777777E-2"/>
          <c:y val="1.3888888888888888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pieChart>
        <c:varyColors val="1"/>
        <c:ser>
          <c:idx val="0"/>
          <c:order val="0"/>
          <c:tx>
            <c:strRef>
              <c:f>'states with lowest pecentage'!$B$3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E47E-4280-A4CF-DAC8B5F965C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47E-4280-A4CF-DAC8B5F965C3}"/>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E47E-4280-A4CF-DAC8B5F965C3}"/>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E47E-4280-A4CF-DAC8B5F965C3}"/>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E47E-4280-A4CF-DAC8B5F965C3}"/>
              </c:ext>
            </c:extLst>
          </c:dPt>
          <c:dLbls>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s>
          <c:cat>
            <c:strRef>
              <c:f>'states with lowest pecentage'!$A$4:$A$8</c:f>
              <c:strCache>
                <c:ptCount val="5"/>
                <c:pt idx="0">
                  <c:v> West Virginia</c:v>
                </c:pt>
                <c:pt idx="1">
                  <c:v> Arkansas</c:v>
                </c:pt>
                <c:pt idx="2">
                  <c:v> Mississippi</c:v>
                </c:pt>
                <c:pt idx="3">
                  <c:v> Kentucky</c:v>
                </c:pt>
                <c:pt idx="4">
                  <c:v> Louisiana</c:v>
                </c:pt>
              </c:strCache>
            </c:strRef>
          </c:cat>
          <c:val>
            <c:numRef>
              <c:f>'states with lowest pecentage'!$B$4:$B$8</c:f>
              <c:numCache>
                <c:formatCode>General</c:formatCode>
                <c:ptCount val="5"/>
                <c:pt idx="0">
                  <c:v>16.5</c:v>
                </c:pt>
                <c:pt idx="1">
                  <c:v>18.2</c:v>
                </c:pt>
                <c:pt idx="2">
                  <c:v>18.8</c:v>
                </c:pt>
                <c:pt idx="3">
                  <c:v>20</c:v>
                </c:pt>
                <c:pt idx="4">
                  <c:v>20.3</c:v>
                </c:pt>
              </c:numCache>
            </c:numRef>
          </c:val>
          <c:extLst>
            <c:ext xmlns:c16="http://schemas.microsoft.com/office/drawing/2014/chart" uri="{C3380CC4-5D6E-409C-BE32-E72D297353CC}">
              <c16:uniqueId val="{0000000A-E47E-4280-A4CF-DAC8B5F965C3}"/>
            </c:ext>
          </c:extLst>
        </c:ser>
        <c:dLbls>
          <c:dLblPos val="ctr"/>
          <c:showLegendKey val="0"/>
          <c:showVal val="0"/>
          <c:showCatName val="0"/>
          <c:showSerName val="0"/>
          <c:showPercent val="1"/>
          <c:showBubbleSize val="0"/>
          <c:showLeaderLines val="0"/>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outerShdw blurRad="50800" dist="38100" dir="2700000" algn="tl" rotWithShape="0">
        <a:schemeClr val="accent1">
          <a:lumMod val="50000"/>
          <a:alpha val="40000"/>
        </a:scheme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[Bachelors or Higher Degree for USA States.csv]percentage of degree in years!PivotTable33</c:name>
    <c:fmtId val="49"/>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'percentage of degree in years'!$B$3</c:f>
              <c:strCache>
                <c:ptCount val="1"/>
                <c:pt idx="0">
                  <c:v>Sum of 1/1/2006</c:v>
                </c:pt>
              </c:strCache>
            </c:strRef>
          </c:tx>
          <c:spPr>
            <a:ln w="28575" cap="rnd">
              <a:solidFill>
                <a:schemeClr val="accent1"/>
              </a:solidFill>
              <a:round/>
            </a:ln>
            <a:effectLst/>
          </c:spPr>
          <c:marker>
            <c:symbol val="none"/>
          </c:marker>
          <c:cat>
            <c:strRef>
              <c:f>'percentage of degree in years'!$A$4:$A$13</c:f>
              <c:strCache>
                <c:ptCount val="10"/>
                <c:pt idx="0">
                  <c:v> District of Columbia</c:v>
                </c:pt>
                <c:pt idx="1">
                  <c:v> Massachusetts</c:v>
                </c:pt>
                <c:pt idx="2">
                  <c:v> Maryland</c:v>
                </c:pt>
                <c:pt idx="3">
                  <c:v> Colorado</c:v>
                </c:pt>
                <c:pt idx="4">
                  <c:v> Connecticut</c:v>
                </c:pt>
                <c:pt idx="5">
                  <c:v> New Jersey</c:v>
                </c:pt>
                <c:pt idx="6">
                  <c:v> Virginia</c:v>
                </c:pt>
                <c:pt idx="7">
                  <c:v> Vermont</c:v>
                </c:pt>
                <c:pt idx="8">
                  <c:v> New Hampshire</c:v>
                </c:pt>
                <c:pt idx="9">
                  <c:v> New York</c:v>
                </c:pt>
              </c:strCache>
            </c:strRef>
          </c:cat>
          <c:val>
            <c:numRef>
              <c:f>'percentage of degree in years'!$B$4:$B$13</c:f>
              <c:numCache>
                <c:formatCode>General</c:formatCode>
                <c:ptCount val="10"/>
                <c:pt idx="0">
                  <c:v>45.9</c:v>
                </c:pt>
                <c:pt idx="1">
                  <c:v>37.1</c:v>
                </c:pt>
                <c:pt idx="2">
                  <c:v>35.1</c:v>
                </c:pt>
                <c:pt idx="3">
                  <c:v>34.299999999999997</c:v>
                </c:pt>
                <c:pt idx="4">
                  <c:v>33.700000000000003</c:v>
                </c:pt>
                <c:pt idx="5">
                  <c:v>33.4</c:v>
                </c:pt>
                <c:pt idx="6">
                  <c:v>32.700000000000003</c:v>
                </c:pt>
                <c:pt idx="7">
                  <c:v>32.4</c:v>
                </c:pt>
                <c:pt idx="8">
                  <c:v>31.9</c:v>
                </c:pt>
                <c:pt idx="9">
                  <c:v>31.2</c:v>
                </c:pt>
              </c:numCache>
            </c:numRef>
          </c:val>
          <c:smooth val="0"/>
          <c:extLst>
            <c:ext xmlns:c16="http://schemas.microsoft.com/office/drawing/2014/chart" uri="{C3380CC4-5D6E-409C-BE32-E72D297353CC}">
              <c16:uniqueId val="{00000000-CCFE-44B8-90AD-A427F2082B8F}"/>
            </c:ext>
          </c:extLst>
        </c:ser>
        <c:ser>
          <c:idx val="1"/>
          <c:order val="1"/>
          <c:tx>
            <c:strRef>
              <c:f>'percentage of degree in years'!$C$3</c:f>
              <c:strCache>
                <c:ptCount val="1"/>
                <c:pt idx="0">
                  <c:v>Sum of 1/1/2007</c:v>
                </c:pt>
              </c:strCache>
            </c:strRef>
          </c:tx>
          <c:spPr>
            <a:ln w="28575" cap="rnd">
              <a:solidFill>
                <a:schemeClr val="accent2"/>
              </a:solidFill>
              <a:round/>
            </a:ln>
            <a:effectLst/>
          </c:spPr>
          <c:marker>
            <c:symbol val="none"/>
          </c:marker>
          <c:cat>
            <c:strRef>
              <c:f>'percentage of degree in years'!$A$4:$A$13</c:f>
              <c:strCache>
                <c:ptCount val="10"/>
                <c:pt idx="0">
                  <c:v> District of Columbia</c:v>
                </c:pt>
                <c:pt idx="1">
                  <c:v> Massachusetts</c:v>
                </c:pt>
                <c:pt idx="2">
                  <c:v> Maryland</c:v>
                </c:pt>
                <c:pt idx="3">
                  <c:v> Colorado</c:v>
                </c:pt>
                <c:pt idx="4">
                  <c:v> Connecticut</c:v>
                </c:pt>
                <c:pt idx="5">
                  <c:v> New Jersey</c:v>
                </c:pt>
                <c:pt idx="6">
                  <c:v> Virginia</c:v>
                </c:pt>
                <c:pt idx="7">
                  <c:v> Vermont</c:v>
                </c:pt>
                <c:pt idx="8">
                  <c:v> New Hampshire</c:v>
                </c:pt>
                <c:pt idx="9">
                  <c:v> New York</c:v>
                </c:pt>
              </c:strCache>
            </c:strRef>
          </c:cat>
          <c:val>
            <c:numRef>
              <c:f>'percentage of degree in years'!$C$4:$C$13</c:f>
              <c:numCache>
                <c:formatCode>General</c:formatCode>
                <c:ptCount val="10"/>
                <c:pt idx="0">
                  <c:v>47.5</c:v>
                </c:pt>
                <c:pt idx="1">
                  <c:v>37.9</c:v>
                </c:pt>
                <c:pt idx="2">
                  <c:v>35.200000000000003</c:v>
                </c:pt>
                <c:pt idx="3">
                  <c:v>35</c:v>
                </c:pt>
                <c:pt idx="4">
                  <c:v>34.700000000000003</c:v>
                </c:pt>
                <c:pt idx="5">
                  <c:v>33.9</c:v>
                </c:pt>
                <c:pt idx="6">
                  <c:v>33.6</c:v>
                </c:pt>
                <c:pt idx="7">
                  <c:v>33.6</c:v>
                </c:pt>
                <c:pt idx="8">
                  <c:v>32.5</c:v>
                </c:pt>
                <c:pt idx="9">
                  <c:v>31.7</c:v>
                </c:pt>
              </c:numCache>
            </c:numRef>
          </c:val>
          <c:smooth val="0"/>
          <c:extLst>
            <c:ext xmlns:c16="http://schemas.microsoft.com/office/drawing/2014/chart" uri="{C3380CC4-5D6E-409C-BE32-E72D297353CC}">
              <c16:uniqueId val="{00000001-CCFE-44B8-90AD-A427F2082B8F}"/>
            </c:ext>
          </c:extLst>
        </c:ser>
        <c:ser>
          <c:idx val="2"/>
          <c:order val="2"/>
          <c:tx>
            <c:strRef>
              <c:f>'percentage of degree in years'!$D$3</c:f>
              <c:strCache>
                <c:ptCount val="1"/>
                <c:pt idx="0">
                  <c:v>Sum of 1/1/2008</c:v>
                </c:pt>
              </c:strCache>
            </c:strRef>
          </c:tx>
          <c:spPr>
            <a:ln w="28575" cap="rnd">
              <a:solidFill>
                <a:schemeClr val="accent3"/>
              </a:solidFill>
              <a:round/>
            </a:ln>
            <a:effectLst/>
          </c:spPr>
          <c:marker>
            <c:symbol val="none"/>
          </c:marker>
          <c:cat>
            <c:strRef>
              <c:f>'percentage of degree in years'!$A$4:$A$13</c:f>
              <c:strCache>
                <c:ptCount val="10"/>
                <c:pt idx="0">
                  <c:v> District of Columbia</c:v>
                </c:pt>
                <c:pt idx="1">
                  <c:v> Massachusetts</c:v>
                </c:pt>
                <c:pt idx="2">
                  <c:v> Maryland</c:v>
                </c:pt>
                <c:pt idx="3">
                  <c:v> Colorado</c:v>
                </c:pt>
                <c:pt idx="4">
                  <c:v> Connecticut</c:v>
                </c:pt>
                <c:pt idx="5">
                  <c:v> New Jersey</c:v>
                </c:pt>
                <c:pt idx="6">
                  <c:v> Virginia</c:v>
                </c:pt>
                <c:pt idx="7">
                  <c:v> Vermont</c:v>
                </c:pt>
                <c:pt idx="8">
                  <c:v> New Hampshire</c:v>
                </c:pt>
                <c:pt idx="9">
                  <c:v> New York</c:v>
                </c:pt>
              </c:strCache>
            </c:strRef>
          </c:cat>
          <c:val>
            <c:numRef>
              <c:f>'percentage of degree in years'!$D$4:$D$13</c:f>
              <c:numCache>
                <c:formatCode>General</c:formatCode>
                <c:ptCount val="10"/>
                <c:pt idx="0">
                  <c:v>48.2</c:v>
                </c:pt>
                <c:pt idx="1">
                  <c:v>38.1</c:v>
                </c:pt>
                <c:pt idx="2">
                  <c:v>35.200000000000003</c:v>
                </c:pt>
                <c:pt idx="3">
                  <c:v>35.6</c:v>
                </c:pt>
                <c:pt idx="4">
                  <c:v>35.6</c:v>
                </c:pt>
                <c:pt idx="5">
                  <c:v>34.4</c:v>
                </c:pt>
                <c:pt idx="6">
                  <c:v>33.700000000000003</c:v>
                </c:pt>
                <c:pt idx="7">
                  <c:v>32.1</c:v>
                </c:pt>
                <c:pt idx="8">
                  <c:v>33.299999999999997</c:v>
                </c:pt>
                <c:pt idx="9">
                  <c:v>31.9</c:v>
                </c:pt>
              </c:numCache>
            </c:numRef>
          </c:val>
          <c:smooth val="0"/>
          <c:extLst>
            <c:ext xmlns:c16="http://schemas.microsoft.com/office/drawing/2014/chart" uri="{C3380CC4-5D6E-409C-BE32-E72D297353CC}">
              <c16:uniqueId val="{00000002-CCFE-44B8-90AD-A427F2082B8F}"/>
            </c:ext>
          </c:extLst>
        </c:ser>
        <c:dLbls>
          <c:showLegendKey val="0"/>
          <c:showVal val="0"/>
          <c:showCatName val="0"/>
          <c:showSerName val="0"/>
          <c:showPercent val="0"/>
          <c:showBubbleSize val="0"/>
        </c:dLbls>
        <c:smooth val="0"/>
        <c:axId val="1680371824"/>
        <c:axId val="1680372368"/>
      </c:lineChart>
      <c:catAx>
        <c:axId val="1680371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680372368"/>
        <c:crosses val="autoZero"/>
        <c:auto val="1"/>
        <c:lblAlgn val="ctr"/>
        <c:lblOffset val="100"/>
        <c:noMultiLvlLbl val="0"/>
      </c:catAx>
      <c:valAx>
        <c:axId val="168037236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680371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2"/>
    </a:solidFill>
    <a:ln>
      <a:noFill/>
    </a:ln>
    <a:effectLst>
      <a:glow rad="228600">
        <a:schemeClr val="accent4">
          <a:satMod val="175000"/>
          <a:alpha val="25000"/>
        </a:schemeClr>
      </a:glow>
      <a:outerShdw blurRad="50800" dist="38100" dir="2700000" algn="tl" rotWithShape="0">
        <a:schemeClr val="tx2">
          <a:alpha val="40000"/>
        </a:scheme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[Bachelors or Higher Degree for USA States.csv]Top 10 2006!PivotTable25</c:name>
    <c:fmtId val="17"/>
  </c:pivotSource>
  <c:chart>
    <c:title>
      <c:tx>
        <c:rich>
          <a:bodyPr rot="0" spcFirstLastPara="1" vertOverflow="ellipsis" vert="horz" wrap="square" anchor="ctr" anchorCtr="1"/>
          <a:lstStyle/>
          <a:p>
            <a:pPr>
              <a:defRPr sz="2128" b="1" i="1" u="none" strike="noStrike" kern="1200" baseline="0">
                <a:solidFill>
                  <a:srgbClr val="FF0000"/>
                </a:solidFill>
                <a:latin typeface="+mn-lt"/>
                <a:ea typeface="+mn-ea"/>
                <a:cs typeface="+mn-cs"/>
              </a:defRPr>
            </a:pPr>
            <a:r>
              <a:rPr lang="en-US" sz="1800" b="1" i="1" u="none" strike="noStrike" baseline="0" dirty="0">
                <a:solidFill>
                  <a:srgbClr val="FF0000"/>
                </a:solidFill>
                <a:effectLst/>
              </a:rPr>
              <a:t>Top 10 States with Highest Number of Bachelors and Higher Degree</a:t>
            </a:r>
            <a:endParaRPr lang="en-US" sz="1800" b="1" i="1" dirty="0">
              <a:solidFill>
                <a:srgbClr val="FF0000"/>
              </a:solidFill>
            </a:endParaRPr>
          </a:p>
        </c:rich>
      </c:tx>
      <c:layout>
        <c:manualLayout>
          <c:xMode val="edge"/>
          <c:yMode val="edge"/>
          <c:x val="5.3861598901897813E-5"/>
          <c:y val="0"/>
        </c:manualLayout>
      </c:layout>
      <c:overlay val="0"/>
      <c:spPr>
        <a:noFill/>
        <a:ln>
          <a:noFill/>
        </a:ln>
        <a:effectLst/>
      </c:spPr>
      <c:txPr>
        <a:bodyPr rot="0" spcFirstLastPara="1" vertOverflow="ellipsis" vert="horz" wrap="square" anchor="ctr" anchorCtr="1"/>
        <a:lstStyle/>
        <a:p>
          <a:pPr>
            <a:defRPr sz="2128" b="1" i="1" u="none" strike="noStrike" kern="1200" baseline="0">
              <a:solidFill>
                <a:srgbClr val="FF0000"/>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l"/>
          </a:scene3d>
          <a:sp3d prstMaterial="plastic">
            <a:bevelT w="0" h="0"/>
          </a:sp3d>
        </c:spPr>
        <c:marker>
          <c:symbol val="none"/>
        </c:marker>
      </c:pivotFmt>
      <c:pivotFmt>
        <c:idx val="1"/>
        <c:spPr>
          <a:solidFill>
            <a:schemeClr val="accent1"/>
          </a:solidFill>
          <a:ln>
            <a:noFill/>
          </a:ln>
          <a:effectLst/>
          <a:scene3d>
            <a:camera prst="orthographicFront">
              <a:rot lat="0" lon="0" rev="0"/>
            </a:camera>
            <a:lightRig rig="threePt" dir="tl"/>
          </a:scene3d>
          <a:sp3d prstMaterial="plastic">
            <a:bevelT w="0" h="0"/>
          </a:sp3d>
        </c:spPr>
        <c:marker>
          <c:symbol val="none"/>
        </c:marker>
      </c:pivotFmt>
      <c:pivotFmt>
        <c:idx val="2"/>
        <c:spPr>
          <a:solidFill>
            <a:schemeClr val="accent1"/>
          </a:solidFill>
          <a:ln>
            <a:noFill/>
          </a:ln>
          <a:effectLst/>
          <a:scene3d>
            <a:camera prst="orthographicFront">
              <a:rot lat="0" lon="0" rev="0"/>
            </a:camera>
            <a:lightRig rig="threePt" dir="tl"/>
          </a:scene3d>
          <a:sp3d prstMaterial="plastic">
            <a:bevelT w="0" h="0"/>
          </a:sp3d>
        </c:spPr>
        <c:marker>
          <c:symbol val="none"/>
        </c:marker>
      </c:pivotFmt>
    </c:pivotFmts>
    <c:plotArea>
      <c:layout/>
      <c:barChart>
        <c:barDir val="col"/>
        <c:grouping val="clustered"/>
        <c:varyColors val="0"/>
        <c:ser>
          <c:idx val="0"/>
          <c:order val="0"/>
          <c:tx>
            <c:strRef>
              <c:f>'Top 10 2006'!$B$3</c:f>
              <c:strCache>
                <c:ptCount val="1"/>
                <c:pt idx="0">
                  <c:v>Total</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10 2006'!$A$4:$A$13</c:f>
              <c:strCache>
                <c:ptCount val="10"/>
                <c:pt idx="0">
                  <c:v> District of Columbia</c:v>
                </c:pt>
                <c:pt idx="1">
                  <c:v> Massachusetts</c:v>
                </c:pt>
                <c:pt idx="2">
                  <c:v> Maryland</c:v>
                </c:pt>
                <c:pt idx="3">
                  <c:v> Colorado</c:v>
                </c:pt>
                <c:pt idx="4">
                  <c:v> Connecticut</c:v>
                </c:pt>
                <c:pt idx="5">
                  <c:v> New Jersey</c:v>
                </c:pt>
                <c:pt idx="6">
                  <c:v> Virginia</c:v>
                </c:pt>
                <c:pt idx="7">
                  <c:v> Vermont</c:v>
                </c:pt>
                <c:pt idx="8">
                  <c:v> New Hampshire</c:v>
                </c:pt>
                <c:pt idx="9">
                  <c:v> New York</c:v>
                </c:pt>
              </c:strCache>
            </c:strRef>
          </c:cat>
          <c:val>
            <c:numRef>
              <c:f>'Top 10 2006'!$B$4:$B$13</c:f>
              <c:numCache>
                <c:formatCode>General</c:formatCode>
                <c:ptCount val="10"/>
                <c:pt idx="0">
                  <c:v>45.9</c:v>
                </c:pt>
                <c:pt idx="1">
                  <c:v>37.1</c:v>
                </c:pt>
                <c:pt idx="2">
                  <c:v>35.1</c:v>
                </c:pt>
                <c:pt idx="3">
                  <c:v>34.299999999999997</c:v>
                </c:pt>
                <c:pt idx="4">
                  <c:v>33.700000000000003</c:v>
                </c:pt>
                <c:pt idx="5">
                  <c:v>33.4</c:v>
                </c:pt>
                <c:pt idx="6">
                  <c:v>32.700000000000003</c:v>
                </c:pt>
                <c:pt idx="7">
                  <c:v>32.4</c:v>
                </c:pt>
                <c:pt idx="8">
                  <c:v>31.9</c:v>
                </c:pt>
                <c:pt idx="9">
                  <c:v>31.2</c:v>
                </c:pt>
              </c:numCache>
            </c:numRef>
          </c:val>
          <c:extLst>
            <c:ext xmlns:c16="http://schemas.microsoft.com/office/drawing/2014/chart" uri="{C3380CC4-5D6E-409C-BE32-E72D297353CC}">
              <c16:uniqueId val="{00000000-8167-4F3E-9A16-8DB5B6432F63}"/>
            </c:ext>
          </c:extLst>
        </c:ser>
        <c:dLbls>
          <c:dLblPos val="outEnd"/>
          <c:showLegendKey val="0"/>
          <c:showVal val="1"/>
          <c:showCatName val="0"/>
          <c:showSerName val="0"/>
          <c:showPercent val="0"/>
          <c:showBubbleSize val="0"/>
        </c:dLbls>
        <c:gapWidth val="100"/>
        <c:overlap val="-24"/>
        <c:axId val="1747092512"/>
        <c:axId val="1747089792"/>
      </c:barChart>
      <c:catAx>
        <c:axId val="174709251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95000"/>
                    <a:lumOff val="5000"/>
                  </a:schemeClr>
                </a:solidFill>
                <a:latin typeface="+mn-lt"/>
                <a:ea typeface="+mn-ea"/>
                <a:cs typeface="+mn-cs"/>
              </a:defRPr>
            </a:pPr>
            <a:endParaRPr lang="en-US"/>
          </a:p>
        </c:txPr>
        <c:crossAx val="1747089792"/>
        <c:crosses val="autoZero"/>
        <c:auto val="1"/>
        <c:lblAlgn val="ctr"/>
        <c:lblOffset val="100"/>
        <c:noMultiLvlLbl val="0"/>
      </c:catAx>
      <c:valAx>
        <c:axId val="174708979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47092512"/>
        <c:crosses val="autoZero"/>
        <c:crossBetween val="between"/>
      </c:valAx>
      <c:spPr>
        <a:noFill/>
        <a:ln>
          <a:noFill/>
        </a:ln>
        <a:effectLst/>
      </c:spPr>
    </c:plotArea>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ffectLst>
      <a:outerShdw blurRad="50800" dist="38100" dir="2700000" algn="tl" rotWithShape="0">
        <a:schemeClr val="accent1">
          <a:lumMod val="75000"/>
          <a:alpha val="40000"/>
        </a:schemeClr>
      </a:outerShdw>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[Bachelors or Higher Degree for USA States.csv]Top 10 2006!PivotTable26</c:name>
    <c:fmtId val="5"/>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2" b="1" i="0" u="none" strike="noStrike" kern="1200" cap="all" spc="50" baseline="0">
                <a:solidFill>
                  <a:srgbClr val="C00000"/>
                </a:solidFill>
                <a:latin typeface="+mn-lt"/>
                <a:ea typeface="+mn-ea"/>
                <a:cs typeface="+mn-cs"/>
              </a:defRPr>
            </a:pPr>
            <a:r>
              <a:rPr lang="en-US" sz="1600" b="1" dirty="0">
                <a:solidFill>
                  <a:srgbClr val="C00000"/>
                </a:solidFill>
                <a:effectLst/>
              </a:rPr>
              <a:t>10 States with lowest Number of Bachelors and Higher Degree</a:t>
            </a:r>
            <a:endParaRPr lang="en-US" sz="1600" dirty="0">
              <a:solidFill>
                <a:srgbClr val="C00000"/>
              </a:solidFill>
              <a:effectLst/>
            </a:endParaRPr>
          </a:p>
        </c:rich>
      </c:tx>
      <c:layout>
        <c:manualLayout>
          <c:xMode val="edge"/>
          <c:yMode val="edge"/>
          <c:x val="1.1882605583392904E-3"/>
          <c:y val="6.7873303167420816E-3"/>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2" b="1" i="0" u="none" strike="noStrike" kern="1200" cap="all" spc="50" baseline="0">
              <a:solidFill>
                <a:srgbClr val="C00000"/>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pivotFmt>
      <c:pivotFmt>
        <c:idx val="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pivotFmt>
      <c:pivotFmt>
        <c:idx val="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pivotFmt>
      <c:pivotFmt>
        <c:idx val="1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'Top 10 2006'!$B$22</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ED62-4B22-9F6F-337EC9BCBBD3}"/>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ED62-4B22-9F6F-337EC9BCBBD3}"/>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ED62-4B22-9F6F-337EC9BCBBD3}"/>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ED62-4B22-9F6F-337EC9BCBBD3}"/>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ED62-4B22-9F6F-337EC9BCBBD3}"/>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ED62-4B22-9F6F-337EC9BCBBD3}"/>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ED62-4B22-9F6F-337EC9BCBBD3}"/>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ED62-4B22-9F6F-337EC9BCBBD3}"/>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ED62-4B22-9F6F-337EC9BCBBD3}"/>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ED62-4B22-9F6F-337EC9BCBBD3}"/>
              </c:ext>
            </c:extLst>
          </c:dPt>
          <c:dLbls>
            <c:spPr>
              <a:gradFill>
                <a:gsLst>
                  <a:gs pos="16000">
                    <a:srgbClr val="96D141">
                      <a:lumMod val="0"/>
                      <a:lumOff val="100000"/>
                    </a:srgbClr>
                  </a:gs>
                  <a:gs pos="100000">
                    <a:prstClr val="white"/>
                  </a:gs>
                </a:gsLst>
                <a:path path="circle">
                  <a:fillToRect l="50000" t="-80000" r="50000" b="180000"/>
                </a:path>
              </a:gra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'Top 10 2006'!$A$23:$A$32</c:f>
              <c:strCache>
                <c:ptCount val="10"/>
                <c:pt idx="0">
                  <c:v> West Virginia</c:v>
                </c:pt>
                <c:pt idx="1">
                  <c:v> Arkansas</c:v>
                </c:pt>
                <c:pt idx="2">
                  <c:v> Mississippi</c:v>
                </c:pt>
                <c:pt idx="3">
                  <c:v> Kentucky</c:v>
                </c:pt>
                <c:pt idx="4">
                  <c:v> Louisiana</c:v>
                </c:pt>
                <c:pt idx="5">
                  <c:v> Nevada</c:v>
                </c:pt>
                <c:pt idx="6">
                  <c:v> Alabama</c:v>
                </c:pt>
                <c:pt idx="7">
                  <c:v> Indiana</c:v>
                </c:pt>
                <c:pt idx="8">
                  <c:v> Tennessee</c:v>
                </c:pt>
                <c:pt idx="9">
                  <c:v> Oklahoma</c:v>
                </c:pt>
              </c:strCache>
            </c:strRef>
          </c:cat>
          <c:val>
            <c:numRef>
              <c:f>'Top 10 2006'!$B$23:$B$32</c:f>
              <c:numCache>
                <c:formatCode>General</c:formatCode>
                <c:ptCount val="10"/>
                <c:pt idx="0">
                  <c:v>16.5</c:v>
                </c:pt>
                <c:pt idx="1">
                  <c:v>18.2</c:v>
                </c:pt>
                <c:pt idx="2">
                  <c:v>18.8</c:v>
                </c:pt>
                <c:pt idx="3">
                  <c:v>20</c:v>
                </c:pt>
                <c:pt idx="4">
                  <c:v>20.3</c:v>
                </c:pt>
                <c:pt idx="5">
                  <c:v>20.8</c:v>
                </c:pt>
                <c:pt idx="6">
                  <c:v>21.1</c:v>
                </c:pt>
                <c:pt idx="7">
                  <c:v>21.7</c:v>
                </c:pt>
                <c:pt idx="8">
                  <c:v>21.7</c:v>
                </c:pt>
                <c:pt idx="9">
                  <c:v>22.1</c:v>
                </c:pt>
              </c:numCache>
            </c:numRef>
          </c:val>
          <c:extLst>
            <c:ext xmlns:c16="http://schemas.microsoft.com/office/drawing/2014/chart" uri="{C3380CC4-5D6E-409C-BE32-E72D297353CC}">
              <c16:uniqueId val="{00000014-ED62-4B22-9F6F-337EC9BCBBD3}"/>
            </c:ext>
          </c:extLst>
        </c:ser>
        <c:dLbls>
          <c:dLblPos val="inEnd"/>
          <c:showLegendKey val="0"/>
          <c:showVal val="0"/>
          <c:showCatName val="0"/>
          <c:showSerName val="0"/>
          <c:showPercent val="1"/>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0.06591</cdr:x>
      <cdr:y>0.02554</cdr:y>
    </cdr:from>
    <cdr:to>
      <cdr:x>0.29659</cdr:x>
      <cdr:y>0.08251</cdr:y>
    </cdr:to>
    <cdr:sp macro="" textlink="">
      <cdr:nvSpPr>
        <cdr:cNvPr id="2" name="TextBox 1"/>
        <cdr:cNvSpPr txBox="1"/>
      </cdr:nvSpPr>
      <cdr:spPr>
        <a:xfrm xmlns:a="http://schemas.openxmlformats.org/drawingml/2006/main">
          <a:off x="558266" y="125128"/>
          <a:ext cx="1953928" cy="27913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0.08864</cdr:x>
      <cdr:y>0.02947</cdr:y>
    </cdr:from>
    <cdr:to>
      <cdr:x>0.40455</cdr:x>
      <cdr:y>0.12967</cdr:y>
    </cdr:to>
    <cdr:sp macro="" textlink="">
      <cdr:nvSpPr>
        <cdr:cNvPr id="3" name="TextBox 2"/>
        <cdr:cNvSpPr txBox="1"/>
      </cdr:nvSpPr>
      <cdr:spPr>
        <a:xfrm xmlns:a="http://schemas.openxmlformats.org/drawingml/2006/main">
          <a:off x="750771" y="144379"/>
          <a:ext cx="2675823" cy="49088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0.08409</cdr:x>
      <cdr:y>0.04912</cdr:y>
    </cdr:from>
    <cdr:to>
      <cdr:x>0.37386</cdr:x>
      <cdr:y>0.09823</cdr:y>
    </cdr:to>
    <cdr:sp macro="" textlink="">
      <cdr:nvSpPr>
        <cdr:cNvPr id="4" name="TextBox 3"/>
        <cdr:cNvSpPr txBox="1"/>
      </cdr:nvSpPr>
      <cdr:spPr>
        <a:xfrm xmlns:a="http://schemas.openxmlformats.org/drawingml/2006/main">
          <a:off x="712270" y="240631"/>
          <a:ext cx="2454442" cy="24063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D842A4-49F4-4BA3-A4CC-3D7E4EF56132}"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EE224-6454-4011-AF0A-44E3E1D27BE0}" type="slidenum">
              <a:rPr lang="en-US" smtClean="0"/>
              <a:t>‹#›</a:t>
            </a:fld>
            <a:endParaRPr lang="en-US"/>
          </a:p>
        </p:txBody>
      </p:sp>
    </p:spTree>
    <p:extLst>
      <p:ext uri="{BB962C8B-B14F-4D97-AF65-F5344CB8AC3E}">
        <p14:creationId xmlns:p14="http://schemas.microsoft.com/office/powerpoint/2010/main" val="95399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842A4-49F4-4BA3-A4CC-3D7E4EF56132}"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EE224-6454-4011-AF0A-44E3E1D27BE0}" type="slidenum">
              <a:rPr lang="en-US" smtClean="0"/>
              <a:t>‹#›</a:t>
            </a:fld>
            <a:endParaRPr lang="en-US"/>
          </a:p>
        </p:txBody>
      </p:sp>
    </p:spTree>
    <p:extLst>
      <p:ext uri="{BB962C8B-B14F-4D97-AF65-F5344CB8AC3E}">
        <p14:creationId xmlns:p14="http://schemas.microsoft.com/office/powerpoint/2010/main" val="3520477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842A4-49F4-4BA3-A4CC-3D7E4EF56132}"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EE224-6454-4011-AF0A-44E3E1D27BE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4334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842A4-49F4-4BA3-A4CC-3D7E4EF56132}"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EE224-6454-4011-AF0A-44E3E1D27BE0}" type="slidenum">
              <a:rPr lang="en-US" smtClean="0"/>
              <a:t>‹#›</a:t>
            </a:fld>
            <a:endParaRPr lang="en-US"/>
          </a:p>
        </p:txBody>
      </p:sp>
    </p:spTree>
    <p:extLst>
      <p:ext uri="{BB962C8B-B14F-4D97-AF65-F5344CB8AC3E}">
        <p14:creationId xmlns:p14="http://schemas.microsoft.com/office/powerpoint/2010/main" val="3566851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842A4-49F4-4BA3-A4CC-3D7E4EF56132}"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EE224-6454-4011-AF0A-44E3E1D27BE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03338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842A4-49F4-4BA3-A4CC-3D7E4EF56132}"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EE224-6454-4011-AF0A-44E3E1D27BE0}" type="slidenum">
              <a:rPr lang="en-US" smtClean="0"/>
              <a:t>‹#›</a:t>
            </a:fld>
            <a:endParaRPr lang="en-US"/>
          </a:p>
        </p:txBody>
      </p:sp>
    </p:spTree>
    <p:extLst>
      <p:ext uri="{BB962C8B-B14F-4D97-AF65-F5344CB8AC3E}">
        <p14:creationId xmlns:p14="http://schemas.microsoft.com/office/powerpoint/2010/main" val="1869591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842A4-49F4-4BA3-A4CC-3D7E4EF56132}"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EE224-6454-4011-AF0A-44E3E1D27BE0}" type="slidenum">
              <a:rPr lang="en-US" smtClean="0"/>
              <a:t>‹#›</a:t>
            </a:fld>
            <a:endParaRPr lang="en-US"/>
          </a:p>
        </p:txBody>
      </p:sp>
    </p:spTree>
    <p:extLst>
      <p:ext uri="{BB962C8B-B14F-4D97-AF65-F5344CB8AC3E}">
        <p14:creationId xmlns:p14="http://schemas.microsoft.com/office/powerpoint/2010/main" val="1151998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842A4-49F4-4BA3-A4CC-3D7E4EF56132}"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EE224-6454-4011-AF0A-44E3E1D27BE0}" type="slidenum">
              <a:rPr lang="en-US" smtClean="0"/>
              <a:t>‹#›</a:t>
            </a:fld>
            <a:endParaRPr lang="en-US"/>
          </a:p>
        </p:txBody>
      </p:sp>
    </p:spTree>
    <p:extLst>
      <p:ext uri="{BB962C8B-B14F-4D97-AF65-F5344CB8AC3E}">
        <p14:creationId xmlns:p14="http://schemas.microsoft.com/office/powerpoint/2010/main" val="256150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842A4-49F4-4BA3-A4CC-3D7E4EF56132}"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EE224-6454-4011-AF0A-44E3E1D27BE0}" type="slidenum">
              <a:rPr lang="en-US" smtClean="0"/>
              <a:t>‹#›</a:t>
            </a:fld>
            <a:endParaRPr lang="en-US"/>
          </a:p>
        </p:txBody>
      </p:sp>
    </p:spTree>
    <p:extLst>
      <p:ext uri="{BB962C8B-B14F-4D97-AF65-F5344CB8AC3E}">
        <p14:creationId xmlns:p14="http://schemas.microsoft.com/office/powerpoint/2010/main" val="3251689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842A4-49F4-4BA3-A4CC-3D7E4EF56132}"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EE224-6454-4011-AF0A-44E3E1D27BE0}" type="slidenum">
              <a:rPr lang="en-US" smtClean="0"/>
              <a:t>‹#›</a:t>
            </a:fld>
            <a:endParaRPr lang="en-US"/>
          </a:p>
        </p:txBody>
      </p:sp>
    </p:spTree>
    <p:extLst>
      <p:ext uri="{BB962C8B-B14F-4D97-AF65-F5344CB8AC3E}">
        <p14:creationId xmlns:p14="http://schemas.microsoft.com/office/powerpoint/2010/main" val="322526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D842A4-49F4-4BA3-A4CC-3D7E4EF56132}"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EE224-6454-4011-AF0A-44E3E1D27BE0}" type="slidenum">
              <a:rPr lang="en-US" smtClean="0"/>
              <a:t>‹#›</a:t>
            </a:fld>
            <a:endParaRPr lang="en-US"/>
          </a:p>
        </p:txBody>
      </p:sp>
    </p:spTree>
    <p:extLst>
      <p:ext uri="{BB962C8B-B14F-4D97-AF65-F5344CB8AC3E}">
        <p14:creationId xmlns:p14="http://schemas.microsoft.com/office/powerpoint/2010/main" val="56950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D842A4-49F4-4BA3-A4CC-3D7E4EF56132}" type="datetimeFigureOut">
              <a:rPr lang="en-US" smtClean="0"/>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AEE224-6454-4011-AF0A-44E3E1D27BE0}" type="slidenum">
              <a:rPr lang="en-US" smtClean="0"/>
              <a:t>‹#›</a:t>
            </a:fld>
            <a:endParaRPr lang="en-US"/>
          </a:p>
        </p:txBody>
      </p:sp>
    </p:spTree>
    <p:extLst>
      <p:ext uri="{BB962C8B-B14F-4D97-AF65-F5344CB8AC3E}">
        <p14:creationId xmlns:p14="http://schemas.microsoft.com/office/powerpoint/2010/main" val="3853588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D842A4-49F4-4BA3-A4CC-3D7E4EF56132}" type="datetimeFigureOut">
              <a:rPr lang="en-US" smtClean="0"/>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AEE224-6454-4011-AF0A-44E3E1D27BE0}" type="slidenum">
              <a:rPr lang="en-US" smtClean="0"/>
              <a:t>‹#›</a:t>
            </a:fld>
            <a:endParaRPr lang="en-US"/>
          </a:p>
        </p:txBody>
      </p:sp>
    </p:spTree>
    <p:extLst>
      <p:ext uri="{BB962C8B-B14F-4D97-AF65-F5344CB8AC3E}">
        <p14:creationId xmlns:p14="http://schemas.microsoft.com/office/powerpoint/2010/main" val="2744544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842A4-49F4-4BA3-A4CC-3D7E4EF56132}" type="datetimeFigureOut">
              <a:rPr lang="en-US" smtClean="0"/>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AEE224-6454-4011-AF0A-44E3E1D27BE0}" type="slidenum">
              <a:rPr lang="en-US" smtClean="0"/>
              <a:t>‹#›</a:t>
            </a:fld>
            <a:endParaRPr lang="en-US"/>
          </a:p>
        </p:txBody>
      </p:sp>
    </p:spTree>
    <p:extLst>
      <p:ext uri="{BB962C8B-B14F-4D97-AF65-F5344CB8AC3E}">
        <p14:creationId xmlns:p14="http://schemas.microsoft.com/office/powerpoint/2010/main" val="252083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D842A4-49F4-4BA3-A4CC-3D7E4EF56132}"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EE224-6454-4011-AF0A-44E3E1D27BE0}" type="slidenum">
              <a:rPr lang="en-US" smtClean="0"/>
              <a:t>‹#›</a:t>
            </a:fld>
            <a:endParaRPr lang="en-US"/>
          </a:p>
        </p:txBody>
      </p:sp>
    </p:spTree>
    <p:extLst>
      <p:ext uri="{BB962C8B-B14F-4D97-AF65-F5344CB8AC3E}">
        <p14:creationId xmlns:p14="http://schemas.microsoft.com/office/powerpoint/2010/main" val="568520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EE224-6454-4011-AF0A-44E3E1D27BE0}" type="slidenum">
              <a:rPr lang="en-US" smtClean="0"/>
              <a:t>‹#›</a:t>
            </a:fld>
            <a:endParaRPr lang="en-US"/>
          </a:p>
        </p:txBody>
      </p:sp>
      <p:sp>
        <p:nvSpPr>
          <p:cNvPr id="5" name="Date Placeholder 4"/>
          <p:cNvSpPr>
            <a:spLocks noGrp="1"/>
          </p:cNvSpPr>
          <p:nvPr>
            <p:ph type="dt" sz="half" idx="10"/>
          </p:nvPr>
        </p:nvSpPr>
        <p:spPr/>
        <p:txBody>
          <a:bodyPr/>
          <a:lstStyle/>
          <a:p>
            <a:fld id="{03D842A4-49F4-4BA3-A4CC-3D7E4EF56132}" type="datetimeFigureOut">
              <a:rPr lang="en-US" smtClean="0"/>
              <a:t>8/25/2023</a:t>
            </a:fld>
            <a:endParaRPr lang="en-US"/>
          </a:p>
        </p:txBody>
      </p:sp>
    </p:spTree>
    <p:extLst>
      <p:ext uri="{BB962C8B-B14F-4D97-AF65-F5344CB8AC3E}">
        <p14:creationId xmlns:p14="http://schemas.microsoft.com/office/powerpoint/2010/main" val="305297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D842A4-49F4-4BA3-A4CC-3D7E4EF56132}" type="datetimeFigureOut">
              <a:rPr lang="en-US" smtClean="0"/>
              <a:t>8/25/2023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AEE224-6454-4011-AF0A-44E3E1D27BE0}" type="slidenum">
              <a:rPr lang="en-US" smtClean="0"/>
              <a:t>‹#›</a:t>
            </a:fld>
            <a:endParaRPr lang="en-US"/>
          </a:p>
        </p:txBody>
      </p:sp>
    </p:spTree>
    <p:extLst>
      <p:ext uri="{BB962C8B-B14F-4D97-AF65-F5344CB8AC3E}">
        <p14:creationId xmlns:p14="http://schemas.microsoft.com/office/powerpoint/2010/main" val="96143276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otDmnd">
          <a:fgClr>
            <a:schemeClr val="accent1"/>
          </a:fgClr>
          <a:bgClr>
            <a:schemeClr val="bg1"/>
          </a:bgClr>
        </a:patt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507067" y="2404534"/>
            <a:ext cx="7766936" cy="1646302"/>
          </a:xfrm>
        </p:spPr>
        <p:txBody>
          <a:bodyPr/>
          <a:lstStyle/>
          <a:p>
            <a:r>
              <a:rPr lang="en-US" sz="3200" b="1" dirty="0">
                <a:solidFill>
                  <a:schemeClr val="accent4">
                    <a:lumMod val="60000"/>
                    <a:lumOff val="40000"/>
                  </a:schemeClr>
                </a:solidFill>
              </a:rPr>
              <a:t>Bachelors or Higher Degree in States of United States Time Series Data Analysis</a:t>
            </a:r>
          </a:p>
        </p:txBody>
      </p:sp>
      <p:sp>
        <p:nvSpPr>
          <p:cNvPr id="3" name="Subtitle 2"/>
          <p:cNvSpPr>
            <a:spLocks noGrp="1"/>
          </p:cNvSpPr>
          <p:nvPr>
            <p:ph type="subTitle" idx="1"/>
          </p:nvPr>
        </p:nvSpPr>
        <p:sp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a:outerShdw blurRad="50800" dist="38100" dir="5400000" algn="t" rotWithShape="0">
              <a:prstClr val="black">
                <a:alpha val="40000"/>
              </a:prstClr>
            </a:outerShdw>
          </a:effectLst>
        </p:spPr>
        <p:txBody>
          <a:bodyPr>
            <a:normAutofit/>
          </a:bodyPr>
          <a:lstStyle/>
          <a:p>
            <a:r>
              <a:rPr lang="en-US" sz="3200" b="1" dirty="0">
                <a:solidFill>
                  <a:schemeClr val="tx1"/>
                </a:solidFill>
              </a:rPr>
              <a:t>BY OYEWUSI OYEWALE CHARLES</a:t>
            </a:r>
          </a:p>
        </p:txBody>
      </p:sp>
    </p:spTree>
    <p:extLst>
      <p:ext uri="{BB962C8B-B14F-4D97-AF65-F5344CB8AC3E}">
        <p14:creationId xmlns:p14="http://schemas.microsoft.com/office/powerpoint/2010/main" val="2007051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5000">
              <a:schemeClr val="accent1"/>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TextBox 3"/>
          <p:cNvSpPr txBox="1"/>
          <p:nvPr/>
        </p:nvSpPr>
        <p:spPr>
          <a:xfrm>
            <a:off x="1549400" y="3098800"/>
            <a:ext cx="8204200" cy="923330"/>
          </a:xfrm>
          <a:prstGeom prst="rect">
            <a:avLst/>
          </a:prstGeom>
          <a:solidFill>
            <a:schemeClr val="accent2"/>
          </a:solidFill>
          <a:effectLst>
            <a:glow rad="228600">
              <a:schemeClr val="tx1">
                <a:lumMod val="95000"/>
                <a:lumOff val="5000"/>
                <a:alpha val="40000"/>
              </a:schemeClr>
            </a:glow>
            <a:outerShdw blurRad="50800" dist="38100" dir="2700000" algn="tl" rotWithShape="0">
              <a:prstClr val="black">
                <a:alpha val="40000"/>
              </a:prstClr>
            </a:outerShdw>
          </a:effectLst>
        </p:spPr>
        <p:txBody>
          <a:bodyPr wrap="square" rtlCol="0">
            <a:spAutoFit/>
          </a:bodyPr>
          <a:lstStyle/>
          <a:p>
            <a:pPr algn="ctr"/>
            <a:r>
              <a:rPr lang="en-US" sz="5400" b="1" i="1" dirty="0"/>
              <a:t>SUMMARY</a:t>
            </a:r>
          </a:p>
        </p:txBody>
      </p:sp>
    </p:spTree>
    <p:extLst>
      <p:ext uri="{BB962C8B-B14F-4D97-AF65-F5344CB8AC3E}">
        <p14:creationId xmlns:p14="http://schemas.microsoft.com/office/powerpoint/2010/main" val="3141715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5000">
              <a:schemeClr val="accent1"/>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TextBox 2"/>
          <p:cNvSpPr txBox="1"/>
          <p:nvPr/>
        </p:nvSpPr>
        <p:spPr>
          <a:xfrm>
            <a:off x="0" y="0"/>
            <a:ext cx="8077200" cy="8279190"/>
          </a:xfrm>
          <a:prstGeom prst="rect">
            <a:avLst/>
          </a:prstGeom>
          <a:noFill/>
        </p:spPr>
        <p:txBody>
          <a:bodyPr wrap="square" rtlCol="0">
            <a:spAutoFit/>
          </a:bodyPr>
          <a:lstStyle/>
          <a:p>
            <a:r>
              <a:rPr lang="en-US" sz="2800" dirty="0">
                <a:solidFill>
                  <a:srgbClr val="281408"/>
                </a:solidFill>
              </a:rPr>
              <a:t>Summary of Findings:</a:t>
            </a:r>
          </a:p>
          <a:p>
            <a:r>
              <a:rPr lang="en-US" b="1" dirty="0">
                <a:solidFill>
                  <a:srgbClr val="C00000"/>
                </a:solidFill>
              </a:rPr>
              <a:t>Top 10 States with Higher Number of Bachelors and Higher Degree</a:t>
            </a:r>
          </a:p>
          <a:p>
            <a:pPr marL="285750" indent="-285750">
              <a:buFont typeface="Arial" panose="020B0604020202020204" pitchFamily="34" charset="0"/>
              <a:buChar char="•"/>
            </a:pPr>
            <a:r>
              <a:rPr lang="en-US" dirty="0">
                <a:solidFill>
                  <a:srgbClr val="002060"/>
                </a:solidFill>
              </a:rPr>
              <a:t>District of Columbia</a:t>
            </a:r>
          </a:p>
          <a:p>
            <a:pPr marL="285750" indent="-285750">
              <a:buFont typeface="Arial" panose="020B0604020202020204" pitchFamily="34" charset="0"/>
              <a:buChar char="•"/>
            </a:pPr>
            <a:r>
              <a:rPr lang="en-US" dirty="0">
                <a:solidFill>
                  <a:srgbClr val="002060"/>
                </a:solidFill>
              </a:rPr>
              <a:t>Massachusetts</a:t>
            </a:r>
          </a:p>
          <a:p>
            <a:pPr marL="285750" indent="-285750">
              <a:buFont typeface="Arial" panose="020B0604020202020204" pitchFamily="34" charset="0"/>
              <a:buChar char="•"/>
            </a:pPr>
            <a:r>
              <a:rPr lang="en-US" dirty="0">
                <a:solidFill>
                  <a:srgbClr val="002060"/>
                </a:solidFill>
              </a:rPr>
              <a:t>Maryland</a:t>
            </a:r>
          </a:p>
          <a:p>
            <a:pPr marL="285750" indent="-285750">
              <a:buFont typeface="Arial" panose="020B0604020202020204" pitchFamily="34" charset="0"/>
              <a:buChar char="•"/>
            </a:pPr>
            <a:r>
              <a:rPr lang="en-US" dirty="0">
                <a:solidFill>
                  <a:srgbClr val="002060"/>
                </a:solidFill>
              </a:rPr>
              <a:t>Colorado</a:t>
            </a:r>
          </a:p>
          <a:p>
            <a:pPr marL="285750" indent="-285750">
              <a:buFont typeface="Arial" panose="020B0604020202020204" pitchFamily="34" charset="0"/>
              <a:buChar char="•"/>
            </a:pPr>
            <a:r>
              <a:rPr lang="en-US" dirty="0">
                <a:solidFill>
                  <a:srgbClr val="002060"/>
                </a:solidFill>
              </a:rPr>
              <a:t>Connecticut</a:t>
            </a:r>
          </a:p>
          <a:p>
            <a:pPr marL="285750" indent="-285750">
              <a:buFont typeface="Arial" panose="020B0604020202020204" pitchFamily="34" charset="0"/>
              <a:buChar char="•"/>
            </a:pPr>
            <a:r>
              <a:rPr lang="en-US" dirty="0">
                <a:solidFill>
                  <a:srgbClr val="002060"/>
                </a:solidFill>
              </a:rPr>
              <a:t>New Jersey</a:t>
            </a:r>
          </a:p>
          <a:p>
            <a:pPr marL="285750" indent="-285750">
              <a:buFont typeface="Arial" panose="020B0604020202020204" pitchFamily="34" charset="0"/>
              <a:buChar char="•"/>
            </a:pPr>
            <a:r>
              <a:rPr lang="en-US" dirty="0">
                <a:solidFill>
                  <a:srgbClr val="002060"/>
                </a:solidFill>
              </a:rPr>
              <a:t>Virginia</a:t>
            </a:r>
          </a:p>
          <a:p>
            <a:pPr marL="285750" indent="-285750">
              <a:buFont typeface="Arial" panose="020B0604020202020204" pitchFamily="34" charset="0"/>
              <a:buChar char="•"/>
            </a:pPr>
            <a:r>
              <a:rPr lang="en-US" dirty="0">
                <a:solidFill>
                  <a:srgbClr val="002060"/>
                </a:solidFill>
              </a:rPr>
              <a:t>Vermont</a:t>
            </a:r>
          </a:p>
          <a:p>
            <a:pPr marL="285750" indent="-285750">
              <a:buFont typeface="Arial" panose="020B0604020202020204" pitchFamily="34" charset="0"/>
              <a:buChar char="•"/>
            </a:pPr>
            <a:r>
              <a:rPr lang="en-US" dirty="0">
                <a:solidFill>
                  <a:srgbClr val="002060"/>
                </a:solidFill>
              </a:rPr>
              <a:t>New Hampshire</a:t>
            </a:r>
          </a:p>
          <a:p>
            <a:pPr marL="285750" indent="-285750">
              <a:buFont typeface="Arial" panose="020B0604020202020204" pitchFamily="34" charset="0"/>
              <a:buChar char="•"/>
            </a:pPr>
            <a:r>
              <a:rPr lang="en-US" dirty="0">
                <a:solidFill>
                  <a:srgbClr val="002060"/>
                </a:solidFill>
              </a:rPr>
              <a:t>New York</a:t>
            </a:r>
          </a:p>
          <a:p>
            <a:r>
              <a:rPr lang="en-US" b="1" dirty="0">
                <a:solidFill>
                  <a:srgbClr val="FF0000"/>
                </a:solidFill>
              </a:rPr>
              <a:t>10 States with lowest Number of Bachelors and Higher Degree</a:t>
            </a:r>
          </a:p>
          <a:p>
            <a:endParaRPr lang="en-US" dirty="0">
              <a:solidFill>
                <a:srgbClr val="FF0000"/>
              </a:solidFill>
            </a:endParaRPr>
          </a:p>
          <a:p>
            <a:pPr marL="285750" indent="-285750">
              <a:buFont typeface="Arial" panose="020B0604020202020204" pitchFamily="34" charset="0"/>
              <a:buChar char="•"/>
            </a:pPr>
            <a:r>
              <a:rPr lang="en-US" dirty="0">
                <a:solidFill>
                  <a:srgbClr val="7030A0"/>
                </a:solidFill>
              </a:rPr>
              <a:t>West Virginia</a:t>
            </a:r>
          </a:p>
          <a:p>
            <a:pPr marL="285750" indent="-285750">
              <a:buFont typeface="Arial" panose="020B0604020202020204" pitchFamily="34" charset="0"/>
              <a:buChar char="•"/>
            </a:pPr>
            <a:r>
              <a:rPr lang="en-US" dirty="0">
                <a:solidFill>
                  <a:srgbClr val="7030A0"/>
                </a:solidFill>
              </a:rPr>
              <a:t>Arkansas</a:t>
            </a:r>
          </a:p>
          <a:p>
            <a:pPr marL="285750" indent="-285750">
              <a:buFont typeface="Arial" panose="020B0604020202020204" pitchFamily="34" charset="0"/>
              <a:buChar char="•"/>
            </a:pPr>
            <a:r>
              <a:rPr lang="en-US" dirty="0">
                <a:solidFill>
                  <a:srgbClr val="7030A0"/>
                </a:solidFill>
              </a:rPr>
              <a:t>Mississippi</a:t>
            </a:r>
          </a:p>
          <a:p>
            <a:pPr marL="285750" indent="-285750">
              <a:buFont typeface="Arial" panose="020B0604020202020204" pitchFamily="34" charset="0"/>
              <a:buChar char="•"/>
            </a:pPr>
            <a:r>
              <a:rPr lang="en-US" dirty="0">
                <a:solidFill>
                  <a:srgbClr val="7030A0"/>
                </a:solidFill>
              </a:rPr>
              <a:t>Kentucky</a:t>
            </a:r>
          </a:p>
          <a:p>
            <a:pPr marL="285750" indent="-285750">
              <a:buFont typeface="Arial" panose="020B0604020202020204" pitchFamily="34" charset="0"/>
              <a:buChar char="•"/>
            </a:pPr>
            <a:r>
              <a:rPr lang="en-US" dirty="0">
                <a:solidFill>
                  <a:srgbClr val="7030A0"/>
                </a:solidFill>
              </a:rPr>
              <a:t>Louisiana</a:t>
            </a:r>
          </a:p>
          <a:p>
            <a:pPr marL="285750" indent="-285750">
              <a:buFont typeface="Arial" panose="020B0604020202020204" pitchFamily="34" charset="0"/>
              <a:buChar char="•"/>
            </a:pPr>
            <a:r>
              <a:rPr lang="en-US" dirty="0">
                <a:solidFill>
                  <a:srgbClr val="7030A0"/>
                </a:solidFill>
              </a:rPr>
              <a:t>Nevada</a:t>
            </a:r>
          </a:p>
          <a:p>
            <a:pPr marL="285750" indent="-285750">
              <a:buFont typeface="Arial" panose="020B0604020202020204" pitchFamily="34" charset="0"/>
              <a:buChar char="•"/>
            </a:pPr>
            <a:r>
              <a:rPr lang="en-US" dirty="0">
                <a:solidFill>
                  <a:srgbClr val="7030A0"/>
                </a:solidFill>
              </a:rPr>
              <a:t>Alabama</a:t>
            </a:r>
          </a:p>
          <a:p>
            <a:pPr marL="285750" indent="-285750">
              <a:buFont typeface="Arial" panose="020B0604020202020204" pitchFamily="34" charset="0"/>
              <a:buChar char="•"/>
            </a:pPr>
            <a:r>
              <a:rPr lang="en-US" dirty="0">
                <a:solidFill>
                  <a:srgbClr val="7030A0"/>
                </a:solidFill>
              </a:rPr>
              <a:t>Indiana</a:t>
            </a:r>
          </a:p>
          <a:p>
            <a:pPr marL="285750" indent="-285750">
              <a:buFont typeface="Arial" panose="020B0604020202020204" pitchFamily="34" charset="0"/>
              <a:buChar char="•"/>
            </a:pPr>
            <a:r>
              <a:rPr lang="en-US" dirty="0">
                <a:solidFill>
                  <a:srgbClr val="7030A0"/>
                </a:solidFill>
              </a:rPr>
              <a:t>Tennessee</a:t>
            </a:r>
          </a:p>
          <a:p>
            <a:pPr marL="285750" indent="-285750">
              <a:buFont typeface="Arial" panose="020B0604020202020204" pitchFamily="34" charset="0"/>
              <a:buChar char="•"/>
            </a:pPr>
            <a:r>
              <a:rPr lang="en-US" dirty="0">
                <a:solidFill>
                  <a:srgbClr val="7030A0"/>
                </a:solidFill>
              </a:rPr>
              <a:t>Oklahoma</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43287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8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TextBox 2"/>
          <p:cNvSpPr txBox="1"/>
          <p:nvPr/>
        </p:nvSpPr>
        <p:spPr>
          <a:xfrm>
            <a:off x="1422400" y="3175000"/>
            <a:ext cx="8305800" cy="769441"/>
          </a:xfrm>
          <a:prstGeom prst="rect">
            <a:avLst/>
          </a:prstGeom>
          <a:solidFill>
            <a:schemeClr val="tx2">
              <a:lumMod val="60000"/>
              <a:lumOff val="40000"/>
            </a:schemeClr>
          </a:solidFill>
          <a:effectLst>
            <a:glow rad="228600">
              <a:schemeClr val="accent5">
                <a:satMod val="175000"/>
                <a:alpha val="40000"/>
              </a:schemeClr>
            </a:glow>
            <a:outerShdw blurRad="50800" dist="38100" dir="2700000" algn="tl" rotWithShape="0">
              <a:prstClr val="black">
                <a:alpha val="40000"/>
              </a:prstClr>
            </a:outerShdw>
          </a:effectLst>
        </p:spPr>
        <p:txBody>
          <a:bodyPr wrap="square" rtlCol="0">
            <a:spAutoFit/>
          </a:bodyPr>
          <a:lstStyle/>
          <a:p>
            <a:pPr algn="ctr"/>
            <a:r>
              <a:rPr lang="en-US" sz="4400" dirty="0"/>
              <a:t>Actions &amp; Recommendations</a:t>
            </a:r>
          </a:p>
        </p:txBody>
      </p:sp>
    </p:spTree>
    <p:extLst>
      <p:ext uri="{BB962C8B-B14F-4D97-AF65-F5344CB8AC3E}">
        <p14:creationId xmlns:p14="http://schemas.microsoft.com/office/powerpoint/2010/main" val="2771973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a:off x="0" y="177800"/>
            <a:ext cx="10325100" cy="6740307"/>
          </a:xfrm>
          <a:prstGeom prst="rect">
            <a:avLst/>
          </a:prstGeom>
          <a:noFill/>
        </p:spPr>
        <p:txBody>
          <a:bodyPr wrap="square" rtlCol="0">
            <a:spAutoFit/>
          </a:bodyPr>
          <a:lstStyle/>
          <a:p>
            <a:r>
              <a:rPr lang="en-US" sz="3600" b="1" dirty="0">
                <a:solidFill>
                  <a:srgbClr val="FF0000"/>
                </a:solidFill>
              </a:rPr>
              <a:t>Recommended actions:</a:t>
            </a:r>
          </a:p>
          <a:p>
            <a:endParaRPr lang="en-US" sz="3600" dirty="0"/>
          </a:p>
          <a:p>
            <a:pPr marL="571500" indent="-571500">
              <a:buFont typeface="Arial" panose="020B0604020202020204" pitchFamily="34" charset="0"/>
              <a:buChar char="•"/>
            </a:pPr>
            <a:r>
              <a:rPr lang="en-US" sz="2400" dirty="0"/>
              <a:t>Motivate People in the States with low Percentage of Bachelor and Higher Degree to Further more Education by Providing Scholarships at higher Education level.</a:t>
            </a:r>
          </a:p>
          <a:p>
            <a:pPr marL="571500" indent="-571500">
              <a:buFont typeface="Arial" panose="020B0604020202020204" pitchFamily="34" charset="0"/>
              <a:buChar char="•"/>
            </a:pPr>
            <a:r>
              <a:rPr lang="en-US" sz="2400" dirty="0"/>
              <a:t>Organize Seminars in the States with low Percentage of Bachelor and Higher Degree on the importance of Higher Education.</a:t>
            </a:r>
          </a:p>
          <a:p>
            <a:pPr marL="571500" indent="-571500">
              <a:buFont typeface="Arial" panose="020B0604020202020204" pitchFamily="34" charset="0"/>
              <a:buChar char="•"/>
            </a:pPr>
            <a:r>
              <a:rPr lang="en-US" sz="2400" dirty="0"/>
              <a:t>Give incentives to Graduates of higher learnings in all the states to encourage more People to go for Higher Learning.</a:t>
            </a:r>
          </a:p>
          <a:p>
            <a:pPr marL="571500" indent="-571500">
              <a:buFont typeface="Arial" panose="020B0604020202020204" pitchFamily="34" charset="0"/>
              <a:buChar char="•"/>
            </a:pPr>
            <a:r>
              <a:rPr lang="en-US" sz="2400" dirty="0"/>
              <a:t>Find out</a:t>
            </a:r>
            <a:r>
              <a:rPr lang="en-US" sz="2400" b="1" dirty="0"/>
              <a:t> (RESEARCH) </a:t>
            </a:r>
            <a:r>
              <a:rPr lang="en-US" sz="2400" dirty="0"/>
              <a:t>why there are low percentage of Bachelor and Higher Degree in States with lowest Percentages</a:t>
            </a:r>
          </a:p>
          <a:p>
            <a:pPr marL="571500" indent="-571500">
              <a:buFont typeface="Arial" panose="020B0604020202020204" pitchFamily="34" charset="0"/>
              <a:buChar char="•"/>
            </a:pPr>
            <a:r>
              <a:rPr lang="en-US" sz="2400" dirty="0"/>
              <a:t>Give Discount on the price of School Fee of Higher Education in States with low Percentage of Bachelor and Higher Degree.</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415144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638300" y="2476500"/>
            <a:ext cx="7556500" cy="1200329"/>
          </a:xfrm>
          <a:prstGeom prst="rect">
            <a:avLst/>
          </a:prstGeom>
          <a:blipFill>
            <a:blip r:embed="rId2"/>
            <a:tile tx="0" ty="0" sx="100000" sy="100000" flip="none" algn="tl"/>
          </a:blipFill>
        </p:spPr>
        <p:txBody>
          <a:bodyPr wrap="square" rtlCol="0">
            <a:spAutoFit/>
          </a:bodyPr>
          <a:lstStyle/>
          <a:p>
            <a:pPr algn="ctr"/>
            <a:r>
              <a:rPr lang="en-US" sz="7200" dirty="0"/>
              <a:t>THANK YOU</a:t>
            </a:r>
          </a:p>
        </p:txBody>
      </p:sp>
    </p:spTree>
    <p:extLst>
      <p:ext uri="{BB962C8B-B14F-4D97-AF65-F5344CB8AC3E}">
        <p14:creationId xmlns:p14="http://schemas.microsoft.com/office/powerpoint/2010/main" val="3895360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Rectangle 6"/>
          <p:cNvSpPr/>
          <p:nvPr/>
        </p:nvSpPr>
        <p:spPr>
          <a:xfrm>
            <a:off x="0" y="0"/>
            <a:ext cx="8596668" cy="702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9144000" cy="702644"/>
          </a:xfrm>
          <a:solidFill>
            <a:schemeClr val="tx2">
              <a:lumMod val="50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lstStyle/>
          <a:p>
            <a:r>
              <a:rPr lang="en-US" b="1" dirty="0">
                <a:ln w="22225">
                  <a:solidFill>
                    <a:schemeClr val="accent2"/>
                  </a:solidFill>
                  <a:prstDash val="solid"/>
                </a:ln>
                <a:solidFill>
                  <a:schemeClr val="accent2">
                    <a:lumMod val="40000"/>
                    <a:lumOff val="60000"/>
                  </a:schemeClr>
                </a:solidFill>
              </a:rPr>
              <a:t>Project Goal:</a:t>
            </a:r>
          </a:p>
        </p:txBody>
      </p:sp>
      <p:sp>
        <p:nvSpPr>
          <p:cNvPr id="4" name="Rectangle 3"/>
          <p:cNvSpPr/>
          <p:nvPr/>
        </p:nvSpPr>
        <p:spPr>
          <a:xfrm>
            <a:off x="0" y="668688"/>
            <a:ext cx="9144000" cy="6740307"/>
          </a:xfrm>
          <a:prstGeom prst="rect">
            <a:avLst/>
          </a:prstGeom>
          <a:blipFill>
            <a:blip r:embed="rId2"/>
            <a:tile tx="0" ty="0" sx="100000" sy="100000" flip="none" algn="tl"/>
          </a:blipFill>
        </p:spPr>
        <p:txBody>
          <a:bodyPr wrap="square">
            <a:spAutoFit/>
          </a:bodyPr>
          <a:lstStyle/>
          <a:p>
            <a:endParaRPr lang="en-US" sz="2000" b="1" dirty="0">
              <a:solidFill>
                <a:srgbClr val="FF0000"/>
              </a:solidFill>
            </a:endParaRPr>
          </a:p>
          <a:p>
            <a:r>
              <a:rPr lang="en-US" sz="2000" b="1" dirty="0">
                <a:solidFill>
                  <a:srgbClr val="FF0000"/>
                </a:solidFill>
              </a:rPr>
              <a:t>To know the Percentage of Bachelors and Higher Degree in each State of the United States Between 2006 and 2021.</a:t>
            </a:r>
          </a:p>
          <a:p>
            <a:endParaRPr lang="en-US" sz="2000" b="1" dirty="0">
              <a:solidFill>
                <a:srgbClr val="FF0000"/>
              </a:solidFill>
            </a:endParaRPr>
          </a:p>
          <a:p>
            <a:r>
              <a:rPr lang="en-US" sz="2000" b="1" dirty="0">
                <a:solidFill>
                  <a:srgbClr val="FF0000"/>
                </a:solidFill>
              </a:rPr>
              <a:t>This will help us to</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b="1" dirty="0">
                <a:solidFill>
                  <a:srgbClr val="FF0000"/>
                </a:solidFill>
              </a:rPr>
              <a:t>Identify the States with low Percentage of Bachelors and Higher Degree.</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b="1" dirty="0">
                <a:solidFill>
                  <a:srgbClr val="FF0000"/>
                </a:solidFill>
              </a:rPr>
              <a:t>Identify the States with Large Percentage of Bachelors and Higher Degree.</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b="1" dirty="0">
                <a:solidFill>
                  <a:srgbClr val="FF0000"/>
                </a:solidFill>
              </a:rPr>
              <a:t>Motivate People in the States with low Percentage of Bachelors and Higher Degree to Furthermore Education Through Scholarships.</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b="1" dirty="0">
                <a:solidFill>
                  <a:srgbClr val="FF0000"/>
                </a:solidFill>
              </a:rPr>
              <a:t>Create more awareness and Encouragements for people in the states with low Percentage of Bachelors Degree and Higher Degree to enroll for Higher Degree.</a:t>
            </a:r>
          </a:p>
          <a:p>
            <a:endParaRPr lang="en-US" sz="20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1658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olidDmnd">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0" y="-19250"/>
            <a:ext cx="9384632" cy="477053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200" b="1" dirty="0">
                <a:ln w="22225">
                  <a:solidFill>
                    <a:schemeClr val="accent2"/>
                  </a:solidFill>
                  <a:prstDash val="solid"/>
                </a:ln>
                <a:solidFill>
                  <a:schemeClr val="accent2">
                    <a:lumMod val="40000"/>
                    <a:lumOff val="60000"/>
                  </a:schemeClr>
                </a:solidFill>
              </a:rPr>
              <a:t>Key Questions:</a:t>
            </a:r>
          </a:p>
          <a:p>
            <a:endParaRPr lang="en-US" sz="3200" b="1" dirty="0"/>
          </a:p>
          <a:p>
            <a:pPr marL="457200" indent="-457200">
              <a:buFont typeface="Wingdings" panose="05000000000000000000" pitchFamily="2" charset="2"/>
              <a:buChar char="§"/>
            </a:pPr>
            <a:r>
              <a:rPr lang="en-US" sz="2000" b="1" dirty="0"/>
              <a:t>What are the States that has low Percentage of Bachelors and Higher Degree in the United States? </a:t>
            </a:r>
          </a:p>
          <a:p>
            <a:pPr marL="457200" indent="-457200">
              <a:buFont typeface="Wingdings" panose="05000000000000000000" pitchFamily="2" charset="2"/>
              <a:buChar char="§"/>
            </a:pPr>
            <a:r>
              <a:rPr lang="en-US" sz="2000" b="1" dirty="0"/>
              <a:t>What are the States that has higher Percentage of Bachelors and Higher Degree in the United States?</a:t>
            </a:r>
          </a:p>
          <a:p>
            <a:pPr marL="457200" indent="-457200">
              <a:buFont typeface="Wingdings" panose="05000000000000000000" pitchFamily="2" charset="2"/>
              <a:buChar char="§"/>
            </a:pPr>
            <a:r>
              <a:rPr lang="en-US" sz="2000" b="1" dirty="0"/>
              <a:t>Does the Percentage of Bachelors and Higher Degree increase or Decrease during the Years in each States?</a:t>
            </a:r>
          </a:p>
          <a:p>
            <a:pPr marL="457200" indent="-457200">
              <a:buFont typeface="Wingdings" panose="05000000000000000000" pitchFamily="2" charset="2"/>
              <a:buChar char="§"/>
            </a:pPr>
            <a:r>
              <a:rPr lang="en-US" sz="2000" b="1" dirty="0"/>
              <a:t>What are the Top 10 States with Higher Number of Bachelors and Higher Degree in the United States?</a:t>
            </a:r>
          </a:p>
          <a:p>
            <a:pPr marL="457200" indent="-457200">
              <a:buFont typeface="Wingdings" panose="05000000000000000000" pitchFamily="2" charset="2"/>
              <a:buChar char="§"/>
            </a:pPr>
            <a:r>
              <a:rPr lang="en-US" sz="2000" b="1" dirty="0"/>
              <a:t>Which State has the lowest Number of Bachelors and Higher Degree in the United States?</a:t>
            </a:r>
          </a:p>
          <a:p>
            <a:pPr marL="457200" indent="-457200">
              <a:buFont typeface="Wingdings" panose="05000000000000000000" pitchFamily="2" charset="2"/>
              <a:buChar char="§"/>
            </a:pPr>
            <a:r>
              <a:rPr lang="en-US" sz="2000" b="1" dirty="0"/>
              <a:t>What are the 10 States with lowest Number of Bachelors and Higher Degree in the United States? </a:t>
            </a:r>
          </a:p>
        </p:txBody>
      </p:sp>
    </p:spTree>
    <p:extLst>
      <p:ext uri="{BB962C8B-B14F-4D97-AF65-F5344CB8AC3E}">
        <p14:creationId xmlns:p14="http://schemas.microsoft.com/office/powerpoint/2010/main" val="2850140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9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4712" y="1369996"/>
            <a:ext cx="8596668" cy="3403600"/>
          </a:xfrm>
        </p:spPr>
        <p:txBody>
          <a:bodyPr>
            <a:normAutofit/>
          </a:bodyPr>
          <a:lstStyle/>
          <a:p>
            <a:pPr algn="ctr"/>
            <a:r>
              <a:rPr lang="en-US" sz="6600" b="1" dirty="0">
                <a:solidFill>
                  <a:schemeClr val="accent2">
                    <a:lumMod val="50000"/>
                  </a:schemeClr>
                </a:solidFill>
              </a:rPr>
              <a:t>Findings &amp; Insights</a:t>
            </a:r>
          </a:p>
        </p:txBody>
      </p:sp>
    </p:spTree>
    <p:extLst>
      <p:ext uri="{BB962C8B-B14F-4D97-AF65-F5344CB8AC3E}">
        <p14:creationId xmlns:p14="http://schemas.microsoft.com/office/powerpoint/2010/main" val="3828198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20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a:off x="0" y="0"/>
            <a:ext cx="8816741" cy="830997"/>
          </a:xfrm>
          <a:prstGeom prst="rect">
            <a:avLst/>
          </a:prstGeom>
          <a:noFill/>
        </p:spPr>
        <p:txBody>
          <a:bodyPr wrap="square" rtlCol="0">
            <a:spAutoFit/>
          </a:bodyPr>
          <a:lstStyle/>
          <a:p>
            <a:r>
              <a:rPr lang="en-US" sz="2400" b="1" dirty="0">
                <a:solidFill>
                  <a:schemeClr val="tx1"/>
                </a:solidFill>
              </a:rPr>
              <a:t>What are the States that has highest Percentage of Bachelors and Higher Degree?</a:t>
            </a:r>
            <a:endParaRPr lang="en-US" sz="2400" dirty="0"/>
          </a:p>
        </p:txBody>
      </p:sp>
      <p:graphicFrame>
        <p:nvGraphicFramePr>
          <p:cNvPr id="4" name="Chart 3"/>
          <p:cNvGraphicFramePr>
            <a:graphicFrameLocks/>
          </p:cNvGraphicFramePr>
          <p:nvPr>
            <p:extLst>
              <p:ext uri="{D42A27DB-BD31-4B8C-83A1-F6EECF244321}">
                <p14:modId xmlns:p14="http://schemas.microsoft.com/office/powerpoint/2010/main" val="3765897681"/>
              </p:ext>
            </p:extLst>
          </p:nvPr>
        </p:nvGraphicFramePr>
        <p:xfrm>
          <a:off x="-1" y="940868"/>
          <a:ext cx="9134375" cy="59171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07065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6000">
              <a:schemeClr val="accent6">
                <a:lumMod val="0"/>
                <a:lumOff val="100000"/>
              </a:schemeClr>
            </a:gs>
            <a:gs pos="100000">
              <a:srgbClr val="00B0F0"/>
            </a:gs>
          </a:gsLst>
          <a:path path="circle">
            <a:fillToRect l="50000" t="-80000" r="50000" b="180000"/>
          </a:path>
        </a:gradFill>
        <a:effectLst/>
      </p:bgPr>
    </p:bg>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506929573"/>
              </p:ext>
            </p:extLst>
          </p:nvPr>
        </p:nvGraphicFramePr>
        <p:xfrm>
          <a:off x="0" y="922437"/>
          <a:ext cx="9403882" cy="59355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0" y="0"/>
            <a:ext cx="9375006" cy="830997"/>
          </a:xfrm>
          <a:prstGeom prst="rect">
            <a:avLst/>
          </a:prstGeom>
          <a:solidFill>
            <a:schemeClr val="accent1">
              <a:lumMod val="75000"/>
            </a:schemeClr>
          </a:solidFill>
        </p:spPr>
        <p:txBody>
          <a:bodyPr wrap="square" rtlCol="0">
            <a:spAutoFit/>
          </a:bodyPr>
          <a:lstStyle/>
          <a:p>
            <a:pPr marL="342900" indent="-342900">
              <a:buFont typeface="+mj-lt"/>
              <a:buAutoNum type="arabicPeriod"/>
            </a:pPr>
            <a:r>
              <a:rPr lang="en-US" sz="2400" b="1" dirty="0"/>
              <a:t>What are the States that has lowest Percentage of Bachelors and Higher Degree? </a:t>
            </a:r>
          </a:p>
        </p:txBody>
      </p:sp>
    </p:spTree>
    <p:extLst>
      <p:ext uri="{BB962C8B-B14F-4D97-AF65-F5344CB8AC3E}">
        <p14:creationId xmlns:p14="http://schemas.microsoft.com/office/powerpoint/2010/main" val="309639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6"/>
          <p:cNvSpPr/>
          <p:nvPr/>
        </p:nvSpPr>
        <p:spPr>
          <a:xfrm>
            <a:off x="0" y="5832909"/>
            <a:ext cx="9095876" cy="102509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hart 2"/>
          <p:cNvGraphicFramePr>
            <a:graphicFrameLocks/>
          </p:cNvGraphicFramePr>
          <p:nvPr>
            <p:extLst>
              <p:ext uri="{D42A27DB-BD31-4B8C-83A1-F6EECF244321}">
                <p14:modId xmlns:p14="http://schemas.microsoft.com/office/powerpoint/2010/main" val="3926640781"/>
              </p:ext>
            </p:extLst>
          </p:nvPr>
        </p:nvGraphicFramePr>
        <p:xfrm>
          <a:off x="115504" y="924024"/>
          <a:ext cx="9211377" cy="45142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0" y="0"/>
            <a:ext cx="8027469" cy="646331"/>
          </a:xfrm>
          <a:prstGeom prst="rect">
            <a:avLst/>
          </a:prstGeom>
          <a:noFill/>
        </p:spPr>
        <p:txBody>
          <a:bodyPr wrap="square" rtlCol="0">
            <a:spAutoFit/>
          </a:bodyPr>
          <a:lstStyle/>
          <a:p>
            <a:pPr marL="457200" indent="-457200">
              <a:buFont typeface="Wingdings" panose="05000000000000000000" pitchFamily="2" charset="2"/>
              <a:buChar char="§"/>
            </a:pPr>
            <a:r>
              <a:rPr lang="en-US" b="1"/>
              <a:t>Does the Percentage of Bachelors and Higher Degree increase or Decrease during the Years in each States?</a:t>
            </a:r>
            <a:endParaRPr lang="en-US" b="1" dirty="0"/>
          </a:p>
        </p:txBody>
      </p:sp>
      <p:sp>
        <p:nvSpPr>
          <p:cNvPr id="6" name="TextBox 5"/>
          <p:cNvSpPr txBox="1"/>
          <p:nvPr/>
        </p:nvSpPr>
        <p:spPr>
          <a:xfrm>
            <a:off x="0" y="5832908"/>
            <a:ext cx="9095876" cy="1015663"/>
          </a:xfrm>
          <a:prstGeom prst="rect">
            <a:avLst/>
          </a:prstGeom>
          <a:noFill/>
        </p:spPr>
        <p:txBody>
          <a:bodyPr wrap="square" rtlCol="0">
            <a:spAutoFit/>
          </a:bodyPr>
          <a:lstStyle/>
          <a:p>
            <a:r>
              <a:rPr lang="en-US" sz="2000" b="1" dirty="0">
                <a:solidFill>
                  <a:srgbClr val="FF0000"/>
                </a:solidFill>
              </a:rPr>
              <a:t>NOTE: The Percentage of Bachelors and Higher Degree in each States Does not Increase or Decrease by the Years, it However varies, this means that it is Fluctuating, increasing and Decreasing by the years in all the States.</a:t>
            </a:r>
            <a:endParaRPr lang="en-US" sz="2000" dirty="0">
              <a:solidFill>
                <a:srgbClr val="FF0000"/>
              </a:solidFill>
            </a:endParaRPr>
          </a:p>
        </p:txBody>
      </p:sp>
    </p:spTree>
    <p:extLst>
      <p:ext uri="{BB962C8B-B14F-4D97-AF65-F5344CB8AC3E}">
        <p14:creationId xmlns:p14="http://schemas.microsoft.com/office/powerpoint/2010/main" val="2320248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6000">
              <a:schemeClr val="accent6">
                <a:lumMod val="0"/>
                <a:lumOff val="100000"/>
              </a:schemeClr>
            </a:gs>
            <a:gs pos="100000">
              <a:srgbClr val="00B0F0"/>
            </a:gs>
          </a:gsLst>
          <a:path path="circle">
            <a:fillToRect l="50000" t="-80000" r="50000" b="180000"/>
          </a:path>
        </a:gradFill>
        <a:effectLst/>
      </p:bgPr>
    </p:bg>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714039493"/>
              </p:ext>
            </p:extLst>
          </p:nvPr>
        </p:nvGraphicFramePr>
        <p:xfrm>
          <a:off x="0" y="1154497"/>
          <a:ext cx="9601200" cy="570350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0" y="0"/>
            <a:ext cx="9448800" cy="830997"/>
          </a:xfrm>
          <a:prstGeom prst="rect">
            <a:avLst/>
          </a:prstGeom>
          <a:pattFill prst="pct60">
            <a:fgClr>
              <a:schemeClr val="accent1"/>
            </a:fgClr>
            <a:bgClr>
              <a:schemeClr val="bg1"/>
            </a:bgClr>
          </a:pattFill>
        </p:spPr>
        <p:txBody>
          <a:bodyPr wrap="square" rtlCol="0">
            <a:spAutoFit/>
          </a:bodyPr>
          <a:lstStyle/>
          <a:p>
            <a:pPr marL="457200" indent="-457200">
              <a:buFont typeface="Wingdings" panose="05000000000000000000" pitchFamily="2" charset="2"/>
              <a:buChar char="§"/>
            </a:pPr>
            <a:r>
              <a:rPr lang="en-US" sz="2400" b="1" dirty="0">
                <a:solidFill>
                  <a:schemeClr val="tx1">
                    <a:lumMod val="95000"/>
                    <a:lumOff val="5000"/>
                  </a:schemeClr>
                </a:solidFill>
              </a:rPr>
              <a:t>What are the Top 10 States with Highest Number of Bachelors and Higher Degree?</a:t>
            </a:r>
          </a:p>
        </p:txBody>
      </p:sp>
    </p:spTree>
    <p:extLst>
      <p:ext uri="{BB962C8B-B14F-4D97-AF65-F5344CB8AC3E}">
        <p14:creationId xmlns:p14="http://schemas.microsoft.com/office/powerpoint/2010/main" val="3784953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6000">
              <a:schemeClr val="accent6">
                <a:lumMod val="0"/>
                <a:lumOff val="100000"/>
              </a:schemeClr>
            </a:gs>
            <a:gs pos="100000">
              <a:srgbClr val="00B0F0"/>
            </a:gs>
          </a:gsLst>
          <a:path path="circle">
            <a:fillToRect l="50000" t="-80000" r="50000" b="180000"/>
          </a:path>
        </a:gradFill>
        <a:effectLst/>
      </p:bgPr>
    </p:bg>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849598690"/>
              </p:ext>
            </p:extLst>
          </p:nvPr>
        </p:nvGraphicFramePr>
        <p:xfrm>
          <a:off x="0" y="571500"/>
          <a:ext cx="9918700" cy="62865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0" y="0"/>
            <a:ext cx="9918700" cy="400110"/>
          </a:xfrm>
          <a:prstGeom prst="rect">
            <a:avLst/>
          </a:prstGeom>
          <a:solidFill>
            <a:srgbClr val="002060"/>
          </a:solidFill>
        </p:spPr>
        <p:txBody>
          <a:bodyPr wrap="square" rtlCol="0">
            <a:spAutoFit/>
          </a:bodyPr>
          <a:lstStyle/>
          <a:p>
            <a:pPr marL="457200" indent="-457200">
              <a:buFont typeface="Wingdings" panose="05000000000000000000" pitchFamily="2" charset="2"/>
              <a:buChar char="§"/>
            </a:pPr>
            <a:r>
              <a:rPr lang="en-US" sz="2000" b="1" dirty="0">
                <a:solidFill>
                  <a:schemeClr val="bg1"/>
                </a:solidFill>
              </a:rPr>
              <a:t>What are the 10 States with lowest Number of Bachelors and Higher Degree? </a:t>
            </a:r>
          </a:p>
        </p:txBody>
      </p:sp>
    </p:spTree>
    <p:extLst>
      <p:ext uri="{BB962C8B-B14F-4D97-AF65-F5344CB8AC3E}">
        <p14:creationId xmlns:p14="http://schemas.microsoft.com/office/powerpoint/2010/main" val="40535642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999</TotalTime>
  <Words>551</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Trebuchet MS</vt:lpstr>
      <vt:lpstr>Wingdings</vt:lpstr>
      <vt:lpstr>Wingdings 3</vt:lpstr>
      <vt:lpstr>Facet</vt:lpstr>
      <vt:lpstr>Bachelors or Higher Degree in States of United States Time Series Data Analysis</vt:lpstr>
      <vt:lpstr>Project Goal:</vt:lpstr>
      <vt:lpstr>PowerPoint Presentation</vt:lpstr>
      <vt:lpstr>Findings &amp;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Bachelors or Higher Degrees in States of United States Time Series Data Analysis</dc:title>
  <dc:creator>USER</dc:creator>
  <cp:lastModifiedBy>Oyewale Oyewusi</cp:lastModifiedBy>
  <cp:revision>41</cp:revision>
  <dcterms:created xsi:type="dcterms:W3CDTF">2023-08-21T01:34:45Z</dcterms:created>
  <dcterms:modified xsi:type="dcterms:W3CDTF">2023-08-26T13:44:45Z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2023-08-26T13:44:44Z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4d1d9436-867b-4c66-b96c-2e063561be0c</vt:lpwstr>
  </property>
  <property fmtid="{D5CDD505-2E9C-101B-9397-08002B2CF9AE}" pid="7" name="MSIP_Label_defa4170-0d19-0005-0004-bc88714345d2_ActionId">
    <vt:lpwstr>bcf539a9-5065-4674-95af-fad660d3556f</vt:lpwstr>
  </property>
  <property fmtid="{D5CDD505-2E9C-101B-9397-08002B2CF9AE}" pid="8" name="MSIP_Label_defa4170-0d19-0005-0004-bc88714345d2_ContentBits">
    <vt:lpwstr>0</vt:lpwstr>
  </property>
</Properties>
</file>