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2" r:id="rId3"/>
    <p:sldId id="264" r:id="rId4"/>
    <p:sldId id="268" r:id="rId5"/>
    <p:sldId id="279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5" r:id="rId15"/>
    <p:sldId id="27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7" autoAdjust="0"/>
    <p:restoredTop sz="76010" autoAdjust="0"/>
  </p:normalViewPr>
  <p:slideViewPr>
    <p:cSldViewPr snapToGrid="0" showGuides="1">
      <p:cViewPr varScale="1">
        <p:scale>
          <a:sx n="65" d="100"/>
          <a:sy n="65" d="100"/>
        </p:scale>
        <p:origin x="107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EE1F9-AE46-48D7-BEAB-5DBA933C3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77B9F-1717-4CAF-BCB9-5C8187471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B58E2-BDA6-44EC-A386-BB323E0C4A8B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9890E-85FA-4704-8F53-E920F311B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3DEF9-B306-4664-9761-B8750C085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9B8-27D7-49E2-8E49-0535A9545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586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D8756-6719-4906-B4B5-65DD2402F7F8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1ACAA-AC0E-47C4-B011-C3CB22368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9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개가천선 팀의 발표를 맡게 된 황인건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팀의 특허 주제는</a:t>
            </a:r>
            <a:endParaRPr lang="en-US" altLang="ko-KR" dirty="0"/>
          </a:p>
          <a:p>
            <a:r>
              <a:rPr lang="ko-KR" altLang="en-US" dirty="0"/>
              <a:t>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보고서 제출시엔 영상처리 기반 무인 </a:t>
            </a:r>
            <a:r>
              <a:rPr lang="ko-KR" altLang="en-US" dirty="0" err="1"/>
              <a:t>반려견</a:t>
            </a:r>
            <a:r>
              <a:rPr lang="ko-KR" altLang="en-US" dirty="0"/>
              <a:t> 훈련 시스템으로 주제를 잡았었는데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조금 더 세부적인 기술에 집중하고자 범위를 좁혀 다음과 같이 주제를 구체화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4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딥러닝으로</a:t>
            </a:r>
            <a:r>
              <a:rPr lang="ko-KR" altLang="en-US" dirty="0"/>
              <a:t> 훈련된 시스템의 이미지 인식 능력은 이미 인간을 앞서고 있습니다</a:t>
            </a:r>
            <a:r>
              <a:rPr lang="en-US" altLang="ko-KR" dirty="0"/>
              <a:t>. </a:t>
            </a:r>
            <a:r>
              <a:rPr lang="ko-KR" altLang="en-US" dirty="0"/>
              <a:t>인공지능의 영역을 반려견으로 </a:t>
            </a:r>
            <a:r>
              <a:rPr lang="ko-KR" altLang="en-US" dirty="0" err="1"/>
              <a:t>확장시켜서</a:t>
            </a:r>
            <a:r>
              <a:rPr lang="en-US" altLang="ko-KR" dirty="0"/>
              <a:t>, </a:t>
            </a:r>
            <a:r>
              <a:rPr lang="ko-KR" altLang="en-US" dirty="0"/>
              <a:t>컴퓨터 시스템을 통해 더 정확한 동물의 행동 분석에 이용하고자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 장 이상의 </a:t>
            </a:r>
            <a:r>
              <a:rPr lang="ko-KR" altLang="en-US" dirty="0" err="1"/>
              <a:t>반려견</a:t>
            </a:r>
            <a:r>
              <a:rPr lang="ko-KR" altLang="en-US" dirty="0"/>
              <a:t> 학습데이터를 학습 반복 횟수에 따라 정확도 추이를 출력시킨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학습을 반복할수록 정확도는 늘어나고 </a:t>
            </a:r>
            <a:r>
              <a:rPr lang="en-US" altLang="ko-KR" dirty="0"/>
              <a:t>98%</a:t>
            </a:r>
            <a:r>
              <a:rPr lang="ko-KR" altLang="en-US" dirty="0"/>
              <a:t>의 정확도까지 향상하는 모습을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8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전전 페이지의 </a:t>
            </a:r>
            <a:r>
              <a:rPr lang="en-US" altLang="ko-KR" dirty="0"/>
              <a:t>CNN</a:t>
            </a:r>
            <a:r>
              <a:rPr lang="ko-KR" altLang="en-US" dirty="0"/>
              <a:t> 학습과정을 통해 각 자세별로 특징을 산출했고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산출된 자세 별 특징데이터를 이용하여 강화학습을 진행합니다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상단 그림처럼 </a:t>
            </a:r>
            <a:r>
              <a:rPr lang="en-US" altLang="ko-KR" dirty="0"/>
              <a:t>Multi-stage</a:t>
            </a:r>
            <a:r>
              <a:rPr lang="ko-KR" altLang="en-US" dirty="0"/>
              <a:t>과정을 거치면서 반려견의 특정 행동으로 최적화하는 과정을 거칩니다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66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과정을 거치면</a:t>
            </a:r>
            <a:r>
              <a:rPr lang="en-US" altLang="ko-KR" dirty="0"/>
              <a:t>, </a:t>
            </a:r>
            <a:r>
              <a:rPr lang="ko-KR" altLang="en-US" dirty="0"/>
              <a:t>마침내 강아지의 행동을 </a:t>
            </a:r>
            <a:r>
              <a:rPr lang="ko-KR" altLang="en-US" dirty="0" err="1"/>
              <a:t>무인카메라를</a:t>
            </a:r>
            <a:r>
              <a:rPr lang="ko-KR" altLang="en-US" dirty="0"/>
              <a:t> 통해 판별할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56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 영상처리 기법으로 자세를 판별한 결과</a:t>
            </a:r>
            <a:endParaRPr lang="en-US" altLang="ko-KR" dirty="0"/>
          </a:p>
          <a:p>
            <a:r>
              <a:rPr lang="ko-KR" altLang="en-US" dirty="0"/>
              <a:t>반려견이 발화된 명령어에 맞게 올바른 자세를 취했을 경우</a:t>
            </a:r>
            <a:endParaRPr lang="en-US" altLang="ko-KR" dirty="0"/>
          </a:p>
          <a:p>
            <a:r>
              <a:rPr lang="ko-KR" altLang="en-US" dirty="0"/>
              <a:t>프로세서는 간식통에 연결된 모터를 작동시켜 간식의 보상을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20473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이러한 발명이 가져다 줄 기대효과로 크게 세가지 사항을 선정해보았습니다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 무인으로 반려견에게 명령어 훈련을 시킬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배경기술의 두번째 항목에서 </a:t>
            </a:r>
            <a:r>
              <a:rPr lang="ko-KR" altLang="en-US" dirty="0" err="1"/>
              <a:t>말씀드렸었다시피</a:t>
            </a:r>
            <a:endParaRPr lang="en-US" altLang="ko-KR" dirty="0"/>
          </a:p>
          <a:p>
            <a:r>
              <a:rPr lang="ko-KR" altLang="en-US" dirty="0"/>
              <a:t>반려견과 떨어져 있으면서도 명령어 훈련을 </a:t>
            </a:r>
            <a:r>
              <a:rPr lang="ko-KR" altLang="en-US" dirty="0" err="1"/>
              <a:t>시킬수</a:t>
            </a:r>
            <a:r>
              <a:rPr lang="ko-KR" altLang="en-US" dirty="0"/>
              <a:t> 있다는 점이</a:t>
            </a:r>
            <a:endParaRPr lang="en-US" altLang="ko-KR" dirty="0"/>
          </a:p>
          <a:p>
            <a:r>
              <a:rPr lang="ko-KR" altLang="en-US" dirty="0"/>
              <a:t>저희가 본 시스템의 발명을 통해 가장 크게 기대하는 효과입니다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두번째는 고가의 센서 없이 오직 카메라만으로도 반려견의 자세를 분석할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카메라를 </a:t>
            </a:r>
            <a:r>
              <a:rPr lang="ko-KR" altLang="en-US" dirty="0" err="1"/>
              <a:t>통해서든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카메라 하나만으로 사람이 아닌 반려견의 자세를 분석할 수 있는 기술은</a:t>
            </a:r>
            <a:endParaRPr lang="en-US" altLang="ko-KR" dirty="0"/>
          </a:p>
          <a:p>
            <a:r>
              <a:rPr lang="ko-KR" altLang="en-US" dirty="0"/>
              <a:t>국내외 어떤 특허 및 연구 논문에서도 찾을 수 없었습니다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반려견의 명령어 </a:t>
            </a:r>
            <a:r>
              <a:rPr lang="ko-KR" altLang="en-US" dirty="0" err="1"/>
              <a:t>훈련뿐만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앞으로 반려견과 관련된 여러 산업 분야 및 연구에 사용될 수 있는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마지막은 반려견의 모든 명령어 훈련 과정을 영상으로 기록할 수 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사람에 대해서도 어린시절의 </a:t>
            </a:r>
            <a:r>
              <a:rPr lang="ko-KR" altLang="en-US" dirty="0" err="1"/>
              <a:t>의미깊은</a:t>
            </a:r>
            <a:r>
              <a:rPr lang="ko-KR" altLang="en-US" dirty="0"/>
              <a:t> 날의 모습을 영상으로 남겨 훗날 시청하며 추억하듯이</a:t>
            </a:r>
            <a:endParaRPr lang="en-US" altLang="ko-KR" dirty="0"/>
          </a:p>
          <a:p>
            <a:r>
              <a:rPr lang="ko-KR" altLang="en-US" dirty="0" err="1"/>
              <a:t>반려견</a:t>
            </a:r>
            <a:r>
              <a:rPr lang="ko-KR" altLang="en-US" dirty="0"/>
              <a:t> 또한 하나의 가족구성원으로 소중하게 여겨지는 지금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내 목소리를 반려견의 처음으로 학습하여 명령어 훈련에 성공한 순간을 기록할 수 있다는 점은</a:t>
            </a:r>
            <a:endParaRPr lang="en-US" altLang="ko-KR" dirty="0"/>
          </a:p>
          <a:p>
            <a:r>
              <a:rPr lang="ko-KR" altLang="en-US" dirty="0"/>
              <a:t>반려견을 기르는 보호자에게 큰 선물이 되어줄 것이라 생각합니다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469444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저희가 준비한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이것으로 팀 개가천선의 딥러닝 기반 영상처리를 활용한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시스템에 대한 발표를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72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기술분야와 배경기술이 포함된 발명의 설명으로 시작하여</a:t>
            </a:r>
            <a:endParaRPr lang="en-US" altLang="ko-KR" dirty="0"/>
          </a:p>
          <a:p>
            <a:r>
              <a:rPr lang="ko-KR" altLang="en-US" dirty="0"/>
              <a:t>발명의 내용으로 넘어가</a:t>
            </a:r>
            <a:endParaRPr lang="en-US" altLang="ko-KR" dirty="0"/>
          </a:p>
          <a:p>
            <a:r>
              <a:rPr lang="ko-KR" altLang="en-US" dirty="0"/>
              <a:t>해결하려는 과제와</a:t>
            </a:r>
            <a:r>
              <a:rPr lang="en-US" altLang="ko-KR" dirty="0"/>
              <a:t>, </a:t>
            </a:r>
            <a:r>
              <a:rPr lang="ko-KR" altLang="en-US" dirty="0"/>
              <a:t>과제의 해결 수단에 대해 발표하도록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후 발명의 효과를 끝으로 발표를 마치도록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743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발명은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명령어훈련 시스템에 관한 것으로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더욱 상세하게는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기기에서 녹음된 보호자의 명령어 목소리를 출력하고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반려견이 자세를 취하면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촬영한 반려견의 자세를 딥러닝 기반 영상처리를 통해 분석하여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올바른 자세를 취했을 경우 먹이를 보상하는 방식으로 훈련시키는 시스템입니다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시스템을 발명하게 된 배경은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첫번째는</a:t>
            </a:r>
            <a:endParaRPr lang="en-US" altLang="ko-KR" dirty="0"/>
          </a:p>
          <a:p>
            <a:r>
              <a:rPr lang="ko-KR" altLang="en-US" dirty="0" err="1"/>
              <a:t>펫코노미</a:t>
            </a:r>
            <a:r>
              <a:rPr lang="ko-KR" altLang="en-US" dirty="0"/>
              <a:t> 시장의 폭발적 성장 및 </a:t>
            </a:r>
            <a:r>
              <a:rPr lang="ko-KR" altLang="en-US" dirty="0" err="1"/>
              <a:t>반려견</a:t>
            </a:r>
            <a:r>
              <a:rPr lang="ko-KR" altLang="en-US" dirty="0"/>
              <a:t> 훈련에 대한 관심</a:t>
            </a:r>
            <a:r>
              <a:rPr lang="en-US" altLang="ko-KR" dirty="0"/>
              <a:t>, </a:t>
            </a:r>
            <a:r>
              <a:rPr lang="ko-KR" altLang="en-US" dirty="0"/>
              <a:t>소비 증가</a:t>
            </a:r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사람들이 반려견에 대한 소비를 늘리고 있으며 반려견에 대한 좋은 기술</a:t>
            </a:r>
            <a:r>
              <a:rPr lang="en-US" altLang="ko-KR" dirty="0"/>
              <a:t>, </a:t>
            </a:r>
            <a:r>
              <a:rPr lang="ko-KR" altLang="en-US" dirty="0"/>
              <a:t>서비스를 찾고 있습니다</a:t>
            </a:r>
            <a:r>
              <a:rPr lang="en-US" altLang="ko-KR" dirty="0"/>
              <a:t>. </a:t>
            </a:r>
            <a:r>
              <a:rPr lang="ko-KR" altLang="en-US" dirty="0"/>
              <a:t>그 중에서도 반려견의 훈련에 대한 부분은 여전히 명쾌히 해결되지 않은 분야이며</a:t>
            </a:r>
            <a:r>
              <a:rPr lang="en-US" altLang="ko-KR" dirty="0"/>
              <a:t>, </a:t>
            </a:r>
            <a:r>
              <a:rPr lang="ko-KR" altLang="en-US" dirty="0"/>
              <a:t>쉽게 훈련을 시키기 위한 도구들에 대한 관심과 출시는 계속적으로 증가하고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두번째는 기존의 </a:t>
            </a:r>
            <a:r>
              <a:rPr lang="ko-KR" altLang="en-US" dirty="0" err="1"/>
              <a:t>반려견</a:t>
            </a:r>
            <a:r>
              <a:rPr lang="ko-KR" altLang="en-US" dirty="0"/>
              <a:t> 훈련은 명령어 발화서부터 자세를 판별하고 보상을 제공하는 과정이 모두 사람에 의해 직접 진행된다는 점입니다</a:t>
            </a:r>
            <a:r>
              <a:rPr lang="en-US" altLang="ko-KR" dirty="0"/>
              <a:t>. </a:t>
            </a:r>
            <a:r>
              <a:rPr lang="ko-KR" altLang="en-US" dirty="0"/>
              <a:t>이전과 달리 </a:t>
            </a:r>
            <a:r>
              <a:rPr lang="en-US" altLang="ko-KR" dirty="0"/>
              <a:t>1</a:t>
            </a:r>
            <a:r>
              <a:rPr lang="ko-KR" altLang="en-US" dirty="0"/>
              <a:t>인가구가 늘고있는 현대 시대에서 보호자와 반려견이 함께 있지 못하는 순간에도 훈련이 진행될 수 있으면 좋지 않을까 하는 고민에서 부터 저희는 이러한 시스템을 발명하게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주제를 떠올린 후에 저희는 관련된 기존 기술에 대해 찾아보았습니다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반려견이 명령어에 맞는 자세를 취했는지를 인식하는데 활용할 수 있는 기존 기술로</a:t>
            </a:r>
            <a:endParaRPr lang="en-US" altLang="ko-KR" dirty="0"/>
          </a:p>
          <a:p>
            <a:r>
              <a:rPr lang="ko-KR" altLang="en-US" dirty="0"/>
              <a:t>한국공개특허 제 </a:t>
            </a:r>
            <a:r>
              <a:rPr lang="en-US" altLang="ko-KR" dirty="0"/>
              <a:t>10-2019-0054590</a:t>
            </a:r>
            <a:r>
              <a:rPr lang="ko-KR" altLang="en-US" dirty="0"/>
              <a:t>호 </a:t>
            </a:r>
            <a:r>
              <a:rPr lang="en-US" altLang="ko-KR" dirty="0"/>
              <a:t>‘</a:t>
            </a:r>
            <a:r>
              <a:rPr lang="ko-KR" altLang="en-US" dirty="0" err="1"/>
              <a:t>반려견</a:t>
            </a:r>
            <a:r>
              <a:rPr lang="ko-KR" altLang="en-US" dirty="0"/>
              <a:t> 행동분석 방법 및 시스템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을 찾았는데 이는 물리적인 센서를 기반으로 하는 </a:t>
            </a:r>
            <a:r>
              <a:rPr lang="ko-KR" altLang="en-US" dirty="0" err="1"/>
              <a:t>기술이였습니다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기술은 실제 일상생활 속 명령어 훈련에 적용되기엔</a:t>
            </a:r>
            <a:endParaRPr lang="en-US" altLang="ko-KR" dirty="0"/>
          </a:p>
          <a:p>
            <a:r>
              <a:rPr lang="ko-KR" altLang="en-US" dirty="0"/>
              <a:t>반려견에게 직접 센서를 부착해야 한다는 문제점과</a:t>
            </a:r>
            <a:endParaRPr lang="en-US" altLang="ko-KR" dirty="0"/>
          </a:p>
          <a:p>
            <a:r>
              <a:rPr lang="ko-KR" altLang="en-US" dirty="0"/>
              <a:t>반려견의 크기에 따라 센서의 크기변화가 필요하다는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이를 카메라를 실시간으로 촬영한 영상을 딥러닝 기반 영상처리 기술로 처리하여 자세를 판별하는 기술로써 해결해보고자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2150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배경으로부터 저희는 두가지의 해결 과제를 도출해보았습니다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첫째는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시스템의 발명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말 그대로 저희가 목표로 하는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방법을 고안해내고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시스템의 도면을 설계하는 일입니다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말씀드렸던 기술분야에서의 시스템 흐름 과정이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고안해낸 무인 </a:t>
            </a:r>
            <a:r>
              <a:rPr lang="ko-KR" altLang="en-US" dirty="0" err="1"/>
              <a:t>반려견</a:t>
            </a:r>
            <a:r>
              <a:rPr lang="ko-KR" altLang="en-US" dirty="0"/>
              <a:t> 명령어 훈련 방법입니다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두번째로는 저희 시스템의 주요 기술이 되는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카메라를 통해 반려견의 자세를 인식하는 기술에 대한 발명입니다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2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저희가 고안한 본 시스템의 기기 도면은 화면과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기기는</a:t>
            </a:r>
            <a:endParaRPr lang="en-US" altLang="ko-KR" dirty="0"/>
          </a:p>
          <a:p>
            <a:r>
              <a:rPr lang="ko-KR" altLang="en-US" dirty="0"/>
              <a:t>보호자가 기기를 설정하는데 쓰일 </a:t>
            </a:r>
            <a:r>
              <a:rPr lang="en-US" altLang="ko-KR" dirty="0"/>
              <a:t>LCD,</a:t>
            </a:r>
          </a:p>
          <a:p>
            <a:r>
              <a:rPr lang="ko-KR" altLang="en-US" dirty="0"/>
              <a:t>보호자의 명령어 목소리가 녹음되는데 쓰일 마이크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명령어가 출력될 스피커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반려견을 촬영할 카메라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자세를 판별할 프로세서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보상을 제공할 </a:t>
            </a:r>
            <a:r>
              <a:rPr lang="ko-KR" altLang="en-US" dirty="0" err="1"/>
              <a:t>간식통</a:t>
            </a:r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요소들을 하나하나 살펴보도록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33814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명령어 발화단계를 위해 디바이스 뒷면의 마이크와</a:t>
            </a:r>
            <a:r>
              <a:rPr lang="en-US" altLang="ko-KR" dirty="0"/>
              <a:t> </a:t>
            </a:r>
            <a:r>
              <a:rPr lang="ko-KR" altLang="en-US" dirty="0"/>
              <a:t>스피커가 사용됩니다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모두 디바이스 내부의 소형 컴퓨터에 연결되어</a:t>
            </a:r>
            <a:endParaRPr lang="en-US" altLang="ko-KR" dirty="0"/>
          </a:p>
          <a:p>
            <a:r>
              <a:rPr lang="ko-KR" altLang="en-US" dirty="0"/>
              <a:t>보호자의 명령어 목소리를 녹음할 땐 마이크가 작동되고</a:t>
            </a:r>
            <a:endParaRPr lang="en-US" altLang="ko-KR" dirty="0"/>
          </a:p>
          <a:p>
            <a:r>
              <a:rPr lang="ko-KR" altLang="en-US" dirty="0"/>
              <a:t>명령어 훈련을 시작할 때는 스피커가 동작되는 방식입니다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6094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다음으로는 카메라를 통한 자세 촬영 단계인데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단계에서 카메라는 명령어 발화와 동시에 촬영을 시작하여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촬영한 영상을 실시간으로 프로세서에게 전달합니다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(next)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6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7475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프로세서는 전달받은 실시간 촬영 영상을</a:t>
            </a:r>
            <a:endParaRPr lang="en-US" altLang="ko-KR" dirty="0"/>
          </a:p>
          <a:p>
            <a:r>
              <a:rPr lang="ko-KR" altLang="en-US" dirty="0" err="1"/>
              <a:t>딥러닝을</a:t>
            </a:r>
            <a:r>
              <a:rPr lang="ko-KR" altLang="en-US" dirty="0"/>
              <a:t> 기반으로 </a:t>
            </a:r>
            <a:r>
              <a:rPr lang="ko-KR" altLang="en-US" dirty="0" err="1"/>
              <a:t>영상처리하여</a:t>
            </a:r>
            <a:endParaRPr lang="en-US" altLang="ko-KR" dirty="0"/>
          </a:p>
          <a:p>
            <a:r>
              <a:rPr lang="ko-KR" altLang="en-US" dirty="0"/>
              <a:t>반려견의 자세를 판별합니다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딥러닝 기반 영상처리 과정의 세부 내용은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(next)</a:t>
            </a:r>
          </a:p>
        </p:txBody>
      </p:sp>
    </p:spTree>
    <p:extLst>
      <p:ext uri="{BB962C8B-B14F-4D97-AF65-F5344CB8AC3E}">
        <p14:creationId xmlns:p14="http://schemas.microsoft.com/office/powerpoint/2010/main" val="8801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369276" y="3680084"/>
            <a:ext cx="57829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3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229233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52238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4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33266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132406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04801" y="370702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ㅁㄴㅇㅁㄴㅇ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ㅁㄴㅇ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ㅁㄴㅇㅁㄴㅇ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ㅁㄴㅇ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EE50-9E76-440A-AA51-7549CA7D5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786" y="2681758"/>
            <a:ext cx="5585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영상처리를 활용한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1557" y="4054781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20142473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황인건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20142469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20142449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천성호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20142401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62B-FD03-4FE1-B0A9-F552E74F9F00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5ED22-90E1-4686-9355-A2B191605CBD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5B4BF-956F-491F-814E-2EB9B8E941EA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딥러닝과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강화학습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97D5C45-7DD6-4B0F-A42D-D82775DFC76C}"/>
              </a:ext>
            </a:extLst>
          </p:cNvPr>
          <p:cNvSpPr txBox="1">
            <a:spLocks/>
          </p:cNvSpPr>
          <p:nvPr/>
        </p:nvSpPr>
        <p:spPr>
          <a:xfrm>
            <a:off x="731517" y="1233487"/>
            <a:ext cx="10728965" cy="54895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강아지가 앉아 있는 자세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행동들을 이미지별로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데이터를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자세별로의 특징을 잡아내는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- 80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시간시간의 학습 과정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97B7E211-4D5B-4F46-B6A1-0F6A6790DB7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_x420636344" descr="EMB00003fa044f8">
            <a:extLst>
              <a:ext uri="{FF2B5EF4-FFF2-40B4-BE49-F238E27FC236}">
                <a16:creationId xmlns:a16="http://schemas.microsoft.com/office/drawing/2014/main" id="{D0CF57D6-9F7A-4B8B-B9D4-AF19E1B6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7" y="2071688"/>
            <a:ext cx="10218501" cy="2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C8E1E-8ED8-4119-B30C-FDD3EE6F6B88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4" name="_x420632264" descr="EMB00003fa04505">
            <a:extLst>
              <a:ext uri="{FF2B5EF4-FFF2-40B4-BE49-F238E27FC236}">
                <a16:creationId xmlns:a16="http://schemas.microsoft.com/office/drawing/2014/main" id="{CFBB3469-ACB9-408C-A761-1C79E955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32" y="1857843"/>
            <a:ext cx="10911840" cy="361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3E28ED-CE63-462C-91B0-85F11EC6D5D4}"/>
              </a:ext>
            </a:extLst>
          </p:cNvPr>
          <p:cNvSpPr/>
          <p:nvPr/>
        </p:nvSpPr>
        <p:spPr>
          <a:xfrm>
            <a:off x="3774830" y="5535797"/>
            <a:ext cx="5478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횟수에 따른 정확도 출력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B916B9-8EA8-4FFB-AD2F-B5266D09A586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정확도</a:t>
            </a:r>
          </a:p>
        </p:txBody>
      </p:sp>
    </p:spTree>
    <p:extLst>
      <p:ext uri="{BB962C8B-B14F-4D97-AF65-F5344CB8AC3E}">
        <p14:creationId xmlns:p14="http://schemas.microsoft.com/office/powerpoint/2010/main" val="179364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DF294-4616-4B8E-9865-2273054A5E23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8B9474-BA7F-483B-A2FE-9CDBE4D4056B}"/>
              </a:ext>
            </a:extLst>
          </p:cNvPr>
          <p:cNvSpPr txBox="1">
            <a:spLocks/>
          </p:cNvSpPr>
          <p:nvPr/>
        </p:nvSpPr>
        <p:spPr>
          <a:xfrm>
            <a:off x="838200" y="1222694"/>
            <a:ext cx="10515600" cy="5270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머신러닝의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기법중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하나인 강화학습을 이용하여 반려견의 행동 특정화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행동이 하는 과정을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분석된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자세들을 이용하여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행동을 분류</a:t>
            </a:r>
          </a:p>
        </p:txBody>
      </p:sp>
      <p:pic>
        <p:nvPicPr>
          <p:cNvPr id="8" name="_x417024856" descr="EMB00003fa04514">
            <a:extLst>
              <a:ext uri="{FF2B5EF4-FFF2-40B4-BE49-F238E27FC236}">
                <a16:creationId xmlns:a16="http://schemas.microsoft.com/office/drawing/2014/main" id="{14131564-6147-4B10-ABDE-576CC213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4" y="2014538"/>
            <a:ext cx="10515600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F45348A-0239-4C03-8F70-41453FA8B8F9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988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98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자세 판별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A73AD-4E12-4410-9C99-7AB4D8453316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14E661-BACD-45E4-BE1B-1168270BD7B1}"/>
              </a:ext>
            </a:extLst>
          </p:cNvPr>
          <p:cNvSpPr txBox="1">
            <a:spLocks/>
          </p:cNvSpPr>
          <p:nvPr/>
        </p:nvSpPr>
        <p:spPr>
          <a:xfrm>
            <a:off x="395288" y="2241034"/>
            <a:ext cx="10515600" cy="42028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행동이 학습된 결과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누워있는 자세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서있는 자세 등의 행동을 파악가능</a:t>
            </a:r>
          </a:p>
        </p:txBody>
      </p:sp>
      <p:pic>
        <p:nvPicPr>
          <p:cNvPr id="7" name="_x417397208" descr="EMB00003fa0452b">
            <a:extLst>
              <a:ext uri="{FF2B5EF4-FFF2-40B4-BE49-F238E27FC236}">
                <a16:creationId xmlns:a16="http://schemas.microsoft.com/office/drawing/2014/main" id="{AA6A30F1-FD42-4FFE-9540-D033278D2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3063" r="19415" b="13980"/>
          <a:stretch/>
        </p:blipFill>
        <p:spPr bwMode="auto">
          <a:xfrm>
            <a:off x="395288" y="1957388"/>
            <a:ext cx="5257800" cy="271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420636104" descr="EMB00003fa04534">
            <a:extLst>
              <a:ext uri="{FF2B5EF4-FFF2-40B4-BE49-F238E27FC236}">
                <a16:creationId xmlns:a16="http://schemas.microsoft.com/office/drawing/2014/main" id="{BE5FBC9D-DCDD-48BF-8DD2-1F3236EE1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3" b="14867"/>
          <a:stretch/>
        </p:blipFill>
        <p:spPr bwMode="auto">
          <a:xfrm>
            <a:off x="5653088" y="1994948"/>
            <a:ext cx="5285093" cy="271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5B116DE-2009-4818-A6D0-0B3EBFC45A95}"/>
              </a:ext>
            </a:extLst>
          </p:cNvPr>
          <p:cNvSpPr txBox="1">
            <a:spLocks/>
          </p:cNvSpPr>
          <p:nvPr/>
        </p:nvSpPr>
        <p:spPr>
          <a:xfrm>
            <a:off x="186651" y="1477922"/>
            <a:ext cx="3588179" cy="50724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결과</a:t>
            </a:r>
          </a:p>
        </p:txBody>
      </p:sp>
    </p:spTree>
    <p:extLst>
      <p:ext uri="{BB962C8B-B14F-4D97-AF65-F5344CB8AC3E}">
        <p14:creationId xmlns:p14="http://schemas.microsoft.com/office/powerpoint/2010/main" val="29146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8" y="1631931"/>
            <a:ext cx="209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319E4-B43C-4334-8BBC-6B32D4444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40BF36F-0E5F-4A6E-B76C-8F14588E961C}"/>
              </a:ext>
            </a:extLst>
          </p:cNvPr>
          <p:cNvSpPr/>
          <p:nvPr/>
        </p:nvSpPr>
        <p:spPr>
          <a:xfrm>
            <a:off x="5096933" y="3234267"/>
            <a:ext cx="1998133" cy="174413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D420B-F560-460B-87B5-0A71E86D9D1E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7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20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발명의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543380" y="2382559"/>
            <a:ext cx="111052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무인으로 반려견에게 명령어 훈련 시킬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고가의 센서 없이 오직 카메라만으로도 반려견의 자세를 분석할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모든 명령어 훈련 과정을 영상으로 기록할 수 있음</a:t>
            </a:r>
            <a:endParaRPr lang="en-US" altLang="ko-KR" sz="2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BE10D-CD68-4A6A-B920-870807C9AE67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32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52238" y="2965621"/>
            <a:ext cx="140043" cy="73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72933" y="3009039"/>
            <a:ext cx="533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2E50A-2E40-493E-8220-715F38EF145F}"/>
              </a:ext>
            </a:extLst>
          </p:cNvPr>
          <p:cNvSpPr txBox="1"/>
          <p:nvPr/>
        </p:nvSpPr>
        <p:spPr>
          <a:xfrm>
            <a:off x="11650133" y="640079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2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1220" y="414120"/>
            <a:ext cx="545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3321" y="1793163"/>
            <a:ext cx="5173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설명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기술분야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배경기술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321" y="3513374"/>
            <a:ext cx="5453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내용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해결하려는 과제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과제의 해결 수단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3321" y="5199731"/>
            <a:ext cx="596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발명의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01B6-DD49-4A61-8A16-DE74701FE13E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기술분야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8627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기기에서 녹음된 보호자의 명령어 목소리를 출력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AutoNum type="arabicPeriod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반려견이 자세를 취함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통해 촬영한 반려견의 자세를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딥러닝 기반 영상처리를 통해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올바른 자세를 취했을 경우 먹이를 보상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99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56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발명의 설명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배경기술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1804129"/>
            <a:ext cx="111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펫코노미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폭발적 성장 및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훈련에 대한 관심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 증가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훈련은 명령어 발화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보상 제공을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직접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기기를 통한 무인화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기술인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판별에 관련된 기존의 특허기술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한국공개특허 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10-2019-0054590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행동분석 방법 및 시스템‘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물리적인 센서 기반의 기술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반려견에게 직접 센서를 부착해야 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반려견의 크기에 따라 센서의 크기변화가 필요함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기반 영상처리로써 해결하고자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447EB-5838-434B-B93D-BAEC6DBBE3E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9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1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해결하려는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617837" y="2430663"/>
            <a:ext cx="8627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무인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 훈련 시스템의 발명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</a:t>
            </a:r>
            <a:r>
              <a:rPr lang="ko-KR" altLang="en-US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반려견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자세 인식 기술 발명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7AA92-0671-4798-9F25-2FB8BF3D9D66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84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06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기기 도면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CCA7F-1A23-44F4-A616-C35F85A15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5419-032F-4158-AD94-98F02DAAEC9B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144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발화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A3865-9057-40D6-9FE3-4D0D49B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A21C5A5-AB58-488D-9796-BB2FB63F3267}"/>
              </a:ext>
            </a:extLst>
          </p:cNvPr>
          <p:cNvSpPr/>
          <p:nvPr/>
        </p:nvSpPr>
        <p:spPr>
          <a:xfrm>
            <a:off x="2844798" y="4216046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154CED-6F6D-46E2-B4C6-6E08618319D8}"/>
              </a:ext>
            </a:extLst>
          </p:cNvPr>
          <p:cNvSpPr/>
          <p:nvPr/>
        </p:nvSpPr>
        <p:spPr>
          <a:xfrm>
            <a:off x="5791197" y="2810579"/>
            <a:ext cx="1308704" cy="83008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C243F-A65E-4441-AE36-E8A460A55562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6371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4587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통한 자세 촬영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3EFF4-DF58-488A-9B5A-9DA66E1EA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9B44B75-1D68-4FB0-92D4-DC1A68B71D99}"/>
              </a:ext>
            </a:extLst>
          </p:cNvPr>
          <p:cNvSpPr/>
          <p:nvPr/>
        </p:nvSpPr>
        <p:spPr>
          <a:xfrm>
            <a:off x="4842934" y="1930410"/>
            <a:ext cx="1879600" cy="13533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B2964-EB34-40AC-88B2-CA721FD998FA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837" y="414120"/>
            <a:ext cx="730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발명의 내용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과제의 해결 수단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29453-20B0-48BD-A274-B9FC2F988F2D}"/>
              </a:ext>
            </a:extLst>
          </p:cNvPr>
          <p:cNvSpPr txBox="1"/>
          <p:nvPr/>
        </p:nvSpPr>
        <p:spPr>
          <a:xfrm>
            <a:off x="272447" y="1631931"/>
            <a:ext cx="247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자세 판별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E27EDC-D4C8-45C0-86E9-FDF0CB54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19683" r="2500" b="20212"/>
          <a:stretch/>
        </p:blipFill>
        <p:spPr>
          <a:xfrm>
            <a:off x="1422400" y="2155151"/>
            <a:ext cx="9347200" cy="3616628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EC37BA0-EF54-4304-B549-2FC033111F1F}"/>
              </a:ext>
            </a:extLst>
          </p:cNvPr>
          <p:cNvSpPr/>
          <p:nvPr/>
        </p:nvSpPr>
        <p:spPr>
          <a:xfrm>
            <a:off x="3996264" y="3759200"/>
            <a:ext cx="1490136" cy="142381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7D7C2-5095-4504-91D7-F8A04536D2E3}"/>
              </a:ext>
            </a:extLst>
          </p:cNvPr>
          <p:cNvSpPr txBox="1"/>
          <p:nvPr/>
        </p:nvSpPr>
        <p:spPr>
          <a:xfrm>
            <a:off x="11768665" y="6400797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1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1274</Words>
  <Application>Microsoft Office PowerPoint</Application>
  <PresentationFormat>와이드스크린</PresentationFormat>
  <Paragraphs>228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황인건</cp:lastModifiedBy>
  <cp:revision>31</cp:revision>
  <dcterms:created xsi:type="dcterms:W3CDTF">2019-02-25T15:17:03Z</dcterms:created>
  <dcterms:modified xsi:type="dcterms:W3CDTF">2019-09-21T05:45:51Z</dcterms:modified>
</cp:coreProperties>
</file>