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262" r:id="rId3"/>
    <p:sldId id="267" r:id="rId4"/>
    <p:sldId id="270" r:id="rId5"/>
    <p:sldId id="274" r:id="rId6"/>
    <p:sldId id="271" r:id="rId7"/>
    <p:sldId id="275" r:id="rId8"/>
    <p:sldId id="272" r:id="rId9"/>
    <p:sldId id="273" r:id="rId10"/>
    <p:sldId id="263" r:id="rId11"/>
    <p:sldId id="277" r:id="rId12"/>
    <p:sldId id="276" r:id="rId13"/>
    <p:sldId id="278" r:id="rId14"/>
    <p:sldId id="279" r:id="rId15"/>
    <p:sldId id="264" r:id="rId16"/>
    <p:sldId id="280" r:id="rId17"/>
    <p:sldId id="281" r:id="rId18"/>
    <p:sldId id="282" r:id="rId19"/>
    <p:sldId id="283" r:id="rId20"/>
    <p:sldId id="284" r:id="rId21"/>
    <p:sldId id="265" r:id="rId22"/>
    <p:sldId id="268" r:id="rId23"/>
    <p:sldId id="269" r:id="rId24"/>
    <p:sldId id="26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8FAF9"/>
    <a:srgbClr val="9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30D46-C64E-4D25-B4EC-F71FEAAC3549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F6780-E6B6-4897-A480-5926CE6E4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2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535B-AF72-49ED-92B0-DDCD8B99744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6C9F-8878-4645-9490-38E840A33E3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5C40-B3AD-47B2-AB35-201E4E95CD4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673-B9C4-49C3-BAE1-FE7929DBEE3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9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BBE1-CD2E-4EDC-9F96-C8D0738ACEB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6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B62-A18D-4E9D-B9F3-A811FD0169B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7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9B00-ECD7-4CC1-B14F-E290E694680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4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DD7C-AE41-4FC3-B056-B7FB82A2CC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31C5-BA2D-4173-8280-3445341C3DA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8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8B0A-9D43-4DC9-9D91-F14C78751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4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9A03-6340-4F43-8E13-8BBD0C499D8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6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08A4-D8D4-47D2-9376-073A15AFFA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6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VN06HHT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15258" y="5272706"/>
            <a:ext cx="35317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황인건 현재일 천성호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윤성필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2019. 04. 29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C147F-CB0D-4654-923D-773D2E0EE1C0}"/>
              </a:ext>
            </a:extLst>
          </p:cNvPr>
          <p:cNvSpPr txBox="1"/>
          <p:nvPr/>
        </p:nvSpPr>
        <p:spPr>
          <a:xfrm>
            <a:off x="121201" y="130632"/>
            <a:ext cx="4915700" cy="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2019-1 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전공종합설계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- 2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개가천선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모델 4" descr="Beagle">
                <a:extLst>
                  <a:ext uri="{FF2B5EF4-FFF2-40B4-BE49-F238E27FC236}">
                    <a16:creationId xmlns:a16="http://schemas.microsoft.com/office/drawing/2014/main" id="{2A2E7497-73DE-4372-A1DC-33379A6174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4653681"/>
                  </p:ext>
                </p:extLst>
              </p:nvPr>
            </p:nvGraphicFramePr>
            <p:xfrm>
              <a:off x="4607098" y="2560321"/>
              <a:ext cx="2692023" cy="257787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692023" cy="2577873"/>
                    </a:xfrm>
                    <a:prstGeom prst="rect">
                      <a:avLst/>
                    </a:prstGeom>
                  </am3d:spPr>
                  <am3d:camera>
                    <am3d:pos x="0" y="0" z="6319234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144601" d="1000000"/>
                    <am3d:preTrans dx="2910307" dy="-13852496" dz="-1456342"/>
                    <am3d:scale>
                      <am3d:sx n="1000000" d="1000000"/>
                      <am3d:sy n="1000000" d="1000000"/>
                      <am3d:sz n="1000000" d="1000000"/>
                    </am3d:scale>
                    <am3d:rot ax="1645980" ay="2973240" az="1293294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9476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모델 4" descr="Beagle">
                <a:extLst>
                  <a:ext uri="{FF2B5EF4-FFF2-40B4-BE49-F238E27FC236}">
                    <a16:creationId xmlns:a16="http://schemas.microsoft.com/office/drawing/2014/main" id="{2A2E7497-73DE-4372-A1DC-33379A6174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7098" y="2560321"/>
                <a:ext cx="2692023" cy="257787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48FDD0-D6D5-465D-83E8-AE8B1A75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15CBF-5891-41B3-BCC7-E6556F7D7D99}"/>
              </a:ext>
            </a:extLst>
          </p:cNvPr>
          <p:cNvSpPr txBox="1"/>
          <p:nvPr/>
        </p:nvSpPr>
        <p:spPr>
          <a:xfrm>
            <a:off x="3988" y="918141"/>
            <a:ext cx="121880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48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4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훈련 시스템</a:t>
            </a:r>
            <a:endParaRPr lang="en-US" altLang="ko-KR" sz="4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중간발표</a:t>
            </a:r>
          </a:p>
        </p:txBody>
      </p:sp>
    </p:spTree>
    <p:extLst>
      <p:ext uri="{BB962C8B-B14F-4D97-AF65-F5344CB8AC3E}">
        <p14:creationId xmlns:p14="http://schemas.microsoft.com/office/powerpoint/2010/main" val="113043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0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7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0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9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C04B3B-3A8B-4CFC-B658-CF9E983DD9A7}"/>
              </a:ext>
            </a:extLst>
          </p:cNvPr>
          <p:cNvGrpSpPr/>
          <p:nvPr/>
        </p:nvGrpSpPr>
        <p:grpSpPr>
          <a:xfrm>
            <a:off x="2635539" y="444157"/>
            <a:ext cx="2196000" cy="262043"/>
            <a:chOff x="8177948" y="5123577"/>
            <a:chExt cx="1466592" cy="262043"/>
          </a:xfrm>
        </p:grpSpPr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88B2C609-5E4A-4BDA-867A-27D90F09513F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최종 목표</a:t>
              </a:r>
            </a:p>
          </p:txBody>
        </p:sp>
        <p:sp>
          <p:nvSpPr>
            <p:cNvPr id="44" name="모서리가 둥근 직사각형 31">
              <a:extLst>
                <a:ext uri="{FF2B5EF4-FFF2-40B4-BE49-F238E27FC236}">
                  <a16:creationId xmlns:a16="http://schemas.microsoft.com/office/drawing/2014/main" id="{780100E8-4A4E-4C7B-A7E1-F844FFB3104C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2BD126-7321-4990-9CCD-8C6229C9B78F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194DF0-9525-460A-8CA9-AA5A77936D5E}"/>
              </a:ext>
            </a:extLst>
          </p:cNvPr>
          <p:cNvSpPr txBox="1"/>
          <p:nvPr/>
        </p:nvSpPr>
        <p:spPr>
          <a:xfrm>
            <a:off x="1014249" y="1683954"/>
            <a:ext cx="975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반려견들을 무인으로 훈련시키고 관리할 수 있는 시스템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7161-1FBB-466B-A223-0CC8E81B6E52}"/>
              </a:ext>
            </a:extLst>
          </p:cNvPr>
          <p:cNvSpPr txBox="1"/>
          <p:nvPr/>
        </p:nvSpPr>
        <p:spPr>
          <a:xfrm>
            <a:off x="1014249" y="2400563"/>
            <a:ext cx="100387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기능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342900" indent="-342900" fontAlgn="base">
              <a:buFontTx/>
              <a:buChar char="-"/>
            </a:pPr>
            <a:endParaRPr lang="ko-KR" altLang="en-US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AutoNum type="arabicPeriod"/>
            </a:pP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기반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배변 훈련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라즈베리파이와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센서들을 이용한 무인 </a:t>
            </a:r>
            <a:r>
              <a:rPr lang="ko-KR" altLang="en-US" sz="2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지능발달 버튼 놀이 기능</a:t>
            </a:r>
            <a:endParaRPr lang="en-US" altLang="ko-KR" sz="2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및 앱을 이용한 </a:t>
            </a:r>
            <a:r>
              <a:rPr lang="ko-KR" altLang="en-US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기능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4-1)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활동 내용 파악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4-2)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영상통화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 간의 음성 및 영상 소통 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4-3)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식사 제공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식사 시간대에 맞춰 자동으로 식사가 제공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4-4)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디바이스 설정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 시간대 설정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설정 등의 디바이스 관련 모든 설정을</a:t>
            </a:r>
            <a:endParaRPr lang="en-US" altLang="ko-KR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앱을 통해 제어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433534-E7AA-4404-9542-90A4E60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6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디자인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257904-DEC1-4993-87F4-F9C41F8A1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64" y="2149459"/>
            <a:ext cx="7803472" cy="43894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6A8D69-75E9-453D-AC66-707722F4932D}"/>
              </a:ext>
            </a:extLst>
          </p:cNvPr>
          <p:cNvSpPr txBox="1"/>
          <p:nvPr/>
        </p:nvSpPr>
        <p:spPr>
          <a:xfrm>
            <a:off x="4627843" y="1782230"/>
            <a:ext cx="293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예상 결과물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59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디자인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A8D69-75E9-453D-AC66-707722F4932D}"/>
              </a:ext>
            </a:extLst>
          </p:cNvPr>
          <p:cNvSpPr txBox="1"/>
          <p:nvPr/>
        </p:nvSpPr>
        <p:spPr>
          <a:xfrm>
            <a:off x="4627843" y="1782230"/>
            <a:ext cx="293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285A06-6C7A-4A1C-9970-9663E88E43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t="11671" r="5766" b="16255"/>
          <a:stretch/>
        </p:blipFill>
        <p:spPr>
          <a:xfrm>
            <a:off x="1655909" y="2151562"/>
            <a:ext cx="8880182" cy="43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4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 및 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435E51-E700-42A9-A375-8EC36945B7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 t="2252" r="41236" b="1116"/>
          <a:stretch/>
        </p:blipFill>
        <p:spPr>
          <a:xfrm>
            <a:off x="6658252" y="962113"/>
            <a:ext cx="4172504" cy="57593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C0A4A6-EA40-4243-BD5E-A1A4BEC09673}"/>
              </a:ext>
            </a:extLst>
          </p:cNvPr>
          <p:cNvSpPr txBox="1"/>
          <p:nvPr/>
        </p:nvSpPr>
        <p:spPr>
          <a:xfrm>
            <a:off x="2346281" y="1840003"/>
            <a:ext cx="431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디바이스 모듈 구성 및 흐름도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21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 및 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D64EC0-17A2-497C-B416-2BD402E85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" t="2071" r="42716" b="35403"/>
          <a:stretch/>
        </p:blipFill>
        <p:spPr>
          <a:xfrm>
            <a:off x="6383109" y="1103201"/>
            <a:ext cx="5537194" cy="5084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A0410E-FC6C-4015-84EA-E4D1C3375053}"/>
              </a:ext>
            </a:extLst>
          </p:cNvPr>
          <p:cNvSpPr txBox="1"/>
          <p:nvPr/>
        </p:nvSpPr>
        <p:spPr>
          <a:xfrm>
            <a:off x="2071138" y="1839043"/>
            <a:ext cx="431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서브 디바이스 모듈 구성 및 흐름도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54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 및 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59A09-4C86-4F8E-B6A8-F6D184175B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1991" r="22108"/>
          <a:stretch/>
        </p:blipFill>
        <p:spPr>
          <a:xfrm>
            <a:off x="6637349" y="1029305"/>
            <a:ext cx="5115112" cy="53270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A244B2-7FA4-47E4-A031-8D2068885780}"/>
              </a:ext>
            </a:extLst>
          </p:cNvPr>
          <p:cNvSpPr txBox="1"/>
          <p:nvPr/>
        </p:nvSpPr>
        <p:spPr>
          <a:xfrm>
            <a:off x="3338251" y="1836171"/>
            <a:ext cx="330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모듈 구성 및 흐름도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42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/>
          <p:cNvGrpSpPr/>
          <p:nvPr/>
        </p:nvGrpSpPr>
        <p:grpSpPr>
          <a:xfrm rot="18408561" flipH="1">
            <a:off x="9060681" y="1370054"/>
            <a:ext cx="792000" cy="1658088"/>
            <a:chOff x="5525713" y="3381918"/>
            <a:chExt cx="792000" cy="1658088"/>
          </a:xfrm>
        </p:grpSpPr>
        <p:sp>
          <p:nvSpPr>
            <p:cNvPr id="105" name="타원 104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cxnSp>
          <p:nvCxnSpPr>
            <p:cNvPr id="106" name="직선 연결선 105"/>
            <p:cNvCxnSpPr>
              <a:stCxn id="107" idx="4"/>
              <a:endCxn id="105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 rot="19209840" flipH="1">
            <a:off x="7532896" y="2856398"/>
            <a:ext cx="792000" cy="1658088"/>
            <a:chOff x="5525713" y="3381918"/>
            <a:chExt cx="792000" cy="1658088"/>
          </a:xfrm>
        </p:grpSpPr>
        <p:sp>
          <p:nvSpPr>
            <p:cNvPr id="109" name="타원 108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595959"/>
                  </a:solidFill>
                </a:rPr>
                <a:t> </a:t>
              </a:r>
            </a:p>
          </p:txBody>
        </p:sp>
        <p:cxnSp>
          <p:nvCxnSpPr>
            <p:cNvPr id="110" name="직선 연결선 109"/>
            <p:cNvCxnSpPr>
              <a:stCxn id="111" idx="4"/>
              <a:endCxn id="109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 rot="3191439">
            <a:off x="2286447" y="1348498"/>
            <a:ext cx="792000" cy="1658088"/>
            <a:chOff x="5525713" y="3381918"/>
            <a:chExt cx="792000" cy="1658088"/>
          </a:xfrm>
        </p:grpSpPr>
        <p:sp>
          <p:nvSpPr>
            <p:cNvPr id="89" name="타원 88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  <p:cxnSp>
          <p:nvCxnSpPr>
            <p:cNvPr id="90" name="직선 연결선 89"/>
            <p:cNvCxnSpPr>
              <a:stCxn id="94" idx="4"/>
              <a:endCxn id="89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 rot="2390160">
            <a:off x="3616801" y="2864149"/>
            <a:ext cx="792000" cy="1658088"/>
            <a:chOff x="5525713" y="3381918"/>
            <a:chExt cx="792000" cy="1658088"/>
          </a:xfrm>
        </p:grpSpPr>
        <p:sp>
          <p:nvSpPr>
            <p:cNvPr id="80" name="타원 79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595959"/>
                  </a:solidFill>
                </a:rPr>
                <a:t> </a:t>
              </a:r>
            </a:p>
          </p:txBody>
        </p:sp>
        <p:cxnSp>
          <p:nvCxnSpPr>
            <p:cNvPr id="86" name="직선 연결선 85"/>
            <p:cNvCxnSpPr>
              <a:stCxn id="87" idx="4"/>
              <a:endCxn id="80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86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708593" y="3381918"/>
            <a:ext cx="792000" cy="1658088"/>
            <a:chOff x="5525713" y="3381918"/>
            <a:chExt cx="792000" cy="1658088"/>
          </a:xfrm>
        </p:grpSpPr>
        <p:sp>
          <p:nvSpPr>
            <p:cNvPr id="78" name="타원 77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EAEF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595959"/>
                  </a:solidFill>
                </a:rPr>
                <a:t> </a:t>
              </a:r>
            </a:p>
          </p:txBody>
        </p:sp>
        <p:cxnSp>
          <p:nvCxnSpPr>
            <p:cNvPr id="57" name="직선 연결선 56"/>
            <p:cNvCxnSpPr>
              <a:stCxn id="69" idx="4"/>
              <a:endCxn id="78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2EA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595959"/>
                </a:solidFill>
              </a:endParaRPr>
            </a:p>
          </p:txBody>
        </p:sp>
      </p:grpSp>
      <p:sp>
        <p:nvSpPr>
          <p:cNvPr id="77" name="자유형 76"/>
          <p:cNvSpPr/>
          <p:nvPr/>
        </p:nvSpPr>
        <p:spPr>
          <a:xfrm>
            <a:off x="3961418" y="0"/>
            <a:ext cx="4284000" cy="2956497"/>
          </a:xfrm>
          <a:custGeom>
            <a:avLst/>
            <a:gdLst>
              <a:gd name="connsiteX0" fmla="*/ 161278 w 4284000"/>
              <a:gd name="connsiteY0" fmla="*/ 0 h 2956497"/>
              <a:gd name="connsiteX1" fmla="*/ 4122723 w 4284000"/>
              <a:gd name="connsiteY1" fmla="*/ 0 h 2956497"/>
              <a:gd name="connsiteX2" fmla="*/ 4187700 w 4284000"/>
              <a:gd name="connsiteY2" fmla="*/ 177532 h 2956497"/>
              <a:gd name="connsiteX3" fmla="*/ 4284000 w 4284000"/>
              <a:gd name="connsiteY3" fmla="*/ 814497 h 2956497"/>
              <a:gd name="connsiteX4" fmla="*/ 2142000 w 4284000"/>
              <a:gd name="connsiteY4" fmla="*/ 2956497 h 2956497"/>
              <a:gd name="connsiteX5" fmla="*/ 0 w 4284000"/>
              <a:gd name="connsiteY5" fmla="*/ 814497 h 2956497"/>
              <a:gd name="connsiteX6" fmla="*/ 96300 w 4284000"/>
              <a:gd name="connsiteY6" fmla="*/ 177532 h 295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000" h="2956497">
                <a:moveTo>
                  <a:pt x="161278" y="0"/>
                </a:moveTo>
                <a:lnTo>
                  <a:pt x="4122723" y="0"/>
                </a:lnTo>
                <a:lnTo>
                  <a:pt x="4187700" y="177532"/>
                </a:lnTo>
                <a:cubicBezTo>
                  <a:pt x="4250285" y="378749"/>
                  <a:pt x="4284000" y="592686"/>
                  <a:pt x="4284000" y="814497"/>
                </a:cubicBezTo>
                <a:cubicBezTo>
                  <a:pt x="4284000" y="1997491"/>
                  <a:pt x="3324994" y="2956497"/>
                  <a:pt x="2142000" y="2956497"/>
                </a:cubicBezTo>
                <a:cubicBezTo>
                  <a:pt x="959006" y="2956497"/>
                  <a:pt x="0" y="1997491"/>
                  <a:pt x="0" y="814497"/>
                </a:cubicBezTo>
                <a:cubicBezTo>
                  <a:pt x="0" y="592686"/>
                  <a:pt x="33715" y="378749"/>
                  <a:pt x="96300" y="177532"/>
                </a:cubicBezTo>
                <a:close/>
              </a:path>
            </a:pathLst>
          </a:custGeom>
          <a:gradFill flip="none" rotWithShape="1">
            <a:gsLst>
              <a:gs pos="0">
                <a:srgbClr val="02CBD0"/>
              </a:gs>
              <a:gs pos="100000">
                <a:srgbClr val="02EAEF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21422" y="556187"/>
            <a:ext cx="4369113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 차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229494" y="2871533"/>
            <a:ext cx="2212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447617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238843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030067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821291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612515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607AD-301B-4E71-887A-D9103693576B}"/>
              </a:ext>
            </a:extLst>
          </p:cNvPr>
          <p:cNvSpPr txBox="1"/>
          <p:nvPr/>
        </p:nvSpPr>
        <p:spPr>
          <a:xfrm>
            <a:off x="2095985" y="2078946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2C9693-AC75-45BB-8F50-EFFA4178CCE6}"/>
              </a:ext>
            </a:extLst>
          </p:cNvPr>
          <p:cNvSpPr txBox="1"/>
          <p:nvPr/>
        </p:nvSpPr>
        <p:spPr>
          <a:xfrm>
            <a:off x="3501686" y="3671776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CA3183-D050-47C8-9D6F-78D82E2AD868}"/>
              </a:ext>
            </a:extLst>
          </p:cNvPr>
          <p:cNvSpPr txBox="1"/>
          <p:nvPr/>
        </p:nvSpPr>
        <p:spPr>
          <a:xfrm>
            <a:off x="5880028" y="4292422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B97991-2030-4E30-9B19-F4811021DFFC}"/>
              </a:ext>
            </a:extLst>
          </p:cNvPr>
          <p:cNvSpPr txBox="1"/>
          <p:nvPr/>
        </p:nvSpPr>
        <p:spPr>
          <a:xfrm>
            <a:off x="7950658" y="3675643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1E1919-DF65-4FDF-8D36-636A6455A59B}"/>
              </a:ext>
            </a:extLst>
          </p:cNvPr>
          <p:cNvSpPr txBox="1"/>
          <p:nvPr/>
        </p:nvSpPr>
        <p:spPr>
          <a:xfrm>
            <a:off x="9567012" y="2115522"/>
            <a:ext cx="387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49F7D58-2E65-427F-9965-FD6D843C7BEF}"/>
              </a:ext>
            </a:extLst>
          </p:cNvPr>
          <p:cNvSpPr/>
          <p:nvPr/>
        </p:nvSpPr>
        <p:spPr>
          <a:xfrm>
            <a:off x="1839953" y="4438142"/>
            <a:ext cx="297244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목표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A3C9FDD-EB19-4CC1-AB6E-A82B1A3FA7A8}"/>
              </a:ext>
            </a:extLst>
          </p:cNvPr>
          <p:cNvSpPr/>
          <p:nvPr/>
        </p:nvSpPr>
        <p:spPr>
          <a:xfrm>
            <a:off x="4981447" y="5104545"/>
            <a:ext cx="2212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31A1CAB-F0DB-4696-B75A-8774744A16AE}"/>
              </a:ext>
            </a:extLst>
          </p:cNvPr>
          <p:cNvSpPr/>
          <p:nvPr/>
        </p:nvSpPr>
        <p:spPr>
          <a:xfrm>
            <a:off x="7238956" y="4451084"/>
            <a:ext cx="305068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E1BB043-6111-42D6-86C8-269195CB371C}"/>
              </a:ext>
            </a:extLst>
          </p:cNvPr>
          <p:cNvSpPr/>
          <p:nvPr/>
        </p:nvSpPr>
        <p:spPr>
          <a:xfrm>
            <a:off x="8678860" y="2894118"/>
            <a:ext cx="22124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lang="ko-KR" altLang="en-US" sz="24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28DDEF-EDA0-48A6-BCB9-421E52EA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63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4A7F088-2F54-4534-8B97-FBF71BFB3821}"/>
              </a:ext>
            </a:extLst>
          </p:cNvPr>
          <p:cNvGrpSpPr/>
          <p:nvPr/>
        </p:nvGrpSpPr>
        <p:grpSpPr>
          <a:xfrm>
            <a:off x="4832403" y="441998"/>
            <a:ext cx="2196000" cy="262043"/>
            <a:chOff x="8177948" y="5123577"/>
            <a:chExt cx="1466592" cy="262043"/>
          </a:xfrm>
        </p:grpSpPr>
        <p:sp>
          <p:nvSpPr>
            <p:cNvPr id="55" name="모서리가 둥근 직사각형 30">
              <a:extLst>
                <a:ext uri="{FF2B5EF4-FFF2-40B4-BE49-F238E27FC236}">
                  <a16:creationId xmlns:a16="http://schemas.microsoft.com/office/drawing/2014/main" id="{DABEAE86-5187-43DF-9FC1-1AA538DE871B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설계</a:t>
              </a:r>
            </a:p>
          </p:txBody>
        </p:sp>
        <p:sp>
          <p:nvSpPr>
            <p:cNvPr id="56" name="모서리가 둥근 직사각형 31">
              <a:extLst>
                <a:ext uri="{FF2B5EF4-FFF2-40B4-BE49-F238E27FC236}">
                  <a16:creationId xmlns:a16="http://schemas.microsoft.com/office/drawing/2014/main" id="{0659E8B0-2265-4948-A71D-F62F7FB72983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DCA74D-E2AB-4EC7-93D3-8146FFD4F03D}"/>
              </a:ext>
            </a:extLst>
          </p:cNvPr>
          <p:cNvSpPr/>
          <p:nvPr/>
        </p:nvSpPr>
        <p:spPr>
          <a:xfrm>
            <a:off x="439539" y="787224"/>
            <a:ext cx="110160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 및 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0279ED-EC36-4858-959D-0FB52CF3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63044F-3DE5-4540-A831-66ACFF5E7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39" y="2151562"/>
            <a:ext cx="7806722" cy="4391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29CABF-9B21-4FA9-A8AA-FE01986D0D06}"/>
              </a:ext>
            </a:extLst>
          </p:cNvPr>
          <p:cNvSpPr txBox="1"/>
          <p:nvPr/>
        </p:nvSpPr>
        <p:spPr>
          <a:xfrm>
            <a:off x="3917820" y="1788264"/>
            <a:ext cx="435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앱 화면 구성 및 흐름도 </a:t>
            </a:r>
            <a:r>
              <a:rPr lang="en-US" altLang="ko-KR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08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B9297-4807-44D4-8D29-E7135CAF17EC}"/>
              </a:ext>
            </a:extLst>
          </p:cNvPr>
          <p:cNvGrpSpPr/>
          <p:nvPr/>
        </p:nvGrpSpPr>
        <p:grpSpPr>
          <a:xfrm>
            <a:off x="7029670" y="448161"/>
            <a:ext cx="2196000" cy="262043"/>
            <a:chOff x="8177948" y="5123577"/>
            <a:chExt cx="1466592" cy="262043"/>
          </a:xfrm>
        </p:grpSpPr>
        <p:sp>
          <p:nvSpPr>
            <p:cNvPr id="58" name="모서리가 둥근 직사각형 30">
              <a:extLst>
                <a:ext uri="{FF2B5EF4-FFF2-40B4-BE49-F238E27FC236}">
                  <a16:creationId xmlns:a16="http://schemas.microsoft.com/office/drawing/2014/main" id="{6D8AA236-CD81-4881-AAF4-8351D297E1E5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결과</a:t>
              </a:r>
            </a:p>
          </p:txBody>
        </p:sp>
        <p:sp>
          <p:nvSpPr>
            <p:cNvPr id="59" name="모서리가 둥근 직사각형 31">
              <a:extLst>
                <a:ext uri="{FF2B5EF4-FFF2-40B4-BE49-F238E27FC236}">
                  <a16:creationId xmlns:a16="http://schemas.microsoft.com/office/drawing/2014/main" id="{BDD04CCA-6D6F-4AEC-9EF1-00C940C9DA3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2C984F-77C1-4C91-A8EC-AC47CE691225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F5AFD-41FA-4032-A646-26F18BD16305}"/>
              </a:ext>
            </a:extLst>
          </p:cNvPr>
          <p:cNvSpPr txBox="1"/>
          <p:nvPr/>
        </p:nvSpPr>
        <p:spPr>
          <a:xfrm>
            <a:off x="1014249" y="1683954"/>
            <a:ext cx="895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반려견이 배변패드 위에 배변을 한 사진</a:t>
            </a:r>
          </a:p>
        </p:txBody>
      </p:sp>
      <p:pic>
        <p:nvPicPr>
          <p:cNvPr id="24" name="내용 개체 틀 4">
            <a:extLst>
              <a:ext uri="{FF2B5EF4-FFF2-40B4-BE49-F238E27FC236}">
                <a16:creationId xmlns:a16="http://schemas.microsoft.com/office/drawing/2014/main" id="{7F41C601-874C-4545-9783-84B21D16F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5" y="2214174"/>
            <a:ext cx="7683749" cy="432000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8401CD-8628-4B95-8176-76EE8A2D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3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B9297-4807-44D4-8D29-E7135CAF17EC}"/>
              </a:ext>
            </a:extLst>
          </p:cNvPr>
          <p:cNvGrpSpPr/>
          <p:nvPr/>
        </p:nvGrpSpPr>
        <p:grpSpPr>
          <a:xfrm>
            <a:off x="7029670" y="448161"/>
            <a:ext cx="2196000" cy="262043"/>
            <a:chOff x="8177948" y="5123577"/>
            <a:chExt cx="1466592" cy="262043"/>
          </a:xfrm>
        </p:grpSpPr>
        <p:sp>
          <p:nvSpPr>
            <p:cNvPr id="58" name="모서리가 둥근 직사각형 30">
              <a:extLst>
                <a:ext uri="{FF2B5EF4-FFF2-40B4-BE49-F238E27FC236}">
                  <a16:creationId xmlns:a16="http://schemas.microsoft.com/office/drawing/2014/main" id="{6D8AA236-CD81-4881-AAF4-8351D297E1E5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결과</a:t>
              </a:r>
            </a:p>
          </p:txBody>
        </p:sp>
        <p:sp>
          <p:nvSpPr>
            <p:cNvPr id="59" name="모서리가 둥근 직사각형 31">
              <a:extLst>
                <a:ext uri="{FF2B5EF4-FFF2-40B4-BE49-F238E27FC236}">
                  <a16:creationId xmlns:a16="http://schemas.microsoft.com/office/drawing/2014/main" id="{BDD04CCA-6D6F-4AEC-9EF1-00C940C9DA3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2C984F-77C1-4C91-A8EC-AC47CE691225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F5AFD-41FA-4032-A646-26F18BD16305}"/>
              </a:ext>
            </a:extLst>
          </p:cNvPr>
          <p:cNvSpPr txBox="1"/>
          <p:nvPr/>
        </p:nvSpPr>
        <p:spPr>
          <a:xfrm>
            <a:off x="1014249" y="1683954"/>
            <a:ext cx="895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1)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사진에 대한 배변과 유사한 색 영역 인식 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227234-AF19-4626-AD4A-EF950963A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4" y="2214174"/>
            <a:ext cx="7683751" cy="432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7E162F-54A2-4166-A6BA-F53BFF9F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8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B9297-4807-44D4-8D29-E7135CAF17EC}"/>
              </a:ext>
            </a:extLst>
          </p:cNvPr>
          <p:cNvGrpSpPr/>
          <p:nvPr/>
        </p:nvGrpSpPr>
        <p:grpSpPr>
          <a:xfrm>
            <a:off x="7029670" y="448161"/>
            <a:ext cx="2196000" cy="262043"/>
            <a:chOff x="8177948" y="5123577"/>
            <a:chExt cx="1466592" cy="262043"/>
          </a:xfrm>
        </p:grpSpPr>
        <p:sp>
          <p:nvSpPr>
            <p:cNvPr id="58" name="모서리가 둥근 직사각형 30">
              <a:extLst>
                <a:ext uri="{FF2B5EF4-FFF2-40B4-BE49-F238E27FC236}">
                  <a16:creationId xmlns:a16="http://schemas.microsoft.com/office/drawing/2014/main" id="{6D8AA236-CD81-4881-AAF4-8351D297E1E5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결과</a:t>
              </a:r>
            </a:p>
          </p:txBody>
        </p:sp>
        <p:sp>
          <p:nvSpPr>
            <p:cNvPr id="59" name="모서리가 둥근 직사각형 31">
              <a:extLst>
                <a:ext uri="{FF2B5EF4-FFF2-40B4-BE49-F238E27FC236}">
                  <a16:creationId xmlns:a16="http://schemas.microsoft.com/office/drawing/2014/main" id="{BDD04CCA-6D6F-4AEC-9EF1-00C940C9DA3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2C984F-77C1-4C91-A8EC-AC47CE691225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F5AFD-41FA-4032-A646-26F18BD16305}"/>
              </a:ext>
            </a:extLst>
          </p:cNvPr>
          <p:cNvSpPr txBox="1"/>
          <p:nvPr/>
        </p:nvSpPr>
        <p:spPr>
          <a:xfrm>
            <a:off x="1014249" y="1683954"/>
            <a:ext cx="895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흰색 배변패드만을 대상으로 하여 배변과 유사한 색 영역을 인식한 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7FEA71-0CD0-464E-B559-7BD92E0FC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33" y="2214174"/>
            <a:ext cx="10604933" cy="385660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C977A0-83D3-4B59-8CEA-1A1CC0D2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62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20CCAD5-05D2-4B07-87C5-6A82F3F22581}"/>
              </a:ext>
            </a:extLst>
          </p:cNvPr>
          <p:cNvGrpSpPr/>
          <p:nvPr/>
        </p:nvGrpSpPr>
        <p:grpSpPr>
          <a:xfrm>
            <a:off x="9234145" y="441440"/>
            <a:ext cx="2196000" cy="262043"/>
            <a:chOff x="8177948" y="5123577"/>
            <a:chExt cx="1466592" cy="262043"/>
          </a:xfrm>
        </p:grpSpPr>
        <p:sp>
          <p:nvSpPr>
            <p:cNvPr id="82" name="모서리가 둥근 직사각형 30">
              <a:extLst>
                <a:ext uri="{FF2B5EF4-FFF2-40B4-BE49-F238E27FC236}">
                  <a16:creationId xmlns:a16="http://schemas.microsoft.com/office/drawing/2014/main" id="{4894EA60-750B-4F6C-8D9F-ED65DDEE6F9E}"/>
                </a:ext>
              </a:extLst>
            </p:cNvPr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Q &amp; A</a:t>
              </a:r>
              <a:endParaRPr lang="ko-KR" altLang="en-US" sz="12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모서리가 둥근 직사각형 31">
              <a:extLst>
                <a:ext uri="{FF2B5EF4-FFF2-40B4-BE49-F238E27FC236}">
                  <a16:creationId xmlns:a16="http://schemas.microsoft.com/office/drawing/2014/main" id="{959FC735-ABDA-4D02-89DF-2F5730E0D738}"/>
                </a:ext>
              </a:extLst>
            </p:cNvPr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596A6A-7707-418F-B36A-6F66BE85B9CC}"/>
              </a:ext>
            </a:extLst>
          </p:cNvPr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Q &amp; A</a:t>
            </a:r>
            <a:endParaRPr lang="ko-KR" altLang="en-US" sz="3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C7622-D149-4F46-BD3E-5EF8484A3958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lang="ko-KR" altLang="en-US" sz="9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44A6D6-A02D-4793-9809-0C35F9FB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1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0BCD8F-D597-4475-80B2-3F050A71E5F3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폭팔적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196C9D-845C-45FF-B263-428E0537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81F59-365A-4E9B-88C2-99B706604140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</a:t>
            </a:r>
            <a:r>
              <a:rPr lang="ko-KR" altLang="en-US" sz="28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폭팔적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성장</a:t>
            </a:r>
            <a:endParaRPr lang="en-US" altLang="ko-KR" sz="2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F4B3-748E-4D1D-9F9F-059A03CF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3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F5ED84-EC2C-47C7-AE09-1C7EB85B3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97" y="1729592"/>
            <a:ext cx="6957405" cy="468024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C66223-ABBE-4276-9B13-94AA10D5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41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B976A-03DF-43C7-BDC8-38D3F08A1F99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폭팔적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6B9B8-83C1-4A8C-8B51-F6EC57B9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6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D96898-56D5-475A-B353-DBD4DF2B5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82" y="1738056"/>
            <a:ext cx="6317035" cy="467178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B0CA91-E989-4729-A048-CE88891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5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48408-7D50-45BA-A01D-A8FB738672C1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폭팔적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6A9965-2EE1-439F-8159-1C3703B8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9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39539" y="448162"/>
            <a:ext cx="11016000" cy="2620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39539" y="448161"/>
            <a:ext cx="2196000" cy="262043"/>
            <a:chOff x="8177948" y="5123577"/>
            <a:chExt cx="1466592" cy="26204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8177948" y="5123577"/>
              <a:ext cx="1466592" cy="26204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2CBD0"/>
                </a:gs>
                <a:gs pos="100000">
                  <a:srgbClr val="02EAEF"/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283422" y="5200598"/>
              <a:ext cx="108000" cy="108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39539" y="787224"/>
            <a:ext cx="436911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r>
              <a:rPr lang="en-US" altLang="ko-KR" sz="3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D671D-B02E-4FCD-8BE2-E298B5626980}"/>
              </a:ext>
            </a:extLst>
          </p:cNvPr>
          <p:cNvSpPr txBox="1"/>
          <p:nvPr/>
        </p:nvSpPr>
        <p:spPr>
          <a:xfrm>
            <a:off x="439539" y="1760506"/>
            <a:ext cx="1101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영상처리 기반 무인 </a:t>
            </a:r>
            <a:r>
              <a:rPr lang="ko-KR" altLang="en-US" sz="3200" dirty="0" err="1"/>
              <a:t>반려견</a:t>
            </a:r>
            <a:r>
              <a:rPr lang="ko-KR" altLang="en-US" sz="3200" dirty="0"/>
              <a:t> 훈련 시스템</a:t>
            </a:r>
            <a:endParaRPr lang="en-US" altLang="ko-KR" sz="3200" dirty="0"/>
          </a:p>
          <a:p>
            <a:pPr algn="ctr"/>
            <a:endParaRPr lang="en-US" altLang="ko-KR" sz="1000" dirty="0">
              <a:solidFill>
                <a:srgbClr val="595959"/>
              </a:solidFill>
            </a:endParaRPr>
          </a:p>
          <a:p>
            <a:pPr algn="ctr"/>
            <a:r>
              <a:rPr lang="en-US" altLang="ko-KR" sz="4000" dirty="0"/>
              <a:t>&lt; </a:t>
            </a:r>
            <a:r>
              <a:rPr lang="ko-KR" altLang="en-US" sz="4000" dirty="0"/>
              <a:t>개가천선 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38274-D2B2-4DE3-98C8-9FC676D45468}"/>
              </a:ext>
            </a:extLst>
          </p:cNvPr>
          <p:cNvSpPr txBox="1"/>
          <p:nvPr/>
        </p:nvSpPr>
        <p:spPr>
          <a:xfrm>
            <a:off x="1848043" y="3454675"/>
            <a:ext cx="8495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이유 </a:t>
            </a:r>
            <a:r>
              <a:rPr lang="en-US" altLang="ko-KR" sz="2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</a:t>
            </a:r>
            <a:r>
              <a:rPr lang="ko-KR" altLang="en-US" sz="28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폭팔적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성장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케어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 </a:t>
            </a:r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제품들에 대한 관심 및 소비 증가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기르는데 있어 훈련은 필수적인 항목</a:t>
            </a:r>
            <a:endParaRPr lang="en-US" altLang="ko-KR" sz="2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관리에 대한 무인화 추구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D333A9-52F7-4974-A1C6-89067146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12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1138</Words>
  <Application>Microsoft Office PowerPoint</Application>
  <PresentationFormat>와이드스크린</PresentationFormat>
  <Paragraphs>261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황인건</cp:lastModifiedBy>
  <cp:revision>23</cp:revision>
  <dcterms:created xsi:type="dcterms:W3CDTF">2019-04-12T07:31:54Z</dcterms:created>
  <dcterms:modified xsi:type="dcterms:W3CDTF">2019-04-27T18:30:36Z</dcterms:modified>
</cp:coreProperties>
</file>