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8A44-A6B7-4B8C-8A48-E6DDDF75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CAB81-C080-449C-99A7-CB6226E34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7988F-93D0-4E38-9CA6-E84FEDF5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97E1C-2AD7-4B4B-81EE-93175577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BCEAE-7AD6-4851-B3D3-5DCD4B32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7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6BC3-3ADD-496F-8B11-9575FB6D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95860-55BD-42C9-94FB-C587FED77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78CA5-BECF-4C82-BBC9-BEF8A8B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8F71C-BCB8-4A15-BB45-FF56A005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7C08D-9327-4ABC-BD78-EEEA428D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7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C8B4B3-D4CA-430A-AD7F-BA9BC231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72C6E-1B2A-419F-89B5-0E0DD5C55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E9597-DB32-42BF-8B9E-D3471F10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23983-264D-44FF-BA77-035D53BD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58EC6-C491-4450-AF62-40947B1C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4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FA75-F0DE-4F80-9DF7-C4001898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0D44C-FB15-4F9F-8EEC-82688A60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DDB0D-9E65-456E-A129-08EE77D8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E1D6B-39C0-41AE-923D-DB792DD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7C1F6-A93A-4EF4-81A6-6B48F0F3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00383-BF2E-43DD-9AC5-918AFA79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9E1A7-F1E4-4745-8A81-85320D9E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D40C3-AA3E-4E42-810F-79C3A1E8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252BC-0EF9-4F8B-8B05-3D3FA696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508F3-1A36-4D2E-9EF2-EE712FB5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2AD8F-CD80-4E2F-B050-39607798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F71EC-89C9-413C-B352-B8F238EE2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F4B14-6A12-47FC-97CA-0639DBCA8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990C2-C6DE-49E6-B4E4-5F8CB507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69DBF-7FB9-4F30-A420-B4F9DF98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25ECD-2E36-49BE-B681-973C6167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3BFD8-C366-4994-A5DA-4D935513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5EAB2-0FCA-4760-A5AF-25F3BB11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408ED-3476-4A7D-941A-94023FD6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8A4F3B-27E1-45F8-8B5D-8EC3AC084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ED7FD5-6792-4A2B-99BB-E9A6D3623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0B710-FDAE-416F-8519-1362EC61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DBF6DE-4990-435D-982A-FBAFA7FA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D86B2-1289-4CCC-A6E1-31D66799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A2D56-31AE-4789-9651-205553C1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D29E5-6A0C-4C1B-AAE5-09E08329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D8FD1-908F-4BEC-9C37-A2DC754A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8D415-E550-4DFD-A1A7-4C250FB0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D98DA1-D224-463C-A9AD-C1352AB3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1F4D2F-3123-4EB6-B3EE-96F6C547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6A798-5E32-4862-B19C-D3DD9255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1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AF530-7CFA-40BD-B7B8-AFD901B5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C17E8-6B0E-471E-B8E4-12EF0C19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079DE-1185-4E86-B829-68CB4809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B3DA6-183A-4D15-B13A-6A058E15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0EA62-2814-409A-A111-2F66FB52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0834B-120C-4D9E-9ECC-545DBCF5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6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8334F-D471-44DC-A9F5-18308753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F6828-EFA9-42A7-807B-17149AA17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A3824-3514-4A14-8671-4747B6F3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15DB8-94AA-4410-8493-EC6E5427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ABE2F-BCC9-4460-ACF1-BE52CE8F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3CD69-E094-42FC-B129-C76EC415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4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DDE04-0DE6-4DE4-BD80-1657FEAB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455B3-AEB4-41A4-B24D-A9248841C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861B4-8E7C-45B2-B0CA-B2212EB50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8190-703F-4165-B33E-68EE18B5C59F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E38B6-3CF4-4C9F-8325-329C7E181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A61A7-10E7-44C2-8EF8-F71A6630C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2485-3210-42E9-8AEC-7080FC2F3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6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D25D4-781E-4DE8-A550-3B66481F2A93}"/>
              </a:ext>
            </a:extLst>
          </p:cNvPr>
          <p:cNvSpPr txBox="1"/>
          <p:nvPr/>
        </p:nvSpPr>
        <p:spPr>
          <a:xfrm>
            <a:off x="695739" y="1836640"/>
            <a:ext cx="7977809" cy="248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baseline="-3000" dirty="0"/>
              <a:t>저희 팀은 “무인 </a:t>
            </a:r>
            <a:r>
              <a:rPr lang="ko-KR" altLang="en-US" sz="2400" b="1" baseline="-3000" dirty="0" err="1"/>
              <a:t>반려견</a:t>
            </a:r>
            <a:r>
              <a:rPr lang="ko-KR" altLang="en-US" sz="2400" b="1" baseline="-3000" dirty="0"/>
              <a:t> 훈련 </a:t>
            </a:r>
            <a:r>
              <a:rPr lang="ko-KR" altLang="en-US" sz="2400" b="1" baseline="-3000" dirty="0" err="1"/>
              <a:t>시스템”을</a:t>
            </a:r>
            <a:r>
              <a:rPr lang="ko-KR" altLang="en-US" sz="2400" b="1" baseline="-3000" dirty="0"/>
              <a:t> 개발하였습니다</a:t>
            </a:r>
            <a:r>
              <a:rPr lang="en-US" altLang="ko-KR" sz="2400" b="1" baseline="-3000" dirty="0"/>
              <a:t>.</a:t>
            </a:r>
          </a:p>
          <a:p>
            <a:pPr fontAlgn="base"/>
            <a:endParaRPr lang="ko-KR" altLang="en-US" sz="2000" b="1" baseline="-3000" dirty="0"/>
          </a:p>
          <a:p>
            <a:pPr fontAlgn="base">
              <a:lnSpc>
                <a:spcPct val="150000"/>
              </a:lnSpc>
            </a:pPr>
            <a:r>
              <a:rPr lang="ko-KR" altLang="en-US" sz="1400" dirty="0"/>
              <a:t>해당 시스템을 개발한 동기는 다음과 같습니다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 err="1"/>
              <a:t>펫코노미</a:t>
            </a:r>
            <a:r>
              <a:rPr lang="ko-KR" altLang="en-US" sz="1400" dirty="0"/>
              <a:t> 시장의 폭발적 성장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펫 케어</a:t>
            </a:r>
            <a:r>
              <a:rPr lang="en-US" altLang="ko-KR" sz="1400" dirty="0"/>
              <a:t>, </a:t>
            </a:r>
            <a:r>
              <a:rPr lang="ko-KR" altLang="en-US" sz="1400" dirty="0"/>
              <a:t>펫 </a:t>
            </a:r>
            <a:r>
              <a:rPr lang="en-US" altLang="ko-KR" sz="1400" dirty="0"/>
              <a:t>IOT </a:t>
            </a:r>
            <a:r>
              <a:rPr lang="ko-KR" altLang="en-US" sz="1400" dirty="0"/>
              <a:t>제품들에 대한 관심 및 소비 증가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반려견을 기르는데 있어 훈련은 필수적인 항목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 err="1"/>
              <a:t>반려견</a:t>
            </a:r>
            <a:r>
              <a:rPr lang="ko-KR" altLang="en-US" sz="1400" dirty="0"/>
              <a:t> 관리에 대한 무인화 추구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/>
              <a:t>&gt; </a:t>
            </a:r>
            <a:r>
              <a:rPr lang="ko-KR" altLang="en-US" sz="1400" dirty="0"/>
              <a:t>무인으로 반려견을 훈련시키고 관리해주는 제품의 필요성 대두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E27C31-341C-4820-9EBC-5D80CF8E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44" y="634903"/>
            <a:ext cx="15465528" cy="65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3323000" descr="EMB000081ccb3eb">
            <a:extLst>
              <a:ext uri="{FF2B5EF4-FFF2-40B4-BE49-F238E27FC236}">
                <a16:creationId xmlns:a16="http://schemas.microsoft.com/office/drawing/2014/main" id="{83B840CA-15A3-4ACC-8BE3-979F5EF2C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77" y="1309262"/>
            <a:ext cx="4501523" cy="353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F0E3B-3D9B-43F4-AE9A-E5C6F5F0C637}"/>
              </a:ext>
            </a:extLst>
          </p:cNvPr>
          <p:cNvSpPr txBox="1"/>
          <p:nvPr/>
        </p:nvSpPr>
        <p:spPr>
          <a:xfrm>
            <a:off x="6658317" y="4846173"/>
            <a:ext cx="4127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</a:t>
            </a:r>
            <a:r>
              <a:rPr lang="ko-KR" altLang="en-US" sz="900" b="1" dirty="0"/>
              <a:t>그림 </a:t>
            </a:r>
            <a:r>
              <a:rPr lang="en-US" altLang="ko-KR" sz="900" b="1" dirty="0"/>
              <a:t>1] </a:t>
            </a:r>
            <a:r>
              <a:rPr lang="ko-KR" altLang="en-US" sz="900" b="1" dirty="0"/>
              <a:t>애견산업 시장 규모 및 애견인구 추이 </a:t>
            </a:r>
            <a:r>
              <a:rPr lang="en-US" altLang="ko-KR" sz="900" b="1" dirty="0"/>
              <a:t>/ </a:t>
            </a:r>
            <a:r>
              <a:rPr lang="ko-KR" altLang="en-US" sz="900" b="1" dirty="0"/>
              <a:t>출처 </a:t>
            </a:r>
            <a:r>
              <a:rPr lang="en-US" altLang="ko-KR" sz="900" b="1" dirty="0"/>
              <a:t>: </a:t>
            </a:r>
            <a:r>
              <a:rPr lang="ko-KR" altLang="en-US" sz="900" b="1" dirty="0" err="1"/>
              <a:t>도그</a:t>
            </a:r>
            <a:r>
              <a:rPr lang="en-US" altLang="ko-KR" sz="900" b="1" dirty="0"/>
              <a:t>TV, </a:t>
            </a:r>
            <a:r>
              <a:rPr lang="ko-KR" altLang="en-US" sz="900" b="1" dirty="0"/>
              <a:t>통계청</a:t>
            </a:r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D98EA-FC13-4866-ACCA-3712D81862D9}"/>
              </a:ext>
            </a:extLst>
          </p:cNvPr>
          <p:cNvSpPr txBox="1"/>
          <p:nvPr/>
        </p:nvSpPr>
        <p:spPr>
          <a:xfrm>
            <a:off x="238539" y="171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92838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A1B7D-3C9C-420A-8016-041AA6F9DDF3}"/>
              </a:ext>
            </a:extLst>
          </p:cNvPr>
          <p:cNvSpPr txBox="1"/>
          <p:nvPr/>
        </p:nvSpPr>
        <p:spPr>
          <a:xfrm>
            <a:off x="238539" y="171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92C4F-3330-4621-9DC1-165673E2E2B9}"/>
              </a:ext>
            </a:extLst>
          </p:cNvPr>
          <p:cNvSpPr txBox="1"/>
          <p:nvPr/>
        </p:nvSpPr>
        <p:spPr>
          <a:xfrm>
            <a:off x="495300" y="781050"/>
            <a:ext cx="1120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aseline="-3000" dirty="0" err="1"/>
              <a:t>저희</a:t>
            </a:r>
            <a:r>
              <a:rPr lang="en-US" altLang="ko-KR" sz="2400" baseline="-3000" dirty="0"/>
              <a:t> </a:t>
            </a:r>
            <a:r>
              <a:rPr lang="en-US" altLang="ko-KR" sz="2400" baseline="-3000" dirty="0" err="1"/>
              <a:t>팀은</a:t>
            </a:r>
            <a:r>
              <a:rPr lang="en-US" altLang="ko-KR" sz="2400" baseline="-3000" dirty="0"/>
              <a:t> </a:t>
            </a:r>
            <a:r>
              <a:rPr lang="en-US" altLang="ko-KR" sz="2400" baseline="-3000" dirty="0" err="1"/>
              <a:t>설정한</a:t>
            </a:r>
            <a:r>
              <a:rPr lang="en-US" altLang="ko-KR" sz="2400" baseline="-3000" dirty="0"/>
              <a:t> </a:t>
            </a:r>
            <a:r>
              <a:rPr lang="en-US" altLang="ko-KR" sz="2400" baseline="-3000" dirty="0" err="1"/>
              <a:t>과제를</a:t>
            </a:r>
            <a:r>
              <a:rPr lang="en-US" altLang="ko-KR" sz="2400" baseline="-3000" dirty="0"/>
              <a:t> </a:t>
            </a:r>
            <a:r>
              <a:rPr lang="en-US" altLang="ko-KR" sz="2400" baseline="-3000" dirty="0" err="1"/>
              <a:t>해결하기</a:t>
            </a:r>
            <a:r>
              <a:rPr lang="en-US" altLang="ko-KR" sz="2400" baseline="-3000" dirty="0"/>
              <a:t> </a:t>
            </a:r>
            <a:r>
              <a:rPr lang="en-US" altLang="ko-KR" sz="2400" baseline="-3000" dirty="0" err="1"/>
              <a:t>위해</a:t>
            </a:r>
            <a:r>
              <a:rPr lang="en-US" altLang="ko-KR" sz="2400" baseline="-3000" dirty="0"/>
              <a:t> </a:t>
            </a:r>
            <a:r>
              <a:rPr lang="en-US" altLang="ko-KR" sz="2400" baseline="-3000" dirty="0" err="1"/>
              <a:t>시스템의</a:t>
            </a:r>
            <a:r>
              <a:rPr lang="en-US" altLang="ko-KR" sz="2400" baseline="-3000" dirty="0"/>
              <a:t> </a:t>
            </a:r>
            <a:r>
              <a:rPr lang="en-US" altLang="ko-KR" sz="2400" baseline="-3000" dirty="0" err="1"/>
              <a:t>기능을</a:t>
            </a:r>
            <a:r>
              <a:rPr lang="en-US" altLang="ko-KR" sz="2400" baseline="-3000" dirty="0"/>
              <a:t> 총 3가지 </a:t>
            </a:r>
            <a:r>
              <a:rPr lang="en-US" altLang="ko-KR" sz="2400" baseline="-3000" dirty="0" err="1"/>
              <a:t>기능으로</a:t>
            </a:r>
            <a:r>
              <a:rPr lang="en-US" altLang="ko-KR" sz="2400" baseline="-3000" dirty="0"/>
              <a:t> </a:t>
            </a:r>
            <a:r>
              <a:rPr lang="en-US" altLang="ko-KR" sz="2400" baseline="-3000" dirty="0" err="1"/>
              <a:t>분류하고</a:t>
            </a:r>
            <a:r>
              <a:rPr lang="en-US" altLang="ko-KR" sz="2400" baseline="-3000" dirty="0"/>
              <a:t> </a:t>
            </a:r>
            <a:r>
              <a:rPr lang="en-US" altLang="ko-KR" sz="2400" baseline="-3000" dirty="0" err="1"/>
              <a:t>개발하였습니다</a:t>
            </a:r>
            <a:r>
              <a:rPr lang="en-US" altLang="ko-KR" sz="2400" baseline="-3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6EE67-75AA-42D5-80C1-07836C91F7C0}"/>
              </a:ext>
            </a:extLst>
          </p:cNvPr>
          <p:cNvSpPr txBox="1"/>
          <p:nvPr/>
        </p:nvSpPr>
        <p:spPr>
          <a:xfrm>
            <a:off x="1095375" y="1390650"/>
            <a:ext cx="47910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u="sng" dirty="0" err="1"/>
              <a:t>반려견</a:t>
            </a:r>
            <a:r>
              <a:rPr lang="ko-KR" altLang="en-US" sz="1400" u="sng" dirty="0"/>
              <a:t> 훈련 기능 개발</a:t>
            </a:r>
            <a:endParaRPr lang="en-US" altLang="ko-KR" sz="1400" u="sng" dirty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영상처리 기반 무인 </a:t>
            </a:r>
            <a:r>
              <a:rPr lang="ko-KR" altLang="en-US" sz="1400" dirty="0" err="1"/>
              <a:t>반려견</a:t>
            </a:r>
            <a:r>
              <a:rPr lang="ko-KR" altLang="en-US" sz="1400" dirty="0"/>
              <a:t> 명령어 훈련 기능 개발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영상처리 기반 무인 </a:t>
            </a:r>
            <a:r>
              <a:rPr lang="ko-KR" altLang="en-US" sz="1400" dirty="0" err="1"/>
              <a:t>반려견</a:t>
            </a:r>
            <a:r>
              <a:rPr lang="ko-KR" altLang="en-US" sz="1400" dirty="0"/>
              <a:t> 배변 훈련 기능 개발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fontAlgn="base"/>
            <a:r>
              <a:rPr lang="ko-KR" altLang="en-US" sz="1400" u="sng" dirty="0" err="1"/>
              <a:t>반려견</a:t>
            </a:r>
            <a:r>
              <a:rPr lang="ko-KR" altLang="en-US" sz="1400" u="sng" dirty="0"/>
              <a:t> 지능 발달 놀이 개발</a:t>
            </a:r>
            <a:endParaRPr lang="en-US" altLang="ko-KR" sz="1400" u="sng" dirty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 err="1"/>
              <a:t>라즈베리파이와</a:t>
            </a:r>
            <a:r>
              <a:rPr lang="ko-KR" altLang="en-US" sz="1400" dirty="0"/>
              <a:t> 센서들을 이용한 무인 </a:t>
            </a:r>
            <a:r>
              <a:rPr lang="ko-KR" altLang="en-US" sz="1400" dirty="0" err="1"/>
              <a:t>반려견</a:t>
            </a:r>
            <a:r>
              <a:rPr lang="ko-KR" altLang="en-US" sz="1400" dirty="0"/>
              <a:t> 지능발달 버튼 놀이 기능 개발</a:t>
            </a:r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B9C0B-4C5E-4654-9B4B-3076987F0DE8}"/>
              </a:ext>
            </a:extLst>
          </p:cNvPr>
          <p:cNvSpPr txBox="1"/>
          <p:nvPr/>
        </p:nvSpPr>
        <p:spPr>
          <a:xfrm>
            <a:off x="6029325" y="1390650"/>
            <a:ext cx="5876925" cy="17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u="sng" dirty="0"/>
              <a:t>디바이스 및 앱을 이용한 </a:t>
            </a:r>
            <a:r>
              <a:rPr lang="ko-KR" altLang="en-US" sz="1400" u="sng" dirty="0" err="1"/>
              <a:t>반려견</a:t>
            </a:r>
            <a:r>
              <a:rPr lang="ko-KR" altLang="en-US" sz="1400" u="sng" dirty="0"/>
              <a:t> 관리 기능 개발</a:t>
            </a:r>
            <a:endParaRPr lang="en-US" altLang="ko-KR" sz="1400" u="sng" dirty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모니터링 </a:t>
            </a:r>
            <a:r>
              <a:rPr lang="en-US" altLang="ko-KR" sz="1400" dirty="0"/>
              <a:t>: </a:t>
            </a:r>
            <a:r>
              <a:rPr lang="ko-KR" altLang="en-US" sz="1400" dirty="0"/>
              <a:t>반려견의 활동 내용 파악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영상통화 </a:t>
            </a:r>
            <a:r>
              <a:rPr lang="en-US" altLang="ko-KR" sz="1400" dirty="0"/>
              <a:t>: </a:t>
            </a:r>
            <a:r>
              <a:rPr lang="ko-KR" altLang="en-US" sz="1400" dirty="0"/>
              <a:t>상호 간의 음성 및 영상 소통 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자동 식사 제공 </a:t>
            </a:r>
            <a:r>
              <a:rPr lang="en-US" altLang="ko-KR" sz="1400" dirty="0"/>
              <a:t>: </a:t>
            </a:r>
            <a:r>
              <a:rPr lang="ko-KR" altLang="en-US" sz="1400" dirty="0"/>
              <a:t>반려견의 식사 시간대에 맞춰 자동으로 식사 제공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디바이스 설정 </a:t>
            </a:r>
            <a:r>
              <a:rPr lang="en-US" altLang="ko-KR" sz="1400" dirty="0"/>
              <a:t>: </a:t>
            </a:r>
            <a:r>
              <a:rPr lang="ko-KR" altLang="en-US" sz="1400" dirty="0"/>
              <a:t>식사 시간대 설정</a:t>
            </a:r>
            <a:r>
              <a:rPr lang="en-US" altLang="ko-KR" sz="1400" dirty="0"/>
              <a:t>, </a:t>
            </a:r>
            <a:r>
              <a:rPr lang="ko-KR" altLang="en-US" sz="1400" dirty="0"/>
              <a:t>훈련 설정 등의 디바이스 관련 모든 설정을 앱을 통해 제어</a:t>
            </a:r>
          </a:p>
          <a:p>
            <a:endParaRPr lang="ko-KR" altLang="en-US" sz="1400" baseline="-6000" dirty="0"/>
          </a:p>
        </p:txBody>
      </p:sp>
    </p:spTree>
    <p:extLst>
      <p:ext uri="{BB962C8B-B14F-4D97-AF65-F5344CB8AC3E}">
        <p14:creationId xmlns:p14="http://schemas.microsoft.com/office/powerpoint/2010/main" val="13492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A1B7D-3C9C-420A-8016-041AA6F9DDF3}"/>
              </a:ext>
            </a:extLst>
          </p:cNvPr>
          <p:cNvSpPr txBox="1"/>
          <p:nvPr/>
        </p:nvSpPr>
        <p:spPr>
          <a:xfrm>
            <a:off x="238539" y="278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92C4F-3330-4621-9DC1-165673E2E2B9}"/>
              </a:ext>
            </a:extLst>
          </p:cNvPr>
          <p:cNvSpPr txBox="1"/>
          <p:nvPr/>
        </p:nvSpPr>
        <p:spPr>
          <a:xfrm>
            <a:off x="495300" y="375608"/>
            <a:ext cx="1120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aseline="-3000" dirty="0"/>
              <a:t>영상처리 </a:t>
            </a:r>
            <a:r>
              <a:rPr lang="en-US" altLang="ko-KR" sz="2400" baseline="-3000" dirty="0"/>
              <a:t>: </a:t>
            </a:r>
            <a:r>
              <a:rPr lang="ko-KR" altLang="en-US" sz="2400" baseline="-3000" dirty="0"/>
              <a:t>반려견의 배변 여부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6EE67-75AA-42D5-80C1-07836C91F7C0}"/>
              </a:ext>
            </a:extLst>
          </p:cNvPr>
          <p:cNvSpPr txBox="1"/>
          <p:nvPr/>
        </p:nvSpPr>
        <p:spPr>
          <a:xfrm>
            <a:off x="401848" y="3930547"/>
            <a:ext cx="51988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r>
              <a:rPr lang="en-US" altLang="ko-KR" sz="1400" dirty="0"/>
              <a:t>: RGB </a:t>
            </a:r>
            <a:r>
              <a:rPr lang="ko-KR" altLang="en-US" sz="1400" dirty="0"/>
              <a:t>이미지를 </a:t>
            </a:r>
            <a:r>
              <a:rPr lang="en-US" altLang="ko-KR" sz="1400" dirty="0"/>
              <a:t>HSV </a:t>
            </a:r>
            <a:r>
              <a:rPr lang="ko-KR" altLang="en-US" sz="1400" dirty="0"/>
              <a:t>이미지로 변경하고 </a:t>
            </a:r>
            <a:r>
              <a:rPr lang="en-US" altLang="ko-KR" sz="1400" dirty="0" err="1"/>
              <a:t>GaussianBlur</a:t>
            </a:r>
            <a:r>
              <a:rPr lang="ko-KR" altLang="en-US" sz="1400" dirty="0"/>
              <a:t>를 사용하여 영상의 잡음 제거</a:t>
            </a:r>
            <a:r>
              <a:rPr lang="en-US" altLang="ko-KR" sz="1400" dirty="0"/>
              <a:t>. </a:t>
            </a:r>
            <a:r>
              <a:rPr lang="ko-KR" altLang="en-US" sz="1400" dirty="0"/>
              <a:t>배변패드의 영역만 분석하도록 이미지를 처리한다</a:t>
            </a:r>
            <a:r>
              <a:rPr lang="en-US" altLang="ko-KR" sz="1400" dirty="0"/>
              <a:t>.</a:t>
            </a:r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/>
              <a:t>배변 판별 </a:t>
            </a:r>
          </a:p>
          <a:p>
            <a:pPr lvl="0" fontAlgn="base"/>
            <a:r>
              <a:rPr lang="en-US" altLang="ko-KR" sz="1400" dirty="0"/>
              <a:t>1. </a:t>
            </a:r>
            <a:r>
              <a:rPr lang="ko-KR" altLang="en-US" sz="1400" dirty="0"/>
              <a:t>배변의 </a:t>
            </a:r>
            <a:r>
              <a:rPr lang="en-US" altLang="ko-KR" sz="1400" dirty="0"/>
              <a:t>HSV</a:t>
            </a:r>
            <a:r>
              <a:rPr lang="ko-KR" altLang="en-US" sz="1400" dirty="0"/>
              <a:t>를 정의하고 이를 사용하여 배변 인식한다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2. Histogram </a:t>
            </a:r>
            <a:r>
              <a:rPr lang="ko-KR" altLang="en-US" sz="1400" dirty="0"/>
              <a:t>색상 분포도를 이용하여 배변의 색과 유사한 반려견을 배변으로 인식하지 않는다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3. </a:t>
            </a:r>
            <a:r>
              <a:rPr lang="ko-KR" altLang="en-US" sz="1400" dirty="0"/>
              <a:t>과거의 배변 위치 데이터를 저장하여 중복 처리를 방지한다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B9C0B-4C5E-4654-9B4B-3076987F0DE8}"/>
              </a:ext>
            </a:extLst>
          </p:cNvPr>
          <p:cNvSpPr txBox="1"/>
          <p:nvPr/>
        </p:nvSpPr>
        <p:spPr>
          <a:xfrm>
            <a:off x="6007152" y="3804736"/>
            <a:ext cx="5961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</a:t>
            </a:r>
            <a:r>
              <a:rPr lang="en-US" altLang="ko-KR" sz="1400" dirty="0"/>
              <a:t>resizing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학습</a:t>
            </a:r>
          </a:p>
          <a:p>
            <a:pPr fontAlgn="base"/>
            <a:r>
              <a:rPr lang="en-US" altLang="ko-KR" sz="1400" dirty="0"/>
              <a:t>1. convolutional filter</a:t>
            </a:r>
            <a:r>
              <a:rPr lang="ko-KR" altLang="en-US" sz="1400" dirty="0"/>
              <a:t>로 </a:t>
            </a:r>
            <a:r>
              <a:rPr lang="en-US" altLang="ko-KR" sz="1400" dirty="0"/>
              <a:t>dot product</a:t>
            </a:r>
            <a:r>
              <a:rPr lang="ko-KR" altLang="en-US" sz="1400" dirty="0"/>
              <a:t>를 진행하여 </a:t>
            </a:r>
            <a:r>
              <a:rPr lang="en-US" altLang="ko-KR" sz="1400" dirty="0"/>
              <a:t>output feature</a:t>
            </a:r>
            <a:r>
              <a:rPr lang="ko-KR" altLang="en-US" sz="1400" dirty="0"/>
              <a:t>를 뽑아낸다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2. max pooling</a:t>
            </a:r>
            <a:r>
              <a:rPr lang="ko-KR" altLang="en-US" sz="1400" dirty="0"/>
              <a:t>을 통해 특징을 뽑아내는데 필요 없는 픽셀</a:t>
            </a:r>
            <a:r>
              <a:rPr lang="en-US" altLang="ko-KR" sz="1400" dirty="0"/>
              <a:t>(feature)</a:t>
            </a:r>
            <a:r>
              <a:rPr lang="ko-KR" altLang="en-US" sz="1400" dirty="0"/>
              <a:t>를 버린다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3. convolutional(1</a:t>
            </a:r>
            <a:r>
              <a:rPr lang="ko-KR" altLang="en-US" sz="1400" dirty="0"/>
              <a:t>번 과정</a:t>
            </a:r>
            <a:r>
              <a:rPr lang="en-US" altLang="ko-KR" sz="1400" dirty="0"/>
              <a:t>) </a:t>
            </a:r>
            <a:r>
              <a:rPr lang="ko-KR" altLang="en-US" sz="1400" dirty="0"/>
              <a:t>과 </a:t>
            </a:r>
            <a:r>
              <a:rPr lang="en-US" altLang="ko-KR" sz="1400" dirty="0"/>
              <a:t>pooling(2</a:t>
            </a:r>
            <a:r>
              <a:rPr lang="ko-KR" altLang="en-US" sz="1400" dirty="0"/>
              <a:t>번 과정</a:t>
            </a:r>
            <a:r>
              <a:rPr lang="en-US" altLang="ko-KR" sz="1400" dirty="0"/>
              <a:t>)</a:t>
            </a:r>
            <a:r>
              <a:rPr lang="ko-KR" altLang="en-US" sz="1400" dirty="0"/>
              <a:t>을 반복해 가며 </a:t>
            </a:r>
            <a:r>
              <a:rPr lang="en-US" altLang="ko-KR" sz="1400" dirty="0"/>
              <a:t>conv-layer</a:t>
            </a:r>
            <a:r>
              <a:rPr lang="ko-KR" altLang="en-US" sz="1400" dirty="0"/>
              <a:t>을 쌓아간다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4. </a:t>
            </a:r>
            <a:r>
              <a:rPr lang="ko-KR" altLang="en-US" sz="1400" dirty="0"/>
              <a:t>한 번에 모든 픽셀을 다 검사하는 </a:t>
            </a:r>
            <a:r>
              <a:rPr lang="en-US" altLang="ko-KR" sz="1400" dirty="0"/>
              <a:t>fully-connected Neural Network</a:t>
            </a:r>
            <a:r>
              <a:rPr lang="ko-KR" altLang="en-US" sz="1400" dirty="0"/>
              <a:t>과정을 삽입한다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8" name="_x123321800" descr="EMB000081ccb40a">
            <a:extLst>
              <a:ext uri="{FF2B5EF4-FFF2-40B4-BE49-F238E27FC236}">
                <a16:creationId xmlns:a16="http://schemas.microsoft.com/office/drawing/2014/main" id="{94F1F4EE-2E73-43CF-8BF2-CA1E4DD7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1" y="877258"/>
            <a:ext cx="5105400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80E9D-CF56-4639-BC96-64EB3057C4C1}"/>
              </a:ext>
            </a:extLst>
          </p:cNvPr>
          <p:cNvSpPr txBox="1"/>
          <p:nvPr/>
        </p:nvSpPr>
        <p:spPr>
          <a:xfrm>
            <a:off x="6315075" y="375608"/>
            <a:ext cx="40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aseline="-3000" dirty="0"/>
              <a:t>이미지 학습 </a:t>
            </a:r>
            <a:r>
              <a:rPr lang="en-US" altLang="ko-KR" sz="2400" baseline="-3000" dirty="0"/>
              <a:t>: </a:t>
            </a:r>
            <a:r>
              <a:rPr lang="ko-KR" altLang="en-US" sz="2400" baseline="-3000" dirty="0"/>
              <a:t>반려견의 자세 인식에 사용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235D43-B5F7-4B95-98D2-D346A37DC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1016000"/>
            <a:ext cx="113229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23322040" descr="EMB000081ccb411">
            <a:extLst>
              <a:ext uri="{FF2B5EF4-FFF2-40B4-BE49-F238E27FC236}">
                <a16:creationId xmlns:a16="http://schemas.microsoft.com/office/drawing/2014/main" id="{3B10BD93-9263-4D0B-8BF3-91E7BC117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78883"/>
            <a:ext cx="5543548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56B95-8ACB-4CB4-A32D-536EFF812209}"/>
              </a:ext>
            </a:extLst>
          </p:cNvPr>
          <p:cNvSpPr txBox="1"/>
          <p:nvPr/>
        </p:nvSpPr>
        <p:spPr>
          <a:xfrm>
            <a:off x="1968559" y="3930547"/>
            <a:ext cx="4127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900" b="1" dirty="0"/>
              <a:t>[</a:t>
            </a:r>
            <a:r>
              <a:rPr lang="ko-KR" altLang="en-US" sz="900" b="1" dirty="0"/>
              <a:t>그림 </a:t>
            </a:r>
            <a:r>
              <a:rPr lang="en-US" altLang="ko-KR" sz="900" b="1" dirty="0"/>
              <a:t>2] </a:t>
            </a:r>
            <a:r>
              <a:rPr lang="ko-KR" altLang="en-US" sz="900" b="1" dirty="0"/>
              <a:t>영상처리 기술 프로세스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08266-9568-4444-B5DB-3F13E8DD872A}"/>
              </a:ext>
            </a:extLst>
          </p:cNvPr>
          <p:cNvSpPr txBox="1"/>
          <p:nvPr/>
        </p:nvSpPr>
        <p:spPr>
          <a:xfrm>
            <a:off x="7740709" y="3143980"/>
            <a:ext cx="4127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900" b="1" dirty="0"/>
              <a:t>[</a:t>
            </a:r>
            <a:r>
              <a:rPr lang="ko-KR" altLang="en-US" sz="900" b="1" dirty="0"/>
              <a:t>그림 </a:t>
            </a:r>
            <a:r>
              <a:rPr lang="en-US" altLang="ko-KR" sz="900" b="1" dirty="0"/>
              <a:t>3] </a:t>
            </a:r>
            <a:r>
              <a:rPr lang="ko-KR" altLang="en-US" sz="900" b="1" dirty="0"/>
              <a:t>이미지 학습 기술 프로세스</a:t>
            </a:r>
          </a:p>
        </p:txBody>
      </p:sp>
    </p:spTree>
    <p:extLst>
      <p:ext uri="{BB962C8B-B14F-4D97-AF65-F5344CB8AC3E}">
        <p14:creationId xmlns:p14="http://schemas.microsoft.com/office/powerpoint/2010/main" val="269609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A2C5EDC-7B4F-4A79-BFBA-AEDC028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282EE-7165-40CD-98C7-57677D4B2BB2}"/>
              </a:ext>
            </a:extLst>
          </p:cNvPr>
          <p:cNvSpPr txBox="1"/>
          <p:nvPr/>
        </p:nvSpPr>
        <p:spPr>
          <a:xfrm>
            <a:off x="238539" y="171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20470-7825-459F-8720-FC9D8CAB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438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23322760" descr="EMB000081ccb418">
            <a:extLst>
              <a:ext uri="{FF2B5EF4-FFF2-40B4-BE49-F238E27FC236}">
                <a16:creationId xmlns:a16="http://schemas.microsoft.com/office/drawing/2014/main" id="{6D2B4C72-F9BD-4739-89C5-1294301F0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t="11461" r="6396" b="16437"/>
          <a:stretch>
            <a:fillRect/>
          </a:stretch>
        </p:blipFill>
        <p:spPr bwMode="auto">
          <a:xfrm>
            <a:off x="2667000" y="304800"/>
            <a:ext cx="6156325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FC101A-45BA-4C94-BB7B-9E693FD59F7B}"/>
              </a:ext>
            </a:extLst>
          </p:cNvPr>
          <p:cNvSpPr txBox="1"/>
          <p:nvPr/>
        </p:nvSpPr>
        <p:spPr>
          <a:xfrm>
            <a:off x="4816534" y="3554884"/>
            <a:ext cx="4127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900" b="1" dirty="0"/>
              <a:t>[</a:t>
            </a:r>
            <a:r>
              <a:rPr lang="ko-KR" altLang="en-US" sz="900" b="1" dirty="0"/>
              <a:t>그림 </a:t>
            </a:r>
            <a:r>
              <a:rPr lang="en-US" altLang="ko-KR" sz="900" b="1" dirty="0"/>
              <a:t>4] </a:t>
            </a:r>
            <a:r>
              <a:rPr lang="ko-KR" altLang="en-US" sz="900" b="1" dirty="0"/>
              <a:t>시스템 구성도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BE674-95E7-4712-8054-AC05D78246F4}"/>
              </a:ext>
            </a:extLst>
          </p:cNvPr>
          <p:cNvSpPr txBox="1"/>
          <p:nvPr/>
        </p:nvSpPr>
        <p:spPr>
          <a:xfrm>
            <a:off x="2533650" y="4051996"/>
            <a:ext cx="7977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err="1"/>
              <a:t>메인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디바이스로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반려견에게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명령어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훈련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버튼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놀이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식사를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제공하며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서브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디바이스로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배변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훈련을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제공합니다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훈련과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놀이의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방식은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반려견이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올바른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행동을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하면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간식을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제공하는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방법입니다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보호자는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전용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안드로이드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앱으로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메인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디바이스와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서브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디바이스의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설정</a:t>
            </a:r>
            <a:r>
              <a:rPr lang="en-US" altLang="ko-KR" sz="1400" dirty="0"/>
              <a:t> </a:t>
            </a:r>
            <a:r>
              <a:rPr lang="en-US" altLang="ko-KR" sz="1400" dirty="0" err="1"/>
              <a:t>값을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변경할</a:t>
            </a:r>
            <a:r>
              <a:rPr lang="en-US" altLang="ko-KR" sz="1400" dirty="0"/>
              <a:t> 수 </a:t>
            </a:r>
            <a:r>
              <a:rPr lang="en-US" altLang="ko-KR" sz="1400" dirty="0" err="1"/>
              <a:t>있으며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메인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디바이스와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통신하며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반려견을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모니터링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하거나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반려견과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영상통화를</a:t>
            </a:r>
            <a:r>
              <a:rPr lang="en-US" altLang="ko-KR" sz="1400" dirty="0"/>
              <a:t> 할 수 </a:t>
            </a:r>
            <a:r>
              <a:rPr lang="en-US" altLang="ko-KR" sz="1400" dirty="0" err="1"/>
              <a:t>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26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C7C13B-BAAA-4D78-B41A-6AF0C4D53F84}"/>
              </a:ext>
            </a:extLst>
          </p:cNvPr>
          <p:cNvSpPr txBox="1"/>
          <p:nvPr/>
        </p:nvSpPr>
        <p:spPr>
          <a:xfrm>
            <a:off x="857250" y="1314450"/>
            <a:ext cx="47910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/>
              <a:t>기술적 측면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반려견의 대 소변에 대한 영상인식 기술 개발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사람이 아닌 반려견의 자세에 대한 영상인식 기술 개발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반려견의 배변훈련 및 복종훈련 알고리즘을 무인기계에 적용함으로써 무인 </a:t>
            </a:r>
            <a:r>
              <a:rPr lang="ko-KR" altLang="en-US" sz="1400" dirty="0" err="1"/>
              <a:t>반려견</a:t>
            </a:r>
            <a:r>
              <a:rPr lang="ko-KR" altLang="en-US" sz="1400" dirty="0"/>
              <a:t> 훈련 시스템에 대한 초기 모델을 제시</a:t>
            </a:r>
            <a:endParaRPr lang="en-US" altLang="ko-KR" sz="1400" dirty="0"/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/>
              <a:t>경제적</a:t>
            </a:r>
            <a:r>
              <a:rPr lang="en-US" altLang="ko-KR" sz="1400" dirty="0"/>
              <a:t>/</a:t>
            </a:r>
            <a:r>
              <a:rPr lang="ko-KR" altLang="en-US" sz="1400" dirty="0"/>
              <a:t>산업적 측면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영상처리를 이용한 반려견의 행동 인식 기술 개발로써 반려견에 대한 영상처리 기술 시장을 활성화 할 것으로 예상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반려견을 무인으로 관리 뿐만 아니라 훈련하는 시스템을 개발함으로써 </a:t>
            </a:r>
            <a:r>
              <a:rPr lang="ko-KR" altLang="en-US" sz="1400" dirty="0" err="1"/>
              <a:t>반려견</a:t>
            </a:r>
            <a:r>
              <a:rPr lang="ko-KR" altLang="en-US" sz="1400" dirty="0"/>
              <a:t> 관련 무인 기기 시장 및 </a:t>
            </a:r>
            <a:r>
              <a:rPr lang="ko-KR" altLang="en-US" sz="1400" dirty="0" err="1"/>
              <a:t>반려견</a:t>
            </a:r>
            <a:r>
              <a:rPr lang="ko-KR" altLang="en-US" sz="1400" dirty="0"/>
              <a:t> 훈련에 대한 시장의 활성화에 크게 기여할 것으로 예상</a:t>
            </a:r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01143-D371-4999-91B5-9811D4B6B66D}"/>
              </a:ext>
            </a:extLst>
          </p:cNvPr>
          <p:cNvSpPr txBox="1"/>
          <p:nvPr/>
        </p:nvSpPr>
        <p:spPr>
          <a:xfrm>
            <a:off x="6029325" y="1390650"/>
            <a:ext cx="616267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/>
              <a:t>사회</a:t>
            </a:r>
            <a:r>
              <a:rPr lang="en-US" altLang="ko-KR" sz="1400" dirty="0"/>
              <a:t>/</a:t>
            </a:r>
            <a:r>
              <a:rPr lang="ko-KR" altLang="en-US" sz="1400" dirty="0"/>
              <a:t>문화적 측면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초기 </a:t>
            </a:r>
            <a:r>
              <a:rPr lang="ko-KR" altLang="en-US" sz="1400" dirty="0" err="1"/>
              <a:t>반려견</a:t>
            </a:r>
            <a:r>
              <a:rPr lang="ko-KR" altLang="en-US" sz="1400" dirty="0"/>
              <a:t> 훈련에 대한 견주들의 부담 해소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반려견을 </a:t>
            </a:r>
            <a:r>
              <a:rPr lang="ko-KR" altLang="en-US" sz="1400" dirty="0" err="1"/>
              <a:t>혼자두는</a:t>
            </a:r>
            <a:r>
              <a:rPr lang="ko-KR" altLang="en-US" sz="1400" dirty="0"/>
              <a:t> 시간이 많은 견주들에게 효과적인 훈련</a:t>
            </a:r>
            <a:r>
              <a:rPr lang="en-US" altLang="ko-KR" sz="1400" dirty="0"/>
              <a:t>, </a:t>
            </a:r>
            <a:r>
              <a:rPr lang="ko-KR" altLang="en-US" sz="1400" dirty="0"/>
              <a:t>관리 해결책</a:t>
            </a:r>
          </a:p>
          <a:p>
            <a:pPr fontAlgn="base"/>
            <a:r>
              <a:rPr lang="en-US" altLang="ko-KR" sz="1400" dirty="0"/>
              <a:t>- </a:t>
            </a:r>
            <a:r>
              <a:rPr lang="ko-KR" altLang="en-US" sz="1400" dirty="0"/>
              <a:t>반려견에 대한 효과적인 훈련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관리책</a:t>
            </a:r>
            <a:r>
              <a:rPr lang="ko-KR" altLang="en-US" sz="1400" dirty="0"/>
              <a:t> 제공으로 인해 반려견을 기르고자 하는 사람들이 늘어날 것으로 예상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endParaRPr lang="ko-KR" altLang="en-US" sz="1400" baseline="-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A3D69-1D1B-4AE4-B481-81D9162B06A9}"/>
              </a:ext>
            </a:extLst>
          </p:cNvPr>
          <p:cNvSpPr txBox="1"/>
          <p:nvPr/>
        </p:nvSpPr>
        <p:spPr>
          <a:xfrm>
            <a:off x="238539" y="171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69523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526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6</cp:revision>
  <dcterms:created xsi:type="dcterms:W3CDTF">2019-08-09T22:33:25Z</dcterms:created>
  <dcterms:modified xsi:type="dcterms:W3CDTF">2019-08-10T07:55:32Z</dcterms:modified>
</cp:coreProperties>
</file>