
<file path=[Content_Types].xml><?xml version="1.0" encoding="utf-8"?>
<Types xmlns="http://schemas.openxmlformats.org/package/2006/content-types">
  <Default Extension="glb" ContentType="model/gltf.binary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8" r:id="rId2"/>
    <p:sldId id="262" r:id="rId3"/>
    <p:sldId id="267" r:id="rId4"/>
    <p:sldId id="270" r:id="rId5"/>
    <p:sldId id="271" r:id="rId6"/>
    <p:sldId id="272" r:id="rId7"/>
    <p:sldId id="273" r:id="rId8"/>
    <p:sldId id="263" r:id="rId9"/>
    <p:sldId id="277" r:id="rId10"/>
    <p:sldId id="276" r:id="rId11"/>
    <p:sldId id="278" r:id="rId12"/>
    <p:sldId id="279" r:id="rId13"/>
    <p:sldId id="264" r:id="rId14"/>
    <p:sldId id="280" r:id="rId15"/>
    <p:sldId id="265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황인건" initials="황" lastIdx="1" clrIdx="0">
    <p:extLst>
      <p:ext uri="{19B8F6BF-5375-455C-9EA6-DF929625EA0E}">
        <p15:presenceInfo xmlns:p15="http://schemas.microsoft.com/office/powerpoint/2012/main" userId="S::20142473@soongsil.ac.kr::b441e737-d90e-4a6f-9586-551604b5bc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8FAF9"/>
    <a:srgbClr val="9F9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9320" autoAdjust="0"/>
  </p:normalViewPr>
  <p:slideViewPr>
    <p:cSldViewPr snapToGrid="0">
      <p:cViewPr varScale="1">
        <p:scale>
          <a:sx n="50" d="100"/>
          <a:sy n="50" d="100"/>
        </p:scale>
        <p:origin x="1934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30D46-C64E-4D25-B4EC-F71FEAAC3549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F6780-E6B6-4897-A480-5926CE6E4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523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00" dirty="0"/>
              <a:t>안녕하세요</a:t>
            </a:r>
            <a:endParaRPr lang="en-US" altLang="ko-KR" sz="1000" dirty="0"/>
          </a:p>
          <a:p>
            <a:r>
              <a:rPr lang="ko-KR" altLang="en-US" sz="1000" dirty="0"/>
              <a:t>전공종합설계</a:t>
            </a:r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2</a:t>
            </a:r>
            <a:r>
              <a:rPr lang="ko-KR" altLang="en-US" sz="1000" dirty="0"/>
              <a:t>조 개가천선</a:t>
            </a:r>
            <a:endParaRPr lang="en-US" altLang="ko-KR" sz="1000" dirty="0"/>
          </a:p>
          <a:p>
            <a:r>
              <a:rPr lang="ko-KR" altLang="en-US" sz="1000" dirty="0"/>
              <a:t>최종발표를 시작하겠습니다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(next)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F6780-E6B6-4897-A480-5926CE6E48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865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둘째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영상처리 기반 무인 </a:t>
            </a:r>
            <a:r>
              <a:rPr lang="ko-KR" altLang="en-US" dirty="0" err="1"/>
              <a:t>반려견</a:t>
            </a:r>
            <a:r>
              <a:rPr lang="ko-KR" altLang="en-US" dirty="0"/>
              <a:t> 배변 훈련 기능</a:t>
            </a:r>
            <a:endParaRPr lang="en-US" altLang="ko-KR" dirty="0"/>
          </a:p>
          <a:p>
            <a:r>
              <a:rPr lang="en-US" altLang="ko-KR" dirty="0"/>
              <a:t>(next)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F6780-E6B6-4897-A480-5926CE6E480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751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셋째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라즈베리파이와</a:t>
            </a:r>
            <a:r>
              <a:rPr lang="ko-KR" altLang="en-US" dirty="0"/>
              <a:t> 센서들을 이용한</a:t>
            </a:r>
            <a:endParaRPr lang="en-US" altLang="ko-KR" dirty="0"/>
          </a:p>
          <a:p>
            <a:r>
              <a:rPr lang="ko-KR" altLang="en-US" dirty="0"/>
              <a:t>무인</a:t>
            </a:r>
            <a:endParaRPr lang="en-US" altLang="ko-KR" dirty="0"/>
          </a:p>
          <a:p>
            <a:r>
              <a:rPr lang="ko-KR" altLang="en-US" dirty="0" err="1"/>
              <a:t>반려견</a:t>
            </a:r>
            <a:r>
              <a:rPr lang="ko-KR" altLang="en-US" dirty="0"/>
              <a:t> 지능발달</a:t>
            </a:r>
            <a:endParaRPr lang="en-US" altLang="ko-KR" dirty="0"/>
          </a:p>
          <a:p>
            <a:r>
              <a:rPr lang="ko-KR" altLang="en-US" dirty="0"/>
              <a:t>버튼 놀이 기능</a:t>
            </a:r>
            <a:endParaRPr lang="en-US" altLang="ko-KR" dirty="0"/>
          </a:p>
          <a:p>
            <a:r>
              <a:rPr lang="en-US" altLang="ko-KR" dirty="0"/>
              <a:t>(next)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F6780-E6B6-4897-A480-5926CE6E480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154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마지막은</a:t>
            </a:r>
            <a:endParaRPr lang="en-US" altLang="ko-KR" dirty="0"/>
          </a:p>
          <a:p>
            <a:r>
              <a:rPr lang="ko-KR" altLang="en-US" dirty="0"/>
              <a:t>디바이스 및 앱을 이용한 </a:t>
            </a:r>
            <a:r>
              <a:rPr lang="ko-KR" altLang="en-US" dirty="0" err="1"/>
              <a:t>반려견</a:t>
            </a:r>
            <a:r>
              <a:rPr lang="ko-KR" altLang="en-US" dirty="0"/>
              <a:t> 관리 기능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(next)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F6780-E6B6-4897-A480-5926CE6E480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23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설계에 대한 부분입니다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저희가 예상하는 프로젝트의 최종 결과물은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본 시스템에는</a:t>
            </a:r>
            <a:endParaRPr lang="en-US" altLang="ko-KR" dirty="0"/>
          </a:p>
          <a:p>
            <a:r>
              <a:rPr lang="ko-KR" altLang="en-US" dirty="0"/>
              <a:t>반려견의 모니터링</a:t>
            </a:r>
            <a:r>
              <a:rPr lang="en-US" altLang="ko-KR" dirty="0"/>
              <a:t>, </a:t>
            </a:r>
            <a:r>
              <a:rPr lang="ko-KR" altLang="en-US" dirty="0"/>
              <a:t>영상통화</a:t>
            </a:r>
            <a:r>
              <a:rPr lang="en-US" altLang="ko-KR" dirty="0"/>
              <a:t>, </a:t>
            </a:r>
            <a:r>
              <a:rPr lang="ko-KR" altLang="en-US" dirty="0"/>
              <a:t>명령어 훈련을 담당하는 메인 디바이스와</a:t>
            </a:r>
            <a:endParaRPr lang="en-US" altLang="ko-KR" dirty="0"/>
          </a:p>
          <a:p>
            <a:r>
              <a:rPr lang="ko-KR" altLang="en-US" dirty="0"/>
              <a:t>배변 훈련을 담당하는 서브 디바이스가 있으며</a:t>
            </a:r>
            <a:endParaRPr lang="en-US" altLang="ko-KR" dirty="0"/>
          </a:p>
          <a:p>
            <a:r>
              <a:rPr lang="ko-KR" altLang="en-US" dirty="0"/>
              <a:t>반려견의 보호자가 사용할 안드로이드 앱과</a:t>
            </a:r>
            <a:endParaRPr lang="en-US" altLang="ko-KR" dirty="0"/>
          </a:p>
          <a:p>
            <a:r>
              <a:rPr lang="ko-KR" altLang="en-US" dirty="0"/>
              <a:t>이들을 연결해주고 여러 로직들을 처리할 서버가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(next)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F6780-E6B6-4897-A480-5926CE6E480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65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예상하는 프로젝트 최종 결과물 이외에도</a:t>
            </a:r>
            <a:endParaRPr lang="en-US" altLang="ko-KR" dirty="0"/>
          </a:p>
          <a:p>
            <a:r>
              <a:rPr lang="ko-KR" altLang="en-US" dirty="0"/>
              <a:t>산출물로서</a:t>
            </a:r>
            <a:endParaRPr lang="en-US" altLang="ko-KR" dirty="0"/>
          </a:p>
          <a:p>
            <a:r>
              <a:rPr lang="ko-KR" altLang="en-US" dirty="0"/>
              <a:t>시스템 구성도</a:t>
            </a:r>
            <a:r>
              <a:rPr lang="en-US" altLang="ko-KR" dirty="0"/>
              <a:t>, ~, ~, ~, ~~~~</a:t>
            </a:r>
          </a:p>
          <a:p>
            <a:r>
              <a:rPr lang="ko-KR" altLang="en-US" dirty="0"/>
              <a:t>등등 많은 구성도</a:t>
            </a:r>
            <a:r>
              <a:rPr lang="en-US" altLang="ko-KR" dirty="0"/>
              <a:t>, </a:t>
            </a:r>
            <a:r>
              <a:rPr lang="ko-KR" altLang="en-US" dirty="0"/>
              <a:t>흐름도 들을 작성했지만</a:t>
            </a:r>
            <a:endParaRPr lang="en-US" altLang="ko-KR" dirty="0"/>
          </a:p>
          <a:p>
            <a:r>
              <a:rPr lang="ko-KR" altLang="en-US" dirty="0"/>
              <a:t>이들에 대한 설명은 시간관계상 생략하도록 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(next)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F6780-E6B6-4897-A480-5926CE6E480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142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이제부터 현재까지의 프로젝트 수행 결과에 대해 소개해드리도록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F6780-E6B6-4897-A480-5926CE6E480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35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발표에 대한 질문을 받도록 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ko-KR" altLang="en-US" dirty="0"/>
              <a:t>네 이상 </a:t>
            </a:r>
            <a:r>
              <a:rPr lang="en-US" altLang="ko-KR" dirty="0"/>
              <a:t>2</a:t>
            </a:r>
            <a:r>
              <a:rPr lang="ko-KR" altLang="en-US" dirty="0"/>
              <a:t>조 개가천선의 최종발표를 마치겠습니다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F6780-E6B6-4897-A480-5926CE6E480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076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순서는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프로젝트의</a:t>
            </a:r>
            <a:endParaRPr lang="en-US" altLang="ko-KR" dirty="0"/>
          </a:p>
          <a:p>
            <a:r>
              <a:rPr lang="ko-KR" altLang="en-US" dirty="0"/>
              <a:t>개요</a:t>
            </a:r>
            <a:r>
              <a:rPr lang="en-US" altLang="ko-KR" dirty="0"/>
              <a:t>, </a:t>
            </a:r>
            <a:r>
              <a:rPr lang="ko-KR" altLang="en-US" dirty="0"/>
              <a:t>최종 목표</a:t>
            </a:r>
            <a:r>
              <a:rPr lang="en-US" altLang="ko-KR" dirty="0"/>
              <a:t>, </a:t>
            </a:r>
            <a:r>
              <a:rPr lang="ko-KR" altLang="en-US" dirty="0"/>
              <a:t>설계</a:t>
            </a:r>
            <a:r>
              <a:rPr lang="en-US" altLang="ko-KR" dirty="0"/>
              <a:t>, </a:t>
            </a:r>
            <a:r>
              <a:rPr lang="ko-KR" altLang="en-US" dirty="0"/>
              <a:t>수행 결과</a:t>
            </a:r>
            <a:endParaRPr lang="en-US" altLang="ko-KR" dirty="0"/>
          </a:p>
          <a:p>
            <a:r>
              <a:rPr lang="ko-KR" altLang="en-US" dirty="0"/>
              <a:t>순으로 진행하지만</a:t>
            </a:r>
            <a:endParaRPr lang="en-US" altLang="ko-KR" dirty="0"/>
          </a:p>
          <a:p>
            <a:r>
              <a:rPr lang="ko-KR" altLang="en-US" dirty="0"/>
              <a:t>중간발표때 이미 소개해드린 개요나 목표는 간단히 하고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번</a:t>
            </a:r>
            <a:r>
              <a:rPr lang="en-US" altLang="ko-KR" dirty="0"/>
              <a:t>, </a:t>
            </a:r>
            <a:r>
              <a:rPr lang="ko-KR" altLang="en-US" dirty="0"/>
              <a:t>프로젝트 수행 결과에 조금 더 초점을 맞추어 발표를 진행하도록 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(next)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F6780-E6B6-4897-A480-5926CE6E480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081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프로젝트 개요부터 시작하겠습니다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저희의 프로젝트는</a:t>
            </a:r>
            <a:endParaRPr lang="en-US" altLang="ko-KR" dirty="0"/>
          </a:p>
          <a:p>
            <a:r>
              <a:rPr lang="ko-KR" altLang="en-US" dirty="0"/>
              <a:t>영상처리 기반 무인 </a:t>
            </a:r>
            <a:r>
              <a:rPr lang="ko-KR" altLang="en-US" dirty="0" err="1"/>
              <a:t>반려견</a:t>
            </a:r>
            <a:r>
              <a:rPr lang="ko-KR" altLang="en-US" dirty="0"/>
              <a:t> 훈련 시스템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훈련 시스템의 이름이자</a:t>
            </a:r>
            <a:r>
              <a:rPr lang="en-US" altLang="ko-KR" dirty="0"/>
              <a:t> </a:t>
            </a:r>
            <a:r>
              <a:rPr lang="ko-KR" altLang="en-US" dirty="0"/>
              <a:t>저희의 </a:t>
            </a:r>
            <a:r>
              <a:rPr lang="ko-KR" altLang="en-US" dirty="0" err="1"/>
              <a:t>팀명인</a:t>
            </a:r>
            <a:r>
              <a:rPr lang="ko-KR" altLang="en-US" dirty="0"/>
              <a:t> 개가천선은</a:t>
            </a:r>
            <a:endParaRPr lang="en-US" altLang="ko-KR" dirty="0"/>
          </a:p>
          <a:p>
            <a:r>
              <a:rPr lang="ko-KR" altLang="en-US" dirty="0"/>
              <a:t>사자성어 개과천선을 조금 바꾸어</a:t>
            </a:r>
            <a:endParaRPr lang="en-US" altLang="ko-KR" dirty="0"/>
          </a:p>
          <a:p>
            <a:r>
              <a:rPr lang="ko-KR" altLang="en-US" dirty="0"/>
              <a:t>개가 천선한다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개가 올바르게 바뀐다 라는 의미가 </a:t>
            </a:r>
            <a:r>
              <a:rPr lang="ko-KR" altLang="en-US" dirty="0" err="1"/>
              <a:t>담겨져있습니다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저희가 이러한 시스템을 프로젝트 주제로 선정하게 된 이유는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(next)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F6780-E6B6-4897-A480-5926CE6E480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393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첫번째는 </a:t>
            </a:r>
            <a:r>
              <a:rPr lang="ko-KR" altLang="en-US" dirty="0" err="1"/>
              <a:t>펫코노미</a:t>
            </a:r>
            <a:r>
              <a:rPr lang="ko-KR" altLang="en-US" dirty="0"/>
              <a:t> 시장의 폭발적 성장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(next)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F6780-E6B6-4897-A480-5926CE6E480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575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</a:t>
            </a:r>
            <a:r>
              <a:rPr lang="en-US" altLang="ko-KR" dirty="0"/>
              <a:t> </a:t>
            </a:r>
            <a:r>
              <a:rPr lang="ko-KR" altLang="en-US" dirty="0"/>
              <a:t>펫 케어</a:t>
            </a:r>
            <a:r>
              <a:rPr lang="en-US" altLang="ko-KR" dirty="0"/>
              <a:t>, </a:t>
            </a:r>
            <a:r>
              <a:rPr lang="ko-KR" altLang="en-US" dirty="0"/>
              <a:t>펫 </a:t>
            </a:r>
            <a:r>
              <a:rPr lang="en-US" altLang="ko-KR" dirty="0"/>
              <a:t>IOT </a:t>
            </a:r>
            <a:r>
              <a:rPr lang="ko-KR" altLang="en-US" dirty="0"/>
              <a:t>제품들에 대한 관심 및 소비 증가</a:t>
            </a:r>
            <a:endParaRPr lang="en-US" altLang="ko-KR" dirty="0"/>
          </a:p>
          <a:p>
            <a:r>
              <a:rPr lang="en-US" altLang="ko-KR" dirty="0"/>
              <a:t>(next)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F6780-E6B6-4897-A480-5926CE6E480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98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반려견을 기르는데 있어 훈련은 필수적인 항목</a:t>
            </a:r>
            <a:endParaRPr lang="en-US" altLang="ko-KR" dirty="0"/>
          </a:p>
          <a:p>
            <a:r>
              <a:rPr lang="en-US" altLang="ko-KR" dirty="0"/>
              <a:t>(next)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F6780-E6B6-4897-A480-5926CE6E480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186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</a:t>
            </a:r>
            <a:endParaRPr lang="en-US" altLang="ko-KR" dirty="0"/>
          </a:p>
          <a:p>
            <a:r>
              <a:rPr lang="ko-KR" altLang="en-US" dirty="0" err="1"/>
              <a:t>반려견</a:t>
            </a:r>
            <a:r>
              <a:rPr lang="ko-KR" altLang="en-US" dirty="0"/>
              <a:t> 관리에 대한 무인화 추구</a:t>
            </a:r>
            <a:endParaRPr lang="en-US" altLang="ko-KR" dirty="0"/>
          </a:p>
          <a:p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이유들로 저희는</a:t>
            </a:r>
            <a:endParaRPr lang="en-US" altLang="ko-KR" dirty="0"/>
          </a:p>
          <a:p>
            <a:r>
              <a:rPr lang="ko-KR" altLang="en-US" dirty="0"/>
              <a:t>영상처리 기반 무인 </a:t>
            </a:r>
            <a:r>
              <a:rPr lang="ko-KR" altLang="en-US" dirty="0" err="1"/>
              <a:t>반려견</a:t>
            </a:r>
            <a:r>
              <a:rPr lang="ko-KR" altLang="en-US" dirty="0"/>
              <a:t> 훈련 시스템</a:t>
            </a:r>
            <a:endParaRPr lang="en-US" altLang="ko-KR" dirty="0"/>
          </a:p>
          <a:p>
            <a:r>
              <a:rPr lang="ko-KR" altLang="en-US" dirty="0"/>
              <a:t>이란 주제를 선정하였습니다</a:t>
            </a:r>
            <a:endParaRPr lang="en-US" altLang="ko-KR" dirty="0"/>
          </a:p>
          <a:p>
            <a:r>
              <a:rPr lang="en-US" altLang="ko-KR" dirty="0"/>
              <a:t>(next)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F6780-E6B6-4897-A480-5926CE6E480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098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본 프로젝트</a:t>
            </a:r>
            <a:r>
              <a:rPr lang="en-US" altLang="ko-KR" dirty="0"/>
              <a:t>, </a:t>
            </a:r>
            <a:r>
              <a:rPr lang="ko-KR" altLang="en-US" dirty="0"/>
              <a:t>개가천선의 최종 목표는</a:t>
            </a:r>
            <a:endParaRPr lang="en-US" altLang="ko-KR" dirty="0"/>
          </a:p>
          <a:p>
            <a:r>
              <a:rPr lang="ko-KR" altLang="en-US" dirty="0"/>
              <a:t>주제 그대로</a:t>
            </a:r>
            <a:r>
              <a:rPr lang="en-US" altLang="ko-KR" dirty="0"/>
              <a:t> </a:t>
            </a:r>
            <a:r>
              <a:rPr lang="ko-KR" altLang="en-US" dirty="0"/>
              <a:t>반려견들을</a:t>
            </a:r>
            <a:endParaRPr lang="en-US" altLang="ko-KR" dirty="0"/>
          </a:p>
          <a:p>
            <a:r>
              <a:rPr lang="ko-KR" altLang="en-US" dirty="0"/>
              <a:t>무인으로 훈련시키고</a:t>
            </a:r>
            <a:endParaRPr lang="en-US" altLang="ko-KR" dirty="0"/>
          </a:p>
          <a:p>
            <a:r>
              <a:rPr lang="ko-KR" altLang="en-US" dirty="0"/>
              <a:t>관리할 수 있는 시스템을 만드는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본 프로젝트가 제공하는 세부 기능들은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(next)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F6780-E6B6-4897-A480-5926CE6E480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675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첫째</a:t>
            </a:r>
            <a:endParaRPr lang="en-US" altLang="ko-KR" dirty="0"/>
          </a:p>
          <a:p>
            <a:r>
              <a:rPr lang="ko-KR" altLang="en-US" dirty="0"/>
              <a:t>영상처리 기반 무인 </a:t>
            </a:r>
            <a:r>
              <a:rPr lang="ko-KR" altLang="en-US" dirty="0" err="1"/>
              <a:t>반려견</a:t>
            </a:r>
            <a:r>
              <a:rPr lang="ko-KR" altLang="en-US" dirty="0"/>
              <a:t> 명령어 훈련 기능</a:t>
            </a:r>
            <a:endParaRPr lang="en-US" altLang="ko-KR" dirty="0"/>
          </a:p>
          <a:p>
            <a:r>
              <a:rPr lang="ko-KR" altLang="en-US" dirty="0"/>
              <a:t>이 기능에는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이리와‘</a:t>
            </a:r>
            <a:r>
              <a:rPr lang="en-US" altLang="ko-KR" dirty="0"/>
              <a:t>, ‘</a:t>
            </a:r>
            <a:r>
              <a:rPr lang="ko-KR" altLang="en-US" dirty="0"/>
              <a:t>기다려</a:t>
            </a:r>
            <a:r>
              <a:rPr lang="en-US" altLang="ko-KR" dirty="0"/>
              <a:t>, ‘</a:t>
            </a:r>
            <a:r>
              <a:rPr lang="ko-KR" altLang="en-US" dirty="0"/>
              <a:t>엎드려</a:t>
            </a:r>
            <a:r>
              <a:rPr lang="en-US" altLang="ko-KR" dirty="0"/>
              <a:t>‘ </a:t>
            </a:r>
            <a:r>
              <a:rPr lang="ko-KR" altLang="en-US" dirty="0"/>
              <a:t>등의</a:t>
            </a:r>
            <a:endParaRPr lang="en-US" altLang="ko-KR" dirty="0"/>
          </a:p>
          <a:p>
            <a:r>
              <a:rPr lang="ko-KR" altLang="en-US" dirty="0"/>
              <a:t>기본적인 명령어 학습이 포함되어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(next)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F6780-E6B6-4897-A480-5926CE6E480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2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535B-AF72-49ED-92B0-DDCD8B99744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23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6C9F-8878-4645-9490-38E840A33E3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4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5C40-B3AD-47B2-AB35-201E4E95CD4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5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C673-B9C4-49C3-BAE1-FE7929DBEE3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69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BBE1-CD2E-4EDC-9F96-C8D0738ACEB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86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B62-A18D-4E9D-B9F3-A811FD0169B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77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59B00-ECD7-4CC1-B14F-E290E694680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84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DD7C-AE41-4FC3-B056-B7FB82A2CC3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82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31C5-BA2D-4173-8280-3445341C3DA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78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8B0A-9D43-4DC9-9D91-F14C78751B0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4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9A03-6340-4F43-8E13-8BBD0C499D8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26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108A4-D8D4-47D2-9376-073A15AFFA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2019-06-16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6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.png"/><Relationship Id="rId4" Type="http://schemas.openxmlformats.org/officeDocument/2006/relationships/hyperlink" Target="https://www.remix3d.com/details/G009SVN06HH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15258" y="5272706"/>
            <a:ext cx="353173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황인건 현재일 천성호 </a:t>
            </a:r>
            <a:r>
              <a:rPr lang="ko-KR" altLang="en-US" sz="20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윤성필</a:t>
            </a:r>
            <a:endParaRPr lang="en-US" altLang="ko-KR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2019. 06. 17</a:t>
            </a:r>
            <a:endParaRPr lang="ko-KR" altLang="en-US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AC147F-CB0D-4654-923D-773D2E0EE1C0}"/>
              </a:ext>
            </a:extLst>
          </p:cNvPr>
          <p:cNvSpPr txBox="1"/>
          <p:nvPr/>
        </p:nvSpPr>
        <p:spPr>
          <a:xfrm>
            <a:off x="121201" y="130632"/>
            <a:ext cx="4915700" cy="37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2019-1 </a:t>
            </a:r>
            <a:r>
              <a:rPr lang="ko-KR" altLang="en-US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전공종합설계</a:t>
            </a:r>
            <a:r>
              <a:rPr lang="en-US" altLang="ko-KR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</a:t>
            </a:r>
            <a:r>
              <a:rPr lang="en-US" altLang="ko-KR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lang="en-US" altLang="ko-KR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- 2</a:t>
            </a:r>
            <a:r>
              <a:rPr lang="ko-KR" altLang="en-US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r>
              <a:rPr lang="en-US" altLang="ko-KR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개가천선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" name="3D 모델 4" descr="Beagle">
                <a:extLst>
                  <a:ext uri="{FF2B5EF4-FFF2-40B4-BE49-F238E27FC236}">
                    <a16:creationId xmlns:a16="http://schemas.microsoft.com/office/drawing/2014/main" id="{2A2E7497-73DE-4372-A1DC-33379A6174B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94653681"/>
                  </p:ext>
                </p:extLst>
              </p:nvPr>
            </p:nvGraphicFramePr>
            <p:xfrm>
              <a:off x="4607098" y="2560321"/>
              <a:ext cx="2692023" cy="2577873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2692023" cy="2577873"/>
                    </a:xfrm>
                    <a:prstGeom prst="rect">
                      <a:avLst/>
                    </a:prstGeom>
                  </am3d:spPr>
                  <am3d:camera>
                    <am3d:pos x="0" y="0" z="6319234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9144601" d="1000000"/>
                    <am3d:preTrans dx="2910307" dy="-13852496" dz="-1456342"/>
                    <am3d:scale>
                      <am3d:sx n="1000000" d="1000000"/>
                      <am3d:sy n="1000000" d="1000000"/>
                      <am3d:sz n="1000000" d="1000000"/>
                    </am3d:scale>
                    <am3d:rot ax="1645980" ay="2973240" az="1293294"/>
                    <am3d:postTrans dx="0" dy="0" dz="0"/>
                  </am3d:trans>
                  <am3d:attrSrcUrl r:id="rId4"/>
                  <am3d:raster rName="Office3DRenderer" rVer="16.0.8326">
                    <am3d:blip r:embed="rId5"/>
                  </am3d:raster>
                  <am3d:objViewport viewportSz="394766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" name="3D 모델 4" descr="Beagle">
                <a:extLst>
                  <a:ext uri="{FF2B5EF4-FFF2-40B4-BE49-F238E27FC236}">
                    <a16:creationId xmlns:a16="http://schemas.microsoft.com/office/drawing/2014/main" id="{2A2E7497-73DE-4372-A1DC-33379A6174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07098" y="2560321"/>
                <a:ext cx="2692023" cy="2577873"/>
              </a:xfrm>
              <a:prstGeom prst="rect">
                <a:avLst/>
              </a:prstGeom>
            </p:spPr>
          </p:pic>
        </mc:Fallback>
      </mc:AlternateContent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448FDD0-D6D5-465D-83E8-AE8B1A75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215CBF-5891-41B3-BCC7-E6556F7D7D99}"/>
              </a:ext>
            </a:extLst>
          </p:cNvPr>
          <p:cNvSpPr txBox="1"/>
          <p:nvPr/>
        </p:nvSpPr>
        <p:spPr>
          <a:xfrm>
            <a:off x="3988" y="918141"/>
            <a:ext cx="1218801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48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4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훈련 시스템</a:t>
            </a:r>
            <a:endParaRPr lang="en-US" altLang="ko-KR" sz="48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6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최종발표</a:t>
            </a:r>
          </a:p>
        </p:txBody>
      </p:sp>
    </p:spTree>
    <p:extLst>
      <p:ext uri="{BB962C8B-B14F-4D97-AF65-F5344CB8AC3E}">
        <p14:creationId xmlns:p14="http://schemas.microsoft.com/office/powerpoint/2010/main" val="1130431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9C04B3B-3A8B-4CFC-B658-CF9E983DD9A7}"/>
              </a:ext>
            </a:extLst>
          </p:cNvPr>
          <p:cNvGrpSpPr/>
          <p:nvPr/>
        </p:nvGrpSpPr>
        <p:grpSpPr>
          <a:xfrm>
            <a:off x="2635539" y="444157"/>
            <a:ext cx="2196000" cy="262043"/>
            <a:chOff x="8177948" y="5123577"/>
            <a:chExt cx="1466592" cy="262043"/>
          </a:xfrm>
        </p:grpSpPr>
        <p:sp>
          <p:nvSpPr>
            <p:cNvPr id="43" name="모서리가 둥근 직사각형 30">
              <a:extLst>
                <a:ext uri="{FF2B5EF4-FFF2-40B4-BE49-F238E27FC236}">
                  <a16:creationId xmlns:a16="http://schemas.microsoft.com/office/drawing/2014/main" id="{88B2C609-5E4A-4BDA-867A-27D90F09513F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최종 목표</a:t>
              </a:r>
            </a:p>
          </p:txBody>
        </p:sp>
        <p:sp>
          <p:nvSpPr>
            <p:cNvPr id="44" name="모서리가 둥근 직사각형 31">
              <a:extLst>
                <a:ext uri="{FF2B5EF4-FFF2-40B4-BE49-F238E27FC236}">
                  <a16:creationId xmlns:a16="http://schemas.microsoft.com/office/drawing/2014/main" id="{780100E8-4A4E-4C7B-A7E1-F844FFB3104C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2BD126-7321-4990-9CCD-8C6229C9B78F}"/>
              </a:ext>
            </a:extLst>
          </p:cNvPr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최종 목표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194DF0-9525-460A-8CA9-AA5A77936D5E}"/>
              </a:ext>
            </a:extLst>
          </p:cNvPr>
          <p:cNvSpPr txBox="1"/>
          <p:nvPr/>
        </p:nvSpPr>
        <p:spPr>
          <a:xfrm>
            <a:off x="1014249" y="1683954"/>
            <a:ext cx="975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반려견들을 무인으로 훈련시키고 관리할 수 있는 시스템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237161-1FBB-466B-A223-0CC8E81B6E52}"/>
              </a:ext>
            </a:extLst>
          </p:cNvPr>
          <p:cNvSpPr txBox="1"/>
          <p:nvPr/>
        </p:nvSpPr>
        <p:spPr>
          <a:xfrm>
            <a:off x="1014249" y="2400563"/>
            <a:ext cx="1003876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 기능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342900" indent="-342900" fontAlgn="base">
              <a:buFontTx/>
              <a:buChar char="-"/>
            </a:pPr>
            <a:endParaRPr lang="ko-KR" altLang="en-US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명령어 훈련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fontAlgn="base">
              <a:buAutoNum type="arabicPeriod"/>
            </a:pPr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20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배변 훈련 기능</a:t>
            </a:r>
            <a:endParaRPr lang="en-US" altLang="ko-KR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라즈베리파이와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센서들을 이용한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지능발달 버튼 놀이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및 앱을 이용한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4-1)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활동 내용 파악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4-2)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영상통화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상호 간의 음성 및 영상 소통 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4-3)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자동 식사 제공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식사 시간대에 맞춰 자동으로 식사가 제공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4-4)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디바이스 설정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식사 시간대 설정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설정 등의 디바이스 관련 모든 설정을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앱을 통해 제어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433534-E7AA-4404-9542-90A4E604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4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00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9C04B3B-3A8B-4CFC-B658-CF9E983DD9A7}"/>
              </a:ext>
            </a:extLst>
          </p:cNvPr>
          <p:cNvGrpSpPr/>
          <p:nvPr/>
        </p:nvGrpSpPr>
        <p:grpSpPr>
          <a:xfrm>
            <a:off x="2635539" y="444157"/>
            <a:ext cx="2196000" cy="262043"/>
            <a:chOff x="8177948" y="5123577"/>
            <a:chExt cx="1466592" cy="262043"/>
          </a:xfrm>
        </p:grpSpPr>
        <p:sp>
          <p:nvSpPr>
            <p:cNvPr id="43" name="모서리가 둥근 직사각형 30">
              <a:extLst>
                <a:ext uri="{FF2B5EF4-FFF2-40B4-BE49-F238E27FC236}">
                  <a16:creationId xmlns:a16="http://schemas.microsoft.com/office/drawing/2014/main" id="{88B2C609-5E4A-4BDA-867A-27D90F09513F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최종 목표</a:t>
              </a:r>
            </a:p>
          </p:txBody>
        </p:sp>
        <p:sp>
          <p:nvSpPr>
            <p:cNvPr id="44" name="모서리가 둥근 직사각형 31">
              <a:extLst>
                <a:ext uri="{FF2B5EF4-FFF2-40B4-BE49-F238E27FC236}">
                  <a16:creationId xmlns:a16="http://schemas.microsoft.com/office/drawing/2014/main" id="{780100E8-4A4E-4C7B-A7E1-F844FFB3104C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2BD126-7321-4990-9CCD-8C6229C9B78F}"/>
              </a:ext>
            </a:extLst>
          </p:cNvPr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최종 목표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194DF0-9525-460A-8CA9-AA5A77936D5E}"/>
              </a:ext>
            </a:extLst>
          </p:cNvPr>
          <p:cNvSpPr txBox="1"/>
          <p:nvPr/>
        </p:nvSpPr>
        <p:spPr>
          <a:xfrm>
            <a:off x="1014249" y="1683954"/>
            <a:ext cx="975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반려견들을 무인으로 훈련시키고 관리할 수 있는 시스템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237161-1FBB-466B-A223-0CC8E81B6E52}"/>
              </a:ext>
            </a:extLst>
          </p:cNvPr>
          <p:cNvSpPr txBox="1"/>
          <p:nvPr/>
        </p:nvSpPr>
        <p:spPr>
          <a:xfrm>
            <a:off x="1014249" y="2400563"/>
            <a:ext cx="1003876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 기능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342900" indent="-342900" fontAlgn="base">
              <a:buFontTx/>
              <a:buChar char="-"/>
            </a:pPr>
            <a:endParaRPr lang="ko-KR" altLang="en-US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명령어 훈련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fontAlgn="base">
              <a:buAutoNum type="arabicPeriod"/>
            </a:pPr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배변 훈련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라즈베리파이와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센서들을 이용한 무인 </a:t>
            </a:r>
            <a:r>
              <a:rPr lang="ko-KR" altLang="en-US" sz="20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지능발달 버튼 놀이 기능</a:t>
            </a:r>
            <a:endParaRPr lang="en-US" altLang="ko-KR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및 앱을 이용한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4-1)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활동 내용 파악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4-2)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영상통화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상호 간의 음성 및 영상 소통 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4-3)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자동 식사 제공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식사 시간대에 맞춰 자동으로 식사가 제공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4-4)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디바이스 설정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식사 시간대 설정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설정 등의 디바이스 관련 모든 설정을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앱을 통해 제어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433534-E7AA-4404-9542-90A4E604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4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990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9C04B3B-3A8B-4CFC-B658-CF9E983DD9A7}"/>
              </a:ext>
            </a:extLst>
          </p:cNvPr>
          <p:cNvGrpSpPr/>
          <p:nvPr/>
        </p:nvGrpSpPr>
        <p:grpSpPr>
          <a:xfrm>
            <a:off x="2635539" y="444157"/>
            <a:ext cx="2196000" cy="262043"/>
            <a:chOff x="8177948" y="5123577"/>
            <a:chExt cx="1466592" cy="262043"/>
          </a:xfrm>
        </p:grpSpPr>
        <p:sp>
          <p:nvSpPr>
            <p:cNvPr id="43" name="모서리가 둥근 직사각형 30">
              <a:extLst>
                <a:ext uri="{FF2B5EF4-FFF2-40B4-BE49-F238E27FC236}">
                  <a16:creationId xmlns:a16="http://schemas.microsoft.com/office/drawing/2014/main" id="{88B2C609-5E4A-4BDA-867A-27D90F09513F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최종 목표</a:t>
              </a:r>
            </a:p>
          </p:txBody>
        </p:sp>
        <p:sp>
          <p:nvSpPr>
            <p:cNvPr id="44" name="모서리가 둥근 직사각형 31">
              <a:extLst>
                <a:ext uri="{FF2B5EF4-FFF2-40B4-BE49-F238E27FC236}">
                  <a16:creationId xmlns:a16="http://schemas.microsoft.com/office/drawing/2014/main" id="{780100E8-4A4E-4C7B-A7E1-F844FFB3104C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2BD126-7321-4990-9CCD-8C6229C9B78F}"/>
              </a:ext>
            </a:extLst>
          </p:cNvPr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최종 목표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194DF0-9525-460A-8CA9-AA5A77936D5E}"/>
              </a:ext>
            </a:extLst>
          </p:cNvPr>
          <p:cNvSpPr txBox="1"/>
          <p:nvPr/>
        </p:nvSpPr>
        <p:spPr>
          <a:xfrm>
            <a:off x="1014249" y="1683954"/>
            <a:ext cx="975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반려견들을 무인으로 훈련시키고 관리할 수 있는 시스템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237161-1FBB-466B-A223-0CC8E81B6E52}"/>
              </a:ext>
            </a:extLst>
          </p:cNvPr>
          <p:cNvSpPr txBox="1"/>
          <p:nvPr/>
        </p:nvSpPr>
        <p:spPr>
          <a:xfrm>
            <a:off x="1014249" y="2400563"/>
            <a:ext cx="1003876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 기능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342900" indent="-342900" fontAlgn="base">
              <a:buFontTx/>
              <a:buChar char="-"/>
            </a:pPr>
            <a:endParaRPr lang="ko-KR" altLang="en-US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명령어 훈련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fontAlgn="base">
              <a:buAutoNum type="arabicPeriod"/>
            </a:pPr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배변 훈련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라즈베리파이와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센서들을 이용한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지능발달 버튼 놀이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및 앱을 이용한 </a:t>
            </a:r>
            <a:r>
              <a:rPr lang="ko-KR" altLang="en-US" sz="20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 기능</a:t>
            </a:r>
            <a:endParaRPr lang="en-US" altLang="ko-KR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4-1)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활동 내용 파악</a:t>
            </a:r>
            <a:endParaRPr lang="en-US" altLang="ko-KR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4-2)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영상통화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상호 간의 음성 및 영상 소통 </a:t>
            </a:r>
            <a:endParaRPr lang="en-US" altLang="ko-KR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4-3)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자동 식사 제공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식사 시간대에 맞춰 자동으로 식사가 제공</a:t>
            </a:r>
            <a:endParaRPr lang="en-US" altLang="ko-KR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4-4)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디바이스 설정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식사 시간대 설정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설정 등의 디바이스 관련 모든 설정을</a:t>
            </a:r>
            <a:endParaRPr lang="en-US" altLang="ko-KR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en-US" altLang="ko-KR" sz="6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앱을 통해 제어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433534-E7AA-4404-9542-90A4E604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4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868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4A7F088-2F54-4534-8B97-FBF71BFB3821}"/>
              </a:ext>
            </a:extLst>
          </p:cNvPr>
          <p:cNvGrpSpPr/>
          <p:nvPr/>
        </p:nvGrpSpPr>
        <p:grpSpPr>
          <a:xfrm>
            <a:off x="4832403" y="441998"/>
            <a:ext cx="2196000" cy="262043"/>
            <a:chOff x="8177948" y="5123577"/>
            <a:chExt cx="1466592" cy="262043"/>
          </a:xfrm>
        </p:grpSpPr>
        <p:sp>
          <p:nvSpPr>
            <p:cNvPr id="55" name="모서리가 둥근 직사각형 30">
              <a:extLst>
                <a:ext uri="{FF2B5EF4-FFF2-40B4-BE49-F238E27FC236}">
                  <a16:creationId xmlns:a16="http://schemas.microsoft.com/office/drawing/2014/main" id="{DABEAE86-5187-43DF-9FC1-1AA538DE871B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설계</a:t>
              </a:r>
            </a:p>
          </p:txBody>
        </p:sp>
        <p:sp>
          <p:nvSpPr>
            <p:cNvPr id="56" name="모서리가 둥근 직사각형 31">
              <a:extLst>
                <a:ext uri="{FF2B5EF4-FFF2-40B4-BE49-F238E27FC236}">
                  <a16:creationId xmlns:a16="http://schemas.microsoft.com/office/drawing/2014/main" id="{0659E8B0-2265-4948-A71D-F62F7FB72983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DCA74D-E2AB-4EC7-93D3-8146FFD4F03D}"/>
              </a:ext>
            </a:extLst>
          </p:cNvPr>
          <p:cNvSpPr/>
          <p:nvPr/>
        </p:nvSpPr>
        <p:spPr>
          <a:xfrm>
            <a:off x="439539" y="787224"/>
            <a:ext cx="1101600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설계</a:t>
            </a:r>
            <a:endParaRPr lang="ko-KR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0279ED-EC36-4858-959D-0FB52CF3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5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257904-DEC1-4993-87F4-F9C41F8A1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264" y="2149459"/>
            <a:ext cx="7803472" cy="43894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6A8D69-75E9-453D-AC66-707722F4932D}"/>
              </a:ext>
            </a:extLst>
          </p:cNvPr>
          <p:cNvSpPr txBox="1"/>
          <p:nvPr/>
        </p:nvSpPr>
        <p:spPr>
          <a:xfrm>
            <a:off x="4627843" y="1782230"/>
            <a:ext cx="293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예상 결과물 </a:t>
            </a:r>
            <a:r>
              <a:rPr lang="en-US" altLang="ko-KR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0593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4A7F088-2F54-4534-8B97-FBF71BFB3821}"/>
              </a:ext>
            </a:extLst>
          </p:cNvPr>
          <p:cNvGrpSpPr/>
          <p:nvPr/>
        </p:nvGrpSpPr>
        <p:grpSpPr>
          <a:xfrm>
            <a:off x="4832403" y="441998"/>
            <a:ext cx="2196000" cy="262043"/>
            <a:chOff x="8177948" y="5123577"/>
            <a:chExt cx="1466592" cy="262043"/>
          </a:xfrm>
        </p:grpSpPr>
        <p:sp>
          <p:nvSpPr>
            <p:cNvPr id="55" name="모서리가 둥근 직사각형 30">
              <a:extLst>
                <a:ext uri="{FF2B5EF4-FFF2-40B4-BE49-F238E27FC236}">
                  <a16:creationId xmlns:a16="http://schemas.microsoft.com/office/drawing/2014/main" id="{DABEAE86-5187-43DF-9FC1-1AA538DE871B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설계</a:t>
              </a:r>
            </a:p>
          </p:txBody>
        </p:sp>
        <p:sp>
          <p:nvSpPr>
            <p:cNvPr id="56" name="모서리가 둥근 직사각형 31">
              <a:extLst>
                <a:ext uri="{FF2B5EF4-FFF2-40B4-BE49-F238E27FC236}">
                  <a16:creationId xmlns:a16="http://schemas.microsoft.com/office/drawing/2014/main" id="{0659E8B0-2265-4948-A71D-F62F7FB72983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DCA74D-E2AB-4EC7-93D3-8146FFD4F03D}"/>
              </a:ext>
            </a:extLst>
          </p:cNvPr>
          <p:cNvSpPr/>
          <p:nvPr/>
        </p:nvSpPr>
        <p:spPr>
          <a:xfrm>
            <a:off x="439539" y="787224"/>
            <a:ext cx="1101600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설계</a:t>
            </a:r>
            <a:endParaRPr lang="ko-KR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0279ED-EC36-4858-959D-0FB52CF3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343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2BB9297-4807-44D4-8D29-E7135CAF17EC}"/>
              </a:ext>
            </a:extLst>
          </p:cNvPr>
          <p:cNvGrpSpPr/>
          <p:nvPr/>
        </p:nvGrpSpPr>
        <p:grpSpPr>
          <a:xfrm>
            <a:off x="7029670" y="448161"/>
            <a:ext cx="2196000" cy="262043"/>
            <a:chOff x="8177948" y="5123577"/>
            <a:chExt cx="1466592" cy="262043"/>
          </a:xfrm>
        </p:grpSpPr>
        <p:sp>
          <p:nvSpPr>
            <p:cNvPr id="58" name="모서리가 둥근 직사각형 30">
              <a:extLst>
                <a:ext uri="{FF2B5EF4-FFF2-40B4-BE49-F238E27FC236}">
                  <a16:creationId xmlns:a16="http://schemas.microsoft.com/office/drawing/2014/main" id="{6D8AA236-CD81-4881-AAF4-8351D297E1E5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결과</a:t>
              </a:r>
            </a:p>
          </p:txBody>
        </p:sp>
        <p:sp>
          <p:nvSpPr>
            <p:cNvPr id="59" name="모서리가 둥근 직사각형 31">
              <a:extLst>
                <a:ext uri="{FF2B5EF4-FFF2-40B4-BE49-F238E27FC236}">
                  <a16:creationId xmlns:a16="http://schemas.microsoft.com/office/drawing/2014/main" id="{BDD04CCA-6D6F-4AEC-9EF1-00C940C9DA38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2C984F-77C1-4C91-A8EC-AC47CE691225}"/>
              </a:ext>
            </a:extLst>
          </p:cNvPr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결과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88401CD-8628-4B95-8176-76EE8A2D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134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20CCAD5-05D2-4B07-87C5-6A82F3F22581}"/>
              </a:ext>
            </a:extLst>
          </p:cNvPr>
          <p:cNvGrpSpPr/>
          <p:nvPr/>
        </p:nvGrpSpPr>
        <p:grpSpPr>
          <a:xfrm>
            <a:off x="9234145" y="441440"/>
            <a:ext cx="2196000" cy="262043"/>
            <a:chOff x="8177948" y="5123577"/>
            <a:chExt cx="1466592" cy="262043"/>
          </a:xfrm>
        </p:grpSpPr>
        <p:sp>
          <p:nvSpPr>
            <p:cNvPr id="82" name="모서리가 둥근 직사각형 30">
              <a:extLst>
                <a:ext uri="{FF2B5EF4-FFF2-40B4-BE49-F238E27FC236}">
                  <a16:creationId xmlns:a16="http://schemas.microsoft.com/office/drawing/2014/main" id="{4894EA60-750B-4F6C-8D9F-ED65DDEE6F9E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 Q &amp; A</a:t>
              </a:r>
              <a:endParaRPr lang="ko-KR" altLang="en-US" sz="12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모서리가 둥근 직사각형 31">
              <a:extLst>
                <a:ext uri="{FF2B5EF4-FFF2-40B4-BE49-F238E27FC236}">
                  <a16:creationId xmlns:a16="http://schemas.microsoft.com/office/drawing/2014/main" id="{959FC735-ABDA-4D02-89DF-2F5730E0D738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596A6A-7707-418F-B36A-6F66BE85B9CC}"/>
              </a:ext>
            </a:extLst>
          </p:cNvPr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Q &amp; A</a:t>
            </a:r>
            <a:endParaRPr lang="ko-KR" altLang="en-US" sz="32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FC7622-D149-4F46-BD3E-5EF8484A3958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 &amp; A</a:t>
            </a:r>
            <a:endParaRPr lang="ko-KR" altLang="en-US" sz="9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D44A6D6-A02D-4793-9809-0C35F9FB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11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그룹 103"/>
          <p:cNvGrpSpPr/>
          <p:nvPr/>
        </p:nvGrpSpPr>
        <p:grpSpPr>
          <a:xfrm rot="18408561" flipH="1">
            <a:off x="9060681" y="1370054"/>
            <a:ext cx="792000" cy="1658088"/>
            <a:chOff x="5525713" y="3381918"/>
            <a:chExt cx="792000" cy="1658088"/>
          </a:xfrm>
        </p:grpSpPr>
        <p:sp>
          <p:nvSpPr>
            <p:cNvPr id="105" name="타원 104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02EAEF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</a:p>
          </p:txBody>
        </p:sp>
        <p:cxnSp>
          <p:nvCxnSpPr>
            <p:cNvPr id="106" name="직선 연결선 105"/>
            <p:cNvCxnSpPr>
              <a:stCxn id="107" idx="4"/>
              <a:endCxn id="105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02EAE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타원 106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 rot="19209840" flipH="1">
            <a:off x="7532896" y="2856398"/>
            <a:ext cx="792000" cy="1658088"/>
            <a:chOff x="5525713" y="3381918"/>
            <a:chExt cx="792000" cy="1658088"/>
          </a:xfrm>
        </p:grpSpPr>
        <p:sp>
          <p:nvSpPr>
            <p:cNvPr id="109" name="타원 108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02EAEF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595959"/>
                  </a:solidFill>
                </a:rPr>
                <a:t> </a:t>
              </a:r>
            </a:p>
          </p:txBody>
        </p:sp>
        <p:cxnSp>
          <p:nvCxnSpPr>
            <p:cNvPr id="110" name="직선 연결선 109"/>
            <p:cNvCxnSpPr>
              <a:stCxn id="111" idx="4"/>
              <a:endCxn id="109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02EAE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타원 110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rgbClr val="595959"/>
                </a:solidFill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 rot="3191439">
            <a:off x="2286447" y="1348498"/>
            <a:ext cx="792000" cy="1658088"/>
            <a:chOff x="5525713" y="3381918"/>
            <a:chExt cx="792000" cy="1658088"/>
          </a:xfrm>
        </p:grpSpPr>
        <p:sp>
          <p:nvSpPr>
            <p:cNvPr id="89" name="타원 88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02EAEF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</a:p>
          </p:txBody>
        </p:sp>
        <p:cxnSp>
          <p:nvCxnSpPr>
            <p:cNvPr id="90" name="직선 연결선 89"/>
            <p:cNvCxnSpPr>
              <a:stCxn id="94" idx="4"/>
              <a:endCxn id="89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02EAE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타원 93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 rot="2390160">
            <a:off x="3616801" y="2864149"/>
            <a:ext cx="792000" cy="1658088"/>
            <a:chOff x="5525713" y="3381918"/>
            <a:chExt cx="792000" cy="1658088"/>
          </a:xfrm>
        </p:grpSpPr>
        <p:sp>
          <p:nvSpPr>
            <p:cNvPr id="80" name="타원 79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02EAEF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595959"/>
                  </a:solidFill>
                </a:rPr>
                <a:t> </a:t>
              </a:r>
            </a:p>
          </p:txBody>
        </p:sp>
        <p:cxnSp>
          <p:nvCxnSpPr>
            <p:cNvPr id="86" name="직선 연결선 85"/>
            <p:cNvCxnSpPr>
              <a:stCxn id="87" idx="4"/>
              <a:endCxn id="80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02EAE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타원 86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rgbClr val="595959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708593" y="3381918"/>
            <a:ext cx="792000" cy="1658088"/>
            <a:chOff x="5525713" y="3381918"/>
            <a:chExt cx="792000" cy="1658088"/>
          </a:xfrm>
        </p:grpSpPr>
        <p:sp>
          <p:nvSpPr>
            <p:cNvPr id="78" name="타원 77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02EAEF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595959"/>
                  </a:solidFill>
                </a:rPr>
                <a:t> </a:t>
              </a:r>
            </a:p>
          </p:txBody>
        </p:sp>
        <p:cxnSp>
          <p:nvCxnSpPr>
            <p:cNvPr id="57" name="직선 연결선 56"/>
            <p:cNvCxnSpPr>
              <a:stCxn id="69" idx="4"/>
              <a:endCxn id="78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02EAE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rgbClr val="595959"/>
                </a:solidFill>
              </a:endParaRPr>
            </a:p>
          </p:txBody>
        </p:sp>
      </p:grpSp>
      <p:sp>
        <p:nvSpPr>
          <p:cNvPr id="77" name="자유형 76"/>
          <p:cNvSpPr/>
          <p:nvPr/>
        </p:nvSpPr>
        <p:spPr>
          <a:xfrm>
            <a:off x="3961418" y="0"/>
            <a:ext cx="4284000" cy="2956497"/>
          </a:xfrm>
          <a:custGeom>
            <a:avLst/>
            <a:gdLst>
              <a:gd name="connsiteX0" fmla="*/ 161278 w 4284000"/>
              <a:gd name="connsiteY0" fmla="*/ 0 h 2956497"/>
              <a:gd name="connsiteX1" fmla="*/ 4122723 w 4284000"/>
              <a:gd name="connsiteY1" fmla="*/ 0 h 2956497"/>
              <a:gd name="connsiteX2" fmla="*/ 4187700 w 4284000"/>
              <a:gd name="connsiteY2" fmla="*/ 177532 h 2956497"/>
              <a:gd name="connsiteX3" fmla="*/ 4284000 w 4284000"/>
              <a:gd name="connsiteY3" fmla="*/ 814497 h 2956497"/>
              <a:gd name="connsiteX4" fmla="*/ 2142000 w 4284000"/>
              <a:gd name="connsiteY4" fmla="*/ 2956497 h 2956497"/>
              <a:gd name="connsiteX5" fmla="*/ 0 w 4284000"/>
              <a:gd name="connsiteY5" fmla="*/ 814497 h 2956497"/>
              <a:gd name="connsiteX6" fmla="*/ 96300 w 4284000"/>
              <a:gd name="connsiteY6" fmla="*/ 177532 h 2956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84000" h="2956497">
                <a:moveTo>
                  <a:pt x="161278" y="0"/>
                </a:moveTo>
                <a:lnTo>
                  <a:pt x="4122723" y="0"/>
                </a:lnTo>
                <a:lnTo>
                  <a:pt x="4187700" y="177532"/>
                </a:lnTo>
                <a:cubicBezTo>
                  <a:pt x="4250285" y="378749"/>
                  <a:pt x="4284000" y="592686"/>
                  <a:pt x="4284000" y="814497"/>
                </a:cubicBezTo>
                <a:cubicBezTo>
                  <a:pt x="4284000" y="1997491"/>
                  <a:pt x="3324994" y="2956497"/>
                  <a:pt x="2142000" y="2956497"/>
                </a:cubicBezTo>
                <a:cubicBezTo>
                  <a:pt x="959006" y="2956497"/>
                  <a:pt x="0" y="1997491"/>
                  <a:pt x="0" y="814497"/>
                </a:cubicBezTo>
                <a:cubicBezTo>
                  <a:pt x="0" y="592686"/>
                  <a:pt x="33715" y="378749"/>
                  <a:pt x="96300" y="177532"/>
                </a:cubicBezTo>
                <a:close/>
              </a:path>
            </a:pathLst>
          </a:custGeom>
          <a:gradFill flip="none" rotWithShape="1">
            <a:gsLst>
              <a:gs pos="0">
                <a:srgbClr val="02CBD0"/>
              </a:gs>
              <a:gs pos="100000">
                <a:srgbClr val="02EAEF"/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921422" y="556187"/>
            <a:ext cx="4369113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  차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229494" y="2871533"/>
            <a:ext cx="2212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447617" y="1954306"/>
            <a:ext cx="108000" cy="1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6238843" y="1954306"/>
            <a:ext cx="108000" cy="1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6030067" y="1954306"/>
            <a:ext cx="108000" cy="1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5821291" y="1954306"/>
            <a:ext cx="108000" cy="1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5612515" y="1954306"/>
            <a:ext cx="108000" cy="1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7607AD-301B-4E71-887A-D9103693576B}"/>
              </a:ext>
            </a:extLst>
          </p:cNvPr>
          <p:cNvSpPr txBox="1"/>
          <p:nvPr/>
        </p:nvSpPr>
        <p:spPr>
          <a:xfrm>
            <a:off x="2095985" y="2078946"/>
            <a:ext cx="387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4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2C9693-AC75-45BB-8F50-EFFA4178CCE6}"/>
              </a:ext>
            </a:extLst>
          </p:cNvPr>
          <p:cNvSpPr txBox="1"/>
          <p:nvPr/>
        </p:nvSpPr>
        <p:spPr>
          <a:xfrm>
            <a:off x="3501686" y="3671776"/>
            <a:ext cx="387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4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CA3183-D050-47C8-9D6F-78D82E2AD868}"/>
              </a:ext>
            </a:extLst>
          </p:cNvPr>
          <p:cNvSpPr txBox="1"/>
          <p:nvPr/>
        </p:nvSpPr>
        <p:spPr>
          <a:xfrm>
            <a:off x="5880028" y="4292422"/>
            <a:ext cx="387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B97991-2030-4E30-9B19-F4811021DFFC}"/>
              </a:ext>
            </a:extLst>
          </p:cNvPr>
          <p:cNvSpPr txBox="1"/>
          <p:nvPr/>
        </p:nvSpPr>
        <p:spPr>
          <a:xfrm>
            <a:off x="7950658" y="3675643"/>
            <a:ext cx="387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4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1E1919-DF65-4FDF-8D36-636A6455A59B}"/>
              </a:ext>
            </a:extLst>
          </p:cNvPr>
          <p:cNvSpPr txBox="1"/>
          <p:nvPr/>
        </p:nvSpPr>
        <p:spPr>
          <a:xfrm>
            <a:off x="9567012" y="2115522"/>
            <a:ext cx="387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4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49F7D58-2E65-427F-9965-FD6D843C7BEF}"/>
              </a:ext>
            </a:extLst>
          </p:cNvPr>
          <p:cNvSpPr/>
          <p:nvPr/>
        </p:nvSpPr>
        <p:spPr>
          <a:xfrm>
            <a:off x="1839953" y="4438142"/>
            <a:ext cx="297244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최종 목표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A3C9FDD-EB19-4CC1-AB6E-A82B1A3FA7A8}"/>
              </a:ext>
            </a:extLst>
          </p:cNvPr>
          <p:cNvSpPr/>
          <p:nvPr/>
        </p:nvSpPr>
        <p:spPr>
          <a:xfrm>
            <a:off x="4981447" y="5104545"/>
            <a:ext cx="2212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설계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31A1CAB-F0DB-4696-B75A-8774744A16AE}"/>
              </a:ext>
            </a:extLst>
          </p:cNvPr>
          <p:cNvSpPr/>
          <p:nvPr/>
        </p:nvSpPr>
        <p:spPr>
          <a:xfrm>
            <a:off x="7238956" y="4451084"/>
            <a:ext cx="305068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결과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E1BB043-6111-42D6-86C8-269195CB371C}"/>
              </a:ext>
            </a:extLst>
          </p:cNvPr>
          <p:cNvSpPr/>
          <p:nvPr/>
        </p:nvSpPr>
        <p:spPr>
          <a:xfrm>
            <a:off x="8678860" y="2894118"/>
            <a:ext cx="2212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 &amp; A</a:t>
            </a:r>
            <a:endParaRPr lang="ko-KR" altLang="en-US" sz="24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28DDEF-EDA0-48A6-BCB9-421E52EA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763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39539" y="448161"/>
            <a:ext cx="2196000" cy="262043"/>
            <a:chOff x="8177948" y="5123577"/>
            <a:chExt cx="1466592" cy="26204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D671D-B02E-4FCD-8BE2-E298B5626980}"/>
              </a:ext>
            </a:extLst>
          </p:cNvPr>
          <p:cNvSpPr txBox="1"/>
          <p:nvPr/>
        </p:nvSpPr>
        <p:spPr>
          <a:xfrm>
            <a:off x="439539" y="1760506"/>
            <a:ext cx="11016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영상처리 기반 무인 </a:t>
            </a:r>
            <a:r>
              <a:rPr lang="ko-KR" altLang="en-US" sz="3200" dirty="0" err="1"/>
              <a:t>반려견</a:t>
            </a:r>
            <a:r>
              <a:rPr lang="ko-KR" altLang="en-US" sz="3200" dirty="0"/>
              <a:t> 훈련 시스템</a:t>
            </a:r>
            <a:endParaRPr lang="en-US" altLang="ko-KR" sz="3200" dirty="0"/>
          </a:p>
          <a:p>
            <a:pPr algn="ctr"/>
            <a:endParaRPr lang="en-US" altLang="ko-KR" sz="1000" dirty="0">
              <a:solidFill>
                <a:srgbClr val="595959"/>
              </a:solidFill>
            </a:endParaRPr>
          </a:p>
          <a:p>
            <a:pPr algn="ctr"/>
            <a:r>
              <a:rPr lang="en-US" altLang="ko-KR" sz="4000" dirty="0"/>
              <a:t>&lt; </a:t>
            </a:r>
            <a:r>
              <a:rPr lang="ko-KR" altLang="en-US" sz="4000" dirty="0"/>
              <a:t>개가천선 </a:t>
            </a:r>
            <a:r>
              <a:rPr lang="en-US" altLang="ko-KR" sz="4000" dirty="0"/>
              <a:t>&gt;</a:t>
            </a:r>
            <a:endParaRPr lang="ko-KR" altLang="en-US" sz="4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0BCD8F-D597-4475-80B2-3F050A71E5F3}"/>
              </a:ext>
            </a:extLst>
          </p:cNvPr>
          <p:cNvSpPr txBox="1"/>
          <p:nvPr/>
        </p:nvSpPr>
        <p:spPr>
          <a:xfrm>
            <a:off x="1848043" y="3454675"/>
            <a:ext cx="84959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 이유 </a:t>
            </a:r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펫코노미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시장의 폭발적 성장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 케어</a:t>
            </a:r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 </a:t>
            </a:r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제품들에 대한 관심 및 소비 증가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반려견을 기르는데 있어 훈련은 필수적인 항목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관리에 대한 무인화 추구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196C9D-845C-45FF-B263-428E0537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43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39539" y="448161"/>
            <a:ext cx="2196000" cy="262043"/>
            <a:chOff x="8177948" y="5123577"/>
            <a:chExt cx="1466592" cy="26204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D671D-B02E-4FCD-8BE2-E298B5626980}"/>
              </a:ext>
            </a:extLst>
          </p:cNvPr>
          <p:cNvSpPr txBox="1"/>
          <p:nvPr/>
        </p:nvSpPr>
        <p:spPr>
          <a:xfrm>
            <a:off x="439539" y="1760506"/>
            <a:ext cx="11016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영상처리 기반 무인 </a:t>
            </a:r>
            <a:r>
              <a:rPr lang="ko-KR" altLang="en-US" sz="3200" dirty="0" err="1"/>
              <a:t>반려견</a:t>
            </a:r>
            <a:r>
              <a:rPr lang="ko-KR" altLang="en-US" sz="3200" dirty="0"/>
              <a:t> 훈련 시스템</a:t>
            </a:r>
            <a:endParaRPr lang="en-US" altLang="ko-KR" sz="3200" dirty="0"/>
          </a:p>
          <a:p>
            <a:pPr algn="ctr"/>
            <a:endParaRPr lang="en-US" altLang="ko-KR" sz="1000" dirty="0">
              <a:solidFill>
                <a:srgbClr val="595959"/>
              </a:solidFill>
            </a:endParaRPr>
          </a:p>
          <a:p>
            <a:pPr algn="ctr"/>
            <a:r>
              <a:rPr lang="en-US" altLang="ko-KR" sz="4000" dirty="0"/>
              <a:t>&lt; </a:t>
            </a:r>
            <a:r>
              <a:rPr lang="ko-KR" altLang="en-US" sz="4000" dirty="0"/>
              <a:t>개가천선 </a:t>
            </a:r>
            <a:r>
              <a:rPr lang="en-US" altLang="ko-KR" sz="4000" dirty="0"/>
              <a:t>&gt;</a:t>
            </a:r>
            <a:endParaRPr lang="ko-KR" alt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781F59-365A-4E9B-88C2-99B706604140}"/>
              </a:ext>
            </a:extLst>
          </p:cNvPr>
          <p:cNvSpPr txBox="1"/>
          <p:nvPr/>
        </p:nvSpPr>
        <p:spPr>
          <a:xfrm>
            <a:off x="1848043" y="3454675"/>
            <a:ext cx="84959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 이유 </a:t>
            </a:r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펫코노미</a:t>
            </a:r>
            <a:r>
              <a:rPr lang="ko-KR" altLang="en-US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시장의 폭발적 성장</a:t>
            </a:r>
            <a:endParaRPr lang="en-US" altLang="ko-KR" sz="28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 케어</a:t>
            </a:r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 </a:t>
            </a:r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제품들에 대한 관심 및 소비 증가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반려견을 기르는데 있어 훈련은 필수적인 항목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관리에 대한 무인화 추구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F4B3-748E-4D1D-9F9F-059A03CF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03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39539" y="448161"/>
            <a:ext cx="2196000" cy="262043"/>
            <a:chOff x="8177948" y="5123577"/>
            <a:chExt cx="1466592" cy="26204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D671D-B02E-4FCD-8BE2-E298B5626980}"/>
              </a:ext>
            </a:extLst>
          </p:cNvPr>
          <p:cNvSpPr txBox="1"/>
          <p:nvPr/>
        </p:nvSpPr>
        <p:spPr>
          <a:xfrm>
            <a:off x="439539" y="1760506"/>
            <a:ext cx="11016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영상처리 기반 무인 </a:t>
            </a:r>
            <a:r>
              <a:rPr lang="ko-KR" altLang="en-US" sz="3200" dirty="0" err="1"/>
              <a:t>반려견</a:t>
            </a:r>
            <a:r>
              <a:rPr lang="ko-KR" altLang="en-US" sz="3200" dirty="0"/>
              <a:t> 훈련 시스템</a:t>
            </a:r>
            <a:endParaRPr lang="en-US" altLang="ko-KR" sz="3200" dirty="0"/>
          </a:p>
          <a:p>
            <a:pPr algn="ctr"/>
            <a:endParaRPr lang="en-US" altLang="ko-KR" sz="1000" dirty="0">
              <a:solidFill>
                <a:srgbClr val="595959"/>
              </a:solidFill>
            </a:endParaRPr>
          </a:p>
          <a:p>
            <a:pPr algn="ctr"/>
            <a:r>
              <a:rPr lang="en-US" altLang="ko-KR" sz="4000" dirty="0"/>
              <a:t>&lt; </a:t>
            </a:r>
            <a:r>
              <a:rPr lang="ko-KR" altLang="en-US" sz="4000" dirty="0"/>
              <a:t>개가천선 </a:t>
            </a:r>
            <a:r>
              <a:rPr lang="en-US" altLang="ko-KR" sz="4000" dirty="0"/>
              <a:t>&gt;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B976A-03DF-43C7-BDC8-38D3F08A1F99}"/>
              </a:ext>
            </a:extLst>
          </p:cNvPr>
          <p:cNvSpPr txBox="1"/>
          <p:nvPr/>
        </p:nvSpPr>
        <p:spPr>
          <a:xfrm>
            <a:off x="1848043" y="3454675"/>
            <a:ext cx="84959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 이유 </a:t>
            </a:r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펫코노미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시장의 폭발적 성장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 케어</a:t>
            </a:r>
            <a:r>
              <a:rPr lang="en-US" altLang="ko-KR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 </a:t>
            </a:r>
            <a:r>
              <a:rPr lang="en-US" altLang="ko-KR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 </a:t>
            </a:r>
            <a:r>
              <a:rPr lang="ko-KR" altLang="en-US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제품들에 대한 관심 및 소비 증가</a:t>
            </a:r>
            <a:endParaRPr lang="en-US" altLang="ko-KR" sz="28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반려견을 기르는데 있어 훈련은 필수적인 항목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관리에 대한 무인화 추구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A6B9B8-83C1-4A8C-8B51-F6EC57B9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6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39539" y="448161"/>
            <a:ext cx="2196000" cy="262043"/>
            <a:chOff x="8177948" y="5123577"/>
            <a:chExt cx="1466592" cy="26204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D671D-B02E-4FCD-8BE2-E298B5626980}"/>
              </a:ext>
            </a:extLst>
          </p:cNvPr>
          <p:cNvSpPr txBox="1"/>
          <p:nvPr/>
        </p:nvSpPr>
        <p:spPr>
          <a:xfrm>
            <a:off x="439539" y="1760506"/>
            <a:ext cx="11016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영상처리 기반 무인 </a:t>
            </a:r>
            <a:r>
              <a:rPr lang="ko-KR" altLang="en-US" sz="3200" dirty="0" err="1"/>
              <a:t>반려견</a:t>
            </a:r>
            <a:r>
              <a:rPr lang="ko-KR" altLang="en-US" sz="3200" dirty="0"/>
              <a:t> 훈련 시스템</a:t>
            </a:r>
            <a:endParaRPr lang="en-US" altLang="ko-KR" sz="3200" dirty="0"/>
          </a:p>
          <a:p>
            <a:pPr algn="ctr"/>
            <a:endParaRPr lang="en-US" altLang="ko-KR" sz="1000" dirty="0">
              <a:solidFill>
                <a:srgbClr val="595959"/>
              </a:solidFill>
            </a:endParaRPr>
          </a:p>
          <a:p>
            <a:pPr algn="ctr"/>
            <a:r>
              <a:rPr lang="en-US" altLang="ko-KR" sz="4000" dirty="0"/>
              <a:t>&lt; </a:t>
            </a:r>
            <a:r>
              <a:rPr lang="ko-KR" altLang="en-US" sz="4000" dirty="0"/>
              <a:t>개가천선 </a:t>
            </a:r>
            <a:r>
              <a:rPr lang="en-US" altLang="ko-KR" sz="4000" dirty="0"/>
              <a:t>&gt;</a:t>
            </a:r>
            <a:endParaRPr lang="ko-KR" alt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B48408-7D50-45BA-A01D-A8FB738672C1}"/>
              </a:ext>
            </a:extLst>
          </p:cNvPr>
          <p:cNvSpPr txBox="1"/>
          <p:nvPr/>
        </p:nvSpPr>
        <p:spPr>
          <a:xfrm>
            <a:off x="1848043" y="3454675"/>
            <a:ext cx="84959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 이유 </a:t>
            </a:r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펫코노미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시장의 폭발적 성장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 케어</a:t>
            </a:r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 </a:t>
            </a:r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제품들에 대한 관심 및 소비 증가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반려견을 기르는데 있어 훈련은 필수적인 항목</a:t>
            </a:r>
            <a:endParaRPr lang="en-US" altLang="ko-KR" sz="28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관리에 대한 무인화 추구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D6A9965-2EE1-439F-8159-1C3703B8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198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39539" y="448161"/>
            <a:ext cx="2196000" cy="262043"/>
            <a:chOff x="8177948" y="5123577"/>
            <a:chExt cx="1466592" cy="26204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D671D-B02E-4FCD-8BE2-E298B5626980}"/>
              </a:ext>
            </a:extLst>
          </p:cNvPr>
          <p:cNvSpPr txBox="1"/>
          <p:nvPr/>
        </p:nvSpPr>
        <p:spPr>
          <a:xfrm>
            <a:off x="439539" y="1760506"/>
            <a:ext cx="11016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영상처리 기반 무인 </a:t>
            </a:r>
            <a:r>
              <a:rPr lang="ko-KR" altLang="en-US" sz="3200" dirty="0" err="1"/>
              <a:t>반려견</a:t>
            </a:r>
            <a:r>
              <a:rPr lang="ko-KR" altLang="en-US" sz="3200" dirty="0"/>
              <a:t> 훈련 시스템</a:t>
            </a:r>
            <a:endParaRPr lang="en-US" altLang="ko-KR" sz="3200" dirty="0"/>
          </a:p>
          <a:p>
            <a:pPr algn="ctr"/>
            <a:endParaRPr lang="en-US" altLang="ko-KR" sz="1000" dirty="0">
              <a:solidFill>
                <a:srgbClr val="595959"/>
              </a:solidFill>
            </a:endParaRPr>
          </a:p>
          <a:p>
            <a:pPr algn="ctr"/>
            <a:r>
              <a:rPr lang="en-US" altLang="ko-KR" sz="4000" dirty="0"/>
              <a:t>&lt; </a:t>
            </a:r>
            <a:r>
              <a:rPr lang="ko-KR" altLang="en-US" sz="4000" dirty="0"/>
              <a:t>개가천선 </a:t>
            </a:r>
            <a:r>
              <a:rPr lang="en-US" altLang="ko-KR" sz="4000" dirty="0"/>
              <a:t>&gt;</a:t>
            </a:r>
            <a:endParaRPr lang="ko-KR" alt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38274-D2B2-4DE3-98C8-9FC676D45468}"/>
              </a:ext>
            </a:extLst>
          </p:cNvPr>
          <p:cNvSpPr txBox="1"/>
          <p:nvPr/>
        </p:nvSpPr>
        <p:spPr>
          <a:xfrm>
            <a:off x="1848043" y="3454675"/>
            <a:ext cx="84959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 이유 </a:t>
            </a:r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펫코노미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시장의 폭발적 성장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 케어</a:t>
            </a:r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 </a:t>
            </a:r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제품들에 대한 관심 및 소비 증가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반려견을 기르는데 있어 훈련은 필수적인 항목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관리에 대한 무인화 추구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7D333A9-52F7-4974-A1C6-89067146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71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9C04B3B-3A8B-4CFC-B658-CF9E983DD9A7}"/>
              </a:ext>
            </a:extLst>
          </p:cNvPr>
          <p:cNvGrpSpPr/>
          <p:nvPr/>
        </p:nvGrpSpPr>
        <p:grpSpPr>
          <a:xfrm>
            <a:off x="2635539" y="444157"/>
            <a:ext cx="2196000" cy="262043"/>
            <a:chOff x="8177948" y="5123577"/>
            <a:chExt cx="1466592" cy="262043"/>
          </a:xfrm>
        </p:grpSpPr>
        <p:sp>
          <p:nvSpPr>
            <p:cNvPr id="43" name="모서리가 둥근 직사각형 30">
              <a:extLst>
                <a:ext uri="{FF2B5EF4-FFF2-40B4-BE49-F238E27FC236}">
                  <a16:creationId xmlns:a16="http://schemas.microsoft.com/office/drawing/2014/main" id="{88B2C609-5E4A-4BDA-867A-27D90F09513F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최종 목표</a:t>
              </a:r>
            </a:p>
          </p:txBody>
        </p:sp>
        <p:sp>
          <p:nvSpPr>
            <p:cNvPr id="44" name="모서리가 둥근 직사각형 31">
              <a:extLst>
                <a:ext uri="{FF2B5EF4-FFF2-40B4-BE49-F238E27FC236}">
                  <a16:creationId xmlns:a16="http://schemas.microsoft.com/office/drawing/2014/main" id="{780100E8-4A4E-4C7B-A7E1-F844FFB3104C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2BD126-7321-4990-9CCD-8C6229C9B78F}"/>
              </a:ext>
            </a:extLst>
          </p:cNvPr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최종 목표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194DF0-9525-460A-8CA9-AA5A77936D5E}"/>
              </a:ext>
            </a:extLst>
          </p:cNvPr>
          <p:cNvSpPr txBox="1"/>
          <p:nvPr/>
        </p:nvSpPr>
        <p:spPr>
          <a:xfrm>
            <a:off x="1014249" y="1683954"/>
            <a:ext cx="975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반려견들을 무인으로 훈련시키고 관리할 수 있는 시스템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237161-1FBB-466B-A223-0CC8E81B6E52}"/>
              </a:ext>
            </a:extLst>
          </p:cNvPr>
          <p:cNvSpPr txBox="1"/>
          <p:nvPr/>
        </p:nvSpPr>
        <p:spPr>
          <a:xfrm>
            <a:off x="1014249" y="2400563"/>
            <a:ext cx="1003876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 기능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342900" indent="-342900" fontAlgn="base">
              <a:buFontTx/>
              <a:buChar char="-"/>
            </a:pPr>
            <a:endParaRPr lang="ko-KR" altLang="en-US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명령어 훈련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fontAlgn="base">
              <a:buAutoNum type="arabicPeriod"/>
            </a:pPr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배변 훈련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라즈베리파이와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센서들을 이용한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지능발달 버튼 놀이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및 앱을 이용한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4-1)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활동 내용 파악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4-2)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영상통화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상호 간의 음성 및 영상 소통 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4-3)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자동 식사 제공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식사 시간대에 맞춰 자동으로 식사가 제공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4-4)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디바이스 설정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식사 시간대 설정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설정 등의 디바이스 관련 모든 설정을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앱을 통해 제어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433534-E7AA-4404-9542-90A4E604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4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502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9C04B3B-3A8B-4CFC-B658-CF9E983DD9A7}"/>
              </a:ext>
            </a:extLst>
          </p:cNvPr>
          <p:cNvGrpSpPr/>
          <p:nvPr/>
        </p:nvGrpSpPr>
        <p:grpSpPr>
          <a:xfrm>
            <a:off x="2635539" y="444157"/>
            <a:ext cx="2196000" cy="262043"/>
            <a:chOff x="8177948" y="5123577"/>
            <a:chExt cx="1466592" cy="262043"/>
          </a:xfrm>
        </p:grpSpPr>
        <p:sp>
          <p:nvSpPr>
            <p:cNvPr id="43" name="모서리가 둥근 직사각형 30">
              <a:extLst>
                <a:ext uri="{FF2B5EF4-FFF2-40B4-BE49-F238E27FC236}">
                  <a16:creationId xmlns:a16="http://schemas.microsoft.com/office/drawing/2014/main" id="{88B2C609-5E4A-4BDA-867A-27D90F09513F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최종 목표</a:t>
              </a:r>
            </a:p>
          </p:txBody>
        </p:sp>
        <p:sp>
          <p:nvSpPr>
            <p:cNvPr id="44" name="모서리가 둥근 직사각형 31">
              <a:extLst>
                <a:ext uri="{FF2B5EF4-FFF2-40B4-BE49-F238E27FC236}">
                  <a16:creationId xmlns:a16="http://schemas.microsoft.com/office/drawing/2014/main" id="{780100E8-4A4E-4C7B-A7E1-F844FFB3104C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2BD126-7321-4990-9CCD-8C6229C9B78F}"/>
              </a:ext>
            </a:extLst>
          </p:cNvPr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최종 목표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194DF0-9525-460A-8CA9-AA5A77936D5E}"/>
              </a:ext>
            </a:extLst>
          </p:cNvPr>
          <p:cNvSpPr txBox="1"/>
          <p:nvPr/>
        </p:nvSpPr>
        <p:spPr>
          <a:xfrm>
            <a:off x="1014249" y="1683954"/>
            <a:ext cx="975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반려견들을 무인으로 훈련시키고 관리할 수 있는 시스템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237161-1FBB-466B-A223-0CC8E81B6E52}"/>
              </a:ext>
            </a:extLst>
          </p:cNvPr>
          <p:cNvSpPr txBox="1"/>
          <p:nvPr/>
        </p:nvSpPr>
        <p:spPr>
          <a:xfrm>
            <a:off x="1014249" y="2400563"/>
            <a:ext cx="1003876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 기능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342900" indent="-342900" fontAlgn="base">
              <a:buFontTx/>
              <a:buChar char="-"/>
            </a:pPr>
            <a:endParaRPr lang="ko-KR" altLang="en-US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20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명령어 훈련 기능</a:t>
            </a:r>
            <a:endParaRPr lang="en-US" altLang="ko-KR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fontAlgn="base">
              <a:buAutoNum type="arabicPeriod"/>
            </a:pPr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배변 훈련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라즈베리파이와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센서들을 이용한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지능발달 버튼 놀이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및 앱을 이용한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4-1)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활동 내용 파악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4-2)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영상통화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상호 간의 음성 및 영상 소통 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4-3)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자동 식사 제공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식사 시간대에 맞춰 자동으로 식사가 제공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4-4)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디바이스 설정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식사 시간대 설정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설정 등의 디바이스 관련 모든 설정을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앱을 통해 제어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433534-E7AA-4404-9542-90A4E604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4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3781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1349</Words>
  <Application>Microsoft Office PowerPoint</Application>
  <PresentationFormat>와이드스크린</PresentationFormat>
  <Paragraphs>330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황인건</cp:lastModifiedBy>
  <cp:revision>56</cp:revision>
  <dcterms:created xsi:type="dcterms:W3CDTF">2019-04-12T07:31:54Z</dcterms:created>
  <dcterms:modified xsi:type="dcterms:W3CDTF">2019-06-16T11:57:08Z</dcterms:modified>
</cp:coreProperties>
</file>