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3" r:id="rId2"/>
  </p:sldIdLst>
  <p:sldSz cx="28803600" cy="39604950"/>
  <p:notesSz cx="67818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7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4">
          <p15:clr>
            <a:srgbClr val="A4A3A4"/>
          </p15:clr>
        </p15:guide>
        <p15:guide id="2" pos="9072">
          <p15:clr>
            <a:srgbClr val="A4A3A4"/>
          </p15:clr>
        </p15:guide>
        <p15:guide id="3" pos="6221">
          <p15:clr>
            <a:srgbClr val="A4A3A4"/>
          </p15:clr>
        </p15:guide>
        <p15:guide id="4" pos="5874">
          <p15:clr>
            <a:srgbClr val="A4A3A4"/>
          </p15:clr>
        </p15:guide>
        <p15:guide id="5" pos="259">
          <p15:clr>
            <a:srgbClr val="A4A3A4"/>
          </p15:clr>
        </p15:guide>
        <p15:guide id="6" pos="11837">
          <p15:clr>
            <a:srgbClr val="A4A3A4"/>
          </p15:clr>
        </p15:guide>
        <p15:guide id="7" pos="12270">
          <p15:clr>
            <a:srgbClr val="A4A3A4"/>
          </p15:clr>
        </p15:guide>
        <p15:guide id="8" pos="17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33CCFF"/>
    <a:srgbClr val="BBBBEF"/>
    <a:srgbClr val="00FFFF"/>
    <a:srgbClr val="000099"/>
    <a:srgbClr val="FF00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642" autoAdjust="0"/>
    <p:restoredTop sz="94660" autoAdjust="0"/>
  </p:normalViewPr>
  <p:slideViewPr>
    <p:cSldViewPr>
      <p:cViewPr>
        <p:scale>
          <a:sx n="25" d="100"/>
          <a:sy n="25" d="100"/>
        </p:scale>
        <p:origin x="3138" y="-726"/>
      </p:cViewPr>
      <p:guideLst>
        <p:guide orient="horz" pos="12474"/>
        <p:guide pos="9072"/>
        <p:guide pos="6221"/>
        <p:guide pos="5874"/>
        <p:guide pos="259"/>
        <p:guide pos="11837"/>
        <p:guide pos="12270"/>
        <p:guide pos="17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925" y="24482425"/>
            <a:ext cx="22682200" cy="11042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3ABA7B-087D-4647-ACCB-424025EA1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904AC0-1B09-42E1-8AA2-799849C581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A23FF-7E6E-48F7-A004-CBB581DCA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83269-D287-4A2C-B2E2-8497B047C2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0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5472C2-0AAA-407D-9B3A-2D1E2236A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21370E-37C3-4A93-81C0-2F8CBA879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45597-AB2A-4702-850E-648C5E1F99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EE960-42CE-4324-94A6-49DC170814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0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3088600" y="3840163"/>
            <a:ext cx="6884988" cy="345646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430463" y="3840163"/>
            <a:ext cx="20505737" cy="345646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A2D5F8-4B1F-4F42-985D-731C3B89C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AD771B-DBE0-4D46-9C24-F4B194656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ADB0C1-74CA-4405-8320-983709F6F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1BE64-ADF3-4519-8037-C073C68AD4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55A664-003C-4E40-ABC0-F3C5312AF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4DA84-6A4F-4DA5-81BC-73A230A32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900AB2-554D-443C-A520-8FA8E8682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9DB0A-9C58-46BC-B3CB-6FA87D71FA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10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050" y="27763788"/>
            <a:ext cx="27544713" cy="85804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050" y="18311813"/>
            <a:ext cx="27544713" cy="9451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AB1C8C-3D32-421E-8F77-F257902AA7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0D8D67-B169-453E-91A9-2BA2AAB19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994ACA-B92A-46C4-B78B-8015E1510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181E3-1806-40C0-BF5A-EA191E456D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0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430463" y="12480925"/>
            <a:ext cx="13695362" cy="25923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78225" y="12480925"/>
            <a:ext cx="13695363" cy="25923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86227-CD63-4DFB-BC63-FDC0CEAAA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31B22-3C07-4567-BFFB-997DF1F5B7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14C33-BEC4-4489-8752-BEB83EA1A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69753-B15F-4A09-81B9-6217015269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4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838" y="13701713"/>
            <a:ext cx="1431607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788" y="9671050"/>
            <a:ext cx="14322425" cy="40306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788" y="13701713"/>
            <a:ext cx="14322425" cy="24893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BD02A3-AA09-439B-BD3A-B499030B34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0A7A7C-DC83-4991-A933-A84D84973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63497ED-EDD5-4012-AB85-72EA34BFD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9D47D-A278-4B6D-B57B-7D5EC9E221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3DA018F-22BD-4F7A-85D6-EB9A12D8D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C2FBC6-83AE-437A-9758-1A2303DEC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7FCBD8-5CDC-49BF-9C40-47F4248E1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60712-7F38-440D-8275-5145B65289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47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7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838" y="1720850"/>
            <a:ext cx="18113375" cy="36874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838" y="9040813"/>
            <a:ext cx="10660062" cy="295544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5E6CC-A557-4E86-9ABE-53400F5A6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342DF-6F20-4AEA-9D9B-09D11108D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8A42C-1E49-4717-BC9C-AF2FE5B16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3ADBE-82DB-4CFF-AFE5-D36FE276EA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5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588" y="30243463"/>
            <a:ext cx="19442112" cy="357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588" y="3860800"/>
            <a:ext cx="19442112" cy="25922288"/>
          </a:xfrm>
        </p:spPr>
        <p:txBody>
          <a:bodyPr lIns="431903" tIns="215951" rIns="431903" bIns="21595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588" y="33813750"/>
            <a:ext cx="19442112" cy="5070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FB06C-FC55-4E71-AF1E-BD6F09319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3A76-5C87-4EC7-AFAA-FD19E29E9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EBA6E-0E9E-4A24-80F9-257F7DBE2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0F1A3-D406-4D0B-9E27-01C1A7B8E8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4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rgbClr val="A6A6A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B1F38C-C8F9-4E49-9944-D44559F9A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60588" y="3521075"/>
            <a:ext cx="24482425" cy="659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729" tIns="195365" rIns="390729" bIns="1953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47479E-6441-4F65-835B-B4DA77C16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88" y="11441113"/>
            <a:ext cx="24482425" cy="2376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729" tIns="195365" rIns="390729" bIns="19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5386DC7-CBFD-4BCA-A196-710C25FFD7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60588" y="36083875"/>
            <a:ext cx="5999162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729" tIns="195365" rIns="390729" bIns="195365" numCol="1" anchor="t" anchorCtr="0" compatLnSpc="1">
            <a:prstTxWarp prst="textNoShape">
              <a:avLst/>
            </a:prstTxWarp>
          </a:bodyPr>
          <a:lstStyle>
            <a:lvl1pPr>
              <a:defRPr sz="59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DCD7626-498E-440E-95C5-AF40EFA06B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840913" y="36083875"/>
            <a:ext cx="912177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729" tIns="195365" rIns="390729" bIns="195365" numCol="1" anchor="t" anchorCtr="0" compatLnSpc="1">
            <a:prstTxWarp prst="textNoShape">
              <a:avLst/>
            </a:prstTxWarp>
          </a:bodyPr>
          <a:lstStyle>
            <a:lvl1pPr algn="ctr">
              <a:defRPr sz="59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AA0C2FAA-1F39-4D68-BDA1-AF59A3F917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643850" y="36083875"/>
            <a:ext cx="5999163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90729" tIns="195365" rIns="390729" bIns="195365" numCol="1" anchor="t" anchorCtr="0" compatLnSpc="1">
            <a:prstTxWarp prst="textNoShape">
              <a:avLst/>
            </a:prstTxWarp>
          </a:bodyPr>
          <a:lstStyle>
            <a:lvl1pPr algn="r">
              <a:defRPr sz="5900"/>
            </a:lvl1pPr>
          </a:lstStyle>
          <a:p>
            <a:fld id="{72DEAA47-3FB0-482C-AF77-A79ACF7E971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8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3908425" rtl="0" eaLnBrk="0" fontAlgn="base" latinLnBrk="1" hangingPunct="0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08425" rtl="0" eaLnBrk="0" fontAlgn="base" latinLnBrk="1" hangingPunct="0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908425" rtl="0" eaLnBrk="0" fontAlgn="base" latinLnBrk="1" hangingPunct="0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908425" rtl="0" eaLnBrk="0" fontAlgn="base" latinLnBrk="1" hangingPunct="0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908425" rtl="0" eaLnBrk="0" fontAlgn="base" latinLnBrk="1" hangingPunct="0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4321175" rtl="0" fontAlgn="base" latinLnBrk="1">
        <a:spcBef>
          <a:spcPct val="0"/>
        </a:spcBef>
        <a:spcAft>
          <a:spcPct val="0"/>
        </a:spcAft>
        <a:defRPr kumimoji="1" sz="20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4321175" rtl="0" fontAlgn="base" latinLnBrk="1">
        <a:spcBef>
          <a:spcPct val="0"/>
        </a:spcBef>
        <a:spcAft>
          <a:spcPct val="0"/>
        </a:spcAft>
        <a:defRPr kumimoji="1" sz="20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4321175" rtl="0" fontAlgn="base" latinLnBrk="1">
        <a:spcBef>
          <a:spcPct val="0"/>
        </a:spcBef>
        <a:spcAft>
          <a:spcPct val="0"/>
        </a:spcAft>
        <a:defRPr kumimoji="1" sz="20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4321175" rtl="0" fontAlgn="base" latinLnBrk="1">
        <a:spcBef>
          <a:spcPct val="0"/>
        </a:spcBef>
        <a:spcAft>
          <a:spcPct val="0"/>
        </a:spcAft>
        <a:defRPr kumimoji="1" sz="20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466850" indent="-1466850" algn="l" defTabSz="39084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6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084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1900">
          <a:solidFill>
            <a:schemeClr val="tx1"/>
          </a:solidFill>
          <a:latin typeface="+mn-lt"/>
          <a:ea typeface="+mn-ea"/>
        </a:defRPr>
      </a:lvl2pPr>
      <a:lvl3pPr marL="4886325" indent="-977900" algn="l" defTabSz="39084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300">
          <a:solidFill>
            <a:schemeClr val="tx1"/>
          </a:solidFill>
          <a:latin typeface="+mn-lt"/>
          <a:ea typeface="+mn-ea"/>
        </a:defRPr>
      </a:lvl3pPr>
      <a:lvl4pPr marL="6840538" indent="-977900" algn="l" defTabSz="39084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8600">
          <a:solidFill>
            <a:schemeClr val="tx1"/>
          </a:solidFill>
          <a:latin typeface="+mn-lt"/>
          <a:ea typeface="+mn-ea"/>
        </a:defRPr>
      </a:lvl4pPr>
      <a:lvl5pPr marL="8794750" indent="-977900" algn="l" defTabSz="39084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5pPr>
      <a:lvl6pPr marL="10179050" indent="-1081088" algn="l" defTabSz="4321175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6pPr>
      <a:lvl7pPr marL="10636250" indent="-1081088" algn="l" defTabSz="4321175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7pPr>
      <a:lvl8pPr marL="11093450" indent="-1081088" algn="l" defTabSz="4321175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8pPr>
      <a:lvl9pPr marL="11550650" indent="-1081088" algn="l" defTabSz="4321175" rtl="0" fontAlgn="base" latinLnBrk="1">
        <a:spcBef>
          <a:spcPct val="20000"/>
        </a:spcBef>
        <a:spcAft>
          <a:spcPct val="0"/>
        </a:spcAft>
        <a:buChar char="»"/>
        <a:defRPr kumimoji="1" sz="9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9">
            <a:extLst>
              <a:ext uri="{FF2B5EF4-FFF2-40B4-BE49-F238E27FC236}">
                <a16:creationId xmlns:a16="http://schemas.microsoft.com/office/drawing/2014/main" id="{2D8BB972-07E1-4E65-8DD4-699AE167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152525"/>
            <a:ext cx="27171650" cy="3240088"/>
          </a:xfrm>
          <a:prstGeom prst="rect">
            <a:avLst/>
          </a:prstGeom>
          <a:gradFill flip="none" rotWithShape="1">
            <a:gsLst>
              <a:gs pos="0">
                <a:srgbClr val="000099"/>
              </a:gs>
              <a:gs pos="100000">
                <a:srgbClr val="33CC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lIns="82042" tIns="41019" rIns="82042" bIns="41019" anchor="ctr"/>
          <a:lstStyle/>
          <a:p>
            <a:pPr algn="ctr" defTabSz="1703388">
              <a:defRPr/>
            </a:pPr>
            <a:br>
              <a:rPr lang="en-US" altLang="ko-KR" sz="1000" b="1" dirty="0">
                <a:solidFill>
                  <a:srgbClr val="FFFF66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0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0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영상처리 기반 무인 </a:t>
            </a:r>
            <a:r>
              <a:rPr lang="ko-KR" altLang="en-US" sz="7000" b="1" dirty="0" err="1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반려견</a:t>
            </a:r>
            <a:r>
              <a:rPr lang="ko-KR" altLang="en-US" sz="7000" b="1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 훈련 시스템</a:t>
            </a:r>
            <a:endParaRPr lang="en-US" altLang="ko-KR" sz="70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703388">
              <a:defRPr/>
            </a:pPr>
            <a:endParaRPr lang="en-US" altLang="ko-KR" sz="2000" b="1" dirty="0">
              <a:solidFill>
                <a:schemeClr val="accent3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703388">
              <a:defRPr/>
            </a:pPr>
            <a:r>
              <a:rPr lang="ko-KR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황인건</a:t>
            </a:r>
            <a:r>
              <a:rPr lang="en-US" altLang="ko-KR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r>
              <a:rPr lang="en-US" altLang="ko-KR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r>
              <a:rPr lang="en-US" altLang="ko-KR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40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en-US" altLang="ko-KR" sz="4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" name="Rectangle 12">
            <a:extLst>
              <a:ext uri="{FF2B5EF4-FFF2-40B4-BE49-F238E27FC236}">
                <a16:creationId xmlns:a16="http://schemas.microsoft.com/office/drawing/2014/main" id="{BCF932F1-89C3-4B57-939C-C409C1B7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263" y="13395325"/>
            <a:ext cx="13465175" cy="18072446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lIns="82042" tIns="41019" rIns="82042" bIns="41019"/>
          <a:lstStyle>
            <a:lvl1pPr marL="638175" indent="-638175"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en-US" altLang="ko-KR" sz="37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" name="Rectangle 117">
            <a:extLst>
              <a:ext uri="{FF2B5EF4-FFF2-40B4-BE49-F238E27FC236}">
                <a16:creationId xmlns:a16="http://schemas.microsoft.com/office/drawing/2014/main" id="{E10F4242-DCBC-48E7-A81B-0E8FAE53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3393737"/>
            <a:ext cx="13465175" cy="18072446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lIns="82042" tIns="41019" rIns="82042" bIns="41019"/>
          <a:lstStyle>
            <a:lvl1pPr marL="638175" indent="-638175"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None/>
            </a:pPr>
            <a:endParaRPr lang="en-US" altLang="ko-KR" sz="4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9" name="Rectangle 118">
            <a:extLst>
              <a:ext uri="{FF2B5EF4-FFF2-40B4-BE49-F238E27FC236}">
                <a16:creationId xmlns:a16="http://schemas.microsoft.com/office/drawing/2014/main" id="{2C9DB472-602B-46B1-9257-78B0228F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88" y="12529717"/>
            <a:ext cx="13465175" cy="1008062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33CCF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42" tIns="41019" rIns="82042" bIns="74288" anchor="ctr"/>
          <a:lstStyle>
            <a:lvl1pPr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endParaRPr lang="en-US" altLang="ko-KR" sz="4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5" name="Rectangle 4">
            <a:extLst>
              <a:ext uri="{FF2B5EF4-FFF2-40B4-BE49-F238E27FC236}">
                <a16:creationId xmlns:a16="http://schemas.microsoft.com/office/drawing/2014/main" id="{AB08E374-4ACA-45E7-A3CC-B38D495B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0"/>
            <a:ext cx="27171650" cy="10080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33CCF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42" tIns="41019" rIns="82042" bIns="74288" anchor="ctr"/>
          <a:lstStyle>
            <a:lvl1pPr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4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4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소프트웨어공모전 작품 전시회</a:t>
            </a:r>
            <a:endParaRPr lang="en-US" altLang="ko-KR" sz="4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6" name="그림 26">
            <a:extLst>
              <a:ext uri="{FF2B5EF4-FFF2-40B4-BE49-F238E27FC236}">
                <a16:creationId xmlns:a16="http://schemas.microsoft.com/office/drawing/2014/main" id="{AA9A953C-0088-4137-A612-222A34CC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50813"/>
            <a:ext cx="321786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Rectangle 5">
            <a:extLst>
              <a:ext uri="{FF2B5EF4-FFF2-40B4-BE49-F238E27FC236}">
                <a16:creationId xmlns:a16="http://schemas.microsoft.com/office/drawing/2014/main" id="{F7D93344-D64A-4380-A091-4BF3632ED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475288"/>
            <a:ext cx="27171650" cy="6838950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lIns="82042" tIns="41019" rIns="82042" bIns="41019" numCol="2"/>
          <a:lstStyle>
            <a:lvl1pPr marL="638175" indent="-638175"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1384300" indent="-536575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ko-KR" altLang="en-US" sz="4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sz="4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- 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반려견을 훈련시키고 관리해주는 시스템 개발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ko-KR" altLang="en-US" sz="4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4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ko-KR" altLang="en-US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3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Char char="-"/>
            </a:pP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성장과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소비 증가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ko-KR" altLang="en-US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3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Char char="-"/>
            </a:pP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기능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훈련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배변 훈련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buFontTx/>
              <a:buChar char="-"/>
            </a:pP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지능 발달 놀이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Char char="-"/>
            </a:pP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영상통화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식사 제공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buNone/>
            </a:pPr>
            <a:endParaRPr lang="en-US" altLang="ko-KR" sz="4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Blip>
                <a:blip r:embed="rId3"/>
              </a:buBlip>
            </a:pP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ko-KR" altLang="en-US" sz="4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방법</a:t>
            </a:r>
            <a:endParaRPr lang="en-US" altLang="ko-KR" sz="2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ko-KR" altLang="en-US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훈련</a:t>
            </a:r>
            <a:endParaRPr lang="en-US" altLang="ko-KR" sz="3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47725" lvl="1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1.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시작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녹음된 목소리를 통해 명령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47725" lvl="1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2.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자세를 행동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47725" lvl="1" indent="0" eaLnBrk="1" hangingPunct="1">
              <a:buNone/>
            </a:pP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 </a:t>
            </a:r>
            <a:r>
              <a:rPr lang="ko-KR" altLang="en-US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판별 </a:t>
            </a: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</a:t>
            </a: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47725" lvl="1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4.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 및 녹음된 칭찬 목소리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3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buFontTx/>
              <a:buBlip>
                <a:blip r:embed="rId4"/>
              </a:buBlip>
            </a:pPr>
            <a:r>
              <a:rPr lang="ko-KR" altLang="en-US" sz="3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배변 훈련</a:t>
            </a:r>
            <a:endParaRPr lang="en-US" altLang="ko-KR" sz="3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47725" lvl="1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1.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배변패드 위에 배변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47725" lvl="1" indent="0" eaLnBrk="1" hangingPunct="1">
              <a:buNone/>
            </a:pP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2. </a:t>
            </a:r>
            <a:r>
              <a:rPr lang="ko-KR" altLang="en-US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배변 판별 </a:t>
            </a: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</a:t>
            </a: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47725" lvl="1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 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간식 및 녹음된 칭찬 목소리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EB4DE3E6-D0B6-428C-8D9C-B245606E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88" y="4537075"/>
            <a:ext cx="27171650" cy="1008063"/>
          </a:xfrm>
          <a:prstGeom prst="rect">
            <a:avLst/>
          </a:prstGeom>
          <a:gradFill flip="none" rotWithShape="1">
            <a:gsLst>
              <a:gs pos="0">
                <a:srgbClr val="000099"/>
              </a:gs>
              <a:gs pos="100000">
                <a:srgbClr val="33CC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lIns="82042" tIns="41019" rIns="82042" bIns="74288" anchor="ctr"/>
          <a:lstStyle/>
          <a:p>
            <a:pPr algn="ctr" defTabSz="1703388">
              <a:defRPr/>
            </a:pPr>
            <a:r>
              <a:rPr lang="ko-KR" altLang="en-US" sz="4600" dirty="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작 품 개 요</a:t>
            </a:r>
            <a:endParaRPr lang="en-US" altLang="ko-KR" sz="4600" dirty="0">
              <a:solidFill>
                <a:srgbClr val="FFFF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5" name="Rectangle 117">
            <a:extLst>
              <a:ext uri="{FF2B5EF4-FFF2-40B4-BE49-F238E27FC236}">
                <a16:creationId xmlns:a16="http://schemas.microsoft.com/office/drawing/2014/main" id="{542E47B3-E459-4579-A6B6-13D45A55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763866"/>
            <a:ext cx="27171650" cy="6690271"/>
          </a:xfrm>
          <a:prstGeom prst="rect">
            <a:avLst/>
          </a:prstGeom>
          <a:solidFill>
            <a:schemeClr val="bg1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lIns="82042" tIns="41019" rIns="82042" bIns="41019"/>
          <a:lstStyle>
            <a:lvl1pPr marL="638175" indent="-638175"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측면</a:t>
            </a:r>
            <a:endParaRPr lang="en-US" altLang="ko-KR" sz="4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대소변에 대한 영상인식 기술 개발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사람이 아닌 반려견의 자세에 대한 영상인식 기술 개발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배변훈련 및 복종훈련 알고리즘을 무인기계에 적용함으로써 무인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 시스템에 대한 초기 모델을 제시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산업적 측면</a:t>
            </a:r>
            <a:endParaRPr lang="en-US" altLang="ko-KR" sz="4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영상처리를 이용한 반려견의 행동 인식 기술 개발로써 반려견에 대한 영상처리 기술 시장을 활성화 할 것으로 예상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무인으로 훈련하는 시스템을 개발함으로써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 무인 기기 시장 및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시장의 활성화에 크게 기여할 것으로 예상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Blip>
                <a:blip r:embed="rId3"/>
              </a:buBlip>
            </a:pP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</a:t>
            </a:r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문화적 측면</a:t>
            </a:r>
            <a:endParaRPr lang="en-US" altLang="ko-KR" sz="4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견주들의 부담 해소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반려견을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혼자두는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시간이 많은 견주들에게 효과적인 훈련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해결책</a:t>
            </a:r>
            <a:endParaRPr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buNone/>
            </a:pP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 대한 효과적인 훈련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관리책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제공으로 인해 반려견을 기르고자 하는 사람들이 늘어날 것으로 예상</a:t>
            </a:r>
          </a:p>
        </p:txBody>
      </p:sp>
      <p:sp>
        <p:nvSpPr>
          <p:cNvPr id="3122" name="Rectangle 8">
            <a:extLst>
              <a:ext uri="{FF2B5EF4-FFF2-40B4-BE49-F238E27FC236}">
                <a16:creationId xmlns:a16="http://schemas.microsoft.com/office/drawing/2014/main" id="{BF711C2B-1428-4086-BF78-83A73272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1755803"/>
            <a:ext cx="27171650" cy="1008063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33CCF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42" tIns="41019" rIns="82042" bIns="74288" anchor="ctr"/>
          <a:lstStyle>
            <a:lvl1pPr defTabSz="1703388" eaLnBrk="0" hangingPunct="0">
              <a:spcBef>
                <a:spcPct val="20000"/>
              </a:spcBef>
              <a:buChar char="•"/>
              <a:defRPr kumimoji="1" sz="13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703388" eaLnBrk="0" hangingPunct="0">
              <a:spcBef>
                <a:spcPct val="20000"/>
              </a:spcBef>
              <a:buChar char="–"/>
              <a:defRPr kumimoji="1" sz="11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703388" eaLnBrk="0" hangingPunct="0">
              <a:spcBef>
                <a:spcPct val="20000"/>
              </a:spcBef>
              <a:buChar char="•"/>
              <a:defRPr kumimoji="1" sz="10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703388" eaLnBrk="0" hangingPunct="0">
              <a:spcBef>
                <a:spcPct val="20000"/>
              </a:spcBef>
              <a:buChar char="–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703388" eaLnBrk="0" hangingPunct="0">
              <a:spcBef>
                <a:spcPct val="20000"/>
              </a:spcBef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70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8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endParaRPr lang="en-US" altLang="ko-KR" sz="4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0C080-B188-4941-B44E-B15A95401F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" t="10586" r="6676" b="17269"/>
          <a:stretch/>
        </p:blipFill>
        <p:spPr>
          <a:xfrm>
            <a:off x="2558060" y="13609787"/>
            <a:ext cx="9785473" cy="4852301"/>
          </a:xfrm>
          <a:prstGeom prst="rect">
            <a:avLst/>
          </a:prstGeom>
        </p:spPr>
      </p:pic>
      <p:sp>
        <p:nvSpPr>
          <p:cNvPr id="6" name="Rectangle 68">
            <a:extLst>
              <a:ext uri="{FF2B5EF4-FFF2-40B4-BE49-F238E27FC236}">
                <a16:creationId xmlns:a16="http://schemas.microsoft.com/office/drawing/2014/main" id="{5AFE90D7-F66A-4E8F-8339-888DD93F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0036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39" name="_x588630528" descr="EMB000049144364">
            <a:extLst>
              <a:ext uri="{FF2B5EF4-FFF2-40B4-BE49-F238E27FC236}">
                <a16:creationId xmlns:a16="http://schemas.microsoft.com/office/drawing/2014/main" id="{CEE361EE-00C4-42D5-8B9E-6CB4DC0DF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2" r="3886" b="7436"/>
          <a:stretch>
            <a:fillRect/>
          </a:stretch>
        </p:blipFill>
        <p:spPr bwMode="auto">
          <a:xfrm>
            <a:off x="7450798" y="20234523"/>
            <a:ext cx="6629162" cy="334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1" name="_x588628080" descr="EMB000049144365">
            <a:extLst>
              <a:ext uri="{FF2B5EF4-FFF2-40B4-BE49-F238E27FC236}">
                <a16:creationId xmlns:a16="http://schemas.microsoft.com/office/drawing/2014/main" id="{0E0878B9-C673-47A1-8D77-11B53C9F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19906421"/>
            <a:ext cx="6252608" cy="19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2">
            <a:extLst>
              <a:ext uri="{FF2B5EF4-FFF2-40B4-BE49-F238E27FC236}">
                <a16:creationId xmlns:a16="http://schemas.microsoft.com/office/drawing/2014/main" id="{3D49BB27-54A2-44A6-BFA0-001A7D7F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334" y="21768198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43" name="_x588674952" descr="EMB000049144366">
            <a:extLst>
              <a:ext uri="{FF2B5EF4-FFF2-40B4-BE49-F238E27FC236}">
                <a16:creationId xmlns:a16="http://schemas.microsoft.com/office/drawing/2014/main" id="{AFB20F05-0594-4B4E-BB33-95038CC67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2" y="22394763"/>
            <a:ext cx="6132477" cy="20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4">
            <a:extLst>
              <a:ext uri="{FF2B5EF4-FFF2-40B4-BE49-F238E27FC236}">
                <a16:creationId xmlns:a16="http://schemas.microsoft.com/office/drawing/2014/main" id="{CE7F50A1-A43E-48DD-B69B-82E2F37B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0" y="-771986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45" name="_x588667248" descr="EMB000049144367">
            <a:extLst>
              <a:ext uri="{FF2B5EF4-FFF2-40B4-BE49-F238E27FC236}">
                <a16:creationId xmlns:a16="http://schemas.microsoft.com/office/drawing/2014/main" id="{7DBF6AF1-BB1D-4AB8-A4B6-43057BBE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5" y="25894968"/>
            <a:ext cx="9976325" cy="53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067F4184-8567-43FB-A43B-EF3F96AC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263" y="12529717"/>
            <a:ext cx="13465175" cy="1008062"/>
          </a:xfrm>
          <a:prstGeom prst="rect">
            <a:avLst/>
          </a:prstGeom>
          <a:gradFill flip="none" rotWithShape="1">
            <a:gsLst>
              <a:gs pos="0">
                <a:srgbClr val="000099"/>
              </a:gs>
              <a:gs pos="100000">
                <a:srgbClr val="33CC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lIns="82042" tIns="41019" rIns="82042" bIns="74288" anchor="ctr"/>
          <a:lstStyle/>
          <a:p>
            <a:pPr algn="ctr" defTabSz="1703388">
              <a:defRPr/>
            </a:pPr>
            <a:r>
              <a:rPr lang="ko-KR" altLang="en-US" sz="4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시나리오</a:t>
            </a:r>
            <a:endParaRPr lang="en-US" altLang="ko-KR" sz="4600" b="1" dirty="0">
              <a:solidFill>
                <a:schemeClr val="bg1"/>
              </a:solidFill>
              <a:effectLst>
                <a:outerShdw blurRad="38100" dist="38100" dir="2700000" algn="tl">
                  <a:srgbClr val="80808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8B7041B-A8A9-41FA-8209-08005D498876}"/>
              </a:ext>
            </a:extLst>
          </p:cNvPr>
          <p:cNvCxnSpPr>
            <a:cxnSpLocks/>
          </p:cNvCxnSpPr>
          <p:nvPr/>
        </p:nvCxnSpPr>
        <p:spPr bwMode="auto">
          <a:xfrm>
            <a:off x="792162" y="18506331"/>
            <a:ext cx="13465176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57CC6D6-3570-4535-AA6F-64AE9F6FD63E}"/>
              </a:ext>
            </a:extLst>
          </p:cNvPr>
          <p:cNvCxnSpPr>
            <a:cxnSpLocks/>
          </p:cNvCxnSpPr>
          <p:nvPr/>
        </p:nvCxnSpPr>
        <p:spPr bwMode="auto">
          <a:xfrm>
            <a:off x="792162" y="24952643"/>
            <a:ext cx="13465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E53DE-33B9-45EB-B581-E3CE204DE46E}"/>
              </a:ext>
            </a:extLst>
          </p:cNvPr>
          <p:cNvSpPr txBox="1"/>
          <p:nvPr/>
        </p:nvSpPr>
        <p:spPr>
          <a:xfrm>
            <a:off x="874228" y="13578491"/>
            <a:ext cx="4176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A3F80-0243-49C7-8250-83A8FCC7044E}"/>
              </a:ext>
            </a:extLst>
          </p:cNvPr>
          <p:cNvSpPr txBox="1"/>
          <p:nvPr/>
        </p:nvSpPr>
        <p:spPr>
          <a:xfrm>
            <a:off x="864296" y="18578339"/>
            <a:ext cx="7848872" cy="70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4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자세 추정 모듈 구성도</a:t>
            </a:r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357D9-C302-4313-A53E-240022150A4B}"/>
              </a:ext>
            </a:extLst>
          </p:cNvPr>
          <p:cNvSpPr txBox="1"/>
          <p:nvPr/>
        </p:nvSpPr>
        <p:spPr>
          <a:xfrm>
            <a:off x="864296" y="2507125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배변 인식 모듈 구성도</a:t>
            </a:r>
            <a:r>
              <a:rPr lang="en-US" altLang="ko-KR" sz="4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3FC88-0AA3-4200-A888-AA8C3C62BC7C}"/>
              </a:ext>
            </a:extLst>
          </p:cNvPr>
          <p:cNvSpPr txBox="1"/>
          <p:nvPr/>
        </p:nvSpPr>
        <p:spPr>
          <a:xfrm>
            <a:off x="3077427" y="2192264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학습 모듈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A9EE2-6D32-432E-B745-A89AAF368040}"/>
              </a:ext>
            </a:extLst>
          </p:cNvPr>
          <p:cNvSpPr txBox="1"/>
          <p:nvPr/>
        </p:nvSpPr>
        <p:spPr>
          <a:xfrm>
            <a:off x="3286497" y="24490123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네트워크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EFCBD-E388-4344-A1B3-13A923A021E8}"/>
              </a:ext>
            </a:extLst>
          </p:cNvPr>
          <p:cNvSpPr txBox="1"/>
          <p:nvPr/>
        </p:nvSpPr>
        <p:spPr>
          <a:xfrm>
            <a:off x="958329" y="19285719"/>
            <a:ext cx="40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8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DEE070-E483-44C2-9FDE-B061D6B04F2F}"/>
              </a:ext>
            </a:extLst>
          </p:cNvPr>
          <p:cNvSpPr txBox="1"/>
          <p:nvPr/>
        </p:nvSpPr>
        <p:spPr>
          <a:xfrm>
            <a:off x="9816486" y="2374504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추정 모델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91E1A4-A09B-4674-92B7-828AE5246ACB}"/>
              </a:ext>
            </a:extLst>
          </p:cNvPr>
          <p:cNvSpPr txBox="1"/>
          <p:nvPr/>
        </p:nvSpPr>
        <p:spPr>
          <a:xfrm>
            <a:off x="958329" y="22136033"/>
            <a:ext cx="40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8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C2299C-307A-43C3-8EB3-884FF03FEAF3}"/>
              </a:ext>
            </a:extLst>
          </p:cNvPr>
          <p:cNvSpPr txBox="1"/>
          <p:nvPr/>
        </p:nvSpPr>
        <p:spPr>
          <a:xfrm>
            <a:off x="7713102" y="19670658"/>
            <a:ext cx="40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934DAA-C5CC-440B-AFA5-E4063203072A}"/>
              </a:ext>
            </a:extLst>
          </p:cNvPr>
          <p:cNvSpPr txBox="1"/>
          <p:nvPr/>
        </p:nvSpPr>
        <p:spPr>
          <a:xfrm>
            <a:off x="31467696" y="14257534"/>
            <a:ext cx="7848872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목소리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앉음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판별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패드 위에 배변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배변 인식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놀이 시작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누름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보호자가 앱을 통해 영상통화 실행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안에 </a:t>
            </a:r>
            <a:r>
              <a:rPr lang="ko-KR" altLang="en-US" sz="5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개그림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&lt;-&gt;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네모박스 안에 화면 안에 사람 그림</a:t>
            </a:r>
            <a:endParaRPr lang="en-US" altLang="ko-KR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앱을 통해 영상통화 종료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9D1C8F-40EE-4F4C-95A4-EA2B1E687312}"/>
              </a:ext>
            </a:extLst>
          </p:cNvPr>
          <p:cNvSpPr txBox="1"/>
          <p:nvPr/>
        </p:nvSpPr>
        <p:spPr>
          <a:xfrm>
            <a:off x="15063247" y="13950376"/>
            <a:ext cx="102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훈련</a:t>
            </a:r>
            <a:endParaRPr lang="ko-KR" altLang="en-US" sz="8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C0008-C96A-4D70-A127-733568037519}"/>
              </a:ext>
            </a:extLst>
          </p:cNvPr>
          <p:cNvSpPr txBox="1"/>
          <p:nvPr/>
        </p:nvSpPr>
        <p:spPr>
          <a:xfrm>
            <a:off x="15063247" y="18469972"/>
            <a:ext cx="102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배변 훈련</a:t>
            </a:r>
            <a:endParaRPr lang="ko-KR" altLang="en-US" sz="8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E3BFFA-E673-4F41-9BFA-5B70833BE905}"/>
              </a:ext>
            </a:extLst>
          </p:cNvPr>
          <p:cNvSpPr txBox="1"/>
          <p:nvPr/>
        </p:nvSpPr>
        <p:spPr>
          <a:xfrm>
            <a:off x="15063247" y="22651948"/>
            <a:ext cx="102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놀이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E9DF8-6859-44D0-BBF0-83228395F87E}"/>
              </a:ext>
            </a:extLst>
          </p:cNvPr>
          <p:cNvSpPr txBox="1"/>
          <p:nvPr/>
        </p:nvSpPr>
        <p:spPr>
          <a:xfrm>
            <a:off x="15063247" y="26869384"/>
            <a:ext cx="1028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영상통화</a:t>
            </a:r>
          </a:p>
        </p:txBody>
      </p:sp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317FC793-A997-4EEC-A96A-14C34EF8D3B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59" b="51178"/>
          <a:stretch/>
        </p:blipFill>
        <p:spPr>
          <a:xfrm>
            <a:off x="15057370" y="14659848"/>
            <a:ext cx="12068599" cy="334822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CCC46B3-0E19-4208-8FD9-0881B901A06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74" b="55451"/>
          <a:stretch/>
        </p:blipFill>
        <p:spPr>
          <a:xfrm>
            <a:off x="15057370" y="19091061"/>
            <a:ext cx="12068599" cy="3055165"/>
          </a:xfrm>
          <a:prstGeom prst="rect">
            <a:avLst/>
          </a:prstGeom>
        </p:spPr>
      </p:pic>
      <p:pic>
        <p:nvPicPr>
          <p:cNvPr id="29" name="그림 2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31FC991-456D-44E2-978B-ACAE6C886F8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18866" b="54488"/>
          <a:stretch/>
        </p:blipFill>
        <p:spPr>
          <a:xfrm>
            <a:off x="15057370" y="23229213"/>
            <a:ext cx="12068599" cy="312120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9178C8A-EB66-4BA7-A70A-A2F9449A3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15234" b="48563"/>
          <a:stretch/>
        </p:blipFill>
        <p:spPr>
          <a:xfrm>
            <a:off x="15057370" y="27433409"/>
            <a:ext cx="12068599" cy="35275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211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2117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156</Words>
  <Application>Microsoft Office PowerPoint</Application>
  <PresentationFormat>사용자 지정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맑은 고딕</vt:lpstr>
      <vt:lpstr>1_기본 디자인</vt:lpstr>
      <vt:lpstr>PowerPoint 프레젠테이션</vt:lpstr>
    </vt:vector>
  </TitlesOfParts>
  <Company>웹포스터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Seongho Chun</cp:lastModifiedBy>
  <cp:revision>198</cp:revision>
  <dcterms:created xsi:type="dcterms:W3CDTF">2005-11-13T02:27:33Z</dcterms:created>
  <dcterms:modified xsi:type="dcterms:W3CDTF">2019-09-19T06:47:05Z</dcterms:modified>
</cp:coreProperties>
</file>