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2" r:id="rId3"/>
    <p:sldId id="264" r:id="rId4"/>
    <p:sldId id="268" r:id="rId5"/>
    <p:sldId id="279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7" autoAdjust="0"/>
    <p:restoredTop sz="68388" autoAdjust="0"/>
  </p:normalViewPr>
  <p:slideViewPr>
    <p:cSldViewPr snapToGrid="0" showGuides="1">
      <p:cViewPr varScale="1">
        <p:scale>
          <a:sx n="58" d="100"/>
          <a:sy n="58" d="100"/>
        </p:scale>
        <p:origin x="13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EE1F9-AE46-48D7-BEAB-5DBA933C3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7B9F-1717-4CAF-BCB9-5C8187471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58E2-BDA6-44EC-A386-BB323E0C4A8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9890E-85FA-4704-8F53-E920F311B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3DEF9-B306-4664-9761-B8750C085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9B8-27D7-49E2-8E49-0535A9545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8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8756-6719-4906-B4B5-65DD2402F7F8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ACAA-AC0E-47C4-B011-C3CB2236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개가천선 팀의 발표를 맡게 된 황인건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팀의 특허 주제는</a:t>
            </a:r>
            <a:endParaRPr lang="en-US" altLang="ko-KR" dirty="0"/>
          </a:p>
          <a:p>
            <a:r>
              <a:rPr lang="ko-KR" altLang="en-US" dirty="0"/>
              <a:t>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보고서 제출시엔 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시스템으로 주제를 잡았었는데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조금 더 특허를 출원하기 적합하게 다음과 같이 주제를 구체화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 딥러닝 기반 영상처리 기술의 세부내용 발표를 진행할 </a:t>
            </a:r>
            <a:r>
              <a:rPr lang="ko-KR" altLang="en-US" dirty="0" err="1"/>
              <a:t>윤성필이라고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딥러닝으로</a:t>
            </a:r>
            <a:r>
              <a:rPr lang="ko-KR" altLang="en-US" dirty="0"/>
              <a:t> 훈련된 시스템의 이미지 인식 능력은 이미 인간을 앞서고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</a:t>
            </a:r>
            <a:r>
              <a:rPr lang="ko-KR" altLang="en-US" dirty="0" err="1"/>
              <a:t>머신러닝의</a:t>
            </a:r>
            <a:r>
              <a:rPr lang="ko-KR" altLang="en-US" dirty="0"/>
              <a:t> 기술들인 </a:t>
            </a:r>
            <a:r>
              <a:rPr lang="ko-KR" altLang="en-US" dirty="0" err="1"/>
              <a:t>딥러닝과</a:t>
            </a:r>
            <a:r>
              <a:rPr lang="ko-KR" altLang="en-US" dirty="0"/>
              <a:t> 강화학습을 </a:t>
            </a:r>
            <a:r>
              <a:rPr lang="ko-KR" altLang="en-US" dirty="0" err="1"/>
              <a:t>반려견</a:t>
            </a:r>
            <a:r>
              <a:rPr lang="ko-KR" altLang="en-US" dirty="0"/>
              <a:t> 자세라는 분야로 </a:t>
            </a:r>
            <a:r>
              <a:rPr lang="ko-KR" altLang="en-US" dirty="0" err="1"/>
              <a:t>확장시켜서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컴퓨터 시스템을 통해 더 정확한 동물의 행동 분석에 이용하고자 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자세별로 총</a:t>
            </a:r>
            <a:r>
              <a:rPr lang="en-US" altLang="ko-KR" dirty="0"/>
              <a:t>, </a:t>
            </a:r>
            <a:r>
              <a:rPr lang="ko-KR" altLang="en-US" dirty="0"/>
              <a:t>만 장 이상의 </a:t>
            </a:r>
            <a:r>
              <a:rPr lang="ko-KR" altLang="en-US" dirty="0" err="1"/>
              <a:t>반려견</a:t>
            </a:r>
            <a:r>
              <a:rPr lang="ko-KR" altLang="en-US" dirty="0"/>
              <a:t> 학습데이터를 학습 반복 횟수에 따라 정확도 추이를 출력시킨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y</a:t>
            </a:r>
            <a:r>
              <a:rPr lang="ko-KR" altLang="en-US" dirty="0"/>
              <a:t>축은 </a:t>
            </a:r>
            <a:r>
              <a:rPr lang="en-US" altLang="ko-KR" dirty="0"/>
              <a:t>loss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손실율인</a:t>
            </a:r>
            <a:r>
              <a:rPr lang="ko-KR" altLang="en-US" dirty="0"/>
              <a:t> 오차를 말하는 것이고 </a:t>
            </a:r>
            <a:r>
              <a:rPr lang="en-US" altLang="ko-KR" dirty="0"/>
              <a:t>x</a:t>
            </a:r>
            <a:r>
              <a:rPr lang="ko-KR" altLang="en-US" dirty="0"/>
              <a:t>축은 학습 반복횟수를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그래프를 보시면 파란색 선은 </a:t>
            </a:r>
            <a:r>
              <a:rPr lang="en-US" altLang="ko-KR" dirty="0"/>
              <a:t>train data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이고  주황색 선은 </a:t>
            </a:r>
            <a:r>
              <a:rPr lang="en-US" altLang="ko-KR" dirty="0"/>
              <a:t>validation set, test set</a:t>
            </a:r>
            <a:r>
              <a:rPr lang="ko-KR" altLang="en-US" dirty="0"/>
              <a:t>의 정확한 학습을 위한 검증 데이터의 </a:t>
            </a:r>
            <a:r>
              <a:rPr lang="en-US" altLang="ko-KR" dirty="0"/>
              <a:t>loss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학습을 반복할수록</a:t>
            </a:r>
            <a:r>
              <a:rPr lang="en-US" altLang="ko-KR" dirty="0"/>
              <a:t>, </a:t>
            </a:r>
            <a:r>
              <a:rPr lang="ko-KR" altLang="en-US" dirty="0"/>
              <a:t>최종 성능인 </a:t>
            </a:r>
            <a:r>
              <a:rPr lang="en-US" altLang="ko-KR" dirty="0"/>
              <a:t>test data</a:t>
            </a:r>
            <a:r>
              <a:rPr lang="ko-KR" altLang="en-US" dirty="0"/>
              <a:t>의 </a:t>
            </a:r>
            <a:r>
              <a:rPr lang="en-US" altLang="ko-KR" dirty="0"/>
              <a:t>loss</a:t>
            </a:r>
            <a:r>
              <a:rPr lang="ko-KR" altLang="en-US" dirty="0"/>
              <a:t>가 </a:t>
            </a:r>
            <a:r>
              <a:rPr lang="en-US" altLang="ko-KR" dirty="0"/>
              <a:t>0.02%</a:t>
            </a:r>
            <a:r>
              <a:rPr lang="ko-KR" altLang="en-US" dirty="0"/>
              <a:t>까지 줄어들며</a:t>
            </a:r>
            <a:r>
              <a:rPr lang="en-US" altLang="ko-KR" dirty="0"/>
              <a:t>, 98%</a:t>
            </a:r>
            <a:r>
              <a:rPr lang="ko-KR" altLang="en-US" dirty="0"/>
              <a:t>의 정확도까지 향상하는 모습을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8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과정은 </a:t>
            </a:r>
            <a:r>
              <a:rPr lang="ko-KR" altLang="en-US" dirty="0" err="1"/>
              <a:t>머신러닝의</a:t>
            </a:r>
            <a:r>
              <a:rPr lang="ko-KR" altLang="en-US" dirty="0"/>
              <a:t> 또 다른 </a:t>
            </a:r>
            <a:r>
              <a:rPr lang="ko-KR" altLang="en-US" dirty="0" err="1"/>
              <a:t>기법중</a:t>
            </a:r>
            <a:r>
              <a:rPr lang="ko-KR" altLang="en-US" dirty="0"/>
              <a:t> 하나인 강화학습을 이용하여 반려견의 행동을 </a:t>
            </a:r>
            <a:r>
              <a:rPr lang="ko-KR" altLang="en-US" dirty="0" err="1"/>
              <a:t>특정화하는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전전 페이지의 </a:t>
            </a:r>
            <a:r>
              <a:rPr lang="en-US" altLang="ko-KR" dirty="0"/>
              <a:t>CNN </a:t>
            </a:r>
            <a:r>
              <a:rPr lang="ko-KR" altLang="en-US" dirty="0"/>
              <a:t>학습과정을 통해 각 자세별로 특징을 산출했고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산출된 자세 별 특징데이터를 이용하여 행동에 대한 강화학습을 진행합니다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상단 그림처럼</a:t>
            </a:r>
            <a:r>
              <a:rPr lang="en-US" altLang="ko-KR" dirty="0"/>
              <a:t>, CNN </a:t>
            </a:r>
            <a:r>
              <a:rPr lang="ko-KR" altLang="en-US" dirty="0"/>
              <a:t>알고리즘을 통과한 특징데이터들은</a:t>
            </a:r>
            <a:r>
              <a:rPr lang="en-US" altLang="ko-KR" dirty="0"/>
              <a:t>, Multi-stage</a:t>
            </a:r>
            <a:r>
              <a:rPr lang="ko-KR" altLang="en-US" dirty="0"/>
              <a:t>과정을 거치면서 반려견의 특정 행동으로 최적화하는 과정을 거칩니다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6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딥러닝과</a:t>
            </a:r>
            <a:r>
              <a:rPr lang="ko-KR" altLang="en-US" dirty="0"/>
              <a:t> 강화학습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과정을 거치면</a:t>
            </a:r>
            <a:r>
              <a:rPr lang="en-US" altLang="ko-KR" dirty="0"/>
              <a:t>, </a:t>
            </a:r>
            <a:r>
              <a:rPr lang="ko-KR" altLang="en-US" dirty="0"/>
              <a:t>마침내 강아지의 행동을 상단의 그림처럼 앉아있거나</a:t>
            </a:r>
            <a:r>
              <a:rPr lang="en-US" altLang="ko-KR" dirty="0"/>
              <a:t>, </a:t>
            </a:r>
            <a:r>
              <a:rPr lang="ko-KR" altLang="en-US" dirty="0"/>
              <a:t>서있는 행동들을 </a:t>
            </a:r>
            <a:r>
              <a:rPr lang="ko-KR" altLang="en-US" dirty="0" err="1"/>
              <a:t>무인카메라를</a:t>
            </a:r>
            <a:r>
              <a:rPr lang="ko-KR" altLang="en-US" dirty="0"/>
              <a:t> 통해 판별할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 딥러닝 기반 영상처리에 대해 세부내용을 발표한 </a:t>
            </a:r>
            <a:r>
              <a:rPr lang="ko-KR" altLang="en-US" dirty="0" err="1"/>
              <a:t>윤성필이었습니다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소개해드렸던</a:t>
            </a:r>
            <a:r>
              <a:rPr lang="en-US" altLang="ko-KR" dirty="0"/>
              <a:t> </a:t>
            </a:r>
            <a:r>
              <a:rPr lang="ko-KR" altLang="en-US" dirty="0"/>
              <a:t>딥러닝 기반 영상처리 기법으로</a:t>
            </a:r>
            <a:endParaRPr lang="en-US" altLang="ko-KR" dirty="0"/>
          </a:p>
          <a:p>
            <a:r>
              <a:rPr lang="ko-KR" altLang="en-US" dirty="0"/>
              <a:t>자세를 판별한 결과</a:t>
            </a:r>
            <a:endParaRPr lang="en-US" altLang="ko-KR" dirty="0"/>
          </a:p>
          <a:p>
            <a:r>
              <a:rPr lang="ko-KR" altLang="en-US" dirty="0"/>
              <a:t>반려견이</a:t>
            </a:r>
            <a:endParaRPr lang="en-US" altLang="ko-KR" dirty="0"/>
          </a:p>
          <a:p>
            <a:r>
              <a:rPr lang="ko-KR" altLang="en-US" dirty="0"/>
              <a:t>발화된 명령어에 맞게</a:t>
            </a:r>
            <a:endParaRPr lang="en-US" altLang="ko-KR" dirty="0"/>
          </a:p>
          <a:p>
            <a:r>
              <a:rPr lang="ko-KR" altLang="en-US" dirty="0"/>
              <a:t>올바른 자세를 취했을 경우</a:t>
            </a:r>
            <a:endParaRPr lang="en-US" altLang="ko-KR" dirty="0"/>
          </a:p>
          <a:p>
            <a:r>
              <a:rPr lang="ko-KR" altLang="en-US" dirty="0"/>
              <a:t>프로세서는</a:t>
            </a:r>
            <a:endParaRPr lang="en-US" altLang="ko-KR" dirty="0"/>
          </a:p>
          <a:p>
            <a:r>
              <a:rPr lang="ko-KR" altLang="en-US" dirty="0"/>
              <a:t>간식통에 연결된 모터를 작동시켜 간식의 보상을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20473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이러한 발명이 가져다 줄 기대효과로 크게 세가지 사항을 선정해보았습니다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무인으로 반려견에게 명령어 훈련을 시킬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배경기술의 두번째 항목에서 </a:t>
            </a:r>
            <a:r>
              <a:rPr lang="ko-KR" altLang="en-US" dirty="0" err="1"/>
              <a:t>말씀드렸었다시피</a:t>
            </a:r>
            <a:endParaRPr lang="en-US" altLang="ko-KR" dirty="0"/>
          </a:p>
          <a:p>
            <a:r>
              <a:rPr lang="ko-KR" altLang="en-US" dirty="0"/>
              <a:t>반려견과 떨어져 있으면서도 명령어 훈련을 </a:t>
            </a:r>
            <a:r>
              <a:rPr lang="ko-KR" altLang="en-US" dirty="0" err="1"/>
              <a:t>시킬수</a:t>
            </a:r>
            <a:r>
              <a:rPr lang="ko-KR" altLang="en-US" dirty="0"/>
              <a:t> 있다는 점이</a:t>
            </a:r>
            <a:endParaRPr lang="en-US" altLang="ko-KR" dirty="0"/>
          </a:p>
          <a:p>
            <a:r>
              <a:rPr lang="ko-KR" altLang="en-US" dirty="0"/>
              <a:t>저희가 본 시스템의 발명을 통해 가장 크게 기대하는 효과입니다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고가의 센서 없이 오직 카메라만으로도 반려견의 자세를 분석할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카메라를 </a:t>
            </a:r>
            <a:r>
              <a:rPr lang="ko-KR" altLang="en-US" dirty="0" err="1"/>
              <a:t>통해서든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카메라 하나만으로 사람이 아닌 반려견의 자세를 분석할 수 있는 기술은</a:t>
            </a:r>
            <a:endParaRPr lang="en-US" altLang="ko-KR" dirty="0"/>
          </a:p>
          <a:p>
            <a:r>
              <a:rPr lang="ko-KR" altLang="en-US" dirty="0"/>
              <a:t>국내외 어떤 특허 및 연구 논문에서도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반려견의 명령어 </a:t>
            </a:r>
            <a:r>
              <a:rPr lang="ko-KR" altLang="en-US" dirty="0" err="1"/>
              <a:t>훈련뿐만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앞으로 반려견과 관련된 여러 산업 분야 및 연구에 사용될 수 있는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마지막은 반려견의 모든 명령어 훈련 과정을 영상으로 기록할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사람에 대해서도 어린시절의 </a:t>
            </a:r>
            <a:r>
              <a:rPr lang="ko-KR" altLang="en-US" dirty="0" err="1"/>
              <a:t>의미깊은</a:t>
            </a:r>
            <a:r>
              <a:rPr lang="ko-KR" altLang="en-US" dirty="0"/>
              <a:t> 날의 모습을 영상으로 남겨 훗날 시청하며 추억하듯이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또한 하나의 가족구성원으로 소중하게 여겨지는 지금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 목소리를 반려견의 처음으로 학습하여 명령어 훈련에 성공한 순간을 기록할 수 있다는 점은</a:t>
            </a:r>
            <a:endParaRPr lang="en-US" altLang="ko-KR" dirty="0"/>
          </a:p>
          <a:p>
            <a:r>
              <a:rPr lang="ko-KR" altLang="en-US" dirty="0"/>
              <a:t>반려견을 기르는 보호자에게 큰 선물이 되어줄 것이라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46944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이것으로 팀 개가천선의 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시스템에 대한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2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기술분야와 배경기술이 포함된 발명의 설명으로 시작하여</a:t>
            </a:r>
            <a:endParaRPr lang="en-US" altLang="ko-KR" dirty="0"/>
          </a:p>
          <a:p>
            <a:r>
              <a:rPr lang="ko-KR" altLang="en-US" dirty="0"/>
              <a:t>발명의 내용으로 넘어가</a:t>
            </a:r>
            <a:endParaRPr lang="en-US" altLang="ko-KR" dirty="0"/>
          </a:p>
          <a:p>
            <a:r>
              <a:rPr lang="ko-KR" altLang="en-US" dirty="0"/>
              <a:t>해결하려는 과제와</a:t>
            </a:r>
            <a:r>
              <a:rPr lang="en-US" altLang="ko-KR" dirty="0"/>
              <a:t>, </a:t>
            </a:r>
            <a:r>
              <a:rPr lang="ko-KR" altLang="en-US" dirty="0"/>
              <a:t>과제의 해결 수단에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후 발명의 효과를 끝으로 발표를 마치도록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발명은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명령어훈련 시스템에 관한 것으로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더욱 상세하게는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기기에서 녹음된 보호자의 명령어 목소리를 출력하고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반려견이 자세를 취하면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촬영한 반려견의 자세를 딥러닝 기반 영상처리를 통해 분석하여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올바른 자세를 취했을 경우 먹이를 보상하는 방식으로 훈련시키는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시스템을 발명하게 된 배경은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</a:t>
            </a:r>
            <a:endParaRPr lang="en-US" altLang="ko-KR" dirty="0"/>
          </a:p>
          <a:p>
            <a:r>
              <a:rPr lang="ko-KR" altLang="en-US" dirty="0" err="1"/>
              <a:t>펫코노미</a:t>
            </a:r>
            <a:r>
              <a:rPr lang="ko-KR" altLang="en-US" dirty="0"/>
              <a:t> 시장의 폭발적 성장 및 </a:t>
            </a:r>
            <a:r>
              <a:rPr lang="ko-KR" altLang="en-US" dirty="0" err="1"/>
              <a:t>반려견</a:t>
            </a:r>
            <a:r>
              <a:rPr lang="ko-KR" altLang="en-US" dirty="0"/>
              <a:t> 훈련에 대한 관심</a:t>
            </a:r>
            <a:r>
              <a:rPr lang="en-US" altLang="ko-KR" dirty="0"/>
              <a:t>, </a:t>
            </a:r>
            <a:r>
              <a:rPr lang="ko-KR" altLang="en-US" dirty="0"/>
              <a:t>소비 증가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사람들이 반려견에 대한 소비를 늘리고 있으며 반려견에 대한 좋은 기술</a:t>
            </a:r>
            <a:r>
              <a:rPr lang="en-US" altLang="ko-KR" dirty="0"/>
              <a:t>, </a:t>
            </a:r>
            <a:r>
              <a:rPr lang="ko-KR" altLang="en-US" dirty="0"/>
              <a:t>서비스를 찾고 있습니다</a:t>
            </a:r>
            <a:r>
              <a:rPr lang="en-US" altLang="ko-KR" dirty="0"/>
              <a:t>. </a:t>
            </a:r>
            <a:r>
              <a:rPr lang="ko-KR" altLang="en-US" dirty="0"/>
              <a:t>그 중에서도 반려견의 훈련에 대한 부분은 여전히 명쾌히 해결되지 않은 분야이며</a:t>
            </a:r>
            <a:r>
              <a:rPr lang="en-US" altLang="ko-KR" dirty="0"/>
              <a:t>, </a:t>
            </a:r>
            <a:r>
              <a:rPr lang="ko-KR" altLang="en-US" dirty="0"/>
              <a:t>쉽게 훈련을 시키기 위한 도구들에 대한 관심과 출시는 계속적으로 증가하고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기존의 </a:t>
            </a:r>
            <a:r>
              <a:rPr lang="ko-KR" altLang="en-US" dirty="0" err="1"/>
              <a:t>반려견</a:t>
            </a:r>
            <a:r>
              <a:rPr lang="ko-KR" altLang="en-US" dirty="0"/>
              <a:t> 훈련은 명령어 발화서부터 자세를 판별하고 보상을 제공하는 과정이 모두 사람에 의해 직접 진행된다는 점입니다</a:t>
            </a:r>
            <a:r>
              <a:rPr lang="en-US" altLang="ko-KR" dirty="0"/>
              <a:t>. </a:t>
            </a:r>
            <a:r>
              <a:rPr lang="ko-KR" altLang="en-US" dirty="0"/>
              <a:t>이전과 달리 </a:t>
            </a:r>
            <a:r>
              <a:rPr lang="en-US" altLang="ko-KR" dirty="0"/>
              <a:t>1</a:t>
            </a:r>
            <a:r>
              <a:rPr lang="ko-KR" altLang="en-US" dirty="0"/>
              <a:t>인가구가 늘고있는 현대 시대에서 보호자와 반려견이 함께 있지 못하는 순간에도 훈련이 진행될 수 있으면 좋지 않을까 하는 고민에서 부터 저희는 이러한 시스템을 발명하게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주제를 떠올린 후에 저희는 관련된 기존 기술에 대해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반려견이 명령어에 맞는 자세를 취했는지를 인식하는데 활용할 수 있는 기존 기술로</a:t>
            </a:r>
            <a:endParaRPr lang="en-US" altLang="ko-KR" dirty="0"/>
          </a:p>
          <a:p>
            <a:r>
              <a:rPr lang="ko-KR" altLang="en-US" dirty="0"/>
              <a:t>한국공개특허 제 </a:t>
            </a:r>
            <a:r>
              <a:rPr lang="en-US" altLang="ko-KR" dirty="0"/>
              <a:t>10-2019-0054590</a:t>
            </a:r>
            <a:r>
              <a:rPr lang="ko-KR" altLang="en-US" dirty="0"/>
              <a:t>호 </a:t>
            </a:r>
            <a:r>
              <a:rPr lang="en-US" altLang="ko-KR" dirty="0"/>
              <a:t>‘</a:t>
            </a:r>
            <a:r>
              <a:rPr lang="ko-KR" altLang="en-US" dirty="0" err="1"/>
              <a:t>반려견</a:t>
            </a:r>
            <a:r>
              <a:rPr lang="ko-KR" altLang="en-US" dirty="0"/>
              <a:t> 행동분석 방법 및 시스템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찾았는데 이는 물리적인 센서를 기반으로 하는 </a:t>
            </a:r>
            <a:r>
              <a:rPr lang="ko-KR" altLang="en-US" dirty="0" err="1"/>
              <a:t>기술이였습니다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기술은 실제 일상생활 속 명령어 훈련에 적용되기엔</a:t>
            </a:r>
            <a:endParaRPr lang="en-US" altLang="ko-KR" dirty="0"/>
          </a:p>
          <a:p>
            <a:r>
              <a:rPr lang="ko-KR" altLang="en-US" dirty="0"/>
              <a:t>반려견에게 직접 센서를 부착해야 한다는 문제점과</a:t>
            </a:r>
            <a:endParaRPr lang="en-US" altLang="ko-KR" dirty="0"/>
          </a:p>
          <a:p>
            <a:r>
              <a:rPr lang="ko-KR" altLang="en-US" dirty="0"/>
              <a:t>반려견의 크기에 따라 센서의 크기변화가 필요하다는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이를 카메라를 실시간으로 촬영한 영상을 딥러닝 기반 영상처리 기술로 처리하여 자세를 판별하는 기술로써 해결해보고자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215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배경으로부터 저희는 두가지의 해결 과제를 도출해보았습니다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시스템의 발명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말 그대로 저희가 목표로 하는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</a:t>
            </a:r>
            <a:r>
              <a:rPr lang="ko-KR" altLang="en-US" dirty="0" err="1"/>
              <a:t>훈련을을</a:t>
            </a:r>
            <a:r>
              <a:rPr lang="ko-KR" altLang="en-US" dirty="0"/>
              <a:t> 고안해내고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시스템의 도면을 설계하는 일입니다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말씀드렸던 기술분야에서의 시스템 흐름 과정이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고안해낸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두번째로는 저희 시스템의 주요 기술이 되는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반려견의 자세를 인식하는 기술에 대한 발명입니다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고안한 본 시스템의 기기 도면은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기기는</a:t>
            </a:r>
            <a:endParaRPr lang="en-US" altLang="ko-KR" dirty="0"/>
          </a:p>
          <a:p>
            <a:r>
              <a:rPr lang="ko-KR" altLang="en-US" dirty="0"/>
              <a:t>보호자가 기기를 설정하는데 쓰일 </a:t>
            </a:r>
            <a:r>
              <a:rPr lang="en-US" altLang="ko-KR" dirty="0"/>
              <a:t>LCD,</a:t>
            </a:r>
          </a:p>
          <a:p>
            <a:r>
              <a:rPr lang="ko-KR" altLang="en-US" dirty="0"/>
              <a:t>보호자의 명령어 목소리가 녹음되는데 쓰일 마이크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명령어가 출력될 스피커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반려견을 촬영할 카메라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자세를 판별할 프로세서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보상을 제공할 </a:t>
            </a:r>
            <a:r>
              <a:rPr lang="ko-KR" altLang="en-US" dirty="0" err="1"/>
              <a:t>간식통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요소들을 하나하나 살펴보도록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814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명령어 발화단계를 위해 디바이스 뒷면의 마이크와</a:t>
            </a:r>
            <a:r>
              <a:rPr lang="en-US" altLang="ko-KR" dirty="0"/>
              <a:t> </a:t>
            </a:r>
            <a:r>
              <a:rPr lang="ko-KR" altLang="en-US" dirty="0"/>
              <a:t>스피커가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모두 디바이스 내부의 소형 컴퓨터에 연결되어</a:t>
            </a:r>
            <a:endParaRPr lang="en-US" altLang="ko-KR" dirty="0"/>
          </a:p>
          <a:p>
            <a:r>
              <a:rPr lang="ko-KR" altLang="en-US" dirty="0"/>
              <a:t>보호자의 명령어 목소리를 녹음할 땐 마이크가 작동되고</a:t>
            </a:r>
            <a:endParaRPr lang="en-US" altLang="ko-KR" dirty="0"/>
          </a:p>
          <a:p>
            <a:r>
              <a:rPr lang="ko-KR" altLang="en-US" dirty="0"/>
              <a:t>명령어 훈련을 시작할 때는 스피커가 동작되는 방식입니다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094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카메라를 통한 자세 촬영 단계인데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단계에서 카메라는 명령어 발화와 동시에 촬영을 시작하여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촬영한 영상을 실시간으로 프로세서에게 전달합니다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86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프로세서는 전달받은 실시간 촬영 영상을</a:t>
            </a:r>
            <a:endParaRPr lang="en-US" altLang="ko-KR" dirty="0"/>
          </a:p>
          <a:p>
            <a:r>
              <a:rPr lang="ko-KR" altLang="en-US" dirty="0" err="1"/>
              <a:t>딥러닝을</a:t>
            </a:r>
            <a:r>
              <a:rPr lang="ko-KR" altLang="en-US" dirty="0"/>
              <a:t> 기반으로 </a:t>
            </a:r>
            <a:r>
              <a:rPr lang="ko-KR" altLang="en-US" dirty="0" err="1"/>
              <a:t>영상처리하여</a:t>
            </a:r>
            <a:endParaRPr lang="en-US" altLang="ko-KR" dirty="0"/>
          </a:p>
          <a:p>
            <a:r>
              <a:rPr lang="ko-KR" altLang="en-US" dirty="0"/>
              <a:t>반려견의 자세를 판별합니다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딥러닝 기반 영상처리 과정의 세부 내용에 대해</a:t>
            </a:r>
            <a:endParaRPr lang="en-US" altLang="ko-KR" dirty="0"/>
          </a:p>
          <a:p>
            <a:r>
              <a:rPr lang="ko-KR" altLang="en-US" dirty="0" err="1"/>
              <a:t>윤성필</a:t>
            </a:r>
            <a:r>
              <a:rPr lang="ko-KR" altLang="en-US" dirty="0"/>
              <a:t> 학우가 더 자세히 설명하도록 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880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369276" y="3680084"/>
            <a:ext cx="5782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04801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786" y="2681758"/>
            <a:ext cx="5585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영상처리를 활용한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1557" y="405478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20142473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황인건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20142469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20142449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20142401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62B-FD03-4FE1-B0A9-F552E74F9F00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ED22-90E1-4686-9355-A2B191605CBD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55B4BF-956F-491F-814E-2EB9B8E941EA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딥러닝과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강화학습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7D5C45-7DD6-4B0F-A42D-D82775DFC76C}"/>
              </a:ext>
            </a:extLst>
          </p:cNvPr>
          <p:cNvSpPr txBox="1">
            <a:spLocks/>
          </p:cNvSpPr>
          <p:nvPr/>
        </p:nvSpPr>
        <p:spPr>
          <a:xfrm>
            <a:off x="459084" y="1280553"/>
            <a:ext cx="11273832" cy="548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앉아 있는 자세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행동들을 이미지별로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특징 데이터를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자세별로의 특징을 잡아내는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- 80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시간의 학습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_x420636344" descr="EMB00003fa044f8">
            <a:extLst>
              <a:ext uri="{FF2B5EF4-FFF2-40B4-BE49-F238E27FC236}">
                <a16:creationId xmlns:a16="http://schemas.microsoft.com/office/drawing/2014/main" id="{D0CF57D6-9F7A-4B8B-B9D4-AF19E1B6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7" y="2071688"/>
            <a:ext cx="10218501" cy="2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C8E1E-8ED8-4119-B30C-FDD3EE6F6B88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4" name="_x420632264" descr="EMB00003fa04505">
            <a:extLst>
              <a:ext uri="{FF2B5EF4-FFF2-40B4-BE49-F238E27FC236}">
                <a16:creationId xmlns:a16="http://schemas.microsoft.com/office/drawing/2014/main" id="{CFBB3469-ACB9-408C-A761-1C79E955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2" y="1857843"/>
            <a:ext cx="10911840" cy="36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3E28ED-CE63-462C-91B0-85F11EC6D5D4}"/>
              </a:ext>
            </a:extLst>
          </p:cNvPr>
          <p:cNvSpPr/>
          <p:nvPr/>
        </p:nvSpPr>
        <p:spPr>
          <a:xfrm>
            <a:off x="3774830" y="5535797"/>
            <a:ext cx="5478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횟수에 따른 정확도 출력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B916B9-8EA8-4FFB-AD2F-B5266D09A586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정확도</a:t>
            </a:r>
          </a:p>
        </p:txBody>
      </p:sp>
    </p:spTree>
    <p:extLst>
      <p:ext uri="{BB962C8B-B14F-4D97-AF65-F5344CB8AC3E}">
        <p14:creationId xmlns:p14="http://schemas.microsoft.com/office/powerpoint/2010/main" val="17936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DF294-4616-4B8E-9865-2273054A5E23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8B9474-BA7F-483B-A2FE-9CDBE4D4056B}"/>
              </a:ext>
            </a:extLst>
          </p:cNvPr>
          <p:cNvSpPr txBox="1">
            <a:spLocks/>
          </p:cNvSpPr>
          <p:nvPr/>
        </p:nvSpPr>
        <p:spPr>
          <a:xfrm>
            <a:off x="838200" y="1222694"/>
            <a:ext cx="10515600" cy="5270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머신러닝의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기법중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하나인 강화학습을 이용하여 반려견의 행동 특정화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행동이 하는 과정을 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분석된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자세들을 이용하여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행동을 분류</a:t>
            </a:r>
          </a:p>
        </p:txBody>
      </p:sp>
      <p:pic>
        <p:nvPicPr>
          <p:cNvPr id="8" name="_x417024856" descr="EMB00003fa04514">
            <a:extLst>
              <a:ext uri="{FF2B5EF4-FFF2-40B4-BE49-F238E27FC236}">
                <a16:creationId xmlns:a16="http://schemas.microsoft.com/office/drawing/2014/main" id="{14131564-6147-4B10-ABDE-576CC213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2014538"/>
            <a:ext cx="10515600" cy="25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F45348A-0239-4C03-8F70-41453FA8B8F9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2988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73AD-4E12-4410-9C99-7AB4D8453316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14E661-BACD-45E4-BE1B-1168270BD7B1}"/>
              </a:ext>
            </a:extLst>
          </p:cNvPr>
          <p:cNvSpPr txBox="1">
            <a:spLocks/>
          </p:cNvSpPr>
          <p:nvPr/>
        </p:nvSpPr>
        <p:spPr>
          <a:xfrm>
            <a:off x="395288" y="2241034"/>
            <a:ext cx="10515600" cy="4202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행동이 학습된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누워있는 자세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행동을 파악가능</a:t>
            </a:r>
          </a:p>
        </p:txBody>
      </p:sp>
      <p:pic>
        <p:nvPicPr>
          <p:cNvPr id="7" name="_x417397208" descr="EMB00003fa0452b">
            <a:extLst>
              <a:ext uri="{FF2B5EF4-FFF2-40B4-BE49-F238E27FC236}">
                <a16:creationId xmlns:a16="http://schemas.microsoft.com/office/drawing/2014/main" id="{AA6A30F1-FD42-4FFE-9540-D033278D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3063" r="19415" b="13980"/>
          <a:stretch/>
        </p:blipFill>
        <p:spPr bwMode="auto">
          <a:xfrm>
            <a:off x="395288" y="1957388"/>
            <a:ext cx="5257800" cy="27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420636104" descr="EMB00003fa04534">
            <a:extLst>
              <a:ext uri="{FF2B5EF4-FFF2-40B4-BE49-F238E27FC236}">
                <a16:creationId xmlns:a16="http://schemas.microsoft.com/office/drawing/2014/main" id="{BE5FBC9D-DCDD-48BF-8DD2-1F3236EE1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3" b="14867"/>
          <a:stretch/>
        </p:blipFill>
        <p:spPr bwMode="auto">
          <a:xfrm>
            <a:off x="5653088" y="1994948"/>
            <a:ext cx="5285093" cy="27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B116DE-2009-4818-A6D0-0B3EBFC45A95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결과</a:t>
            </a:r>
          </a:p>
        </p:txBody>
      </p:sp>
    </p:spTree>
    <p:extLst>
      <p:ext uri="{BB962C8B-B14F-4D97-AF65-F5344CB8AC3E}">
        <p14:creationId xmlns:p14="http://schemas.microsoft.com/office/powerpoint/2010/main" val="29146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8" y="1631931"/>
            <a:ext cx="20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19E4-B43C-4334-8BBC-6B32D444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40BF36F-0E5F-4A6E-B76C-8F14588E961C}"/>
              </a:ext>
            </a:extLst>
          </p:cNvPr>
          <p:cNvSpPr/>
          <p:nvPr/>
        </p:nvSpPr>
        <p:spPr>
          <a:xfrm>
            <a:off x="5096933" y="3234267"/>
            <a:ext cx="1998133" cy="17441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D420B-F560-460B-87B5-0A71E86D9D1E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2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발명의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543380" y="2382559"/>
            <a:ext cx="111052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반려견에게 명령어 훈련 시킬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고가의 센서 없이 오직 카메라만으로도 반려견의 자세를 분석할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모든 명령어 훈련 과정을 영상으로 기록할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E10D-CD68-4A6A-B920-870807C9AE67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2933" y="3009039"/>
            <a:ext cx="53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E50A-2E40-493E-8220-715F38EF145F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220" y="414120"/>
            <a:ext cx="545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21" y="1793163"/>
            <a:ext cx="517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배경기술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321" y="3513374"/>
            <a:ext cx="54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내용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해결하려는 과제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해결 수단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321" y="5199731"/>
            <a:ext cx="59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01B6-DD49-4A61-8A16-DE74701FE13E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기술분야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8627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녹음된 보호자의 명령어 목소리를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자세를 취함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촬영한 반려견의 자세를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딥러닝 기반 영상처리를 통해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올바른 자세를 취했을 경우 먹이를 보상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배경기술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111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 및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증가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훈련은 명령어 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기기를 통한 무인화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판별에 관련된 기존의 특허기술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한국공개특허 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10-2019-0054590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행동분석 방법 및 시스템‘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물리적인 센서 기반의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반려견에게 직접 센서를 부착해야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크기에 따라 센서의 크기변화가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영상처리로써 해결하고자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47EB-5838-434B-B93D-BAEC6DBBE3E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1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해결하려는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2430663"/>
            <a:ext cx="8627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시스템의 발명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인식 기술 발명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84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06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 도면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CCA7F-1A23-44F4-A616-C35F85A1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5419-032F-4158-AD94-98F02DAAEC9B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발화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A3865-9057-40D6-9FE3-4D0D49B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A21C5A5-AB58-488D-9796-BB2FB63F3267}"/>
              </a:ext>
            </a:extLst>
          </p:cNvPr>
          <p:cNvSpPr/>
          <p:nvPr/>
        </p:nvSpPr>
        <p:spPr>
          <a:xfrm>
            <a:off x="2844798" y="4216046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154CED-6F6D-46E2-B4C6-6E08618319D8}"/>
              </a:ext>
            </a:extLst>
          </p:cNvPr>
          <p:cNvSpPr/>
          <p:nvPr/>
        </p:nvSpPr>
        <p:spPr>
          <a:xfrm>
            <a:off x="5791197" y="2810579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C243F-A65E-4441-AE36-E8A460A5556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37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458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촬영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3EFF4-DF58-488A-9B5A-9DA66E1E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B44B75-1D68-4FB0-92D4-DC1A68B71D99}"/>
              </a:ext>
            </a:extLst>
          </p:cNvPr>
          <p:cNvSpPr/>
          <p:nvPr/>
        </p:nvSpPr>
        <p:spPr>
          <a:xfrm>
            <a:off x="4842934" y="1930410"/>
            <a:ext cx="1879600" cy="13533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2964-EB34-40AC-88B2-CA721FD998FA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E27EDC-D4C8-45C0-86E9-FDF0CB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EC37BA0-EF54-4304-B549-2FC033111F1F}"/>
              </a:ext>
            </a:extLst>
          </p:cNvPr>
          <p:cNvSpPr/>
          <p:nvPr/>
        </p:nvSpPr>
        <p:spPr>
          <a:xfrm>
            <a:off x="3996264" y="3759200"/>
            <a:ext cx="1490136" cy="14238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7D7C2-5095-4504-91D7-F8A04536D2E3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1389</Words>
  <Application>Microsoft Office PowerPoint</Application>
  <PresentationFormat>와이드스크린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황인건</cp:lastModifiedBy>
  <cp:revision>41</cp:revision>
  <dcterms:created xsi:type="dcterms:W3CDTF">2019-02-25T15:17:03Z</dcterms:created>
  <dcterms:modified xsi:type="dcterms:W3CDTF">2019-09-23T06:11:45Z</dcterms:modified>
</cp:coreProperties>
</file>