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0903" autoAdjust="0"/>
  </p:normalViewPr>
  <p:slideViewPr>
    <p:cSldViewPr snapToGrid="0">
      <p:cViewPr varScale="1">
        <p:scale>
          <a:sx n="117" d="100"/>
          <a:sy n="117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D277F1-81C1-4A8F-89D5-3DC1CF56905F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7040C73-0050-4AC5-A797-6BFC4CC2771B}">
      <dgm:prSet/>
      <dgm:spPr/>
      <dgm:t>
        <a:bodyPr/>
        <a:lstStyle/>
        <a:p>
          <a:r>
            <a:rPr lang="en-GB" dirty="0"/>
            <a:t>Visualize the benefits of banning fossil fuel cars</a:t>
          </a:r>
          <a:endParaRPr lang="en-US" dirty="0"/>
        </a:p>
      </dgm:t>
    </dgm:pt>
    <dgm:pt modelId="{E4CC9D79-4C9F-4B55-8220-DC5F20997C97}" type="parTrans" cxnId="{4A8C9D9D-D630-4466-B4FE-214F0C22E045}">
      <dgm:prSet/>
      <dgm:spPr/>
      <dgm:t>
        <a:bodyPr/>
        <a:lstStyle/>
        <a:p>
          <a:endParaRPr lang="en-US"/>
        </a:p>
      </dgm:t>
    </dgm:pt>
    <dgm:pt modelId="{D7D03672-A4CE-48D4-90FE-584A7138875A}" type="sibTrans" cxnId="{4A8C9D9D-D630-4466-B4FE-214F0C22E045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1D3A6F7-3A36-4D94-8822-8C954A10DBC0}">
      <dgm:prSet/>
      <dgm:spPr/>
      <dgm:t>
        <a:bodyPr/>
        <a:lstStyle/>
        <a:p>
          <a:r>
            <a:rPr lang="en-GB" dirty="0"/>
            <a:t>Try to explain possible effects on the environment</a:t>
          </a:r>
          <a:endParaRPr lang="en-US" dirty="0"/>
        </a:p>
      </dgm:t>
    </dgm:pt>
    <dgm:pt modelId="{85C606AC-D7E6-488F-BF88-D11F06EB1F12}" type="parTrans" cxnId="{B32B3D47-67B3-4946-80D8-9D502180B46D}">
      <dgm:prSet/>
      <dgm:spPr/>
      <dgm:t>
        <a:bodyPr/>
        <a:lstStyle/>
        <a:p>
          <a:endParaRPr lang="en-US"/>
        </a:p>
      </dgm:t>
    </dgm:pt>
    <dgm:pt modelId="{C6BC189D-F3D3-442B-9CFE-1AF2C28D09F6}" type="sibTrans" cxnId="{B32B3D47-67B3-4946-80D8-9D502180B46D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FA73397A-1FFA-4A4B-B01A-8CF0624D99BF}">
      <dgm:prSet/>
      <dgm:spPr/>
      <dgm:t>
        <a:bodyPr/>
        <a:lstStyle/>
        <a:p>
          <a:r>
            <a:rPr lang="en-US" dirty="0"/>
            <a:t>Compare sales of electric and gas cars</a:t>
          </a:r>
        </a:p>
      </dgm:t>
    </dgm:pt>
    <dgm:pt modelId="{61ACB5B7-37B7-44C5-BF3F-09E6FAE152CA}" type="parTrans" cxnId="{48A0C80F-8BB4-449B-BF35-6408948D7B71}">
      <dgm:prSet/>
      <dgm:spPr/>
      <dgm:t>
        <a:bodyPr/>
        <a:lstStyle/>
        <a:p>
          <a:endParaRPr lang="en-US"/>
        </a:p>
      </dgm:t>
    </dgm:pt>
    <dgm:pt modelId="{9DA3E60E-DD15-4907-8F88-DC4CF8277F67}" type="sibTrans" cxnId="{48A0C80F-8BB4-449B-BF35-6408948D7B71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E5D18960-0AD1-4FBC-BE1E-49B2FF927A90}" type="pres">
      <dgm:prSet presAssocID="{DCD277F1-81C1-4A8F-89D5-3DC1CF56905F}" presName="Name0" presStyleCnt="0">
        <dgm:presLayoutVars>
          <dgm:animLvl val="lvl"/>
          <dgm:resizeHandles val="exact"/>
        </dgm:presLayoutVars>
      </dgm:prSet>
      <dgm:spPr/>
    </dgm:pt>
    <dgm:pt modelId="{5AC9950F-A361-42CE-849D-B98E15D5ADE8}" type="pres">
      <dgm:prSet presAssocID="{77040C73-0050-4AC5-A797-6BFC4CC2771B}" presName="compositeNode" presStyleCnt="0">
        <dgm:presLayoutVars>
          <dgm:bulletEnabled val="1"/>
        </dgm:presLayoutVars>
      </dgm:prSet>
      <dgm:spPr/>
    </dgm:pt>
    <dgm:pt modelId="{478BC8A9-43EE-4315-915E-C4925D50DCFC}" type="pres">
      <dgm:prSet presAssocID="{77040C73-0050-4AC5-A797-6BFC4CC2771B}" presName="bgRect" presStyleLbl="bgAccFollowNode1" presStyleIdx="0" presStyleCnt="3"/>
      <dgm:spPr/>
    </dgm:pt>
    <dgm:pt modelId="{1F469557-775E-4DA0-9A4B-337AE3D3AE6B}" type="pres">
      <dgm:prSet presAssocID="{D7D03672-A4CE-48D4-90FE-584A7138875A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5D5290B9-A288-44EF-929F-1786BB440EDE}" type="pres">
      <dgm:prSet presAssocID="{77040C73-0050-4AC5-A797-6BFC4CC2771B}" presName="bottomLine" presStyleLbl="alignNode1" presStyleIdx="1" presStyleCnt="6">
        <dgm:presLayoutVars/>
      </dgm:prSet>
      <dgm:spPr/>
    </dgm:pt>
    <dgm:pt modelId="{C7598104-8CC9-4ACE-AF40-78BEF60355EE}" type="pres">
      <dgm:prSet presAssocID="{77040C73-0050-4AC5-A797-6BFC4CC2771B}" presName="nodeText" presStyleLbl="bgAccFollowNode1" presStyleIdx="0" presStyleCnt="3">
        <dgm:presLayoutVars>
          <dgm:bulletEnabled val="1"/>
        </dgm:presLayoutVars>
      </dgm:prSet>
      <dgm:spPr/>
    </dgm:pt>
    <dgm:pt modelId="{92736744-B571-4A32-8D19-C862B7AB04FC}" type="pres">
      <dgm:prSet presAssocID="{D7D03672-A4CE-48D4-90FE-584A7138875A}" presName="sibTrans" presStyleCnt="0"/>
      <dgm:spPr/>
    </dgm:pt>
    <dgm:pt modelId="{D6005D7F-D5D1-40E9-97C8-4C46A1533E58}" type="pres">
      <dgm:prSet presAssocID="{D1D3A6F7-3A36-4D94-8822-8C954A10DBC0}" presName="compositeNode" presStyleCnt="0">
        <dgm:presLayoutVars>
          <dgm:bulletEnabled val="1"/>
        </dgm:presLayoutVars>
      </dgm:prSet>
      <dgm:spPr/>
    </dgm:pt>
    <dgm:pt modelId="{262ED7AF-2AF6-4B74-BB7A-CFB2A5DD80D2}" type="pres">
      <dgm:prSet presAssocID="{D1D3A6F7-3A36-4D94-8822-8C954A10DBC0}" presName="bgRect" presStyleLbl="bgAccFollowNode1" presStyleIdx="1" presStyleCnt="3"/>
      <dgm:spPr/>
    </dgm:pt>
    <dgm:pt modelId="{4CE13DC1-532D-495B-98FF-25796FD72940}" type="pres">
      <dgm:prSet presAssocID="{C6BC189D-F3D3-442B-9CFE-1AF2C28D09F6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5D81FA48-078F-4216-86FF-B57E16985BF7}" type="pres">
      <dgm:prSet presAssocID="{D1D3A6F7-3A36-4D94-8822-8C954A10DBC0}" presName="bottomLine" presStyleLbl="alignNode1" presStyleIdx="3" presStyleCnt="6">
        <dgm:presLayoutVars/>
      </dgm:prSet>
      <dgm:spPr/>
    </dgm:pt>
    <dgm:pt modelId="{E05DB65E-EC99-4F14-9D69-A6B23D552368}" type="pres">
      <dgm:prSet presAssocID="{D1D3A6F7-3A36-4D94-8822-8C954A10DBC0}" presName="nodeText" presStyleLbl="bgAccFollowNode1" presStyleIdx="1" presStyleCnt="3">
        <dgm:presLayoutVars>
          <dgm:bulletEnabled val="1"/>
        </dgm:presLayoutVars>
      </dgm:prSet>
      <dgm:spPr/>
    </dgm:pt>
    <dgm:pt modelId="{F5D98277-6AF2-4A9A-9ABB-90D0B51B06BD}" type="pres">
      <dgm:prSet presAssocID="{C6BC189D-F3D3-442B-9CFE-1AF2C28D09F6}" presName="sibTrans" presStyleCnt="0"/>
      <dgm:spPr/>
    </dgm:pt>
    <dgm:pt modelId="{F1E7E004-F764-4E88-9F18-FA19E579E96D}" type="pres">
      <dgm:prSet presAssocID="{FA73397A-1FFA-4A4B-B01A-8CF0624D99BF}" presName="compositeNode" presStyleCnt="0">
        <dgm:presLayoutVars>
          <dgm:bulletEnabled val="1"/>
        </dgm:presLayoutVars>
      </dgm:prSet>
      <dgm:spPr/>
    </dgm:pt>
    <dgm:pt modelId="{21EFC1E7-E826-4CF4-9B08-ABAC1BDD3423}" type="pres">
      <dgm:prSet presAssocID="{FA73397A-1FFA-4A4B-B01A-8CF0624D99BF}" presName="bgRect" presStyleLbl="bgAccFollowNode1" presStyleIdx="2" presStyleCnt="3"/>
      <dgm:spPr/>
    </dgm:pt>
    <dgm:pt modelId="{835E6091-93C8-451D-BAAC-5FAF54312CE6}" type="pres">
      <dgm:prSet presAssocID="{9DA3E60E-DD15-4907-8F88-DC4CF8277F67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DFC4D6B6-2AD1-4CE7-B345-5514F8298EFD}" type="pres">
      <dgm:prSet presAssocID="{FA73397A-1FFA-4A4B-B01A-8CF0624D99BF}" presName="bottomLine" presStyleLbl="alignNode1" presStyleIdx="5" presStyleCnt="6">
        <dgm:presLayoutVars/>
      </dgm:prSet>
      <dgm:spPr/>
    </dgm:pt>
    <dgm:pt modelId="{1E487635-40CE-460E-86C2-32A4A0C9EED7}" type="pres">
      <dgm:prSet presAssocID="{FA73397A-1FFA-4A4B-B01A-8CF0624D99BF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B57D7D09-F9F4-415F-AAEB-A1C1931D384E}" type="presOf" srcId="{DCD277F1-81C1-4A8F-89D5-3DC1CF56905F}" destId="{E5D18960-0AD1-4FBC-BE1E-49B2FF927A90}" srcOrd="0" destOrd="0" presId="urn:microsoft.com/office/officeart/2016/7/layout/BasicLinearProcessNumbered"/>
    <dgm:cxn modelId="{48A0C80F-8BB4-449B-BF35-6408948D7B71}" srcId="{DCD277F1-81C1-4A8F-89D5-3DC1CF56905F}" destId="{FA73397A-1FFA-4A4B-B01A-8CF0624D99BF}" srcOrd="2" destOrd="0" parTransId="{61ACB5B7-37B7-44C5-BF3F-09E6FAE152CA}" sibTransId="{9DA3E60E-DD15-4907-8F88-DC4CF8277F67}"/>
    <dgm:cxn modelId="{ED63D910-C1DC-4431-ADB7-81846013C715}" type="presOf" srcId="{77040C73-0050-4AC5-A797-6BFC4CC2771B}" destId="{C7598104-8CC9-4ACE-AF40-78BEF60355EE}" srcOrd="1" destOrd="0" presId="urn:microsoft.com/office/officeart/2016/7/layout/BasicLinearProcessNumbered"/>
    <dgm:cxn modelId="{AB142C27-ED8F-411F-B1A7-697A55D678AC}" type="presOf" srcId="{D7D03672-A4CE-48D4-90FE-584A7138875A}" destId="{1F469557-775E-4DA0-9A4B-337AE3D3AE6B}" srcOrd="0" destOrd="0" presId="urn:microsoft.com/office/officeart/2016/7/layout/BasicLinearProcessNumbered"/>
    <dgm:cxn modelId="{B32B3D47-67B3-4946-80D8-9D502180B46D}" srcId="{DCD277F1-81C1-4A8F-89D5-3DC1CF56905F}" destId="{D1D3A6F7-3A36-4D94-8822-8C954A10DBC0}" srcOrd="1" destOrd="0" parTransId="{85C606AC-D7E6-488F-BF88-D11F06EB1F12}" sibTransId="{C6BC189D-F3D3-442B-9CFE-1AF2C28D09F6}"/>
    <dgm:cxn modelId="{85FB6768-0FD5-4F1C-9B84-3684A698FB82}" type="presOf" srcId="{77040C73-0050-4AC5-A797-6BFC4CC2771B}" destId="{478BC8A9-43EE-4315-915E-C4925D50DCFC}" srcOrd="0" destOrd="0" presId="urn:microsoft.com/office/officeart/2016/7/layout/BasicLinearProcessNumbered"/>
    <dgm:cxn modelId="{895A7772-5F1F-4A97-AA5C-300A172D575C}" type="presOf" srcId="{C6BC189D-F3D3-442B-9CFE-1AF2C28D09F6}" destId="{4CE13DC1-532D-495B-98FF-25796FD72940}" srcOrd="0" destOrd="0" presId="urn:microsoft.com/office/officeart/2016/7/layout/BasicLinearProcessNumbered"/>
    <dgm:cxn modelId="{D5AB0A53-61BE-4CB5-8DE8-CF86E4271E5B}" type="presOf" srcId="{D1D3A6F7-3A36-4D94-8822-8C954A10DBC0}" destId="{262ED7AF-2AF6-4B74-BB7A-CFB2A5DD80D2}" srcOrd="0" destOrd="0" presId="urn:microsoft.com/office/officeart/2016/7/layout/BasicLinearProcessNumbered"/>
    <dgm:cxn modelId="{4A8C9D9D-D630-4466-B4FE-214F0C22E045}" srcId="{DCD277F1-81C1-4A8F-89D5-3DC1CF56905F}" destId="{77040C73-0050-4AC5-A797-6BFC4CC2771B}" srcOrd="0" destOrd="0" parTransId="{E4CC9D79-4C9F-4B55-8220-DC5F20997C97}" sibTransId="{D7D03672-A4CE-48D4-90FE-584A7138875A}"/>
    <dgm:cxn modelId="{15A9FAA3-54E8-4D94-A6C1-BBFD2D577CAC}" type="presOf" srcId="{D1D3A6F7-3A36-4D94-8822-8C954A10DBC0}" destId="{E05DB65E-EC99-4F14-9D69-A6B23D552368}" srcOrd="1" destOrd="0" presId="urn:microsoft.com/office/officeart/2016/7/layout/BasicLinearProcessNumbered"/>
    <dgm:cxn modelId="{BA4B3BC5-139D-4CBE-A7A5-0E04DCC100AD}" type="presOf" srcId="{FA73397A-1FFA-4A4B-B01A-8CF0624D99BF}" destId="{21EFC1E7-E826-4CF4-9B08-ABAC1BDD3423}" srcOrd="0" destOrd="0" presId="urn:microsoft.com/office/officeart/2016/7/layout/BasicLinearProcessNumbered"/>
    <dgm:cxn modelId="{81F4F6E4-0DEC-4922-A9F3-DE2209B336A3}" type="presOf" srcId="{FA73397A-1FFA-4A4B-B01A-8CF0624D99BF}" destId="{1E487635-40CE-460E-86C2-32A4A0C9EED7}" srcOrd="1" destOrd="0" presId="urn:microsoft.com/office/officeart/2016/7/layout/BasicLinearProcessNumbered"/>
    <dgm:cxn modelId="{7856E0F0-5D32-472F-9141-1D7855AC2488}" type="presOf" srcId="{9DA3E60E-DD15-4907-8F88-DC4CF8277F67}" destId="{835E6091-93C8-451D-BAAC-5FAF54312CE6}" srcOrd="0" destOrd="0" presId="urn:microsoft.com/office/officeart/2016/7/layout/BasicLinearProcessNumbered"/>
    <dgm:cxn modelId="{45063304-D5ED-4C12-B5D8-37FBAC48F184}" type="presParOf" srcId="{E5D18960-0AD1-4FBC-BE1E-49B2FF927A90}" destId="{5AC9950F-A361-42CE-849D-B98E15D5ADE8}" srcOrd="0" destOrd="0" presId="urn:microsoft.com/office/officeart/2016/7/layout/BasicLinearProcessNumbered"/>
    <dgm:cxn modelId="{5A317150-1A29-408C-B190-47CA853E4BD4}" type="presParOf" srcId="{5AC9950F-A361-42CE-849D-B98E15D5ADE8}" destId="{478BC8A9-43EE-4315-915E-C4925D50DCFC}" srcOrd="0" destOrd="0" presId="urn:microsoft.com/office/officeart/2016/7/layout/BasicLinearProcessNumbered"/>
    <dgm:cxn modelId="{1D5F50FC-2BD9-417E-99F6-21552AF9F5C0}" type="presParOf" srcId="{5AC9950F-A361-42CE-849D-B98E15D5ADE8}" destId="{1F469557-775E-4DA0-9A4B-337AE3D3AE6B}" srcOrd="1" destOrd="0" presId="urn:microsoft.com/office/officeart/2016/7/layout/BasicLinearProcessNumbered"/>
    <dgm:cxn modelId="{2282ABF1-41CD-4C32-A7D5-632B6C898BFB}" type="presParOf" srcId="{5AC9950F-A361-42CE-849D-B98E15D5ADE8}" destId="{5D5290B9-A288-44EF-929F-1786BB440EDE}" srcOrd="2" destOrd="0" presId="urn:microsoft.com/office/officeart/2016/7/layout/BasicLinearProcessNumbered"/>
    <dgm:cxn modelId="{6725BAC0-DF5C-4BC9-84C5-C3EB8C72C3D7}" type="presParOf" srcId="{5AC9950F-A361-42CE-849D-B98E15D5ADE8}" destId="{C7598104-8CC9-4ACE-AF40-78BEF60355EE}" srcOrd="3" destOrd="0" presId="urn:microsoft.com/office/officeart/2016/7/layout/BasicLinearProcessNumbered"/>
    <dgm:cxn modelId="{EFECDB4C-9660-4530-8347-8D12577F48C8}" type="presParOf" srcId="{E5D18960-0AD1-4FBC-BE1E-49B2FF927A90}" destId="{92736744-B571-4A32-8D19-C862B7AB04FC}" srcOrd="1" destOrd="0" presId="urn:microsoft.com/office/officeart/2016/7/layout/BasicLinearProcessNumbered"/>
    <dgm:cxn modelId="{02A230E5-B45C-42B6-9414-1DEBD4A53A91}" type="presParOf" srcId="{E5D18960-0AD1-4FBC-BE1E-49B2FF927A90}" destId="{D6005D7F-D5D1-40E9-97C8-4C46A1533E58}" srcOrd="2" destOrd="0" presId="urn:microsoft.com/office/officeart/2016/7/layout/BasicLinearProcessNumbered"/>
    <dgm:cxn modelId="{EAD25D00-EDA1-4344-9BBD-4B26580C986D}" type="presParOf" srcId="{D6005D7F-D5D1-40E9-97C8-4C46A1533E58}" destId="{262ED7AF-2AF6-4B74-BB7A-CFB2A5DD80D2}" srcOrd="0" destOrd="0" presId="urn:microsoft.com/office/officeart/2016/7/layout/BasicLinearProcessNumbered"/>
    <dgm:cxn modelId="{D2049D0C-795C-4421-B0F7-698CFB05421A}" type="presParOf" srcId="{D6005D7F-D5D1-40E9-97C8-4C46A1533E58}" destId="{4CE13DC1-532D-495B-98FF-25796FD72940}" srcOrd="1" destOrd="0" presId="urn:microsoft.com/office/officeart/2016/7/layout/BasicLinearProcessNumbered"/>
    <dgm:cxn modelId="{3236D44C-C989-43ED-B0A8-2460188D5902}" type="presParOf" srcId="{D6005D7F-D5D1-40E9-97C8-4C46A1533E58}" destId="{5D81FA48-078F-4216-86FF-B57E16985BF7}" srcOrd="2" destOrd="0" presId="urn:microsoft.com/office/officeart/2016/7/layout/BasicLinearProcessNumbered"/>
    <dgm:cxn modelId="{E07685B1-BEEE-4D54-B213-7FB5FF02FE49}" type="presParOf" srcId="{D6005D7F-D5D1-40E9-97C8-4C46A1533E58}" destId="{E05DB65E-EC99-4F14-9D69-A6B23D552368}" srcOrd="3" destOrd="0" presId="urn:microsoft.com/office/officeart/2016/7/layout/BasicLinearProcessNumbered"/>
    <dgm:cxn modelId="{11F7340E-5715-4570-8FBB-65E760A9149A}" type="presParOf" srcId="{E5D18960-0AD1-4FBC-BE1E-49B2FF927A90}" destId="{F5D98277-6AF2-4A9A-9ABB-90D0B51B06BD}" srcOrd="3" destOrd="0" presId="urn:microsoft.com/office/officeart/2016/7/layout/BasicLinearProcessNumbered"/>
    <dgm:cxn modelId="{B0CC6F25-8986-49D3-8C3F-7D0CFB9E9E24}" type="presParOf" srcId="{E5D18960-0AD1-4FBC-BE1E-49B2FF927A90}" destId="{F1E7E004-F764-4E88-9F18-FA19E579E96D}" srcOrd="4" destOrd="0" presId="urn:microsoft.com/office/officeart/2016/7/layout/BasicLinearProcessNumbered"/>
    <dgm:cxn modelId="{8E14E61C-7BB8-4FE3-93A9-3F557E7DF650}" type="presParOf" srcId="{F1E7E004-F764-4E88-9F18-FA19E579E96D}" destId="{21EFC1E7-E826-4CF4-9B08-ABAC1BDD3423}" srcOrd="0" destOrd="0" presId="urn:microsoft.com/office/officeart/2016/7/layout/BasicLinearProcessNumbered"/>
    <dgm:cxn modelId="{E0BD0224-5A26-457A-BE65-7B9BFBD52750}" type="presParOf" srcId="{F1E7E004-F764-4E88-9F18-FA19E579E96D}" destId="{835E6091-93C8-451D-BAAC-5FAF54312CE6}" srcOrd="1" destOrd="0" presId="urn:microsoft.com/office/officeart/2016/7/layout/BasicLinearProcessNumbered"/>
    <dgm:cxn modelId="{490247C4-0CBF-49FC-A53D-B5068BA6EBE3}" type="presParOf" srcId="{F1E7E004-F764-4E88-9F18-FA19E579E96D}" destId="{DFC4D6B6-2AD1-4CE7-B345-5514F8298EFD}" srcOrd="2" destOrd="0" presId="urn:microsoft.com/office/officeart/2016/7/layout/BasicLinearProcessNumbered"/>
    <dgm:cxn modelId="{18B1ED6D-C592-4D56-87B9-B3C2ED5E6B6C}" type="presParOf" srcId="{F1E7E004-F764-4E88-9F18-FA19E579E96D}" destId="{1E487635-40CE-460E-86C2-32A4A0C9EED7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8BC8A9-43EE-4315-915E-C4925D50DCFC}">
      <dsp:nvSpPr>
        <dsp:cNvPr id="0" name=""/>
        <dsp:cNvSpPr/>
      </dsp:nvSpPr>
      <dsp:spPr>
        <a:xfrm>
          <a:off x="0" y="0"/>
          <a:ext cx="3286125" cy="376048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Visualize the benefits of banning fossil fuel cars</a:t>
          </a:r>
          <a:endParaRPr lang="en-US" sz="2600" kern="1200" dirty="0"/>
        </a:p>
      </dsp:txBody>
      <dsp:txXfrm>
        <a:off x="0" y="1428984"/>
        <a:ext cx="3286125" cy="2256291"/>
      </dsp:txXfrm>
    </dsp:sp>
    <dsp:sp modelId="{1F469557-775E-4DA0-9A4B-337AE3D3AE6B}">
      <dsp:nvSpPr>
        <dsp:cNvPr id="0" name=""/>
        <dsp:cNvSpPr/>
      </dsp:nvSpPr>
      <dsp:spPr>
        <a:xfrm>
          <a:off x="1078989" y="376048"/>
          <a:ext cx="1128145" cy="112814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955" tIns="12700" rIns="8795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44202" y="541261"/>
        <a:ext cx="797719" cy="797719"/>
      </dsp:txXfrm>
    </dsp:sp>
    <dsp:sp modelId="{5D5290B9-A288-44EF-929F-1786BB440EDE}">
      <dsp:nvSpPr>
        <dsp:cNvPr id="0" name=""/>
        <dsp:cNvSpPr/>
      </dsp:nvSpPr>
      <dsp:spPr>
        <a:xfrm>
          <a:off x="0" y="3760413"/>
          <a:ext cx="3286125" cy="72"/>
        </a:xfrm>
        <a:prstGeom prst="rect">
          <a:avLst/>
        </a:prstGeom>
        <a:solidFill>
          <a:schemeClr val="accent5">
            <a:hueOff val="-296204"/>
            <a:satOff val="112"/>
            <a:lumOff val="-1412"/>
            <a:alphaOff val="0"/>
          </a:schemeClr>
        </a:solidFill>
        <a:ln w="12700" cap="flat" cmpd="sng" algn="ctr">
          <a:solidFill>
            <a:schemeClr val="accent5">
              <a:hueOff val="-296204"/>
              <a:satOff val="112"/>
              <a:lumOff val="-1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2ED7AF-2AF6-4B74-BB7A-CFB2A5DD80D2}">
      <dsp:nvSpPr>
        <dsp:cNvPr id="0" name=""/>
        <dsp:cNvSpPr/>
      </dsp:nvSpPr>
      <dsp:spPr>
        <a:xfrm>
          <a:off x="3614737" y="0"/>
          <a:ext cx="3286125" cy="3760485"/>
        </a:xfrm>
        <a:prstGeom prst="rect">
          <a:avLst/>
        </a:prstGeom>
        <a:solidFill>
          <a:schemeClr val="accent5">
            <a:tint val="40000"/>
            <a:alpha val="90000"/>
            <a:hueOff val="-883345"/>
            <a:satOff val="-6034"/>
            <a:lumOff val="-70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883345"/>
              <a:satOff val="-6034"/>
              <a:lumOff val="-7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Try to explain possible effects on the environment</a:t>
          </a:r>
          <a:endParaRPr lang="en-US" sz="2600" kern="1200" dirty="0"/>
        </a:p>
      </dsp:txBody>
      <dsp:txXfrm>
        <a:off x="3614737" y="1428984"/>
        <a:ext cx="3286125" cy="2256291"/>
      </dsp:txXfrm>
    </dsp:sp>
    <dsp:sp modelId="{4CE13DC1-532D-495B-98FF-25796FD72940}">
      <dsp:nvSpPr>
        <dsp:cNvPr id="0" name=""/>
        <dsp:cNvSpPr/>
      </dsp:nvSpPr>
      <dsp:spPr>
        <a:xfrm>
          <a:off x="4693727" y="376048"/>
          <a:ext cx="1128145" cy="1128145"/>
        </a:xfrm>
        <a:prstGeom prst="ellipse">
          <a:avLst/>
        </a:prstGeom>
        <a:solidFill>
          <a:schemeClr val="accent5">
            <a:hueOff val="-592407"/>
            <a:satOff val="225"/>
            <a:lumOff val="-2824"/>
            <a:alphaOff val="0"/>
          </a:schemeClr>
        </a:solidFill>
        <a:ln w="12700" cap="flat" cmpd="sng" algn="ctr">
          <a:solidFill>
            <a:schemeClr val="accent5">
              <a:hueOff val="-592407"/>
              <a:satOff val="225"/>
              <a:lumOff val="-2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955" tIns="12700" rIns="8795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858940" y="541261"/>
        <a:ext cx="797719" cy="797719"/>
      </dsp:txXfrm>
    </dsp:sp>
    <dsp:sp modelId="{5D81FA48-078F-4216-86FF-B57E16985BF7}">
      <dsp:nvSpPr>
        <dsp:cNvPr id="0" name=""/>
        <dsp:cNvSpPr/>
      </dsp:nvSpPr>
      <dsp:spPr>
        <a:xfrm>
          <a:off x="3614737" y="3760413"/>
          <a:ext cx="3286125" cy="72"/>
        </a:xfrm>
        <a:prstGeom prst="rect">
          <a:avLst/>
        </a:prstGeom>
        <a:solidFill>
          <a:schemeClr val="accent5">
            <a:hueOff val="-888611"/>
            <a:satOff val="337"/>
            <a:lumOff val="-4235"/>
            <a:alphaOff val="0"/>
          </a:schemeClr>
        </a:solidFill>
        <a:ln w="12700" cap="flat" cmpd="sng" algn="ctr">
          <a:solidFill>
            <a:schemeClr val="accent5">
              <a:hueOff val="-888611"/>
              <a:satOff val="337"/>
              <a:lumOff val="-42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EFC1E7-E826-4CF4-9B08-ABAC1BDD3423}">
      <dsp:nvSpPr>
        <dsp:cNvPr id="0" name=""/>
        <dsp:cNvSpPr/>
      </dsp:nvSpPr>
      <dsp:spPr>
        <a:xfrm>
          <a:off x="7229475" y="0"/>
          <a:ext cx="3286125" cy="3760485"/>
        </a:xfrm>
        <a:prstGeom prst="rect">
          <a:avLst/>
        </a:prstGeom>
        <a:solidFill>
          <a:schemeClr val="accent5">
            <a:tint val="40000"/>
            <a:alpha val="90000"/>
            <a:hueOff val="-1766690"/>
            <a:satOff val="-12069"/>
            <a:lumOff val="-1415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766690"/>
              <a:satOff val="-12069"/>
              <a:lumOff val="-14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Compare sales of electric and gas cars</a:t>
          </a:r>
        </a:p>
      </dsp:txBody>
      <dsp:txXfrm>
        <a:off x="7229475" y="1428984"/>
        <a:ext cx="3286125" cy="2256291"/>
      </dsp:txXfrm>
    </dsp:sp>
    <dsp:sp modelId="{835E6091-93C8-451D-BAAC-5FAF54312CE6}">
      <dsp:nvSpPr>
        <dsp:cNvPr id="0" name=""/>
        <dsp:cNvSpPr/>
      </dsp:nvSpPr>
      <dsp:spPr>
        <a:xfrm>
          <a:off x="8308464" y="376048"/>
          <a:ext cx="1128145" cy="1128145"/>
        </a:xfrm>
        <a:prstGeom prst="ellipse">
          <a:avLst/>
        </a:prstGeom>
        <a:solidFill>
          <a:schemeClr val="accent5">
            <a:hueOff val="-1184815"/>
            <a:satOff val="450"/>
            <a:lumOff val="-5647"/>
            <a:alphaOff val="0"/>
          </a:schemeClr>
        </a:solidFill>
        <a:ln w="12700" cap="flat" cmpd="sng" algn="ctr">
          <a:solidFill>
            <a:schemeClr val="accent5">
              <a:hueOff val="-1184815"/>
              <a:satOff val="450"/>
              <a:lumOff val="-564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955" tIns="12700" rIns="8795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73677" y="541261"/>
        <a:ext cx="797719" cy="797719"/>
      </dsp:txXfrm>
    </dsp:sp>
    <dsp:sp modelId="{DFC4D6B6-2AD1-4CE7-B345-5514F8298EFD}">
      <dsp:nvSpPr>
        <dsp:cNvPr id="0" name=""/>
        <dsp:cNvSpPr/>
      </dsp:nvSpPr>
      <dsp:spPr>
        <a:xfrm>
          <a:off x="7229475" y="3760413"/>
          <a:ext cx="3286125" cy="72"/>
        </a:xfrm>
        <a:prstGeom prst="rect">
          <a:avLst/>
        </a:prstGeom>
        <a:solidFill>
          <a:schemeClr val="accent5">
            <a:hueOff val="-1481018"/>
            <a:satOff val="562"/>
            <a:lumOff val="-7059"/>
            <a:alphaOff val="0"/>
          </a:schemeClr>
        </a:solidFill>
        <a:ln w="12700" cap="flat" cmpd="sng" algn="ctr">
          <a:solidFill>
            <a:schemeClr val="accent5">
              <a:hueOff val="-1481018"/>
              <a:satOff val="562"/>
              <a:lumOff val="-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946D4-14B2-490A-A792-7EBC0EE31105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3CAB5-FBA8-48B7-903E-AA881C250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Diesel_fuel" TargetMode="External"/><Relationship Id="rId13" Type="http://schemas.openxmlformats.org/officeDocument/2006/relationships/hyperlink" Target="https://en.wikipedia.org/wiki/Phase-out_of_fossil_fuel_vehicles#cite_note-6" TargetMode="External"/><Relationship Id="rId3" Type="http://schemas.openxmlformats.org/officeDocument/2006/relationships/hyperlink" Target="https://en.wikipedia.org/wiki/Car" TargetMode="External"/><Relationship Id="rId7" Type="http://schemas.openxmlformats.org/officeDocument/2006/relationships/hyperlink" Target="https://en.wikipedia.org/wiki/Liquefied_petroleum_gas" TargetMode="External"/><Relationship Id="rId12" Type="http://schemas.openxmlformats.org/officeDocument/2006/relationships/hyperlink" Target="https://en.wikipedia.org/wiki/Phase-out_of_fossil_fuel_vehicles#cite_note-5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Gasoline" TargetMode="External"/><Relationship Id="rId11" Type="http://schemas.openxmlformats.org/officeDocument/2006/relationships/hyperlink" Target="https://en.wikipedia.org/wiki/Phase-out_of_fossil_fuel_vehicles#cite_note-auto-4" TargetMode="External"/><Relationship Id="rId5" Type="http://schemas.openxmlformats.org/officeDocument/2006/relationships/hyperlink" Target="https://en.wikipedia.org/wiki/Fossil_fuel" TargetMode="External"/><Relationship Id="rId15" Type="http://schemas.openxmlformats.org/officeDocument/2006/relationships/hyperlink" Target="https://en.wikipedia.org/wiki/Zero-emission_zone" TargetMode="External"/><Relationship Id="rId10" Type="http://schemas.openxmlformats.org/officeDocument/2006/relationships/hyperlink" Target="https://en.wikipedia.org/wiki/Phase-out_of_fossil_fuel_vehicles#cite_note-climateprotection.org-3" TargetMode="External"/><Relationship Id="rId4" Type="http://schemas.openxmlformats.org/officeDocument/2006/relationships/hyperlink" Target="https://en.wikipedia.org/wiki/Bus" TargetMode="External"/><Relationship Id="rId9" Type="http://schemas.openxmlformats.org/officeDocument/2006/relationships/hyperlink" Target="https://en.wikipedia.org/wiki/Phase-out_of_fossil_fuel_vehicles#cite_note-EVOutlook2020-2" TargetMode="External"/><Relationship Id="rId14" Type="http://schemas.openxmlformats.org/officeDocument/2006/relationships/hyperlink" Target="https://en.wikipedia.org/wiki/Phase-out_of_fossil_fuel_vehicles#cite_note-Leipzig_ruling-7" TargetMode="Externa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Kyoto_Protocol" TargetMode="External"/><Relationship Id="rId13" Type="http://schemas.openxmlformats.org/officeDocument/2006/relationships/hyperlink" Target="https://en.wikipedia.org/wiki/Fossil_fuel_phase-out" TargetMode="External"/><Relationship Id="rId3" Type="http://schemas.openxmlformats.org/officeDocument/2006/relationships/hyperlink" Target="https://en.wikipedia.org/wiki/Particulate" TargetMode="External"/><Relationship Id="rId7" Type="http://schemas.openxmlformats.org/officeDocument/2006/relationships/hyperlink" Target="https://en.wikipedia.org/wiki/Greenhouse_gas" TargetMode="External"/><Relationship Id="rId12" Type="http://schemas.openxmlformats.org/officeDocument/2006/relationships/hyperlink" Target="https://en.wikipedia.org/wiki/Carbon_tax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Phase-out_of_fossil_fuel_vehicles#cite_note-8" TargetMode="External"/><Relationship Id="rId11" Type="http://schemas.openxmlformats.org/officeDocument/2006/relationships/hyperlink" Target="https://en.wikipedia.org/wiki/Phase-out_of_fossil_fuel_vehicles#cite_note-9" TargetMode="External"/><Relationship Id="rId5" Type="http://schemas.openxmlformats.org/officeDocument/2006/relationships/hyperlink" Target="https://en.wikipedia.org/wiki/Nitrogen_oxides" TargetMode="External"/><Relationship Id="rId10" Type="http://schemas.openxmlformats.org/officeDocument/2006/relationships/hyperlink" Target="https://en.wikipedia.org/wiki/Energy_independence" TargetMode="External"/><Relationship Id="rId4" Type="http://schemas.openxmlformats.org/officeDocument/2006/relationships/hyperlink" Target="https://en.wikipedia.org/wiki/Diesel_exhaust#Health_concerns" TargetMode="External"/><Relationship Id="rId9" Type="http://schemas.openxmlformats.org/officeDocument/2006/relationships/hyperlink" Target="https://en.wikipedia.org/wiki/Paris_Agreement" TargetMode="External"/><Relationship Id="rId14" Type="http://schemas.openxmlformats.org/officeDocument/2006/relationships/hyperlink" Target="https://en.wikipedia.org/wiki/Phase-out_of_fossil_fuel_vehicles#cite_note-10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Many countries and cities around the world have stated they will ban the sale of passenger vehicles (primarily 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Car"/>
              </a:rPr>
              <a:t>cars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Bus"/>
              </a:rPr>
              <a:t>buses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powered by 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Fossil fuel"/>
              </a:rPr>
              <a:t>fossil fuels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such as 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Gasoline"/>
              </a:rPr>
              <a:t>petrol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7" tooltip="Liquefied petroleum gas"/>
              </a:rPr>
              <a:t>liquefied petroleum gas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8" tooltip="Diesel fuel"/>
              </a:rPr>
              <a:t>diesel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at some time in the future.</a:t>
            </a:r>
            <a:r>
              <a:rPr lang="en-GB" b="0" i="0" u="none" strike="noStrike" baseline="30000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9"/>
              </a:rPr>
              <a:t>[2]</a:t>
            </a:r>
            <a:r>
              <a:rPr lang="en-GB" b="0" i="0" u="none" strike="noStrike" baseline="30000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0"/>
              </a:rPr>
              <a:t>[3]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Synonyms for the bans include phrases like "banning gas cars",</a:t>
            </a:r>
            <a:r>
              <a:rPr lang="en-GB" b="0" i="0" u="none" strike="noStrike" baseline="30000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1"/>
              </a:rPr>
              <a:t>[4]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"banning petrol cars",</a:t>
            </a:r>
            <a:r>
              <a:rPr lang="en-GB" b="0" i="0" u="none" strike="noStrike" baseline="30000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2"/>
              </a:rPr>
              <a:t>[5]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"the petrol and diesel car ban",</a:t>
            </a:r>
            <a:r>
              <a:rPr lang="en-GB" b="0" i="0" u="none" strike="noStrike" baseline="30000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3"/>
              </a:rPr>
              <a:t>[6]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or simply "the diesel ban".</a:t>
            </a:r>
            <a:r>
              <a:rPr lang="en-GB" b="0" i="0" u="none" strike="noStrike" baseline="30000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4"/>
              </a:rPr>
              <a:t>[7]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Another method of phase-out is the use of 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5" tooltip="Zero-emission zone"/>
              </a:rPr>
              <a:t>zero-emission zones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in cities.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3CAB5-FBA8-48B7-903E-AA881C250C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1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Reasons for banning further sale of fossil fuel vehicles include: reducing health risks from pollution 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Particulate"/>
              </a:rPr>
              <a:t>particulates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notably 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Diesel exhaust"/>
              </a:rPr>
              <a:t>diesel PM10s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 other emissions, notably 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Nitrogen oxides"/>
              </a:rPr>
              <a:t>nitrogen oxides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;</a:t>
            </a:r>
            <a:r>
              <a:rPr lang="en-GB" b="0" i="0" u="none" strike="noStrike" baseline="30000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/>
              </a:rPr>
              <a:t>[8]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meeting national 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7" tooltip="Greenhouse gas"/>
              </a:rPr>
              <a:t>greenhouse gas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such as CO</a:t>
            </a:r>
            <a:r>
              <a:rPr lang="en-GB" b="0" i="0" baseline="-250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targets under international agreements such as the 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8" tooltip="Kyoto Protocol"/>
              </a:rPr>
              <a:t>Kyoto Protocol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 the 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9" tooltip="Paris Agreement"/>
              </a:rPr>
              <a:t>Paris Agreement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; or 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0" tooltip="Energy independence"/>
              </a:rPr>
              <a:t>energy independence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The intent to ban vehicles powered by fossil fuels is attractive to governments as it offers a simpler compliance target,</a:t>
            </a:r>
            <a:r>
              <a:rPr lang="en-GB" b="0" i="0" u="none" strike="noStrike" baseline="30000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1"/>
              </a:rPr>
              <a:t>[9]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compared with a 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2" tooltip="Carbon tax"/>
              </a:rPr>
              <a:t>carbon tax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3" tooltip="Fossil fuel phase-out"/>
              </a:rPr>
              <a:t>phase-out of fossil fuels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GB" b="0" i="0" u="none" strike="noStrike" baseline="30000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4"/>
              </a:rPr>
              <a:t>[10]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3CAB5-FBA8-48B7-903E-AA881C250C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65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90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08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6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9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6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90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36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69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8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99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4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2/8/2022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62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6" name="Picture 45" descr="Cars parked in a line">
            <a:extLst>
              <a:ext uri="{FF2B5EF4-FFF2-40B4-BE49-F238E27FC236}">
                <a16:creationId xmlns:a16="http://schemas.microsoft.com/office/drawing/2014/main" id="{3EA8F92F-09AA-433C-8115-9C9B64E207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6187" r="-1" b="18809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16F61E84-9DCA-4F22-94BC-C901DB499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192E4F-5EF8-406F-A16A-6B920604F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3511570"/>
            <a:ext cx="10190071" cy="2076332"/>
          </a:xfrm>
        </p:spPr>
        <p:txBody>
          <a:bodyPr anchor="t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Why are we giving up on gas cars?</a:t>
            </a:r>
          </a:p>
        </p:txBody>
      </p:sp>
      <p:grpSp>
        <p:nvGrpSpPr>
          <p:cNvPr id="56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5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11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425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2" name="Top left">
            <a:extLst>
              <a:ext uri="{FF2B5EF4-FFF2-40B4-BE49-F238E27FC236}">
                <a16:creationId xmlns:a16="http://schemas.microsoft.com/office/drawing/2014/main" id="{F91F4035-959D-40EA-9ED3-54D7D9F4F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C045E2AF-1845-4545-A9FF-7D3216584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5BE7A2A2-15E6-4A15-B530-5E032A5FF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63B03F4F-8EDD-464C-81E1-C164C24659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28F01ECD-47F6-44CD-B4AB-0FBD81524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A10932A3-4E58-4C01-9A56-C81D17B10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B85BB675-7BE0-4CA1-9AD5-ED4D025B2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1BF42C07-1CBF-40FB-9E81-0F5B32149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4D2ED55B-6CCB-4D83-829D-7A094A260A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68650A-59D1-43D7-B944-6A755CA8F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10246090" cy="1471193"/>
          </a:xfrm>
        </p:spPr>
        <p:txBody>
          <a:bodyPr>
            <a:normAutofit/>
          </a:bodyPr>
          <a:lstStyle/>
          <a:p>
            <a:r>
              <a:rPr lang="en-US" dirty="0"/>
              <a:t>Ban of fossil fuel vehicles strategy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BA6F5D7-57EB-4575-BA2A-9DDCA1BE2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182" y="2544977"/>
            <a:ext cx="4967270" cy="3328071"/>
          </a:xfrm>
          <a:prstGeom prst="rect">
            <a:avLst/>
          </a:prstGeom>
        </p:spPr>
      </p:pic>
      <p:grpSp>
        <p:nvGrpSpPr>
          <p:cNvPr id="188" name="Bottom Right">
            <a:extLst>
              <a:ext uri="{FF2B5EF4-FFF2-40B4-BE49-F238E27FC236}">
                <a16:creationId xmlns:a16="http://schemas.microsoft.com/office/drawing/2014/main" id="{F8C79A14-3318-47D6-94E0-D72F5E6F5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011FF69-E5EB-4D05-9167-FE7DA4CF1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90" name="Graphic 157">
              <a:extLst>
                <a:ext uri="{FF2B5EF4-FFF2-40B4-BE49-F238E27FC236}">
                  <a16:creationId xmlns:a16="http://schemas.microsoft.com/office/drawing/2014/main" id="{9905169A-D272-4155-9E47-570396083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A1116A2A-960D-43CF-8696-9D4FD7BD6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31F80BC2-A486-4B4F-917D-CE7920E066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898188E1-7424-46DB-AEAE-8392162B7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64B6B101-6F39-41E0-99FA-32DDD9AFD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55DA8B34-60DC-484F-A43B-470626EB66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F51478F3-89B4-4150-9B1C-EDC4B61E27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DC5B79A9-93A6-4C42-87F3-DC4DBA1522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34B5EEC1-94B8-4DD2-B1B7-F7FF10989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77" name="Объект 2">
            <a:extLst>
              <a:ext uri="{FF2B5EF4-FFF2-40B4-BE49-F238E27FC236}">
                <a16:creationId xmlns:a16="http://schemas.microsoft.com/office/drawing/2014/main" id="{8FEE69D7-8C95-4378-8961-FC570DDDD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2" y="2304938"/>
            <a:ext cx="4967269" cy="3808150"/>
          </a:xfrm>
        </p:spPr>
        <p:txBody>
          <a:bodyPr>
            <a:normAutofit/>
          </a:bodyPr>
          <a:lstStyle/>
          <a:p>
            <a:r>
              <a:rPr lang="en-US" sz="1800" dirty="0"/>
              <a:t>More than 30 countries and world biggest car manufacturers are planning to stop producing fossil fuel cars in near future.</a:t>
            </a:r>
          </a:p>
          <a:p>
            <a:r>
              <a:rPr lang="en-US" sz="1800" dirty="0"/>
              <a:t>Prohibition of further sales or registration</a:t>
            </a:r>
          </a:p>
          <a:p>
            <a:r>
              <a:rPr lang="en-US" sz="1800" dirty="0"/>
              <a:t>Prohibition of the fossil fuel cars import</a:t>
            </a:r>
          </a:p>
          <a:p>
            <a:r>
              <a:rPr lang="en-US" sz="1800" dirty="0"/>
              <a:t>Prohibition of usage</a:t>
            </a:r>
          </a:p>
        </p:txBody>
      </p:sp>
    </p:spTree>
    <p:extLst>
      <p:ext uri="{BB962C8B-B14F-4D97-AF65-F5344CB8AC3E}">
        <p14:creationId xmlns:p14="http://schemas.microsoft.com/office/powerpoint/2010/main" val="4154040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5" name="Top left">
            <a:extLst>
              <a:ext uri="{FF2B5EF4-FFF2-40B4-BE49-F238E27FC236}">
                <a16:creationId xmlns:a16="http://schemas.microsoft.com/office/drawing/2014/main" id="{F91F4035-959D-40EA-9ED3-54D7D9F4F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C045E2AF-1845-4545-A9FF-7D3216584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5BE7A2A2-15E6-4A15-B530-5E032A5FF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3B03F4F-8EDD-464C-81E1-C164C24659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8F01ECD-47F6-44CD-B4AB-0FBD81524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A10932A3-4E58-4C01-9A56-C81D17B10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B85BB675-7BE0-4CA1-9AD5-ED4D025B2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BF42C07-1CBF-40FB-9E81-0F5B32149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D2ED55B-6CCB-4D83-829D-7A094A260A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D79D2A-F1AF-4B65-9C67-3BE97ECB4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10246090" cy="1471193"/>
          </a:xfrm>
        </p:spPr>
        <p:txBody>
          <a:bodyPr>
            <a:normAutofit/>
          </a:bodyPr>
          <a:lstStyle/>
          <a:p>
            <a:r>
              <a:rPr lang="en-US" dirty="0"/>
              <a:t>Reason for banning - Pollution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B6ECEA-534C-4896-9D18-9B8AF9974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98182" y="2998240"/>
            <a:ext cx="4967270" cy="2421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5" name="Bottom Right">
            <a:extLst>
              <a:ext uri="{FF2B5EF4-FFF2-40B4-BE49-F238E27FC236}">
                <a16:creationId xmlns:a16="http://schemas.microsoft.com/office/drawing/2014/main" id="{F8C79A14-3318-47D6-94E0-D72F5E6F5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011FF69-E5EB-4D05-9167-FE7DA4CF1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87" name="Graphic 157">
              <a:extLst>
                <a:ext uri="{FF2B5EF4-FFF2-40B4-BE49-F238E27FC236}">
                  <a16:creationId xmlns:a16="http://schemas.microsoft.com/office/drawing/2014/main" id="{9905169A-D272-4155-9E47-570396083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A1116A2A-960D-43CF-8696-9D4FD7BD6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1F80BC2-A486-4B4F-917D-CE7920E066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898188E1-7424-46DB-AEAE-8392162B7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64B6B101-6F39-41E0-99FA-32DDD9AFD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5DA8B34-60DC-484F-A43B-470626EB66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F51478F3-89B4-4150-9B1C-EDC4B61E27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DC5B79A9-93A6-4C42-87F3-DC4DBA1522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34B5EEC1-94B8-4DD2-B1B7-F7FF10989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2FF66B-30E5-4E0B-9BF6-3D2118B36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2" y="2304938"/>
            <a:ext cx="4967269" cy="3808150"/>
          </a:xfrm>
        </p:spPr>
        <p:txBody>
          <a:bodyPr>
            <a:normAutofit/>
          </a:bodyPr>
          <a:lstStyle/>
          <a:p>
            <a:r>
              <a:rPr lang="en-GB" sz="1800" dirty="0"/>
              <a:t>Transport is responsible for nearly 30% of the EU’s total CO2 emissions.</a:t>
            </a:r>
          </a:p>
          <a:p>
            <a:r>
              <a:rPr lang="en-GB" sz="1800" dirty="0"/>
              <a:t>The EU has set a goal of reducing emissions from transport by 60% by 2050 compared to 1990 levels.</a:t>
            </a:r>
          </a:p>
          <a:p>
            <a:r>
              <a:rPr lang="en-GB" sz="1800" dirty="0"/>
              <a:t>Efforts to improve the fuel efficiency of new cars are also slowing. After a steady decline, newly registered cars emitted on average 0.4 grammes of CO2 per kilometre more in 2017 than the year before.</a:t>
            </a:r>
          </a:p>
          <a:p>
            <a:endParaRPr lang="en-GB" sz="1800" dirty="0"/>
          </a:p>
          <a:p>
            <a:endParaRPr lang="en-GB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26536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6E12301-1C96-4D15-9838-D5B894B22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Top Left">
            <a:extLst>
              <a:ext uri="{FF2B5EF4-FFF2-40B4-BE49-F238E27FC236}">
                <a16:creationId xmlns:a16="http://schemas.microsoft.com/office/drawing/2014/main" id="{D7A5FD75-4B35-4162-9304-569491255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A5107DF9-40C8-458E-82E1-523137E7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5BD83295-4F37-4B80-AF77-1798FB80C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5888C74-4F56-4347-8944-E676A3C89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A69429CD-28C1-4DC7-84AD-4421A0AC8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762D63CF-41E9-4561-A945-E199ABE75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0C95C339-F16B-492F-903D-A6855F56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85BC65A-0C9A-45A6-B18B-5E020CE98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FA707B-B489-4188-A1D9-035FB6280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26066"/>
            <a:ext cx="4795282" cy="501822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Pain</a:t>
            </a:r>
          </a:p>
        </p:txBody>
      </p:sp>
      <p:grpSp>
        <p:nvGrpSpPr>
          <p:cNvPr id="117" name="Bottom Right">
            <a:extLst>
              <a:ext uri="{FF2B5EF4-FFF2-40B4-BE49-F238E27FC236}">
                <a16:creationId xmlns:a16="http://schemas.microsoft.com/office/drawing/2014/main" id="{34676384-D846-461C-B8F3-BDB849B4A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18" name="Graphic 157">
              <a:extLst>
                <a:ext uri="{FF2B5EF4-FFF2-40B4-BE49-F238E27FC236}">
                  <a16:creationId xmlns:a16="http://schemas.microsoft.com/office/drawing/2014/main" id="{50480E57-05E0-42B6-8693-191B4E9CF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1C989BD5-54F6-4747-83F1-81FCAEDAD8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6D7EE029-E135-4899-AC49-78D6946CD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4C9494D7-A3EA-4A41-8910-6B6FE95E5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89E7F2B7-DEB2-4B2A-99F9-10622D09E1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9DACD4DB-BAF5-43DD-8CC8-4200A16D66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532D7D7-91B4-4F7C-B38E-5BBD5F3B42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2B7428A0-A810-46D6-9CC7-2475B2DF6E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9C4A0E07-B9C5-49FB-B94A-B28D740C7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968B4A-B98F-4967-97C4-A546134C1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372" y="726538"/>
            <a:ext cx="4977905" cy="5017076"/>
          </a:xfrm>
        </p:spPr>
        <p:txBody>
          <a:bodyPr anchor="ctr">
            <a:normAutofit/>
          </a:bodyPr>
          <a:lstStyle/>
          <a:p>
            <a:r>
              <a:rPr lang="en-GB" sz="1800" dirty="0">
                <a:solidFill>
                  <a:srgbClr val="FFFFFF"/>
                </a:solidFill>
              </a:rPr>
              <a:t>There is no “soul” in an electric car, so why they are getting more popular</a:t>
            </a:r>
          </a:p>
          <a:p>
            <a:r>
              <a:rPr lang="en-GB" sz="1800" dirty="0">
                <a:solidFill>
                  <a:srgbClr val="FFFFFF"/>
                </a:solidFill>
              </a:rPr>
              <a:t>Why do people want to forget all achievements of fossil fuel engine engineers?</a:t>
            </a:r>
          </a:p>
          <a:p>
            <a:r>
              <a:rPr lang="en-GB" sz="1800" dirty="0">
                <a:solidFill>
                  <a:srgbClr val="FFFFFF"/>
                </a:solidFill>
              </a:rPr>
              <a:t>Are we ready to switch fossil fuel cars to electric ones</a:t>
            </a:r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30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465E612B-616F-44E5-A649-F2B268BA3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EC7E917-E00E-4F17-A6FD-C06E2A0E6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DC22FD5-AD33-49ED-BA45-6B1575AE9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CE6B6BE-6BA0-4FA9-9357-11CF01DD7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1E614B3-1BDA-44CE-95AD-B376131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314DAA0-3957-4D55-A6E3-D3E50D538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AF505DE-53C7-4F00-9B3B-FEF811F6D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8F8A569-D303-4FE8-8507-C7FA3E90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34BA33D-B77C-4F97-90ED-55051362C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C85BEB-86E4-4E78-803C-5BB5B0F28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91"/>
            <a:ext cx="9988166" cy="1667196"/>
          </a:xfrm>
        </p:spPr>
        <p:txBody>
          <a:bodyPr>
            <a:normAutofit/>
          </a:bodyPr>
          <a:lstStyle/>
          <a:p>
            <a:r>
              <a:rPr lang="en-US" dirty="0"/>
              <a:t>Goals:</a:t>
            </a:r>
          </a:p>
        </p:txBody>
      </p:sp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ADB812D4-854E-4DD6-A613-797C10E75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D97CFE60-FA19-428A-A02C-B541878C9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0562F5F8-0562-4FE0-B3AD-5E49C1B618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E32D6A65-08E4-4AF8-AEE6-F180D12FBA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B7FDAC0-E6E6-4AB4-8235-A23232BCC9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DF11930-DCC4-4A0E-9F9D-68BE143483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D85B5BC-031D-4CF5-9B96-5A3063EA8B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B23B211-EDE9-44BA-A81A-C5DC3F886D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2C80F66-435F-46CD-BC2E-3EA62444F4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5A2D0DC-5F34-44DC-9930-8C7B42BFE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AB4AB553-587D-4891-89FE-9DCAC3496F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3431973"/>
              </p:ext>
            </p:extLst>
          </p:nvPr>
        </p:nvGraphicFramePr>
        <p:xfrm>
          <a:off x="838200" y="2416477"/>
          <a:ext cx="10515600" cy="3760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8962393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D739B7"/>
      </a:accent1>
      <a:accent2>
        <a:srgbClr val="A327C5"/>
      </a:accent2>
      <a:accent3>
        <a:srgbClr val="7339D7"/>
      </a:accent3>
      <a:accent4>
        <a:srgbClr val="373EC9"/>
      </a:accent4>
      <a:accent5>
        <a:srgbClr val="3983D7"/>
      </a:accent5>
      <a:accent6>
        <a:srgbClr val="27B2C5"/>
      </a:accent6>
      <a:hlink>
        <a:srgbClr val="3F65BF"/>
      </a:hlink>
      <a:folHlink>
        <a:srgbClr val="7F7F7F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398</Words>
  <Application>Microsoft Office PowerPoint</Application>
  <PresentationFormat>Широкоэкранный</PresentationFormat>
  <Paragraphs>26</Paragraphs>
  <Slides>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Avenir Next LT Pro</vt:lpstr>
      <vt:lpstr>AvenirNext LT Pro Medium</vt:lpstr>
      <vt:lpstr>Calibri</vt:lpstr>
      <vt:lpstr>Sagona Book</vt:lpstr>
      <vt:lpstr>ExploreVTI</vt:lpstr>
      <vt:lpstr>Why are we giving up on gas cars?</vt:lpstr>
      <vt:lpstr>Ban of fossil fuel vehicles strategy</vt:lpstr>
      <vt:lpstr>Reason for banning - Pollution</vt:lpstr>
      <vt:lpstr>Pain</vt:lpstr>
      <vt:lpstr>Goals: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Maksat Baigazy</dc:creator>
  <cp:lastModifiedBy>Maksat Baigazy</cp:lastModifiedBy>
  <cp:revision>12</cp:revision>
  <dcterms:created xsi:type="dcterms:W3CDTF">2022-02-06T11:39:16Z</dcterms:created>
  <dcterms:modified xsi:type="dcterms:W3CDTF">2022-02-08T15:50:07Z</dcterms:modified>
</cp:coreProperties>
</file>