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6" r:id="rId2"/>
    <p:sldId id="269" r:id="rId3"/>
    <p:sldId id="275" r:id="rId4"/>
    <p:sldId id="285" r:id="rId5"/>
    <p:sldId id="290" r:id="rId6"/>
    <p:sldId id="274" r:id="rId7"/>
    <p:sldId id="282" r:id="rId8"/>
    <p:sldId id="297" r:id="rId9"/>
    <p:sldId id="298" r:id="rId10"/>
    <p:sldId id="299" r:id="rId11"/>
    <p:sldId id="300" r:id="rId12"/>
    <p:sldId id="293" r:id="rId13"/>
    <p:sldId id="294" r:id="rId14"/>
    <p:sldId id="279" r:id="rId15"/>
    <p:sldId id="301" r:id="rId16"/>
    <p:sldId id="302" r:id="rId17"/>
    <p:sldId id="307" r:id="rId18"/>
    <p:sldId id="306" r:id="rId19"/>
    <p:sldId id="303" r:id="rId20"/>
    <p:sldId id="304" r:id="rId21"/>
    <p:sldId id="308" r:id="rId22"/>
    <p:sldId id="305" r:id="rId23"/>
    <p:sldId id="309" r:id="rId24"/>
    <p:sldId id="264" r:id="rId25"/>
    <p:sldId id="26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4F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62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BE88B49-838B-6F74-F3CA-2DE9C673EE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46402B-7A79-F8F6-B4B0-2DD3C47F28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9AE1F-38EA-473E-8CA5-B244049A969E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6414C-A144-E60E-141A-636BF516FB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44806-1C6F-FF0D-26C1-06A6FE80F4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8C144-8FFF-45CD-8A9B-7EA7ABB46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9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5496-6D70-490D-B639-C5FF551B7D7A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661F-53AE-438F-A449-6256ECA8E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3646910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Micro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Robot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>
            <a:cxnSpLocks/>
          </p:cNvCxnSpPr>
          <p:nvPr/>
        </p:nvCxnSpPr>
        <p:spPr>
          <a:xfrm>
            <a:off x="1681018" y="3429000"/>
            <a:ext cx="89396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FD1B90-A179-C4FA-AF2B-4A8F3652658A}"/>
              </a:ext>
            </a:extLst>
          </p:cNvPr>
          <p:cNvSpPr txBox="1"/>
          <p:nvPr/>
        </p:nvSpPr>
        <p:spPr>
          <a:xfrm>
            <a:off x="1534198" y="2695565"/>
            <a:ext cx="9086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열처리 공정 </a:t>
            </a:r>
            <a:r>
              <a:rPr lang="ko-KR" altLang="en-US" sz="3200" b="1" dirty="0" err="1">
                <a:solidFill>
                  <a:schemeClr val="bg1"/>
                </a:solidFill>
              </a:rPr>
              <a:t>수율</a:t>
            </a:r>
            <a:r>
              <a:rPr lang="ko-KR" altLang="en-US" sz="3200" b="1" dirty="0">
                <a:solidFill>
                  <a:schemeClr val="bg1"/>
                </a:solidFill>
              </a:rPr>
              <a:t> 개선을 위한 공정 파라미터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59420-3CDB-19AC-99ED-7A8D47C938E3}"/>
              </a:ext>
            </a:extLst>
          </p:cNvPr>
          <p:cNvSpPr txBox="1"/>
          <p:nvPr/>
        </p:nvSpPr>
        <p:spPr>
          <a:xfrm>
            <a:off x="8867534" y="6168438"/>
            <a:ext cx="315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</a:rPr>
              <a:t>발표자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</a:rPr>
              <a:t>구자윤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CE4CF1-B359-B3A9-9E3A-743A157EEEFE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EBE77-24E6-FC8F-C986-B8DFB17D579A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데이터 </a:t>
            </a:r>
            <a:r>
              <a:rPr lang="ko-KR" altLang="en-US" sz="3200" b="1" dirty="0" err="1">
                <a:solidFill>
                  <a:srgbClr val="00314F"/>
                </a:solidFill>
              </a:rPr>
              <a:t>전처리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F2E7A-16EB-AACF-5E14-CD7CFE87F7C3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2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3A1EC-E4CC-FAAB-E2C3-7B998DBE70E0}"/>
              </a:ext>
            </a:extLst>
          </p:cNvPr>
          <p:cNvSpPr txBox="1"/>
          <p:nvPr/>
        </p:nvSpPr>
        <p:spPr>
          <a:xfrm>
            <a:off x="539420" y="1351384"/>
            <a:ext cx="10922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공정 파라미터와 공정 결과에 대한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결과 데이터가 존재함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중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총수량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나누어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파생 변수를 생성하고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사분위수를 기준으로 공정의 상태를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분류함 </a:t>
            </a:r>
          </a:p>
        </p:txBody>
      </p:sp>
      <p:pic>
        <p:nvPicPr>
          <p:cNvPr id="6" name="_x490424232">
            <a:extLst>
              <a:ext uri="{FF2B5EF4-FFF2-40B4-BE49-F238E27FC236}">
                <a16:creationId xmlns:a16="http://schemas.microsoft.com/office/drawing/2014/main" id="{01EA8B0C-137E-1965-8912-4D655A39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2" y="3181350"/>
            <a:ext cx="5667375" cy="26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1330E-5A77-9A34-DF8D-C534951313D2}"/>
              </a:ext>
            </a:extLst>
          </p:cNvPr>
          <p:cNvSpPr txBox="1"/>
          <p:nvPr/>
        </p:nvSpPr>
        <p:spPr>
          <a:xfrm>
            <a:off x="1879310" y="5917460"/>
            <a:ext cx="8433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spc="-15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불량률”의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사분위수 이상은 “위험”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“</a:t>
            </a:r>
            <a:r>
              <a:rPr lang="ko-KR" altLang="en-US" sz="1600" b="1" spc="-15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안정”으로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분류하는 “불량단계” 변수 생성</a:t>
            </a:r>
          </a:p>
        </p:txBody>
      </p:sp>
    </p:spTree>
    <p:extLst>
      <p:ext uri="{BB962C8B-B14F-4D97-AF65-F5344CB8AC3E}">
        <p14:creationId xmlns:p14="http://schemas.microsoft.com/office/powerpoint/2010/main" val="362235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CE4CF1-B359-B3A9-9E3A-743A157EEEFE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EBE77-24E6-FC8F-C986-B8DFB17D579A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데이터 </a:t>
            </a:r>
            <a:r>
              <a:rPr lang="ko-KR" altLang="en-US" sz="3200" b="1" dirty="0" err="1">
                <a:solidFill>
                  <a:srgbClr val="00314F"/>
                </a:solidFill>
              </a:rPr>
              <a:t>전처리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F2E7A-16EB-AACF-5E14-CD7CFE87F7C3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2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3A1EC-E4CC-FAAB-E2C3-7B998DBE70E0}"/>
              </a:ext>
            </a:extLst>
          </p:cNvPr>
          <p:cNvSpPr txBox="1"/>
          <p:nvPr/>
        </p:nvSpPr>
        <p:spPr>
          <a:xfrm>
            <a:off x="539420" y="1351384"/>
            <a:ext cx="109229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예측하고자 하는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불량단계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변수가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 변수인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2,939,722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변환해야 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특징을 학습 데이터로 변환하고자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통계량을 추출하였으며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경향성을 보여줄 수 있는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spc="-15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대표 특징으로써 사용함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세트는 </a:t>
            </a:r>
            <a:r>
              <a:rPr lang="ko-KR" altLang="en-US" sz="20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전처리를 거쳐 </a:t>
            </a:r>
            <a:r>
              <a:rPr lang="en-US" altLang="ko-KR" sz="20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 60, Row 136</a:t>
            </a:r>
            <a:r>
              <a:rPr lang="ko-KR" altLang="en-US" sz="2000" b="1" u="sng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데이터 세트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됨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0755A72-2D16-ECC0-BEA0-DF4994A4E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14368"/>
              </p:ext>
            </p:extLst>
          </p:nvPr>
        </p:nvGraphicFramePr>
        <p:xfrm>
          <a:off x="1549400" y="3652416"/>
          <a:ext cx="9093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>
                  <a:extLst>
                    <a:ext uri="{9D8B030D-6E8A-4147-A177-3AD203B41FA5}">
                      <a16:colId xmlns:a16="http://schemas.microsoft.com/office/drawing/2014/main" val="2729450308"/>
                    </a:ext>
                  </a:extLst>
                </a:gridCol>
                <a:gridCol w="1340487">
                  <a:extLst>
                    <a:ext uri="{9D8B030D-6E8A-4147-A177-3AD203B41FA5}">
                      <a16:colId xmlns:a16="http://schemas.microsoft.com/office/drawing/2014/main" val="340303069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30638793"/>
                    </a:ext>
                  </a:extLst>
                </a:gridCol>
                <a:gridCol w="2327273">
                  <a:extLst>
                    <a:ext uri="{9D8B030D-6E8A-4147-A177-3AD203B41FA5}">
                      <a16:colId xmlns:a16="http://schemas.microsoft.com/office/drawing/2014/main" val="1946983533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19106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열 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Column)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행 </a:t>
                      </a:r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Row)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생성된 파생 변수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사용 변수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4155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공정 데이터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‘소요시간’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개 열 *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3(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기술통계량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900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+ ‘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소요시간’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9914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품질 데이터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‘불량률’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후 제거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‘총 수량’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79197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‘불량단계’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‘불량단계’ 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종속 변수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휴먼명조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1522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7D8A27-9C94-196C-217C-B66EE906AAE1}"/>
              </a:ext>
            </a:extLst>
          </p:cNvPr>
          <p:cNvSpPr txBox="1"/>
          <p:nvPr/>
        </p:nvSpPr>
        <p:spPr>
          <a:xfrm>
            <a:off x="1244919" y="5683989"/>
            <a:ext cx="9969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레이블이 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가능한 데이터 수가 적으며 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‘/’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또한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3.38:1 </a:t>
            </a:r>
            <a:r>
              <a:rPr lang="ko-KR" altLang="en-US" sz="14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비율로 데이터 불균형 문제 또한 존재함</a:t>
            </a:r>
          </a:p>
        </p:txBody>
      </p:sp>
    </p:spTree>
    <p:extLst>
      <p:ext uri="{BB962C8B-B14F-4D97-AF65-F5344CB8AC3E}">
        <p14:creationId xmlns:p14="http://schemas.microsoft.com/office/powerpoint/2010/main" val="326500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55797-C036-F27D-746B-CA12D21CA3D6}"/>
              </a:ext>
            </a:extLst>
          </p:cNvPr>
          <p:cNvSpPr/>
          <p:nvPr/>
        </p:nvSpPr>
        <p:spPr>
          <a:xfrm>
            <a:off x="904240" y="3126862"/>
            <a:ext cx="2041451" cy="2688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7583EA-A0B9-207A-CC5D-193351A484A4}"/>
              </a:ext>
            </a:extLst>
          </p:cNvPr>
          <p:cNvSpPr/>
          <p:nvPr/>
        </p:nvSpPr>
        <p:spPr>
          <a:xfrm>
            <a:off x="904240" y="3126860"/>
            <a:ext cx="2041451" cy="604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BF255D-07F3-97AC-7077-483DE94A1EB8}"/>
              </a:ext>
            </a:extLst>
          </p:cNvPr>
          <p:cNvSpPr/>
          <p:nvPr/>
        </p:nvSpPr>
        <p:spPr>
          <a:xfrm>
            <a:off x="9179915" y="3126862"/>
            <a:ext cx="2041451" cy="2688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0A253-C61B-4E6C-02CC-07593EC84A09}"/>
              </a:ext>
            </a:extLst>
          </p:cNvPr>
          <p:cNvSpPr/>
          <p:nvPr/>
        </p:nvSpPr>
        <p:spPr>
          <a:xfrm>
            <a:off x="3662798" y="3126862"/>
            <a:ext cx="2041451" cy="2688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E7829F-92C8-CC2D-E91D-79CD78D56149}"/>
              </a:ext>
            </a:extLst>
          </p:cNvPr>
          <p:cNvSpPr/>
          <p:nvPr/>
        </p:nvSpPr>
        <p:spPr>
          <a:xfrm>
            <a:off x="6421356" y="3126862"/>
            <a:ext cx="2041451" cy="2688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E6F99-9EE4-0F1F-86A7-DEABEDC52A8E}"/>
              </a:ext>
            </a:extLst>
          </p:cNvPr>
          <p:cNvSpPr txBox="1"/>
          <p:nvPr/>
        </p:nvSpPr>
        <p:spPr>
          <a:xfrm>
            <a:off x="3109318" y="41799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C14A12-2FF4-1B73-B103-4A624D0CF90D}"/>
              </a:ext>
            </a:extLst>
          </p:cNvPr>
          <p:cNvSpPr txBox="1"/>
          <p:nvPr/>
        </p:nvSpPr>
        <p:spPr>
          <a:xfrm>
            <a:off x="5883522" y="41799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11320E-58D0-0E47-A033-4A84A49E2255}"/>
              </a:ext>
            </a:extLst>
          </p:cNvPr>
          <p:cNvSpPr txBox="1"/>
          <p:nvPr/>
        </p:nvSpPr>
        <p:spPr>
          <a:xfrm>
            <a:off x="8610782" y="417991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ABC9E-3F81-D83F-F02A-103A3390B6EF}"/>
              </a:ext>
            </a:extLst>
          </p:cNvPr>
          <p:cNvSpPr txBox="1"/>
          <p:nvPr/>
        </p:nvSpPr>
        <p:spPr>
          <a:xfrm>
            <a:off x="1336759" y="3241833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Load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7B8186-8C34-7434-729C-81B834EFB943}"/>
              </a:ext>
            </a:extLst>
          </p:cNvPr>
          <p:cNvSpPr/>
          <p:nvPr/>
        </p:nvSpPr>
        <p:spPr>
          <a:xfrm>
            <a:off x="3662797" y="3126860"/>
            <a:ext cx="2041451" cy="604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48A25-4E4F-5711-E7A3-C32413364305}"/>
              </a:ext>
            </a:extLst>
          </p:cNvPr>
          <p:cNvSpPr txBox="1"/>
          <p:nvPr/>
        </p:nvSpPr>
        <p:spPr>
          <a:xfrm>
            <a:off x="3674178" y="3241833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Data Preprocessing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CA0E9F-E263-02C2-CE96-56738240F0A1}"/>
              </a:ext>
            </a:extLst>
          </p:cNvPr>
          <p:cNvSpPr/>
          <p:nvPr/>
        </p:nvSpPr>
        <p:spPr>
          <a:xfrm>
            <a:off x="6421354" y="3126860"/>
            <a:ext cx="2041451" cy="6042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284897-76D4-DE4C-CBB8-3A1A0E8892F2}"/>
              </a:ext>
            </a:extLst>
          </p:cNvPr>
          <p:cNvSpPr txBox="1"/>
          <p:nvPr/>
        </p:nvSpPr>
        <p:spPr>
          <a:xfrm>
            <a:off x="6641346" y="3241833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Model Training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C6C705-0F05-09C6-D320-EC73EC577BEC}"/>
              </a:ext>
            </a:extLst>
          </p:cNvPr>
          <p:cNvSpPr/>
          <p:nvPr/>
        </p:nvSpPr>
        <p:spPr>
          <a:xfrm>
            <a:off x="9179911" y="3126860"/>
            <a:ext cx="2041451" cy="604280"/>
          </a:xfrm>
          <a:prstGeom prst="rect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29D196-7461-E986-75F4-1047F0D3360B}"/>
              </a:ext>
            </a:extLst>
          </p:cNvPr>
          <p:cNvSpPr txBox="1"/>
          <p:nvPr/>
        </p:nvSpPr>
        <p:spPr>
          <a:xfrm>
            <a:off x="9467886" y="3241833"/>
            <a:ext cx="14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Data Analysis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B90ADF-D3E0-B796-4684-E57CB252A77A}"/>
              </a:ext>
            </a:extLst>
          </p:cNvPr>
          <p:cNvSpPr txBox="1"/>
          <p:nvPr/>
        </p:nvSpPr>
        <p:spPr>
          <a:xfrm>
            <a:off x="1073965" y="3846111"/>
            <a:ext cx="1682895" cy="9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 입력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82C56-1A1E-7BB6-BAA4-21820393B94A}"/>
              </a:ext>
            </a:extLst>
          </p:cNvPr>
          <p:cNvSpPr txBox="1"/>
          <p:nvPr/>
        </p:nvSpPr>
        <p:spPr>
          <a:xfrm>
            <a:off x="3832523" y="3846111"/>
            <a:ext cx="1682895" cy="1621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통계량 확인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 변수 생성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세트 분리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(Train set/ Test set)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 Standardization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 Oversampling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적용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(Training set)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3501EB-D583-C26A-4D06-9137004D56A8}"/>
              </a:ext>
            </a:extLst>
          </p:cNvPr>
          <p:cNvSpPr txBox="1"/>
          <p:nvPr/>
        </p:nvSpPr>
        <p:spPr>
          <a:xfrm>
            <a:off x="6591082" y="3846111"/>
            <a:ext cx="1840417" cy="9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 Stratified 5-F CV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Algorithms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성능 비교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선정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평가 성능 지표 확인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0260-CE8A-50CF-3DAC-69B469CBA36C}"/>
              </a:ext>
            </a:extLst>
          </p:cNvPr>
          <p:cNvSpPr txBox="1"/>
          <p:nvPr/>
        </p:nvSpPr>
        <p:spPr>
          <a:xfrm>
            <a:off x="9359188" y="3846111"/>
            <a:ext cx="1862174" cy="95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  Feature Importance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  Classification stats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  Individual Predictions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  Feature Dependence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1F678-80E4-56C3-3E18-2985D3ACAF9F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754E7-FE13-DABA-00D7-541A2DF00B6A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데이터 </a:t>
            </a:r>
            <a:r>
              <a:rPr lang="ko-KR" altLang="en-US" sz="3200" b="1" dirty="0" err="1">
                <a:solidFill>
                  <a:srgbClr val="00314F"/>
                </a:solidFill>
              </a:rPr>
              <a:t>전처리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EC6C-C1C4-EFD5-5700-BDDFA1AC6B96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2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0366A-F39A-0385-00B0-90CC0995925F}"/>
              </a:ext>
            </a:extLst>
          </p:cNvPr>
          <p:cNvSpPr txBox="1"/>
          <p:nvPr/>
        </p:nvSpPr>
        <p:spPr>
          <a:xfrm>
            <a:off x="539420" y="1351384"/>
            <a:ext cx="10922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과정은 크게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가지로 구성됨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데이터 세트는 학습 데이터가 부족하며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불균형 문제를 가지고 있어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Oversampling</a:t>
            </a:r>
            <a:r>
              <a:rPr lang="en-US" altLang="ko-KR" sz="2000" kern="0" spc="-50" baseline="300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*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모델 학습 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Stratified K-Fold Cross Validation</a:t>
            </a:r>
            <a:r>
              <a:rPr lang="en-US" altLang="ko-KR" sz="1800" kern="0" spc="-50" baseline="3000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**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방법을 사용하였음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8F05C-74B6-8FE1-16BB-CD2FA8C69849}"/>
              </a:ext>
            </a:extLst>
          </p:cNvPr>
          <p:cNvSpPr txBox="1"/>
          <p:nvPr/>
        </p:nvSpPr>
        <p:spPr>
          <a:xfrm>
            <a:off x="1029654" y="2466553"/>
            <a:ext cx="5905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*, **  </a:t>
            </a:r>
            <a:r>
              <a:rPr lang="ko-KR" altLang="en-US" sz="10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불균형 문제와 일반화 성능 향상을 위해 사용됨</a:t>
            </a:r>
          </a:p>
        </p:txBody>
      </p:sp>
    </p:spTree>
    <p:extLst>
      <p:ext uri="{BB962C8B-B14F-4D97-AF65-F5344CB8AC3E}">
        <p14:creationId xmlns:p14="http://schemas.microsoft.com/office/powerpoint/2010/main" val="43163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1F678-80E4-56C3-3E18-2985D3ACAF9F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754E7-FE13-DABA-00D7-541A2DF00B6A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데이터 </a:t>
            </a:r>
            <a:r>
              <a:rPr lang="ko-KR" altLang="en-US" sz="3200" b="1" dirty="0" err="1">
                <a:solidFill>
                  <a:srgbClr val="00314F"/>
                </a:solidFill>
              </a:rPr>
              <a:t>전처리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EC6C-C1C4-EFD5-5700-BDDFA1AC6B96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2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EAA86-A1D6-A2D0-80B9-6C0E16408CD3}"/>
              </a:ext>
            </a:extLst>
          </p:cNvPr>
          <p:cNvSpPr txBox="1"/>
          <p:nvPr/>
        </p:nvSpPr>
        <p:spPr>
          <a:xfrm>
            <a:off x="937771" y="1980838"/>
            <a:ext cx="7766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 Input:</a:t>
            </a:r>
          </a:p>
          <a:p>
            <a:r>
              <a:rPr lang="en-US" altLang="ko-KR" sz="1200" dirty="0"/>
              <a:t>Raw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92E6E-C77F-A1E4-6098-086710B606ED}"/>
              </a:ext>
            </a:extLst>
          </p:cNvPr>
          <p:cNvSpPr txBox="1"/>
          <p:nvPr/>
        </p:nvSpPr>
        <p:spPr>
          <a:xfrm>
            <a:off x="454274" y="3700392"/>
            <a:ext cx="17436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 Data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preprocessing 1:</a:t>
            </a:r>
          </a:p>
          <a:p>
            <a:r>
              <a:rPr lang="en-US" altLang="ko-KR" sz="1200" dirty="0"/>
              <a:t>-. Check missing values</a:t>
            </a:r>
          </a:p>
          <a:p>
            <a:r>
              <a:rPr lang="en-US" altLang="ko-KR" sz="1200" dirty="0"/>
              <a:t>-. Remove missing values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8DDD2-FFAD-0E0D-CD96-2EF90B6BBA0B}"/>
              </a:ext>
            </a:extLst>
          </p:cNvPr>
          <p:cNvSpPr txBox="1"/>
          <p:nvPr/>
        </p:nvSpPr>
        <p:spPr>
          <a:xfrm>
            <a:off x="4874928" y="2324665"/>
            <a:ext cx="201933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 Data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preprocessing 2:</a:t>
            </a:r>
          </a:p>
          <a:p>
            <a:r>
              <a:rPr lang="en-US" altLang="ko-KR" sz="1200" dirty="0"/>
              <a:t>-. Check descriptive statistic</a:t>
            </a:r>
          </a:p>
          <a:p>
            <a:r>
              <a:rPr lang="en-US" altLang="ko-KR" sz="1200" dirty="0"/>
              <a:t>-. Create derived variables</a:t>
            </a:r>
          </a:p>
          <a:p>
            <a:r>
              <a:rPr lang="en-US" altLang="ko-KR" sz="1200" dirty="0"/>
              <a:t>-. Split Train/Test</a:t>
            </a:r>
          </a:p>
          <a:p>
            <a:r>
              <a:rPr lang="en-US" altLang="ko-KR" sz="1200" dirty="0"/>
              <a:t>-. Standardization (Train/Test)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6461E-783B-9AFB-838B-D90B69DBAB56}"/>
              </a:ext>
            </a:extLst>
          </p:cNvPr>
          <p:cNvSpPr txBox="1"/>
          <p:nvPr/>
        </p:nvSpPr>
        <p:spPr>
          <a:xfrm>
            <a:off x="2834403" y="4070218"/>
            <a:ext cx="29454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Training set:</a:t>
            </a:r>
          </a:p>
          <a:p>
            <a:r>
              <a:rPr lang="en-US" altLang="ko-KR" sz="1200" dirty="0"/>
              <a:t>-. Standardization (</a:t>
            </a:r>
            <a:r>
              <a:rPr lang="en-US" altLang="ko-KR" sz="1200" dirty="0" err="1"/>
              <a:t>fit_trans</a:t>
            </a:r>
            <a:r>
              <a:rPr lang="en-US" altLang="ko-KR" sz="1200" dirty="0"/>
              <a:t>.)</a:t>
            </a:r>
          </a:p>
          <a:p>
            <a:r>
              <a:rPr lang="en-US" altLang="ko-KR" sz="1200" dirty="0"/>
              <a:t>-. Oversampling (SMOTE)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92DEE-7130-B21B-A3D8-1EFFB7F4D4C0}"/>
              </a:ext>
            </a:extLst>
          </p:cNvPr>
          <p:cNvSpPr txBox="1"/>
          <p:nvPr/>
        </p:nvSpPr>
        <p:spPr>
          <a:xfrm>
            <a:off x="6416336" y="4068826"/>
            <a:ext cx="20220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4. Test set:</a:t>
            </a:r>
          </a:p>
          <a:p>
            <a:r>
              <a:rPr lang="en-US" altLang="ko-KR" sz="1200" dirty="0"/>
              <a:t>-. Standardization (transform)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EA13A-5ED5-FC6E-C0D3-20E151E8D2D9}"/>
              </a:ext>
            </a:extLst>
          </p:cNvPr>
          <p:cNvSpPr txBox="1"/>
          <p:nvPr/>
        </p:nvSpPr>
        <p:spPr>
          <a:xfrm>
            <a:off x="3149083" y="5027945"/>
            <a:ext cx="23295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4-1.Model training:</a:t>
            </a:r>
          </a:p>
          <a:p>
            <a:r>
              <a:rPr lang="en-US" altLang="ko-KR" sz="1200" dirty="0"/>
              <a:t>-. Stratified 5-Fold Cross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58F15-8500-A1B0-61A7-339D120EF1B1}"/>
              </a:ext>
            </a:extLst>
          </p:cNvPr>
          <p:cNvSpPr txBox="1"/>
          <p:nvPr/>
        </p:nvSpPr>
        <p:spPr>
          <a:xfrm>
            <a:off x="9563126" y="4047796"/>
            <a:ext cx="16461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6. Data analysis:</a:t>
            </a:r>
          </a:p>
          <a:p>
            <a:r>
              <a:rPr lang="en-US" altLang="ko-KR" sz="1200" dirty="0"/>
              <a:t>-. Feature Importance</a:t>
            </a:r>
          </a:p>
          <a:p>
            <a:r>
              <a:rPr lang="en-US" altLang="ko-KR" sz="1200" dirty="0"/>
              <a:t>-. Classification Stats</a:t>
            </a:r>
          </a:p>
          <a:p>
            <a:r>
              <a:rPr lang="en-US" altLang="ko-KR" sz="1200" dirty="0"/>
              <a:t>-. Individual Predictions</a:t>
            </a:r>
          </a:p>
          <a:p>
            <a:r>
              <a:rPr lang="en-US" altLang="ko-KR" sz="1200" dirty="0"/>
              <a:t>-. Feature Dependence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ECE77-D91D-C1B4-61D6-EC67EB059C23}"/>
              </a:ext>
            </a:extLst>
          </p:cNvPr>
          <p:cNvSpPr txBox="1"/>
          <p:nvPr/>
        </p:nvSpPr>
        <p:spPr>
          <a:xfrm>
            <a:off x="9034680" y="2324664"/>
            <a:ext cx="2703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5. Model evaluation:</a:t>
            </a:r>
          </a:p>
          <a:p>
            <a:r>
              <a:rPr lang="en-US" altLang="ko-KR" sz="1200" dirty="0"/>
              <a:t>-. Check classification evaluation metrics</a:t>
            </a:r>
          </a:p>
          <a:p>
            <a:r>
              <a:rPr lang="en-US" altLang="ko-KR" sz="1200" dirty="0"/>
              <a:t>-. Model training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2AF56E2-03EE-1315-5B1B-2DAEF3810A0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26115" y="2442503"/>
            <a:ext cx="0" cy="1257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8FCB911-FAA5-B1E3-DF1C-C27814DBE1E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 flipH="1" flipV="1">
            <a:off x="2594326" y="1056453"/>
            <a:ext cx="2022058" cy="4558481"/>
          </a:xfrm>
          <a:prstGeom prst="bentConnector5">
            <a:avLst>
              <a:gd name="adj1" fmla="val -81649"/>
              <a:gd name="adj2" fmla="val 29442"/>
              <a:gd name="adj3" fmla="val 1113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16F6027-97C1-70F4-2677-22B0A054460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730926" y="2916548"/>
            <a:ext cx="729890" cy="157745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774D83B-7943-2D46-4CE7-2CBC4EB9144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6291724" y="2933200"/>
            <a:ext cx="728498" cy="15427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ABC3BA-36F4-5253-AE37-D1630AF2AED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307146" y="4716549"/>
            <a:ext cx="6711" cy="311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72C18ED-AE89-EAD7-29AE-3D02D3D3EE3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 flipH="1" flipV="1">
            <a:off x="5767557" y="870963"/>
            <a:ext cx="3164946" cy="6072347"/>
          </a:xfrm>
          <a:prstGeom prst="bentConnector5">
            <a:avLst>
              <a:gd name="adj1" fmla="val -7223"/>
              <a:gd name="adj2" fmla="val 73864"/>
              <a:gd name="adj3" fmla="val 1072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767834D-1700-9AA7-5F92-CA2F0BFA9208}"/>
              </a:ext>
            </a:extLst>
          </p:cNvPr>
          <p:cNvCxnSpPr>
            <a:stCxn id="9" idx="2"/>
          </p:cNvCxnSpPr>
          <p:nvPr/>
        </p:nvCxnSpPr>
        <p:spPr>
          <a:xfrm>
            <a:off x="7427350" y="4530491"/>
            <a:ext cx="0" cy="1202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86F7DE0-7D4B-006A-0F14-51B0DA0AF67C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0386204" y="2970995"/>
            <a:ext cx="0" cy="1076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CC9FE9-5BFB-86BC-ACD2-FE7F2D83CF2F}"/>
              </a:ext>
            </a:extLst>
          </p:cNvPr>
          <p:cNvSpPr txBox="1"/>
          <p:nvPr/>
        </p:nvSpPr>
        <p:spPr>
          <a:xfrm>
            <a:off x="539420" y="1351384"/>
            <a:ext cx="10922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세분화 과정은 하기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Flow Chart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같음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6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모델 학습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1F678-80E4-56C3-3E18-2985D3ACAF9F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754E7-FE13-DABA-00D7-541A2DF00B6A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모델 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EC6C-C1C4-EFD5-5700-BDDFA1AC6B96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3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CC9FE9-5BFB-86BC-ACD2-FE7F2D83CF2F}"/>
              </a:ext>
            </a:extLst>
          </p:cNvPr>
          <p:cNvSpPr txBox="1"/>
          <p:nvPr/>
        </p:nvSpPr>
        <p:spPr>
          <a:xfrm>
            <a:off x="539420" y="1351384"/>
            <a:ext cx="1133508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AutoML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PyCaret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분류 모델 설계 진행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세트가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부족 문제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불균형 문제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있어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Stratified K-Fold CV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적용함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마찬가지로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 부족 문제를 해결하기 위해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Oversampling(SMOTE)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기법을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 set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적용함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이상적인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Oversampling Tuning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가중치 조정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비교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위해 삼중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FOR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구성하여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Tuning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진행함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(Oversampling Tuning, Model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가중치 조절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Algorithms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학습하여 </a:t>
            </a:r>
            <a:r>
              <a:rPr lang="en-US" altLang="ko-KR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Top-3 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선정함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 Trees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①차로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상태의 학습 결과를 비교하였고 ②차로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Fine Tuning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이후의 분류 성능을 비교함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Top-3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Bagging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Stacking Ensemble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적용해 보았지만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모델일 때 성능이 더 우수하였음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7CA9F73-9FD7-982C-956B-C99D7B5DE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73567"/>
              </p:ext>
            </p:extLst>
          </p:nvPr>
        </p:nvGraphicFramePr>
        <p:xfrm>
          <a:off x="1562100" y="4766179"/>
          <a:ext cx="934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25">
                  <a:extLst>
                    <a:ext uri="{9D8B030D-6E8A-4147-A177-3AD203B41FA5}">
                      <a16:colId xmlns:a16="http://schemas.microsoft.com/office/drawing/2014/main" val="2717182222"/>
                    </a:ext>
                  </a:extLst>
                </a:gridCol>
                <a:gridCol w="1622475">
                  <a:extLst>
                    <a:ext uri="{9D8B030D-6E8A-4147-A177-3AD203B41FA5}">
                      <a16:colId xmlns:a16="http://schemas.microsoft.com/office/drawing/2014/main" val="268805583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455179295"/>
                    </a:ext>
                  </a:extLst>
                </a:gridCol>
                <a:gridCol w="2550160">
                  <a:extLst>
                    <a:ext uri="{9D8B030D-6E8A-4147-A177-3AD203B41FA5}">
                      <a16:colId xmlns:a16="http://schemas.microsoft.com/office/drawing/2014/main" val="505276540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66239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열 </a:t>
                      </a:r>
                      <a:r>
                        <a:rPr lang="en-US" altLang="ko-K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Column)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행 </a:t>
                      </a:r>
                      <a:r>
                        <a:rPr lang="en-US" altLang="ko-K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Row)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Standardization </a:t>
                      </a: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SMOTE </a:t>
                      </a: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적용 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37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Training 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fit_transform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55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Test 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transfrom)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77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49087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F5A6CDF-C0C8-09BC-7C09-CF7B79424040}"/>
              </a:ext>
            </a:extLst>
          </p:cNvPr>
          <p:cNvSpPr txBox="1"/>
          <p:nvPr/>
        </p:nvSpPr>
        <p:spPr>
          <a:xfrm>
            <a:off x="1244919" y="6249539"/>
            <a:ext cx="996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구성</a:t>
            </a:r>
          </a:p>
        </p:txBody>
      </p:sp>
    </p:spTree>
    <p:extLst>
      <p:ext uri="{BB962C8B-B14F-4D97-AF65-F5344CB8AC3E}">
        <p14:creationId xmlns:p14="http://schemas.microsoft.com/office/powerpoint/2010/main" val="48961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1F678-80E4-56C3-3E18-2985D3ACAF9F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754E7-FE13-DABA-00D7-541A2DF00B6A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모델 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EC6C-C1C4-EFD5-5700-BDDFA1AC6B96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3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CC9FE9-5BFB-86BC-ACD2-FE7F2D83CF2F}"/>
              </a:ext>
            </a:extLst>
          </p:cNvPr>
          <p:cNvSpPr txBox="1"/>
          <p:nvPr/>
        </p:nvSpPr>
        <p:spPr>
          <a:xfrm>
            <a:off x="539420" y="1351384"/>
            <a:ext cx="113350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Top-3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 중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 Trees Classifier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빠른 연산대비 분류 성능이 우수하여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모델로 채택됨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구성을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30%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하였을 때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Accuracy 0.854, F1 0.625, Kappa 0.536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도출됨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Ensemble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아닌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모델일 때 분류 성능이 우수하였음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D8EB1-3920-D484-A595-F8D39446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175" y="2694523"/>
            <a:ext cx="4048125" cy="3317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A2F801-7431-1921-6977-161A24F1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56" y="2694523"/>
            <a:ext cx="5268124" cy="3213650"/>
          </a:xfrm>
          <a:prstGeom prst="rect">
            <a:avLst/>
          </a:prstGeom>
        </p:spPr>
      </p:pic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9CC6E40A-131C-CB05-9934-B2A80B5E4EDC}"/>
              </a:ext>
            </a:extLst>
          </p:cNvPr>
          <p:cNvSpPr/>
          <p:nvPr/>
        </p:nvSpPr>
        <p:spPr>
          <a:xfrm>
            <a:off x="1391437" y="3034750"/>
            <a:ext cx="142023" cy="198483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6A811-96B0-24C3-AEA1-1AAA42A964BD}"/>
              </a:ext>
            </a:extLst>
          </p:cNvPr>
          <p:cNvSpPr txBox="1"/>
          <p:nvPr/>
        </p:nvSpPr>
        <p:spPr>
          <a:xfrm>
            <a:off x="509304" y="303475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2060"/>
                </a:solidFill>
              </a:rPr>
              <a:t>학습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5C945-F037-1F69-BA3C-7EA519ECD074}"/>
              </a:ext>
            </a:extLst>
          </p:cNvPr>
          <p:cNvSpPr txBox="1"/>
          <p:nvPr/>
        </p:nvSpPr>
        <p:spPr>
          <a:xfrm>
            <a:off x="278310" y="5596991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2060"/>
                </a:solidFill>
              </a:rPr>
              <a:t>Test set </a:t>
            </a:r>
            <a:r>
              <a:rPr lang="ko-KR" altLang="en-US" sz="1200" b="1" dirty="0">
                <a:solidFill>
                  <a:srgbClr val="002060"/>
                </a:solidFill>
              </a:rPr>
              <a:t>분류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AEBDB-EA1E-5A46-7AD2-2E1A68FE7934}"/>
              </a:ext>
            </a:extLst>
          </p:cNvPr>
          <p:cNvSpPr txBox="1"/>
          <p:nvPr/>
        </p:nvSpPr>
        <p:spPr>
          <a:xfrm>
            <a:off x="1244919" y="6082069"/>
            <a:ext cx="996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Trees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Classifier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분륜 성능 지표 결과</a:t>
            </a:r>
          </a:p>
        </p:txBody>
      </p:sp>
    </p:spTree>
    <p:extLst>
      <p:ext uri="{BB962C8B-B14F-4D97-AF65-F5344CB8AC3E}">
        <p14:creationId xmlns:p14="http://schemas.microsoft.com/office/powerpoint/2010/main" val="13610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1F678-80E4-56C3-3E18-2985D3ACAF9F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754E7-FE13-DABA-00D7-541A2DF00B6A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모델 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EC6C-C1C4-EFD5-5700-BDDFA1AC6B96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3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CC9FE9-5BFB-86BC-ACD2-FE7F2D83CF2F}"/>
              </a:ext>
            </a:extLst>
          </p:cNvPr>
          <p:cNvSpPr txBox="1"/>
          <p:nvPr/>
        </p:nvSpPr>
        <p:spPr>
          <a:xfrm>
            <a:off x="539420" y="1351384"/>
            <a:ext cx="11335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Top-3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 중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 Trees Classifier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빠른 연산대비 분류 성능이 우수하여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모델로 채택됨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구성을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30%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하였을 때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Accuracy 0.854, F1 0.625, Kappa 0.536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도출됨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4BC1A-E88D-B933-3185-270CB951FD13}"/>
              </a:ext>
            </a:extLst>
          </p:cNvPr>
          <p:cNvSpPr txBox="1"/>
          <p:nvPr/>
        </p:nvSpPr>
        <p:spPr>
          <a:xfrm>
            <a:off x="8522098" y="2768500"/>
            <a:ext cx="27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XGBoosting</a:t>
            </a:r>
            <a:endParaRPr lang="ko-KR" altLang="en-US" b="1" spc="-15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BF523-5680-3BA9-BAD9-E76918CBA0CB}"/>
              </a:ext>
            </a:extLst>
          </p:cNvPr>
          <p:cNvSpPr txBox="1"/>
          <p:nvPr/>
        </p:nvSpPr>
        <p:spPr>
          <a:xfrm>
            <a:off x="4737259" y="2771467"/>
            <a:ext cx="27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  <a:r>
              <a:rPr lang="ko-KR" altLang="en-US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Forest</a:t>
            </a:r>
            <a:endParaRPr lang="ko-KR" altLang="en-US" b="1" spc="-15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4B070-2F57-2BA6-EE18-15C6C7FA6ECF}"/>
              </a:ext>
            </a:extLst>
          </p:cNvPr>
          <p:cNvSpPr txBox="1"/>
          <p:nvPr/>
        </p:nvSpPr>
        <p:spPr>
          <a:xfrm>
            <a:off x="1047378" y="2771467"/>
            <a:ext cx="27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 Trees (</a:t>
            </a:r>
            <a:r>
              <a:rPr lang="ko-KR" altLang="en-US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채택</a:t>
            </a:r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spc="-15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7B2145-E587-9F9C-F048-CA6CD523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700" y="3243331"/>
            <a:ext cx="3744000" cy="2340000"/>
          </a:xfrm>
          <a:prstGeom prst="rect">
            <a:avLst/>
          </a:prstGeom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7C240B-AA43-5C04-2CEA-52AB85511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208" y="3243331"/>
            <a:ext cx="3688044" cy="2340000"/>
          </a:xfrm>
          <a:prstGeom prst="rect">
            <a:avLst/>
          </a:prstGeom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8A5B83-3CF3-1635-57EB-44413DBE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19" y="3243331"/>
            <a:ext cx="3911641" cy="2340000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C96C4A-2A31-F771-AB1A-A75C6378697C}"/>
              </a:ext>
            </a:extLst>
          </p:cNvPr>
          <p:cNvSpPr txBox="1"/>
          <p:nvPr/>
        </p:nvSpPr>
        <p:spPr>
          <a:xfrm>
            <a:off x="1244919" y="5688445"/>
            <a:ext cx="996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Top-3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및 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성능 결과</a:t>
            </a:r>
          </a:p>
        </p:txBody>
      </p:sp>
    </p:spTree>
    <p:extLst>
      <p:ext uri="{BB962C8B-B14F-4D97-AF65-F5344CB8AC3E}">
        <p14:creationId xmlns:p14="http://schemas.microsoft.com/office/powerpoint/2010/main" val="181176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1F678-80E4-56C3-3E18-2985D3ACAF9F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754E7-FE13-DABA-00D7-541A2DF00B6A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모델 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EC6C-C1C4-EFD5-5700-BDDFA1AC6B96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3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CC9FE9-5BFB-86BC-ACD2-FE7F2D83CF2F}"/>
              </a:ext>
            </a:extLst>
          </p:cNvPr>
          <p:cNvSpPr txBox="1"/>
          <p:nvPr/>
        </p:nvSpPr>
        <p:spPr>
          <a:xfrm>
            <a:off x="539420" y="1351384"/>
            <a:ext cx="11335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Top-3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 중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 Trees Classifier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빠른 연산대비 분류 성능이 우수하여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모델로 채택됨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구성을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30%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하였을 때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Accuracy 0.854, F1 0.625, Kappa 0.536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도출됨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D8EB1-3920-D484-A595-F8D39446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9" y="3024688"/>
            <a:ext cx="3600000" cy="2950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5AF7F7-07F1-084C-2041-5F4D0614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79" y="3024688"/>
            <a:ext cx="3600000" cy="29427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BFA6BC-64F7-AB19-A11D-86BFFD4BC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839" y="3037388"/>
            <a:ext cx="3600000" cy="2989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94BC1A-E88D-B933-3185-270CB951FD13}"/>
              </a:ext>
            </a:extLst>
          </p:cNvPr>
          <p:cNvSpPr txBox="1"/>
          <p:nvPr/>
        </p:nvSpPr>
        <p:spPr>
          <a:xfrm>
            <a:off x="8522098" y="2586801"/>
            <a:ext cx="27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endParaRPr lang="ko-KR" altLang="en-US" b="1" spc="-15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BF523-5680-3BA9-BAD9-E76918CBA0CB}"/>
              </a:ext>
            </a:extLst>
          </p:cNvPr>
          <p:cNvSpPr txBox="1"/>
          <p:nvPr/>
        </p:nvSpPr>
        <p:spPr>
          <a:xfrm>
            <a:off x="4737259" y="2586801"/>
            <a:ext cx="27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</a:t>
            </a:r>
            <a:r>
              <a:rPr lang="ko-KR" altLang="en-US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Forest</a:t>
            </a:r>
            <a:endParaRPr lang="ko-KR" altLang="en-US" b="1" spc="-15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4B070-2F57-2BA6-EE18-15C6C7FA6ECF}"/>
              </a:ext>
            </a:extLst>
          </p:cNvPr>
          <p:cNvSpPr txBox="1"/>
          <p:nvPr/>
        </p:nvSpPr>
        <p:spPr>
          <a:xfrm>
            <a:off x="1047378" y="2586801"/>
            <a:ext cx="27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Extra Trees (</a:t>
            </a:r>
            <a:r>
              <a:rPr lang="ko-KR" altLang="en-US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채택</a:t>
            </a:r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spc="-15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E88F2-B751-3895-E65D-271B6CEFBC5A}"/>
              </a:ext>
            </a:extLst>
          </p:cNvPr>
          <p:cNvSpPr txBox="1"/>
          <p:nvPr/>
        </p:nvSpPr>
        <p:spPr>
          <a:xfrm>
            <a:off x="1244919" y="6082069"/>
            <a:ext cx="996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Top-3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결과</a:t>
            </a:r>
          </a:p>
        </p:txBody>
      </p:sp>
    </p:spTree>
    <p:extLst>
      <p:ext uri="{BB962C8B-B14F-4D97-AF65-F5344CB8AC3E}">
        <p14:creationId xmlns:p14="http://schemas.microsoft.com/office/powerpoint/2010/main" val="300731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분석 및 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38269" y="923653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0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</a:t>
            </a:r>
            <a:r>
              <a:rPr lang="ko-KR" altLang="en-US" sz="2800" b="1" dirty="0" err="1">
                <a:solidFill>
                  <a:schemeClr val="bg1"/>
                </a:solidFill>
              </a:rPr>
              <a:t>전처리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모델 학습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분석 및 결론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1F678-80E4-56C3-3E18-2985D3ACAF9F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754E7-FE13-DABA-00D7-541A2DF00B6A}"/>
              </a:ext>
            </a:extLst>
          </p:cNvPr>
          <p:cNvSpPr txBox="1"/>
          <p:nvPr/>
        </p:nvSpPr>
        <p:spPr>
          <a:xfrm>
            <a:off x="1779156" y="423744"/>
            <a:ext cx="6098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분석 및 결론</a:t>
            </a:r>
            <a:r>
              <a:rPr lang="en-US" altLang="ko-KR" sz="3200" b="1" dirty="0">
                <a:solidFill>
                  <a:srgbClr val="00314F"/>
                </a:solidFill>
              </a:rPr>
              <a:t>: </a:t>
            </a:r>
            <a:r>
              <a:rPr lang="ko-KR" altLang="en-US" sz="3200" b="1" dirty="0">
                <a:solidFill>
                  <a:srgbClr val="00314F"/>
                </a:solidFill>
              </a:rPr>
              <a:t>공정 파라미터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EC6C-C1C4-EFD5-5700-BDDFA1AC6B96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4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CC9FE9-5BFB-86BC-ACD2-FE7F2D83CF2F}"/>
              </a:ext>
            </a:extLst>
          </p:cNvPr>
          <p:cNvSpPr txBox="1"/>
          <p:nvPr/>
        </p:nvSpPr>
        <p:spPr>
          <a:xfrm>
            <a:off x="539420" y="1351384"/>
            <a:ext cx="113350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분류 모델의 특성 중요도 분석을 통하여 불량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수율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불량단계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영향을 주는 공정 파라미터 선별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솔트조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온도 </a:t>
            </a:r>
            <a:r>
              <a:rPr lang="en-US" altLang="ko-KR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Zone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spc="-15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소입로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온도 </a:t>
            </a:r>
            <a:r>
              <a:rPr lang="en-US" altLang="ko-KR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Zone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건조로 온도 </a:t>
            </a:r>
            <a:r>
              <a:rPr lang="en-US" altLang="ko-KR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Zone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모델 예측에 영향을 준 중요 파라미터로 관찰됨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사용된 기술 통계량은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특성은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열처리 온도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균일하지 않고 변화하는 특성을 설명하므로 열처리 공정 엔지니어는 열처리 온도의 치우침이나 산포 관리를 통계적 분석 기법을 통해 자세히 분석해 볼 필요성이 있음</a:t>
            </a: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AD19A5-3C27-F4A9-7472-800761FF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5" y="3925629"/>
            <a:ext cx="5760000" cy="2098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048F60-969E-4F73-BC00-8083C28A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07" y="3911420"/>
            <a:ext cx="5760000" cy="2118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A76093-A817-6ED2-7EBA-2047F23636D8}"/>
              </a:ext>
            </a:extLst>
          </p:cNvPr>
          <p:cNvSpPr txBox="1"/>
          <p:nvPr/>
        </p:nvSpPr>
        <p:spPr>
          <a:xfrm>
            <a:off x="1047378" y="3487134"/>
            <a:ext cx="325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Permutation</a:t>
            </a:r>
            <a:r>
              <a:rPr lang="ko-KR" altLang="en-US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Importance</a:t>
            </a:r>
            <a:r>
              <a:rPr lang="en-US" altLang="ko-KR" sz="1800" kern="0" spc="-50" baseline="30000" dirty="0">
                <a:solidFill>
                  <a:srgbClr val="002060"/>
                </a:solidFill>
                <a:effectLst/>
                <a:latin typeface="휴먼명조"/>
                <a:ea typeface="휴먼명조"/>
              </a:rPr>
              <a:t>*</a:t>
            </a:r>
            <a:r>
              <a:rPr lang="ko-KR" altLang="en-US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65389-8474-C5BD-668F-850F65AA52FF}"/>
              </a:ext>
            </a:extLst>
          </p:cNvPr>
          <p:cNvSpPr txBox="1"/>
          <p:nvPr/>
        </p:nvSpPr>
        <p:spPr>
          <a:xfrm>
            <a:off x="7418446" y="3487134"/>
            <a:ext cx="325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Importance</a:t>
            </a:r>
            <a:r>
              <a:rPr lang="en-US" altLang="ko-KR" sz="1800" kern="0" spc="-50" baseline="30000" dirty="0">
                <a:solidFill>
                  <a:srgbClr val="002060"/>
                </a:solidFill>
                <a:effectLst/>
                <a:latin typeface="휴먼명조"/>
                <a:ea typeface="휴먼명조"/>
              </a:rPr>
              <a:t>**</a:t>
            </a:r>
            <a:r>
              <a:rPr lang="ko-KR" altLang="en-US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4AC7F-1D9F-67AF-AEFB-FC616E7900E2}"/>
              </a:ext>
            </a:extLst>
          </p:cNvPr>
          <p:cNvSpPr txBox="1"/>
          <p:nvPr/>
        </p:nvSpPr>
        <p:spPr>
          <a:xfrm>
            <a:off x="539420" y="6084675"/>
            <a:ext cx="996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모델이 학습 후 각 공정 파라미터를 무작위로 섞은 후 모델의 성능 변화를 관찰한 중요도</a:t>
            </a:r>
            <a:endParaRPr lang="en-US" altLang="ko-KR" sz="1400" spc="-15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 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시 </a:t>
            </a:r>
            <a:r>
              <a: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Tree </a:t>
            </a:r>
            <a:r>
              <a:rPr lang="ko-KR" altLang="en-US" sz="1400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분할에 기여된 중요도</a:t>
            </a:r>
          </a:p>
        </p:txBody>
      </p:sp>
    </p:spTree>
    <p:extLst>
      <p:ext uri="{BB962C8B-B14F-4D97-AF65-F5344CB8AC3E}">
        <p14:creationId xmlns:p14="http://schemas.microsoft.com/office/powerpoint/2010/main" val="25250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1F678-80E4-56C3-3E18-2985D3ACAF9F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754E7-FE13-DABA-00D7-541A2DF00B6A}"/>
              </a:ext>
            </a:extLst>
          </p:cNvPr>
          <p:cNvSpPr txBox="1"/>
          <p:nvPr/>
        </p:nvSpPr>
        <p:spPr>
          <a:xfrm>
            <a:off x="1779156" y="423744"/>
            <a:ext cx="6098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분석 및 결론</a:t>
            </a:r>
            <a:r>
              <a:rPr lang="en-US" altLang="ko-KR" sz="3200" b="1" dirty="0">
                <a:solidFill>
                  <a:srgbClr val="00314F"/>
                </a:solidFill>
              </a:rPr>
              <a:t>: </a:t>
            </a:r>
            <a:r>
              <a:rPr lang="ko-KR" altLang="en-US" sz="3200" b="1" dirty="0">
                <a:solidFill>
                  <a:srgbClr val="00314F"/>
                </a:solidFill>
              </a:rPr>
              <a:t>공정 파라미터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EC6C-C1C4-EFD5-5700-BDDFA1AC6B96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4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CC9FE9-5BFB-86BC-ACD2-FE7F2D83CF2F}"/>
              </a:ext>
            </a:extLst>
          </p:cNvPr>
          <p:cNvSpPr txBox="1"/>
          <p:nvPr/>
        </p:nvSpPr>
        <p:spPr>
          <a:xfrm>
            <a:off x="539420" y="1351384"/>
            <a:ext cx="1133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Permutation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Importance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결과와 </a:t>
            </a:r>
            <a:r>
              <a:rPr lang="en-US" altLang="ko-KR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Importance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결과는 하기와 같음</a:t>
            </a: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F8D2D0E-38A6-6F13-07D1-B8C0311E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18394"/>
              </p:ext>
            </p:extLst>
          </p:nvPr>
        </p:nvGraphicFramePr>
        <p:xfrm>
          <a:off x="2032000" y="2054004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730250811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834780528"/>
                    </a:ext>
                  </a:extLst>
                </a:gridCol>
                <a:gridCol w="3568699">
                  <a:extLst>
                    <a:ext uri="{9D8B030D-6E8A-4147-A177-3AD203B41FA5}">
                      <a16:colId xmlns:a16="http://schemas.microsoft.com/office/drawing/2014/main" val="404767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Permutation Importance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Feature Importance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35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솔트조</a:t>
                      </a:r>
                      <a:r>
                        <a:rPr lang="ko-KR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온도 </a:t>
                      </a:r>
                      <a:r>
                        <a:rPr lang="en-US" altLang="ko-K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en-US" altLang="ko-KR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Zone_skew</a:t>
                      </a:r>
                      <a:endParaRPr lang="ko-KR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솔트조</a:t>
                      </a:r>
                      <a:r>
                        <a:rPr lang="ko-KR" alt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온도 </a:t>
                      </a:r>
                      <a:r>
                        <a:rPr lang="en-US" altLang="ko-K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en-US" altLang="ko-KR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Zone_skew</a:t>
                      </a:r>
                      <a:endParaRPr lang="ko-KR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77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소입로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온도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en-US" altLang="ko-K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Zone_skew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소입로</a:t>
                      </a:r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온도 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en-US" altLang="ko-K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Zone_mean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3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소입로</a:t>
                      </a:r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온도 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en-US" altLang="ko-K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Zone_mean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건조로 온도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en-US" altLang="ko-K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Zone_skew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582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소입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존 </a:t>
                      </a:r>
                      <a:r>
                        <a:rPr lang="en-US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OP_std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건조로 온도 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en-US" altLang="ko-K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Zone_mean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822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건조로 온도 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en-US" altLang="ko-KR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Zone_mean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건조로 온도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en-US" altLang="ko-K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Zone_std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17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솔트조 온도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Zone_skew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소입</a:t>
                      </a:r>
                      <a:r>
                        <a:rPr lang="en-US" altLang="ko-K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존 </a:t>
                      </a:r>
                      <a:r>
                        <a:rPr lang="en-US" sz="14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OP_std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63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건조로 온도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Zone_std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솔트조 온도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Zone_skew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353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솔트 컨베이어 온도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Zone_mean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건조로 온도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Zone_skew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93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건조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OP_skew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솔트조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온도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en-US" altLang="ko-K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Zone_std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143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소입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OP_skew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소입로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온도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en-US" altLang="ko-KR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Zone_skew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6905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CDFBAD-5C0F-BB6A-86B2-CAD9DFF24134}"/>
              </a:ext>
            </a:extLst>
          </p:cNvPr>
          <p:cNvSpPr txBox="1"/>
          <p:nvPr/>
        </p:nvSpPr>
        <p:spPr>
          <a:xfrm>
            <a:off x="1244919" y="6165283"/>
            <a:ext cx="996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분석 모델의 순열 중요도 및 특성 중요도 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150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수율에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관련된 공정 파라미터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spc="-15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4B60B4C-1B81-45D9-C28B-7A1CBB9A3CC2}"/>
              </a:ext>
            </a:extLst>
          </p:cNvPr>
          <p:cNvCxnSpPr/>
          <p:nvPr/>
        </p:nvCxnSpPr>
        <p:spPr>
          <a:xfrm>
            <a:off x="6299200" y="2634104"/>
            <a:ext cx="5842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26B2F41-C6FF-F9B5-E126-2B0248643290}"/>
              </a:ext>
            </a:extLst>
          </p:cNvPr>
          <p:cNvCxnSpPr>
            <a:cxnSpLocks/>
          </p:cNvCxnSpPr>
          <p:nvPr/>
        </p:nvCxnSpPr>
        <p:spPr>
          <a:xfrm flipV="1">
            <a:off x="6299200" y="3055012"/>
            <a:ext cx="584200" cy="2413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0DFE4D6-5AD4-4FEF-59E7-1B88EAE16FA9}"/>
              </a:ext>
            </a:extLst>
          </p:cNvPr>
          <p:cNvCxnSpPr>
            <a:cxnSpLocks/>
          </p:cNvCxnSpPr>
          <p:nvPr/>
        </p:nvCxnSpPr>
        <p:spPr>
          <a:xfrm>
            <a:off x="6299200" y="3755375"/>
            <a:ext cx="584200" cy="70036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7483A6-8BEB-FAAD-3056-696DB55EABAC}"/>
              </a:ext>
            </a:extLst>
          </p:cNvPr>
          <p:cNvCxnSpPr>
            <a:cxnSpLocks/>
          </p:cNvCxnSpPr>
          <p:nvPr/>
        </p:nvCxnSpPr>
        <p:spPr>
          <a:xfrm flipH="1">
            <a:off x="6299200" y="3755375"/>
            <a:ext cx="584199" cy="35018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7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CC9FE9-5BFB-86BC-ACD2-FE7F2D83CF2F}"/>
              </a:ext>
            </a:extLst>
          </p:cNvPr>
          <p:cNvSpPr txBox="1"/>
          <p:nvPr/>
        </p:nvSpPr>
        <p:spPr>
          <a:xfrm>
            <a:off x="539420" y="1351384"/>
            <a:ext cx="1133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분석 모델과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Explainer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공정 파라미터와 예측 결과 간의 관계를 수치적으로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분석할 수 있음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‘</a:t>
            </a:r>
            <a:r>
              <a:rPr lang="en-US" altLang="ko-KR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MicroRobot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.html’)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 차트들은 예측 결정에 기여한 각 공정 파라미터의 기여도와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Prediction Threshold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보여줌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541A-A369-4D88-3ABD-26AEE4454F12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6B34-484C-5829-F1B4-DA43DEA1851D}"/>
              </a:ext>
            </a:extLst>
          </p:cNvPr>
          <p:cNvSpPr txBox="1"/>
          <p:nvPr/>
        </p:nvSpPr>
        <p:spPr>
          <a:xfrm>
            <a:off x="1779156" y="423744"/>
            <a:ext cx="6098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분석 및 결론</a:t>
            </a:r>
            <a:r>
              <a:rPr lang="en-US" altLang="ko-KR" sz="3200" b="1" dirty="0">
                <a:solidFill>
                  <a:srgbClr val="00314F"/>
                </a:solidFill>
              </a:rPr>
              <a:t>: </a:t>
            </a:r>
            <a:r>
              <a:rPr lang="ko-KR" altLang="en-US" sz="3200" b="1" dirty="0">
                <a:solidFill>
                  <a:srgbClr val="00314F"/>
                </a:solidFill>
              </a:rPr>
              <a:t>공정 파라미터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DB925-FE04-7E0D-118B-6C85F6BBFD65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4</a:t>
            </a:r>
            <a:endParaRPr lang="ko-KR" altLang="en-US" dirty="0">
              <a:solidFill>
                <a:srgbClr val="00314F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582BAD3-FFFE-600D-F5A6-EE438813F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87" y="2586801"/>
            <a:ext cx="5036913" cy="35910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D13DC4-26BA-53B2-BAE6-96670788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669964"/>
            <a:ext cx="5844269" cy="35079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A0DF8F-7760-B5A1-85D4-C04960D041EB}"/>
              </a:ext>
            </a:extLst>
          </p:cNvPr>
          <p:cNvSpPr txBox="1"/>
          <p:nvPr/>
        </p:nvSpPr>
        <p:spPr>
          <a:xfrm>
            <a:off x="1059087" y="6165283"/>
            <a:ext cx="50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explainer: Contributions plot</a:t>
            </a:r>
            <a:endParaRPr lang="ko-KR" altLang="en-US" b="1" spc="-15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B89817-EDC6-C4F6-53E5-B968A2B3F7E7}"/>
              </a:ext>
            </a:extLst>
          </p:cNvPr>
          <p:cNvSpPr txBox="1"/>
          <p:nvPr/>
        </p:nvSpPr>
        <p:spPr>
          <a:xfrm>
            <a:off x="6601277" y="6165283"/>
            <a:ext cx="50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 explainer: Partial Dependence Plot</a:t>
            </a:r>
            <a:endParaRPr lang="ko-KR" altLang="en-US" b="1" spc="-15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67F929BF-CFDF-9329-DF6A-BA60B549F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35505"/>
              </p:ext>
            </p:extLst>
          </p:nvPr>
        </p:nvGraphicFramePr>
        <p:xfrm>
          <a:off x="9753600" y="539429"/>
          <a:ext cx="2438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2437920" imgH="707400" progId="Package">
                  <p:embed/>
                </p:oleObj>
              </mc:Choice>
              <mc:Fallback>
                <p:oleObj name="포장기 셸 개체" showAsIcon="1" r:id="rId4" imgW="2437920" imgH="70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53600" y="539429"/>
                        <a:ext cx="24384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67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CC9FE9-5BFB-86BC-ACD2-FE7F2D83CF2F}"/>
              </a:ext>
            </a:extLst>
          </p:cNvPr>
          <p:cNvSpPr txBox="1"/>
          <p:nvPr/>
        </p:nvSpPr>
        <p:spPr>
          <a:xfrm>
            <a:off x="539420" y="1351384"/>
            <a:ext cx="11335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팀은 열처리 공정의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불량단계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’(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불량수율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예측하는 분류 모델을 설계하고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모델의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순열 중요도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중요도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통하여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관찰해 볼 수 있는 바람직한 공정 파라미터를 선별하였음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 라인에 상주하면서 도메인 업무를 수행하는 공정 엔지니어들이 다양한 유형의 공정 데이터 분석을 위해서 매번 모델을 설계하고 깊은 수준의 데이터 전처리를 수행하는 것이 쉽지 않음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팀은 기존 도메인 업무와 병행 가능한 수준에서 쉽고 효과적으로 기계학습을 이용한 공정 데이터 분석을 목표로 프로젝트를 수행하였고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 지식이 없는 상태와 학습 데이터가 부족한 상황에서도 공정 상태를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예측하는 모델 설계를 완료함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과정을 통하여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 공정 엔지니어는 공정 내 중요 파라미터를 선별하고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Six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Sigma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통계적 품질 관리와 데이터 분석을 통하여 공정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수율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개선을 위한 설비 개조와 분석 파라미터 발굴 등의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Advanced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업무를 수행해볼 수 있음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이와 비슷한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H/W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품질 계측 데이터 수집이 가능한 중소제조기업에서는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같은 간단한 데이터 처리와 기계학습 과정만으로 공정 데이터 분석이 가능할 것으로 생각됨</a:t>
            </a: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ED3CF-9670-2A40-4E7B-29ABA1F32AE9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4C59-E119-B8A6-684D-7AFEAAA98C69}"/>
              </a:ext>
            </a:extLst>
          </p:cNvPr>
          <p:cNvSpPr txBox="1"/>
          <p:nvPr/>
        </p:nvSpPr>
        <p:spPr>
          <a:xfrm>
            <a:off x="1779156" y="423744"/>
            <a:ext cx="4270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분석 및 결론</a:t>
            </a:r>
            <a:r>
              <a:rPr lang="en-US" altLang="ko-KR" sz="3200" b="1" dirty="0">
                <a:solidFill>
                  <a:srgbClr val="00314F"/>
                </a:solidFill>
              </a:rPr>
              <a:t>: </a:t>
            </a:r>
            <a:r>
              <a:rPr lang="ko-KR" altLang="en-US" sz="3200" b="1" dirty="0">
                <a:solidFill>
                  <a:srgbClr val="00314F"/>
                </a:solidFill>
              </a:rPr>
              <a:t>파급효과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B0CD6-2233-E850-38D1-9D823DB32E28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4</a:t>
            </a:r>
            <a:endParaRPr lang="ko-KR" altLang="en-US" dirty="0">
              <a:solidFill>
                <a:srgbClr val="0031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3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32C909-8F6A-5E19-D795-D0AD8C8E7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E60AC6-16D8-6340-03C6-31515EFF25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53710-8086-E534-79D2-4D04DDA6139A}"/>
              </a:ext>
            </a:extLst>
          </p:cNvPr>
          <p:cNvSpPr txBox="1"/>
          <p:nvPr/>
        </p:nvSpPr>
        <p:spPr>
          <a:xfrm flipH="1">
            <a:off x="1429771" y="2497976"/>
            <a:ext cx="93324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Q&amp;A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2779421" y="2459504"/>
            <a:ext cx="66331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1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0BCA12-2002-C41E-A4D1-7EA82B93E4C0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9245EFA-59F6-EDB2-A3B6-301C25F449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770469-55F4-DA35-69C7-DF920578F139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F02345-6B30-5B7D-20F2-BEA6D6D9461E}"/>
              </a:ext>
            </a:extLst>
          </p:cNvPr>
          <p:cNvSpPr txBox="1"/>
          <p:nvPr/>
        </p:nvSpPr>
        <p:spPr>
          <a:xfrm>
            <a:off x="1177715" y="193125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accent1"/>
                </a:solidFill>
                <a:latin typeface="+mn-ea"/>
              </a:rPr>
              <a:t>공정 개요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B86EA3-41C1-5640-212D-5ACC9B97D40A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F02BB3-0E77-A01F-F5F8-0EB4F7BA0E77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7B7E74-031E-A54F-3347-BBA6B4431AC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709847-93B8-7493-A1BF-9D2D6D676874}"/>
              </a:ext>
            </a:extLst>
          </p:cNvPr>
          <p:cNvSpPr txBox="1"/>
          <p:nvPr/>
        </p:nvSpPr>
        <p:spPr>
          <a:xfrm>
            <a:off x="5044865" y="194272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accent1"/>
                </a:solidFill>
                <a:latin typeface="+mn-ea"/>
              </a:rPr>
              <a:t>이슈  사항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CC834-C1FA-4048-53ED-357855487992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CE76323-C424-8E70-83DB-9E5C4BD9922B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7F7C63-CCF3-2EB4-82CC-AC1FB3F2335D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615E9E-A48B-A611-D4C1-AE2260893BE9}"/>
              </a:ext>
            </a:extLst>
          </p:cNvPr>
          <p:cNvSpPr txBox="1"/>
          <p:nvPr/>
        </p:nvSpPr>
        <p:spPr>
          <a:xfrm>
            <a:off x="8912015" y="195420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accent1"/>
                </a:solidFill>
                <a:latin typeface="+mn-ea"/>
              </a:rPr>
              <a:t>분석 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A1F00C2-0503-65CE-EB59-65541307BD29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8A0FE6-FE4A-ECDC-CFA4-011133FD00C6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F4BED4C-2303-35C8-8CA1-5EBEAC81573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F1ED5AB-FE7D-39F8-B823-5F68709256E0}"/>
              </a:ext>
            </a:extLst>
          </p:cNvPr>
          <p:cNvSpPr txBox="1"/>
          <p:nvPr/>
        </p:nvSpPr>
        <p:spPr>
          <a:xfrm>
            <a:off x="4524692" y="2755342"/>
            <a:ext cx="3135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/>
              <a:t>- 2</a:t>
            </a:r>
            <a:r>
              <a:rPr lang="ko-KR" altLang="en-US" sz="1400" dirty="0"/>
              <a:t>시간 이상 소요되는 </a:t>
            </a:r>
            <a:r>
              <a:rPr lang="ko-KR" altLang="en-US" sz="1400" dirty="0" err="1"/>
              <a:t>무중단</a:t>
            </a:r>
            <a:r>
              <a:rPr lang="ko-KR" altLang="en-US" sz="1400" dirty="0"/>
              <a:t> 연속공정으로</a:t>
            </a:r>
            <a:r>
              <a:rPr lang="en-US" altLang="ko-KR" sz="1400" dirty="0"/>
              <a:t>, </a:t>
            </a:r>
            <a:r>
              <a:rPr lang="ko-KR" altLang="en-US" sz="1400" dirty="0"/>
              <a:t>공정이 완료되어 불량 유무를 육안으로 보기 전까지 품질 상태를 확인할 수 없다</a:t>
            </a:r>
            <a:r>
              <a:rPr lang="en-US" altLang="ko-KR" sz="1400" dirty="0"/>
              <a:t>.</a:t>
            </a:r>
          </a:p>
          <a:p>
            <a:pPr algn="just"/>
            <a:endParaRPr lang="en-US" altLang="ko-KR" sz="1400" dirty="0"/>
          </a:p>
          <a:p>
            <a:pPr algn="just"/>
            <a:r>
              <a:rPr lang="en-US" altLang="ko-KR" sz="1400" dirty="0"/>
              <a:t>- </a:t>
            </a:r>
            <a:r>
              <a:rPr lang="ko-KR" altLang="en-US" sz="1400" dirty="0"/>
              <a:t>현재 다양한 공정 데이터가 수집되고 있으나 품질 예측 또는 </a:t>
            </a:r>
            <a:r>
              <a:rPr lang="ko-KR" altLang="en-US" sz="1400" dirty="0" err="1"/>
              <a:t>수율</a:t>
            </a:r>
            <a:r>
              <a:rPr lang="ko-KR" altLang="en-US" sz="1400" dirty="0"/>
              <a:t> 분석에 활용되지 못하고 현재 설비 상태만 파악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585C4-FDFB-8954-0E4F-1E62D24EB0A0}"/>
              </a:ext>
            </a:extLst>
          </p:cNvPr>
          <p:cNvSpPr txBox="1"/>
          <p:nvPr/>
        </p:nvSpPr>
        <p:spPr>
          <a:xfrm>
            <a:off x="605155" y="2755342"/>
            <a:ext cx="3239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금속 부품의 열처리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Austempering</a:t>
            </a:r>
            <a:r>
              <a:rPr lang="en-US" altLang="ko-KR" sz="1400" dirty="0"/>
              <a:t>)</a:t>
            </a:r>
            <a:r>
              <a:rPr lang="ko-KR" altLang="en-US" sz="1400" dirty="0"/>
              <a:t> 공정으로 제품의 </a:t>
            </a:r>
            <a:r>
              <a:rPr lang="ko-KR" altLang="en-US" sz="1400" dirty="0" err="1"/>
              <a:t>신율</a:t>
            </a:r>
            <a:r>
              <a:rPr lang="en-US" altLang="ko-KR" sz="1400" dirty="0"/>
              <a:t>, </a:t>
            </a:r>
            <a:r>
              <a:rPr lang="ko-KR" altLang="en-US" sz="1400" dirty="0"/>
              <a:t>단면 </a:t>
            </a:r>
            <a:r>
              <a:rPr lang="ko-KR" altLang="en-US" sz="1400" dirty="0" err="1"/>
              <a:t>수축률</a:t>
            </a:r>
            <a:r>
              <a:rPr lang="en-US" altLang="ko-KR" sz="1400" dirty="0"/>
              <a:t>, </a:t>
            </a:r>
            <a:r>
              <a:rPr lang="ko-KR" altLang="en-US" sz="1400" dirty="0"/>
              <a:t>충격치 등의 향상으로 제품 인성을 강화하고 </a:t>
            </a:r>
            <a:r>
              <a:rPr lang="en-US" altLang="ko-KR" sz="1400" dirty="0"/>
              <a:t>Crack </a:t>
            </a:r>
            <a:r>
              <a:rPr lang="ko-KR" altLang="en-US" sz="1400" dirty="0"/>
              <a:t>및 변형 감소를 위해 진행되는 공정이다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AA7C9-27EE-0388-B92C-E74A5F83ADA7}"/>
              </a:ext>
            </a:extLst>
          </p:cNvPr>
          <p:cNvSpPr txBox="1"/>
          <p:nvPr/>
        </p:nvSpPr>
        <p:spPr>
          <a:xfrm>
            <a:off x="8409117" y="2755342"/>
            <a:ext cx="3135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/>
              <a:t>- </a:t>
            </a:r>
            <a:r>
              <a:rPr lang="ko-KR" altLang="en-US" sz="1400" dirty="0"/>
              <a:t>불량 </a:t>
            </a:r>
            <a:r>
              <a:rPr lang="ko-KR" altLang="en-US" sz="1400" dirty="0" err="1"/>
              <a:t>수율의</a:t>
            </a:r>
            <a:r>
              <a:rPr lang="ko-KR" altLang="en-US" sz="1400" dirty="0"/>
              <a:t> 제 </a:t>
            </a:r>
            <a:r>
              <a:rPr lang="en-US" altLang="ko-KR" sz="1400" dirty="0"/>
              <a:t>3</a:t>
            </a:r>
            <a:r>
              <a:rPr lang="ko-KR" altLang="en-US" sz="1400" dirty="0"/>
              <a:t>사분위를 기준으로 </a:t>
            </a:r>
            <a:r>
              <a:rPr lang="en-US" altLang="ko-KR" sz="1400" dirty="0"/>
              <a:t>‘</a:t>
            </a:r>
            <a:r>
              <a:rPr lang="ko-KR" altLang="en-US" sz="1400" dirty="0"/>
              <a:t>위험</a:t>
            </a:r>
            <a:r>
              <a:rPr lang="en-US" altLang="ko-KR" sz="1400" dirty="0"/>
              <a:t>’</a:t>
            </a:r>
            <a:r>
              <a:rPr lang="ko-KR" altLang="en-US" sz="1400" dirty="0"/>
              <a:t>과 </a:t>
            </a:r>
            <a:r>
              <a:rPr lang="en-US" altLang="ko-KR" sz="1400" dirty="0"/>
              <a:t>‘</a:t>
            </a:r>
            <a:r>
              <a:rPr lang="ko-KR" altLang="en-US" sz="1400" dirty="0"/>
              <a:t>안정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구분하고 이를 예측하는 분류 모델을 설계한다</a:t>
            </a:r>
            <a:r>
              <a:rPr lang="en-US" altLang="ko-KR" sz="1400" dirty="0"/>
              <a:t>.</a:t>
            </a:r>
          </a:p>
          <a:p>
            <a:pPr algn="just"/>
            <a:endParaRPr lang="en-US" altLang="ko-KR" sz="1400" dirty="0"/>
          </a:p>
          <a:p>
            <a:pPr algn="just"/>
            <a:r>
              <a:rPr lang="en-US" altLang="ko-KR" sz="1400" dirty="0"/>
              <a:t>- </a:t>
            </a:r>
            <a:r>
              <a:rPr lang="ko-KR" altLang="en-US" sz="1400" dirty="0"/>
              <a:t>분류 모델을 통해 실시간 공정 상태를 </a:t>
            </a:r>
            <a:r>
              <a:rPr lang="en-US" altLang="ko-KR" sz="1400" dirty="0"/>
              <a:t>‘</a:t>
            </a:r>
            <a:r>
              <a:rPr lang="ko-KR" altLang="en-US" sz="1400" dirty="0"/>
              <a:t>안정</a:t>
            </a:r>
            <a:r>
              <a:rPr lang="en-US" altLang="ko-KR" sz="1400" dirty="0"/>
              <a:t>’ </a:t>
            </a:r>
            <a:r>
              <a:rPr lang="ko-KR" altLang="en-US" sz="1400" dirty="0"/>
              <a:t>또는 </a:t>
            </a:r>
            <a:r>
              <a:rPr lang="en-US" altLang="ko-KR" sz="1400" dirty="0"/>
              <a:t>‘</a:t>
            </a:r>
            <a:r>
              <a:rPr lang="ko-KR" altLang="en-US" sz="1400" dirty="0"/>
              <a:t>위험</a:t>
            </a:r>
            <a:r>
              <a:rPr lang="en-US" altLang="ko-KR" sz="1400" dirty="0"/>
              <a:t>’ </a:t>
            </a:r>
            <a:r>
              <a:rPr lang="ko-KR" altLang="en-US" sz="1400" dirty="0"/>
              <a:t>상태인지 예측한다</a:t>
            </a:r>
            <a:r>
              <a:rPr lang="en-US" altLang="ko-KR" sz="1400" dirty="0"/>
              <a:t>.</a:t>
            </a:r>
          </a:p>
          <a:p>
            <a:pPr algn="just"/>
            <a:endParaRPr lang="en-US" altLang="ko-KR" sz="1400" dirty="0"/>
          </a:p>
          <a:p>
            <a:pPr algn="just"/>
            <a:r>
              <a:rPr lang="en-US" altLang="ko-KR" sz="1400" dirty="0"/>
              <a:t>- </a:t>
            </a:r>
            <a:r>
              <a:rPr lang="ko-KR" altLang="en-US" sz="1400" dirty="0"/>
              <a:t>모델이 학습한 공정 파라미터의 중요도를 분석하여</a:t>
            </a:r>
            <a:r>
              <a:rPr lang="en-US" altLang="ko-KR" sz="1400" dirty="0"/>
              <a:t>, </a:t>
            </a:r>
            <a:r>
              <a:rPr lang="ko-KR" altLang="en-US" sz="1400" dirty="0"/>
              <a:t>공정 개선점을 도출한다</a:t>
            </a:r>
            <a:r>
              <a:rPr lang="en-US" altLang="ko-KR" sz="1400" dirty="0"/>
              <a:t>.</a:t>
            </a:r>
          </a:p>
          <a:p>
            <a:pPr algn="just"/>
            <a:endParaRPr lang="en-US" altLang="ko-KR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D2E22D-6059-1B57-6029-E5323E701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24" y="3562584"/>
            <a:ext cx="8806113" cy="33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90455264">
            <a:extLst>
              <a:ext uri="{FF2B5EF4-FFF2-40B4-BE49-F238E27FC236}">
                <a16:creationId xmlns:a16="http://schemas.microsoft.com/office/drawing/2014/main" id="{A3AC7611-07E6-FA4C-DB0C-A0D2918E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46" y="4032802"/>
            <a:ext cx="2918567" cy="16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53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925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개요</a:t>
            </a:r>
            <a:r>
              <a:rPr lang="en-US" altLang="ko-KR" sz="3200" b="1" dirty="0">
                <a:solidFill>
                  <a:srgbClr val="00314F"/>
                </a:solidFill>
              </a:rPr>
              <a:t>: </a:t>
            </a:r>
            <a:r>
              <a:rPr lang="ko-KR" altLang="en-US" sz="3200" b="1" dirty="0">
                <a:solidFill>
                  <a:srgbClr val="00314F"/>
                </a:solidFill>
              </a:rPr>
              <a:t>모델 성능 및 공정 파라미터 분석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1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D9D0-6C3D-8F61-D583-3C7BAD7B7571}"/>
              </a:ext>
            </a:extLst>
          </p:cNvPr>
          <p:cNvSpPr txBox="1"/>
          <p:nvPr/>
        </p:nvSpPr>
        <p:spPr>
          <a:xfrm>
            <a:off x="817515" y="1736645"/>
            <a:ext cx="3970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결과 </a:t>
            </a:r>
            <a:r>
              <a:rPr lang="en-US" altLang="ko-KR" sz="14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(Training set 70%, Test set 30%)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8CDC1DE-A29E-E4CA-4F9D-4B020382B97B}"/>
              </a:ext>
            </a:extLst>
          </p:cNvPr>
          <p:cNvGrpSpPr/>
          <p:nvPr/>
        </p:nvGrpSpPr>
        <p:grpSpPr>
          <a:xfrm>
            <a:off x="887910" y="2010969"/>
            <a:ext cx="3303090" cy="4691570"/>
            <a:chOff x="887910" y="1947469"/>
            <a:chExt cx="3303090" cy="46915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A76C8E3-072E-5222-25BA-4CFAC51A0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664" b="25816"/>
            <a:stretch/>
          </p:blipFill>
          <p:spPr>
            <a:xfrm>
              <a:off x="1171576" y="1947469"/>
              <a:ext cx="2995415" cy="168547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E1B1725-1EF0-EAB2-24BE-BBD12332E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287" y="4181589"/>
              <a:ext cx="2579001" cy="2457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228D53-3559-17C7-5483-014E127DD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456" t="81395"/>
            <a:stretch/>
          </p:blipFill>
          <p:spPr>
            <a:xfrm>
              <a:off x="1489782" y="3695916"/>
              <a:ext cx="2701218" cy="42270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A37C98-3B18-E209-2EC0-6D1A5D910D92}"/>
                </a:ext>
              </a:extLst>
            </p:cNvPr>
            <p:cNvSpPr txBox="1"/>
            <p:nvPr/>
          </p:nvSpPr>
          <p:spPr>
            <a:xfrm>
              <a:off x="887910" y="3768767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Test set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4B642A-7343-4C68-5C93-53913BA33C09}"/>
              </a:ext>
            </a:extLst>
          </p:cNvPr>
          <p:cNvGrpSpPr/>
          <p:nvPr/>
        </p:nvGrpSpPr>
        <p:grpSpPr>
          <a:xfrm>
            <a:off x="4787724" y="2010969"/>
            <a:ext cx="6345189" cy="4428152"/>
            <a:chOff x="4564111" y="1673145"/>
            <a:chExt cx="6966099" cy="486147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FCC7269-27D6-C240-E8B0-2F63BC195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4111" y="1673145"/>
              <a:ext cx="6713490" cy="244547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E6B8489-0C26-0B39-0D7E-0487B529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6720" y="4065658"/>
              <a:ext cx="6713490" cy="246895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B4ED65-67B0-6314-B760-B6AB00F4EF5A}"/>
              </a:ext>
            </a:extLst>
          </p:cNvPr>
          <p:cNvSpPr txBox="1"/>
          <p:nvPr/>
        </p:nvSpPr>
        <p:spPr>
          <a:xfrm>
            <a:off x="5384448" y="1736645"/>
            <a:ext cx="538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파라미터 중요도 결과 </a:t>
            </a:r>
            <a:r>
              <a:rPr lang="en-US" altLang="ko-KR" sz="14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(Permutation &amp; Feature </a:t>
            </a:r>
            <a:r>
              <a:rPr lang="en-US" altLang="ko-KR" sz="1400" b="1" spc="-15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importances</a:t>
            </a:r>
            <a:r>
              <a:rPr lang="en-US" altLang="ko-KR" sz="14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463C43-BACA-8229-C3BB-A52DB1B57ED4}"/>
              </a:ext>
            </a:extLst>
          </p:cNvPr>
          <p:cNvSpPr txBox="1"/>
          <p:nvPr/>
        </p:nvSpPr>
        <p:spPr>
          <a:xfrm>
            <a:off x="539420" y="1122463"/>
            <a:ext cx="1092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’/’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모델 성능 결과와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수율에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영향을 주는 공정 파라미터 중요도 분석 결과 도출 완료</a:t>
            </a:r>
          </a:p>
        </p:txBody>
      </p:sp>
    </p:spTree>
    <p:extLst>
      <p:ext uri="{BB962C8B-B14F-4D97-AF65-F5344CB8AC3E}">
        <p14:creationId xmlns:p14="http://schemas.microsoft.com/office/powerpoint/2010/main" val="40842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데이터 </a:t>
            </a:r>
            <a:r>
              <a:rPr lang="ko-KR" altLang="en-US" sz="3200" b="1" dirty="0" err="1">
                <a:solidFill>
                  <a:schemeClr val="accent2"/>
                </a:solidFill>
              </a:rPr>
              <a:t>전처리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CE4CF1-B359-B3A9-9E3A-743A157EEEFE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EBE77-24E6-FC8F-C986-B8DFB17D579A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데이터 </a:t>
            </a:r>
            <a:r>
              <a:rPr lang="ko-KR" altLang="en-US" sz="3200" b="1" dirty="0" err="1">
                <a:solidFill>
                  <a:srgbClr val="00314F"/>
                </a:solidFill>
              </a:rPr>
              <a:t>전처리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F2E7A-16EB-AACF-5E14-CD7CFE87F7C3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2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3A1EC-E4CC-FAAB-E2C3-7B998DBE70E0}"/>
              </a:ext>
            </a:extLst>
          </p:cNvPr>
          <p:cNvSpPr txBox="1"/>
          <p:nvPr/>
        </p:nvSpPr>
        <p:spPr>
          <a:xfrm>
            <a:off x="539420" y="1351384"/>
            <a:ext cx="109229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제공된 데이터는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‘.csv’ file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두가지로 나뉨 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독립 변수인 데이터가 있으며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(21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2,939,722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종속 변수로 구성되어 있음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 변수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데이터</a:t>
            </a:r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생성된 변수이며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소요시간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불량단계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3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가지를 생성하였음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66853B7-0F8E-212D-24DB-C78F73C87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31963"/>
              </p:ext>
            </p:extLst>
          </p:nvPr>
        </p:nvGraphicFramePr>
        <p:xfrm>
          <a:off x="1539710" y="3977147"/>
          <a:ext cx="89223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465">
                  <a:extLst>
                    <a:ext uri="{9D8B030D-6E8A-4147-A177-3AD203B41FA5}">
                      <a16:colId xmlns:a16="http://schemas.microsoft.com/office/drawing/2014/main" val="217364171"/>
                    </a:ext>
                  </a:extLst>
                </a:gridCol>
                <a:gridCol w="1784465">
                  <a:extLst>
                    <a:ext uri="{9D8B030D-6E8A-4147-A177-3AD203B41FA5}">
                      <a16:colId xmlns:a16="http://schemas.microsoft.com/office/drawing/2014/main" val="3077309392"/>
                    </a:ext>
                  </a:extLst>
                </a:gridCol>
                <a:gridCol w="1784465">
                  <a:extLst>
                    <a:ext uri="{9D8B030D-6E8A-4147-A177-3AD203B41FA5}">
                      <a16:colId xmlns:a16="http://schemas.microsoft.com/office/drawing/2014/main" val="288244730"/>
                    </a:ext>
                  </a:extLst>
                </a:gridCol>
                <a:gridCol w="1784465">
                  <a:extLst>
                    <a:ext uri="{9D8B030D-6E8A-4147-A177-3AD203B41FA5}">
                      <a16:colId xmlns:a16="http://schemas.microsoft.com/office/drawing/2014/main" val="1626253523"/>
                    </a:ext>
                  </a:extLst>
                </a:gridCol>
                <a:gridCol w="1784465">
                  <a:extLst>
                    <a:ext uri="{9D8B030D-6E8A-4147-A177-3AD203B41FA5}">
                      <a16:colId xmlns:a16="http://schemas.microsoft.com/office/drawing/2014/main" val="3397175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열 </a:t>
                      </a:r>
                      <a:r>
                        <a:rPr lang="en-US" altLang="ko-KR" sz="1800" dirty="0"/>
                        <a:t>(Column)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행 </a:t>
                      </a:r>
                      <a:r>
                        <a:rPr lang="en-US" altLang="ko-KR" sz="1800" dirty="0"/>
                        <a:t>(Row)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총합 </a:t>
                      </a:r>
                      <a:r>
                        <a:rPr lang="en-US" altLang="ko-KR" sz="1800" dirty="0"/>
                        <a:t>(Total)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파일명 </a:t>
                      </a:r>
                      <a:r>
                        <a:rPr lang="en-US" altLang="ko-KR" sz="1800" dirty="0"/>
                        <a:t>(File)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2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2,939,722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61,734,162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data.csv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품질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Quality.xlsx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8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파생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N/A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77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DADD6A-AD7B-3776-D76D-919DC1F1FE97}"/>
              </a:ext>
            </a:extLst>
          </p:cNvPr>
          <p:cNvSpPr txBox="1"/>
          <p:nvPr/>
        </p:nvSpPr>
        <p:spPr>
          <a:xfrm>
            <a:off x="1879310" y="5506616"/>
            <a:ext cx="8433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학습을 위해 준비된 데이터 세트 구성</a:t>
            </a:r>
          </a:p>
        </p:txBody>
      </p:sp>
    </p:spTree>
    <p:extLst>
      <p:ext uri="{BB962C8B-B14F-4D97-AF65-F5344CB8AC3E}">
        <p14:creationId xmlns:p14="http://schemas.microsoft.com/office/powerpoint/2010/main" val="223045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CE4CF1-B359-B3A9-9E3A-743A157EEEFE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EBE77-24E6-FC8F-C986-B8DFB17D579A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데이터 </a:t>
            </a:r>
            <a:r>
              <a:rPr lang="ko-KR" altLang="en-US" sz="3200" b="1" dirty="0" err="1">
                <a:solidFill>
                  <a:srgbClr val="00314F"/>
                </a:solidFill>
              </a:rPr>
              <a:t>전처리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F2E7A-16EB-AACF-5E14-CD7CFE87F7C3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2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3A1EC-E4CC-FAAB-E2C3-7B998DBE70E0}"/>
              </a:ext>
            </a:extLst>
          </p:cNvPr>
          <p:cNvSpPr txBox="1"/>
          <p:nvPr/>
        </p:nvSpPr>
        <p:spPr>
          <a:xfrm>
            <a:off x="539420" y="1351384"/>
            <a:ext cx="1092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공정 파라미터와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2,939,722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공정 데이터가 존재함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34ED11A-554C-4DC4-01F7-C3124DD0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98413"/>
              </p:ext>
            </p:extLst>
          </p:nvPr>
        </p:nvGraphicFramePr>
        <p:xfrm>
          <a:off x="2032000" y="1846017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294503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30306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0638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데이터형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41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TAG_MIN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데이터 수집 시간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초 간격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9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배정번호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공정 작업 지시 번호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배정번호별 생산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9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건조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1~2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존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각 건조 온도 유지를 위한 출력량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791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건조로 온도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1~2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Zone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각 건조로 존의 온도 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15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세정기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세정기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온도 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00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소입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1~4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각 소입 존 온도 유지를 위한 출력량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67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소입로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CP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침탄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가스의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침탄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능력량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441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소입로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온도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1~4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Zone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각 소입로 존의 온도 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69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솔트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1~2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존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솔트존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온도 유지를 위한 출력량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931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솔트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컨베이어 온도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1~2 Zone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솔트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컨베이어 존의 온도 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42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솔트조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온도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1~2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Zone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솔트조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 존의 온도 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8213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F02232-19BA-78A9-F1B4-5EC929FFA0D0}"/>
              </a:ext>
            </a:extLst>
          </p:cNvPr>
          <p:cNvSpPr txBox="1"/>
          <p:nvPr/>
        </p:nvSpPr>
        <p:spPr>
          <a:xfrm>
            <a:off x="1879310" y="6296097"/>
            <a:ext cx="8433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 변수인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 데이터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(data.csv)</a:t>
            </a:r>
            <a:endParaRPr lang="ko-KR" altLang="en-US" sz="1600" b="1" spc="-15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30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CE4CF1-B359-B3A9-9E3A-743A157EEEFE}"/>
              </a:ext>
            </a:extLst>
          </p:cNvPr>
          <p:cNvSpPr txBox="1"/>
          <p:nvPr/>
        </p:nvSpPr>
        <p:spPr>
          <a:xfrm>
            <a:off x="1059087" y="39029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314F"/>
                </a:solidFill>
              </a:rPr>
              <a:t>&gt;&gt;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EBE77-24E6-FC8F-C986-B8DFB17D579A}"/>
              </a:ext>
            </a:extLst>
          </p:cNvPr>
          <p:cNvSpPr txBox="1"/>
          <p:nvPr/>
        </p:nvSpPr>
        <p:spPr>
          <a:xfrm>
            <a:off x="1779156" y="423744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314F"/>
                </a:solidFill>
              </a:rPr>
              <a:t>데이터 </a:t>
            </a:r>
            <a:r>
              <a:rPr lang="ko-KR" altLang="en-US" sz="3200" b="1" dirty="0" err="1">
                <a:solidFill>
                  <a:srgbClr val="00314F"/>
                </a:solidFill>
              </a:rPr>
              <a:t>전처리</a:t>
            </a:r>
            <a:endParaRPr lang="ko-KR" altLang="en-US" sz="3200" b="1" dirty="0">
              <a:solidFill>
                <a:srgbClr val="00314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F2E7A-16EB-AACF-5E14-CD7CFE87F7C3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314F"/>
                </a:solidFill>
              </a:rPr>
              <a:t>Part 2</a:t>
            </a:r>
            <a:endParaRPr lang="ko-KR" altLang="en-US" dirty="0">
              <a:solidFill>
                <a:srgbClr val="00314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3A1EC-E4CC-FAAB-E2C3-7B998DBE70E0}"/>
              </a:ext>
            </a:extLst>
          </p:cNvPr>
          <p:cNvSpPr txBox="1"/>
          <p:nvPr/>
        </p:nvSpPr>
        <p:spPr>
          <a:xfrm>
            <a:off x="539420" y="1351384"/>
            <a:ext cx="10922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spc="-15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데이터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공정 파라미터와 공정 결과에 대한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결과 데이터가 존재함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600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중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총수량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나누어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파생 변수를 생성하고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제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사분위수를 기준으로 공정의 상태를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분류함 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34ED11A-554C-4DC4-01F7-C3124DD0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40957"/>
              </p:ext>
            </p:extLst>
          </p:nvPr>
        </p:nvGraphicFramePr>
        <p:xfrm>
          <a:off x="2032000" y="3067715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294503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30306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30638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데이터형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41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배정번호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공정 작업 지시 번호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배정번호별 생산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90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작업일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공정 일자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9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공정명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진행된 공정 이름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791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설비명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작업된 설비 이름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15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양품수량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양품 생산 수량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00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불량수량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불량 발생 수량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67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총수량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전체 수량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양품 수량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불량 수량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44135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5C67B-9A18-2341-D460-BDF6354D36F9}"/>
              </a:ext>
            </a:extLst>
          </p:cNvPr>
          <p:cNvSpPr txBox="1"/>
          <p:nvPr/>
        </p:nvSpPr>
        <p:spPr>
          <a:xfrm>
            <a:off x="1879310" y="6095702"/>
            <a:ext cx="8433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종속 변수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 변수로 생성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포함하고 있는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데이터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(quality.xlsx)</a:t>
            </a:r>
            <a:endParaRPr lang="ko-KR" altLang="en-US" sz="1600" b="1" spc="-15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5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2061</Words>
  <Application>Microsoft Office PowerPoint</Application>
  <PresentationFormat>와이드스크린</PresentationFormat>
  <Paragraphs>382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Pretendard</vt:lpstr>
      <vt:lpstr>Pretendard ExtraBold</vt:lpstr>
      <vt:lpstr>맑은 고딕</vt:lpstr>
      <vt:lpstr>휴먼명조</vt:lpstr>
      <vt:lpstr>Arial</vt:lpstr>
      <vt:lpstr>Calibri</vt:lpstr>
      <vt:lpstr>Wingdings</vt:lpstr>
      <vt:lpstr>Office 테마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JaYoon Gu</cp:lastModifiedBy>
  <cp:revision>78</cp:revision>
  <dcterms:created xsi:type="dcterms:W3CDTF">2022-07-11T04:17:28Z</dcterms:created>
  <dcterms:modified xsi:type="dcterms:W3CDTF">2023-11-03T03:34:00Z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테마:8</vt:lpwstr>
  </property>
  <property fmtid="{D5CDD505-2E9C-101B-9397-08002B2CF9AE}" pid="3" name="ClassificationContentMarkingHeaderText">
    <vt:lpwstr>CONFIDENTIAL - For Internal Use Only</vt:lpwstr>
  </property>
  <property fmtid="{D5CDD505-2E9C-101B-9397-08002B2CF9AE}" pid="4" name="MSIP_Label_ad7f082b-2c61-45bb-8b71-434fc9f71373_Enabled">
    <vt:lpwstr>true</vt:lpwstr>
  </property>
  <property fmtid="{D5CDD505-2E9C-101B-9397-08002B2CF9AE}" pid="5" name="MSIP_Label_ad7f082b-2c61-45bb-8b71-434fc9f71373_SetDate">
    <vt:lpwstr>2023-11-03T00:14:58Z</vt:lpwstr>
  </property>
  <property fmtid="{D5CDD505-2E9C-101B-9397-08002B2CF9AE}" pid="6" name="MSIP_Label_ad7f082b-2c61-45bb-8b71-434fc9f71373_Method">
    <vt:lpwstr>Privileged</vt:lpwstr>
  </property>
  <property fmtid="{D5CDD505-2E9C-101B-9397-08002B2CF9AE}" pid="7" name="MSIP_Label_ad7f082b-2c61-45bb-8b71-434fc9f71373_Name">
    <vt:lpwstr>General</vt:lpwstr>
  </property>
  <property fmtid="{D5CDD505-2E9C-101B-9397-08002B2CF9AE}" pid="8" name="MSIP_Label_ad7f082b-2c61-45bb-8b71-434fc9f71373_SiteId">
    <vt:lpwstr>385efcf8-1608-4a17-b562-ac88763aa923</vt:lpwstr>
  </property>
  <property fmtid="{D5CDD505-2E9C-101B-9397-08002B2CF9AE}" pid="9" name="MSIP_Label_ad7f082b-2c61-45bb-8b71-434fc9f71373_ActionId">
    <vt:lpwstr>5909091f-430f-4329-a60d-a87ce5c01352</vt:lpwstr>
  </property>
  <property fmtid="{D5CDD505-2E9C-101B-9397-08002B2CF9AE}" pid="10" name="MSIP_Label_ad7f082b-2c61-45bb-8b71-434fc9f71373_ContentBits">
    <vt:lpwstr>0</vt:lpwstr>
  </property>
</Properties>
</file>