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6" r:id="rId8"/>
    <p:sldId id="262" r:id="rId9"/>
    <p:sldId id="263" r:id="rId10"/>
    <p:sldId id="269" r:id="rId11"/>
    <p:sldId id="264" r:id="rId12"/>
    <p:sldId id="265"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7" d="100"/>
          <a:sy n="37" d="100"/>
        </p:scale>
        <p:origin x="-7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99519E-1631-4029-98C2-40DADA5B46D4}" type="datetimeFigureOut">
              <a:rPr lang="en-US" smtClean="0"/>
              <a:pPr/>
              <a:t>22-Aug-19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519E-1631-4029-98C2-40DADA5B46D4}" type="datetimeFigureOut">
              <a:rPr lang="en-US" smtClean="0"/>
              <a:pPr/>
              <a:t>22-Aug-19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519E-1631-4029-98C2-40DADA5B46D4}" type="datetimeFigureOut">
              <a:rPr lang="en-US" smtClean="0"/>
              <a:pPr/>
              <a:t>22-Aug-19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519E-1631-4029-98C2-40DADA5B46D4}" type="datetimeFigureOut">
              <a:rPr lang="en-US" smtClean="0"/>
              <a:pPr/>
              <a:t>22-Aug-19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99519E-1631-4029-98C2-40DADA5B46D4}" type="datetimeFigureOut">
              <a:rPr lang="en-US" smtClean="0"/>
              <a:pPr/>
              <a:t>22-Aug-19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99519E-1631-4029-98C2-40DADA5B46D4}" type="datetimeFigureOut">
              <a:rPr lang="en-US" smtClean="0"/>
              <a:pPr/>
              <a:t>22-Aug-19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99519E-1631-4029-98C2-40DADA5B46D4}" type="datetimeFigureOut">
              <a:rPr lang="en-US" smtClean="0"/>
              <a:pPr/>
              <a:t>22-Aug-19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99519E-1631-4029-98C2-40DADA5B46D4}" type="datetimeFigureOut">
              <a:rPr lang="en-US" smtClean="0"/>
              <a:pPr/>
              <a:t>22-Aug-19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9519E-1631-4029-98C2-40DADA5B46D4}" type="datetimeFigureOut">
              <a:rPr lang="en-US" smtClean="0"/>
              <a:pPr/>
              <a:t>22-Aug-19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9519E-1631-4029-98C2-40DADA5B46D4}" type="datetimeFigureOut">
              <a:rPr lang="en-US" smtClean="0"/>
              <a:pPr/>
              <a:t>22-Aug-19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9519E-1631-4029-98C2-40DADA5B46D4}" type="datetimeFigureOut">
              <a:rPr lang="en-US" smtClean="0"/>
              <a:pPr/>
              <a:t>22-Aug-19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3D6BD-4564-48F8-90A4-3DCFACF284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9519E-1631-4029-98C2-40DADA5B46D4}" type="datetimeFigureOut">
              <a:rPr lang="en-US" smtClean="0"/>
              <a:pPr/>
              <a:t>22-Aug-19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D6BD-4564-48F8-90A4-3DCFACF284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Tables</a:t>
            </a:r>
            <a:endParaRPr lang="en-US" dirty="0"/>
          </a:p>
        </p:txBody>
      </p:sp>
      <p:sp>
        <p:nvSpPr>
          <p:cNvPr id="3" name="Subtitle 2"/>
          <p:cNvSpPr>
            <a:spLocks noGrp="1"/>
          </p:cNvSpPr>
          <p:nvPr>
            <p:ph type="subTitle" idx="1"/>
          </p:nvPr>
        </p:nvSpPr>
        <p:spPr/>
        <p:txBody>
          <a:bodyPr/>
          <a:lstStyle/>
          <a:p>
            <a:r>
              <a:rPr lang="en-US" dirty="0" smtClean="0"/>
              <a:t>Advanced Data Structure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t>
            </a:r>
            <a:r>
              <a:rPr lang="en-US" dirty="0" smtClean="0">
                <a:sym typeface="Symbol"/>
              </a:rPr>
              <a:t>=0.5</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difficulty arises due to the fact that after an expansion, we don’t have any leftover potential to pay for immediate contraction and after each contraction, we don’t have any potential to pay for an immediate expansion.</a:t>
            </a:r>
          </a:p>
          <a:p>
            <a:r>
              <a:rPr lang="en-US" dirty="0" smtClean="0"/>
              <a:t>A fix would be to set the lower bound of ¼ on load factor. When we expand, we’ll have to perform at least a few deletions before we have accumulated some potential for contraction (the potential has to be ¼ of table size and half the size of new table). Immediately after a contraction, we’ll get a chance to perform a few insertions and build sufficient potential before we would need to expand.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Potential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New potential function should become zero </a:t>
            </a:r>
            <a:r>
              <a:rPr lang="en-US" dirty="0" smtClean="0"/>
              <a:t>as </a:t>
            </a:r>
            <a:r>
              <a:rPr lang="en-US" dirty="0" smtClean="0"/>
              <a:t>the table </a:t>
            </a:r>
            <a:r>
              <a:rPr lang="en-US" dirty="0" smtClean="0"/>
              <a:t>becomes</a:t>
            </a:r>
            <a:r>
              <a:rPr lang="en-US" dirty="0" smtClean="0"/>
              <a:t> half full (either after expansion or otherwise)</a:t>
            </a:r>
            <a:r>
              <a:rPr lang="en-US" dirty="0" smtClean="0"/>
              <a:t> </a:t>
            </a:r>
            <a:r>
              <a:rPr lang="en-US" dirty="0" smtClean="0"/>
              <a:t>and should respectively build up as the load factor become &gt;=1/2 to 1 or when it becomes &lt;1/2 to </a:t>
            </a:r>
            <a:r>
              <a:rPr lang="en-US" dirty="0" smtClean="0"/>
              <a:t>¼ and decrease otherwise.</a:t>
            </a:r>
            <a:endParaRPr lang="en-US" dirty="0" smtClean="0"/>
          </a:p>
          <a:p>
            <a:r>
              <a:rPr lang="en-US" dirty="0" smtClean="0"/>
              <a:t> </a:t>
            </a:r>
            <a:r>
              <a:rPr lang="en-US" dirty="0" smtClean="0">
                <a:sym typeface="Symbol"/>
              </a:rPr>
              <a:t>=   2*n-size      when      &gt;=1/2</a:t>
            </a:r>
          </a:p>
          <a:p>
            <a:pPr>
              <a:buNone/>
            </a:pPr>
            <a:r>
              <a:rPr lang="en-US" dirty="0" smtClean="0">
                <a:sym typeface="Symbol"/>
              </a:rPr>
              <a:t>             size/2-n      when      &lt;1/2</a:t>
            </a:r>
          </a:p>
          <a:p>
            <a:pPr>
              <a:buNone/>
            </a:pPr>
            <a:r>
              <a:rPr lang="en-US" dirty="0" smtClean="0">
                <a:sym typeface="Symbol"/>
              </a:rPr>
              <a:t>When =1/4, = size/4 thus </a:t>
            </a:r>
            <a:r>
              <a:rPr lang="en-US" dirty="0" smtClean="0">
                <a:sym typeface="Symbol"/>
              </a:rPr>
              <a:t>over sufficient deletions, potential  builds up to pay </a:t>
            </a:r>
            <a:r>
              <a:rPr lang="en-US" dirty="0" smtClean="0">
                <a:sym typeface="Symbol"/>
              </a:rPr>
              <a:t>for a </a:t>
            </a:r>
            <a:r>
              <a:rPr lang="en-US" dirty="0" smtClean="0">
                <a:sym typeface="Symbol"/>
              </a:rPr>
              <a:t>contraction. </a:t>
            </a:r>
          </a:p>
          <a:p>
            <a:pPr>
              <a:buNone/>
            </a:pPr>
            <a:r>
              <a:rPr lang="en-US" dirty="0" smtClean="0">
                <a:sym typeface="Symbol"/>
              </a:rPr>
              <a:t>Also as the newly contracted table is half-full, we can have  </a:t>
            </a:r>
            <a:r>
              <a:rPr lang="en-US" smtClean="0">
                <a:sym typeface="Symbol"/>
              </a:rPr>
              <a:t>scope for sufficient </a:t>
            </a:r>
            <a:r>
              <a:rPr lang="en-US" dirty="0" smtClean="0">
                <a:sym typeface="Symbol"/>
              </a:rPr>
              <a:t>insertions to pay for future expansions.</a:t>
            </a:r>
            <a:endParaRPr lang="en-US" dirty="0" smtClean="0">
              <a:sym typeface="Symbol"/>
            </a:endParaRPr>
          </a:p>
          <a:p>
            <a:pPr>
              <a:buNone/>
            </a:pPr>
            <a:endParaRPr lang="en-US" dirty="0" smtClean="0">
              <a:sym typeface="Symbo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with Deletion</a:t>
            </a:r>
            <a:endParaRPr lang="en-US" dirty="0"/>
          </a:p>
        </p:txBody>
      </p:sp>
      <p:sp>
        <p:nvSpPr>
          <p:cNvPr id="3" name="Content Placeholder 2"/>
          <p:cNvSpPr>
            <a:spLocks noGrp="1"/>
          </p:cNvSpPr>
          <p:nvPr>
            <p:ph idx="1"/>
          </p:nvPr>
        </p:nvSpPr>
        <p:spPr>
          <a:xfrm>
            <a:off x="152400" y="1600200"/>
            <a:ext cx="8991600" cy="4953000"/>
          </a:xfrm>
        </p:spPr>
        <p:txBody>
          <a:bodyPr>
            <a:normAutofit fontScale="92500" lnSpcReduction="10000"/>
          </a:bodyPr>
          <a:lstStyle/>
          <a:p>
            <a:r>
              <a:rPr lang="en-US" dirty="0" smtClean="0"/>
              <a:t> </a:t>
            </a:r>
            <a:r>
              <a:rPr lang="en-US" dirty="0" smtClean="0">
                <a:sym typeface="Symbol"/>
              </a:rPr>
              <a:t>=   2*n-size      when      &gt;=1/2</a:t>
            </a:r>
          </a:p>
          <a:p>
            <a:pPr>
              <a:buNone/>
            </a:pPr>
            <a:r>
              <a:rPr lang="en-US" dirty="0" smtClean="0">
                <a:sym typeface="Symbol"/>
              </a:rPr>
              <a:t>             size/2-n      when      &lt;1/2</a:t>
            </a:r>
          </a:p>
          <a:p>
            <a:endParaRPr lang="en-US" dirty="0" smtClean="0"/>
          </a:p>
          <a:p>
            <a:r>
              <a:rPr lang="en-US" dirty="0" smtClean="0"/>
              <a:t>Cases when </a:t>
            </a:r>
            <a:r>
              <a:rPr lang="en-US" dirty="0" err="1" smtClean="0"/>
              <a:t>i</a:t>
            </a:r>
            <a:r>
              <a:rPr lang="en-US" baseline="30000" dirty="0" err="1" smtClean="0"/>
              <a:t>th</a:t>
            </a:r>
            <a:r>
              <a:rPr lang="en-US" dirty="0" smtClean="0"/>
              <a:t> op is insert and </a:t>
            </a:r>
            <a:r>
              <a:rPr lang="en-US" dirty="0" smtClean="0">
                <a:sym typeface="Symbol"/>
              </a:rPr>
              <a:t></a:t>
            </a:r>
            <a:r>
              <a:rPr lang="en-US" baseline="-25000" dirty="0" smtClean="0">
                <a:sym typeface="Symbol"/>
              </a:rPr>
              <a:t>i-1</a:t>
            </a:r>
            <a:r>
              <a:rPr lang="en-US" dirty="0" smtClean="0">
                <a:sym typeface="Symbol"/>
              </a:rPr>
              <a:t>&gt;= ½  are same as before.</a:t>
            </a:r>
          </a:p>
          <a:p>
            <a:r>
              <a:rPr lang="en-US" dirty="0" smtClean="0">
                <a:sym typeface="Symbol"/>
              </a:rPr>
              <a:t>Case 3: Insert: </a:t>
            </a:r>
            <a:r>
              <a:rPr lang="en-US" baseline="-25000" dirty="0" smtClean="0">
                <a:sym typeface="Symbol"/>
              </a:rPr>
              <a:t>i-1</a:t>
            </a:r>
            <a:r>
              <a:rPr lang="en-US" dirty="0" smtClean="0">
                <a:sym typeface="Symbol"/>
              </a:rPr>
              <a:t>&lt; ½, </a:t>
            </a:r>
            <a:r>
              <a:rPr lang="en-US" baseline="-25000" dirty="0" err="1" smtClean="0">
                <a:sym typeface="Symbol"/>
              </a:rPr>
              <a:t>i</a:t>
            </a:r>
            <a:r>
              <a:rPr lang="en-US" dirty="0" smtClean="0">
                <a:sym typeface="Symbol"/>
              </a:rPr>
              <a:t>&lt; ½ </a:t>
            </a:r>
          </a:p>
          <a:p>
            <a:pPr lvl="1">
              <a:buNone/>
            </a:pPr>
            <a:r>
              <a:rPr lang="en-US" dirty="0" smtClean="0">
                <a:sym typeface="Symbol"/>
              </a:rPr>
              <a:t>	</a:t>
            </a:r>
            <a:r>
              <a:rPr lang="en-US" dirty="0" err="1" smtClean="0">
                <a:sym typeface="Symbol"/>
              </a:rPr>
              <a:t>c</a:t>
            </a:r>
            <a:r>
              <a:rPr lang="en-US" baseline="-25000" dirty="0" err="1" smtClean="0">
                <a:sym typeface="Symbol"/>
              </a:rPr>
              <a:t>i</a:t>
            </a:r>
            <a:r>
              <a:rPr lang="en-US" dirty="0" smtClean="0">
                <a:sym typeface="Symbol"/>
              </a:rPr>
              <a:t>‘ =1+(size/2-(n+1)) -(size/2-n) =0               Free!</a:t>
            </a:r>
          </a:p>
          <a:p>
            <a:r>
              <a:rPr lang="en-US" dirty="0" smtClean="0">
                <a:sym typeface="Symbol"/>
              </a:rPr>
              <a:t>Case 4:Insert: </a:t>
            </a:r>
            <a:r>
              <a:rPr lang="en-US" baseline="-25000" dirty="0" smtClean="0">
                <a:sym typeface="Symbol"/>
              </a:rPr>
              <a:t>i-1</a:t>
            </a:r>
            <a:r>
              <a:rPr lang="en-US" dirty="0" smtClean="0">
                <a:sym typeface="Symbol"/>
              </a:rPr>
              <a:t>&lt;½ , </a:t>
            </a:r>
            <a:r>
              <a:rPr lang="en-US" baseline="-25000" dirty="0" err="1" smtClean="0">
                <a:sym typeface="Symbol"/>
              </a:rPr>
              <a:t>i</a:t>
            </a:r>
            <a:r>
              <a:rPr lang="en-US" dirty="0" smtClean="0">
                <a:sym typeface="Symbol"/>
              </a:rPr>
              <a:t> &gt;= ½ </a:t>
            </a:r>
          </a:p>
          <a:p>
            <a:pPr lvl="1">
              <a:buNone/>
            </a:pPr>
            <a:r>
              <a:rPr lang="en-US" dirty="0" smtClean="0">
                <a:sym typeface="Symbol"/>
              </a:rPr>
              <a:t>	</a:t>
            </a:r>
            <a:r>
              <a:rPr lang="en-US" dirty="0" err="1" smtClean="0">
                <a:sym typeface="Symbol"/>
              </a:rPr>
              <a:t>c</a:t>
            </a:r>
            <a:r>
              <a:rPr lang="en-US" baseline="-25000" dirty="0" err="1" smtClean="0">
                <a:sym typeface="Symbol"/>
              </a:rPr>
              <a:t>i</a:t>
            </a:r>
            <a:r>
              <a:rPr lang="en-US" dirty="0" smtClean="0">
                <a:sym typeface="Symbol"/>
              </a:rPr>
              <a:t>‘ =1+ (2(n+1)-size) -(size/2-n) =3+3n-3*size/2 </a:t>
            </a:r>
          </a:p>
          <a:p>
            <a:pPr lvl="1">
              <a:buNone/>
            </a:pPr>
            <a:r>
              <a:rPr lang="en-US" dirty="0" smtClean="0">
                <a:sym typeface="Symbol"/>
              </a:rPr>
              <a:t>		   = 3+(3*</a:t>
            </a:r>
            <a:r>
              <a:rPr lang="en-US" baseline="-25000" dirty="0" smtClean="0">
                <a:sym typeface="Symbol"/>
              </a:rPr>
              <a:t>i-1</a:t>
            </a:r>
            <a:r>
              <a:rPr lang="en-US" dirty="0" smtClean="0">
                <a:sym typeface="Symbol"/>
              </a:rPr>
              <a:t>*size) -3/2*size &lt; 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Analysis with Deletion</a:t>
            </a:r>
            <a:endParaRPr lang="en-US" dirty="0"/>
          </a:p>
        </p:txBody>
      </p:sp>
      <p:sp>
        <p:nvSpPr>
          <p:cNvPr id="3" name="Content Placeholder 2"/>
          <p:cNvSpPr>
            <a:spLocks noGrp="1"/>
          </p:cNvSpPr>
          <p:nvPr>
            <p:ph idx="1"/>
          </p:nvPr>
        </p:nvSpPr>
        <p:spPr>
          <a:xfrm>
            <a:off x="152400" y="914400"/>
            <a:ext cx="8839200" cy="5410200"/>
          </a:xfrm>
        </p:spPr>
        <p:txBody>
          <a:bodyPr>
            <a:noAutofit/>
          </a:bodyPr>
          <a:lstStyle/>
          <a:p>
            <a:pPr>
              <a:spcAft>
                <a:spcPts val="300"/>
              </a:spcAft>
            </a:pPr>
            <a:r>
              <a:rPr lang="en-US" sz="2500" dirty="0" smtClean="0"/>
              <a:t> </a:t>
            </a:r>
            <a:r>
              <a:rPr lang="en-US" sz="2500" dirty="0" smtClean="0">
                <a:sym typeface="Symbol"/>
              </a:rPr>
              <a:t>=   2*n-size      when      &gt;=1/2</a:t>
            </a:r>
          </a:p>
          <a:p>
            <a:pPr>
              <a:spcAft>
                <a:spcPts val="300"/>
              </a:spcAft>
              <a:buNone/>
            </a:pPr>
            <a:r>
              <a:rPr lang="en-US" sz="2500" dirty="0" smtClean="0">
                <a:sym typeface="Symbol"/>
              </a:rPr>
              <a:t>             size/2-n      when      &lt;1/2</a:t>
            </a:r>
          </a:p>
          <a:p>
            <a:pPr>
              <a:spcAft>
                <a:spcPts val="300"/>
              </a:spcAft>
            </a:pPr>
            <a:r>
              <a:rPr lang="en-US" sz="2500" b="1" dirty="0" smtClean="0">
                <a:sym typeface="Symbol"/>
              </a:rPr>
              <a:t>Case 5 delete: When </a:t>
            </a:r>
            <a:r>
              <a:rPr lang="en-US" sz="2500" b="1" dirty="0" err="1" smtClean="0">
                <a:sym typeface="Symbol"/>
              </a:rPr>
              <a:t>i</a:t>
            </a:r>
            <a:r>
              <a:rPr lang="en-US" sz="2500" b="1" baseline="30000" dirty="0" err="1" smtClean="0">
                <a:sym typeface="Symbol"/>
              </a:rPr>
              <a:t>th</a:t>
            </a:r>
            <a:r>
              <a:rPr lang="en-US" sz="2500" b="1" dirty="0" smtClean="0">
                <a:sym typeface="Symbol"/>
              </a:rPr>
              <a:t> operation doesn’t cause a contraction</a:t>
            </a:r>
            <a:r>
              <a:rPr lang="en-US" sz="2500" dirty="0" smtClean="0">
                <a:sym typeface="Symbol"/>
              </a:rPr>
              <a:t>, </a:t>
            </a:r>
          </a:p>
          <a:p>
            <a:pPr lvl="1">
              <a:spcAft>
                <a:spcPts val="300"/>
              </a:spcAft>
            </a:pPr>
            <a:r>
              <a:rPr lang="en-US" sz="2500" b="1" dirty="0" smtClean="0">
                <a:sym typeface="Symbol"/>
              </a:rPr>
              <a:t>5a. </a:t>
            </a:r>
            <a:r>
              <a:rPr lang="en-US" sz="2500" dirty="0" smtClean="0">
                <a:sym typeface="Symbol"/>
              </a:rPr>
              <a:t></a:t>
            </a:r>
            <a:r>
              <a:rPr lang="en-US" sz="2500" baseline="-25000" dirty="0" smtClean="0">
                <a:sym typeface="Symbol"/>
              </a:rPr>
              <a:t>i-1</a:t>
            </a:r>
            <a:r>
              <a:rPr lang="en-US" sz="2500" dirty="0" smtClean="0">
                <a:sym typeface="Symbol"/>
              </a:rPr>
              <a:t> &gt;=½, </a:t>
            </a:r>
            <a:r>
              <a:rPr lang="en-US" sz="2500" baseline="-25000" dirty="0" err="1" smtClean="0">
                <a:sym typeface="Symbol"/>
              </a:rPr>
              <a:t>i</a:t>
            </a:r>
            <a:r>
              <a:rPr lang="en-US" sz="2500" dirty="0" smtClean="0">
                <a:sym typeface="Symbol"/>
              </a:rPr>
              <a:t> &gt;=½</a:t>
            </a:r>
          </a:p>
          <a:p>
            <a:pPr lvl="1">
              <a:spcAft>
                <a:spcPts val="300"/>
              </a:spcAft>
              <a:buNone/>
            </a:pPr>
            <a:r>
              <a:rPr lang="en-US" sz="2500" dirty="0" smtClean="0">
                <a:sym typeface="Symbol"/>
              </a:rPr>
              <a:t>		</a:t>
            </a:r>
            <a:r>
              <a:rPr lang="en-US" sz="2500" dirty="0" err="1" smtClean="0">
                <a:sym typeface="Symbol"/>
              </a:rPr>
              <a:t>c</a:t>
            </a:r>
            <a:r>
              <a:rPr lang="en-US" sz="2500" baseline="-25000" dirty="0" err="1" smtClean="0">
                <a:sym typeface="Symbol"/>
              </a:rPr>
              <a:t>i</a:t>
            </a:r>
            <a:r>
              <a:rPr lang="en-US" sz="2500" dirty="0" smtClean="0">
                <a:sym typeface="Symbol"/>
              </a:rPr>
              <a:t>‘=1+(2*(n-1)-size)-(2*n-size)= -1</a:t>
            </a:r>
          </a:p>
          <a:p>
            <a:pPr lvl="1">
              <a:spcAft>
                <a:spcPts val="300"/>
              </a:spcAft>
            </a:pPr>
            <a:r>
              <a:rPr lang="en-US" sz="2500" b="1" dirty="0" smtClean="0">
                <a:sym typeface="Symbol"/>
              </a:rPr>
              <a:t>5b. </a:t>
            </a:r>
            <a:r>
              <a:rPr lang="en-US" sz="2500" dirty="0" smtClean="0">
                <a:sym typeface="Symbol"/>
              </a:rPr>
              <a:t></a:t>
            </a:r>
            <a:r>
              <a:rPr lang="en-US" sz="2500" baseline="-25000" dirty="0" smtClean="0">
                <a:sym typeface="Symbol"/>
              </a:rPr>
              <a:t>i-1</a:t>
            </a:r>
            <a:r>
              <a:rPr lang="en-US" sz="2500" dirty="0" smtClean="0">
                <a:sym typeface="Symbol"/>
              </a:rPr>
              <a:t> &gt;=½ </a:t>
            </a:r>
            <a:r>
              <a:rPr lang="en-US" sz="2500" baseline="-25000" dirty="0" err="1" smtClean="0">
                <a:sym typeface="Symbol"/>
              </a:rPr>
              <a:t>i</a:t>
            </a:r>
            <a:r>
              <a:rPr lang="en-US" sz="2500" dirty="0" smtClean="0">
                <a:sym typeface="Symbol"/>
              </a:rPr>
              <a:t> &lt;½</a:t>
            </a:r>
          </a:p>
          <a:p>
            <a:pPr lvl="1">
              <a:spcAft>
                <a:spcPts val="300"/>
              </a:spcAft>
              <a:buNone/>
            </a:pPr>
            <a:r>
              <a:rPr lang="en-US" sz="2500" dirty="0" smtClean="0">
                <a:sym typeface="Symbol"/>
              </a:rPr>
              <a:t>   </a:t>
            </a:r>
            <a:r>
              <a:rPr lang="en-US" sz="2500" dirty="0" err="1" smtClean="0">
                <a:sym typeface="Symbol"/>
              </a:rPr>
              <a:t>c</a:t>
            </a:r>
            <a:r>
              <a:rPr lang="en-US" sz="2500" baseline="-25000" dirty="0" err="1" smtClean="0">
                <a:sym typeface="Symbol"/>
              </a:rPr>
              <a:t>i</a:t>
            </a:r>
            <a:r>
              <a:rPr lang="en-US" sz="2500" dirty="0" smtClean="0">
                <a:sym typeface="Symbol"/>
              </a:rPr>
              <a:t>’ = 1+(size/2-(n-1))-(2n-size)=2+3*size/2-3n</a:t>
            </a:r>
          </a:p>
          <a:p>
            <a:pPr lvl="1">
              <a:spcAft>
                <a:spcPts val="300"/>
              </a:spcAft>
              <a:buNone/>
            </a:pPr>
            <a:r>
              <a:rPr lang="en-US" sz="2500" dirty="0" smtClean="0">
                <a:sym typeface="Symbol"/>
              </a:rPr>
              <a:t>          =2+size*3/2-3* </a:t>
            </a:r>
            <a:r>
              <a:rPr lang="en-US" sz="2500" baseline="-25000" dirty="0" smtClean="0">
                <a:sym typeface="Symbol"/>
              </a:rPr>
              <a:t>i-1</a:t>
            </a:r>
            <a:r>
              <a:rPr lang="en-US" sz="2500" dirty="0" smtClean="0">
                <a:sym typeface="Symbol"/>
              </a:rPr>
              <a:t> *size  &lt;= 2</a:t>
            </a:r>
          </a:p>
          <a:p>
            <a:pPr lvl="1">
              <a:spcAft>
                <a:spcPts val="300"/>
              </a:spcAft>
            </a:pPr>
            <a:r>
              <a:rPr lang="en-US" sz="2500" b="1" dirty="0" smtClean="0">
                <a:sym typeface="Symbol"/>
              </a:rPr>
              <a:t>5c. </a:t>
            </a:r>
            <a:r>
              <a:rPr lang="en-US" sz="2500" dirty="0" smtClean="0">
                <a:sym typeface="Symbol"/>
              </a:rPr>
              <a:t></a:t>
            </a:r>
            <a:r>
              <a:rPr lang="en-US" sz="2500" baseline="-25000" dirty="0" smtClean="0">
                <a:sym typeface="Symbol"/>
              </a:rPr>
              <a:t>i-1</a:t>
            </a:r>
            <a:r>
              <a:rPr lang="en-US" sz="2500" dirty="0" smtClean="0">
                <a:sym typeface="Symbol"/>
              </a:rPr>
              <a:t> &lt;½, ¼ &lt;= </a:t>
            </a:r>
            <a:r>
              <a:rPr lang="en-US" sz="2500" baseline="-25000" dirty="0" err="1" smtClean="0">
                <a:sym typeface="Symbol"/>
              </a:rPr>
              <a:t>i</a:t>
            </a:r>
            <a:r>
              <a:rPr lang="en-US" sz="2500" baseline="-25000" dirty="0" smtClean="0">
                <a:sym typeface="Symbol"/>
              </a:rPr>
              <a:t> </a:t>
            </a:r>
            <a:r>
              <a:rPr lang="en-US" sz="2500" dirty="0" smtClean="0">
                <a:sym typeface="Symbol"/>
              </a:rPr>
              <a:t> &lt; ½</a:t>
            </a:r>
          </a:p>
          <a:p>
            <a:pPr lvl="1">
              <a:spcBef>
                <a:spcPts val="600"/>
              </a:spcBef>
              <a:spcAft>
                <a:spcPts val="300"/>
              </a:spcAft>
              <a:buNone/>
            </a:pPr>
            <a:r>
              <a:rPr lang="en-US" sz="2500" dirty="0" smtClean="0">
                <a:sym typeface="Symbol"/>
              </a:rPr>
              <a:t>         </a:t>
            </a:r>
            <a:r>
              <a:rPr lang="en-US" sz="2500" dirty="0" err="1" smtClean="0">
                <a:sym typeface="Symbol"/>
              </a:rPr>
              <a:t>c</a:t>
            </a:r>
            <a:r>
              <a:rPr lang="en-US" sz="2500" baseline="-25000" dirty="0" err="1" smtClean="0">
                <a:sym typeface="Symbol"/>
              </a:rPr>
              <a:t>i</a:t>
            </a:r>
            <a:r>
              <a:rPr lang="en-US" sz="2500" dirty="0" smtClean="0">
                <a:sym typeface="Symbol"/>
              </a:rPr>
              <a:t>’= 1+(size/2-(n-1))-(size/2 –n)=2</a:t>
            </a:r>
          </a:p>
          <a:p>
            <a:pPr>
              <a:spcAft>
                <a:spcPts val="300"/>
              </a:spcAft>
            </a:pPr>
            <a:r>
              <a:rPr lang="en-US" sz="2500" b="1" dirty="0" smtClean="0">
                <a:sym typeface="Symbol"/>
              </a:rPr>
              <a:t>Case 6 delete: </a:t>
            </a:r>
            <a:r>
              <a:rPr lang="en-US" sz="2500" b="1" dirty="0" err="1" smtClean="0">
                <a:sym typeface="Symbol"/>
              </a:rPr>
              <a:t>i</a:t>
            </a:r>
            <a:r>
              <a:rPr lang="en-US" sz="2500" b="1" baseline="30000" dirty="0" err="1" smtClean="0">
                <a:sym typeface="Symbol"/>
              </a:rPr>
              <a:t>th</a:t>
            </a:r>
            <a:r>
              <a:rPr lang="en-US" sz="2500" b="1" dirty="0" smtClean="0">
                <a:sym typeface="Symbol"/>
              </a:rPr>
              <a:t> operation triggers contraction</a:t>
            </a:r>
            <a:r>
              <a:rPr lang="en-US" sz="2500" b="1" smtClean="0">
                <a:sym typeface="Symbol"/>
              </a:rPr>
              <a:t>: n=size/4+1</a:t>
            </a:r>
            <a:endParaRPr lang="en-US" sz="2500" b="1" dirty="0" smtClean="0">
              <a:sym typeface="Symbol"/>
            </a:endParaRPr>
          </a:p>
          <a:p>
            <a:pPr lvl="1">
              <a:spcAft>
                <a:spcPts val="300"/>
              </a:spcAft>
            </a:pPr>
            <a:r>
              <a:rPr lang="en-US" sz="2500" dirty="0" err="1" smtClean="0">
                <a:sym typeface="Symbol"/>
              </a:rPr>
              <a:t>c</a:t>
            </a:r>
            <a:r>
              <a:rPr lang="en-US" sz="2500" baseline="-25000" dirty="0" err="1" smtClean="0">
                <a:sym typeface="Symbol"/>
              </a:rPr>
              <a:t>i</a:t>
            </a:r>
            <a:r>
              <a:rPr lang="en-US" sz="2500" dirty="0" smtClean="0">
                <a:sym typeface="Symbol"/>
              </a:rPr>
              <a:t>‘= size/4+((size/2)/2- (size/4-1))- (size/2 - size/4)=1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Amortized Cost</a:t>
            </a:r>
            <a:endParaRPr lang="en-US" dirty="0"/>
          </a:p>
        </p:txBody>
      </p:sp>
      <p:sp>
        <p:nvSpPr>
          <p:cNvPr id="3" name="Content Placeholder 2"/>
          <p:cNvSpPr>
            <a:spLocks noGrp="1"/>
          </p:cNvSpPr>
          <p:nvPr>
            <p:ph idx="1"/>
          </p:nvPr>
        </p:nvSpPr>
        <p:spPr/>
        <p:txBody>
          <a:bodyPr/>
          <a:lstStyle/>
          <a:p>
            <a:r>
              <a:rPr lang="en-US" dirty="0" smtClean="0"/>
              <a:t>Since amortized cost in each case of insertion and deletion is bounded above by a constant, the actual time for a sequence of n operations is also bounded by 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533400" y="1295400"/>
            <a:ext cx="8229600" cy="2438400"/>
          </a:xfrm>
        </p:spPr>
        <p:txBody>
          <a:bodyPr>
            <a:normAutofit lnSpcReduction="10000"/>
          </a:bodyPr>
          <a:lstStyle/>
          <a:p>
            <a:pPr>
              <a:lnSpc>
                <a:spcPct val="150000"/>
              </a:lnSpc>
            </a:pPr>
            <a:r>
              <a:rPr lang="en-US" sz="2200" dirty="0" smtClean="0"/>
              <a:t>A dynamic array in java  or a dynamic table is created with an initial size of n, adding any element to this array takes constant time except for n+1</a:t>
            </a:r>
            <a:r>
              <a:rPr lang="en-US" sz="2200" baseline="30000" dirty="0" smtClean="0"/>
              <a:t>th</a:t>
            </a:r>
            <a:r>
              <a:rPr lang="en-US" sz="2200" dirty="0" smtClean="0"/>
              <a:t> element which takes O(n+1) time, since a new array double the size of original is created and then all elements from previous array are copied therein. </a:t>
            </a:r>
          </a:p>
          <a:p>
            <a:pPr>
              <a:lnSpc>
                <a:spcPct val="150000"/>
              </a:lnSpc>
              <a:buNone/>
            </a:pPr>
            <a:endParaRPr lang="en-US" sz="2200" dirty="0" smtClean="0"/>
          </a:p>
          <a:p>
            <a:pPr>
              <a:lnSpc>
                <a:spcPct val="150000"/>
              </a:lnSpc>
            </a:pPr>
            <a:endParaRPr lang="en-US" sz="2200" dirty="0"/>
          </a:p>
        </p:txBody>
      </p:sp>
      <p:graphicFrame>
        <p:nvGraphicFramePr>
          <p:cNvPr id="4" name="Table 3"/>
          <p:cNvGraphicFramePr>
            <a:graphicFrameLocks noGrp="1"/>
          </p:cNvGraphicFramePr>
          <p:nvPr/>
        </p:nvGraphicFramePr>
        <p:xfrm>
          <a:off x="685798" y="4038600"/>
          <a:ext cx="8077202" cy="2286000"/>
        </p:xfrm>
        <a:graphic>
          <a:graphicData uri="http://schemas.openxmlformats.org/drawingml/2006/table">
            <a:tbl>
              <a:tblPr firstRow="1" bandRow="1">
                <a:tableStyleId>{5C22544A-7EE6-4342-B048-85BDC9FD1C3A}</a:tableStyleId>
              </a:tblPr>
              <a:tblGrid>
                <a:gridCol w="1676402"/>
                <a:gridCol w="685800"/>
                <a:gridCol w="666749"/>
                <a:gridCol w="734291"/>
                <a:gridCol w="734291"/>
                <a:gridCol w="734291"/>
                <a:gridCol w="734291"/>
                <a:gridCol w="734291"/>
                <a:gridCol w="642505"/>
                <a:gridCol w="734291"/>
              </a:tblGrid>
              <a:tr h="762000">
                <a:tc>
                  <a:txBody>
                    <a:bodyPr/>
                    <a:lstStyle/>
                    <a:p>
                      <a:pPr algn="l"/>
                      <a:r>
                        <a:rPr lang="en-US" sz="2400" dirty="0" err="1" smtClean="0"/>
                        <a:t>I</a:t>
                      </a:r>
                      <a:r>
                        <a:rPr lang="en-US" sz="2400" baseline="30000" dirty="0" err="1" smtClean="0"/>
                        <a:t>th</a:t>
                      </a:r>
                      <a:r>
                        <a:rPr lang="en-US" sz="2400" baseline="30000" dirty="0" smtClean="0"/>
                        <a:t> </a:t>
                      </a:r>
                      <a:r>
                        <a:rPr lang="en-US" sz="2400" baseline="0" dirty="0" smtClean="0"/>
                        <a:t>entry</a:t>
                      </a:r>
                      <a:endParaRPr lang="en-US" sz="2400" dirty="0"/>
                    </a:p>
                  </a:txBody>
                  <a:tcPr anchor="ctr"/>
                </a:tc>
                <a:tc>
                  <a:txBody>
                    <a:bodyPr/>
                    <a:lstStyle/>
                    <a:p>
                      <a:pPr algn="ctr"/>
                      <a:r>
                        <a:rPr lang="en-US" sz="2400" dirty="0" smtClean="0"/>
                        <a:t>4</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6</a:t>
                      </a:r>
                      <a:endParaRPr lang="en-US" sz="2400" dirty="0"/>
                    </a:p>
                  </a:txBody>
                  <a:tcPr anchor="ctr"/>
                </a:tc>
                <a:tc>
                  <a:txBody>
                    <a:bodyPr/>
                    <a:lstStyle/>
                    <a:p>
                      <a:pPr algn="ctr"/>
                      <a:r>
                        <a:rPr lang="en-US" sz="2400" dirty="0" smtClean="0"/>
                        <a:t>7</a:t>
                      </a:r>
                      <a:endParaRPr lang="en-US" sz="2400" dirty="0"/>
                    </a:p>
                  </a:txBody>
                  <a:tcPr anchor="ctr"/>
                </a:tc>
                <a:tc>
                  <a:txBody>
                    <a:bodyPr/>
                    <a:lstStyle/>
                    <a:p>
                      <a:pPr algn="ctr"/>
                      <a:r>
                        <a:rPr lang="en-US" sz="2400" dirty="0" smtClean="0"/>
                        <a:t>9</a:t>
                      </a:r>
                      <a:endParaRPr lang="en-US" sz="2400" dirty="0"/>
                    </a:p>
                  </a:txBody>
                  <a:tcPr anchor="ctr"/>
                </a:tc>
                <a:tc>
                  <a:txBody>
                    <a:bodyPr/>
                    <a:lstStyle/>
                    <a:p>
                      <a:pPr algn="ctr"/>
                      <a:r>
                        <a:rPr lang="en-US" sz="2400" dirty="0" smtClean="0"/>
                        <a:t>11</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5</a:t>
                      </a:r>
                      <a:endParaRPr lang="en-US" sz="2400" dirty="0"/>
                    </a:p>
                  </a:txBody>
                  <a:tcPr anchor="ctr"/>
                </a:tc>
              </a:tr>
              <a:tr h="762000">
                <a:tc>
                  <a:txBody>
                    <a:bodyPr/>
                    <a:lstStyle/>
                    <a:p>
                      <a:pPr algn="l"/>
                      <a:r>
                        <a:rPr lang="en-US" sz="2400" dirty="0" smtClean="0"/>
                        <a:t>Table size</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4</a:t>
                      </a:r>
                      <a:endParaRPr lang="en-US" sz="2400" dirty="0"/>
                    </a:p>
                  </a:txBody>
                  <a:tcPr anchor="ctr"/>
                </a:tc>
                <a:tc>
                  <a:txBody>
                    <a:bodyPr/>
                    <a:lstStyle/>
                    <a:p>
                      <a:pPr algn="ctr"/>
                      <a:r>
                        <a:rPr lang="en-US" sz="2400" dirty="0" smtClean="0"/>
                        <a:t>4</a:t>
                      </a:r>
                      <a:endParaRPr lang="en-US" sz="2400" dirty="0"/>
                    </a:p>
                  </a:txBody>
                  <a:tcPr anchor="ctr"/>
                </a:tc>
                <a:tc>
                  <a:txBody>
                    <a:bodyPr/>
                    <a:lstStyle/>
                    <a:p>
                      <a:pPr algn="ctr"/>
                      <a:r>
                        <a:rPr lang="en-US" sz="2400" dirty="0" smtClean="0"/>
                        <a:t>8</a:t>
                      </a:r>
                      <a:endParaRPr lang="en-US" sz="2400" dirty="0"/>
                    </a:p>
                  </a:txBody>
                  <a:tcPr anchor="ctr"/>
                </a:tc>
                <a:tc>
                  <a:txBody>
                    <a:bodyPr/>
                    <a:lstStyle/>
                    <a:p>
                      <a:pPr algn="ctr"/>
                      <a:r>
                        <a:rPr lang="en-US" sz="2400" dirty="0" smtClean="0"/>
                        <a:t>8</a:t>
                      </a:r>
                    </a:p>
                  </a:txBody>
                  <a:tcPr anchor="ctr"/>
                </a:tc>
                <a:tc>
                  <a:txBody>
                    <a:bodyPr/>
                    <a:lstStyle/>
                    <a:p>
                      <a:pPr algn="ctr"/>
                      <a:r>
                        <a:rPr lang="en-US" sz="2400" dirty="0" smtClean="0"/>
                        <a:t>8</a:t>
                      </a:r>
                    </a:p>
                  </a:txBody>
                  <a:tcPr anchor="ctr"/>
                </a:tc>
                <a:tc>
                  <a:txBody>
                    <a:bodyPr/>
                    <a:lstStyle/>
                    <a:p>
                      <a:pPr algn="ctr"/>
                      <a:r>
                        <a:rPr lang="en-US" sz="2400" dirty="0" smtClean="0"/>
                        <a:t>8</a:t>
                      </a:r>
                    </a:p>
                  </a:txBody>
                  <a:tcPr anchor="ctr"/>
                </a:tc>
                <a:tc>
                  <a:txBody>
                    <a:bodyPr/>
                    <a:lstStyle/>
                    <a:p>
                      <a:pPr algn="ctr"/>
                      <a:r>
                        <a:rPr lang="en-US" sz="2400" dirty="0" smtClean="0"/>
                        <a:t>16</a:t>
                      </a:r>
                    </a:p>
                  </a:txBody>
                  <a:tcPr anchor="ctr"/>
                </a:tc>
              </a:tr>
              <a:tr h="762000">
                <a:tc>
                  <a:txBody>
                    <a:bodyPr/>
                    <a:lstStyle/>
                    <a:p>
                      <a:pPr algn="l"/>
                      <a:r>
                        <a:rPr lang="en-US" sz="2400" dirty="0" smtClean="0"/>
                        <a:t>#operations</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5</a:t>
                      </a:r>
                      <a:endParaRPr lang="en-US" sz="2400" dirty="0"/>
                    </a:p>
                  </a:txBody>
                  <a:tcPr anchor="ctr"/>
                </a:tc>
                <a:tc>
                  <a:txBody>
                    <a:bodyPr/>
                    <a:lstStyle/>
                    <a:p>
                      <a:pPr algn="ctr"/>
                      <a:r>
                        <a:rPr lang="en-US" sz="2400" dirty="0" smtClean="0"/>
                        <a:t>1</a:t>
                      </a:r>
                    </a:p>
                  </a:txBody>
                  <a:tcPr anchor="ctr"/>
                </a:tc>
                <a:tc>
                  <a:txBody>
                    <a:bodyPr/>
                    <a:lstStyle/>
                    <a:p>
                      <a:pPr algn="ctr"/>
                      <a:r>
                        <a:rPr lang="en-US" sz="2400" dirty="0" smtClean="0"/>
                        <a:t>1</a:t>
                      </a:r>
                    </a:p>
                  </a:txBody>
                  <a:tcPr anchor="ctr"/>
                </a:tc>
                <a:tc>
                  <a:txBody>
                    <a:bodyPr/>
                    <a:lstStyle/>
                    <a:p>
                      <a:pPr algn="ctr"/>
                      <a:r>
                        <a:rPr lang="en-US" sz="2400" dirty="0" smtClean="0"/>
                        <a:t>1</a:t>
                      </a:r>
                    </a:p>
                  </a:txBody>
                  <a:tcPr anchor="ctr"/>
                </a:tc>
                <a:tc>
                  <a:txBody>
                    <a:bodyPr/>
                    <a:lstStyle/>
                    <a:p>
                      <a:pPr algn="ctr"/>
                      <a:r>
                        <a:rPr lang="en-US" sz="2400" dirty="0" smtClean="0"/>
                        <a:t>9</a:t>
                      </a:r>
                    </a:p>
                  </a:txBody>
                  <a:tcPr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762000"/>
          </a:xfrm>
        </p:spPr>
        <p:txBody>
          <a:bodyPr anchor="t">
            <a:normAutofit/>
          </a:bodyPr>
          <a:lstStyle/>
          <a:p>
            <a:r>
              <a:rPr lang="en-US" dirty="0" smtClean="0"/>
              <a:t>Aggregate Analysis</a:t>
            </a:r>
            <a:endParaRPr lang="en-US" sz="2600" dirty="0"/>
          </a:p>
        </p:txBody>
      </p:sp>
      <p:sp>
        <p:nvSpPr>
          <p:cNvPr id="3" name="Content Placeholder 2"/>
          <p:cNvSpPr>
            <a:spLocks noGrp="1"/>
          </p:cNvSpPr>
          <p:nvPr>
            <p:ph idx="1"/>
          </p:nvPr>
        </p:nvSpPr>
        <p:spPr>
          <a:xfrm>
            <a:off x="152400" y="914400"/>
            <a:ext cx="8839200" cy="6019800"/>
          </a:xfrm>
        </p:spPr>
        <p:txBody>
          <a:bodyPr>
            <a:normAutofit fontScale="40000" lnSpcReduction="20000"/>
          </a:bodyPr>
          <a:lstStyle/>
          <a:p>
            <a:r>
              <a:rPr lang="en-US" sz="5400" dirty="0" smtClean="0"/>
              <a:t>Compute a bound on operations then divide by number of operations to get same amortized cost per op. </a:t>
            </a:r>
          </a:p>
          <a:p>
            <a:endParaRPr lang="en-US" sz="5400" dirty="0"/>
          </a:p>
          <a:p>
            <a:r>
              <a:rPr lang="en-US" sz="5100" dirty="0" smtClean="0"/>
              <a:t>In a sequence of n operations the </a:t>
            </a:r>
            <a:r>
              <a:rPr lang="en-US" sz="5100" dirty="0" err="1" smtClean="0"/>
              <a:t>i</a:t>
            </a:r>
            <a:r>
              <a:rPr lang="en-US" sz="5100" baseline="30000" dirty="0" err="1" smtClean="0"/>
              <a:t>th</a:t>
            </a:r>
            <a:r>
              <a:rPr lang="en-US" sz="5100" dirty="0" smtClean="0"/>
              <a:t> operation costs </a:t>
            </a:r>
            <a:r>
              <a:rPr lang="en-US" sz="5100" dirty="0" err="1" smtClean="0"/>
              <a:t>i</a:t>
            </a:r>
            <a:r>
              <a:rPr lang="en-US" sz="5100" dirty="0" smtClean="0"/>
              <a:t> if </a:t>
            </a:r>
            <a:r>
              <a:rPr lang="en-US" sz="5100" dirty="0" err="1" smtClean="0"/>
              <a:t>i</a:t>
            </a:r>
            <a:r>
              <a:rPr lang="en-US" sz="5100" dirty="0" smtClean="0"/>
              <a:t> is an exact power of 2, and 1 otherwise. </a:t>
            </a:r>
          </a:p>
          <a:p>
            <a:endParaRPr lang="en-US" sz="5300" dirty="0" smtClean="0"/>
          </a:p>
          <a:p>
            <a:r>
              <a:rPr lang="en-US" sz="5100" dirty="0" smtClean="0"/>
              <a:t>Then running time for an insert operations:  </a:t>
            </a:r>
            <a:r>
              <a:rPr lang="en-US" sz="5100" dirty="0" err="1" smtClean="0"/>
              <a:t>c</a:t>
            </a:r>
            <a:r>
              <a:rPr lang="en-US" sz="5100" baseline="-25000" dirty="0" err="1" smtClean="0"/>
              <a:t>i</a:t>
            </a:r>
            <a:r>
              <a:rPr lang="en-US" sz="5100" dirty="0" smtClean="0"/>
              <a:t>=1+d</a:t>
            </a:r>
            <a:r>
              <a:rPr lang="en-US" sz="5100" baseline="-25000" dirty="0" smtClean="0"/>
              <a:t>i</a:t>
            </a:r>
            <a:r>
              <a:rPr lang="en-US" sz="5100" dirty="0" smtClean="0"/>
              <a:t>  </a:t>
            </a:r>
          </a:p>
          <a:p>
            <a:pPr lvl="1"/>
            <a:r>
              <a:rPr lang="en-US" sz="5100" dirty="0" err="1" smtClean="0"/>
              <a:t>d</a:t>
            </a:r>
            <a:r>
              <a:rPr lang="en-US" sz="5100" baseline="-25000" dirty="0" err="1" smtClean="0"/>
              <a:t>i</a:t>
            </a:r>
            <a:r>
              <a:rPr lang="en-US" sz="5100" dirty="0" smtClean="0"/>
              <a:t> is cost of doubling the array= </a:t>
            </a:r>
            <a:r>
              <a:rPr lang="en-US" sz="5100" dirty="0" err="1" smtClean="0"/>
              <a:t>i</a:t>
            </a:r>
            <a:r>
              <a:rPr lang="en-US" sz="5100" dirty="0" smtClean="0"/>
              <a:t>   ,if i is power of 2,</a:t>
            </a:r>
          </a:p>
          <a:p>
            <a:pPr lvl="1">
              <a:buNone/>
            </a:pPr>
            <a:r>
              <a:rPr lang="en-US" sz="5100" dirty="0" smtClean="0"/>
              <a:t>						    0  ,otherwise</a:t>
            </a:r>
          </a:p>
          <a:p>
            <a:pPr lvl="3">
              <a:buNone/>
            </a:pPr>
            <a:r>
              <a:rPr lang="en-US" sz="5100" dirty="0" smtClean="0"/>
              <a:t>For n insert operations,</a:t>
            </a:r>
          </a:p>
          <a:p>
            <a:pPr lvl="2">
              <a:buNone/>
            </a:pPr>
            <a:r>
              <a:rPr lang="en-US" sz="5100" dirty="0" smtClean="0"/>
              <a:t>		T(n)</a:t>
            </a:r>
            <a:r>
              <a:rPr lang="el-GR" sz="5100" dirty="0" smtClean="0"/>
              <a:t> ≤</a:t>
            </a:r>
            <a:r>
              <a:rPr lang="en-US" sz="5100" dirty="0" smtClean="0"/>
              <a:t> </a:t>
            </a:r>
            <a:r>
              <a:rPr lang="el-GR" sz="5100" dirty="0" smtClean="0"/>
              <a:t>Σ</a:t>
            </a:r>
            <a:r>
              <a:rPr lang="en-US" sz="5100" baseline="-25000" dirty="0" err="1" smtClean="0"/>
              <a:t>i</a:t>
            </a:r>
            <a:r>
              <a:rPr lang="en-US" sz="5100" baseline="-25000" dirty="0" smtClean="0"/>
              <a:t>=1 to n</a:t>
            </a:r>
            <a:r>
              <a:rPr lang="el-GR" sz="5100" dirty="0" smtClean="0"/>
              <a:t> </a:t>
            </a:r>
            <a:r>
              <a:rPr lang="en-US" sz="5100" dirty="0" smtClean="0"/>
              <a:t>(</a:t>
            </a:r>
            <a:r>
              <a:rPr lang="en-US" sz="5100" dirty="0" err="1" smtClean="0"/>
              <a:t>c</a:t>
            </a:r>
            <a:r>
              <a:rPr lang="en-US" sz="5100" baseline="-25000" dirty="0" err="1" smtClean="0"/>
              <a:t>i</a:t>
            </a:r>
            <a:r>
              <a:rPr lang="en-US" sz="5100" dirty="0" smtClean="0"/>
              <a:t>)  =</a:t>
            </a:r>
            <a:r>
              <a:rPr lang="el-GR" sz="5100" dirty="0" smtClean="0"/>
              <a:t> Σ</a:t>
            </a:r>
            <a:r>
              <a:rPr lang="en-US" sz="5100" baseline="-25000" dirty="0" err="1" smtClean="0"/>
              <a:t>i</a:t>
            </a:r>
            <a:r>
              <a:rPr lang="en-US" sz="5100" baseline="-25000" dirty="0" smtClean="0"/>
              <a:t>=1 to n</a:t>
            </a:r>
            <a:r>
              <a:rPr lang="en-US" sz="5100" dirty="0" smtClean="0"/>
              <a:t>(1)</a:t>
            </a:r>
            <a:r>
              <a:rPr lang="el-GR" sz="5100" dirty="0" smtClean="0"/>
              <a:t> </a:t>
            </a:r>
            <a:r>
              <a:rPr lang="en-US" sz="5100" dirty="0" smtClean="0"/>
              <a:t>+ </a:t>
            </a:r>
            <a:r>
              <a:rPr lang="el-GR" sz="5100" dirty="0" smtClean="0"/>
              <a:t>Σ</a:t>
            </a:r>
            <a:r>
              <a:rPr lang="en-US" sz="5100" baseline="-25000" dirty="0" smtClean="0"/>
              <a:t>j=1 to m</a:t>
            </a:r>
            <a:r>
              <a:rPr lang="en-US" sz="5100" dirty="0" smtClean="0"/>
              <a:t>(2</a:t>
            </a:r>
            <a:r>
              <a:rPr lang="en-US" sz="5100" baseline="30000" dirty="0" smtClean="0"/>
              <a:t>j</a:t>
            </a:r>
            <a:r>
              <a:rPr lang="en-US" sz="5100" dirty="0" smtClean="0"/>
              <a:t>)</a:t>
            </a:r>
          </a:p>
          <a:p>
            <a:pPr lvl="2">
              <a:buNone/>
            </a:pPr>
            <a:endParaRPr lang="en-US" sz="5100" dirty="0" smtClean="0"/>
          </a:p>
          <a:p>
            <a:pPr lvl="2">
              <a:buNone/>
            </a:pPr>
            <a:r>
              <a:rPr lang="en-US" sz="5100" dirty="0" smtClean="0"/>
              <a:t>			=n+ (1+2+2</a:t>
            </a:r>
            <a:r>
              <a:rPr lang="en-US" sz="5100" baseline="30000" dirty="0" smtClean="0"/>
              <a:t>2</a:t>
            </a:r>
            <a:r>
              <a:rPr lang="en-US" sz="5100" dirty="0" smtClean="0"/>
              <a:t>+2</a:t>
            </a:r>
            <a:r>
              <a:rPr lang="en-US" sz="5100" baseline="30000" dirty="0" smtClean="0"/>
              <a:t>3</a:t>
            </a:r>
            <a:r>
              <a:rPr lang="en-US" sz="5100" dirty="0" smtClean="0"/>
              <a:t>+…+2</a:t>
            </a:r>
            <a:r>
              <a:rPr lang="en-US" sz="5100" baseline="30000" dirty="0" smtClean="0"/>
              <a:t>m</a:t>
            </a:r>
            <a:r>
              <a:rPr lang="en-US" sz="5100" dirty="0" smtClean="0"/>
              <a:t>)</a:t>
            </a:r>
          </a:p>
          <a:p>
            <a:pPr lvl="2">
              <a:buNone/>
            </a:pPr>
            <a:r>
              <a:rPr lang="en-US" sz="5100" dirty="0" smtClean="0"/>
              <a:t>Where m=</a:t>
            </a:r>
            <a:r>
              <a:rPr lang="en-US" sz="5100" dirty="0" err="1" smtClean="0"/>
              <a:t>lg</a:t>
            </a:r>
            <a:r>
              <a:rPr lang="en-US" sz="5100" dirty="0" smtClean="0"/>
              <a:t>(n)</a:t>
            </a:r>
          </a:p>
          <a:p>
            <a:pPr lvl="2">
              <a:buNone/>
            </a:pPr>
            <a:r>
              <a:rPr lang="en-US" sz="5100" dirty="0" smtClean="0"/>
              <a:t>             </a:t>
            </a:r>
          </a:p>
          <a:p>
            <a:pPr lvl="2">
              <a:buNone/>
            </a:pPr>
            <a:r>
              <a:rPr lang="en-US" sz="5100" dirty="0"/>
              <a:t>	</a:t>
            </a:r>
            <a:r>
              <a:rPr lang="en-US" sz="5100" dirty="0" smtClean="0"/>
              <a:t>		  T(n) </a:t>
            </a:r>
            <a:r>
              <a:rPr lang="el-GR" sz="5100" dirty="0" smtClean="0"/>
              <a:t>≤ </a:t>
            </a:r>
            <a:r>
              <a:rPr lang="en-US" sz="5100" dirty="0" smtClean="0"/>
              <a:t>n+2</a:t>
            </a:r>
            <a:r>
              <a:rPr lang="en-US" sz="5100" baseline="30000" dirty="0" smtClean="0"/>
              <a:t>lgn+1</a:t>
            </a:r>
            <a:r>
              <a:rPr lang="en-US" sz="5100" dirty="0" smtClean="0"/>
              <a:t>-1</a:t>
            </a:r>
            <a:r>
              <a:rPr lang="el-GR" sz="5100" dirty="0" smtClean="0"/>
              <a:t> ≤ </a:t>
            </a:r>
            <a:r>
              <a:rPr lang="en-US" sz="5100" dirty="0" smtClean="0"/>
              <a:t>n+n-1=O(n)</a:t>
            </a:r>
          </a:p>
          <a:p>
            <a:pPr lvl="2">
              <a:buNone/>
            </a:pPr>
            <a:endParaRPr lang="en-US" sz="5100" dirty="0" smtClean="0"/>
          </a:p>
          <a:p>
            <a:pPr lvl="2">
              <a:buNone/>
            </a:pPr>
            <a:r>
              <a:rPr lang="en-US" sz="5100" dirty="0" smtClean="0"/>
              <a:t>Hence,  	Amortized cost =O(n)/n=O(1)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Method</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Offers banker’s view: combines running time of operation and it’s future cost. I.e. overcharging is possible, accumulated credit then is used in justifying future operations which may be undercharged. Must ensures we never go into debt.</a:t>
            </a:r>
          </a:p>
          <a:p>
            <a:r>
              <a:rPr lang="en-US" dirty="0" smtClean="0"/>
              <a:t>In dynamic array, cost of each insertion is 3: to insert itself in the table, to move to new table when it has to be expanded and to pay for moving another item which had used up its credit by moving to old array, thereby storing credit=2 for future operations.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Method</a:t>
            </a:r>
            <a:endParaRPr lang="en-US" dirty="0"/>
          </a:p>
        </p:txBody>
      </p:sp>
      <p:sp>
        <p:nvSpPr>
          <p:cNvPr id="3" name="Content Placeholder 2"/>
          <p:cNvSpPr>
            <a:spLocks noGrp="1"/>
          </p:cNvSpPr>
          <p:nvPr>
            <p:ph idx="1"/>
          </p:nvPr>
        </p:nvSpPr>
        <p:spPr>
          <a:xfrm>
            <a:off x="304800" y="1524000"/>
            <a:ext cx="8534400" cy="4953000"/>
          </a:xfrm>
        </p:spPr>
        <p:txBody>
          <a:bodyPr>
            <a:normAutofit fontScale="85000" lnSpcReduction="20000"/>
          </a:bodyPr>
          <a:lstStyle/>
          <a:p>
            <a:r>
              <a:rPr lang="en-US" dirty="0" smtClean="0"/>
              <a:t>Physicist view: Similar to credit stored in accounting method, a potential is stored in the data structure which can be released for future operations. Potential function </a:t>
            </a:r>
            <a:r>
              <a:rPr lang="en-US" dirty="0" smtClean="0">
                <a:sym typeface="Symbol"/>
              </a:rPr>
              <a:t>: A non negative real valued function.</a:t>
            </a:r>
          </a:p>
          <a:p>
            <a:endParaRPr lang="en-US" dirty="0" smtClean="0">
              <a:sym typeface="Symbol"/>
            </a:endParaRPr>
          </a:p>
          <a:p>
            <a:r>
              <a:rPr lang="en-US" dirty="0" smtClean="0">
                <a:sym typeface="Symbol"/>
              </a:rPr>
              <a:t>(Di) is potential in data structure after </a:t>
            </a:r>
            <a:r>
              <a:rPr lang="en-US" dirty="0" err="1" smtClean="0">
                <a:sym typeface="Symbol"/>
              </a:rPr>
              <a:t>i</a:t>
            </a:r>
            <a:r>
              <a:rPr lang="en-US" baseline="30000" dirty="0" err="1" smtClean="0">
                <a:sym typeface="Symbol"/>
              </a:rPr>
              <a:t>th</a:t>
            </a:r>
            <a:r>
              <a:rPr lang="en-US" dirty="0" smtClean="0">
                <a:sym typeface="Symbol"/>
              </a:rPr>
              <a:t> operation.</a:t>
            </a:r>
          </a:p>
          <a:p>
            <a:endParaRPr lang="en-US" dirty="0" smtClean="0">
              <a:sym typeface="Symbol"/>
            </a:endParaRPr>
          </a:p>
          <a:p>
            <a:r>
              <a:rPr lang="en-US" dirty="0" smtClean="0">
                <a:sym typeface="Symbol"/>
              </a:rPr>
              <a:t>Amortized cost  of an operation is actual cost plus the increase/decrease in potential after the operation</a:t>
            </a:r>
          </a:p>
          <a:p>
            <a:r>
              <a:rPr lang="en-US" dirty="0" err="1" smtClean="0">
                <a:sym typeface="Symbol"/>
              </a:rPr>
              <a:t>C</a:t>
            </a:r>
            <a:r>
              <a:rPr lang="en-US" baseline="-25000" dirty="0" err="1" smtClean="0">
                <a:sym typeface="Symbol"/>
              </a:rPr>
              <a:t>i</a:t>
            </a:r>
            <a:r>
              <a:rPr lang="en-US" dirty="0" smtClean="0">
                <a:sym typeface="Symbol"/>
              </a:rPr>
              <a:t>’=</a:t>
            </a:r>
            <a:r>
              <a:rPr lang="en-US" dirty="0" err="1" smtClean="0">
                <a:sym typeface="Symbol"/>
              </a:rPr>
              <a:t>c</a:t>
            </a:r>
            <a:r>
              <a:rPr lang="en-US" baseline="-25000" dirty="0" err="1" smtClean="0">
                <a:sym typeface="Symbol"/>
              </a:rPr>
              <a:t>i</a:t>
            </a:r>
            <a:r>
              <a:rPr lang="en-US" dirty="0" smtClean="0">
                <a:sym typeface="Symbol"/>
              </a:rPr>
              <a:t>+ (Di)- (D</a:t>
            </a:r>
            <a:r>
              <a:rPr lang="en-US" baseline="-25000" dirty="0" smtClean="0">
                <a:sym typeface="Symbol"/>
              </a:rPr>
              <a:t>i-1</a:t>
            </a:r>
            <a:r>
              <a:rPr lang="en-US" dirty="0" smtClean="0">
                <a:sym typeface="Symbol"/>
              </a:rPr>
              <a:t>)</a:t>
            </a:r>
          </a:p>
          <a:p>
            <a:r>
              <a:rPr lang="en-US" dirty="0" smtClean="0">
                <a:sym typeface="Symbol"/>
              </a:rPr>
              <a:t>Total amortized cost is actual cost of each operation plus net increase in potential.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Potential Function in Dynamic Tables</a:t>
            </a:r>
            <a:endParaRPr lang="en-US" dirty="0"/>
          </a:p>
        </p:txBody>
      </p:sp>
      <p:sp>
        <p:nvSpPr>
          <p:cNvPr id="3" name="Content Placeholder 2"/>
          <p:cNvSpPr>
            <a:spLocks noGrp="1"/>
          </p:cNvSpPr>
          <p:nvPr>
            <p:ph idx="1"/>
          </p:nvPr>
        </p:nvSpPr>
        <p:spPr>
          <a:xfrm>
            <a:off x="228600" y="1295400"/>
            <a:ext cx="8686800" cy="5562600"/>
          </a:xfrm>
        </p:spPr>
        <p:txBody>
          <a:bodyPr>
            <a:normAutofit/>
          </a:bodyPr>
          <a:lstStyle/>
          <a:p>
            <a:r>
              <a:rPr lang="en-US" dirty="0" smtClean="0"/>
              <a:t>Immediately after expansion(and just before adding new element), n(T)=size(T)/2 and at this point we want </a:t>
            </a:r>
            <a:r>
              <a:rPr lang="en-US" dirty="0" smtClean="0">
                <a:sym typeface="Symbol"/>
              </a:rPr>
              <a:t>=0 and when table is full, i.e. n=size then we want =size, so that at next insert, cost of moving all n elements can be borne.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ym typeface="Symbol"/>
              </a:rPr>
              <a:t>A good choice can be:</a:t>
            </a:r>
          </a:p>
          <a:p>
            <a:pPr>
              <a:buNone/>
            </a:pPr>
            <a:r>
              <a:rPr lang="en-US" dirty="0" smtClean="0">
                <a:sym typeface="Symbol"/>
              </a:rPr>
              <a:t>		=2*n-size; </a:t>
            </a:r>
          </a:p>
          <a:p>
            <a:pPr>
              <a:buNone/>
            </a:pPr>
            <a:r>
              <a:rPr lang="en-US" dirty="0" smtClean="0">
                <a:sym typeface="Symbol"/>
              </a:rPr>
              <a:t>	where n=number of elements and size=size before insert operation. Since table is always at least half full,  remains non negative</a:t>
            </a:r>
          </a:p>
          <a:p>
            <a:r>
              <a:rPr lang="en-US" dirty="0" smtClean="0"/>
              <a:t>Amortized cost of </a:t>
            </a:r>
            <a:r>
              <a:rPr lang="en-US" dirty="0" err="1" smtClean="0"/>
              <a:t>i</a:t>
            </a:r>
            <a:r>
              <a:rPr lang="en-US" baseline="30000" dirty="0" err="1" smtClean="0"/>
              <a:t>th</a:t>
            </a:r>
            <a:r>
              <a:rPr lang="en-US" dirty="0" smtClean="0"/>
              <a:t> operation: </a:t>
            </a:r>
            <a:r>
              <a:rPr lang="en-US" dirty="0" err="1" smtClean="0"/>
              <a:t>c</a:t>
            </a:r>
            <a:r>
              <a:rPr lang="en-US" baseline="-25000" dirty="0" err="1" smtClean="0"/>
              <a:t>i</a:t>
            </a:r>
            <a:r>
              <a:rPr lang="en-US" dirty="0" smtClean="0"/>
              <a:t>’=</a:t>
            </a:r>
            <a:r>
              <a:rPr lang="en-US" dirty="0" err="1" smtClean="0"/>
              <a:t>c</a:t>
            </a:r>
            <a:r>
              <a:rPr lang="en-US" baseline="-25000" dirty="0" err="1" smtClean="0"/>
              <a:t>i</a:t>
            </a:r>
            <a:r>
              <a:rPr lang="en-US" dirty="0" smtClean="0"/>
              <a:t>+ </a:t>
            </a:r>
            <a:r>
              <a:rPr lang="en-US" dirty="0" smtClean="0">
                <a:sym typeface="Symbol"/>
              </a:rPr>
              <a:t></a:t>
            </a:r>
            <a:r>
              <a:rPr lang="en-US" baseline="-25000" dirty="0" err="1" smtClean="0">
                <a:sym typeface="Symbol"/>
              </a:rPr>
              <a:t>i</a:t>
            </a:r>
            <a:r>
              <a:rPr lang="en-US" dirty="0" smtClean="0">
                <a:sym typeface="Symbol"/>
              </a:rPr>
              <a:t>-</a:t>
            </a:r>
            <a:r>
              <a:rPr lang="en-US" baseline="-25000" dirty="0" smtClean="0">
                <a:sym typeface="Symbol"/>
              </a:rPr>
              <a:t>i-1.</a:t>
            </a:r>
            <a:r>
              <a:rPr lang="en-US" dirty="0" smtClean="0">
                <a:sym typeface="Symbol"/>
              </a:rPr>
              <a:t> Let current table size =m, </a:t>
            </a:r>
          </a:p>
          <a:p>
            <a:pPr lvl="1"/>
            <a:r>
              <a:rPr lang="en-US" dirty="0" smtClean="0">
                <a:sym typeface="Symbol"/>
              </a:rPr>
              <a:t>If </a:t>
            </a:r>
            <a:r>
              <a:rPr lang="en-US" dirty="0" err="1" smtClean="0">
                <a:sym typeface="Symbol"/>
              </a:rPr>
              <a:t>i</a:t>
            </a:r>
            <a:r>
              <a:rPr lang="en-US" baseline="30000" dirty="0" err="1" smtClean="0">
                <a:sym typeface="Symbol"/>
              </a:rPr>
              <a:t>th</a:t>
            </a:r>
            <a:r>
              <a:rPr lang="en-US" dirty="0" smtClean="0">
                <a:sym typeface="Symbol"/>
              </a:rPr>
              <a:t> operation results in expansion, </a:t>
            </a:r>
            <a:r>
              <a:rPr lang="en-US" dirty="0" err="1" smtClean="0">
                <a:sym typeface="Symbol"/>
              </a:rPr>
              <a:t>c</a:t>
            </a:r>
            <a:r>
              <a:rPr lang="en-US" baseline="-25000" dirty="0" err="1" smtClean="0"/>
              <a:t>i</a:t>
            </a:r>
            <a:r>
              <a:rPr lang="en-US" dirty="0" smtClean="0"/>
              <a:t>’=m+1+(2*(m+1)-2*m)-(2*m-m)=3</a:t>
            </a:r>
          </a:p>
          <a:p>
            <a:pPr lvl="1"/>
            <a:r>
              <a:rPr lang="en-US" dirty="0" smtClean="0">
                <a:sym typeface="Symbol"/>
              </a:rPr>
              <a:t>If </a:t>
            </a:r>
            <a:r>
              <a:rPr lang="en-US" dirty="0" err="1" smtClean="0">
                <a:sym typeface="Symbol"/>
              </a:rPr>
              <a:t>ith</a:t>
            </a:r>
            <a:r>
              <a:rPr lang="en-US" dirty="0" smtClean="0">
                <a:sym typeface="Symbol"/>
              </a:rPr>
              <a:t> operation doesn’t trigger expansion, </a:t>
            </a:r>
            <a:r>
              <a:rPr lang="en-US" dirty="0" err="1" smtClean="0">
                <a:sym typeface="Symbol"/>
              </a:rPr>
              <a:t>c</a:t>
            </a:r>
            <a:r>
              <a:rPr lang="en-US" baseline="-25000" dirty="0" err="1" smtClean="0"/>
              <a:t>i</a:t>
            </a:r>
            <a:r>
              <a:rPr lang="en-US" dirty="0" smtClean="0"/>
              <a:t>’= 1+ (2*(n+1)-m)-(2*n-m)=3</a:t>
            </a:r>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Just as insertion calls for expansion for efficient space utilization, deletion calls for contraction of table size. </a:t>
            </a:r>
          </a:p>
          <a:p>
            <a:r>
              <a:rPr lang="en-US" dirty="0" smtClean="0"/>
              <a:t>However, we don’t want to contract table size after every delete as that would be highly inefficient use of CPU time.</a:t>
            </a:r>
          </a:p>
          <a:p>
            <a:r>
              <a:rPr lang="en-US" dirty="0" smtClean="0"/>
              <a:t>We must consider the table load factor </a:t>
            </a:r>
            <a:r>
              <a:rPr lang="en-US" dirty="0" smtClean="0">
                <a:sym typeface="Symbol"/>
              </a:rPr>
              <a:t></a:t>
            </a:r>
            <a:r>
              <a:rPr lang="en-US" dirty="0" smtClean="0"/>
              <a:t>= n/size</a:t>
            </a:r>
          </a:p>
          <a:p>
            <a:r>
              <a:rPr lang="en-US" dirty="0" smtClean="0"/>
              <a:t>When it becomes too low, then we invoke contraction.</a:t>
            </a:r>
          </a:p>
          <a:p>
            <a:r>
              <a:rPr lang="en-US" dirty="0" smtClean="0"/>
              <a:t>We must</a:t>
            </a:r>
          </a:p>
          <a:p>
            <a:pPr lvl="1"/>
            <a:r>
              <a:rPr lang="en-US" dirty="0" smtClean="0"/>
              <a:t>Ensure a lower bound on load factor(so table is never too sparse)</a:t>
            </a:r>
          </a:p>
          <a:p>
            <a:pPr lvl="1"/>
            <a:r>
              <a:rPr lang="en-US" dirty="0" smtClean="0"/>
              <a:t>Ensure an upper bound on amortized cost (we’re not moving the entire table after each delete)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smtClean="0"/>
              <a:t>Load Factor&gt;=0.5?</a:t>
            </a:r>
            <a:endParaRPr lang="en-US" dirty="0"/>
          </a:p>
        </p:txBody>
      </p:sp>
      <p:sp>
        <p:nvSpPr>
          <p:cNvPr id="3" name="Content Placeholder 2"/>
          <p:cNvSpPr>
            <a:spLocks noGrp="1"/>
          </p:cNvSpPr>
          <p:nvPr>
            <p:ph idx="1"/>
          </p:nvPr>
        </p:nvSpPr>
        <p:spPr>
          <a:xfrm>
            <a:off x="304800" y="1066800"/>
            <a:ext cx="8534400" cy="5486400"/>
          </a:xfrm>
        </p:spPr>
        <p:txBody>
          <a:bodyPr>
            <a:normAutofit fontScale="92500" lnSpcReduction="10000"/>
          </a:bodyPr>
          <a:lstStyle/>
          <a:p>
            <a:r>
              <a:rPr lang="en-US" dirty="0" smtClean="0"/>
              <a:t>Suppose just as we double the table size on expansion, it might seem logical to contract to half when table is half full (load factor drops to ½)</a:t>
            </a:r>
          </a:p>
          <a:p>
            <a:endParaRPr lang="en-US" dirty="0" smtClean="0"/>
          </a:p>
          <a:p>
            <a:r>
              <a:rPr lang="en-US" dirty="0" smtClean="0"/>
              <a:t>Now suppose the table is full with number of elements =n and we encounter following sequence of operations: insert, delete, insert, delete and so on. This means at each step we’re moving the entire table, each time incurring a cost =O(n), suppose we encounter n such insert-delete pairs, total cost will be O(n</a:t>
            </a:r>
            <a:r>
              <a:rPr lang="en-US" baseline="30000" dirty="0" smtClean="0"/>
              <a:t>2</a:t>
            </a:r>
            <a:r>
              <a:rPr lang="en-US" dirty="0" smtClean="0"/>
              <a:t>) and amortized cost of each insert and delete will be 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987</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Dynamic Tables</vt:lpstr>
      <vt:lpstr>Introduction</vt:lpstr>
      <vt:lpstr>Aggregate Analysis</vt:lpstr>
      <vt:lpstr>Accounting Method</vt:lpstr>
      <vt:lpstr>Potential Method</vt:lpstr>
      <vt:lpstr>Potential Function in Dynamic Tables</vt:lpstr>
      <vt:lpstr>Potential Function</vt:lpstr>
      <vt:lpstr>Deletion</vt:lpstr>
      <vt:lpstr>Load Factor&gt;=0.5?</vt:lpstr>
      <vt:lpstr>Problem with =0.5 </vt:lpstr>
      <vt:lpstr>New Potential Function</vt:lpstr>
      <vt:lpstr>Analysis with Deletion</vt:lpstr>
      <vt:lpstr>Analysis with Deletion</vt:lpstr>
      <vt:lpstr>Amortized Cost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Tables</dc:title>
  <dc:creator>DELL</dc:creator>
  <cp:lastModifiedBy>DELL</cp:lastModifiedBy>
  <cp:revision>18</cp:revision>
  <dcterms:created xsi:type="dcterms:W3CDTF">2018-09-11T04:41:35Z</dcterms:created>
  <dcterms:modified xsi:type="dcterms:W3CDTF">2019-08-22T06:14:49Z</dcterms:modified>
</cp:coreProperties>
</file>