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comments/comment5.xml" ContentType="application/vnd.openxmlformats-officedocument.presentationml.comments+xml"/>
  <Override PartName="/ppt/comments/comment6.xml" ContentType="application/vnd.openxmlformats-officedocument.presentationml.comment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s/comment3.xml" ContentType="application/vnd.openxmlformats-officedocument.presentationml.comments+xml"/>
  <Override PartName="/ppt/comments/comment4.xml" ContentType="application/vnd.openxmlformats-officedocument.presentationml.comment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4" r:id="rId16"/>
    <p:sldId id="275" r:id="rId17"/>
    <p:sldId id="270" r:id="rId18"/>
    <p:sldId id="271" r:id="rId19"/>
    <p:sldId id="277" r:id="rId20"/>
    <p:sldId id="278" r:id="rId21"/>
    <p:sldId id="276" r:id="rId22"/>
    <p:sldId id="272" r:id="rId23"/>
    <p:sldId id="280" r:id="rId24"/>
    <p:sldId id="279" r:id="rId25"/>
    <p:sldId id="281" r:id="rId26"/>
    <p:sldId id="282" r:id="rId27"/>
    <p:sldId id="286" r:id="rId28"/>
    <p:sldId id="283" r:id="rId29"/>
    <p:sldId id="285"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LL" initials="D" lastIdx="28"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48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9-16T23:35:23.594" idx="1">
    <p:pos x="3869" y="3658"/>
    <p:text>O(n)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9-16T23:43:16.002" idx="2">
    <p:pos x="2890" y="2640"/>
    <p:text>Ordinary heap:    theta (|V|+(|E|+|V|)lg |V|)~ theta(|E| lg |V|)
The Fibonacci heap improves this to
    O ( |V|+| E | + | V | log | V | ) ~ O(|E|+|V| log |V|)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10-11T19:30:14.407" idx="22">
    <p:pos x="2179" y="2085"/>
    <p:text>over n decrease-key operations, there would be at most n cuts (max height of n node heap =n, once any node becomes a root, it's not cut again nor is it made child of another during course of n decrease-key operations)
O(n)/n=O(1) cost per operation</p:text>
  </p:cm>
  <p:cm authorId="0" dt="2018-10-11T20:12:50.204" idx="23">
    <p:pos x="3552" y="1027"/>
    <p:text>During extract-min, we don't remove mark attribute on children of node that is extracted and simply place them in root list. Removing mark attribute at this time would not hinder the analysis since we had anyways seen m'&lt;=m whether or not we remove mark attribute on children of extracted nodes.</p:text>
  </p:cm>
  <p:cm authorId="0" dt="2018-10-11T19:46:35.963" idx="24">
    <p:pos x="3207" y="2544"/>
    <p:text>if newkey&lt;k, call decrease-key
if new-key=k do nothing
if new-key&gt;k, delete node i and insert node with key new-key
O(lg(n)</p:text>
  </p:cm>
  <p:cm authorId="0" dt="2018-10-11T19:49:02.074" idx="25">
    <p:pos x="3417" y="1642"/>
    <p:text>Insert 1,2,3,4,5. extract-min, delete node with key=3</p:text>
  </p:cm>
  <p:cm authorId="0" dt="2018-10-11T20:02:12.994" idx="26">
    <p:pos x="2843" y="2303"/>
    <p:text>Each decrease-key pays for two extra operations-future extract-min (more trees to consolidate) and future decrease-key (may have to cascade-cut-cutting parent and its possible consolidation)=&gt; each decrease key pays 4 coins.</p:text>
  </p:cm>
  <p:cm authorId="0" dt="2018-10-11T20:23:45.260" idx="27">
    <p:pos x="4608" y="3207"/>
    <p:text>each child could've lost at most 2 children instead of one, so degree(y1)&gt;=0, degree (y2)&gt;=0, for all others, degree yi&gt;=i-3</p:text>
  </p:cm>
  <p:cm authorId="0" dt="2018-10-11T20:39:20.306" idx="28">
    <p:pos x="2976" y="3926"/>
    <p:text>Base cases: s0=1, s1=2, s2=3 
(then, s3=4)
sk&gt;=1+s0(for y1)+s0(for y2)+s0(for y3)+s1(for y4)+...sk-3(for yk)=3+sum(s0+...+sk-3)</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8-10-11T18:33:02.989" idx="3">
    <p:pos x="2256" y="1603"/>
    <p:text>O(1)</p:text>
  </p:cm>
  <p:cm authorId="0" dt="2018-10-11T18:33:10.572" idx="4">
    <p:pos x="2400" y="1862"/>
    <p:text>O(n)</p:text>
  </p:cm>
  <p:cm authorId="0" dt="2018-10-11T18:33:17.109" idx="5">
    <p:pos x="1862" y="2380"/>
    <p:text>O(n)</p:text>
  </p:cm>
  <p:cm authorId="0" dt="2018-10-11T18:33:22.896" idx="6">
    <p:pos x="1910" y="2583"/>
    <p:text>O(1)</p:text>
  </p:cm>
  <p:cm authorId="0" dt="2018-10-11T18:57:03.717" idx="14">
    <p:pos x="2198" y="3149"/>
    <p:text>sqrt(n) time to scan which row to insert in+sqrt(n) to insert= O(sqrt(n))</p:text>
  </p:cm>
  <p:cm authorId="0" dt="2018-10-11T18:57:50.771" idx="15">
    <p:pos x="2380" y="3456"/>
    <p:text>sqrt(n) to scan which row head is min. sqrt(n) shiftig within row. Total=sqrt(n)</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8-10-11T19:00:19.575" idx="16">
    <p:pos x="1517" y="931"/>
    <p:text>O(lg(n))</p:text>
  </p:cm>
  <p:cm authorId="0" dt="2018-10-11T19:00:27.906" idx="17">
    <p:pos x="1911" y="1210"/>
    <p:text>O(lg(n))</p:text>
  </p:cm>
  <p:cm authorId="0" dt="2018-10-11T19:02:14.797" idx="18">
    <p:pos x="567" y="1641"/>
    <p:text>O(n*lg(n)) better than O(n^1.5)- can you show this?</p:text>
  </p:cm>
  <p:cm authorId="0" dt="2018-10-11T19:05:36.958" idx="19">
    <p:pos x="4646" y="2563"/>
    <p:text>up</p:text>
  </p:cm>
  <p:cm authorId="0" dt="2018-10-11T19:05:48.658" idx="20">
    <p:pos x="3706" y="3513"/>
    <p:text>down</p:text>
  </p:cm>
  <p:cm authorId="0" dt="2018-10-11T19:05:57.862" idx="21">
    <p:pos x="4242" y="3964"/>
    <p:text>up</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8-10-11T18:37:57.349" idx="9">
    <p:pos x="1017" y="1037"/>
    <p:text>use min-heap, key=index in array: first element gets lowest index or min priority</p:text>
  </p:cm>
  <p:cm authorId="0" dt="2018-10-11T18:52:45.286" idx="12">
    <p:pos x="1076" y="1516"/>
    <p:text>1. Build-heap using first element of each list. Store list index in each node O(k)
2. extract-min and place at the end of new empty list. O(lg(k))
3. Pick next element from list whose element got extracted in step 2 and insert in heap. O(lg(k))
Repeat steps 2 and 3 until heap is empty. 
Total time complexity= O(k)+O(k*lg(k))+
O(2*(n-k)*lg(k))=O(n*lg(k))</p:text>
  </p:cm>
  <p:cm authorId="0" dt="2018-10-11T18:45:09.480" idx="13">
    <p:pos x="2189" y="1930"/>
    <p:text>Correct. Time complexity=O(lg(n))</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74CB56-48C8-49F5-98E1-27F5200E8822}" type="datetimeFigureOut">
              <a:rPr lang="en-US" smtClean="0"/>
              <a:pPr/>
              <a:t>12-Oct-18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48AB7-8EFB-4710-9849-1BF8F90195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4CB56-48C8-49F5-98E1-27F5200E8822}" type="datetimeFigureOut">
              <a:rPr lang="en-US" smtClean="0"/>
              <a:pPr/>
              <a:t>12-Oct-18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48AB7-8EFB-4710-9849-1BF8F90195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4CB56-48C8-49F5-98E1-27F5200E8822}" type="datetimeFigureOut">
              <a:rPr lang="en-US" smtClean="0"/>
              <a:pPr/>
              <a:t>12-Oct-18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48AB7-8EFB-4710-9849-1BF8F90195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4CB56-48C8-49F5-98E1-27F5200E8822}" type="datetimeFigureOut">
              <a:rPr lang="en-US" smtClean="0"/>
              <a:pPr/>
              <a:t>12-Oct-18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48AB7-8EFB-4710-9849-1BF8F90195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74CB56-48C8-49F5-98E1-27F5200E8822}" type="datetimeFigureOut">
              <a:rPr lang="en-US" smtClean="0"/>
              <a:pPr/>
              <a:t>12-Oct-18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48AB7-8EFB-4710-9849-1BF8F90195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74CB56-48C8-49F5-98E1-27F5200E8822}" type="datetimeFigureOut">
              <a:rPr lang="en-US" smtClean="0"/>
              <a:pPr/>
              <a:t>12-Oct-18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48AB7-8EFB-4710-9849-1BF8F90195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74CB56-48C8-49F5-98E1-27F5200E8822}" type="datetimeFigureOut">
              <a:rPr lang="en-US" smtClean="0"/>
              <a:pPr/>
              <a:t>12-Oct-18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48AB7-8EFB-4710-9849-1BF8F90195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74CB56-48C8-49F5-98E1-27F5200E8822}" type="datetimeFigureOut">
              <a:rPr lang="en-US" smtClean="0"/>
              <a:pPr/>
              <a:t>12-Oct-18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48AB7-8EFB-4710-9849-1BF8F90195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4CB56-48C8-49F5-98E1-27F5200E8822}" type="datetimeFigureOut">
              <a:rPr lang="en-US" smtClean="0"/>
              <a:pPr/>
              <a:t>12-Oct-18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48AB7-8EFB-4710-9849-1BF8F90195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4CB56-48C8-49F5-98E1-27F5200E8822}" type="datetimeFigureOut">
              <a:rPr lang="en-US" smtClean="0"/>
              <a:pPr/>
              <a:t>12-Oct-18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48AB7-8EFB-4710-9849-1BF8F90195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4CB56-48C8-49F5-98E1-27F5200E8822}" type="datetimeFigureOut">
              <a:rPr lang="en-US" smtClean="0"/>
              <a:pPr/>
              <a:t>12-Oct-18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48AB7-8EFB-4710-9849-1BF8F90195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4CB56-48C8-49F5-98E1-27F5200E8822}" type="datetimeFigureOut">
              <a:rPr lang="en-US" smtClean="0"/>
              <a:pPr/>
              <a:t>12-Oct-18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48AB7-8EFB-4710-9849-1BF8F90195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Fibonacci Heaps</a:t>
            </a:r>
            <a:endParaRPr lang="en-US" dirty="0"/>
          </a:p>
        </p:txBody>
      </p:sp>
      <p:sp>
        <p:nvSpPr>
          <p:cNvPr id="3" name="Subtitle 2"/>
          <p:cNvSpPr>
            <a:spLocks noGrp="1"/>
          </p:cNvSpPr>
          <p:nvPr>
            <p:ph type="subTitle" idx="1"/>
          </p:nvPr>
        </p:nvSpPr>
        <p:spPr/>
        <p:txBody>
          <a:bodyPr/>
          <a:lstStyle/>
          <a:p>
            <a:r>
              <a:rPr lang="en-US" dirty="0" smtClean="0"/>
              <a:t>Advanced Data Structure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Make-heap</a:t>
            </a:r>
            <a:endParaRPr lang="en-US" dirty="0"/>
          </a:p>
        </p:txBody>
      </p:sp>
      <p:sp>
        <p:nvSpPr>
          <p:cNvPr id="3" name="Content Placeholder 2"/>
          <p:cNvSpPr>
            <a:spLocks noGrp="1"/>
          </p:cNvSpPr>
          <p:nvPr>
            <p:ph idx="1"/>
          </p:nvPr>
        </p:nvSpPr>
        <p:spPr/>
        <p:txBody>
          <a:bodyPr/>
          <a:lstStyle/>
          <a:p>
            <a:r>
              <a:rPr lang="en-US" dirty="0" smtClean="0"/>
              <a:t>Returns a new empty heap object H</a:t>
            </a:r>
          </a:p>
          <a:p>
            <a:r>
              <a:rPr lang="en-US" dirty="0" err="1" smtClean="0"/>
              <a:t>H.n</a:t>
            </a:r>
            <a:r>
              <a:rPr lang="en-US" dirty="0" smtClean="0"/>
              <a:t>=0</a:t>
            </a:r>
          </a:p>
          <a:p>
            <a:r>
              <a:rPr lang="en-US" dirty="0" smtClean="0"/>
              <a:t>H.min= NULL</a:t>
            </a:r>
          </a:p>
          <a:p>
            <a:r>
              <a:rPr lang="en-US" dirty="0" smtClean="0"/>
              <a:t>t(H)=0</a:t>
            </a:r>
          </a:p>
          <a:p>
            <a:r>
              <a:rPr lang="en-US" dirty="0" smtClean="0"/>
              <a:t>m(H)=0</a:t>
            </a:r>
          </a:p>
          <a:p>
            <a:r>
              <a:rPr lang="en-US" dirty="0" smtClean="0">
                <a:sym typeface="Symbol"/>
              </a:rPr>
              <a:t>=0</a:t>
            </a:r>
          </a:p>
          <a:p>
            <a:r>
              <a:rPr lang="en-US" dirty="0" smtClean="0">
                <a:sym typeface="Symbol"/>
              </a:rPr>
              <a:t>Amortized cost=actual cost=O(1)</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Insert(</a:t>
            </a:r>
            <a:r>
              <a:rPr lang="en-US" dirty="0" err="1" smtClean="0"/>
              <a:t>H,x</a:t>
            </a:r>
            <a:r>
              <a:rPr lang="en-US" dirty="0" smtClean="0"/>
              <a:t>)</a:t>
            </a:r>
            <a:endParaRPr lang="en-US" dirty="0"/>
          </a:p>
        </p:txBody>
      </p:sp>
      <p:sp>
        <p:nvSpPr>
          <p:cNvPr id="3" name="Content Placeholder 2"/>
          <p:cNvSpPr>
            <a:spLocks noGrp="1"/>
          </p:cNvSpPr>
          <p:nvPr>
            <p:ph idx="1"/>
          </p:nvPr>
        </p:nvSpPr>
        <p:spPr>
          <a:xfrm>
            <a:off x="0" y="1143000"/>
            <a:ext cx="9144000" cy="5715000"/>
          </a:xfrm>
        </p:spPr>
        <p:txBody>
          <a:bodyPr>
            <a:normAutofit fontScale="85000" lnSpcReduction="20000"/>
          </a:bodyPr>
          <a:lstStyle/>
          <a:p>
            <a:r>
              <a:rPr lang="en-US" dirty="0" smtClean="0"/>
              <a:t>Node x has been created with</a:t>
            </a:r>
          </a:p>
          <a:p>
            <a:pPr lvl="1"/>
            <a:r>
              <a:rPr lang="en-US" dirty="0" smtClean="0"/>
              <a:t> key      		-child and parent pointer pointing to NULL</a:t>
            </a:r>
          </a:p>
          <a:p>
            <a:pPr lvl="1"/>
            <a:r>
              <a:rPr lang="en-US" dirty="0" err="1" smtClean="0"/>
              <a:t>X.degree</a:t>
            </a:r>
            <a:r>
              <a:rPr lang="en-US" dirty="0" smtClean="0"/>
              <a:t>=0      	- </a:t>
            </a:r>
            <a:r>
              <a:rPr lang="en-US" dirty="0" err="1" smtClean="0"/>
              <a:t>x.mark</a:t>
            </a:r>
            <a:r>
              <a:rPr lang="en-US" dirty="0" smtClean="0"/>
              <a:t>=False</a:t>
            </a:r>
          </a:p>
          <a:p>
            <a:pPr lvl="1"/>
            <a:r>
              <a:rPr lang="en-US" dirty="0" smtClean="0"/>
              <a:t>left and right pointer pointing to x itself. </a:t>
            </a:r>
          </a:p>
          <a:p>
            <a:pPr lvl="1">
              <a:buNone/>
            </a:pPr>
            <a:endParaRPr lang="en-US" dirty="0" smtClean="0"/>
          </a:p>
          <a:p>
            <a:r>
              <a:rPr lang="en-US" b="1" dirty="0" smtClean="0"/>
              <a:t>Concatenate x to root list: No attempt is made to consolidate the trees at this point. </a:t>
            </a:r>
            <a:r>
              <a:rPr lang="en-US" dirty="0" smtClean="0"/>
              <a:t>K consecutive insert operations add k new singleton trees in root list.</a:t>
            </a:r>
          </a:p>
          <a:p>
            <a:endParaRPr lang="en-US" dirty="0" smtClean="0"/>
          </a:p>
          <a:p>
            <a:r>
              <a:rPr lang="en-US" dirty="0" smtClean="0"/>
              <a:t>Update H.min after comparison, increment </a:t>
            </a:r>
            <a:r>
              <a:rPr lang="en-US" dirty="0" err="1" smtClean="0"/>
              <a:t>H.n</a:t>
            </a:r>
            <a:endParaRPr lang="en-US" dirty="0" smtClean="0"/>
          </a:p>
          <a:p>
            <a:endParaRPr lang="en-US" dirty="0" smtClean="0"/>
          </a:p>
          <a:p>
            <a:r>
              <a:rPr lang="en-US" dirty="0" smtClean="0"/>
              <a:t>H be heap before insert and H’ be after.</a:t>
            </a:r>
          </a:p>
          <a:p>
            <a:pPr lvl="1"/>
            <a:r>
              <a:rPr lang="en-US" dirty="0" smtClean="0"/>
              <a:t>C’=1+</a:t>
            </a:r>
            <a:r>
              <a:rPr lang="en-US" dirty="0" smtClean="0">
                <a:sym typeface="Symbol"/>
              </a:rPr>
              <a:t> (H’)- (H) = 1+t’-t+2m’-2m = 2 [m’=m, t’=t+1]</a:t>
            </a:r>
          </a:p>
          <a:p>
            <a:pPr lvl="1"/>
            <a:r>
              <a:rPr lang="en-US" dirty="0" smtClean="0">
                <a:sym typeface="Symbol"/>
              </a:rPr>
              <a:t>Amortized cost=O(1)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Find-min(H)</a:t>
            </a:r>
            <a:endParaRPr lang="en-US" dirty="0"/>
          </a:p>
        </p:txBody>
      </p:sp>
      <p:sp>
        <p:nvSpPr>
          <p:cNvPr id="3" name="Content Placeholder 2"/>
          <p:cNvSpPr>
            <a:spLocks noGrp="1"/>
          </p:cNvSpPr>
          <p:nvPr>
            <p:ph idx="1"/>
          </p:nvPr>
        </p:nvSpPr>
        <p:spPr/>
        <p:txBody>
          <a:bodyPr/>
          <a:lstStyle/>
          <a:p>
            <a:r>
              <a:rPr lang="en-US" dirty="0" smtClean="0"/>
              <a:t>We’re always maintaining H.min pointer.</a:t>
            </a:r>
          </a:p>
          <a:p>
            <a:endParaRPr lang="en-US" dirty="0" smtClean="0"/>
          </a:p>
          <a:p>
            <a:r>
              <a:rPr lang="en-US" dirty="0" smtClean="0"/>
              <a:t>Thus actual cost= O(1)</a:t>
            </a:r>
          </a:p>
          <a:p>
            <a:endParaRPr lang="en-US" dirty="0" smtClean="0"/>
          </a:p>
          <a:p>
            <a:r>
              <a:rPr lang="en-US" dirty="0" smtClean="0"/>
              <a:t>No change is made to t(H) or m(H) so potential remains same, therefore</a:t>
            </a:r>
          </a:p>
          <a:p>
            <a:pPr lvl="1"/>
            <a:r>
              <a:rPr lang="en-US" dirty="0" smtClean="0"/>
              <a:t> amortized cost= actual cost= O(1)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Union(H1,H2)</a:t>
            </a:r>
            <a:endParaRPr lang="en-US" dirty="0"/>
          </a:p>
        </p:txBody>
      </p:sp>
      <p:sp>
        <p:nvSpPr>
          <p:cNvPr id="3" name="Content Placeholder 2"/>
          <p:cNvSpPr>
            <a:spLocks noGrp="1"/>
          </p:cNvSpPr>
          <p:nvPr>
            <p:ph idx="1"/>
          </p:nvPr>
        </p:nvSpPr>
        <p:spPr>
          <a:xfrm>
            <a:off x="76200" y="1295400"/>
            <a:ext cx="8915400" cy="5334000"/>
          </a:xfrm>
        </p:spPr>
        <p:txBody>
          <a:bodyPr>
            <a:normAutofit fontScale="92500" lnSpcReduction="20000"/>
          </a:bodyPr>
          <a:lstStyle/>
          <a:p>
            <a:r>
              <a:rPr lang="en-US" dirty="0" smtClean="0"/>
              <a:t>Make new heap H</a:t>
            </a:r>
          </a:p>
          <a:p>
            <a:r>
              <a:rPr lang="en-US" dirty="0" smtClean="0"/>
              <a:t>Min(H)=min(H1)   [root list of H is same as that 				of H1 now]</a:t>
            </a:r>
          </a:p>
          <a:p>
            <a:r>
              <a:rPr lang="en-US" dirty="0" smtClean="0"/>
              <a:t>Concatenate root list of H2 to H</a:t>
            </a:r>
          </a:p>
          <a:p>
            <a:r>
              <a:rPr lang="en-US" dirty="0" smtClean="0"/>
              <a:t>Compare H.min and H2.min and allocate the smaller one to H.min (take care of comparison with NULL)</a:t>
            </a:r>
          </a:p>
          <a:p>
            <a:r>
              <a:rPr lang="en-US" dirty="0" err="1" smtClean="0"/>
              <a:t>H.n</a:t>
            </a:r>
            <a:r>
              <a:rPr lang="en-US" dirty="0" smtClean="0"/>
              <a:t>= H1.n+H2.n</a:t>
            </a:r>
          </a:p>
          <a:p>
            <a:r>
              <a:rPr lang="en-US" dirty="0" smtClean="0"/>
              <a:t>Destroy H1 and H2 objects and return H</a:t>
            </a:r>
          </a:p>
          <a:p>
            <a:r>
              <a:rPr lang="en-US" dirty="0" smtClean="0"/>
              <a:t>Note: No consolidation of tree happens yet.</a:t>
            </a:r>
          </a:p>
          <a:p>
            <a:endParaRPr lang="en-US" dirty="0" smtClean="0"/>
          </a:p>
          <a:p>
            <a:r>
              <a:rPr lang="en-US" dirty="0" smtClean="0"/>
              <a:t>c’=O(1)+ </a:t>
            </a:r>
            <a:r>
              <a:rPr lang="en-US" dirty="0" smtClean="0">
                <a:sym typeface="Symbol"/>
              </a:rPr>
              <a:t> (H)- [ (H1)+(H2)]= O(1) </a:t>
            </a:r>
          </a:p>
          <a:p>
            <a:pPr>
              <a:buNone/>
            </a:pPr>
            <a:r>
              <a:rPr lang="en-US" dirty="0" smtClean="0">
                <a:sym typeface="Symbol"/>
              </a:rPr>
              <a:t>     since 	t(H)=t(H1)+t(H2)  &amp; </a:t>
            </a:r>
            <a:r>
              <a:rPr lang="en-US" sz="3200" dirty="0" smtClean="0">
                <a:sym typeface="Symbol"/>
              </a:rPr>
              <a:t> m(H)=m(H1)+m(H2) </a:t>
            </a:r>
            <a:endParaRPr lang="en-US" sz="3200" dirty="0">
              <a:sym typeface="Symbo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Extract-min*</a:t>
            </a:r>
            <a:endParaRPr lang="en-US" dirty="0"/>
          </a:p>
        </p:txBody>
      </p:sp>
      <p:sp>
        <p:nvSpPr>
          <p:cNvPr id="3" name="Content Placeholder 2"/>
          <p:cNvSpPr>
            <a:spLocks noGrp="1"/>
          </p:cNvSpPr>
          <p:nvPr>
            <p:ph idx="1"/>
          </p:nvPr>
        </p:nvSpPr>
        <p:spPr>
          <a:xfrm>
            <a:off x="228600" y="1600200"/>
            <a:ext cx="8686800" cy="4876800"/>
          </a:xfrm>
        </p:spPr>
        <p:txBody>
          <a:bodyPr>
            <a:normAutofit fontScale="92500" lnSpcReduction="10000"/>
          </a:bodyPr>
          <a:lstStyle/>
          <a:p>
            <a:r>
              <a:rPr lang="en-US" i="1" dirty="0" smtClean="0"/>
              <a:t>This is where the deferred work of consolidation finally happens</a:t>
            </a:r>
          </a:p>
          <a:p>
            <a:r>
              <a:rPr lang="en-US" dirty="0" smtClean="0"/>
              <a:t>Steps:</a:t>
            </a:r>
          </a:p>
          <a:p>
            <a:pPr lvl="1"/>
            <a:r>
              <a:rPr lang="en-US" dirty="0" smtClean="0"/>
              <a:t>z= H.min</a:t>
            </a:r>
          </a:p>
          <a:p>
            <a:pPr lvl="1"/>
            <a:r>
              <a:rPr lang="en-US" dirty="0" smtClean="0"/>
              <a:t>If z=NULL, return z</a:t>
            </a:r>
          </a:p>
          <a:p>
            <a:pPr lvl="1"/>
            <a:r>
              <a:rPr lang="en-US" dirty="0" smtClean="0"/>
              <a:t>Add each child of z to root list (and update their parent to NULL) and then remove z from root list.</a:t>
            </a:r>
          </a:p>
          <a:p>
            <a:pPr lvl="1"/>
            <a:r>
              <a:rPr lang="en-US" dirty="0" smtClean="0"/>
              <a:t>If z==</a:t>
            </a:r>
            <a:r>
              <a:rPr lang="en-US" dirty="0" err="1" smtClean="0"/>
              <a:t>z.right</a:t>
            </a:r>
            <a:r>
              <a:rPr lang="en-US" dirty="0" smtClean="0"/>
              <a:t> (single node left in H) update H.min=NULL</a:t>
            </a:r>
          </a:p>
          <a:p>
            <a:pPr lvl="1"/>
            <a:r>
              <a:rPr lang="en-US" dirty="0" smtClean="0"/>
              <a:t>Else let new min be </a:t>
            </a:r>
            <a:r>
              <a:rPr lang="en-US" dirty="0" err="1" smtClean="0"/>
              <a:t>z.right</a:t>
            </a:r>
            <a:endParaRPr lang="en-US" dirty="0" smtClean="0"/>
          </a:p>
          <a:p>
            <a:pPr lvl="1"/>
            <a:r>
              <a:rPr lang="en-US" dirty="0" smtClean="0"/>
              <a:t>Consolidate(H)</a:t>
            </a:r>
          </a:p>
          <a:p>
            <a:pPr lvl="1"/>
            <a:r>
              <a:rPr lang="en-US" dirty="0" smtClean="0"/>
              <a:t>Decrement </a:t>
            </a:r>
            <a:r>
              <a:rPr lang="en-US" dirty="0" err="1" smtClean="0"/>
              <a:t>H.n</a:t>
            </a:r>
            <a:r>
              <a:rPr lang="en-US" dirty="0" smtClean="0"/>
              <a:t> by 1.</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Consolidate(H)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Repeat  following two steps until every  root in root list has distinct degree value.</a:t>
            </a:r>
          </a:p>
          <a:p>
            <a:pPr lvl="1"/>
            <a:r>
              <a:rPr lang="en-US" dirty="0" smtClean="0"/>
              <a:t>Find two roots x and y with same degree where </a:t>
            </a:r>
            <a:r>
              <a:rPr lang="en-US" dirty="0" err="1" smtClean="0"/>
              <a:t>x.key</a:t>
            </a:r>
            <a:r>
              <a:rPr lang="en-US" dirty="0" smtClean="0"/>
              <a:t>&lt;=</a:t>
            </a:r>
            <a:r>
              <a:rPr lang="en-US" dirty="0" err="1" smtClean="0"/>
              <a:t>y.key</a:t>
            </a:r>
            <a:endParaRPr lang="en-US" dirty="0" smtClean="0"/>
          </a:p>
          <a:p>
            <a:pPr lvl="1"/>
            <a:r>
              <a:rPr lang="en-US" dirty="0" smtClean="0"/>
              <a:t>Link y to x: remove y from root list and make y a child of x- clear </a:t>
            </a:r>
            <a:r>
              <a:rPr lang="en-US" dirty="0" err="1" smtClean="0"/>
              <a:t>y.mark</a:t>
            </a:r>
            <a:r>
              <a:rPr lang="en-US" dirty="0" smtClean="0"/>
              <a:t> and increment </a:t>
            </a:r>
            <a:r>
              <a:rPr lang="en-US" dirty="0" err="1" smtClean="0"/>
              <a:t>x.degree</a:t>
            </a:r>
            <a:endParaRPr lang="en-US" dirty="0" smtClean="0"/>
          </a:p>
          <a:p>
            <a:r>
              <a:rPr lang="en-US" dirty="0" smtClean="0"/>
              <a:t>For the first point we maintain a </a:t>
            </a:r>
            <a:r>
              <a:rPr lang="en-US" dirty="0" err="1" smtClean="0"/>
              <a:t>hashtable</a:t>
            </a:r>
            <a:r>
              <a:rPr lang="en-US" dirty="0" smtClean="0"/>
              <a:t>- an array A[0,…D(n(H)]. A[</a:t>
            </a:r>
            <a:r>
              <a:rPr lang="en-US" dirty="0" err="1" smtClean="0"/>
              <a:t>i</a:t>
            </a:r>
            <a:r>
              <a:rPr lang="en-US" dirty="0" smtClean="0"/>
              <a:t>]=y means y is a node with degree </a:t>
            </a:r>
            <a:r>
              <a:rPr lang="en-US" dirty="0" err="1" smtClean="0"/>
              <a:t>i</a:t>
            </a:r>
            <a:r>
              <a:rPr lang="en-US" dirty="0" smtClean="0"/>
              <a:t>.</a:t>
            </a:r>
          </a:p>
          <a:p>
            <a:r>
              <a:rPr lang="en-US" dirty="0" smtClean="0"/>
              <a:t>Scan new root </a:t>
            </a:r>
            <a:r>
              <a:rPr lang="en-US" smtClean="0"/>
              <a:t>list and </a:t>
            </a:r>
            <a:r>
              <a:rPr lang="en-US" dirty="0" smtClean="0"/>
              <a:t>set H.min correctly.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Extract-min Analysis</a:t>
            </a:r>
            <a:endParaRPr lang="en-US" dirty="0"/>
          </a:p>
        </p:txBody>
      </p:sp>
      <p:sp>
        <p:nvSpPr>
          <p:cNvPr id="3" name="Content Placeholder 2"/>
          <p:cNvSpPr>
            <a:spLocks noGrp="1"/>
          </p:cNvSpPr>
          <p:nvPr>
            <p:ph idx="1"/>
          </p:nvPr>
        </p:nvSpPr>
        <p:spPr>
          <a:xfrm>
            <a:off x="228600" y="1371600"/>
            <a:ext cx="8686800" cy="5181600"/>
          </a:xfrm>
        </p:spPr>
        <p:txBody>
          <a:bodyPr>
            <a:normAutofit fontScale="92500" lnSpcReduction="20000"/>
          </a:bodyPr>
          <a:lstStyle/>
          <a:p>
            <a:r>
              <a:rPr lang="en-US" dirty="0" smtClean="0"/>
              <a:t>Actual cost</a:t>
            </a:r>
          </a:p>
          <a:p>
            <a:pPr lvl="1"/>
            <a:r>
              <a:rPr lang="en-US" dirty="0" smtClean="0"/>
              <a:t>Extracting all children of H.min and placing in root list=O(D(n)) [any node has O(D(n)) children]</a:t>
            </a:r>
          </a:p>
          <a:p>
            <a:pPr lvl="1"/>
            <a:r>
              <a:rPr lang="en-US" dirty="0" smtClean="0"/>
              <a:t>Size of root list when call to consolidate is made is           &lt;= D(n)+t(H)-1.  Thus cost of consolidate= O(D(n)+t(H))</a:t>
            </a:r>
          </a:p>
          <a:p>
            <a:pPr lvl="1"/>
            <a:r>
              <a:rPr lang="en-US" dirty="0" smtClean="0"/>
              <a:t>Actual cost= O(D(n)+t(H))</a:t>
            </a:r>
          </a:p>
          <a:p>
            <a:r>
              <a:rPr lang="en-US" dirty="0" smtClean="0"/>
              <a:t>Potential difference: </a:t>
            </a:r>
          </a:p>
          <a:p>
            <a:pPr lvl="1"/>
            <a:r>
              <a:rPr lang="en-US" dirty="0" smtClean="0">
                <a:sym typeface="Symbol"/>
              </a:rPr>
              <a:t>(before)=t(H)+2m(H)</a:t>
            </a:r>
          </a:p>
          <a:p>
            <a:pPr lvl="1"/>
            <a:r>
              <a:rPr lang="en-US" dirty="0" smtClean="0">
                <a:sym typeface="Symbol"/>
              </a:rPr>
              <a:t>t(after)&lt;= D(n)+1 [All trees have distinct degrees 0- D(n)],  m(after)&lt;=m(before)</a:t>
            </a:r>
          </a:p>
          <a:p>
            <a:pPr lvl="1"/>
            <a:r>
              <a:rPr lang="en-US" dirty="0" smtClean="0">
                <a:sym typeface="Symbol"/>
              </a:rPr>
              <a:t>&lt;= D(n)+1-t(H)</a:t>
            </a:r>
          </a:p>
          <a:p>
            <a:r>
              <a:rPr lang="en-US" dirty="0" smtClean="0">
                <a:sym typeface="Symbol"/>
              </a:rPr>
              <a:t>Amortized cost= O(D(n))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Operations</a:t>
            </a:r>
            <a:endParaRPr lang="en-US" dirty="0"/>
          </a:p>
        </p:txBody>
      </p:sp>
      <p:sp>
        <p:nvSpPr>
          <p:cNvPr id="3" name="Content Placeholder 2"/>
          <p:cNvSpPr>
            <a:spLocks noGrp="1"/>
          </p:cNvSpPr>
          <p:nvPr>
            <p:ph idx="1"/>
          </p:nvPr>
        </p:nvSpPr>
        <p:spPr/>
        <p:txBody>
          <a:bodyPr/>
          <a:lstStyle/>
          <a:p>
            <a:pPr lvl="1"/>
            <a:r>
              <a:rPr lang="en-US" dirty="0" err="1" smtClean="0"/>
              <a:t>Decrease_Key</a:t>
            </a:r>
            <a:r>
              <a:rPr lang="en-US" dirty="0" smtClean="0"/>
              <a:t>(</a:t>
            </a:r>
            <a:r>
              <a:rPr lang="en-US" dirty="0" err="1" smtClean="0"/>
              <a:t>H,x,k</a:t>
            </a:r>
            <a:r>
              <a:rPr lang="en-US" dirty="0" smtClean="0"/>
              <a:t>)</a:t>
            </a:r>
          </a:p>
          <a:p>
            <a:pPr lvl="1"/>
            <a:r>
              <a:rPr lang="en-US" dirty="0" smtClean="0"/>
              <a:t>Delete(</a:t>
            </a:r>
            <a:r>
              <a:rPr lang="en-US" dirty="0" err="1" smtClean="0"/>
              <a:t>H,x</a:t>
            </a:r>
            <a:r>
              <a:rPr lang="en-US" dirty="0" smtClean="0"/>
              <a: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Decrease-key(</a:t>
            </a:r>
            <a:r>
              <a:rPr lang="en-US" dirty="0" err="1" smtClean="0"/>
              <a:t>H,x,k</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Recall: Decrease-key in normal heaps</a:t>
            </a:r>
          </a:p>
          <a:p>
            <a:r>
              <a:rPr lang="en-US" dirty="0" smtClean="0"/>
              <a:t>If k &gt; </a:t>
            </a:r>
            <a:r>
              <a:rPr lang="en-US" dirty="0" err="1" smtClean="0"/>
              <a:t>x.key</a:t>
            </a:r>
            <a:r>
              <a:rPr lang="en-US" dirty="0" smtClean="0"/>
              <a:t> throw </a:t>
            </a:r>
            <a:r>
              <a:rPr lang="en-US" dirty="0" err="1" smtClean="0"/>
              <a:t>newKeyGreaterThanOriginalEx</a:t>
            </a:r>
            <a:endParaRPr lang="en-US" dirty="0" smtClean="0"/>
          </a:p>
          <a:p>
            <a:r>
              <a:rPr lang="en-US" dirty="0" err="1" smtClean="0"/>
              <a:t>x.key</a:t>
            </a:r>
            <a:r>
              <a:rPr lang="en-US" dirty="0" smtClean="0"/>
              <a:t>=k</a:t>
            </a:r>
          </a:p>
          <a:p>
            <a:r>
              <a:rPr lang="en-US" dirty="0" smtClean="0"/>
              <a:t>If </a:t>
            </a:r>
            <a:r>
              <a:rPr lang="en-US" dirty="0" err="1" smtClean="0"/>
              <a:t>x.p</a:t>
            </a:r>
            <a:r>
              <a:rPr lang="en-US" dirty="0" smtClean="0"/>
              <a:t> &amp;&amp; </a:t>
            </a:r>
            <a:r>
              <a:rPr lang="en-US" dirty="0" err="1" smtClean="0"/>
              <a:t>x.key</a:t>
            </a:r>
            <a:r>
              <a:rPr lang="en-US" dirty="0" smtClean="0"/>
              <a:t> &lt; </a:t>
            </a:r>
            <a:r>
              <a:rPr lang="en-US" dirty="0" err="1" smtClean="0"/>
              <a:t>x.p.key</a:t>
            </a:r>
            <a:endParaRPr lang="en-US" dirty="0" smtClean="0"/>
          </a:p>
          <a:p>
            <a:pPr lvl="1"/>
            <a:r>
              <a:rPr lang="en-US" dirty="0" err="1" smtClean="0"/>
              <a:t>x.key</a:t>
            </a:r>
            <a:r>
              <a:rPr lang="en-US" dirty="0" smtClean="0"/>
              <a:t>=</a:t>
            </a:r>
            <a:r>
              <a:rPr lang="en-US" dirty="0" err="1" smtClean="0"/>
              <a:t>x.p.key</a:t>
            </a:r>
            <a:endParaRPr lang="en-US" dirty="0" smtClean="0"/>
          </a:p>
          <a:p>
            <a:pPr lvl="1"/>
            <a:r>
              <a:rPr lang="en-US" dirty="0" smtClean="0"/>
              <a:t>Decrease-key(</a:t>
            </a:r>
            <a:r>
              <a:rPr lang="en-US" dirty="0" err="1" smtClean="0"/>
              <a:t>H,x.p,k</a:t>
            </a:r>
            <a:r>
              <a:rPr lang="en-US" dirty="0" smtClean="0"/>
              <a:t>)</a:t>
            </a:r>
          </a:p>
          <a:p>
            <a:pPr lvl="1"/>
            <a:endParaRPr lang="en-US" dirty="0" smtClean="0"/>
          </a:p>
          <a:p>
            <a:pPr lvl="1"/>
            <a:r>
              <a:rPr lang="en-US" dirty="0" smtClean="0"/>
              <a:t>This </a:t>
            </a:r>
            <a:r>
              <a:rPr lang="en-US" dirty="0" err="1" smtClean="0"/>
              <a:t>algo</a:t>
            </a:r>
            <a:r>
              <a:rPr lang="en-US" dirty="0" smtClean="0"/>
              <a:t> will lead to potential diff=0 and actual cost may vary from O(1) to </a:t>
            </a:r>
            <a:r>
              <a:rPr lang="en-US" dirty="0" err="1" smtClean="0"/>
              <a:t>lg</a:t>
            </a:r>
            <a:r>
              <a:rPr lang="en-US" dirty="0" smtClean="0"/>
              <a:t>(n). For n decrease-key it could be </a:t>
            </a:r>
            <a:r>
              <a:rPr lang="en-US" dirty="0" err="1" smtClean="0"/>
              <a:t>lg</a:t>
            </a:r>
            <a:r>
              <a:rPr lang="en-US" dirty="0" smtClean="0"/>
              <a:t>(n) each time. We want to do better.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Decrease-key(</a:t>
            </a:r>
            <a:r>
              <a:rPr lang="en-US" dirty="0" err="1" smtClean="0"/>
              <a:t>H,x,k</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If k &gt; </a:t>
            </a:r>
            <a:r>
              <a:rPr lang="en-US" dirty="0" err="1" smtClean="0"/>
              <a:t>x.key</a:t>
            </a:r>
            <a:r>
              <a:rPr lang="en-US" dirty="0" smtClean="0"/>
              <a:t> throw </a:t>
            </a:r>
            <a:r>
              <a:rPr lang="en-US" dirty="0" err="1" smtClean="0"/>
              <a:t>newKeyGreaterThanOriginalEx</a:t>
            </a:r>
            <a:endParaRPr lang="en-US" dirty="0" smtClean="0"/>
          </a:p>
          <a:p>
            <a:r>
              <a:rPr lang="en-US" dirty="0" err="1" smtClean="0"/>
              <a:t>x.key</a:t>
            </a:r>
            <a:r>
              <a:rPr lang="en-US" dirty="0" smtClean="0"/>
              <a:t>=k</a:t>
            </a:r>
          </a:p>
          <a:p>
            <a:r>
              <a:rPr lang="en-US" dirty="0" smtClean="0"/>
              <a:t>If </a:t>
            </a:r>
            <a:r>
              <a:rPr lang="en-US" dirty="0" err="1" smtClean="0"/>
              <a:t>x.p</a:t>
            </a:r>
            <a:r>
              <a:rPr lang="en-US" dirty="0" smtClean="0"/>
              <a:t> &amp;&amp; </a:t>
            </a:r>
            <a:r>
              <a:rPr lang="en-US" dirty="0" err="1" smtClean="0"/>
              <a:t>x.key</a:t>
            </a:r>
            <a:r>
              <a:rPr lang="en-US" dirty="0" smtClean="0"/>
              <a:t> &lt; </a:t>
            </a:r>
            <a:r>
              <a:rPr lang="en-US" dirty="0" err="1" smtClean="0"/>
              <a:t>x.p.key</a:t>
            </a:r>
            <a:endParaRPr lang="en-US" dirty="0" smtClean="0"/>
          </a:p>
          <a:p>
            <a:pPr lvl="1"/>
            <a:r>
              <a:rPr lang="en-US" dirty="0" smtClean="0"/>
              <a:t>Cut(</a:t>
            </a:r>
            <a:r>
              <a:rPr lang="en-US" dirty="0" err="1" smtClean="0"/>
              <a:t>H,x,x.p</a:t>
            </a:r>
            <a:r>
              <a:rPr lang="en-US" dirty="0" smtClean="0"/>
              <a:t>)        //cuts x from child-list of y and  </a:t>
            </a:r>
          </a:p>
          <a:p>
            <a:pPr lvl="1">
              <a:buNone/>
            </a:pPr>
            <a:r>
              <a:rPr lang="en-US" dirty="0" smtClean="0"/>
              <a:t>                                   places it in root list</a:t>
            </a:r>
          </a:p>
          <a:p>
            <a:pPr lvl="1"/>
            <a:r>
              <a:rPr lang="en-US" dirty="0" smtClean="0"/>
              <a:t>Cascading-cut(</a:t>
            </a:r>
            <a:r>
              <a:rPr lang="en-US" dirty="0" err="1" smtClean="0"/>
              <a:t>H,y</a:t>
            </a:r>
            <a:r>
              <a:rPr lang="en-US" dirty="0" smtClean="0"/>
              <a:t>)</a:t>
            </a:r>
          </a:p>
          <a:p>
            <a:pPr lvl="1"/>
            <a:r>
              <a:rPr lang="en-US" dirty="0" smtClean="0"/>
              <a:t>If(</a:t>
            </a:r>
            <a:r>
              <a:rPr lang="en-US" dirty="0" err="1" smtClean="0"/>
              <a:t>x.key</a:t>
            </a:r>
            <a:r>
              <a:rPr lang="en-US" dirty="0" smtClean="0"/>
              <a:t>&lt;</a:t>
            </a:r>
            <a:r>
              <a:rPr lang="en-US" dirty="0" err="1" smtClean="0"/>
              <a:t>H.min.key</a:t>
            </a:r>
            <a:r>
              <a:rPr lang="en-US" dirty="0" smtClean="0"/>
              <a:t>)</a:t>
            </a:r>
          </a:p>
          <a:p>
            <a:pPr lvl="2"/>
            <a:r>
              <a:rPr lang="en-US" dirty="0" smtClean="0"/>
              <a:t>H.min=x</a:t>
            </a:r>
          </a:p>
          <a:p>
            <a:pPr lvl="1"/>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Michael L. </a:t>
            </a:r>
            <a:r>
              <a:rPr lang="en-US" dirty="0" err="1"/>
              <a:t>Fredman</a:t>
            </a:r>
            <a:r>
              <a:rPr lang="en-US" dirty="0"/>
              <a:t> and Robert E. </a:t>
            </a:r>
            <a:r>
              <a:rPr lang="en-US" dirty="0" err="1" smtClean="0"/>
              <a:t>Tarjan</a:t>
            </a:r>
            <a:endParaRPr lang="en-US" dirty="0" smtClean="0"/>
          </a:p>
          <a:p>
            <a:r>
              <a:rPr lang="en-US" dirty="0" smtClean="0"/>
              <a:t>A collection of </a:t>
            </a:r>
            <a:r>
              <a:rPr lang="en-US" u="sng" dirty="0" smtClean="0"/>
              <a:t>heap ordered trees</a:t>
            </a:r>
          </a:p>
          <a:p>
            <a:r>
              <a:rPr lang="en-US" dirty="0" smtClean="0"/>
              <a:t>Fibonacci numbers appear in amortized analysis of these heaps</a:t>
            </a:r>
          </a:p>
          <a:p>
            <a:r>
              <a:rPr lang="en-US" dirty="0" smtClean="0"/>
              <a:t>We’ll be discussing Min-heaps in subsequent sections.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990600"/>
          </a:xfrm>
        </p:spPr>
        <p:txBody>
          <a:bodyPr/>
          <a:lstStyle/>
          <a:p>
            <a:r>
              <a:rPr lang="en-US" dirty="0" smtClean="0"/>
              <a:t>Cut(</a:t>
            </a:r>
            <a:r>
              <a:rPr lang="en-US" dirty="0" err="1" smtClean="0"/>
              <a:t>H,x,y</a:t>
            </a:r>
            <a:r>
              <a:rPr lang="en-US" dirty="0" smtClean="0"/>
              <a:t>)</a:t>
            </a:r>
            <a:endParaRPr lang="en-US" dirty="0"/>
          </a:p>
        </p:txBody>
      </p:sp>
      <p:sp>
        <p:nvSpPr>
          <p:cNvPr id="3" name="Content Placeholder 2"/>
          <p:cNvSpPr>
            <a:spLocks noGrp="1"/>
          </p:cNvSpPr>
          <p:nvPr>
            <p:ph idx="1"/>
          </p:nvPr>
        </p:nvSpPr>
        <p:spPr>
          <a:xfrm>
            <a:off x="228600" y="1066800"/>
            <a:ext cx="8382000" cy="1828800"/>
          </a:xfrm>
        </p:spPr>
        <p:txBody>
          <a:bodyPr>
            <a:normAutofit/>
          </a:bodyPr>
          <a:lstStyle/>
          <a:p>
            <a:r>
              <a:rPr lang="en-US" dirty="0" smtClean="0"/>
              <a:t>Remove x from child list of y, reducing </a:t>
            </a:r>
            <a:r>
              <a:rPr lang="en-US" dirty="0" err="1" smtClean="0"/>
              <a:t>y.degree</a:t>
            </a:r>
            <a:endParaRPr lang="en-US" dirty="0" smtClean="0"/>
          </a:p>
          <a:p>
            <a:r>
              <a:rPr lang="en-US" dirty="0" smtClean="0"/>
              <a:t>Place x in root list, </a:t>
            </a:r>
            <a:r>
              <a:rPr lang="en-US" dirty="0" err="1" smtClean="0"/>
              <a:t>x.p</a:t>
            </a:r>
            <a:r>
              <a:rPr lang="en-US" dirty="0" smtClean="0"/>
              <a:t>=NIL</a:t>
            </a:r>
          </a:p>
          <a:p>
            <a:r>
              <a:rPr lang="en-US" dirty="0" err="1" smtClean="0"/>
              <a:t>x.mark</a:t>
            </a:r>
            <a:r>
              <a:rPr lang="en-US" dirty="0" smtClean="0"/>
              <a:t>= FALSE</a:t>
            </a:r>
            <a:endParaRPr lang="en-US" dirty="0"/>
          </a:p>
        </p:txBody>
      </p:sp>
      <p:sp>
        <p:nvSpPr>
          <p:cNvPr id="4" name="Title 1"/>
          <p:cNvSpPr txBox="1">
            <a:spLocks/>
          </p:cNvSpPr>
          <p:nvPr/>
        </p:nvSpPr>
        <p:spPr>
          <a:xfrm>
            <a:off x="304800" y="274320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Cascading-cut(</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H,y</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304800" y="3581400"/>
            <a:ext cx="8610600" cy="30480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Z=</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y.p</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If z!=NIL</a:t>
            </a:r>
          </a:p>
          <a:p>
            <a:pPr marL="800100" lvl="1"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If</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y.mark</a:t>
            </a:r>
            <a:r>
              <a:rPr kumimoji="0" lang="en-US" sz="3200" b="0" i="0" u="none" strike="noStrike" kern="1200" cap="none" spc="0" normalizeH="0" noProof="0" dirty="0" smtClean="0">
                <a:ln>
                  <a:noFill/>
                </a:ln>
                <a:solidFill>
                  <a:schemeClr val="tx1"/>
                </a:solidFill>
                <a:effectLst/>
                <a:uLnTx/>
                <a:uFillTx/>
                <a:latin typeface="+mn-lt"/>
                <a:ea typeface="+mn-ea"/>
                <a:cs typeface="+mn-cs"/>
              </a:rPr>
              <a:t>==FALSE</a:t>
            </a:r>
          </a:p>
          <a:p>
            <a:pPr marL="1257300" lvl="2" indent="-342900">
              <a:spcBef>
                <a:spcPct val="20000"/>
              </a:spcBef>
              <a:buFont typeface="Arial" pitchFamily="34" charset="0"/>
              <a:buChar char="•"/>
            </a:pPr>
            <a:r>
              <a:rPr lang="en-US" sz="3200" dirty="0" err="1" smtClean="0"/>
              <a:t>y</a:t>
            </a:r>
            <a:r>
              <a:rPr lang="en-US" sz="3200" baseline="0" dirty="0" err="1" smtClean="0"/>
              <a:t>.mark</a:t>
            </a:r>
            <a:r>
              <a:rPr lang="en-US" sz="3200" baseline="0" dirty="0" smtClean="0"/>
              <a:t>=TRUE   //we just </a:t>
            </a:r>
            <a:r>
              <a:rPr lang="en-US" sz="3200" dirty="0" smtClean="0"/>
              <a:t>remov</a:t>
            </a:r>
            <a:r>
              <a:rPr lang="en-US" sz="3200" baseline="0" dirty="0" smtClean="0"/>
              <a:t>ed a child of y</a:t>
            </a:r>
          </a:p>
          <a:p>
            <a:pPr marL="800100" lvl="1" indent="-342900">
              <a:spcBef>
                <a:spcPct val="20000"/>
              </a:spcBef>
              <a:buFont typeface="Arial" pitchFamily="34" charset="0"/>
              <a:buChar char="•"/>
            </a:pPr>
            <a:r>
              <a:rPr lang="en-US" sz="3200" dirty="0" smtClean="0"/>
              <a:t>Else      //This is the second child of y that’s removed</a:t>
            </a:r>
          </a:p>
          <a:p>
            <a:pPr marL="1257300" lvl="2" indent="-342900">
              <a:spcBef>
                <a:spcPct val="20000"/>
              </a:spcBef>
              <a:buFont typeface="Arial" pitchFamily="34" charset="0"/>
              <a:buChar char="•"/>
            </a:pPr>
            <a:r>
              <a:rPr lang="en-US" sz="3200" baseline="0" dirty="0" smtClean="0"/>
              <a:t>Cut(</a:t>
            </a:r>
            <a:r>
              <a:rPr lang="en-US" sz="3200" baseline="0" dirty="0" err="1" smtClean="0"/>
              <a:t>H,y,z</a:t>
            </a:r>
            <a:r>
              <a:rPr lang="en-US" sz="3200" baseline="0" dirty="0" smtClean="0"/>
              <a:t>)</a:t>
            </a:r>
          </a:p>
          <a:p>
            <a:pPr marL="1257300" lvl="2" indent="-342900">
              <a:spcBef>
                <a:spcPct val="20000"/>
              </a:spcBef>
              <a:buFont typeface="Arial" pitchFamily="34" charset="0"/>
              <a:buChar char="•"/>
            </a:pPr>
            <a:r>
              <a:rPr lang="en-US" sz="3200" dirty="0" smtClean="0"/>
              <a:t>Cascading-cut(</a:t>
            </a:r>
            <a:r>
              <a:rPr lang="en-US" sz="3200" dirty="0" err="1" smtClean="0"/>
              <a:t>H,z</a:t>
            </a:r>
            <a:r>
              <a:rPr lang="en-US" sz="3200" dirty="0" smtClean="0"/>
              <a: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Decrease-Key Analysis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ym typeface="Symbol"/>
              </a:rPr>
              <a:t>(H)=t(H)+2*m(H)</a:t>
            </a:r>
          </a:p>
          <a:p>
            <a:r>
              <a:rPr lang="en-US" dirty="0" smtClean="0">
                <a:sym typeface="Symbol"/>
              </a:rPr>
              <a:t>Call to decrease-key takes time O(1)+ O(1) time taken in each call to cascading cut. If there are c such calls, </a:t>
            </a:r>
            <a:r>
              <a:rPr lang="en-US" b="1" dirty="0" smtClean="0">
                <a:sym typeface="Symbol"/>
              </a:rPr>
              <a:t>actual cost =O(c)</a:t>
            </a:r>
          </a:p>
          <a:p>
            <a:r>
              <a:rPr lang="en-US" dirty="0" smtClean="0">
                <a:sym typeface="Symbol"/>
              </a:rPr>
              <a:t>Each time we cut, we clear marked attribute on node being cut and place node in root list, i.e. reduce m and increase t.</a:t>
            </a:r>
          </a:p>
          <a:p>
            <a:r>
              <a:rPr lang="en-US" dirty="0" smtClean="0">
                <a:sym typeface="Symbol"/>
              </a:rPr>
              <a:t>Cut is called c times (first time from decrease-key and c-1 times from cascading cut: last call of cascading cut doesn’t call Cut() ) </a:t>
            </a:r>
          </a:p>
          <a:p>
            <a:r>
              <a:rPr lang="en-US" dirty="0" smtClean="0">
                <a:sym typeface="Symbol"/>
              </a:rPr>
              <a:t>Therefore, t’= t(H)+c</a:t>
            </a:r>
          </a:p>
          <a:p>
            <a:r>
              <a:rPr lang="en-US" dirty="0" smtClean="0">
                <a:sym typeface="Symbol"/>
              </a:rPr>
              <a:t>We’ll end up unmarking all nodes that are cut(except first which might not have been marked and may end up marking one last node (which just had its first child removed) m’&lt;=m(H)-c+2</a:t>
            </a:r>
          </a:p>
          <a:p>
            <a:r>
              <a:rPr lang="en-US" dirty="0" smtClean="0">
                <a:sym typeface="Symbol"/>
              </a:rPr>
              <a:t>Note: c-1&lt;=m  why?</a:t>
            </a:r>
          </a:p>
          <a:p>
            <a:r>
              <a:rPr lang="en-US" b="1" dirty="0" smtClean="0">
                <a:sym typeface="Symbol"/>
              </a:rPr>
              <a:t> = ’-  &lt;=4-c</a:t>
            </a:r>
          </a:p>
          <a:p>
            <a:r>
              <a:rPr lang="en-US" dirty="0" smtClean="0">
                <a:sym typeface="Symbol"/>
              </a:rPr>
              <a:t>Amortized cost= 4= O(1)</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r>
              <a:rPr lang="en-US" dirty="0" err="1" smtClean="0"/>
              <a:t>H,x</a:t>
            </a:r>
            <a:r>
              <a:rPr lang="en-US" dirty="0" smtClean="0"/>
              <a:t>)</a:t>
            </a:r>
            <a:endParaRPr lang="en-US" dirty="0"/>
          </a:p>
        </p:txBody>
      </p:sp>
      <p:sp>
        <p:nvSpPr>
          <p:cNvPr id="3" name="Content Placeholder 2"/>
          <p:cNvSpPr>
            <a:spLocks noGrp="1"/>
          </p:cNvSpPr>
          <p:nvPr>
            <p:ph idx="1"/>
          </p:nvPr>
        </p:nvSpPr>
        <p:spPr/>
        <p:txBody>
          <a:bodyPr/>
          <a:lstStyle/>
          <a:p>
            <a:r>
              <a:rPr lang="en-US" dirty="0" smtClean="0"/>
              <a:t>Decrease-key(</a:t>
            </a:r>
            <a:r>
              <a:rPr lang="en-US" dirty="0" err="1" smtClean="0"/>
              <a:t>H,x</a:t>
            </a:r>
            <a:r>
              <a:rPr lang="en-US" dirty="0" smtClean="0"/>
              <a:t>,-INF)    #Amortized time O(1)</a:t>
            </a:r>
          </a:p>
          <a:p>
            <a:r>
              <a:rPr lang="en-US" dirty="0" smtClean="0"/>
              <a:t>Extract-min(H)             #Amortized time O(D(n))</a:t>
            </a:r>
          </a:p>
          <a:p>
            <a:endParaRPr lang="en-US" dirty="0" smtClean="0"/>
          </a:p>
          <a:p>
            <a:r>
              <a:rPr lang="en-US" dirty="0" smtClean="0"/>
              <a:t>Amortized time=O(D(n))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t>
            </a:r>
            <a:r>
              <a:rPr lang="en-US" baseline="30000" dirty="0" err="1" smtClean="0"/>
              <a:t>th</a:t>
            </a:r>
            <a:r>
              <a:rPr lang="en-US" dirty="0" smtClean="0"/>
              <a:t> Fibonacci Number</a:t>
            </a:r>
            <a:endParaRPr lang="en-US" dirty="0"/>
          </a:p>
        </p:txBody>
      </p:sp>
      <p:sp>
        <p:nvSpPr>
          <p:cNvPr id="3" name="Content Placeholder 2"/>
          <p:cNvSpPr>
            <a:spLocks noGrp="1"/>
          </p:cNvSpPr>
          <p:nvPr>
            <p:ph idx="1"/>
          </p:nvPr>
        </p:nvSpPr>
        <p:spPr>
          <a:xfrm>
            <a:off x="6172200" y="3352800"/>
            <a:ext cx="2590800" cy="990600"/>
          </a:xfrm>
        </p:spPr>
        <p:txBody>
          <a:bodyPr>
            <a:normAutofit lnSpcReduction="10000"/>
          </a:bodyPr>
          <a:lstStyle/>
          <a:p>
            <a:pPr>
              <a:buNone/>
            </a:pPr>
            <a:r>
              <a:rPr lang="en-US" dirty="0" smtClean="0"/>
              <a:t>    Proof: By Induction</a:t>
            </a:r>
          </a:p>
          <a:p>
            <a:endParaRPr lang="en-US" dirty="0" smtClean="0"/>
          </a:p>
          <a:p>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7" name="Rectangle 13"/>
          <p:cNvSpPr>
            <a:spLocks noChangeArrowheads="1"/>
          </p:cNvSpPr>
          <p:nvPr/>
        </p:nvSpPr>
        <p:spPr bwMode="auto">
          <a:xfrm>
            <a:off x="0" y="1457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TextBox 16"/>
          <p:cNvSpPr txBox="1"/>
          <p:nvPr/>
        </p:nvSpPr>
        <p:spPr>
          <a:xfrm>
            <a:off x="990600" y="4724400"/>
            <a:ext cx="184731" cy="369332"/>
          </a:xfrm>
          <a:prstGeom prst="rect">
            <a:avLst/>
          </a:prstGeom>
          <a:noFill/>
        </p:spPr>
        <p:txBody>
          <a:bodyPr wrap="none" rtlCol="0">
            <a:spAutoFit/>
          </a:bodyPr>
          <a:lstStyle/>
          <a:p>
            <a:endParaRPr lang="en-US" dirty="0"/>
          </a:p>
        </p:txBody>
      </p:sp>
      <p:sp>
        <p:nvSpPr>
          <p:cNvPr id="1039"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3" name="TextBox 22"/>
          <p:cNvSpPr txBox="1"/>
          <p:nvPr/>
        </p:nvSpPr>
        <p:spPr>
          <a:xfrm>
            <a:off x="1981200" y="4648200"/>
            <a:ext cx="685800" cy="584775"/>
          </a:xfrm>
          <a:prstGeom prst="rect">
            <a:avLst/>
          </a:prstGeom>
          <a:noFill/>
        </p:spPr>
        <p:txBody>
          <a:bodyPr wrap="square" rtlCol="0">
            <a:spAutoFit/>
          </a:bodyPr>
          <a:lstStyle/>
          <a:p>
            <a:r>
              <a:rPr lang="en-US" sz="3200" dirty="0" smtClean="0">
                <a:sym typeface="Symbol"/>
              </a:rPr>
              <a:t></a:t>
            </a:r>
            <a:r>
              <a:rPr lang="en-US" sz="3200" baseline="30000" dirty="0" smtClean="0">
                <a:sym typeface="Symbol"/>
              </a:rPr>
              <a:t>k</a:t>
            </a:r>
            <a:endParaRPr lang="en-US" sz="3200" baseline="30000" dirty="0"/>
          </a:p>
        </p:txBody>
      </p:sp>
      <p:sp>
        <p:nvSpPr>
          <p:cNvPr id="24" name="Content Placeholder 2"/>
          <p:cNvSpPr txBox="1">
            <a:spLocks/>
          </p:cNvSpPr>
          <p:nvPr/>
        </p:nvSpPr>
        <p:spPr>
          <a:xfrm>
            <a:off x="2819400" y="4648200"/>
            <a:ext cx="55626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Proof: By Induction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5" name="TextBox 24"/>
          <p:cNvSpPr txBox="1"/>
          <p:nvPr/>
        </p:nvSpPr>
        <p:spPr>
          <a:xfrm>
            <a:off x="152400" y="1853625"/>
            <a:ext cx="609600" cy="584775"/>
          </a:xfrm>
          <a:prstGeom prst="rect">
            <a:avLst/>
          </a:prstGeom>
          <a:noFill/>
        </p:spPr>
        <p:txBody>
          <a:bodyPr wrap="square" rtlCol="0">
            <a:spAutoFit/>
          </a:bodyPr>
          <a:lstStyle/>
          <a:p>
            <a:r>
              <a:rPr lang="en-US" sz="3200" dirty="0" smtClean="0"/>
              <a:t>1.</a:t>
            </a:r>
            <a:endParaRPr lang="en-US" sz="3200" dirty="0"/>
          </a:p>
        </p:txBody>
      </p:sp>
      <p:sp>
        <p:nvSpPr>
          <p:cNvPr id="26" name="TextBox 25"/>
          <p:cNvSpPr txBox="1"/>
          <p:nvPr/>
        </p:nvSpPr>
        <p:spPr>
          <a:xfrm>
            <a:off x="152400" y="3429000"/>
            <a:ext cx="609600" cy="584775"/>
          </a:xfrm>
          <a:prstGeom prst="rect">
            <a:avLst/>
          </a:prstGeom>
          <a:noFill/>
        </p:spPr>
        <p:txBody>
          <a:bodyPr wrap="square" rtlCol="0">
            <a:spAutoFit/>
          </a:bodyPr>
          <a:lstStyle/>
          <a:p>
            <a:r>
              <a:rPr lang="en-US" sz="3200" dirty="0" smtClean="0"/>
              <a:t>2.</a:t>
            </a:r>
            <a:endParaRPr lang="en-US" sz="3200" dirty="0"/>
          </a:p>
        </p:txBody>
      </p:sp>
      <p:sp>
        <p:nvSpPr>
          <p:cNvPr id="27" name="TextBox 26"/>
          <p:cNvSpPr txBox="1"/>
          <p:nvPr/>
        </p:nvSpPr>
        <p:spPr>
          <a:xfrm>
            <a:off x="152400" y="4673025"/>
            <a:ext cx="609600" cy="584775"/>
          </a:xfrm>
          <a:prstGeom prst="rect">
            <a:avLst/>
          </a:prstGeom>
          <a:noFill/>
        </p:spPr>
        <p:txBody>
          <a:bodyPr wrap="square" rtlCol="0">
            <a:spAutoFit/>
          </a:bodyPr>
          <a:lstStyle/>
          <a:p>
            <a:r>
              <a:rPr lang="en-US" sz="3200" dirty="0" smtClean="0"/>
              <a:t>3.</a:t>
            </a:r>
            <a:endParaRPr lang="en-US" sz="3200" dirty="0"/>
          </a:p>
        </p:txBody>
      </p:sp>
      <p:sp>
        <p:nvSpPr>
          <p:cNvPr id="103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2" name="Picture 8"/>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85800" y="1524000"/>
            <a:ext cx="4602480" cy="1447800"/>
          </a:xfrm>
          <a:prstGeom prst="rect">
            <a:avLst/>
          </a:prstGeom>
          <a:noFill/>
        </p:spPr>
      </p:pic>
      <p:sp>
        <p:nvSpPr>
          <p:cNvPr id="1034" name="Rectangle 10"/>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1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9600" y="3048000"/>
            <a:ext cx="5273039" cy="1447800"/>
          </a:xfrm>
          <a:prstGeom prst="rect">
            <a:avLst/>
          </a:prstGeom>
          <a:noFill/>
        </p:spPr>
      </p:pic>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 name="Picture 1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09600" y="4724400"/>
            <a:ext cx="1325880" cy="6096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 on D(n)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sym typeface="Symbol"/>
              </a:rPr>
              <a:t>Lemma 1</a:t>
            </a:r>
            <a:r>
              <a:rPr lang="en-US" dirty="0" smtClean="0">
                <a:sym typeface="Symbol"/>
              </a:rPr>
              <a:t>: Let x be any node in H, let </a:t>
            </a:r>
            <a:r>
              <a:rPr lang="en-US" dirty="0" err="1" smtClean="0">
                <a:sym typeface="Symbol"/>
              </a:rPr>
              <a:t>x.degree</a:t>
            </a:r>
            <a:r>
              <a:rPr lang="en-US" dirty="0" smtClean="0">
                <a:sym typeface="Symbol"/>
              </a:rPr>
              <a:t>=k. Let y</a:t>
            </a:r>
            <a:r>
              <a:rPr lang="en-US" baseline="-25000" dirty="0" smtClean="0">
                <a:sym typeface="Symbol"/>
              </a:rPr>
              <a:t>1</a:t>
            </a:r>
            <a:r>
              <a:rPr lang="en-US" dirty="0" smtClean="0">
                <a:sym typeface="Symbol"/>
              </a:rPr>
              <a:t>,y</a:t>
            </a:r>
            <a:r>
              <a:rPr lang="en-US" baseline="-25000" dirty="0" smtClean="0">
                <a:sym typeface="Symbol"/>
              </a:rPr>
              <a:t>2</a:t>
            </a:r>
            <a:r>
              <a:rPr lang="en-US" dirty="0" smtClean="0">
                <a:sym typeface="Symbol"/>
              </a:rPr>
              <a:t>,…</a:t>
            </a:r>
            <a:r>
              <a:rPr lang="en-US" dirty="0" err="1" smtClean="0">
                <a:sym typeface="Symbol"/>
              </a:rPr>
              <a:t>y</a:t>
            </a:r>
            <a:r>
              <a:rPr lang="en-US" baseline="-25000" dirty="0" err="1" smtClean="0">
                <a:sym typeface="Symbol"/>
              </a:rPr>
              <a:t>k</a:t>
            </a:r>
            <a:r>
              <a:rPr lang="en-US" dirty="0" smtClean="0">
                <a:sym typeface="Symbol"/>
              </a:rPr>
              <a:t> be the children of x linked to x in this order. Then, y</a:t>
            </a:r>
            <a:r>
              <a:rPr lang="en-US" baseline="-25000" dirty="0" smtClean="0">
                <a:sym typeface="Symbol"/>
              </a:rPr>
              <a:t>1</a:t>
            </a:r>
            <a:r>
              <a:rPr lang="en-US" dirty="0" smtClean="0">
                <a:sym typeface="Symbol"/>
              </a:rPr>
              <a:t>.degree&gt;=0, </a:t>
            </a:r>
            <a:r>
              <a:rPr lang="en-US" dirty="0" err="1" smtClean="0">
                <a:sym typeface="Symbol"/>
              </a:rPr>
              <a:t>y</a:t>
            </a:r>
            <a:r>
              <a:rPr lang="en-US" baseline="-25000" dirty="0" err="1" smtClean="0">
                <a:sym typeface="Symbol"/>
              </a:rPr>
              <a:t>i</a:t>
            </a:r>
            <a:r>
              <a:rPr lang="en-US" dirty="0" err="1" smtClean="0">
                <a:sym typeface="Symbol"/>
              </a:rPr>
              <a:t>.degree</a:t>
            </a:r>
            <a:r>
              <a:rPr lang="en-US" dirty="0" smtClean="0">
                <a:sym typeface="Symbol"/>
              </a:rPr>
              <a:t>&gt;=i-2 for </a:t>
            </a:r>
            <a:r>
              <a:rPr lang="en-US" dirty="0" err="1" smtClean="0">
                <a:sym typeface="Symbol"/>
              </a:rPr>
              <a:t>i</a:t>
            </a:r>
            <a:r>
              <a:rPr lang="en-US" dirty="0" smtClean="0">
                <a:sym typeface="Symbol"/>
              </a:rPr>
              <a:t>=2,3,…</a:t>
            </a:r>
          </a:p>
          <a:p>
            <a:pPr lvl="1"/>
            <a:r>
              <a:rPr lang="en-US" dirty="0" smtClean="0">
                <a:sym typeface="Symbol"/>
              </a:rPr>
              <a:t>Proof:</a:t>
            </a:r>
          </a:p>
          <a:p>
            <a:pPr lvl="1">
              <a:buNone/>
            </a:pPr>
            <a:r>
              <a:rPr lang="en-US" dirty="0" smtClean="0">
                <a:sym typeface="Symbol"/>
              </a:rPr>
              <a:t>     1. When </a:t>
            </a:r>
            <a:r>
              <a:rPr lang="en-US" dirty="0" err="1" smtClean="0">
                <a:sym typeface="Symbol"/>
              </a:rPr>
              <a:t>y</a:t>
            </a:r>
            <a:r>
              <a:rPr lang="en-US" baseline="-25000" dirty="0" err="1" smtClean="0">
                <a:sym typeface="Symbol"/>
              </a:rPr>
              <a:t>i</a:t>
            </a:r>
            <a:r>
              <a:rPr lang="en-US" dirty="0" smtClean="0">
                <a:sym typeface="Symbol"/>
              </a:rPr>
              <a:t> was attached to x, </a:t>
            </a:r>
            <a:r>
              <a:rPr lang="en-US" dirty="0" err="1" smtClean="0">
                <a:sym typeface="Symbol"/>
              </a:rPr>
              <a:t>x.degree</a:t>
            </a:r>
            <a:r>
              <a:rPr lang="en-US" dirty="0" smtClean="0">
                <a:sym typeface="Symbol"/>
              </a:rPr>
              <a:t>= i-1</a:t>
            </a:r>
          </a:p>
          <a:p>
            <a:pPr lvl="1">
              <a:buNone/>
            </a:pPr>
            <a:r>
              <a:rPr lang="en-US" dirty="0" smtClean="0">
                <a:sym typeface="Symbol"/>
              </a:rPr>
              <a:t>     2. Also degree </a:t>
            </a:r>
            <a:r>
              <a:rPr lang="en-US" dirty="0" err="1" smtClean="0">
                <a:sym typeface="Symbol"/>
              </a:rPr>
              <a:t>x.degree</a:t>
            </a:r>
            <a:r>
              <a:rPr lang="en-US" dirty="0" smtClean="0">
                <a:sym typeface="Symbol"/>
              </a:rPr>
              <a:t>=</a:t>
            </a:r>
            <a:r>
              <a:rPr lang="en-US" dirty="0" err="1" smtClean="0">
                <a:sym typeface="Symbol"/>
              </a:rPr>
              <a:t>y</a:t>
            </a:r>
            <a:r>
              <a:rPr lang="en-US" baseline="-25000" dirty="0" err="1" smtClean="0">
                <a:sym typeface="Symbol"/>
              </a:rPr>
              <a:t>i</a:t>
            </a:r>
            <a:r>
              <a:rPr lang="en-US" dirty="0" err="1" smtClean="0">
                <a:sym typeface="Symbol"/>
              </a:rPr>
              <a:t>.degree</a:t>
            </a:r>
            <a:r>
              <a:rPr lang="en-US" dirty="0" smtClean="0">
                <a:sym typeface="Symbol"/>
              </a:rPr>
              <a:t> (rule for </a:t>
            </a:r>
          </a:p>
          <a:p>
            <a:pPr lvl="1">
              <a:buNone/>
            </a:pPr>
            <a:r>
              <a:rPr lang="en-US" dirty="0" smtClean="0">
                <a:sym typeface="Symbol"/>
              </a:rPr>
              <a:t>         consolidate). </a:t>
            </a:r>
          </a:p>
          <a:p>
            <a:pPr lvl="1">
              <a:buNone/>
            </a:pPr>
            <a:r>
              <a:rPr lang="en-US" dirty="0" smtClean="0">
                <a:sym typeface="Symbol"/>
              </a:rPr>
              <a:t>     3. Since then </a:t>
            </a:r>
            <a:r>
              <a:rPr lang="en-US" dirty="0" err="1" smtClean="0">
                <a:sym typeface="Symbol"/>
              </a:rPr>
              <a:t>y</a:t>
            </a:r>
            <a:r>
              <a:rPr lang="en-US" baseline="-25000" dirty="0" err="1" smtClean="0">
                <a:sym typeface="Symbol"/>
              </a:rPr>
              <a:t>i</a:t>
            </a:r>
            <a:r>
              <a:rPr lang="en-US" dirty="0" smtClean="0">
                <a:sym typeface="Symbol"/>
              </a:rPr>
              <a:t> could have lost at most one child (else </a:t>
            </a:r>
          </a:p>
          <a:p>
            <a:pPr lvl="1">
              <a:buNone/>
            </a:pPr>
            <a:r>
              <a:rPr lang="en-US" dirty="0" smtClean="0">
                <a:sym typeface="Symbol"/>
              </a:rPr>
              <a:t>          it would be cut-off by cut()).		</a:t>
            </a:r>
            <a:r>
              <a:rPr lang="en-US" i="1" dirty="0" smtClean="0">
                <a:sym typeface="Symbol"/>
              </a:rPr>
              <a:t> </a:t>
            </a:r>
            <a:r>
              <a:rPr lang="en-US" i="1" dirty="0" err="1" smtClean="0">
                <a:sym typeface="Symbol"/>
              </a:rPr>
              <a:t>Q.e.d</a:t>
            </a:r>
            <a:r>
              <a:rPr lang="en-US" dirty="0" smtClean="0">
                <a:sym typeface="Symbol"/>
              </a:rPr>
              <a:t>.</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rmAutofit fontScale="77500" lnSpcReduction="20000"/>
          </a:bodyPr>
          <a:lstStyle/>
          <a:p>
            <a:r>
              <a:rPr lang="en-US" b="1" dirty="0" smtClean="0"/>
              <a:t>Def: </a:t>
            </a:r>
            <a:r>
              <a:rPr lang="en-US" i="1" dirty="0" smtClean="0"/>
              <a:t>size(x)= </a:t>
            </a:r>
            <a:r>
              <a:rPr lang="en-US" dirty="0" smtClean="0"/>
              <a:t>number of nodes in </a:t>
            </a:r>
            <a:r>
              <a:rPr lang="en-US" dirty="0" err="1" smtClean="0"/>
              <a:t>subtree</a:t>
            </a:r>
            <a:r>
              <a:rPr lang="en-US" dirty="0" smtClean="0"/>
              <a:t> rooted at x (</a:t>
            </a:r>
            <a:r>
              <a:rPr lang="en-US" dirty="0" err="1" smtClean="0"/>
              <a:t>incld</a:t>
            </a:r>
            <a:r>
              <a:rPr lang="en-US" dirty="0" smtClean="0"/>
              <a:t>. x) </a:t>
            </a:r>
          </a:p>
          <a:p>
            <a:pPr>
              <a:buNone/>
            </a:pPr>
            <a:endParaRPr lang="en-US" dirty="0" smtClean="0"/>
          </a:p>
          <a:p>
            <a:r>
              <a:rPr lang="en-US" b="1" dirty="0" smtClean="0"/>
              <a:t>Lemma 2: </a:t>
            </a:r>
            <a:r>
              <a:rPr lang="en-US" dirty="0" smtClean="0"/>
              <a:t>Let x be any node in H. Let </a:t>
            </a:r>
            <a:r>
              <a:rPr lang="en-US" dirty="0" err="1" smtClean="0"/>
              <a:t>x.degree</a:t>
            </a:r>
            <a:r>
              <a:rPr lang="en-US" dirty="0" smtClean="0"/>
              <a:t>=k. Then size(x) &gt;= F</a:t>
            </a:r>
            <a:r>
              <a:rPr lang="en-US" baseline="-25000" dirty="0" smtClean="0"/>
              <a:t>k+2</a:t>
            </a:r>
          </a:p>
          <a:p>
            <a:pPr lvl="1"/>
            <a:r>
              <a:rPr lang="en-US" b="1" dirty="0" smtClean="0"/>
              <a:t>Proof:</a:t>
            </a:r>
            <a:r>
              <a:rPr lang="en-US" dirty="0" smtClean="0"/>
              <a:t> Let </a:t>
            </a:r>
            <a:r>
              <a:rPr lang="en-US" dirty="0" err="1" smtClean="0"/>
              <a:t>s</a:t>
            </a:r>
            <a:r>
              <a:rPr lang="en-US" baseline="-25000" dirty="0" err="1" smtClean="0"/>
              <a:t>k</a:t>
            </a:r>
            <a:r>
              <a:rPr lang="en-US" dirty="0" smtClean="0"/>
              <a:t> be minimum possible size of a node of degree k. Then,</a:t>
            </a:r>
          </a:p>
          <a:p>
            <a:pPr lvl="1">
              <a:buNone/>
            </a:pPr>
            <a:r>
              <a:rPr lang="en-US" dirty="0" smtClean="0"/>
              <a:t>    size(x)</a:t>
            </a:r>
            <a:r>
              <a:rPr lang="en-US" dirty="0" smtClean="0">
                <a:sym typeface="Symbol"/>
              </a:rPr>
              <a:t>  </a:t>
            </a:r>
            <a:r>
              <a:rPr lang="en-US" dirty="0" err="1" smtClean="0"/>
              <a:t>s</a:t>
            </a:r>
            <a:r>
              <a:rPr lang="en-US" baseline="-25000" dirty="0" err="1" smtClean="0"/>
              <a:t>k</a:t>
            </a:r>
            <a:r>
              <a:rPr lang="en-US" baseline="-25000" dirty="0" smtClean="0"/>
              <a:t> </a:t>
            </a:r>
            <a:r>
              <a:rPr lang="en-US" dirty="0" smtClean="0"/>
              <a:t>= 1+min(size(y</a:t>
            </a:r>
            <a:r>
              <a:rPr lang="en-US" baseline="-25000" dirty="0" smtClean="0"/>
              <a:t>1</a:t>
            </a:r>
            <a:r>
              <a:rPr lang="en-US" dirty="0" smtClean="0"/>
              <a:t>))+size(y</a:t>
            </a:r>
            <a:r>
              <a:rPr lang="en-US" baseline="-25000" dirty="0" smtClean="0"/>
              <a:t>2</a:t>
            </a:r>
            <a:r>
              <a:rPr lang="en-US" dirty="0" smtClean="0"/>
              <a:t>)+…+min(size(</a:t>
            </a:r>
            <a:r>
              <a:rPr lang="en-US" dirty="0" err="1" smtClean="0"/>
              <a:t>y</a:t>
            </a:r>
            <a:r>
              <a:rPr lang="en-US" baseline="-25000" dirty="0" err="1" smtClean="0"/>
              <a:t>k</a:t>
            </a:r>
            <a:r>
              <a:rPr lang="en-US" dirty="0" smtClean="0"/>
              <a:t>))</a:t>
            </a:r>
          </a:p>
          <a:p>
            <a:pPr lvl="1">
              <a:buNone/>
            </a:pPr>
            <a:r>
              <a:rPr lang="en-US" dirty="0" smtClean="0">
                <a:sym typeface="Symbol"/>
              </a:rPr>
              <a:t>        1+s</a:t>
            </a:r>
            <a:r>
              <a:rPr lang="en-US" baseline="-25000" dirty="0" smtClean="0">
                <a:sym typeface="Symbol"/>
              </a:rPr>
              <a:t>0</a:t>
            </a:r>
            <a:r>
              <a:rPr lang="en-US" dirty="0" smtClean="0">
                <a:sym typeface="Symbol"/>
              </a:rPr>
              <a:t>+s</a:t>
            </a:r>
            <a:r>
              <a:rPr lang="en-US" baseline="-25000" dirty="0" smtClean="0">
                <a:sym typeface="Symbol"/>
              </a:rPr>
              <a:t>0</a:t>
            </a:r>
            <a:r>
              <a:rPr lang="en-US" dirty="0" smtClean="0">
                <a:sym typeface="Symbol"/>
              </a:rPr>
              <a:t>+…s</a:t>
            </a:r>
            <a:r>
              <a:rPr lang="en-US" baseline="-25000" dirty="0" smtClean="0">
                <a:sym typeface="Symbol"/>
              </a:rPr>
              <a:t>k-2</a:t>
            </a:r>
            <a:r>
              <a:rPr lang="en-US" dirty="0" smtClean="0">
                <a:sym typeface="Symbol"/>
              </a:rPr>
              <a:t> [Since, </a:t>
            </a:r>
            <a:r>
              <a:rPr lang="en-US" dirty="0" smtClean="0"/>
              <a:t>degree(y</a:t>
            </a:r>
            <a:r>
              <a:rPr lang="en-US" baseline="-25000" dirty="0" smtClean="0"/>
              <a:t>1</a:t>
            </a:r>
            <a:r>
              <a:rPr lang="en-US" dirty="0" smtClean="0"/>
              <a:t>)</a:t>
            </a:r>
            <a:r>
              <a:rPr lang="en-US" dirty="0" smtClean="0">
                <a:sym typeface="Symbol"/>
              </a:rPr>
              <a:t>  </a:t>
            </a:r>
            <a:r>
              <a:rPr lang="en-US" dirty="0" smtClean="0"/>
              <a:t>0; </a:t>
            </a:r>
          </a:p>
          <a:p>
            <a:pPr lvl="1">
              <a:buNone/>
            </a:pPr>
            <a:r>
              <a:rPr lang="en-US" dirty="0" smtClean="0"/>
              <a:t> 				             degree(y2)</a:t>
            </a:r>
            <a:r>
              <a:rPr lang="en-US" dirty="0" smtClean="0">
                <a:sym typeface="Symbol"/>
              </a:rPr>
              <a:t> 0,…</a:t>
            </a:r>
            <a:r>
              <a:rPr lang="en-US" dirty="0" smtClean="0"/>
              <a:t>degree(</a:t>
            </a:r>
            <a:r>
              <a:rPr lang="en-US" dirty="0" err="1" smtClean="0"/>
              <a:t>y</a:t>
            </a:r>
            <a:r>
              <a:rPr lang="en-US" baseline="-25000" dirty="0" err="1" smtClean="0"/>
              <a:t>k</a:t>
            </a:r>
            <a:r>
              <a:rPr lang="en-US" dirty="0" smtClean="0"/>
              <a:t>)&gt;=k-2]</a:t>
            </a:r>
          </a:p>
          <a:p>
            <a:pPr lvl="1">
              <a:buNone/>
            </a:pPr>
            <a:r>
              <a:rPr lang="en-US" dirty="0" smtClean="0"/>
              <a:t>       </a:t>
            </a:r>
            <a:r>
              <a:rPr lang="en-US" dirty="0" err="1" smtClean="0"/>
              <a:t>s</a:t>
            </a:r>
            <a:r>
              <a:rPr lang="en-US" baseline="-25000" dirty="0" err="1" smtClean="0"/>
              <a:t>k</a:t>
            </a:r>
            <a:r>
              <a:rPr lang="en-US" dirty="0" smtClean="0">
                <a:sym typeface="Symbol"/>
              </a:rPr>
              <a:t> 1+</a:t>
            </a:r>
            <a:r>
              <a:rPr lang="en-US" dirty="0" smtClean="0"/>
              <a:t> s</a:t>
            </a:r>
            <a:r>
              <a:rPr lang="en-US" baseline="-25000" dirty="0" smtClean="0"/>
              <a:t>0</a:t>
            </a:r>
            <a:r>
              <a:rPr lang="en-US" dirty="0" smtClean="0"/>
              <a:t>+               …</a:t>
            </a:r>
            <a:r>
              <a:rPr lang="en-US" b="1" u="sng" dirty="0" err="1" smtClean="0"/>
              <a:t>Eq</a:t>
            </a:r>
            <a:r>
              <a:rPr lang="en-US" b="1" u="sng" baseline="30000" dirty="0" err="1" smtClean="0"/>
              <a:t>n</a:t>
            </a:r>
            <a:r>
              <a:rPr lang="en-US" b="1" u="sng" dirty="0" smtClean="0"/>
              <a:t> 1</a:t>
            </a:r>
          </a:p>
          <a:p>
            <a:pPr lvl="1">
              <a:buNone/>
            </a:pPr>
            <a:endParaRPr lang="en-US" dirty="0" smtClean="0"/>
          </a:p>
          <a:p>
            <a:pPr lvl="1">
              <a:buNone/>
            </a:pPr>
            <a:r>
              <a:rPr lang="en-US" dirty="0" smtClean="0"/>
              <a:t>Now we use induction to show </a:t>
            </a:r>
            <a:r>
              <a:rPr lang="en-US" dirty="0" err="1" smtClean="0"/>
              <a:t>s</a:t>
            </a:r>
            <a:r>
              <a:rPr lang="en-US" baseline="-25000" dirty="0" err="1" smtClean="0"/>
              <a:t>i</a:t>
            </a:r>
            <a:r>
              <a:rPr lang="en-US" dirty="0" smtClean="0">
                <a:sym typeface="Symbol"/>
              </a:rPr>
              <a:t>  F</a:t>
            </a:r>
            <a:r>
              <a:rPr lang="en-US" baseline="-25000" dirty="0" smtClean="0">
                <a:sym typeface="Symbol"/>
              </a:rPr>
              <a:t>i+2</a:t>
            </a:r>
            <a:r>
              <a:rPr lang="en-US" dirty="0" smtClean="0">
                <a:sym typeface="Symbol"/>
              </a:rPr>
              <a:t> </a:t>
            </a:r>
            <a:r>
              <a:rPr lang="en-US" dirty="0" err="1" smtClean="0">
                <a:sym typeface="Symbol"/>
              </a:rPr>
              <a:t>i</a:t>
            </a:r>
            <a:r>
              <a:rPr lang="en-US" dirty="0" smtClean="0">
                <a:sym typeface="Symbol"/>
              </a:rPr>
              <a:t>=0,1,…</a:t>
            </a:r>
          </a:p>
          <a:p>
            <a:pPr lvl="1">
              <a:buNone/>
            </a:pPr>
            <a:r>
              <a:rPr lang="en-US" dirty="0" smtClean="0">
                <a:sym typeface="Symbol"/>
              </a:rPr>
              <a:t>Base case: s</a:t>
            </a:r>
            <a:r>
              <a:rPr lang="en-US" baseline="-25000" dirty="0" smtClean="0">
                <a:sym typeface="Symbol"/>
              </a:rPr>
              <a:t>0</a:t>
            </a:r>
            <a:r>
              <a:rPr lang="en-US" dirty="0" smtClean="0">
                <a:sym typeface="Symbol"/>
              </a:rPr>
              <a:t>=1 =F</a:t>
            </a:r>
            <a:r>
              <a:rPr lang="en-US" baseline="-25000" dirty="0" smtClean="0">
                <a:sym typeface="Symbol"/>
              </a:rPr>
              <a:t>2</a:t>
            </a:r>
            <a:r>
              <a:rPr lang="en-US" dirty="0" smtClean="0">
                <a:sym typeface="Symbol"/>
              </a:rPr>
              <a:t>, s</a:t>
            </a:r>
            <a:r>
              <a:rPr lang="en-US" baseline="-25000" dirty="0" smtClean="0">
                <a:sym typeface="Symbol"/>
              </a:rPr>
              <a:t>1</a:t>
            </a:r>
            <a:r>
              <a:rPr lang="en-US" dirty="0" smtClean="0">
                <a:sym typeface="Symbol"/>
              </a:rPr>
              <a:t>=2=F</a:t>
            </a:r>
            <a:r>
              <a:rPr lang="en-US" baseline="-25000" dirty="0" smtClean="0">
                <a:sym typeface="Symbol"/>
              </a:rPr>
              <a:t>3</a:t>
            </a:r>
          </a:p>
          <a:p>
            <a:pPr lvl="1">
              <a:buNone/>
            </a:pPr>
            <a:r>
              <a:rPr lang="en-US" dirty="0" smtClean="0">
                <a:sym typeface="Symbol"/>
              </a:rPr>
              <a:t>Hypothesis: Let it be true for all </a:t>
            </a:r>
            <a:r>
              <a:rPr lang="en-US" dirty="0" err="1" smtClean="0">
                <a:sym typeface="Symbol"/>
              </a:rPr>
              <a:t>i</a:t>
            </a:r>
            <a:r>
              <a:rPr lang="en-US" dirty="0" smtClean="0">
                <a:sym typeface="Symbol"/>
              </a:rPr>
              <a:t>=0,…k-1, then</a:t>
            </a:r>
          </a:p>
          <a:p>
            <a:pPr lvl="1">
              <a:buNone/>
            </a:pPr>
            <a:r>
              <a:rPr lang="en-US" dirty="0" smtClean="0">
                <a:sym typeface="Symbol"/>
              </a:rPr>
              <a:t> </a:t>
            </a:r>
            <a:r>
              <a:rPr lang="en-US" dirty="0" err="1" smtClean="0">
                <a:sym typeface="Symbol"/>
              </a:rPr>
              <a:t>s</a:t>
            </a:r>
            <a:r>
              <a:rPr lang="en-US" baseline="-25000" dirty="0" err="1" smtClean="0">
                <a:sym typeface="Symbol"/>
              </a:rPr>
              <a:t>k</a:t>
            </a:r>
            <a:r>
              <a:rPr lang="en-US" dirty="0" smtClean="0">
                <a:sym typeface="Symbol"/>
              </a:rPr>
              <a:t>  1+ s</a:t>
            </a:r>
            <a:r>
              <a:rPr lang="en-US" baseline="-25000" dirty="0" smtClean="0">
                <a:sym typeface="Symbol"/>
              </a:rPr>
              <a:t>0</a:t>
            </a:r>
            <a:r>
              <a:rPr lang="en-US" dirty="0" smtClean="0">
                <a:sym typeface="Symbol"/>
              </a:rPr>
              <a:t>+[s</a:t>
            </a:r>
            <a:r>
              <a:rPr lang="en-US" baseline="-25000" dirty="0" smtClean="0">
                <a:sym typeface="Symbol"/>
              </a:rPr>
              <a:t>0</a:t>
            </a:r>
            <a:r>
              <a:rPr lang="en-US" dirty="0" smtClean="0">
                <a:sym typeface="Symbol"/>
              </a:rPr>
              <a:t>+…s</a:t>
            </a:r>
            <a:r>
              <a:rPr lang="en-US" baseline="-25000" dirty="0" smtClean="0">
                <a:sym typeface="Symbol"/>
              </a:rPr>
              <a:t>k-2</a:t>
            </a:r>
            <a:r>
              <a:rPr lang="en-US" dirty="0" smtClean="0">
                <a:sym typeface="Symbol"/>
              </a:rPr>
              <a:t>]     [Using </a:t>
            </a:r>
            <a:r>
              <a:rPr lang="en-US" dirty="0" err="1" smtClean="0">
                <a:sym typeface="Symbol"/>
              </a:rPr>
              <a:t>Eq</a:t>
            </a:r>
            <a:r>
              <a:rPr lang="en-US" baseline="30000" dirty="0" err="1" smtClean="0">
                <a:sym typeface="Symbol"/>
              </a:rPr>
              <a:t>n</a:t>
            </a:r>
            <a:r>
              <a:rPr lang="en-US" dirty="0" smtClean="0">
                <a:sym typeface="Symbol"/>
              </a:rPr>
              <a:t> 1]</a:t>
            </a:r>
          </a:p>
          <a:p>
            <a:pPr lvl="1">
              <a:buNone/>
            </a:pPr>
            <a:r>
              <a:rPr lang="en-US" dirty="0" smtClean="0">
                <a:sym typeface="Symbol"/>
              </a:rPr>
              <a:t>      1+F</a:t>
            </a:r>
            <a:r>
              <a:rPr lang="en-US" baseline="-25000" dirty="0" smtClean="0">
                <a:sym typeface="Symbol"/>
              </a:rPr>
              <a:t>2</a:t>
            </a:r>
            <a:r>
              <a:rPr lang="en-US" dirty="0" smtClean="0">
                <a:sym typeface="Symbol"/>
              </a:rPr>
              <a:t>+[F</a:t>
            </a:r>
            <a:r>
              <a:rPr lang="en-US" baseline="-25000" dirty="0" smtClean="0">
                <a:sym typeface="Symbol"/>
              </a:rPr>
              <a:t>2</a:t>
            </a:r>
            <a:r>
              <a:rPr lang="en-US" dirty="0" smtClean="0">
                <a:sym typeface="Symbol"/>
              </a:rPr>
              <a:t>+…+</a:t>
            </a:r>
            <a:r>
              <a:rPr lang="en-US" dirty="0" err="1" smtClean="0">
                <a:sym typeface="Symbol"/>
              </a:rPr>
              <a:t>F</a:t>
            </a:r>
            <a:r>
              <a:rPr lang="en-US" baseline="-25000" dirty="0" err="1" smtClean="0">
                <a:sym typeface="Symbol"/>
              </a:rPr>
              <a:t>k</a:t>
            </a:r>
            <a:r>
              <a:rPr lang="en-US" dirty="0" smtClean="0">
                <a:sym typeface="Symbol"/>
              </a:rPr>
              <a:t>]     [Using hypothesis]</a:t>
            </a:r>
          </a:p>
          <a:p>
            <a:pPr lvl="1">
              <a:buNone/>
            </a:pPr>
            <a:r>
              <a:rPr lang="en-US" dirty="0" smtClean="0">
                <a:sym typeface="Symbol"/>
              </a:rPr>
              <a:t>     =  F2+[F</a:t>
            </a:r>
            <a:r>
              <a:rPr lang="en-US" baseline="-25000" dirty="0" smtClean="0">
                <a:sym typeface="Symbol"/>
              </a:rPr>
              <a:t>0</a:t>
            </a:r>
            <a:r>
              <a:rPr lang="en-US" dirty="0" smtClean="0">
                <a:sym typeface="Symbol"/>
              </a:rPr>
              <a:t>+…</a:t>
            </a:r>
            <a:r>
              <a:rPr lang="en-US" dirty="0" err="1" smtClean="0">
                <a:sym typeface="Symbol"/>
              </a:rPr>
              <a:t>F</a:t>
            </a:r>
            <a:r>
              <a:rPr lang="en-US" baseline="-25000" dirty="0" err="1" smtClean="0">
                <a:sym typeface="Symbol"/>
              </a:rPr>
              <a:t>k</a:t>
            </a:r>
            <a:r>
              <a:rPr lang="en-US" dirty="0" smtClean="0">
                <a:sym typeface="Symbol"/>
              </a:rPr>
              <a:t>]          [Since, F</a:t>
            </a:r>
            <a:r>
              <a:rPr lang="en-US" baseline="-25000" dirty="0" smtClean="0">
                <a:sym typeface="Symbol"/>
              </a:rPr>
              <a:t>0</a:t>
            </a:r>
            <a:r>
              <a:rPr lang="en-US" dirty="0" smtClean="0">
                <a:sym typeface="Symbol"/>
              </a:rPr>
              <a:t>=0. F</a:t>
            </a:r>
            <a:r>
              <a:rPr lang="en-US" baseline="-25000" dirty="0" smtClean="0">
                <a:sym typeface="Symbol"/>
              </a:rPr>
              <a:t>1</a:t>
            </a:r>
            <a:r>
              <a:rPr lang="en-US" dirty="0" smtClean="0">
                <a:sym typeface="Symbol"/>
              </a:rPr>
              <a:t>=1]</a:t>
            </a:r>
          </a:p>
          <a:p>
            <a:pPr lvl="1">
              <a:buNone/>
            </a:pPr>
            <a:r>
              <a:rPr lang="en-US" dirty="0" smtClean="0">
                <a:sym typeface="Symbol"/>
              </a:rPr>
              <a:t>       </a:t>
            </a:r>
          </a:p>
          <a:p>
            <a:pPr lvl="1">
              <a:buNone/>
            </a:pPr>
            <a:r>
              <a:rPr lang="en-US" dirty="0" smtClean="0">
                <a:sym typeface="Symbol"/>
              </a:rPr>
              <a:t>	1+[          ]=F</a:t>
            </a:r>
            <a:r>
              <a:rPr lang="en-US" baseline="-25000" dirty="0" smtClean="0">
                <a:sym typeface="Symbol"/>
              </a:rPr>
              <a:t>k+2</a:t>
            </a:r>
            <a:r>
              <a:rPr lang="en-US" dirty="0" smtClean="0">
                <a:sym typeface="Symbol"/>
              </a:rPr>
              <a:t>           [Using formula 2]                           </a:t>
            </a:r>
            <a:r>
              <a:rPr lang="en-US" i="1" dirty="0" err="1" smtClean="0">
                <a:sym typeface="Symbol"/>
              </a:rPr>
              <a:t>Q.e.d</a:t>
            </a:r>
            <a:r>
              <a:rPr lang="en-US" i="1" dirty="0" smtClean="0">
                <a:sym typeface="Symbol"/>
              </a:rPr>
              <a:t>.</a:t>
            </a:r>
            <a:endParaRPr lang="en-US" i="1" dirty="0" smtClean="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1" name="Rectangle 7"/>
          <p:cNvSpPr>
            <a:spLocks noChangeArrowheads="1"/>
          </p:cNvSpPr>
          <p:nvPr/>
        </p:nvSpPr>
        <p:spPr bwMode="auto">
          <a:xfrm>
            <a:off x="0" y="1181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4"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6000" y="2622176"/>
            <a:ext cx="685800" cy="1035424"/>
          </a:xfrm>
          <a:prstGeom prst="rect">
            <a:avLst/>
          </a:prstGeom>
          <a:noFill/>
        </p:spPr>
      </p:pic>
      <p:sp>
        <p:nvSpPr>
          <p:cNvPr id="36876" name="Rectangle 12"/>
          <p:cNvSpPr>
            <a:spLocks noChangeArrowheads="1"/>
          </p:cNvSpPr>
          <p:nvPr/>
        </p:nvSpPr>
        <p:spPr bwMode="auto">
          <a:xfrm>
            <a:off x="0" y="11906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7" name="Picture 1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371600" y="5714999"/>
            <a:ext cx="617518" cy="914401"/>
          </a:xfrm>
          <a:prstGeom prst="rect">
            <a:avLst/>
          </a:prstGeom>
          <a:noFill/>
        </p:spPr>
      </p:pic>
      <p:sp>
        <p:nvSpPr>
          <p:cNvPr id="36879" name="Rectangle 15"/>
          <p:cNvSpPr>
            <a:spLocks noChangeArrowheads="1"/>
          </p:cNvSpPr>
          <p:nvPr/>
        </p:nvSpPr>
        <p:spPr bwMode="auto">
          <a:xfrm>
            <a:off x="0" y="11906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D(n)=O(</a:t>
            </a:r>
            <a:r>
              <a:rPr lang="en-US" b="1" dirty="0" err="1" smtClean="0"/>
              <a:t>lg</a:t>
            </a:r>
            <a:r>
              <a:rPr lang="en-US" b="1" dirty="0" smtClean="0"/>
              <a:t>(</a:t>
            </a:r>
            <a:r>
              <a:rPr lang="en-US" b="1" dirty="0" smtClean="0">
                <a:sym typeface="Symbol"/>
              </a:rPr>
              <a:t>n))</a:t>
            </a:r>
            <a:endParaRPr lang="en-US" dirty="0"/>
          </a:p>
        </p:txBody>
      </p:sp>
      <p:sp>
        <p:nvSpPr>
          <p:cNvPr id="3" name="Content Placeholder 2"/>
          <p:cNvSpPr>
            <a:spLocks noGrp="1"/>
          </p:cNvSpPr>
          <p:nvPr>
            <p:ph idx="1"/>
          </p:nvPr>
        </p:nvSpPr>
        <p:spPr/>
        <p:txBody>
          <a:bodyPr/>
          <a:lstStyle/>
          <a:p>
            <a:r>
              <a:rPr lang="en-US" dirty="0" smtClean="0"/>
              <a:t>Corollary: </a:t>
            </a:r>
            <a:r>
              <a:rPr lang="en-US" b="1" dirty="0" smtClean="0"/>
              <a:t>D(n)&lt;=</a:t>
            </a:r>
            <a:r>
              <a:rPr lang="en-US" b="1" dirty="0" err="1" smtClean="0"/>
              <a:t>log</a:t>
            </a:r>
            <a:r>
              <a:rPr lang="en-US" b="1" baseline="-25000" dirty="0" err="1" smtClean="0">
                <a:sym typeface="Symbol"/>
              </a:rPr>
              <a:t></a:t>
            </a:r>
            <a:r>
              <a:rPr lang="en-US" b="1" dirty="0" err="1" smtClean="0">
                <a:sym typeface="Symbol"/>
              </a:rPr>
              <a:t>n</a:t>
            </a:r>
            <a:endParaRPr lang="en-US" b="1" dirty="0" smtClean="0">
              <a:sym typeface="Symbol"/>
            </a:endParaRPr>
          </a:p>
          <a:p>
            <a:pPr lvl="1"/>
            <a:r>
              <a:rPr lang="en-US" dirty="0" smtClean="0">
                <a:sym typeface="Symbol"/>
              </a:rPr>
              <a:t>Proof:</a:t>
            </a:r>
          </a:p>
          <a:p>
            <a:pPr lvl="2"/>
            <a:r>
              <a:rPr lang="en-US" dirty="0" smtClean="0">
                <a:sym typeface="Symbol"/>
              </a:rPr>
              <a:t> We know, size(x)&lt;=n for any node x (including node with highest degree =k= D(n)</a:t>
            </a:r>
          </a:p>
          <a:p>
            <a:pPr lvl="2"/>
            <a:r>
              <a:rPr lang="en-US" dirty="0" smtClean="0">
                <a:sym typeface="Symbol"/>
              </a:rPr>
              <a:t>By Lemma 2, size(x)&gt;=F</a:t>
            </a:r>
            <a:r>
              <a:rPr lang="en-US" baseline="-25000" dirty="0" smtClean="0">
                <a:sym typeface="Symbol"/>
              </a:rPr>
              <a:t>k+2</a:t>
            </a:r>
            <a:r>
              <a:rPr lang="en-US" dirty="0" smtClean="0">
                <a:sym typeface="Symbol"/>
              </a:rPr>
              <a:t>&gt;=</a:t>
            </a:r>
            <a:r>
              <a:rPr lang="en-US" baseline="30000" dirty="0" smtClean="0">
                <a:sym typeface="Symbol"/>
              </a:rPr>
              <a:t>k</a:t>
            </a:r>
            <a:r>
              <a:rPr lang="en-US" dirty="0" smtClean="0">
                <a:sym typeface="Symbol"/>
              </a:rPr>
              <a:t> [Formula 3]</a:t>
            </a:r>
          </a:p>
          <a:p>
            <a:pPr lvl="2"/>
            <a:r>
              <a:rPr lang="en-US" dirty="0" smtClean="0">
                <a:sym typeface="Symbol"/>
              </a:rPr>
              <a:t>Therefore, n&gt;= </a:t>
            </a:r>
            <a:r>
              <a:rPr lang="en-US" baseline="30000" dirty="0" smtClean="0">
                <a:sym typeface="Symbol"/>
              </a:rPr>
              <a:t>k</a:t>
            </a:r>
            <a:r>
              <a:rPr lang="en-US" dirty="0" smtClean="0">
                <a:sym typeface="Symbol"/>
              </a:rPr>
              <a:t>,</a:t>
            </a:r>
          </a:p>
          <a:p>
            <a:pPr lvl="2"/>
            <a:r>
              <a:rPr lang="en-US" dirty="0" smtClean="0">
                <a:sym typeface="Symbol"/>
              </a:rPr>
              <a:t>Taking log both sides, k&lt;=</a:t>
            </a:r>
            <a:r>
              <a:rPr lang="en-US" dirty="0" err="1" smtClean="0">
                <a:sym typeface="Symbol"/>
              </a:rPr>
              <a:t>log</a:t>
            </a:r>
            <a:r>
              <a:rPr lang="en-US" baseline="-25000" dirty="0" err="1" smtClean="0">
                <a:sym typeface="Symbol"/>
              </a:rPr>
              <a:t></a:t>
            </a:r>
            <a:r>
              <a:rPr lang="en-US" dirty="0" err="1" smtClean="0">
                <a:sym typeface="Symbol"/>
              </a:rPr>
              <a:t>n</a:t>
            </a:r>
            <a:r>
              <a:rPr lang="en-US" dirty="0" smtClean="0">
                <a:sym typeface="Symbol"/>
              </a:rPr>
              <a:t>             </a:t>
            </a:r>
            <a:r>
              <a:rPr lang="en-US" i="1" dirty="0" err="1" smtClean="0">
                <a:sym typeface="Symbol"/>
              </a:rPr>
              <a:t>Q.e.d</a:t>
            </a:r>
            <a:r>
              <a:rPr lang="en-US" i="1" dirty="0" smtClean="0">
                <a:sym typeface="Symbol"/>
              </a:rPr>
              <a: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dirty="0"/>
          </a:p>
        </p:txBody>
      </p:sp>
      <p:sp>
        <p:nvSpPr>
          <p:cNvPr id="3" name="Content Placeholder 2"/>
          <p:cNvSpPr>
            <a:spLocks noGrp="1"/>
          </p:cNvSpPr>
          <p:nvPr>
            <p:ph idx="1"/>
          </p:nvPr>
        </p:nvSpPr>
        <p:spPr>
          <a:xfrm>
            <a:off x="457200" y="1600200"/>
            <a:ext cx="8382000" cy="5029200"/>
          </a:xfrm>
        </p:spPr>
        <p:txBody>
          <a:bodyPr>
            <a:normAutofit fontScale="77500" lnSpcReduction="20000"/>
          </a:bodyPr>
          <a:lstStyle/>
          <a:p>
            <a:r>
              <a:rPr lang="en-US" dirty="0" smtClean="0"/>
              <a:t>Q. How can a root node be marked?</a:t>
            </a:r>
          </a:p>
          <a:p>
            <a:r>
              <a:rPr lang="en-US" dirty="0" smtClean="0"/>
              <a:t>Q.  Disprove </a:t>
            </a:r>
            <a:r>
              <a:rPr lang="en-US" dirty="0" err="1" smtClean="0"/>
              <a:t>prof</a:t>
            </a:r>
            <a:r>
              <a:rPr lang="en-US" dirty="0" smtClean="0"/>
              <a:t>. Pinocchio who says height of a fib-heap with n nodes </a:t>
            </a:r>
            <a:r>
              <a:rPr lang="en-US" dirty="0" smtClean="0"/>
              <a:t>is O(</a:t>
            </a:r>
            <a:r>
              <a:rPr lang="en-US" dirty="0" err="1" smtClean="0"/>
              <a:t>lg</a:t>
            </a:r>
            <a:r>
              <a:rPr lang="en-US" smtClean="0"/>
              <a:t>(n)) </a:t>
            </a:r>
            <a:r>
              <a:rPr lang="en-US" dirty="0" smtClean="0"/>
              <a:t>by showing a fib-heap with height n, give exact sequence of operations. </a:t>
            </a:r>
          </a:p>
          <a:p>
            <a:r>
              <a:rPr lang="en-US" dirty="0" smtClean="0"/>
              <a:t>Q. Justify O(1) amortized cost of fib-decrease-key using aggregate method.</a:t>
            </a:r>
          </a:p>
          <a:p>
            <a:r>
              <a:rPr lang="en-US" dirty="0" err="1" smtClean="0"/>
              <a:t>Q.Using</a:t>
            </a:r>
            <a:r>
              <a:rPr lang="en-US" dirty="0" smtClean="0"/>
              <a:t> accounting method</a:t>
            </a:r>
          </a:p>
          <a:p>
            <a:r>
              <a:rPr lang="en-US" dirty="0" smtClean="0"/>
              <a:t>Q. Implement change(</a:t>
            </a:r>
            <a:r>
              <a:rPr lang="en-US" dirty="0" err="1" smtClean="0"/>
              <a:t>I,new</a:t>
            </a:r>
            <a:r>
              <a:rPr lang="en-US" dirty="0" smtClean="0"/>
              <a:t>-key)</a:t>
            </a:r>
          </a:p>
          <a:p>
            <a:r>
              <a:rPr lang="en-US" dirty="0" smtClean="0"/>
              <a:t>Q. 19.1 (Do it yourself)</a:t>
            </a:r>
          </a:p>
          <a:p>
            <a:r>
              <a:rPr lang="en-US" dirty="0" smtClean="0"/>
              <a:t>Q. Suppose we cut a node when it loses its third child instead of second. How does this alter lemma 1?</a:t>
            </a:r>
          </a:p>
          <a:p>
            <a:r>
              <a:rPr lang="en-US" dirty="0" smtClean="0"/>
              <a:t>Q. How does above modification change equation 1 in lemma 2? Give a lower bound on size of node with degree=7 using the modified equation.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Priority Queue (min priority)</a:t>
            </a:r>
            <a:endParaRPr lang="en-US" dirty="0"/>
          </a:p>
        </p:txBody>
      </p:sp>
      <p:sp>
        <p:nvSpPr>
          <p:cNvPr id="3" name="Content Placeholder 2"/>
          <p:cNvSpPr>
            <a:spLocks noGrp="1"/>
          </p:cNvSpPr>
          <p:nvPr>
            <p:ph idx="1"/>
          </p:nvPr>
        </p:nvSpPr>
        <p:spPr>
          <a:xfrm>
            <a:off x="76200" y="990600"/>
            <a:ext cx="8991600" cy="5867400"/>
          </a:xfrm>
        </p:spPr>
        <p:txBody>
          <a:bodyPr>
            <a:noAutofit/>
          </a:bodyPr>
          <a:lstStyle/>
          <a:p>
            <a:r>
              <a:rPr lang="en-US" sz="2200" dirty="0" smtClean="0"/>
              <a:t>Basic operations to support: insert, extract-min. Others (optional): decrease-key, min</a:t>
            </a:r>
          </a:p>
          <a:p>
            <a:r>
              <a:rPr lang="en-US" sz="2200" dirty="0" smtClean="0"/>
              <a:t>Implementation using Linear Data Structures:</a:t>
            </a:r>
          </a:p>
          <a:p>
            <a:pPr lvl="1"/>
            <a:r>
              <a:rPr lang="en-US" sz="2200" dirty="0" smtClean="0"/>
              <a:t>Unsorted List:</a:t>
            </a:r>
          </a:p>
          <a:p>
            <a:pPr lvl="2"/>
            <a:r>
              <a:rPr lang="en-US" sz="2200" dirty="0" smtClean="0"/>
              <a:t> Insert will take _________time</a:t>
            </a:r>
          </a:p>
          <a:p>
            <a:pPr lvl="2"/>
            <a:r>
              <a:rPr lang="en-US" sz="2200" dirty="0" smtClean="0"/>
              <a:t>Extract-min will take ________time</a:t>
            </a:r>
          </a:p>
          <a:p>
            <a:pPr lvl="1"/>
            <a:r>
              <a:rPr lang="en-US" sz="2200" dirty="0" smtClean="0"/>
              <a:t>Sorted list</a:t>
            </a:r>
          </a:p>
          <a:p>
            <a:pPr lvl="2"/>
            <a:r>
              <a:rPr lang="en-US" sz="2200" dirty="0" smtClean="0"/>
              <a:t>Insertion in _________time</a:t>
            </a:r>
          </a:p>
          <a:p>
            <a:pPr lvl="2"/>
            <a:r>
              <a:rPr lang="en-US" sz="2200" dirty="0" smtClean="0"/>
              <a:t>Extract-min in __________time</a:t>
            </a:r>
          </a:p>
          <a:p>
            <a:pPr lvl="1"/>
            <a:r>
              <a:rPr lang="en-US" sz="2200" dirty="0" smtClean="0"/>
              <a:t>2D Data Structure: </a:t>
            </a:r>
            <a:r>
              <a:rPr lang="en-US" sz="2200" dirty="0" smtClean="0">
                <a:sym typeface="Symbol"/>
              </a:rPr>
              <a:t>n x n matrix: each row is a sorted list</a:t>
            </a:r>
          </a:p>
          <a:p>
            <a:pPr lvl="2"/>
            <a:r>
              <a:rPr lang="en-US" sz="2200" dirty="0" smtClean="0">
                <a:sym typeface="Symbol"/>
              </a:rPr>
              <a:t>insert: will take ________time</a:t>
            </a:r>
          </a:p>
          <a:p>
            <a:pPr lvl="2"/>
            <a:r>
              <a:rPr lang="en-US" sz="2200" dirty="0" smtClean="0">
                <a:sym typeface="Symbol"/>
              </a:rPr>
              <a:t>Extract-min will take _______time</a:t>
            </a:r>
          </a:p>
          <a:p>
            <a:pPr lvl="1"/>
            <a:r>
              <a:rPr lang="en-US" sz="2200" dirty="0" smtClean="0">
                <a:sym typeface="Symbol"/>
              </a:rPr>
              <a:t>Over n operations that are any combination of insert and extract-min, total time taken in any linear list will be O(n</a:t>
            </a:r>
            <a:r>
              <a:rPr lang="en-US" sz="2200" baseline="30000" dirty="0" smtClean="0">
                <a:sym typeface="Symbol"/>
              </a:rPr>
              <a:t>2</a:t>
            </a:r>
            <a:r>
              <a:rPr lang="en-US" sz="2200" dirty="0" smtClean="0">
                <a:sym typeface="Symbol"/>
              </a:rPr>
              <a:t>) while in matrix it will be O(n</a:t>
            </a:r>
            <a:r>
              <a:rPr lang="en-US" sz="2200" baseline="30000" dirty="0" smtClean="0">
                <a:sym typeface="Symbol"/>
              </a:rPr>
              <a:t>1.5</a:t>
            </a:r>
            <a:r>
              <a:rPr lang="en-US" sz="2200" dirty="0" smtClean="0">
                <a:sym typeface="Symbol"/>
              </a:rPr>
              <a:t>)</a:t>
            </a:r>
            <a:endParaRPr lang="en-US" sz="2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smtClean="0"/>
              <a:t>Priority queue using heaps</a:t>
            </a:r>
            <a:endParaRPr lang="en-US" dirty="0"/>
          </a:p>
        </p:txBody>
      </p:sp>
      <p:sp>
        <p:nvSpPr>
          <p:cNvPr id="3" name="Content Placeholder 2"/>
          <p:cNvSpPr>
            <a:spLocks noGrp="1"/>
          </p:cNvSpPr>
          <p:nvPr>
            <p:ph idx="1"/>
          </p:nvPr>
        </p:nvSpPr>
        <p:spPr>
          <a:xfrm>
            <a:off x="76200" y="1066800"/>
            <a:ext cx="8915400" cy="5791200"/>
          </a:xfrm>
        </p:spPr>
        <p:txBody>
          <a:bodyPr>
            <a:noAutofit/>
          </a:bodyPr>
          <a:lstStyle/>
          <a:p>
            <a:r>
              <a:rPr lang="en-US" sz="2200" dirty="0" smtClean="0"/>
              <a:t>Implementation using regular heaps</a:t>
            </a:r>
          </a:p>
          <a:p>
            <a:pPr lvl="1"/>
            <a:r>
              <a:rPr lang="en-US" sz="2200" dirty="0" smtClean="0"/>
              <a:t>Insert in __________ time</a:t>
            </a:r>
          </a:p>
          <a:p>
            <a:pPr lvl="1"/>
            <a:r>
              <a:rPr lang="en-US" sz="2200" dirty="0" smtClean="0"/>
              <a:t>Extract-min in ___________time</a:t>
            </a:r>
          </a:p>
          <a:p>
            <a:pPr lvl="1">
              <a:buFontTx/>
              <a:buChar char="-"/>
            </a:pPr>
            <a:r>
              <a:rPr lang="en-US" sz="2200" dirty="0" smtClean="0"/>
              <a:t>n operations that are combination of insert and extract-min will take _____time in worst case.</a:t>
            </a:r>
          </a:p>
          <a:p>
            <a:pPr lvl="1">
              <a:buFontTx/>
              <a:buChar char="-"/>
            </a:pPr>
            <a:endParaRPr lang="en-US" sz="2200" dirty="0" smtClean="0"/>
          </a:p>
          <a:p>
            <a:r>
              <a:rPr lang="en-US" sz="2200" dirty="0" smtClean="0"/>
              <a:t>Insert(key): O(</a:t>
            </a:r>
            <a:r>
              <a:rPr lang="en-US" sz="2200" dirty="0" err="1" smtClean="0"/>
              <a:t>lg</a:t>
            </a:r>
            <a:r>
              <a:rPr lang="en-US" sz="2200" dirty="0" smtClean="0"/>
              <a:t>(n)): insert node with key=+INF at ++</a:t>
            </a:r>
            <a:r>
              <a:rPr lang="en-US" sz="2200" dirty="0" err="1" smtClean="0"/>
              <a:t>heapsize</a:t>
            </a:r>
            <a:r>
              <a:rPr lang="en-US" sz="2200" dirty="0" smtClean="0"/>
              <a:t> location and then call decrease key with actual key value- </a:t>
            </a:r>
            <a:r>
              <a:rPr lang="en-US" sz="2200" b="1" dirty="0" smtClean="0"/>
              <a:t>correction up/down?</a:t>
            </a:r>
            <a:r>
              <a:rPr lang="en-US" sz="2200" dirty="0" smtClean="0"/>
              <a:t> the heap</a:t>
            </a:r>
          </a:p>
          <a:p>
            <a:r>
              <a:rPr lang="en-US" sz="2200" dirty="0" smtClean="0"/>
              <a:t>Min(): returns pointer to root node</a:t>
            </a:r>
          </a:p>
          <a:p>
            <a:r>
              <a:rPr lang="en-US" sz="2200" dirty="0" smtClean="0"/>
              <a:t>Extract-min(): deletes the node after returning the key- swap min with last node then </a:t>
            </a:r>
            <a:r>
              <a:rPr lang="en-US" sz="2200" dirty="0" err="1" smtClean="0"/>
              <a:t>heapsize</a:t>
            </a:r>
            <a:r>
              <a:rPr lang="en-US" sz="2200" dirty="0" smtClean="0"/>
              <a:t>--, then </a:t>
            </a:r>
            <a:r>
              <a:rPr lang="en-US" sz="2200" b="1" dirty="0" smtClean="0"/>
              <a:t>correction up/down?</a:t>
            </a:r>
            <a:r>
              <a:rPr lang="en-US" sz="2200" dirty="0" smtClean="0"/>
              <a:t> from root (</a:t>
            </a:r>
            <a:r>
              <a:rPr lang="en-US" sz="2200" dirty="0" err="1" smtClean="0"/>
              <a:t>heapify</a:t>
            </a:r>
            <a:r>
              <a:rPr lang="en-US" sz="2200" dirty="0" smtClean="0"/>
              <a:t>) to some leaf in worst case.</a:t>
            </a:r>
          </a:p>
          <a:p>
            <a:r>
              <a:rPr lang="en-US" sz="2200" dirty="0" smtClean="0"/>
              <a:t>Decrease-key(</a:t>
            </a:r>
            <a:r>
              <a:rPr lang="en-US" sz="2200" dirty="0" err="1" smtClean="0"/>
              <a:t>i,new</a:t>
            </a:r>
            <a:r>
              <a:rPr lang="en-US" sz="2200" dirty="0" smtClean="0"/>
              <a:t>-key): may require </a:t>
            </a:r>
            <a:r>
              <a:rPr lang="en-US" sz="2200" b="1" dirty="0" smtClean="0"/>
              <a:t>correction up/down?</a:t>
            </a:r>
            <a:r>
              <a:rPr lang="en-US" sz="2200" dirty="0" smtClean="0"/>
              <a:t> the tree</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Mergeable</a:t>
            </a:r>
            <a:r>
              <a:rPr lang="en-US" dirty="0" smtClean="0"/>
              <a:t> Heaps</a:t>
            </a:r>
            <a:endParaRPr lang="en-US" dirty="0"/>
          </a:p>
        </p:txBody>
      </p:sp>
      <p:sp>
        <p:nvSpPr>
          <p:cNvPr id="3" name="Content Placeholder 2"/>
          <p:cNvSpPr>
            <a:spLocks noGrp="1"/>
          </p:cNvSpPr>
          <p:nvPr>
            <p:ph idx="1"/>
          </p:nvPr>
        </p:nvSpPr>
        <p:spPr/>
        <p:txBody>
          <a:bodyPr/>
          <a:lstStyle/>
          <a:p>
            <a:r>
              <a:rPr lang="en-US" dirty="0" smtClean="0"/>
              <a:t>Any data structure satisfying following properties:</a:t>
            </a:r>
          </a:p>
          <a:p>
            <a:pPr lvl="1"/>
            <a:r>
              <a:rPr lang="en-US" dirty="0" err="1" smtClean="0"/>
              <a:t>Make_Heap</a:t>
            </a:r>
            <a:r>
              <a:rPr lang="en-US" dirty="0" smtClean="0"/>
              <a:t>(): returns a heap H that is empty</a:t>
            </a:r>
          </a:p>
          <a:p>
            <a:pPr lvl="1"/>
            <a:r>
              <a:rPr lang="en-US" dirty="0" smtClean="0"/>
              <a:t>Insert(</a:t>
            </a:r>
            <a:r>
              <a:rPr lang="en-US" dirty="0" err="1" smtClean="0"/>
              <a:t>H,x</a:t>
            </a:r>
            <a:r>
              <a:rPr lang="en-US" dirty="0" smtClean="0"/>
              <a:t>): Adds a new element to H</a:t>
            </a:r>
          </a:p>
          <a:p>
            <a:pPr lvl="1"/>
            <a:r>
              <a:rPr lang="en-US" dirty="0" smtClean="0"/>
              <a:t>Min(H): returns pointer to minimum element</a:t>
            </a:r>
          </a:p>
          <a:p>
            <a:pPr lvl="1"/>
            <a:r>
              <a:rPr lang="en-US" dirty="0" err="1" smtClean="0"/>
              <a:t>Extract_Min</a:t>
            </a:r>
            <a:r>
              <a:rPr lang="en-US" dirty="0" smtClean="0"/>
              <a:t>(H): returns the minimum element and removes it from the heap</a:t>
            </a:r>
          </a:p>
          <a:p>
            <a:pPr lvl="1"/>
            <a:r>
              <a:rPr lang="en-US" u="sng" dirty="0" smtClean="0"/>
              <a:t>Union(H1,H2)</a:t>
            </a:r>
            <a:r>
              <a:rPr lang="en-US" dirty="0" smtClean="0"/>
              <a:t>: merges H1 and H2 into a new heap</a:t>
            </a:r>
          </a:p>
          <a:p>
            <a:pPr lvl="1"/>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57200" y="1295400"/>
            <a:ext cx="8458200" cy="5257800"/>
          </a:xfrm>
        </p:spPr>
        <p:txBody>
          <a:bodyPr>
            <a:noAutofit/>
          </a:bodyPr>
          <a:lstStyle/>
          <a:p>
            <a:r>
              <a:rPr lang="en-US" sz="2000" dirty="0" smtClean="0"/>
              <a:t>Q. How to implement FIFO queue using </a:t>
            </a:r>
            <a:r>
              <a:rPr lang="en-US" sz="2000" dirty="0" err="1" smtClean="0"/>
              <a:t>Priority_queue</a:t>
            </a:r>
            <a:r>
              <a:rPr lang="en-US" sz="2000" dirty="0" smtClean="0"/>
              <a:t> class?</a:t>
            </a:r>
          </a:p>
          <a:p>
            <a:pPr lvl="1"/>
            <a:r>
              <a:rPr lang="en-US" sz="2000" dirty="0" smtClean="0"/>
              <a:t>______</a:t>
            </a:r>
          </a:p>
          <a:p>
            <a:r>
              <a:rPr lang="en-US" sz="2000" dirty="0" smtClean="0"/>
              <a:t>Give O(n*</a:t>
            </a:r>
            <a:r>
              <a:rPr lang="en-US" sz="2000" dirty="0" err="1" smtClean="0"/>
              <a:t>lg</a:t>
            </a:r>
            <a:r>
              <a:rPr lang="en-US" sz="2000" dirty="0" smtClean="0"/>
              <a:t>(k)) algorithm to merge k sorted lists. n= total elements in all lists.</a:t>
            </a:r>
          </a:p>
          <a:p>
            <a:r>
              <a:rPr lang="en-US" sz="2000" dirty="0" smtClean="0"/>
              <a:t>Q. Is following implementation of heap delete correct? What is the worst case time complexity?</a:t>
            </a:r>
          </a:p>
          <a:p>
            <a:pPr lvl="1"/>
            <a:r>
              <a:rPr lang="en-US" sz="2000" dirty="0" smtClean="0">
                <a:latin typeface="Cambria Math" pitchFamily="18" charset="0"/>
                <a:ea typeface="Cambria Math" pitchFamily="18" charset="0"/>
              </a:rPr>
              <a:t>Heap-delete(</a:t>
            </a:r>
            <a:r>
              <a:rPr lang="en-US" sz="2000" dirty="0" err="1" smtClean="0">
                <a:latin typeface="Cambria Math" pitchFamily="18" charset="0"/>
                <a:ea typeface="Cambria Math" pitchFamily="18" charset="0"/>
              </a:rPr>
              <a:t>A,i</a:t>
            </a:r>
            <a:r>
              <a:rPr lang="en-US" sz="2000" dirty="0" smtClean="0">
                <a:latin typeface="Cambria Math" pitchFamily="18" charset="0"/>
                <a:ea typeface="Cambria Math" pitchFamily="18" charset="0"/>
              </a:rPr>
              <a:t>)</a:t>
            </a:r>
          </a:p>
          <a:p>
            <a:pPr lvl="2"/>
            <a:r>
              <a:rPr lang="en-US" sz="2000" dirty="0" smtClean="0">
                <a:latin typeface="Cambria Math" pitchFamily="18" charset="0"/>
                <a:ea typeface="Cambria Math" pitchFamily="18" charset="0"/>
              </a:rPr>
              <a:t>A[</a:t>
            </a:r>
            <a:r>
              <a:rPr lang="en-US" sz="2000" dirty="0" err="1" smtClean="0">
                <a:latin typeface="Cambria Math" pitchFamily="18" charset="0"/>
                <a:ea typeface="Cambria Math" pitchFamily="18" charset="0"/>
              </a:rPr>
              <a:t>i</a:t>
            </a:r>
            <a:r>
              <a:rPr lang="en-US" sz="2000" dirty="0" smtClean="0">
                <a:latin typeface="Cambria Math" pitchFamily="18" charset="0"/>
                <a:ea typeface="Cambria Math" pitchFamily="18" charset="0"/>
              </a:rPr>
              <a:t>]&lt;- A[</a:t>
            </a:r>
            <a:r>
              <a:rPr lang="en-US" sz="2000" dirty="0" err="1" smtClean="0">
                <a:latin typeface="Cambria Math" pitchFamily="18" charset="0"/>
                <a:ea typeface="Cambria Math" pitchFamily="18" charset="0"/>
              </a:rPr>
              <a:t>heapsize</a:t>
            </a:r>
            <a:r>
              <a:rPr lang="en-US" sz="2000" dirty="0" smtClean="0">
                <a:latin typeface="Cambria Math" pitchFamily="18" charset="0"/>
                <a:ea typeface="Cambria Math" pitchFamily="18" charset="0"/>
              </a:rPr>
              <a:t>]</a:t>
            </a:r>
            <a:r>
              <a:rPr lang="en-US" sz="2000" dirty="0" smtClean="0"/>
              <a:t> </a:t>
            </a:r>
          </a:p>
          <a:p>
            <a:pPr lvl="2"/>
            <a:r>
              <a:rPr lang="en-US" sz="2000" dirty="0" err="1" smtClean="0"/>
              <a:t>heapsize</a:t>
            </a:r>
            <a:r>
              <a:rPr lang="en-US" sz="2000" dirty="0" smtClean="0"/>
              <a:t> - -</a:t>
            </a:r>
          </a:p>
          <a:p>
            <a:pPr lvl="2"/>
            <a:r>
              <a:rPr lang="en-US" sz="2000" dirty="0" smtClean="0"/>
              <a:t>If(A[</a:t>
            </a:r>
            <a:r>
              <a:rPr lang="en-US" sz="2000" dirty="0" err="1" smtClean="0"/>
              <a:t>i</a:t>
            </a:r>
            <a:r>
              <a:rPr lang="en-US" sz="2000" dirty="0" smtClean="0"/>
              <a:t>]&gt;=A[parent(</a:t>
            </a:r>
            <a:r>
              <a:rPr lang="en-US" sz="2000" dirty="0" err="1" smtClean="0"/>
              <a:t>i</a:t>
            </a:r>
            <a:r>
              <a:rPr lang="en-US" sz="2000" dirty="0" smtClean="0"/>
              <a:t>)]</a:t>
            </a:r>
          </a:p>
          <a:p>
            <a:pPr lvl="3"/>
            <a:r>
              <a:rPr lang="en-US" dirty="0" smtClean="0"/>
              <a:t>min-</a:t>
            </a:r>
            <a:r>
              <a:rPr lang="en-US" dirty="0" err="1" smtClean="0"/>
              <a:t>heapify</a:t>
            </a:r>
            <a:r>
              <a:rPr lang="en-US" dirty="0" smtClean="0"/>
              <a:t>(</a:t>
            </a:r>
            <a:r>
              <a:rPr lang="en-US" dirty="0" err="1" smtClean="0"/>
              <a:t>i</a:t>
            </a:r>
            <a:r>
              <a:rPr lang="en-US" dirty="0" smtClean="0"/>
              <a:t>)</a:t>
            </a:r>
          </a:p>
          <a:p>
            <a:pPr lvl="2"/>
            <a:r>
              <a:rPr lang="en-US" sz="2000" dirty="0" smtClean="0"/>
              <a:t>Else</a:t>
            </a:r>
          </a:p>
          <a:p>
            <a:pPr lvl="3"/>
            <a:r>
              <a:rPr lang="en-US" dirty="0" smtClean="0"/>
              <a:t>while(</a:t>
            </a:r>
            <a:r>
              <a:rPr lang="en-US" dirty="0" err="1" smtClean="0"/>
              <a:t>i</a:t>
            </a:r>
            <a:r>
              <a:rPr lang="en-US" dirty="0" smtClean="0"/>
              <a:t>&gt;1 &amp;&amp; A[parent(</a:t>
            </a:r>
            <a:r>
              <a:rPr lang="en-US" dirty="0" err="1" smtClean="0"/>
              <a:t>i</a:t>
            </a:r>
            <a:r>
              <a:rPr lang="en-US" dirty="0" smtClean="0"/>
              <a:t>)&gt;A[</a:t>
            </a:r>
            <a:r>
              <a:rPr lang="en-US" dirty="0" err="1" smtClean="0"/>
              <a:t>i</a:t>
            </a:r>
            <a:r>
              <a:rPr lang="en-US" dirty="0" smtClean="0"/>
              <a:t>])</a:t>
            </a:r>
          </a:p>
          <a:p>
            <a:pPr lvl="4"/>
            <a:r>
              <a:rPr lang="en-US" dirty="0" smtClean="0"/>
              <a:t>swap(A[</a:t>
            </a:r>
            <a:r>
              <a:rPr lang="en-US" dirty="0" err="1" smtClean="0"/>
              <a:t>i</a:t>
            </a:r>
            <a:r>
              <a:rPr lang="en-US" dirty="0" smtClean="0"/>
              <a:t>],A[parent(</a:t>
            </a:r>
            <a:r>
              <a:rPr lang="en-US" dirty="0" err="1" smtClean="0"/>
              <a:t>i</a:t>
            </a:r>
            <a:r>
              <a:rPr lang="en-US" dirty="0" smtClean="0"/>
              <a:t>)]</a:t>
            </a:r>
          </a:p>
          <a:p>
            <a:pPr lvl="4"/>
            <a:r>
              <a:rPr lang="en-US" dirty="0" err="1" smtClean="0"/>
              <a:t>i</a:t>
            </a:r>
            <a:r>
              <a:rPr lang="en-US" dirty="0" smtClean="0"/>
              <a:t>&lt;-parent(</a:t>
            </a:r>
            <a:r>
              <a:rPr lang="en-US" dirty="0" err="1" smtClean="0"/>
              <a:t>i</a:t>
            </a:r>
            <a:r>
              <a:rPr lang="en-US" dirty="0" smtClean="0"/>
              <a:t>)</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Operations</a:t>
            </a:r>
            <a:endParaRPr lang="en-US" dirty="0"/>
          </a:p>
        </p:txBody>
      </p:sp>
      <p:sp>
        <p:nvSpPr>
          <p:cNvPr id="3" name="Content Placeholder 2"/>
          <p:cNvSpPr>
            <a:spLocks noGrp="1"/>
          </p:cNvSpPr>
          <p:nvPr>
            <p:ph idx="1"/>
          </p:nvPr>
        </p:nvSpPr>
        <p:spPr/>
        <p:txBody>
          <a:bodyPr/>
          <a:lstStyle/>
          <a:p>
            <a:r>
              <a:rPr lang="en-US" dirty="0" smtClean="0"/>
              <a:t>Along with operations of </a:t>
            </a:r>
            <a:r>
              <a:rPr lang="en-US" dirty="0" err="1" smtClean="0"/>
              <a:t>mergeable</a:t>
            </a:r>
            <a:r>
              <a:rPr lang="en-US" dirty="0" smtClean="0"/>
              <a:t> heap, </a:t>
            </a:r>
            <a:r>
              <a:rPr lang="en-US" dirty="0" err="1" smtClean="0"/>
              <a:t>fibonacci</a:t>
            </a:r>
            <a:r>
              <a:rPr lang="en-US" dirty="0" smtClean="0"/>
              <a:t> heap also support following operations:</a:t>
            </a:r>
          </a:p>
          <a:p>
            <a:pPr lvl="1"/>
            <a:r>
              <a:rPr lang="en-US" dirty="0" err="1" smtClean="0"/>
              <a:t>Decrease_Key</a:t>
            </a:r>
            <a:r>
              <a:rPr lang="en-US" dirty="0" smtClean="0"/>
              <a:t>(</a:t>
            </a:r>
            <a:r>
              <a:rPr lang="en-US" dirty="0" err="1" smtClean="0"/>
              <a:t>H,x,k</a:t>
            </a:r>
            <a:r>
              <a:rPr lang="en-US" dirty="0" smtClean="0"/>
              <a:t>): decrease the key value of node x to new key k</a:t>
            </a:r>
          </a:p>
          <a:p>
            <a:pPr lvl="1"/>
            <a:r>
              <a:rPr lang="en-US" dirty="0" smtClean="0"/>
              <a:t>Delete(</a:t>
            </a:r>
            <a:r>
              <a:rPr lang="en-US" dirty="0" err="1" smtClean="0"/>
              <a:t>H,x</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609600" y="762000"/>
            <a:ext cx="8077200" cy="4572000"/>
          </a:xfrm>
          <a:prstGeom prst="rect">
            <a:avLst/>
          </a:prstGeom>
          <a:noFill/>
          <a:ln w="9525">
            <a:noFill/>
            <a:miter lim="800000"/>
            <a:headEnd/>
            <a:tailEnd/>
          </a:ln>
          <a:effectLst/>
        </p:spPr>
      </p:pic>
      <p:sp>
        <p:nvSpPr>
          <p:cNvPr id="2" name="Title 1"/>
          <p:cNvSpPr>
            <a:spLocks noGrp="1"/>
          </p:cNvSpPr>
          <p:nvPr>
            <p:ph type="title"/>
          </p:nvPr>
        </p:nvSpPr>
        <p:spPr>
          <a:xfrm>
            <a:off x="457200" y="0"/>
            <a:ext cx="8229600" cy="990600"/>
          </a:xfrm>
        </p:spPr>
        <p:txBody>
          <a:bodyPr/>
          <a:lstStyle/>
          <a:p>
            <a:r>
              <a:rPr lang="en-US" dirty="0" smtClean="0"/>
              <a:t>Comparison of running time</a:t>
            </a:r>
            <a:endParaRPr lang="en-US" dirty="0"/>
          </a:p>
        </p:txBody>
      </p:sp>
      <p:sp>
        <p:nvSpPr>
          <p:cNvPr id="14" name="TextBox 13"/>
          <p:cNvSpPr txBox="1"/>
          <p:nvPr/>
        </p:nvSpPr>
        <p:spPr>
          <a:xfrm>
            <a:off x="76200" y="5257800"/>
            <a:ext cx="8915400" cy="1631216"/>
          </a:xfrm>
          <a:prstGeom prst="rect">
            <a:avLst/>
          </a:prstGeom>
          <a:noFill/>
        </p:spPr>
        <p:txBody>
          <a:bodyPr wrap="square" rtlCol="0">
            <a:spAutoFit/>
          </a:bodyPr>
          <a:lstStyle/>
          <a:p>
            <a:pPr>
              <a:buFont typeface="Arial" pitchFamily="34" charset="0"/>
              <a:buChar char="•"/>
            </a:pPr>
            <a:r>
              <a:rPr lang="en-US" sz="2000" dirty="0" smtClean="0"/>
              <a:t>Time bounds of of </a:t>
            </a:r>
            <a:r>
              <a:rPr lang="en-US" sz="2000" dirty="0" err="1" smtClean="0"/>
              <a:t>fibonacci</a:t>
            </a:r>
            <a:r>
              <a:rPr lang="en-US" sz="2000" dirty="0" smtClean="0"/>
              <a:t> heaps are amortized bounds not worst case bound</a:t>
            </a:r>
          </a:p>
          <a:p>
            <a:pPr>
              <a:buFont typeface="Arial" pitchFamily="34" charset="0"/>
              <a:buChar char="•"/>
            </a:pPr>
            <a:endParaRPr lang="en-US" sz="2000" dirty="0" smtClean="0"/>
          </a:p>
          <a:p>
            <a:pPr>
              <a:buFont typeface="Arial" pitchFamily="34" charset="0"/>
              <a:buChar char="•"/>
            </a:pPr>
            <a:r>
              <a:rPr lang="en-US" sz="2000" dirty="0" smtClean="0"/>
              <a:t>Search(k): Finding the node with given key value takes _______time in both the cases, hence we’re supplying node pointers in our implementation of decrease-key</a:t>
            </a:r>
            <a:r>
              <a:rPr lang="en-US" sz="2000" dirty="0"/>
              <a:t> </a:t>
            </a:r>
            <a:r>
              <a:rPr lang="en-US" sz="2000" dirty="0" smtClean="0"/>
              <a:t>and delete</a:t>
            </a:r>
            <a:endParaRPr lang="en-US" sz="20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r>
              <a:rPr lang="en-US" dirty="0" smtClean="0"/>
              <a:t>Motivation: Priority queues where extract-min and delete operations are called lesser number of times compared to other ops. </a:t>
            </a:r>
            <a:r>
              <a:rPr lang="en-US" dirty="0" err="1" smtClean="0"/>
              <a:t>Eg</a:t>
            </a:r>
            <a:r>
              <a:rPr lang="en-US" dirty="0" smtClean="0"/>
              <a:t>: shortest path, MST (extract-min called only once per vertex).</a:t>
            </a:r>
          </a:p>
          <a:p>
            <a:endParaRPr lang="en-US" dirty="0"/>
          </a:p>
          <a:p>
            <a:r>
              <a:rPr lang="en-US" dirty="0" smtClean="0"/>
              <a:t>Starting from an empty data structure, any sequence of </a:t>
            </a:r>
            <a:r>
              <a:rPr lang="en-US" i="1" dirty="0" smtClean="0"/>
              <a:t>a</a:t>
            </a:r>
            <a:r>
              <a:rPr lang="en-US" dirty="0" smtClean="0"/>
              <a:t> insert and decrease key operations and </a:t>
            </a:r>
            <a:r>
              <a:rPr lang="en-US" i="1" dirty="0" smtClean="0"/>
              <a:t>b</a:t>
            </a:r>
            <a:r>
              <a:rPr lang="en-US" dirty="0" smtClean="0"/>
              <a:t> extract-min operations would take </a:t>
            </a:r>
            <a:r>
              <a:rPr lang="en-US" i="1" dirty="0" smtClean="0"/>
              <a:t>O</a:t>
            </a:r>
            <a:r>
              <a:rPr lang="en-US" dirty="0" smtClean="0"/>
              <a:t>(</a:t>
            </a:r>
            <a:r>
              <a:rPr lang="en-US" i="1" dirty="0" smtClean="0"/>
              <a:t>a</a:t>
            </a:r>
            <a:r>
              <a:rPr lang="en-US" dirty="0" smtClean="0"/>
              <a:t> + </a:t>
            </a:r>
            <a:r>
              <a:rPr lang="en-US" i="1" dirty="0" smtClean="0"/>
              <a:t>b</a:t>
            </a:r>
            <a:r>
              <a:rPr lang="en-US" dirty="0" smtClean="0"/>
              <a:t> log </a:t>
            </a:r>
            <a:r>
              <a:rPr lang="en-US" i="1" dirty="0" smtClean="0"/>
              <a:t>n</a:t>
            </a:r>
            <a:r>
              <a:rPr lang="en-US" dirty="0" smtClean="0"/>
              <a:t>) worst case time, where </a:t>
            </a:r>
            <a:r>
              <a:rPr lang="en-US" i="1" dirty="0" smtClean="0"/>
              <a:t>n</a:t>
            </a:r>
            <a:r>
              <a:rPr lang="en-US" dirty="0" smtClean="0"/>
              <a:t> is the maximum heap size. Whereas in a binary  heap such a sequence of operations would take </a:t>
            </a:r>
            <a:r>
              <a:rPr lang="en-US" i="1" dirty="0" smtClean="0"/>
              <a:t>O</a:t>
            </a:r>
            <a:r>
              <a:rPr lang="en-US" dirty="0" smtClean="0"/>
              <a:t>((</a:t>
            </a:r>
            <a:r>
              <a:rPr lang="en-US" i="1" dirty="0" smtClean="0"/>
              <a:t>a</a:t>
            </a:r>
            <a:r>
              <a:rPr lang="en-US" dirty="0" smtClean="0"/>
              <a:t> + </a:t>
            </a:r>
            <a:r>
              <a:rPr lang="en-US" i="1" dirty="0" smtClean="0"/>
              <a:t>b</a:t>
            </a:r>
            <a:r>
              <a:rPr lang="en-US" dirty="0" smtClean="0"/>
              <a:t>) log </a:t>
            </a:r>
            <a:r>
              <a:rPr lang="en-US" i="1" dirty="0" smtClean="0"/>
              <a:t>n</a:t>
            </a:r>
            <a:r>
              <a:rPr lang="en-US" dirty="0" smtClean="0"/>
              <a:t>) time.</a:t>
            </a:r>
          </a:p>
          <a:p>
            <a:endParaRPr lang="en-US" dirty="0" smtClean="0"/>
          </a:p>
          <a:p>
            <a:r>
              <a:rPr lang="en-US" dirty="0" smtClean="0"/>
              <a:t>Q: What would be time complexity of </a:t>
            </a:r>
            <a:r>
              <a:rPr lang="en-US" dirty="0" err="1" smtClean="0"/>
              <a:t>Dijkstra’s</a:t>
            </a:r>
            <a:r>
              <a:rPr lang="en-US" dirty="0" smtClean="0"/>
              <a:t> shortest path algorithm using Fibonacci heap?</a:t>
            </a:r>
          </a:p>
          <a:p>
            <a:endParaRPr lang="en-US" dirty="0" smtClean="0"/>
          </a:p>
          <a:p>
            <a:r>
              <a:rPr lang="en-US" dirty="0" smtClean="0"/>
              <a:t>Mostly of theoretical interest due to complex structure. From practical perspective, the constant factors within O notation are quite large so not as useful if n is not very large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Fibonacci Heaps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Collection of rooted trees that satisfy min-heap property</a:t>
            </a:r>
          </a:p>
          <a:p>
            <a:r>
              <a:rPr lang="en-US" dirty="0" smtClean="0"/>
              <a:t>Each node contains a pointer to its parent and a pointer to any one of its children</a:t>
            </a:r>
          </a:p>
          <a:p>
            <a:r>
              <a:rPr lang="en-US" dirty="0" smtClean="0"/>
              <a:t>The children are all linked together in a circular doubly linked list: insert-in/ delete- from/</a:t>
            </a:r>
            <a:r>
              <a:rPr lang="en-US" dirty="0" err="1" smtClean="0"/>
              <a:t>concatentate</a:t>
            </a:r>
            <a:r>
              <a:rPr lang="en-US" dirty="0" smtClean="0"/>
              <a:t> two such lists in O(1) time</a:t>
            </a:r>
          </a:p>
          <a:p>
            <a:r>
              <a:rPr lang="en-US" dirty="0" smtClean="0"/>
              <a:t>Each node has two other attributes</a:t>
            </a:r>
          </a:p>
          <a:p>
            <a:pPr lvl="1"/>
            <a:r>
              <a:rPr lang="en-US" dirty="0" smtClean="0"/>
              <a:t>Degree: number of nodes in child list</a:t>
            </a:r>
          </a:p>
          <a:p>
            <a:pPr lvl="1"/>
            <a:r>
              <a:rPr lang="en-US" dirty="0" smtClean="0"/>
              <a:t>Mark: </a:t>
            </a:r>
            <a:r>
              <a:rPr lang="en-US" dirty="0" err="1" smtClean="0"/>
              <a:t>boolean</a:t>
            </a:r>
            <a:r>
              <a:rPr lang="en-US" dirty="0" smtClean="0"/>
              <a:t> – if x has lost  a child. Unmarked when node is inserted for first time. Reset whenever the node is made a child of some other node </a:t>
            </a:r>
          </a:p>
          <a:p>
            <a:r>
              <a:rPr lang="en-US" dirty="0" smtClean="0"/>
              <a:t>There’s a separate root-list circularly linking all root nodes</a:t>
            </a:r>
          </a:p>
          <a:p>
            <a:r>
              <a:rPr lang="en-US" dirty="0" err="1" smtClean="0"/>
              <a:t>H.Min</a:t>
            </a:r>
            <a:r>
              <a:rPr lang="en-US" dirty="0" smtClean="0"/>
              <a:t> pointer points to the root with minimum key</a:t>
            </a:r>
          </a:p>
          <a:p>
            <a:r>
              <a:rPr lang="en-US" dirty="0" err="1" smtClean="0"/>
              <a:t>H.n</a:t>
            </a:r>
            <a:r>
              <a:rPr lang="en-US" dirty="0" smtClean="0"/>
              <a:t>: number of elements in </a:t>
            </a:r>
            <a:r>
              <a:rPr lang="en-US" dirty="0" err="1" smtClean="0"/>
              <a:t>Fibonaccci</a:t>
            </a:r>
            <a:r>
              <a:rPr lang="en-US" dirty="0" smtClean="0"/>
              <a:t> heap</a:t>
            </a:r>
          </a:p>
          <a:p>
            <a:endParaRPr lang="en-US" dirty="0" smtClean="0"/>
          </a:p>
          <a:p>
            <a:r>
              <a:rPr lang="en-US" dirty="0" smtClean="0"/>
              <a:t>Upper bound on Maximum Degree= D(n)- We’ll see later that D(n)=O(</a:t>
            </a:r>
            <a:r>
              <a:rPr lang="en-US" dirty="0" err="1" smtClean="0"/>
              <a:t>lg</a:t>
            </a:r>
            <a:r>
              <a:rPr lang="en-US" dirty="0" smtClean="0"/>
              <a:t>(n)) in Fibonacci heaps.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Example</a:t>
            </a:r>
            <a:endParaRPr lang="en-US" dirty="0"/>
          </a:p>
        </p:txBody>
      </p:sp>
      <p:sp>
        <p:nvSpPr>
          <p:cNvPr id="3" name="Content Placeholder 2"/>
          <p:cNvSpPr>
            <a:spLocks noGrp="1"/>
          </p:cNvSpPr>
          <p:nvPr>
            <p:ph idx="1"/>
          </p:nvPr>
        </p:nvSpPr>
        <p:spPr>
          <a:xfrm>
            <a:off x="457200" y="6172200"/>
            <a:ext cx="8229600" cy="685800"/>
          </a:xfrm>
        </p:spPr>
        <p:txBody>
          <a:bodyPr>
            <a:normAutofit fontScale="62500" lnSpcReduction="20000"/>
          </a:bodyPr>
          <a:lstStyle/>
          <a:p>
            <a:r>
              <a:rPr lang="en-US" dirty="0" smtClean="0"/>
              <a:t>(a) shows root list with min pointer</a:t>
            </a:r>
          </a:p>
          <a:p>
            <a:r>
              <a:rPr lang="en-US" dirty="0" smtClean="0"/>
              <a:t>(b) shows left, right, p and child pointers as well</a:t>
            </a:r>
            <a:endParaRPr lang="en-US" dirty="0"/>
          </a:p>
        </p:txBody>
      </p:sp>
      <p:pic>
        <p:nvPicPr>
          <p:cNvPr id="2050" name="Picture 2"/>
          <p:cNvPicPr>
            <a:picLocks noChangeAspect="1" noChangeArrowheads="1"/>
          </p:cNvPicPr>
          <p:nvPr/>
        </p:nvPicPr>
        <p:blipFill>
          <a:blip r:embed="rId2"/>
          <a:srcRect/>
          <a:stretch>
            <a:fillRect/>
          </a:stretch>
        </p:blipFill>
        <p:spPr bwMode="auto">
          <a:xfrm>
            <a:off x="228600" y="833484"/>
            <a:ext cx="8718067" cy="53387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a:xfrm>
            <a:off x="152400" y="1219200"/>
            <a:ext cx="8839200" cy="5486400"/>
          </a:xfrm>
        </p:spPr>
        <p:txBody>
          <a:bodyPr>
            <a:normAutofit lnSpcReduction="10000"/>
          </a:bodyPr>
          <a:lstStyle/>
          <a:p>
            <a:r>
              <a:rPr lang="en-US" dirty="0" smtClean="0"/>
              <a:t>We shall discuss </a:t>
            </a:r>
            <a:r>
              <a:rPr lang="en-US" dirty="0" err="1" smtClean="0"/>
              <a:t>mergeable</a:t>
            </a:r>
            <a:r>
              <a:rPr lang="en-US" dirty="0" smtClean="0"/>
              <a:t> heap operations first:</a:t>
            </a:r>
          </a:p>
          <a:p>
            <a:pPr lvl="1"/>
            <a:r>
              <a:rPr lang="en-US" dirty="0" err="1" smtClean="0"/>
              <a:t>Make_Heap</a:t>
            </a:r>
            <a:r>
              <a:rPr lang="en-US" dirty="0" smtClean="0"/>
              <a:t>()</a:t>
            </a:r>
          </a:p>
          <a:p>
            <a:pPr lvl="1"/>
            <a:r>
              <a:rPr lang="en-US" dirty="0" smtClean="0"/>
              <a:t>Insert(</a:t>
            </a:r>
            <a:r>
              <a:rPr lang="en-US" dirty="0" err="1" smtClean="0"/>
              <a:t>H,x</a:t>
            </a:r>
            <a:r>
              <a:rPr lang="en-US" dirty="0" smtClean="0"/>
              <a:t>)</a:t>
            </a:r>
          </a:p>
          <a:p>
            <a:pPr lvl="1"/>
            <a:r>
              <a:rPr lang="en-US" dirty="0" smtClean="0"/>
              <a:t>Min(H)</a:t>
            </a:r>
          </a:p>
          <a:p>
            <a:pPr lvl="1"/>
            <a:r>
              <a:rPr lang="en-US" dirty="0" err="1" smtClean="0"/>
              <a:t>Extract_Min</a:t>
            </a:r>
            <a:r>
              <a:rPr lang="en-US" dirty="0" smtClean="0"/>
              <a:t>(H)</a:t>
            </a:r>
          </a:p>
          <a:p>
            <a:pPr lvl="1"/>
            <a:r>
              <a:rPr lang="en-US" u="sng" dirty="0" smtClean="0"/>
              <a:t>Union(H1,H2)</a:t>
            </a:r>
          </a:p>
          <a:p>
            <a:pPr lvl="1"/>
            <a:endParaRPr lang="en-US" dirty="0" smtClean="0"/>
          </a:p>
          <a:p>
            <a:r>
              <a:rPr lang="en-US" dirty="0" smtClean="0"/>
              <a:t>For analysis, we shall consider the potential function: </a:t>
            </a:r>
            <a:r>
              <a:rPr lang="en-US" dirty="0" smtClean="0">
                <a:sym typeface="Symbol"/>
              </a:rPr>
              <a:t>(H)=t(H)+2*m(H)</a:t>
            </a:r>
          </a:p>
          <a:p>
            <a:pPr lvl="1"/>
            <a:r>
              <a:rPr lang="en-US" dirty="0" smtClean="0">
                <a:sym typeface="Symbol"/>
              </a:rPr>
              <a:t>t: number of trees in root list</a:t>
            </a:r>
          </a:p>
          <a:p>
            <a:pPr lvl="1"/>
            <a:r>
              <a:rPr lang="en-US" dirty="0" smtClean="0">
                <a:sym typeface="Symbol"/>
              </a:rPr>
              <a:t>m: number of marked nodes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1053</TotalTime>
  <Words>1825</Words>
  <Application>Microsoft Office PowerPoint</Application>
  <PresentationFormat>On-screen Show (4:3)</PresentationFormat>
  <Paragraphs>254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Fibonacci Heaps</vt:lpstr>
      <vt:lpstr>Introduction</vt:lpstr>
      <vt:lpstr>Mergeable Heaps</vt:lpstr>
      <vt:lpstr>Other Operations</vt:lpstr>
      <vt:lpstr>Comparison of running time</vt:lpstr>
      <vt:lpstr>Applications</vt:lpstr>
      <vt:lpstr>Structure of Fibonacci Heaps</vt:lpstr>
      <vt:lpstr>Example</vt:lpstr>
      <vt:lpstr>Operations</vt:lpstr>
      <vt:lpstr>Make-heap</vt:lpstr>
      <vt:lpstr>Insert(H,x)</vt:lpstr>
      <vt:lpstr>Find-min(H)</vt:lpstr>
      <vt:lpstr>Union(H1,H2)</vt:lpstr>
      <vt:lpstr>Extract-min*</vt:lpstr>
      <vt:lpstr>Consolidate(H)</vt:lpstr>
      <vt:lpstr>Extract-min Analysis</vt:lpstr>
      <vt:lpstr>Other Operations</vt:lpstr>
      <vt:lpstr>Decrease-key(H,x,k)</vt:lpstr>
      <vt:lpstr>Decrease-key(H,x,k)</vt:lpstr>
      <vt:lpstr>Cut(H,x,y)</vt:lpstr>
      <vt:lpstr>Decrease-Key Analysis</vt:lpstr>
      <vt:lpstr>Delete(H,x)</vt:lpstr>
      <vt:lpstr>Kth Fibonacci Number</vt:lpstr>
      <vt:lpstr>Bound on D(n)</vt:lpstr>
      <vt:lpstr>Slide 25</vt:lpstr>
      <vt:lpstr>D(n)=O(lg(n))</vt:lpstr>
      <vt:lpstr>Questions</vt:lpstr>
      <vt:lpstr>Priority Queue (min priority)</vt:lpstr>
      <vt:lpstr>Priority queue using heaps</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Fibonacci Heaps</dc:title>
  <dc:creator>DELL</dc:creator>
  <cp:lastModifiedBy>DELL</cp:lastModifiedBy>
  <cp:revision>35</cp:revision>
  <dcterms:created xsi:type="dcterms:W3CDTF">2018-09-16T17:22:46Z</dcterms:created>
  <dcterms:modified xsi:type="dcterms:W3CDTF">2018-10-12T04:45:40Z</dcterms:modified>
</cp:coreProperties>
</file>