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37023796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437023796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437023796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437023796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37023796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37023796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3702379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3702379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37023796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37023796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37023796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37023796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37023796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437023796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37023796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437023796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37023796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37023796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37023796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37023796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Number Theory and Cryptography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Chapter 4 Summary`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RSA Cryptosystem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Introduced by Rivest, Shamir, and Adleman in 1978</a:t>
            </a:r>
            <a:br>
              <a:rPr b="1" lang="en-GB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Uses modular exponentiation with large prime numbers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Steps:</a:t>
            </a:r>
            <a:br>
              <a:rPr b="1" lang="en-GB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GB" sz="1100">
                <a:solidFill>
                  <a:schemeClr val="dk1"/>
                </a:solidFill>
              </a:rPr>
              <a:t>Choose two large primes p and q, compute n=pq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GB" sz="1100">
                <a:solidFill>
                  <a:schemeClr val="dk1"/>
                </a:solidFill>
              </a:rPr>
              <a:t>Compute Euler’s totient function ϕ(n)=(p−1)(q−1)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GB" sz="1100">
                <a:solidFill>
                  <a:schemeClr val="dk1"/>
                </a:solidFill>
              </a:rPr>
              <a:t>Select encryption exponent e, find decryption exponent d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GB" sz="1100">
                <a:solidFill>
                  <a:schemeClr val="dk1"/>
                </a:solidFill>
              </a:rPr>
              <a:t>Encryption: C = M^e mod n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GB" sz="1100">
                <a:solidFill>
                  <a:schemeClr val="dk1"/>
                </a:solidFill>
              </a:rPr>
              <a:t>Decryption: M = C^d mod 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Cryptographic Protocols 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Key exchange protocols:</a:t>
            </a:r>
            <a:r>
              <a:rPr lang="en-GB" sz="1100">
                <a:solidFill>
                  <a:schemeClr val="dk1"/>
                </a:solidFill>
              </a:rPr>
              <a:t>  a protocol that two parties can use to exchange a secret key over an insecure communications channel without having shared any information in the past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Digital signatures:</a:t>
            </a:r>
            <a:r>
              <a:rPr lang="en-GB" sz="1100">
                <a:solidFill>
                  <a:schemeClr val="dk1"/>
                </a:solidFill>
              </a:rPr>
              <a:t> Cryptography can be used so that the recipient of the message knows that a message came from the person they think it came from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Homomorphic encryption:</a:t>
            </a:r>
            <a:r>
              <a:rPr lang="en-GB" sz="1100">
                <a:solidFill>
                  <a:schemeClr val="dk1"/>
                </a:solidFill>
              </a:rPr>
              <a:t> s a cryptosystem that allows arbitrary computations to be run on encrypted data that would produce the encryption of the unencrypted output produced by this unencrypted input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</a:rPr>
              <a:t>Name: Silas Nyamwange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</a:rPr>
              <a:t>Reg. No.: SCT211-0031/2018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</a:rPr>
              <a:t>Course: B. Sc. Computer Science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</a:rPr>
              <a:t>Unit code: ICS 2411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</a:rPr>
              <a:t>Unit: </a:t>
            </a:r>
            <a:r>
              <a:rPr lang="en-GB" sz="1200">
                <a:solidFill>
                  <a:schemeClr val="dk1"/>
                </a:solidFill>
                <a:highlight>
                  <a:srgbClr val="F9FBFD"/>
                </a:highlight>
                <a:latin typeface="Roboto"/>
                <a:ea typeface="Roboto"/>
                <a:cs typeface="Roboto"/>
                <a:sym typeface="Roboto"/>
              </a:rPr>
              <a:t>Computer Security and Cryptography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</a:rPr>
              <a:t>Date of submission: 25th March, 2025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 of Number Theory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The part of mathematics devoted to the study of the set of integers and their properties is known as number theory</a:t>
            </a:r>
            <a:br>
              <a:rPr lang="en-GB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It is important in cryptography and computer science</a:t>
            </a:r>
            <a:br>
              <a:rPr lang="en-GB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Key concepts:</a:t>
            </a:r>
            <a:br>
              <a:rPr lang="en-GB"/>
            </a:br>
            <a:endParaRPr/>
          </a:p>
          <a:p>
            <a:pPr indent="-27749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lang="en-GB"/>
              <a:t>Divisibility &amp; modular arithmetic</a:t>
            </a:r>
            <a:br>
              <a:rPr lang="en-GB"/>
            </a:br>
            <a:endParaRPr/>
          </a:p>
          <a:p>
            <a:pPr indent="-27749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lang="en-GB"/>
              <a:t>Prime numbers &amp; greatest common divisors</a:t>
            </a:r>
            <a:br>
              <a:rPr lang="en-GB"/>
            </a:br>
            <a:endParaRPr/>
          </a:p>
          <a:p>
            <a:pPr indent="-27749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lang="en-GB"/>
              <a:t>Congruences &amp; their applications</a:t>
            </a:r>
            <a:br>
              <a:rPr lang="en-GB"/>
            </a:br>
            <a:endParaRPr/>
          </a:p>
          <a:p>
            <a:pPr indent="-27749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lang="en-GB"/>
              <a:t>Cryptographic methods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Divisibility and Modular Arithmetic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Divisibility:</a:t>
            </a:r>
            <a:r>
              <a:rPr lang="en-GB" sz="1100">
                <a:solidFill>
                  <a:schemeClr val="dk1"/>
                </a:solidFill>
              </a:rPr>
              <a:t> </a:t>
            </a:r>
            <a:r>
              <a:rPr i="1" lang="en-GB" sz="1100">
                <a:solidFill>
                  <a:schemeClr val="dk1"/>
                </a:solidFill>
              </a:rPr>
              <a:t>a divides b</a:t>
            </a:r>
            <a:r>
              <a:rPr lang="en-GB" sz="1100">
                <a:solidFill>
                  <a:schemeClr val="dk1"/>
                </a:solidFill>
              </a:rPr>
              <a:t> if there exists integer c such that b = ac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Modular arithmetic:</a:t>
            </a:r>
            <a:r>
              <a:rPr lang="en-GB" sz="1100">
                <a:solidFill>
                  <a:schemeClr val="dk1"/>
                </a:solidFill>
              </a:rPr>
              <a:t> Uses remainders after division by a modulus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Example: 17 mod  5=2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Theorems on divisibility:</a:t>
            </a:r>
            <a:r>
              <a:rPr lang="en-GB" sz="1100">
                <a:solidFill>
                  <a:schemeClr val="dk1"/>
                </a:solidFill>
              </a:rPr>
              <a:t> Useful in algorithms like Euclidean GCD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Applications in computer science: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Hashing functions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Check digit verification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Cryptographic algorithms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Integer Representations and Algorithms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Integers can be expressed using any integer greater than one as a base</a:t>
            </a:r>
            <a:r>
              <a:rPr b="1" lang="en-GB" sz="1100">
                <a:solidFill>
                  <a:schemeClr val="dk1"/>
                </a:solidFill>
              </a:rPr>
              <a:t> </a:t>
            </a:r>
            <a:r>
              <a:rPr lang="en-GB" sz="1100">
                <a:solidFill>
                  <a:schemeClr val="dk1"/>
                </a:solidFill>
              </a:rPr>
              <a:t>e.g., decimal, binary, octal, hexadecimal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Conversion between bases</a:t>
            </a:r>
            <a:r>
              <a:rPr lang="en-GB" sz="1100">
                <a:solidFill>
                  <a:schemeClr val="dk1"/>
                </a:solidFill>
              </a:rPr>
              <a:t> using division and remainder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Efficient arithmetic algorithms:</a:t>
            </a:r>
            <a:br>
              <a:rPr b="1" lang="en-GB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Modular exponentiation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Greatest common divisor (GCD) using Euclidean Algorithm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Used in encryption techniques like RSA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Primes and Greatest Common Divisors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A prime is an integer greater than 1 that is divisible by no positive integers other than 1 and itself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Fundamental Theorem of Arithmetic:</a:t>
            </a:r>
            <a:r>
              <a:rPr lang="en-GB" sz="1100">
                <a:solidFill>
                  <a:schemeClr val="dk1"/>
                </a:solidFill>
              </a:rPr>
              <a:t> Every integer has a unique prime factorization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The largest integer that divides both of two integers is called the greatest common divisor of these integers.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Euclidean Algorithm for computing GCD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Let a = bq + r, where a, b, q, and r are integers. Then gcd(a, b) = gcd(b, r).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Applications in cryptography include prime number-based encryption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Solving Congruences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Linear congruences:</a:t>
            </a:r>
            <a:r>
              <a:rPr lang="en-GB" sz="1100">
                <a:solidFill>
                  <a:schemeClr val="dk1"/>
                </a:solidFill>
              </a:rPr>
              <a:t> Equations of the form ax≡b mod m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To solve linear congruences, we employ inverses modulo m.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The Chinese remainder theorem, named after the Chinese heritage of problems involving systems of linear congruences, states that when the moduli of a system of linear congruences are pairwise relatively prime, there is a unique solution of the system modulo the product of the moduli.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Pseudoprimes:</a:t>
            </a:r>
            <a:r>
              <a:rPr lang="en-GB" sz="1100">
                <a:solidFill>
                  <a:schemeClr val="dk1"/>
                </a:solidFill>
              </a:rPr>
              <a:t> Composite numbers behaving like primes in certain tests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Used in: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1100">
                <a:solidFill>
                  <a:schemeClr val="dk1"/>
                </a:solidFill>
              </a:rPr>
              <a:t>Cryptography during key generation and encryption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1100">
                <a:solidFill>
                  <a:schemeClr val="dk1"/>
                </a:solidFill>
              </a:rPr>
              <a:t>Computer security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1100">
                <a:solidFill>
                  <a:schemeClr val="dk1"/>
                </a:solidFill>
              </a:rPr>
              <a:t>Secure hashing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Applications of Congruences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Generating pseudorandom numbers</a:t>
            </a:r>
            <a:r>
              <a:rPr lang="en-GB" sz="1100">
                <a:solidFill>
                  <a:schemeClr val="dk1"/>
                </a:solidFill>
              </a:rPr>
              <a:t> using modular arithmetic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Error detection in IDs and barcodes:</a:t>
            </a:r>
            <a:r>
              <a:rPr lang="en-GB" sz="1100">
                <a:solidFill>
                  <a:schemeClr val="dk1"/>
                </a:solidFill>
              </a:rPr>
              <a:t> Check digits use modular arithmetic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Memory addressing in computer science</a:t>
            </a:r>
            <a:r>
              <a:rPr lang="en-GB" sz="1100">
                <a:solidFill>
                  <a:schemeClr val="dk1"/>
                </a:solidFill>
              </a:rPr>
              <a:t> during hashing &amp; storage optimization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Cryptography Basics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The subject of transforming information so that it cannot be easily recovered without special knowledge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C</a:t>
            </a:r>
            <a:r>
              <a:rPr lang="en-GB" sz="1100">
                <a:solidFill>
                  <a:schemeClr val="dk1"/>
                </a:solidFill>
              </a:rPr>
              <a:t>iphers encrypt messages by changing each letter to a different letter, or each block of letters to a different block of letters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Purpose:</a:t>
            </a:r>
            <a:r>
              <a:rPr lang="en-GB" sz="1100">
                <a:solidFill>
                  <a:schemeClr val="dk1"/>
                </a:solidFill>
              </a:rPr>
              <a:t> Secure communication by encoding information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Types of cryptography:</a:t>
            </a:r>
            <a:br>
              <a:rPr b="1" lang="en-GB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82733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1100">
                <a:solidFill>
                  <a:schemeClr val="dk1"/>
                </a:solidFill>
              </a:rPr>
              <a:t>Classical (Caesar cipher, Vigenère cipher)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1100">
                <a:solidFill>
                  <a:schemeClr val="dk1"/>
                </a:solidFill>
              </a:rPr>
              <a:t>Modern (RSA, AES, ECC)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Key concepts:</a:t>
            </a:r>
            <a:br>
              <a:rPr b="1" lang="en-GB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82733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1100">
                <a:solidFill>
                  <a:schemeClr val="dk1"/>
                </a:solidFill>
              </a:rPr>
              <a:t>Private key cryptography, also known as symmetric encryption, uses a single, secret key for both encrypting and decrypting data, ensuring only those with the key can access the information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1100">
                <a:solidFill>
                  <a:schemeClr val="dk1"/>
                </a:solidFill>
              </a:rPr>
              <a:t>Public key cryptography, also known as asymmetric cryptography, uses a pair of keys – a public key for encryption and a private key for decryption – to secure data, allowing secure communication without prior key exchange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