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7A81F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41"/>
  </p:normalViewPr>
  <p:slideViewPr>
    <p:cSldViewPr snapToGrid="0" snapToObjects="1">
      <p:cViewPr>
        <p:scale>
          <a:sx n="93" d="100"/>
          <a:sy n="93" d="100"/>
        </p:scale>
        <p:origin x="9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72A77-9060-EB44-B6CE-260DE3C98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8EDBFB-B7DE-7F43-BDA2-ADF6B7EF2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57F3B-ED8B-7E46-AD5B-33C6A338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89D00-E581-564C-B4AE-585885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C7B0D-442C-6448-8474-C0288897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372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76AA8-BA0D-BE4E-B7EC-331D2BC3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35281C-A679-B540-BC75-71A20F86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DEE22-EF30-3041-976B-C05FEE0B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FEA30-160A-2647-A1E1-3A1DF0E5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C2C25-0F21-8844-866E-67F16151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33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3B061C-AC1A-4245-A4C6-3165A4036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07C18-8D4B-584B-9432-047AE0FCD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8F623-566A-8648-8E33-A1709FDB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F85D3-070D-844E-B4DE-AC6C35B2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26261-9260-F843-962C-5C18861B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541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C4530-1A4A-EE4E-A45E-AB4AD94A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1F42F-7F32-E84F-B052-39C8481A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14598-5588-F049-AD80-2F943E5E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9F2A2-ECD3-F540-B711-FC1D6463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4C742-8A20-BA4A-9734-A03310B0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244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873D0-CCA0-FD46-9687-F9D9890B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87EC29-27DA-6141-813C-789EC6CB7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E314-9FD0-4F4F-9DB6-FBA9DF45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FCC4-B828-8A49-9E01-4811DD47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DA186-9C90-BC42-93A3-C4942550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84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9967C-AA90-6741-B1F7-6B415D77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584AE-46A8-4640-B344-1C498DDCB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B5DE05-7344-3E4A-99B5-D6C653623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3969E4-51D9-8A4A-927D-D75CB94C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85DC0-AA48-A841-B050-2D4C87AA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36150-A9B7-1B42-A168-C8658580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08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8652F-8712-8641-AF1C-DBC0B801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4D721-639E-1B47-99B7-B1319526A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DCCCD-8EBE-BE47-A95E-BC7F30E21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45E76B-BDBD-0B42-8E6F-0BFEDE108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5D1BE-37E9-AE4D-9AC0-5B2AEBDBE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6893EE-6B1E-2D44-8F8C-158D5CC1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157C6-CB06-534E-A452-DE057F79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BA2A44-B8CA-0345-8167-81E93E6A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332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A6002-24AC-DD46-B063-27D7FC0A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4CEC00-E4F4-8142-859A-9B36E560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050ADC-EF42-EF48-AB56-B4B0869A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7DCA30-6A6C-5D44-B67C-B77ADDBA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230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7C0F6D-B02D-5241-8BF6-D5959738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C688CD-891E-8B40-A7B1-DB559191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FCE69-09F4-5E4F-AA89-65676F07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357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9C560-5F3E-F045-A769-7D24D48D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FAEFF-E109-1241-82BE-0E1A9580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2B2EFC-EDD9-3346-B375-70550EE8D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F11A82-DC86-404D-A3A3-80D16EF8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60945-38E3-3B44-80CB-453386CD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90DD86-E78F-974D-BC6B-5E3BB10A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56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8C4D4-E8C0-7C4B-9BE1-BC020311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573704-AFA9-0F4F-95E9-7A177BB87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766C83-B920-A443-972C-27FE08B95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D7F9C-73FC-6544-B6BA-F3632D33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F26009-F323-7949-8719-D3342100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90966-9F63-1846-8E3F-4B88E9B6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815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190AF7-8032-A542-B791-195251FC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CEDDA-D875-8D43-AD71-DD9CC846B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8A43E-774F-5C42-B364-A751CA291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B0030-DAA9-4540-8A1C-D154BC05D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3A801-DC61-A04C-8C42-6737E120C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525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5698B-5B5C-9A4A-A1B7-701C859DC136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21C75-BAE2-C14E-8A7A-2AD80AD3A1E4}"/>
              </a:ext>
            </a:extLst>
          </p:cNvPr>
          <p:cNvSpPr/>
          <p:nvPr/>
        </p:nvSpPr>
        <p:spPr>
          <a:xfrm>
            <a:off x="2916819" y="461717"/>
            <a:ext cx="3812594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#1-1.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산술 연산자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숫자를 계산할 때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0D32E53-66A4-904A-BC1A-06B38E352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0287"/>
              </p:ext>
            </p:extLst>
          </p:nvPr>
        </p:nvGraphicFramePr>
        <p:xfrm>
          <a:off x="2916819" y="903590"/>
          <a:ext cx="6342928" cy="1676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83927">
                  <a:extLst>
                    <a:ext uri="{9D8B030D-6E8A-4147-A177-3AD203B41FA5}">
                      <a16:colId xmlns:a16="http://schemas.microsoft.com/office/drawing/2014/main" val="4198674440"/>
                    </a:ext>
                  </a:extLst>
                </a:gridCol>
                <a:gridCol w="1551872">
                  <a:extLst>
                    <a:ext uri="{9D8B030D-6E8A-4147-A177-3AD203B41FA5}">
                      <a16:colId xmlns:a16="http://schemas.microsoft.com/office/drawing/2014/main" val="1106115618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915300695"/>
                    </a:ext>
                  </a:extLst>
                </a:gridCol>
              </a:tblGrid>
              <a:tr h="316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8159"/>
                  </a:ext>
                </a:extLst>
              </a:tr>
              <a:tr h="316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+, -,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*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/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사칙 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(10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3)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+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(2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*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(8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2))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소괄호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3064"/>
                  </a:ext>
                </a:extLst>
              </a:tr>
              <a:tr h="316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%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%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2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10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을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로 나눈 나머지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4530"/>
                  </a:ext>
                </a:extLst>
              </a:tr>
              <a:tr h="316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//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//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3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10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을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1600" dirty="0" err="1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으로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나눈 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50945"/>
                  </a:ext>
                </a:extLst>
              </a:tr>
              <a:tr h="316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**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10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의 세 제곱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05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D2BC5C6-93A4-0340-9711-CF3A731EF93A}"/>
              </a:ext>
            </a:extLst>
          </p:cNvPr>
          <p:cNvSpPr/>
          <p:nvPr/>
        </p:nvSpPr>
        <p:spPr>
          <a:xfrm>
            <a:off x="2918746" y="2720880"/>
            <a:ext cx="3810668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#1-2.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비교 연산자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크기를 비교할 때</a:t>
            </a: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44305EB4-C504-294C-B9F3-ACE20922F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142340"/>
              </p:ext>
            </p:extLst>
          </p:nvPr>
        </p:nvGraphicFramePr>
        <p:xfrm>
          <a:off x="2918746" y="3162753"/>
          <a:ext cx="6342928" cy="1676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83927">
                  <a:extLst>
                    <a:ext uri="{9D8B030D-6E8A-4147-A177-3AD203B41FA5}">
                      <a16:colId xmlns:a16="http://schemas.microsoft.com/office/drawing/2014/main" val="4198674440"/>
                    </a:ext>
                  </a:extLst>
                </a:gridCol>
                <a:gridCol w="1920335">
                  <a:extLst>
                    <a:ext uri="{9D8B030D-6E8A-4147-A177-3AD203B41FA5}">
                      <a16:colId xmlns:a16="http://schemas.microsoft.com/office/drawing/2014/main" val="1106115618"/>
                    </a:ext>
                  </a:extLst>
                </a:gridCol>
                <a:gridCol w="3138666">
                  <a:extLst>
                    <a:ext uri="{9D8B030D-6E8A-4147-A177-3AD203B41FA5}">
                      <a16:colId xmlns:a16="http://schemas.microsoft.com/office/drawing/2014/main" val="915300695"/>
                    </a:ext>
                  </a:extLst>
                </a:gridCol>
              </a:tblGrid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8159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&lt;, &gt;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크다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작다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&lt;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3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False(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거짓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3064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&lt;=, &gt;=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작거나 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&gt;=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3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True(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참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4530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==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5 % 2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==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1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True(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참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50945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!=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같지 않다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10 % 3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!=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2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True(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참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05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968BE5-CC8F-BC4B-966A-EDEAD25BBCB7}"/>
              </a:ext>
            </a:extLst>
          </p:cNvPr>
          <p:cNvSpPr/>
          <p:nvPr/>
        </p:nvSpPr>
        <p:spPr>
          <a:xfrm>
            <a:off x="2913978" y="4987834"/>
            <a:ext cx="3810669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#1-3.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논리 연산자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참과 거짓의 관계</a:t>
            </a:r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1A298410-059A-B345-AD08-E8FAF5F16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0398"/>
              </p:ext>
            </p:extLst>
          </p:nvPr>
        </p:nvGraphicFramePr>
        <p:xfrm>
          <a:off x="2913979" y="5429707"/>
          <a:ext cx="6342928" cy="13411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83927">
                  <a:extLst>
                    <a:ext uri="{9D8B030D-6E8A-4147-A177-3AD203B41FA5}">
                      <a16:colId xmlns:a16="http://schemas.microsoft.com/office/drawing/2014/main" val="4198674440"/>
                    </a:ext>
                  </a:extLst>
                </a:gridCol>
                <a:gridCol w="2131457">
                  <a:extLst>
                    <a:ext uri="{9D8B030D-6E8A-4147-A177-3AD203B41FA5}">
                      <a16:colId xmlns:a16="http://schemas.microsoft.com/office/drawing/2014/main" val="1106115618"/>
                    </a:ext>
                  </a:extLst>
                </a:gridCol>
                <a:gridCol w="2927544">
                  <a:extLst>
                    <a:ext uri="{9D8B030D-6E8A-4147-A177-3AD203B41FA5}">
                      <a16:colId xmlns:a16="http://schemas.microsoft.com/office/drawing/2014/main" val="915300695"/>
                    </a:ext>
                  </a:extLst>
                </a:gridCol>
              </a:tblGrid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8159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and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좌우 모두 참이면 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True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and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False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False</a:t>
                      </a:r>
                      <a:endParaRPr lang="ko-KR" altLang="en-US" sz="16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3064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하나라도 참이면 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False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True </a:t>
                      </a:r>
                      <a:r>
                        <a:rPr lang="en-US" altLang="ko-KR" sz="1600" kern="12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# True</a:t>
                      </a:r>
                      <a:endParaRPr lang="ko-KR" altLang="en-US" sz="1600" kern="12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4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not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-&gt;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거짓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거짓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-&gt;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not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False </a:t>
                      </a:r>
                      <a:r>
                        <a:rPr lang="en-US" altLang="ko-KR" sz="1600" kern="12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# True</a:t>
                      </a:r>
                      <a:endParaRPr lang="ko-KR" altLang="en-US" sz="1600" kern="12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5094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B5FC1B1-FB9D-D24B-929A-03D65FCCB149}"/>
              </a:ext>
            </a:extLst>
          </p:cNvPr>
          <p:cNvSpPr txBox="1"/>
          <p:nvPr/>
        </p:nvSpPr>
        <p:spPr>
          <a:xfrm>
            <a:off x="2667000" y="11023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#1.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연산자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EDC7DB-0071-FE4C-A229-F546EB0A06DF}"/>
              </a:ext>
            </a:extLst>
          </p:cNvPr>
          <p:cNvSpPr txBox="1"/>
          <p:nvPr/>
        </p:nvSpPr>
        <p:spPr>
          <a:xfrm>
            <a:off x="4864968" y="11020"/>
            <a:ext cx="470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 </a:t>
            </a:r>
            <a:r>
              <a:rPr lang="en-US" altLang="ko-KR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: comment(</a:t>
            </a:r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주석</a:t>
            </a:r>
            <a:r>
              <a:rPr lang="en-US" altLang="ko-KR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), </a:t>
            </a:r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코드를 설명할 때 사용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845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5698B-5B5C-9A4A-A1B7-701C859DC136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21C75-BAE2-C14E-8A7A-2AD80AD3A1E4}"/>
              </a:ext>
            </a:extLst>
          </p:cNvPr>
          <p:cNvSpPr/>
          <p:nvPr/>
        </p:nvSpPr>
        <p:spPr>
          <a:xfrm>
            <a:off x="2916819" y="461717"/>
            <a:ext cx="3179181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#2-1.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조건문의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 아이디어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2BC5C6-93A4-0340-9711-CF3A731EF93A}"/>
              </a:ext>
            </a:extLst>
          </p:cNvPr>
          <p:cNvSpPr/>
          <p:nvPr/>
        </p:nvSpPr>
        <p:spPr>
          <a:xfrm>
            <a:off x="2918745" y="2549424"/>
            <a:ext cx="5582318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#2-2.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조건문의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기본형과 표준형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들여쓰기에 매우 주의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!</a:t>
            </a:r>
            <a:endParaRPr kumimoji="1" lang="ko-KR" altLang="en-US" i="1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968BE5-CC8F-BC4B-966A-EDEAD25BBCB7}"/>
              </a:ext>
            </a:extLst>
          </p:cNvPr>
          <p:cNvSpPr/>
          <p:nvPr/>
        </p:nvSpPr>
        <p:spPr>
          <a:xfrm>
            <a:off x="2913978" y="4459181"/>
            <a:ext cx="5944272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#2-3.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조건문의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확장형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여러 조건을 처리하고 싶을 때 사용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FC1B1-FB9D-D24B-929A-03D65FCCB149}"/>
              </a:ext>
            </a:extLst>
          </p:cNvPr>
          <p:cNvSpPr txBox="1"/>
          <p:nvPr/>
        </p:nvSpPr>
        <p:spPr>
          <a:xfrm>
            <a:off x="2667000" y="11023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#2. if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조건문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EDC7DB-0071-FE4C-A229-F546EB0A06DF}"/>
              </a:ext>
            </a:extLst>
          </p:cNvPr>
          <p:cNvSpPr txBox="1"/>
          <p:nvPr/>
        </p:nvSpPr>
        <p:spPr>
          <a:xfrm>
            <a:off x="4864968" y="11020"/>
            <a:ext cx="470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</a:t>
            </a:r>
            <a:r>
              <a:rPr kumimoji="1" lang="en-US" altLang="ko-KR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 만들 때 앞에서 배운 연산자를 사용함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2016498-36FF-4F48-A03C-7E1C7D2FA5F2}"/>
              </a:ext>
            </a:extLst>
          </p:cNvPr>
          <p:cNvSpPr/>
          <p:nvPr/>
        </p:nvSpPr>
        <p:spPr>
          <a:xfrm>
            <a:off x="3242591" y="915474"/>
            <a:ext cx="1229397" cy="400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조건</a:t>
            </a:r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C4A40C92-4DB0-B646-A044-D7E6998D42E4}"/>
              </a:ext>
            </a:extLst>
          </p:cNvPr>
          <p:cNvSpPr/>
          <p:nvPr/>
        </p:nvSpPr>
        <p:spPr>
          <a:xfrm>
            <a:off x="3714414" y="1437469"/>
            <a:ext cx="285750" cy="488899"/>
          </a:xfrm>
          <a:prstGeom prst="down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934CAB8A-2BEA-2E40-8915-C13BA4BDD419}"/>
              </a:ext>
            </a:extLst>
          </p:cNvPr>
          <p:cNvSpPr/>
          <p:nvPr/>
        </p:nvSpPr>
        <p:spPr>
          <a:xfrm rot="16200000">
            <a:off x="4744942" y="868473"/>
            <a:ext cx="285750" cy="488899"/>
          </a:xfrm>
          <a:prstGeom prst="downArrow">
            <a:avLst/>
          </a:prstGeom>
          <a:solidFill>
            <a:srgbClr val="00B050"/>
          </a:solidFill>
          <a:ln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61F4F9C5-2316-3146-8F2D-622A9B8EDF8E}"/>
              </a:ext>
            </a:extLst>
          </p:cNvPr>
          <p:cNvSpPr/>
          <p:nvPr/>
        </p:nvSpPr>
        <p:spPr>
          <a:xfrm>
            <a:off x="5303646" y="912350"/>
            <a:ext cx="2525904" cy="400110"/>
          </a:xfrm>
          <a:prstGeom prst="roundRect">
            <a:avLst/>
          </a:prstGeom>
          <a:solidFill>
            <a:srgbClr val="00B050"/>
          </a:solidFill>
          <a:ln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참일 때 처리할 명령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582BF11-C036-2042-ABD8-EFB2242765CE}"/>
              </a:ext>
            </a:extLst>
          </p:cNvPr>
          <p:cNvSpPr/>
          <p:nvPr/>
        </p:nvSpPr>
        <p:spPr>
          <a:xfrm>
            <a:off x="3242591" y="2049646"/>
            <a:ext cx="2525904" cy="400110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거짓일 때 처리할 명령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F85A0FBC-B7EB-F14C-B781-E5FFCCFDA52E}"/>
              </a:ext>
            </a:extLst>
          </p:cNvPr>
          <p:cNvSpPr/>
          <p:nvPr/>
        </p:nvSpPr>
        <p:spPr>
          <a:xfrm>
            <a:off x="6181728" y="2958546"/>
            <a:ext cx="3186113" cy="13411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if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참일 때 처리할 명령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else :  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거짓일 때 처리할 명령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24310AE-4882-4A47-B6A2-BB68934BFBDC}"/>
              </a:ext>
            </a:extLst>
          </p:cNvPr>
          <p:cNvSpPr/>
          <p:nvPr/>
        </p:nvSpPr>
        <p:spPr>
          <a:xfrm>
            <a:off x="2916819" y="2951555"/>
            <a:ext cx="3186113" cy="13411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if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참일 때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조건과 상관없이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spc="-150" dirty="0" err="1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스페이스바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들여쓰기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070FB6E-49F0-594E-BC32-B1BEA67F68B4}"/>
              </a:ext>
            </a:extLst>
          </p:cNvPr>
          <p:cNvSpPr/>
          <p:nvPr/>
        </p:nvSpPr>
        <p:spPr>
          <a:xfrm>
            <a:off x="6176964" y="4866539"/>
            <a:ext cx="3186113" cy="195631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if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참일 때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elif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 :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거짓 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and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else :  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1, 2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모두 거짓일 때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52AC13C-EA13-8B4B-B39B-842D9FE4DD1A}"/>
              </a:ext>
            </a:extLst>
          </p:cNvPr>
          <p:cNvSpPr/>
          <p:nvPr/>
        </p:nvSpPr>
        <p:spPr>
          <a:xfrm>
            <a:off x="2912055" y="4866540"/>
            <a:ext cx="3186113" cy="19563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if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참일 때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else :</a:t>
            </a: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if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 :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참일 때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else :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거짓일 때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6836AC-DE7B-9846-AB9E-5DB3B3064999}"/>
              </a:ext>
            </a:extLst>
          </p:cNvPr>
          <p:cNvSpPr/>
          <p:nvPr/>
        </p:nvSpPr>
        <p:spPr>
          <a:xfrm>
            <a:off x="3071813" y="3375666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99EC11B-6E42-E84D-8438-F748BC529F8C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3071813" y="3503053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17D747-BA87-C943-8BDD-12F4244CDCF1}"/>
              </a:ext>
            </a:extLst>
          </p:cNvPr>
          <p:cNvSpPr/>
          <p:nvPr/>
        </p:nvSpPr>
        <p:spPr>
          <a:xfrm>
            <a:off x="6325591" y="3375666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BF5E82E-CB38-FD4C-8ACE-DE63AB75E82F}"/>
              </a:ext>
            </a:extLst>
          </p:cNvPr>
          <p:cNvCxnSpPr>
            <a:stCxn id="27" idx="1"/>
            <a:endCxn id="27" idx="3"/>
          </p:cNvCxnSpPr>
          <p:nvPr/>
        </p:nvCxnSpPr>
        <p:spPr>
          <a:xfrm>
            <a:off x="6325591" y="3503053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654D37-B9C0-6746-86F3-25AF15CDA3D7}"/>
              </a:ext>
            </a:extLst>
          </p:cNvPr>
          <p:cNvSpPr/>
          <p:nvPr/>
        </p:nvSpPr>
        <p:spPr>
          <a:xfrm>
            <a:off x="6325591" y="3932724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CAFA53B-4B55-B64D-B1B2-2AD23A5BD213}"/>
              </a:ext>
            </a:extLst>
          </p:cNvPr>
          <p:cNvCxnSpPr>
            <a:stCxn id="29" idx="1"/>
            <a:endCxn id="29" idx="3"/>
          </p:cNvCxnSpPr>
          <p:nvPr/>
        </p:nvCxnSpPr>
        <p:spPr>
          <a:xfrm>
            <a:off x="6325591" y="4060111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ED3B7C-8D08-0C4E-950A-7B991F5CA370}"/>
              </a:ext>
            </a:extLst>
          </p:cNvPr>
          <p:cNvSpPr/>
          <p:nvPr/>
        </p:nvSpPr>
        <p:spPr>
          <a:xfrm>
            <a:off x="3242591" y="3932724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44B527F-CB2D-8F4E-9D70-BBA5A114F025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3242591" y="4060111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44F5D68-9173-C64C-8770-773F66C2F4C3}"/>
              </a:ext>
            </a:extLst>
          </p:cNvPr>
          <p:cNvSpPr/>
          <p:nvPr/>
        </p:nvSpPr>
        <p:spPr>
          <a:xfrm>
            <a:off x="3071813" y="5168666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688E11F-E3B5-D947-ADA3-6A1BA1FF6873}"/>
              </a:ext>
            </a:extLst>
          </p:cNvPr>
          <p:cNvCxnSpPr>
            <a:stCxn id="33" idx="1"/>
            <a:endCxn id="33" idx="3"/>
          </p:cNvCxnSpPr>
          <p:nvPr/>
        </p:nvCxnSpPr>
        <p:spPr>
          <a:xfrm>
            <a:off x="3071813" y="5296053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8AAE49-761F-9A43-B3EC-5CFBE6340344}"/>
              </a:ext>
            </a:extLst>
          </p:cNvPr>
          <p:cNvSpPr/>
          <p:nvPr/>
        </p:nvSpPr>
        <p:spPr>
          <a:xfrm>
            <a:off x="3071813" y="5725901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872E017-168F-B14C-B7F2-5D899E65ABED}"/>
              </a:ext>
            </a:extLst>
          </p:cNvPr>
          <p:cNvCxnSpPr>
            <a:stCxn id="35" idx="1"/>
            <a:endCxn id="35" idx="3"/>
          </p:cNvCxnSpPr>
          <p:nvPr/>
        </p:nvCxnSpPr>
        <p:spPr>
          <a:xfrm>
            <a:off x="3071813" y="5853288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729630-C8AA-EB44-AEE6-17CDCF100BA8}"/>
              </a:ext>
            </a:extLst>
          </p:cNvPr>
          <p:cNvSpPr/>
          <p:nvPr/>
        </p:nvSpPr>
        <p:spPr>
          <a:xfrm>
            <a:off x="3353134" y="5981760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ACC401-F18E-E94E-AE6E-BB192DE25138}"/>
              </a:ext>
            </a:extLst>
          </p:cNvPr>
          <p:cNvCxnSpPr>
            <a:stCxn id="37" idx="1"/>
            <a:endCxn id="37" idx="3"/>
          </p:cNvCxnSpPr>
          <p:nvPr/>
        </p:nvCxnSpPr>
        <p:spPr>
          <a:xfrm>
            <a:off x="3353134" y="6109147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1BC624-DE28-4B4A-8B9E-4C9C9DDB660E}"/>
              </a:ext>
            </a:extLst>
          </p:cNvPr>
          <p:cNvSpPr/>
          <p:nvPr/>
        </p:nvSpPr>
        <p:spPr>
          <a:xfrm>
            <a:off x="3363469" y="6521524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57D7E55-DFE8-A84B-9988-A24FC69CFD8F}"/>
              </a:ext>
            </a:extLst>
          </p:cNvPr>
          <p:cNvCxnSpPr>
            <a:stCxn id="39" idx="1"/>
            <a:endCxn id="39" idx="3"/>
          </p:cNvCxnSpPr>
          <p:nvPr/>
        </p:nvCxnSpPr>
        <p:spPr>
          <a:xfrm>
            <a:off x="3363469" y="6648911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9D3F48-404D-CE4E-8242-85E6B280269B}"/>
              </a:ext>
            </a:extLst>
          </p:cNvPr>
          <p:cNvSpPr/>
          <p:nvPr/>
        </p:nvSpPr>
        <p:spPr>
          <a:xfrm>
            <a:off x="6343223" y="5324059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201DF7A-7904-6A42-B38F-134CC961803F}"/>
              </a:ext>
            </a:extLst>
          </p:cNvPr>
          <p:cNvCxnSpPr>
            <a:stCxn id="41" idx="1"/>
            <a:endCxn id="41" idx="3"/>
          </p:cNvCxnSpPr>
          <p:nvPr/>
        </p:nvCxnSpPr>
        <p:spPr>
          <a:xfrm>
            <a:off x="6343223" y="5451446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43BBE8-8B54-EC41-B1F2-9474542D3F28}"/>
              </a:ext>
            </a:extLst>
          </p:cNvPr>
          <p:cNvSpPr/>
          <p:nvPr/>
        </p:nvSpPr>
        <p:spPr>
          <a:xfrm>
            <a:off x="6343223" y="5890932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A564FB3-F520-B14E-B4FB-E0D2675F9499}"/>
              </a:ext>
            </a:extLst>
          </p:cNvPr>
          <p:cNvCxnSpPr>
            <a:stCxn id="43" idx="1"/>
            <a:endCxn id="43" idx="3"/>
          </p:cNvCxnSpPr>
          <p:nvPr/>
        </p:nvCxnSpPr>
        <p:spPr>
          <a:xfrm>
            <a:off x="6343223" y="6018319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92F43A-090D-BC46-9C34-617DC6491B93}"/>
              </a:ext>
            </a:extLst>
          </p:cNvPr>
          <p:cNvSpPr/>
          <p:nvPr/>
        </p:nvSpPr>
        <p:spPr>
          <a:xfrm>
            <a:off x="6325591" y="6419501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64D8B8C-48F5-6449-8DD8-BEE8640A1645}"/>
              </a:ext>
            </a:extLst>
          </p:cNvPr>
          <p:cNvCxnSpPr>
            <a:cxnSpLocks/>
            <a:stCxn id="45" idx="1"/>
            <a:endCxn id="45" idx="3"/>
          </p:cNvCxnSpPr>
          <p:nvPr/>
        </p:nvCxnSpPr>
        <p:spPr>
          <a:xfrm>
            <a:off x="6325591" y="6546888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20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5698B-5B5C-9A4A-A1B7-701C859DC136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21C75-BAE2-C14E-8A7A-2AD80AD3A1E4}"/>
              </a:ext>
            </a:extLst>
          </p:cNvPr>
          <p:cNvSpPr/>
          <p:nvPr/>
        </p:nvSpPr>
        <p:spPr>
          <a:xfrm>
            <a:off x="2916819" y="461717"/>
            <a:ext cx="3179181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#3-1.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 아이디어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2BC5C6-93A4-0340-9711-CF3A731EF93A}"/>
              </a:ext>
            </a:extLst>
          </p:cNvPr>
          <p:cNvSpPr/>
          <p:nvPr/>
        </p:nvSpPr>
        <p:spPr>
          <a:xfrm>
            <a:off x="2918745" y="1674782"/>
            <a:ext cx="6444331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#3-2.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en-US" altLang="ko-KR" b="1" dirty="0">
                <a:solidFill>
                  <a:srgbClr val="7030A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</a:t>
            </a:r>
            <a:r>
              <a:rPr kumimoji="1" lang="ko-KR" altLang="en-US" b="1" dirty="0">
                <a:solidFill>
                  <a:srgbClr val="7030A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데이터들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을 </a:t>
            </a:r>
            <a:r>
              <a:rPr kumimoji="1" lang="ko-KR" altLang="en-US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하나씩 </a:t>
            </a:r>
            <a:r>
              <a:rPr kumimoji="1" lang="en-US" altLang="ko-KR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옮기며 반복</a:t>
            </a:r>
            <a:endParaRPr kumimoji="1" lang="ko-KR" altLang="en-US" i="1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968BE5-CC8F-BC4B-966A-EDEAD25BBCB7}"/>
              </a:ext>
            </a:extLst>
          </p:cNvPr>
          <p:cNvSpPr/>
          <p:nvPr/>
        </p:nvSpPr>
        <p:spPr>
          <a:xfrm>
            <a:off x="2913978" y="3107465"/>
            <a:ext cx="3188954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#3-3. for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 유형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FC1B1-FB9D-D24B-929A-03D65FCCB149}"/>
              </a:ext>
            </a:extLst>
          </p:cNvPr>
          <p:cNvSpPr txBox="1"/>
          <p:nvPr/>
        </p:nvSpPr>
        <p:spPr>
          <a:xfrm>
            <a:off x="2667000" y="11023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#3.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정리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24310AE-4882-4A47-B6A2-BB68934BFBDC}"/>
              </a:ext>
            </a:extLst>
          </p:cNvPr>
          <p:cNvSpPr/>
          <p:nvPr/>
        </p:nvSpPr>
        <p:spPr>
          <a:xfrm>
            <a:off x="2916819" y="2075896"/>
            <a:ext cx="3186113" cy="9934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A in B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반복과 상관없는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52AC13C-EA13-8B4B-B39B-842D9FE4DD1A}"/>
              </a:ext>
            </a:extLst>
          </p:cNvPr>
          <p:cNvSpPr/>
          <p:nvPr/>
        </p:nvSpPr>
        <p:spPr>
          <a:xfrm>
            <a:off x="2912055" y="3514822"/>
            <a:ext cx="3186113" cy="8496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 데이터 반복하기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0~999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in range(1000)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print(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** 2)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6836AC-DE7B-9846-AB9E-5DB3B3064999}"/>
              </a:ext>
            </a:extLst>
          </p:cNvPr>
          <p:cNvSpPr/>
          <p:nvPr/>
        </p:nvSpPr>
        <p:spPr>
          <a:xfrm>
            <a:off x="3045309" y="2448017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99EC11B-6E42-E84D-8438-F748BC529F8C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3045309" y="2575404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55E0659-2235-F04E-8F1D-4809394AA5B8}"/>
              </a:ext>
            </a:extLst>
          </p:cNvPr>
          <p:cNvSpPr/>
          <p:nvPr/>
        </p:nvSpPr>
        <p:spPr>
          <a:xfrm>
            <a:off x="6172492" y="882375"/>
            <a:ext cx="3186113" cy="766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데이터를 반복할 문제인가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r>
              <a:rPr kumimoji="1" lang="ko-KR" altLang="en-US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ko-KR" altLang="en-US" dirty="0" err="1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endParaRPr kumimoji="1" lang="ko-KR" altLang="en-US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FEC35035-CA70-8242-A71B-88992045CBE1}"/>
              </a:ext>
            </a:extLst>
          </p:cNvPr>
          <p:cNvSpPr/>
          <p:nvPr/>
        </p:nvSpPr>
        <p:spPr>
          <a:xfrm>
            <a:off x="2909887" y="879412"/>
            <a:ext cx="3186113" cy="766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조건에 의해 반복할 문제인가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while 	</a:t>
            </a:r>
            <a:r>
              <a:rPr kumimoji="1" lang="ko-KR" altLang="en-US" spc="-150" dirty="0" err="1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if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반복 버전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B2384EC-CD3B-024E-9B83-F508A55F5828}"/>
              </a:ext>
            </a:extLst>
          </p:cNvPr>
          <p:cNvCxnSpPr/>
          <p:nvPr/>
        </p:nvCxnSpPr>
        <p:spPr>
          <a:xfrm>
            <a:off x="3071813" y="1389335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ED234D0-7B5E-4E49-BEF6-8E79DE522F21}"/>
              </a:ext>
            </a:extLst>
          </p:cNvPr>
          <p:cNvCxnSpPr/>
          <p:nvPr/>
        </p:nvCxnSpPr>
        <p:spPr>
          <a:xfrm>
            <a:off x="6362018" y="1389335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E4E2C5-DA9F-AB48-9E64-3CCA5476D3EF}"/>
              </a:ext>
            </a:extLst>
          </p:cNvPr>
          <p:cNvSpPr/>
          <p:nvPr/>
        </p:nvSpPr>
        <p:spPr>
          <a:xfrm>
            <a:off x="3847065" y="2188943"/>
            <a:ext cx="241756" cy="254773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FE355E-EFFD-604A-9387-CAA2ABF09428}"/>
              </a:ext>
            </a:extLst>
          </p:cNvPr>
          <p:cNvSpPr/>
          <p:nvPr/>
        </p:nvSpPr>
        <p:spPr>
          <a:xfrm>
            <a:off x="3378701" y="2195743"/>
            <a:ext cx="241756" cy="254773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477ACAC-3C10-B248-9519-D29EC0AD7AEC}"/>
              </a:ext>
            </a:extLst>
          </p:cNvPr>
          <p:cNvSpPr/>
          <p:nvPr/>
        </p:nvSpPr>
        <p:spPr>
          <a:xfrm>
            <a:off x="3044706" y="4091334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63332C-7D5D-E244-AA5E-C9C592A2EB2C}"/>
              </a:ext>
            </a:extLst>
          </p:cNvPr>
          <p:cNvCxnSpPr>
            <a:stCxn id="53" idx="1"/>
            <a:endCxn id="53" idx="3"/>
          </p:cNvCxnSpPr>
          <p:nvPr/>
        </p:nvCxnSpPr>
        <p:spPr>
          <a:xfrm>
            <a:off x="3044706" y="4218721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B4F8AE9-95D1-0A4C-A537-E6E7D4ECAE17}"/>
              </a:ext>
            </a:extLst>
          </p:cNvPr>
          <p:cNvSpPr/>
          <p:nvPr/>
        </p:nvSpPr>
        <p:spPr>
          <a:xfrm>
            <a:off x="3378098" y="3839060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F788C885-EB83-2748-AB31-0F0932E0FA74}"/>
              </a:ext>
            </a:extLst>
          </p:cNvPr>
          <p:cNvSpPr/>
          <p:nvPr/>
        </p:nvSpPr>
        <p:spPr>
          <a:xfrm>
            <a:off x="2916819" y="4411274"/>
            <a:ext cx="3186113" cy="8496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 데이터 반복하기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1~14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x in range(1,15)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print(x ** 2)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B58BF36-4D71-F141-9390-12F05B5ABA5B}"/>
              </a:ext>
            </a:extLst>
          </p:cNvPr>
          <p:cNvSpPr/>
          <p:nvPr/>
        </p:nvSpPr>
        <p:spPr>
          <a:xfrm>
            <a:off x="3049470" y="4987785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172B7B-CCDD-8C49-A322-04CE54008C66}"/>
              </a:ext>
            </a:extLst>
          </p:cNvPr>
          <p:cNvCxnSpPr>
            <a:stCxn id="58" idx="1"/>
            <a:endCxn id="58" idx="3"/>
          </p:cNvCxnSpPr>
          <p:nvPr/>
        </p:nvCxnSpPr>
        <p:spPr>
          <a:xfrm>
            <a:off x="3049470" y="5115172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5CECBBA-D5D9-1343-84E4-3D7D533B0F9D}"/>
              </a:ext>
            </a:extLst>
          </p:cNvPr>
          <p:cNvSpPr/>
          <p:nvPr/>
        </p:nvSpPr>
        <p:spPr>
          <a:xfrm>
            <a:off x="3850032" y="4719131"/>
            <a:ext cx="1252053" cy="268654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9DC7169-4392-7943-B470-846055FFC7E3}"/>
              </a:ext>
            </a:extLst>
          </p:cNvPr>
          <p:cNvSpPr/>
          <p:nvPr/>
        </p:nvSpPr>
        <p:spPr>
          <a:xfrm>
            <a:off x="3382862" y="4735511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114AFCFA-2532-0C49-BC40-802DB8B515FD}"/>
              </a:ext>
            </a:extLst>
          </p:cNvPr>
          <p:cNvSpPr/>
          <p:nvPr/>
        </p:nvSpPr>
        <p:spPr>
          <a:xfrm>
            <a:off x="6172492" y="3525968"/>
            <a:ext cx="3186113" cy="8385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특정 데이터 반복하기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리스트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in [1,2,3,4,5,6,7,8,9]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print(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** 2)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30BAA138-CA99-BB40-8C82-E9D372CD65AD}"/>
              </a:ext>
            </a:extLst>
          </p:cNvPr>
          <p:cNvSpPr/>
          <p:nvPr/>
        </p:nvSpPr>
        <p:spPr>
          <a:xfrm>
            <a:off x="6177256" y="4422420"/>
            <a:ext cx="3186113" cy="8496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특정 데이터 반복하기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문자열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i in ‘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서울고등학교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’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print(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96649FB-7371-AB42-84F9-DCAADB2E3628}"/>
              </a:ext>
            </a:extLst>
          </p:cNvPr>
          <p:cNvSpPr/>
          <p:nvPr/>
        </p:nvSpPr>
        <p:spPr>
          <a:xfrm>
            <a:off x="7037008" y="3831796"/>
            <a:ext cx="1987721" cy="237850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DFD9E88-3914-424F-B25F-9A118707DC30}"/>
              </a:ext>
            </a:extLst>
          </p:cNvPr>
          <p:cNvSpPr/>
          <p:nvPr/>
        </p:nvSpPr>
        <p:spPr>
          <a:xfrm>
            <a:off x="6636098" y="3834923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CEFAFE-8C7F-FE4A-AACC-BE0EC672101F}"/>
              </a:ext>
            </a:extLst>
          </p:cNvPr>
          <p:cNvSpPr/>
          <p:nvPr/>
        </p:nvSpPr>
        <p:spPr>
          <a:xfrm>
            <a:off x="7003880" y="4739575"/>
            <a:ext cx="1477511" cy="233785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F142EC3-D166-244F-8A17-1BA435768D7B}"/>
              </a:ext>
            </a:extLst>
          </p:cNvPr>
          <p:cNvSpPr/>
          <p:nvPr/>
        </p:nvSpPr>
        <p:spPr>
          <a:xfrm>
            <a:off x="6642725" y="4742702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E05D020-3992-D74B-A3F1-22D664120D68}"/>
              </a:ext>
            </a:extLst>
          </p:cNvPr>
          <p:cNvSpPr/>
          <p:nvPr/>
        </p:nvSpPr>
        <p:spPr>
          <a:xfrm>
            <a:off x="2918742" y="5298989"/>
            <a:ext cx="3188954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#3-4.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+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조건문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심화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R" altLang="en-US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5E323A6B-4F4E-7149-A3AE-928B36033CC2}"/>
              </a:ext>
            </a:extLst>
          </p:cNvPr>
          <p:cNvSpPr/>
          <p:nvPr/>
        </p:nvSpPr>
        <p:spPr>
          <a:xfrm>
            <a:off x="2916819" y="5693094"/>
            <a:ext cx="3186113" cy="11129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0 ~ 9 </a:t>
            </a:r>
            <a:r>
              <a:rPr kumimoji="1" lang="ko-KR" altLang="en-US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사이의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짝수 출력하기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in range(10) :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if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% 2 == 0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print(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** 2)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32D8116-6B3B-094A-94EF-DC03A05395A4}"/>
              </a:ext>
            </a:extLst>
          </p:cNvPr>
          <p:cNvSpPr/>
          <p:nvPr/>
        </p:nvSpPr>
        <p:spPr>
          <a:xfrm>
            <a:off x="3049470" y="6269606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C3A22C1-4A20-9C4A-8316-CB3FFB95641D}"/>
              </a:ext>
            </a:extLst>
          </p:cNvPr>
          <p:cNvCxnSpPr>
            <a:stCxn id="72" idx="1"/>
            <a:endCxn id="72" idx="3"/>
          </p:cNvCxnSpPr>
          <p:nvPr/>
        </p:nvCxnSpPr>
        <p:spPr>
          <a:xfrm>
            <a:off x="3049470" y="6396993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8E70574-A3E1-8841-89B9-8CC987B95D65}"/>
              </a:ext>
            </a:extLst>
          </p:cNvPr>
          <p:cNvSpPr/>
          <p:nvPr/>
        </p:nvSpPr>
        <p:spPr>
          <a:xfrm>
            <a:off x="3783773" y="6000952"/>
            <a:ext cx="1058034" cy="254773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B0AD487-D7AE-724B-970E-5CFBA24A074A}"/>
              </a:ext>
            </a:extLst>
          </p:cNvPr>
          <p:cNvSpPr/>
          <p:nvPr/>
        </p:nvSpPr>
        <p:spPr>
          <a:xfrm>
            <a:off x="3382862" y="6017332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01A13735-101F-6445-986F-FFCF9641A6C5}"/>
              </a:ext>
            </a:extLst>
          </p:cNvPr>
          <p:cNvSpPr/>
          <p:nvPr/>
        </p:nvSpPr>
        <p:spPr>
          <a:xfrm>
            <a:off x="6177256" y="5704240"/>
            <a:ext cx="3186113" cy="110182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in [1,2,3,4,5,6,7,8,9] :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if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&gt;= 5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break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print(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3E9F477-C137-5740-9966-8969DE41BEB9}"/>
              </a:ext>
            </a:extLst>
          </p:cNvPr>
          <p:cNvSpPr/>
          <p:nvPr/>
        </p:nvSpPr>
        <p:spPr>
          <a:xfrm>
            <a:off x="7028520" y="5745026"/>
            <a:ext cx="1987721" cy="237850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7A87BEE-3048-454B-BC88-735C4BB5BB3F}"/>
              </a:ext>
            </a:extLst>
          </p:cNvPr>
          <p:cNvSpPr/>
          <p:nvPr/>
        </p:nvSpPr>
        <p:spPr>
          <a:xfrm>
            <a:off x="6627610" y="5748153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1E5AB4-B803-0E40-8BC8-78AE8CB74428}"/>
              </a:ext>
            </a:extLst>
          </p:cNvPr>
          <p:cNvSpPr/>
          <p:nvPr/>
        </p:nvSpPr>
        <p:spPr>
          <a:xfrm>
            <a:off x="3042846" y="6528022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FDF9DC7-D0F3-B14A-A323-2376FBD0B1E5}"/>
              </a:ext>
            </a:extLst>
          </p:cNvPr>
          <p:cNvCxnSpPr>
            <a:stCxn id="79" idx="1"/>
            <a:endCxn id="79" idx="3"/>
          </p:cNvCxnSpPr>
          <p:nvPr/>
        </p:nvCxnSpPr>
        <p:spPr>
          <a:xfrm>
            <a:off x="3042846" y="6655409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0862A12-1040-C443-8FDC-DA6FF4A9785A}"/>
              </a:ext>
            </a:extLst>
          </p:cNvPr>
          <p:cNvSpPr/>
          <p:nvPr/>
        </p:nvSpPr>
        <p:spPr>
          <a:xfrm>
            <a:off x="3288010" y="6534650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C72ADC5-D246-1040-9E78-5FE53AD1055C}"/>
              </a:ext>
            </a:extLst>
          </p:cNvPr>
          <p:cNvCxnSpPr>
            <a:stCxn id="81" idx="1"/>
            <a:endCxn id="81" idx="3"/>
          </p:cNvCxnSpPr>
          <p:nvPr/>
        </p:nvCxnSpPr>
        <p:spPr>
          <a:xfrm>
            <a:off x="3288010" y="6662037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DB8A5B2-90A0-5B47-9373-35DA56FA56E4}"/>
              </a:ext>
            </a:extLst>
          </p:cNvPr>
          <p:cNvSpPr txBox="1"/>
          <p:nvPr/>
        </p:nvSpPr>
        <p:spPr>
          <a:xfrm>
            <a:off x="6140910" y="5349610"/>
            <a:ext cx="3217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특정 조건일 때 멈추기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20A2E72-3BBE-FD44-8DDA-B008E3EB91B7}"/>
              </a:ext>
            </a:extLst>
          </p:cNvPr>
          <p:cNvSpPr/>
          <p:nvPr/>
        </p:nvSpPr>
        <p:spPr>
          <a:xfrm>
            <a:off x="6301259" y="5982121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B4915DA-03DC-3C46-829D-502765CE2CB1}"/>
              </a:ext>
            </a:extLst>
          </p:cNvPr>
          <p:cNvCxnSpPr>
            <a:stCxn id="84" idx="1"/>
            <a:endCxn id="84" idx="3"/>
          </p:cNvCxnSpPr>
          <p:nvPr/>
        </p:nvCxnSpPr>
        <p:spPr>
          <a:xfrm>
            <a:off x="6301259" y="6109508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D77025-BB7C-4047-8B9B-968AC7B4C38F}"/>
              </a:ext>
            </a:extLst>
          </p:cNvPr>
          <p:cNvSpPr/>
          <p:nvPr/>
        </p:nvSpPr>
        <p:spPr>
          <a:xfrm>
            <a:off x="6294635" y="6240537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249094E-C571-9A49-8F0F-4F1FA6289911}"/>
              </a:ext>
            </a:extLst>
          </p:cNvPr>
          <p:cNvCxnSpPr>
            <a:stCxn id="86" idx="1"/>
            <a:endCxn id="86" idx="3"/>
          </p:cNvCxnSpPr>
          <p:nvPr/>
        </p:nvCxnSpPr>
        <p:spPr>
          <a:xfrm>
            <a:off x="6294635" y="6367924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298E4DA-F4CF-EB4B-97CA-01C899228312}"/>
              </a:ext>
            </a:extLst>
          </p:cNvPr>
          <p:cNvSpPr/>
          <p:nvPr/>
        </p:nvSpPr>
        <p:spPr>
          <a:xfrm>
            <a:off x="6539799" y="6247165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132665-7FC0-3D48-8682-FD352421D7DB}"/>
              </a:ext>
            </a:extLst>
          </p:cNvPr>
          <p:cNvCxnSpPr>
            <a:stCxn id="88" idx="1"/>
            <a:endCxn id="88" idx="3"/>
          </p:cNvCxnSpPr>
          <p:nvPr/>
        </p:nvCxnSpPr>
        <p:spPr>
          <a:xfrm>
            <a:off x="6539799" y="6374552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73E3B31-BC90-5340-8C2B-F5BEE745551B}"/>
              </a:ext>
            </a:extLst>
          </p:cNvPr>
          <p:cNvSpPr/>
          <p:nvPr/>
        </p:nvSpPr>
        <p:spPr>
          <a:xfrm>
            <a:off x="6301259" y="6528022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AC27E49-8B10-9B44-BE21-C9D9A1FDD7C6}"/>
              </a:ext>
            </a:extLst>
          </p:cNvPr>
          <p:cNvCxnSpPr>
            <a:stCxn id="90" idx="1"/>
            <a:endCxn id="90" idx="3"/>
          </p:cNvCxnSpPr>
          <p:nvPr/>
        </p:nvCxnSpPr>
        <p:spPr>
          <a:xfrm>
            <a:off x="6301259" y="6655409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60D9510-E03B-2D47-84D9-42A4CDA7C425}"/>
              </a:ext>
            </a:extLst>
          </p:cNvPr>
          <p:cNvSpPr/>
          <p:nvPr/>
        </p:nvSpPr>
        <p:spPr>
          <a:xfrm>
            <a:off x="6281465" y="4100588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5C33EA7-5EDD-6B47-909E-D5CFAA6E40DF}"/>
              </a:ext>
            </a:extLst>
          </p:cNvPr>
          <p:cNvCxnSpPr>
            <a:stCxn id="92" idx="1"/>
            <a:endCxn id="92" idx="3"/>
          </p:cNvCxnSpPr>
          <p:nvPr/>
        </p:nvCxnSpPr>
        <p:spPr>
          <a:xfrm>
            <a:off x="6281465" y="4227975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CABBD68-1389-D240-A6D5-0AC14ABF2245}"/>
              </a:ext>
            </a:extLst>
          </p:cNvPr>
          <p:cNvSpPr/>
          <p:nvPr/>
        </p:nvSpPr>
        <p:spPr>
          <a:xfrm>
            <a:off x="6286229" y="4997039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79E6F93-A649-DF4D-A2AE-6E8423D0615D}"/>
              </a:ext>
            </a:extLst>
          </p:cNvPr>
          <p:cNvCxnSpPr>
            <a:stCxn id="94" idx="1"/>
            <a:endCxn id="94" idx="3"/>
          </p:cNvCxnSpPr>
          <p:nvPr/>
        </p:nvCxnSpPr>
        <p:spPr>
          <a:xfrm>
            <a:off x="6286229" y="5124426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37FECF8-37D5-D54D-89EF-D5D795BA535E}"/>
              </a:ext>
            </a:extLst>
          </p:cNvPr>
          <p:cNvSpPr/>
          <p:nvPr/>
        </p:nvSpPr>
        <p:spPr>
          <a:xfrm>
            <a:off x="3779009" y="3822680"/>
            <a:ext cx="1323076" cy="276113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81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550</Words>
  <Application>Microsoft Macintosh PowerPoint</Application>
  <PresentationFormat>와이드스크린</PresentationFormat>
  <Paragraphs>109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석리</dc:creator>
  <cp:lastModifiedBy>송 석리</cp:lastModifiedBy>
  <cp:revision>24</cp:revision>
  <dcterms:created xsi:type="dcterms:W3CDTF">2022-03-20T05:44:04Z</dcterms:created>
  <dcterms:modified xsi:type="dcterms:W3CDTF">2022-03-20T07:35:15Z</dcterms:modified>
</cp:coreProperties>
</file>