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51"/>
    <a:srgbClr val="7A81FF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41"/>
  </p:normalViewPr>
  <p:slideViewPr>
    <p:cSldViewPr snapToGrid="0" snapToObjects="1">
      <p:cViewPr>
        <p:scale>
          <a:sx n="77" d="100"/>
          <a:sy n="77" d="100"/>
        </p:scale>
        <p:origin x="71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72A77-9060-EB44-B6CE-260DE3C98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8EDBFB-B7DE-7F43-BDA2-ADF6B7EF2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B57F3B-ED8B-7E46-AD5B-33C6A338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EDE-6874-D84A-966E-09177509A60F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89D00-E581-564C-B4AE-5858854E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9C7B0D-442C-6448-8474-C0288897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7175-DBAD-9B48-8FFC-7154D6A6D6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372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76AA8-BA0D-BE4E-B7EC-331D2BC34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35281C-A679-B540-BC75-71A20F862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1DEE22-EF30-3041-976B-C05FEE0B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EDE-6874-D84A-966E-09177509A60F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FEA30-160A-2647-A1E1-3A1DF0E5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BC2C25-0F21-8844-866E-67F16151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7175-DBAD-9B48-8FFC-7154D6A6D6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335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3B061C-AC1A-4245-A4C6-3165A4036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07C18-8D4B-584B-9432-047AE0FCD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8F623-566A-8648-8E33-A1709FDB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EDE-6874-D84A-966E-09177509A60F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CF85D3-070D-844E-B4DE-AC6C35B2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426261-9260-F843-962C-5C18861B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7175-DBAD-9B48-8FFC-7154D6A6D6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541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C4530-1A4A-EE4E-A45E-AB4AD94A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E1F42F-7F32-E84F-B052-39C8481A7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714598-5588-F049-AD80-2F943E5E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EDE-6874-D84A-966E-09177509A60F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49F2A2-ECD3-F540-B711-FC1D6463B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4C742-8A20-BA4A-9734-A03310B0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7175-DBAD-9B48-8FFC-7154D6A6D6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244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873D0-CCA0-FD46-9687-F9D9890B8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87EC29-27DA-6141-813C-789EC6CB7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FE314-9FD0-4F4F-9DB6-FBA9DF45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EDE-6874-D84A-966E-09177509A60F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2FCC4-B828-8A49-9E01-4811DD47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CDA186-9C90-BC42-93A3-C4942550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7175-DBAD-9B48-8FFC-7154D6A6D6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84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9967C-AA90-6741-B1F7-6B415D77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5584AE-46A8-4640-B344-1C498DDCB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B5DE05-7344-3E4A-99B5-D6C653623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3969E4-51D9-8A4A-927D-D75CB94C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EDE-6874-D84A-966E-09177509A60F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C85DC0-AA48-A841-B050-2D4C87AA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A36150-A9B7-1B42-A168-C8658580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7175-DBAD-9B48-8FFC-7154D6A6D6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08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8652F-8712-8641-AF1C-DBC0B801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A4D721-639E-1B47-99B7-B1319526A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3DCCCD-8EBE-BE47-A95E-BC7F30E21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45E76B-BDBD-0B42-8E6F-0BFEDE108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A5D1BE-37E9-AE4D-9AC0-5B2AEBDBE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6893EE-6B1E-2D44-8F8C-158D5CC1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EDE-6874-D84A-966E-09177509A60F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7157C6-CB06-534E-A452-DE057F79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BA2A44-B8CA-0345-8167-81E93E6A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7175-DBAD-9B48-8FFC-7154D6A6D6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332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A6002-24AC-DD46-B063-27D7FC0A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4CEC00-E4F4-8142-859A-9B36E560D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EDE-6874-D84A-966E-09177509A60F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050ADC-EF42-EF48-AB56-B4B0869A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7DCA30-6A6C-5D44-B67C-B77ADDBA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7175-DBAD-9B48-8FFC-7154D6A6D6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230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7C0F6D-B02D-5241-8BF6-D59597386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EDE-6874-D84A-966E-09177509A60F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C688CD-891E-8B40-A7B1-DB559191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7FCE69-09F4-5E4F-AA89-65676F07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7175-DBAD-9B48-8FFC-7154D6A6D6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357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9C560-5F3E-F045-A769-7D24D48DA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5FAEFF-E109-1241-82BE-0E1A9580A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2B2EFC-EDD9-3346-B375-70550EE8D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F11A82-DC86-404D-A3A3-80D16EF8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EDE-6874-D84A-966E-09177509A60F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260945-38E3-3B44-80CB-453386CDF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90DD86-E78F-974D-BC6B-5E3BB10A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7175-DBAD-9B48-8FFC-7154D6A6D6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564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8C4D4-E8C0-7C4B-9BE1-BC0203111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573704-AFA9-0F4F-95E9-7A177BB87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766C83-B920-A443-972C-27FE08B95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1D7F9C-73FC-6544-B6BA-F3632D33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EDE-6874-D84A-966E-09177509A60F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F26009-F323-7949-8719-D3342100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90966-9F63-1846-8E3F-4B88E9B6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7175-DBAD-9B48-8FFC-7154D6A6D6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815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190AF7-8032-A542-B791-195251FC5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9CEDDA-D875-8D43-AD71-DD9CC846B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E8A43E-774F-5C42-B364-A751CA291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8CEDE-6874-D84A-966E-09177509A60F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BB0030-DAA9-4540-8A1C-D154BC05D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B3A801-DC61-A04C-8C42-6737E120C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27175-DBAD-9B48-8FFC-7154D6A6D6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525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55698B-5B5C-9A4A-A1B7-701C859DC136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F21C75-BAE2-C14E-8A7A-2AD80AD3A1E4}"/>
              </a:ext>
            </a:extLst>
          </p:cNvPr>
          <p:cNvSpPr/>
          <p:nvPr/>
        </p:nvSpPr>
        <p:spPr>
          <a:xfrm>
            <a:off x="2916819" y="766519"/>
            <a:ext cx="4188520" cy="395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#0-1.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기본 출력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kumimoji="1" lang="en-US" altLang="ko-KR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print(</a:t>
            </a:r>
            <a:r>
              <a:rPr kumimoji="1" lang="ko-KR" altLang="en-US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출력하고 싶은 값</a:t>
            </a:r>
            <a:r>
              <a:rPr kumimoji="1" lang="en-US" altLang="ko-KR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endParaRPr kumimoji="1" lang="ko-KR" altLang="en-US" b="1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5FC1B1-FB9D-D24B-929A-03D65FCCB149}"/>
              </a:ext>
            </a:extLst>
          </p:cNvPr>
          <p:cNvSpPr txBox="1"/>
          <p:nvPr/>
        </p:nvSpPr>
        <p:spPr>
          <a:xfrm>
            <a:off x="2667000" y="11023"/>
            <a:ext cx="4286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#0. 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기본 입출력 및 데이터 저장 정리</a:t>
            </a: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17753970-2351-A041-94ED-8AB6309C7457}"/>
              </a:ext>
            </a:extLst>
          </p:cNvPr>
          <p:cNvSpPr/>
          <p:nvPr/>
        </p:nvSpPr>
        <p:spPr>
          <a:xfrm>
            <a:off x="2912055" y="1178020"/>
            <a:ext cx="3186113" cy="84967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숫자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정수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실수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출력하기</a:t>
            </a:r>
            <a:endParaRPr kumimoji="1" lang="en-US" altLang="ko-KR" spc="-150" dirty="0">
              <a:solidFill>
                <a:srgbClr val="00905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print(3.14)</a:t>
            </a:r>
          </a:p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print(2022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*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2022)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D7D99FB-CCA9-B145-87A6-27E90E729783}"/>
              </a:ext>
            </a:extLst>
          </p:cNvPr>
          <p:cNvSpPr/>
          <p:nvPr/>
        </p:nvSpPr>
        <p:spPr>
          <a:xfrm>
            <a:off x="5340748" y="795563"/>
            <a:ext cx="1635785" cy="307193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F5B221-287A-7E41-BDCB-1AC7D1828ED9}"/>
              </a:ext>
            </a:extLst>
          </p:cNvPr>
          <p:cNvSpPr txBox="1"/>
          <p:nvPr/>
        </p:nvSpPr>
        <p:spPr>
          <a:xfrm>
            <a:off x="2810743" y="370259"/>
            <a:ext cx="470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* </a:t>
            </a:r>
            <a:r>
              <a:rPr lang="en-US" altLang="ko-KR" sz="1800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: comment(</a:t>
            </a:r>
            <a:r>
              <a:rPr lang="ko-KR" altLang="en-US" sz="1800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주석</a:t>
            </a:r>
            <a:r>
              <a:rPr lang="en-US" altLang="ko-KR" sz="1800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), </a:t>
            </a:r>
            <a:r>
              <a:rPr lang="ko-KR" altLang="en-US" sz="1800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코드를 설명할 때 사용</a:t>
            </a:r>
            <a:endParaRPr lang="ko-KR" altLang="en-US" i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BBF6BF4-E71F-3B43-BBC6-ECDC99F17659}"/>
              </a:ext>
            </a:extLst>
          </p:cNvPr>
          <p:cNvSpPr/>
          <p:nvPr/>
        </p:nvSpPr>
        <p:spPr>
          <a:xfrm>
            <a:off x="3517498" y="1720498"/>
            <a:ext cx="1177107" cy="307193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C68CADF3-E0B2-0147-97D6-B76B51FBD618}"/>
              </a:ext>
            </a:extLst>
          </p:cNvPr>
          <p:cNvSpPr/>
          <p:nvPr/>
        </p:nvSpPr>
        <p:spPr>
          <a:xfrm>
            <a:off x="6218527" y="1178020"/>
            <a:ext cx="3186113" cy="84967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문자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문자열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출력하기 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‘’, “”</a:t>
            </a:r>
          </a:p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print(‘hello world’)</a:t>
            </a:r>
          </a:p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print(“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안녕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파이썬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?”)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AEB5DB9-CD63-074B-84B1-82BB9CFC2875}"/>
              </a:ext>
            </a:extLst>
          </p:cNvPr>
          <p:cNvSpPr/>
          <p:nvPr/>
        </p:nvSpPr>
        <p:spPr>
          <a:xfrm>
            <a:off x="6817833" y="1449259"/>
            <a:ext cx="1037014" cy="27124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E8F361-515B-6D48-816B-3CBE41963E3C}"/>
              </a:ext>
            </a:extLst>
          </p:cNvPr>
          <p:cNvSpPr/>
          <p:nvPr/>
        </p:nvSpPr>
        <p:spPr>
          <a:xfrm>
            <a:off x="6820333" y="1736569"/>
            <a:ext cx="1244375" cy="291122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E0276A0-0616-984F-805A-D5E3DE26F5FF}"/>
              </a:ext>
            </a:extLst>
          </p:cNvPr>
          <p:cNvSpPr/>
          <p:nvPr/>
        </p:nvSpPr>
        <p:spPr>
          <a:xfrm>
            <a:off x="2916818" y="2135763"/>
            <a:ext cx="4758145" cy="395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#0-2.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데이터의 저장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저장공간이름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변수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=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값</a:t>
            </a:r>
            <a:endParaRPr kumimoji="1" lang="ko-KR" altLang="en-US" b="1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5CB8BC77-C987-8D4D-B3C2-5C1115F6C9EC}"/>
              </a:ext>
            </a:extLst>
          </p:cNvPr>
          <p:cNvSpPr/>
          <p:nvPr/>
        </p:nvSpPr>
        <p:spPr>
          <a:xfrm>
            <a:off x="2912055" y="2547264"/>
            <a:ext cx="3186113" cy="84967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숫자 저장하기</a:t>
            </a:r>
            <a:endParaRPr kumimoji="1" lang="en-US" altLang="ko-KR" spc="-150" dirty="0">
              <a:solidFill>
                <a:srgbClr val="00905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  = 10</a:t>
            </a:r>
          </a:p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b = a + 2 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+ :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덧셈</a:t>
            </a:r>
            <a:endParaRPr kumimoji="1" lang="en-US" altLang="ko-KR" spc="-150" dirty="0">
              <a:solidFill>
                <a:srgbClr val="00905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A61C6CCF-8C8B-BC44-AF90-EC2DAD6AAE6A}"/>
              </a:ext>
            </a:extLst>
          </p:cNvPr>
          <p:cNvSpPr/>
          <p:nvPr/>
        </p:nvSpPr>
        <p:spPr>
          <a:xfrm>
            <a:off x="6218527" y="2547264"/>
            <a:ext cx="3186113" cy="84967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문자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문자열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저장하기</a:t>
            </a:r>
            <a:endParaRPr kumimoji="1" lang="en-US" altLang="ko-KR" spc="-150" dirty="0">
              <a:solidFill>
                <a:srgbClr val="00905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  = ‘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안녕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?’</a:t>
            </a:r>
          </a:p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b = ‘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안녕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?’ + “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파이썬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!” 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+ :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연결</a:t>
            </a:r>
            <a:endParaRPr kumimoji="1" lang="en-US" altLang="ko-KR" spc="-150" dirty="0">
              <a:solidFill>
                <a:srgbClr val="00905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FE8EC59-D438-AD4D-A7E1-DEC53F1E9C18}"/>
              </a:ext>
            </a:extLst>
          </p:cNvPr>
          <p:cNvSpPr/>
          <p:nvPr/>
        </p:nvSpPr>
        <p:spPr>
          <a:xfrm>
            <a:off x="7276796" y="2209862"/>
            <a:ext cx="368188" cy="289984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435AB39-C26E-8E42-A5D4-A0385B8DA679}"/>
              </a:ext>
            </a:extLst>
          </p:cNvPr>
          <p:cNvSpPr/>
          <p:nvPr/>
        </p:nvSpPr>
        <p:spPr>
          <a:xfrm>
            <a:off x="5141663" y="2178780"/>
            <a:ext cx="1948685" cy="337424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D998A57-A3BC-D849-A81A-F70497916DDC}"/>
              </a:ext>
            </a:extLst>
          </p:cNvPr>
          <p:cNvSpPr txBox="1"/>
          <p:nvPr/>
        </p:nvSpPr>
        <p:spPr>
          <a:xfrm>
            <a:off x="2810742" y="3399284"/>
            <a:ext cx="6593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* 변수 규칙 </a:t>
            </a:r>
            <a:r>
              <a:rPr lang="en-US" altLang="ko-KR" sz="1800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lang="ko-KR" altLang="en-US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영문 대소문자 구분</a:t>
            </a:r>
            <a:r>
              <a:rPr lang="en-US" altLang="ko-KR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800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한글 </a:t>
            </a:r>
            <a:r>
              <a:rPr lang="en-US" altLang="ko-KR" sz="1800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O, </a:t>
            </a:r>
            <a:r>
              <a:rPr lang="ko-KR" altLang="en-US" sz="1800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숫자 시작 </a:t>
            </a:r>
            <a:r>
              <a:rPr lang="en-US" altLang="ko-KR" sz="1800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X, _</a:t>
            </a:r>
            <a:r>
              <a:rPr lang="ko-KR" altLang="en-US" sz="1800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시작 </a:t>
            </a:r>
            <a:r>
              <a:rPr lang="en-US" altLang="ko-KR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O</a:t>
            </a:r>
            <a:endParaRPr lang="ko-KR" altLang="en-US" i="1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AF9DD49-8C1A-E24D-8801-F2C8259BE881}"/>
              </a:ext>
            </a:extLst>
          </p:cNvPr>
          <p:cNvSpPr/>
          <p:nvPr/>
        </p:nvSpPr>
        <p:spPr>
          <a:xfrm>
            <a:off x="3005152" y="2872084"/>
            <a:ext cx="202744" cy="241260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8AE7C93-0C8D-3E47-BBD1-76C42394369D}"/>
              </a:ext>
            </a:extLst>
          </p:cNvPr>
          <p:cNvSpPr/>
          <p:nvPr/>
        </p:nvSpPr>
        <p:spPr>
          <a:xfrm>
            <a:off x="3007652" y="3129414"/>
            <a:ext cx="202744" cy="241260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AF8F39A-F1B1-2444-B1EB-E7087E63A939}"/>
              </a:ext>
            </a:extLst>
          </p:cNvPr>
          <p:cNvSpPr/>
          <p:nvPr/>
        </p:nvSpPr>
        <p:spPr>
          <a:xfrm>
            <a:off x="3397391" y="2874584"/>
            <a:ext cx="335159" cy="23876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77E049B-5502-A44E-8922-FB452E3BA22B}"/>
              </a:ext>
            </a:extLst>
          </p:cNvPr>
          <p:cNvSpPr/>
          <p:nvPr/>
        </p:nvSpPr>
        <p:spPr>
          <a:xfrm>
            <a:off x="3384901" y="3131914"/>
            <a:ext cx="452581" cy="23876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90876D4-A876-744A-B53E-158A14A20538}"/>
              </a:ext>
            </a:extLst>
          </p:cNvPr>
          <p:cNvSpPr/>
          <p:nvPr/>
        </p:nvSpPr>
        <p:spPr>
          <a:xfrm>
            <a:off x="6293559" y="2853514"/>
            <a:ext cx="202744" cy="241260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3ECA59C-B2D3-164D-9539-147FDAD636F7}"/>
              </a:ext>
            </a:extLst>
          </p:cNvPr>
          <p:cNvSpPr/>
          <p:nvPr/>
        </p:nvSpPr>
        <p:spPr>
          <a:xfrm>
            <a:off x="6296059" y="3110844"/>
            <a:ext cx="202744" cy="241260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1852CF3-F839-3D45-9196-30347A6BFEAF}"/>
              </a:ext>
            </a:extLst>
          </p:cNvPr>
          <p:cNvSpPr/>
          <p:nvPr/>
        </p:nvSpPr>
        <p:spPr>
          <a:xfrm>
            <a:off x="6685798" y="2856014"/>
            <a:ext cx="590998" cy="233322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7BC9194-AD06-F94B-A973-5F2F6F13E9FA}"/>
              </a:ext>
            </a:extLst>
          </p:cNvPr>
          <p:cNvSpPr/>
          <p:nvPr/>
        </p:nvSpPr>
        <p:spPr>
          <a:xfrm>
            <a:off x="6673308" y="3113344"/>
            <a:ext cx="1601262" cy="25733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99CFF3D-D529-F641-9BEF-903DF2064BA6}"/>
              </a:ext>
            </a:extLst>
          </p:cNvPr>
          <p:cNvSpPr/>
          <p:nvPr/>
        </p:nvSpPr>
        <p:spPr>
          <a:xfrm>
            <a:off x="3517498" y="1449258"/>
            <a:ext cx="424915" cy="34864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29ECB50-D508-B14A-8335-DAF0CF6ED25D}"/>
              </a:ext>
            </a:extLst>
          </p:cNvPr>
          <p:cNvSpPr/>
          <p:nvPr/>
        </p:nvSpPr>
        <p:spPr>
          <a:xfrm>
            <a:off x="2916818" y="3803650"/>
            <a:ext cx="4601581" cy="403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#0-3.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기본 입력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변수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= </a:t>
            </a:r>
            <a:r>
              <a:rPr kumimoji="1" lang="en-US" altLang="ko-KR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input(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‘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안내 </a:t>
            </a:r>
            <a:r>
              <a:rPr kumimoji="1" lang="ko-KR" altLang="en-US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메세지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’</a:t>
            </a:r>
            <a:r>
              <a:rPr kumimoji="1" lang="en-US" altLang="ko-KR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endParaRPr kumimoji="1" lang="ko-KR" altLang="en-US" b="1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738A4F41-D5C9-3841-BF2E-3CC35322A011}"/>
              </a:ext>
            </a:extLst>
          </p:cNvPr>
          <p:cNvSpPr/>
          <p:nvPr/>
        </p:nvSpPr>
        <p:spPr>
          <a:xfrm>
            <a:off x="2912056" y="4215150"/>
            <a:ext cx="2862580" cy="84967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</a:t>
            </a:r>
            <a:r>
              <a:rPr kumimoji="1" lang="ko-KR" altLang="en-US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키보드로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문자 입력하기</a:t>
            </a:r>
            <a:endParaRPr kumimoji="1" lang="en-US" altLang="ko-KR" spc="-150" dirty="0">
              <a:solidFill>
                <a:srgbClr val="00905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name = input()</a:t>
            </a:r>
          </a:p>
          <a:p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my_id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= input(‘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아이디 입력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’)</a:t>
            </a: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7C3529C8-4EBA-E54D-A7FE-6AD233763011}"/>
              </a:ext>
            </a:extLst>
          </p:cNvPr>
          <p:cNvSpPr/>
          <p:nvPr/>
        </p:nvSpPr>
        <p:spPr>
          <a:xfrm>
            <a:off x="5867733" y="4215150"/>
            <a:ext cx="3536908" cy="84967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키보드로 숫자 입력하기</a:t>
            </a:r>
            <a:endParaRPr kumimoji="1" lang="en-US" altLang="ko-KR" spc="-150" dirty="0">
              <a:solidFill>
                <a:srgbClr val="00905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age = </a:t>
            </a:r>
            <a:r>
              <a:rPr kumimoji="1" lang="en-US" altLang="ko-KR" spc="-15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int(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input(‘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나이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:’)</a:t>
            </a:r>
            <a:r>
              <a:rPr kumimoji="1" lang="en-US" altLang="ko-KR" spc="-15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int: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정수</a:t>
            </a:r>
            <a:endParaRPr kumimoji="1" lang="en-US" altLang="ko-KR" spc="-150" dirty="0">
              <a:solidFill>
                <a:srgbClr val="00905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eye = </a:t>
            </a:r>
            <a:r>
              <a:rPr kumimoji="1" lang="en-US" altLang="ko-KR" spc="-15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float(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input(‘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시력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:’)</a:t>
            </a:r>
            <a:r>
              <a:rPr kumimoji="1" lang="en-US" altLang="ko-KR" spc="-15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#float: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실수</a:t>
            </a:r>
            <a:endParaRPr kumimoji="1" lang="en-US" altLang="ko-KR" spc="-150" dirty="0">
              <a:solidFill>
                <a:srgbClr val="00905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5777CA9-CE48-A64B-94F0-34EF088D7F6E}"/>
              </a:ext>
            </a:extLst>
          </p:cNvPr>
          <p:cNvSpPr/>
          <p:nvPr/>
        </p:nvSpPr>
        <p:spPr>
          <a:xfrm>
            <a:off x="4726994" y="3846666"/>
            <a:ext cx="491049" cy="321066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57B3086-DD21-DD40-BFC8-E04187F754A9}"/>
              </a:ext>
            </a:extLst>
          </p:cNvPr>
          <p:cNvSpPr/>
          <p:nvPr/>
        </p:nvSpPr>
        <p:spPr>
          <a:xfrm>
            <a:off x="3774833" y="4532835"/>
            <a:ext cx="618263" cy="23876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42B7FD5-B449-FC43-9331-41E1C83F11DB}"/>
              </a:ext>
            </a:extLst>
          </p:cNvPr>
          <p:cNvSpPr/>
          <p:nvPr/>
        </p:nvSpPr>
        <p:spPr>
          <a:xfrm>
            <a:off x="3770676" y="4798828"/>
            <a:ext cx="1838425" cy="23876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5A0D651-53CA-FC4B-8E9C-15E8D9D347AC}"/>
              </a:ext>
            </a:extLst>
          </p:cNvPr>
          <p:cNvSpPr/>
          <p:nvPr/>
        </p:nvSpPr>
        <p:spPr>
          <a:xfrm>
            <a:off x="3005152" y="4539970"/>
            <a:ext cx="595176" cy="241260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0B4F7D6-8CD7-FC4C-9E8A-8E5B3547FD57}"/>
              </a:ext>
            </a:extLst>
          </p:cNvPr>
          <p:cNvSpPr/>
          <p:nvPr/>
        </p:nvSpPr>
        <p:spPr>
          <a:xfrm>
            <a:off x="3007651" y="4797300"/>
            <a:ext cx="592677" cy="238760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91837C5-6B5A-9C4A-A424-9B85AC8B6BB9}"/>
              </a:ext>
            </a:extLst>
          </p:cNvPr>
          <p:cNvSpPr/>
          <p:nvPr/>
        </p:nvSpPr>
        <p:spPr>
          <a:xfrm>
            <a:off x="5966897" y="4555763"/>
            <a:ext cx="422614" cy="225467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579F75E-B0BC-554F-94AC-4C719EB54DD7}"/>
              </a:ext>
            </a:extLst>
          </p:cNvPr>
          <p:cNvSpPr/>
          <p:nvPr/>
        </p:nvSpPr>
        <p:spPr>
          <a:xfrm>
            <a:off x="5997395" y="4831468"/>
            <a:ext cx="330031" cy="201156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48DE96E-6A9E-EE4A-AC4C-4BAB7666F2CB}"/>
              </a:ext>
            </a:extLst>
          </p:cNvPr>
          <p:cNvSpPr/>
          <p:nvPr/>
        </p:nvSpPr>
        <p:spPr>
          <a:xfrm>
            <a:off x="6516441" y="4768761"/>
            <a:ext cx="1656714" cy="29606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1E2F71E-0910-2444-BE83-4CBA2806808D}"/>
              </a:ext>
            </a:extLst>
          </p:cNvPr>
          <p:cNvSpPr/>
          <p:nvPr/>
        </p:nvSpPr>
        <p:spPr>
          <a:xfrm>
            <a:off x="6522087" y="4537338"/>
            <a:ext cx="1447869" cy="266341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C199F1C-BA7F-7945-B167-67E46F6D577D}"/>
              </a:ext>
            </a:extLst>
          </p:cNvPr>
          <p:cNvSpPr/>
          <p:nvPr/>
        </p:nvSpPr>
        <p:spPr>
          <a:xfrm>
            <a:off x="5442459" y="3843468"/>
            <a:ext cx="1963051" cy="321066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DF9B138-AB2C-E948-958B-B5D6DFE339A1}"/>
              </a:ext>
            </a:extLst>
          </p:cNvPr>
          <p:cNvSpPr txBox="1"/>
          <p:nvPr/>
        </p:nvSpPr>
        <p:spPr>
          <a:xfrm>
            <a:off x="2810741" y="5072721"/>
            <a:ext cx="6593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* </a:t>
            </a:r>
            <a:r>
              <a:rPr lang="en-US" altLang="ko-KR" sz="1800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int() : </a:t>
            </a:r>
            <a:r>
              <a:rPr lang="ko-KR" altLang="en-US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정수로 변환</a:t>
            </a:r>
            <a:r>
              <a:rPr lang="en-US" altLang="ko-KR" sz="1800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float() : </a:t>
            </a:r>
            <a:r>
              <a:rPr lang="ko-KR" altLang="en-US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실수로 변환</a:t>
            </a:r>
            <a:r>
              <a:rPr lang="en-US" altLang="ko-KR" sz="1800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en-US" altLang="ko-KR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str() : </a:t>
            </a:r>
            <a:r>
              <a:rPr lang="ko-KR" altLang="en-US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문자열로 변환</a:t>
            </a:r>
            <a:endParaRPr lang="ko-KR" altLang="en-US" i="1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BC83A1B-4B13-6D4D-92F4-9EB5D0929355}"/>
              </a:ext>
            </a:extLst>
          </p:cNvPr>
          <p:cNvSpPr/>
          <p:nvPr/>
        </p:nvSpPr>
        <p:spPr>
          <a:xfrm>
            <a:off x="2916819" y="5506254"/>
            <a:ext cx="3179182" cy="403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#0-4.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출력 함수의 다양한 활용</a:t>
            </a:r>
            <a:endParaRPr kumimoji="1" lang="ko-KR" altLang="en-US" b="1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1" name="모서리가 둥근 직사각형 90">
            <a:extLst>
              <a:ext uri="{FF2B5EF4-FFF2-40B4-BE49-F238E27FC236}">
                <a16:creationId xmlns:a16="http://schemas.microsoft.com/office/drawing/2014/main" id="{9496B6CD-46E7-9946-A5C8-C42F0AD4F927}"/>
              </a:ext>
            </a:extLst>
          </p:cNvPr>
          <p:cNvSpPr/>
          <p:nvPr/>
        </p:nvSpPr>
        <p:spPr>
          <a:xfrm>
            <a:off x="2912055" y="5917755"/>
            <a:ext cx="3186113" cy="84967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문자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숫자를 연결할 때 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,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사용</a:t>
            </a:r>
            <a:endParaRPr kumimoji="1" lang="en-US" altLang="ko-KR" spc="-150" dirty="0">
              <a:solidFill>
                <a:srgbClr val="00905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name = input(‘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이름 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’)</a:t>
            </a:r>
          </a:p>
          <a:p>
            <a:r>
              <a:rPr kumimoji="1" lang="en-US" altLang="ko-KR" spc="-15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print(name + ‘</a:t>
            </a:r>
            <a:r>
              <a:rPr kumimoji="1" lang="ko-KR" altLang="en-US" spc="-15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님의 </a:t>
            </a:r>
            <a:r>
              <a:rPr kumimoji="1" lang="en-US" altLang="ko-KR" spc="-15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hp : ’</a:t>
            </a:r>
            <a:r>
              <a:rPr kumimoji="1" lang="en-US" altLang="ko-KR" b="1" spc="-15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en-US" altLang="ko-KR" spc="-15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100)</a:t>
            </a:r>
          </a:p>
        </p:txBody>
      </p:sp>
      <p:sp>
        <p:nvSpPr>
          <p:cNvPr id="94" name="모서리가 둥근 직사각형 93">
            <a:extLst>
              <a:ext uri="{FF2B5EF4-FFF2-40B4-BE49-F238E27FC236}">
                <a16:creationId xmlns:a16="http://schemas.microsoft.com/office/drawing/2014/main" id="{C02EBBE8-E18F-AE47-B145-D6CDFACFDF09}"/>
              </a:ext>
            </a:extLst>
          </p:cNvPr>
          <p:cNvSpPr/>
          <p:nvPr/>
        </p:nvSpPr>
        <p:spPr>
          <a:xfrm>
            <a:off x="6218527" y="5917755"/>
            <a:ext cx="3186113" cy="84967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줄 바꿈 대신 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end = ‘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문자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’</a:t>
            </a:r>
          </a:p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print(‘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안녕하세요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!’</a:t>
            </a:r>
            <a:r>
              <a:rPr kumimoji="1" lang="en-US" altLang="ko-KR" spc="-15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end = ‘  ’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print(‘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반가워요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’</a:t>
            </a:r>
            <a:r>
              <a:rPr kumimoji="1" lang="en-US" altLang="ko-KR" spc="-15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end = ‘_ ’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5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55698B-5B5C-9A4A-A1B7-701C859DC136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F21C75-BAE2-C14E-8A7A-2AD80AD3A1E4}"/>
              </a:ext>
            </a:extLst>
          </p:cNvPr>
          <p:cNvSpPr/>
          <p:nvPr/>
        </p:nvSpPr>
        <p:spPr>
          <a:xfrm>
            <a:off x="2916819" y="461717"/>
            <a:ext cx="3812594" cy="358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#1-1.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산술 연산자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숫자를 계산할 때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0D32E53-66A4-904A-BC1A-06B38E352FFE}"/>
              </a:ext>
            </a:extLst>
          </p:cNvPr>
          <p:cNvGraphicFramePr>
            <a:graphicFrameLocks noGrp="1"/>
          </p:cNvGraphicFramePr>
          <p:nvPr/>
        </p:nvGraphicFramePr>
        <p:xfrm>
          <a:off x="2916819" y="903590"/>
          <a:ext cx="6342928" cy="16764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283927">
                  <a:extLst>
                    <a:ext uri="{9D8B030D-6E8A-4147-A177-3AD203B41FA5}">
                      <a16:colId xmlns:a16="http://schemas.microsoft.com/office/drawing/2014/main" val="4198674440"/>
                    </a:ext>
                  </a:extLst>
                </a:gridCol>
                <a:gridCol w="1551872">
                  <a:extLst>
                    <a:ext uri="{9D8B030D-6E8A-4147-A177-3AD203B41FA5}">
                      <a16:colId xmlns:a16="http://schemas.microsoft.com/office/drawing/2014/main" val="1106115618"/>
                    </a:ext>
                  </a:extLst>
                </a:gridCol>
                <a:gridCol w="3507129">
                  <a:extLst>
                    <a:ext uri="{9D8B030D-6E8A-4147-A177-3AD203B41FA5}">
                      <a16:colId xmlns:a16="http://schemas.microsoft.com/office/drawing/2014/main" val="915300695"/>
                    </a:ext>
                  </a:extLst>
                </a:gridCol>
              </a:tblGrid>
              <a:tr h="3164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사용방법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488159"/>
                  </a:ext>
                </a:extLst>
              </a:tr>
              <a:tr h="316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+, -,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*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/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사칙 연산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(10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–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3)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+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(2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*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(8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/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2)) 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소괄호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93064"/>
                  </a:ext>
                </a:extLst>
              </a:tr>
              <a:tr h="316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%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나머지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%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2 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# 10</a:t>
                      </a:r>
                      <a:r>
                        <a:rPr lang="ko-KR" altLang="en-US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을 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로 나눈 나머지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74530"/>
                  </a:ext>
                </a:extLst>
              </a:tr>
              <a:tr h="316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//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//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3 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# 10</a:t>
                      </a:r>
                      <a:r>
                        <a:rPr lang="ko-KR" altLang="en-US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을 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r>
                        <a:rPr lang="ko-KR" altLang="en-US" sz="1600" dirty="0" err="1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으로</a:t>
                      </a:r>
                      <a:r>
                        <a:rPr lang="ko-KR" altLang="en-US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나눈 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450945"/>
                  </a:ext>
                </a:extLst>
              </a:tr>
              <a:tr h="3164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제곱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**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 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# 10</a:t>
                      </a:r>
                      <a:r>
                        <a:rPr lang="ko-KR" altLang="en-US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의 세 제곱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105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D2BC5C6-93A4-0340-9711-CF3A731EF93A}"/>
              </a:ext>
            </a:extLst>
          </p:cNvPr>
          <p:cNvSpPr/>
          <p:nvPr/>
        </p:nvSpPr>
        <p:spPr>
          <a:xfrm>
            <a:off x="2918746" y="2720880"/>
            <a:ext cx="3810668" cy="358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#1-2.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비교 연산자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크기를 비교할 때</a:t>
            </a:r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44305EB4-C504-294C-B9F3-ACE20922F52C}"/>
              </a:ext>
            </a:extLst>
          </p:cNvPr>
          <p:cNvGraphicFramePr>
            <a:graphicFrameLocks noGrp="1"/>
          </p:cNvGraphicFramePr>
          <p:nvPr/>
        </p:nvGraphicFramePr>
        <p:xfrm>
          <a:off x="2918746" y="3162753"/>
          <a:ext cx="6342928" cy="16764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283927">
                  <a:extLst>
                    <a:ext uri="{9D8B030D-6E8A-4147-A177-3AD203B41FA5}">
                      <a16:colId xmlns:a16="http://schemas.microsoft.com/office/drawing/2014/main" val="4198674440"/>
                    </a:ext>
                  </a:extLst>
                </a:gridCol>
                <a:gridCol w="1920335">
                  <a:extLst>
                    <a:ext uri="{9D8B030D-6E8A-4147-A177-3AD203B41FA5}">
                      <a16:colId xmlns:a16="http://schemas.microsoft.com/office/drawing/2014/main" val="1106115618"/>
                    </a:ext>
                  </a:extLst>
                </a:gridCol>
                <a:gridCol w="3138666">
                  <a:extLst>
                    <a:ext uri="{9D8B030D-6E8A-4147-A177-3AD203B41FA5}">
                      <a16:colId xmlns:a16="http://schemas.microsoft.com/office/drawing/2014/main" val="915300695"/>
                    </a:ext>
                  </a:extLst>
                </a:gridCol>
              </a:tblGrid>
              <a:tr h="158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사용방법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488159"/>
                  </a:ext>
                </a:extLst>
              </a:tr>
              <a:tr h="158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&lt;, &gt;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크다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작다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&lt;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3 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# False(</a:t>
                      </a:r>
                      <a:r>
                        <a:rPr lang="ko-KR" altLang="en-US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거짓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</a:t>
                      </a:r>
                      <a:endParaRPr lang="ko-KR" altLang="en-US" sz="1600" dirty="0">
                        <a:solidFill>
                          <a:srgbClr val="00905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93064"/>
                  </a:ext>
                </a:extLst>
              </a:tr>
              <a:tr h="158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&lt;=, &gt;=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크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작거나 같다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&gt;=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3 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# True(</a:t>
                      </a:r>
                      <a:r>
                        <a:rPr lang="ko-KR" altLang="en-US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참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</a:t>
                      </a:r>
                      <a:endParaRPr lang="ko-KR" altLang="en-US" sz="1600" dirty="0">
                        <a:solidFill>
                          <a:srgbClr val="00905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74530"/>
                  </a:ext>
                </a:extLst>
              </a:tr>
              <a:tr h="158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==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같다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5 % 2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==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1 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# True(</a:t>
                      </a:r>
                      <a:r>
                        <a:rPr lang="ko-KR" altLang="en-US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참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</a:t>
                      </a:r>
                      <a:endParaRPr lang="ko-KR" altLang="en-US" sz="1600" dirty="0">
                        <a:solidFill>
                          <a:srgbClr val="00905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450945"/>
                  </a:ext>
                </a:extLst>
              </a:tr>
              <a:tr h="158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!=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같지 않다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10 % 3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!=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2 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# True(</a:t>
                      </a:r>
                      <a:r>
                        <a:rPr lang="ko-KR" altLang="en-US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참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</a:t>
                      </a:r>
                      <a:endParaRPr lang="ko-KR" altLang="en-US" sz="1600" dirty="0">
                        <a:solidFill>
                          <a:srgbClr val="00905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1057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968BE5-CC8F-BC4B-966A-EDEAD25BBCB7}"/>
              </a:ext>
            </a:extLst>
          </p:cNvPr>
          <p:cNvSpPr/>
          <p:nvPr/>
        </p:nvSpPr>
        <p:spPr>
          <a:xfrm>
            <a:off x="2913978" y="4987834"/>
            <a:ext cx="3810669" cy="358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#1-3.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논리 연산자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참과 거짓의 관계</a:t>
            </a:r>
          </a:p>
        </p:txBody>
      </p:sp>
      <p:graphicFrame>
        <p:nvGraphicFramePr>
          <p:cNvPr id="13" name="표 7">
            <a:extLst>
              <a:ext uri="{FF2B5EF4-FFF2-40B4-BE49-F238E27FC236}">
                <a16:creationId xmlns:a16="http://schemas.microsoft.com/office/drawing/2014/main" id="{1A298410-059A-B345-AD08-E8FAF5F16F87}"/>
              </a:ext>
            </a:extLst>
          </p:cNvPr>
          <p:cNvGraphicFramePr>
            <a:graphicFrameLocks noGrp="1"/>
          </p:cNvGraphicFramePr>
          <p:nvPr/>
        </p:nvGraphicFramePr>
        <p:xfrm>
          <a:off x="2913979" y="5429707"/>
          <a:ext cx="6342928" cy="13411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283927">
                  <a:extLst>
                    <a:ext uri="{9D8B030D-6E8A-4147-A177-3AD203B41FA5}">
                      <a16:colId xmlns:a16="http://schemas.microsoft.com/office/drawing/2014/main" val="4198674440"/>
                    </a:ext>
                  </a:extLst>
                </a:gridCol>
                <a:gridCol w="2131457">
                  <a:extLst>
                    <a:ext uri="{9D8B030D-6E8A-4147-A177-3AD203B41FA5}">
                      <a16:colId xmlns:a16="http://schemas.microsoft.com/office/drawing/2014/main" val="1106115618"/>
                    </a:ext>
                  </a:extLst>
                </a:gridCol>
                <a:gridCol w="2927544">
                  <a:extLst>
                    <a:ext uri="{9D8B030D-6E8A-4147-A177-3AD203B41FA5}">
                      <a16:colId xmlns:a16="http://schemas.microsoft.com/office/drawing/2014/main" val="915300695"/>
                    </a:ext>
                  </a:extLst>
                </a:gridCol>
              </a:tblGrid>
              <a:tr h="158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사용방법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488159"/>
                  </a:ext>
                </a:extLst>
              </a:tr>
              <a:tr h="158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and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좌우 모두 참이면 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True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and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False 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# False</a:t>
                      </a:r>
                      <a:endParaRPr lang="ko-KR" altLang="en-US" sz="1600" dirty="0">
                        <a:solidFill>
                          <a:srgbClr val="00905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93064"/>
                  </a:ext>
                </a:extLst>
              </a:tr>
              <a:tr h="158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or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하나라도 참이면 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False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or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True </a:t>
                      </a:r>
                      <a:r>
                        <a:rPr lang="en-US" altLang="ko-KR" sz="1600" kern="12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# True</a:t>
                      </a:r>
                      <a:endParaRPr lang="ko-KR" altLang="en-US" sz="1600" kern="1200" dirty="0">
                        <a:solidFill>
                          <a:srgbClr val="00905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74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not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참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-&gt;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거짓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거짓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-&gt;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not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False </a:t>
                      </a:r>
                      <a:r>
                        <a:rPr lang="en-US" altLang="ko-KR" sz="1600" kern="12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# True</a:t>
                      </a:r>
                      <a:endParaRPr lang="ko-KR" altLang="en-US" sz="1600" kern="1200" dirty="0">
                        <a:solidFill>
                          <a:srgbClr val="00905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45094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B5FC1B1-FB9D-D24B-929A-03D65FCCB149}"/>
              </a:ext>
            </a:extLst>
          </p:cNvPr>
          <p:cNvSpPr txBox="1"/>
          <p:nvPr/>
        </p:nvSpPr>
        <p:spPr>
          <a:xfrm>
            <a:off x="2667000" y="11023"/>
            <a:ext cx="1919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#1. 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연산자 정리</a:t>
            </a:r>
          </a:p>
        </p:txBody>
      </p:sp>
    </p:spTree>
    <p:extLst>
      <p:ext uri="{BB962C8B-B14F-4D97-AF65-F5344CB8AC3E}">
        <p14:creationId xmlns:p14="http://schemas.microsoft.com/office/powerpoint/2010/main" val="309395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55698B-5B5C-9A4A-A1B7-701C859DC136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F21C75-BAE2-C14E-8A7A-2AD80AD3A1E4}"/>
              </a:ext>
            </a:extLst>
          </p:cNvPr>
          <p:cNvSpPr/>
          <p:nvPr/>
        </p:nvSpPr>
        <p:spPr>
          <a:xfrm>
            <a:off x="2916819" y="461717"/>
            <a:ext cx="3179181" cy="358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#2-1.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b="1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조건문의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기본 아이디어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2BC5C6-93A4-0340-9711-CF3A731EF93A}"/>
              </a:ext>
            </a:extLst>
          </p:cNvPr>
          <p:cNvSpPr/>
          <p:nvPr/>
        </p:nvSpPr>
        <p:spPr>
          <a:xfrm>
            <a:off x="2918745" y="2549424"/>
            <a:ext cx="5582318" cy="358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#2-2.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b="1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조건문의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기본형과 표준형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들여쓰기에 매우 주의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!</a:t>
            </a:r>
            <a:endParaRPr kumimoji="1" lang="ko-KR" altLang="en-US" i="1" dirty="0">
              <a:solidFill>
                <a:srgbClr val="00905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968BE5-CC8F-BC4B-966A-EDEAD25BBCB7}"/>
              </a:ext>
            </a:extLst>
          </p:cNvPr>
          <p:cNvSpPr/>
          <p:nvPr/>
        </p:nvSpPr>
        <p:spPr>
          <a:xfrm>
            <a:off x="2913978" y="4459181"/>
            <a:ext cx="5944272" cy="358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#2-3. </a:t>
            </a:r>
            <a:r>
              <a:rPr kumimoji="1" lang="ko-KR" altLang="en-US" b="1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조건문의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b="1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확장형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여러 조건을 처리하고 싶을 때 사용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5FC1B1-FB9D-D24B-929A-03D65FCCB149}"/>
              </a:ext>
            </a:extLst>
          </p:cNvPr>
          <p:cNvSpPr txBox="1"/>
          <p:nvPr/>
        </p:nvSpPr>
        <p:spPr>
          <a:xfrm>
            <a:off x="2667000" y="11023"/>
            <a:ext cx="2146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#2. if </a:t>
            </a:r>
            <a:r>
              <a:rPr kumimoji="1"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조건문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정리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EDC7DB-0071-FE4C-A229-F546EB0A06DF}"/>
              </a:ext>
            </a:extLst>
          </p:cNvPr>
          <p:cNvSpPr txBox="1"/>
          <p:nvPr/>
        </p:nvSpPr>
        <p:spPr>
          <a:xfrm>
            <a:off x="4864968" y="11020"/>
            <a:ext cx="470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*</a:t>
            </a:r>
            <a:r>
              <a:rPr kumimoji="1" lang="en-US" altLang="ko-KR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 만들 때 앞에서 배운 연산자를 사용함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82016498-36FF-4F48-A03C-7E1C7D2FA5F2}"/>
              </a:ext>
            </a:extLst>
          </p:cNvPr>
          <p:cNvSpPr/>
          <p:nvPr/>
        </p:nvSpPr>
        <p:spPr>
          <a:xfrm>
            <a:off x="3242591" y="915474"/>
            <a:ext cx="1229397" cy="4001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조건</a:t>
            </a:r>
          </a:p>
        </p:txBody>
      </p:sp>
      <p:sp>
        <p:nvSpPr>
          <p:cNvPr id="11" name="아래쪽 화살표[D] 10">
            <a:extLst>
              <a:ext uri="{FF2B5EF4-FFF2-40B4-BE49-F238E27FC236}">
                <a16:creationId xmlns:a16="http://schemas.microsoft.com/office/drawing/2014/main" id="{C4A40C92-4DB0-B646-A044-D7E6998D42E4}"/>
              </a:ext>
            </a:extLst>
          </p:cNvPr>
          <p:cNvSpPr/>
          <p:nvPr/>
        </p:nvSpPr>
        <p:spPr>
          <a:xfrm>
            <a:off x="3714414" y="1437469"/>
            <a:ext cx="285750" cy="488899"/>
          </a:xfrm>
          <a:prstGeom prst="down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아래쪽 화살표[D] 16">
            <a:extLst>
              <a:ext uri="{FF2B5EF4-FFF2-40B4-BE49-F238E27FC236}">
                <a16:creationId xmlns:a16="http://schemas.microsoft.com/office/drawing/2014/main" id="{934CAB8A-2BEA-2E40-8915-C13BA4BDD419}"/>
              </a:ext>
            </a:extLst>
          </p:cNvPr>
          <p:cNvSpPr/>
          <p:nvPr/>
        </p:nvSpPr>
        <p:spPr>
          <a:xfrm rot="16200000">
            <a:off x="4744942" y="868473"/>
            <a:ext cx="285750" cy="488899"/>
          </a:xfrm>
          <a:prstGeom prst="downArrow">
            <a:avLst/>
          </a:prstGeom>
          <a:solidFill>
            <a:srgbClr val="00B050"/>
          </a:solidFill>
          <a:ln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61F4F9C5-2316-3146-8F2D-622A9B8EDF8E}"/>
              </a:ext>
            </a:extLst>
          </p:cNvPr>
          <p:cNvSpPr/>
          <p:nvPr/>
        </p:nvSpPr>
        <p:spPr>
          <a:xfrm>
            <a:off x="5303646" y="912350"/>
            <a:ext cx="2525904" cy="400110"/>
          </a:xfrm>
          <a:prstGeom prst="roundRect">
            <a:avLst/>
          </a:prstGeom>
          <a:solidFill>
            <a:srgbClr val="00B050"/>
          </a:solidFill>
          <a:ln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참일 때 처리할 명령</a:t>
            </a: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A582BF11-C036-2042-ABD8-EFB2242765CE}"/>
              </a:ext>
            </a:extLst>
          </p:cNvPr>
          <p:cNvSpPr/>
          <p:nvPr/>
        </p:nvSpPr>
        <p:spPr>
          <a:xfrm>
            <a:off x="3242591" y="2049646"/>
            <a:ext cx="2525904" cy="400110"/>
          </a:xfrm>
          <a:prstGeom prst="round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거짓일 때 처리할 명령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F85A0FBC-B7EB-F14C-B781-E5FFCCFDA52E}"/>
              </a:ext>
            </a:extLst>
          </p:cNvPr>
          <p:cNvSpPr/>
          <p:nvPr/>
        </p:nvSpPr>
        <p:spPr>
          <a:xfrm>
            <a:off x="6181728" y="2958546"/>
            <a:ext cx="3186113" cy="134112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if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참일 때 처리할 명령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</a:p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else :   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거짓일 때 처리할 명령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224310AE-4882-4A47-B6A2-BB68934BFBDC}"/>
              </a:ext>
            </a:extLst>
          </p:cNvPr>
          <p:cNvSpPr/>
          <p:nvPr/>
        </p:nvSpPr>
        <p:spPr>
          <a:xfrm>
            <a:off x="2916819" y="2951555"/>
            <a:ext cx="3186113" cy="134112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if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</a:p>
          <a:p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참일 때 처리할 명령</a:t>
            </a:r>
            <a:endParaRPr kumimoji="1" lang="en-US" altLang="ko-KR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조건과 상관없이 처리할 명령</a:t>
            </a:r>
            <a:endParaRPr kumimoji="1" lang="en-US" altLang="ko-KR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</a:t>
            </a:r>
            <a:r>
              <a:rPr kumimoji="1" lang="ko-KR" altLang="en-US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</a:t>
            </a:r>
            <a:r>
              <a:rPr kumimoji="1" lang="en-US" altLang="ko-KR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kumimoji="1" lang="ko-KR" altLang="en-US" spc="-150" dirty="0" err="1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스페이스바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4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개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들여쓰기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9070FB6E-49F0-594E-BC32-B1BEA67F68B4}"/>
              </a:ext>
            </a:extLst>
          </p:cNvPr>
          <p:cNvSpPr/>
          <p:nvPr/>
        </p:nvSpPr>
        <p:spPr>
          <a:xfrm>
            <a:off x="6176964" y="4866539"/>
            <a:ext cx="3186113" cy="195631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if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 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참일 때 처리할 명령</a:t>
            </a:r>
            <a:endParaRPr kumimoji="1" lang="en-US" altLang="ko-KR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b="1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elif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 :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 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거짓 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and 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 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참</a:t>
            </a:r>
            <a:endParaRPr kumimoji="1" lang="en-US" altLang="ko-KR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else :   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1, 2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모두 거짓일 때</a:t>
            </a: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452AC13C-EA13-8B4B-B39B-842D9FE4DD1A}"/>
              </a:ext>
            </a:extLst>
          </p:cNvPr>
          <p:cNvSpPr/>
          <p:nvPr/>
        </p:nvSpPr>
        <p:spPr>
          <a:xfrm>
            <a:off x="2912055" y="4866540"/>
            <a:ext cx="3186113" cy="19563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if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참일 때 처리할 명령</a:t>
            </a:r>
            <a:endParaRPr kumimoji="1" lang="en-US" altLang="ko-KR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else :</a:t>
            </a:r>
          </a:p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if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 :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   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참일 때 처리할 명령</a:t>
            </a:r>
            <a:endParaRPr kumimoji="1" lang="en-US" altLang="ko-KR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else :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   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거짓일 때 처리할 명령</a:t>
            </a:r>
            <a:endParaRPr kumimoji="1" lang="en-US" altLang="ko-KR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6836AC-DE7B-9846-AB9E-5DB3B3064999}"/>
              </a:ext>
            </a:extLst>
          </p:cNvPr>
          <p:cNvSpPr/>
          <p:nvPr/>
        </p:nvSpPr>
        <p:spPr>
          <a:xfrm>
            <a:off x="3071813" y="3375666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99EC11B-6E42-E84D-8438-F748BC529F8C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3071813" y="3503053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17D747-BA87-C943-8BDD-12F4244CDCF1}"/>
              </a:ext>
            </a:extLst>
          </p:cNvPr>
          <p:cNvSpPr/>
          <p:nvPr/>
        </p:nvSpPr>
        <p:spPr>
          <a:xfrm>
            <a:off x="6325591" y="3375666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BF5E82E-CB38-FD4C-8ACE-DE63AB75E82F}"/>
              </a:ext>
            </a:extLst>
          </p:cNvPr>
          <p:cNvCxnSpPr>
            <a:stCxn id="27" idx="1"/>
            <a:endCxn id="27" idx="3"/>
          </p:cNvCxnSpPr>
          <p:nvPr/>
        </p:nvCxnSpPr>
        <p:spPr>
          <a:xfrm>
            <a:off x="6325591" y="3503053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654D37-B9C0-6746-86F3-25AF15CDA3D7}"/>
              </a:ext>
            </a:extLst>
          </p:cNvPr>
          <p:cNvSpPr/>
          <p:nvPr/>
        </p:nvSpPr>
        <p:spPr>
          <a:xfrm>
            <a:off x="6325591" y="3932724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CAFA53B-4B55-B64D-B1B2-2AD23A5BD213}"/>
              </a:ext>
            </a:extLst>
          </p:cNvPr>
          <p:cNvCxnSpPr>
            <a:stCxn id="29" idx="1"/>
            <a:endCxn id="29" idx="3"/>
          </p:cNvCxnSpPr>
          <p:nvPr/>
        </p:nvCxnSpPr>
        <p:spPr>
          <a:xfrm>
            <a:off x="6325591" y="4060111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7ED3B7C-8D08-0C4E-950A-7B991F5CA370}"/>
              </a:ext>
            </a:extLst>
          </p:cNvPr>
          <p:cNvSpPr/>
          <p:nvPr/>
        </p:nvSpPr>
        <p:spPr>
          <a:xfrm>
            <a:off x="3242591" y="3932724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44B527F-CB2D-8F4E-9D70-BBA5A114F025}"/>
              </a:ext>
            </a:extLst>
          </p:cNvPr>
          <p:cNvCxnSpPr>
            <a:stCxn id="31" idx="1"/>
            <a:endCxn id="31" idx="3"/>
          </p:cNvCxnSpPr>
          <p:nvPr/>
        </p:nvCxnSpPr>
        <p:spPr>
          <a:xfrm>
            <a:off x="3242591" y="4060111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44F5D68-9173-C64C-8770-773F66C2F4C3}"/>
              </a:ext>
            </a:extLst>
          </p:cNvPr>
          <p:cNvSpPr/>
          <p:nvPr/>
        </p:nvSpPr>
        <p:spPr>
          <a:xfrm>
            <a:off x="3071813" y="5168666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688E11F-E3B5-D947-ADA3-6A1BA1FF6873}"/>
              </a:ext>
            </a:extLst>
          </p:cNvPr>
          <p:cNvCxnSpPr>
            <a:stCxn id="33" idx="1"/>
            <a:endCxn id="33" idx="3"/>
          </p:cNvCxnSpPr>
          <p:nvPr/>
        </p:nvCxnSpPr>
        <p:spPr>
          <a:xfrm>
            <a:off x="3071813" y="5296053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08AAE49-761F-9A43-B3EC-5CFBE6340344}"/>
              </a:ext>
            </a:extLst>
          </p:cNvPr>
          <p:cNvSpPr/>
          <p:nvPr/>
        </p:nvSpPr>
        <p:spPr>
          <a:xfrm>
            <a:off x="3071813" y="5725901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872E017-168F-B14C-B7F2-5D899E65ABED}"/>
              </a:ext>
            </a:extLst>
          </p:cNvPr>
          <p:cNvCxnSpPr>
            <a:stCxn id="35" idx="1"/>
            <a:endCxn id="35" idx="3"/>
          </p:cNvCxnSpPr>
          <p:nvPr/>
        </p:nvCxnSpPr>
        <p:spPr>
          <a:xfrm>
            <a:off x="3071813" y="5853288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4729630-C8AA-EB44-AEE6-17CDCF100BA8}"/>
              </a:ext>
            </a:extLst>
          </p:cNvPr>
          <p:cNvSpPr/>
          <p:nvPr/>
        </p:nvSpPr>
        <p:spPr>
          <a:xfrm>
            <a:off x="3353134" y="5981760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ACC401-F18E-E94E-AE6E-BB192DE25138}"/>
              </a:ext>
            </a:extLst>
          </p:cNvPr>
          <p:cNvCxnSpPr>
            <a:stCxn id="37" idx="1"/>
            <a:endCxn id="37" idx="3"/>
          </p:cNvCxnSpPr>
          <p:nvPr/>
        </p:nvCxnSpPr>
        <p:spPr>
          <a:xfrm>
            <a:off x="3353134" y="6109147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11BC624-DE28-4B4A-8B9E-4C9C9DDB660E}"/>
              </a:ext>
            </a:extLst>
          </p:cNvPr>
          <p:cNvSpPr/>
          <p:nvPr/>
        </p:nvSpPr>
        <p:spPr>
          <a:xfrm>
            <a:off x="3363469" y="6521524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57D7E55-DFE8-A84B-9988-A24FC69CFD8F}"/>
              </a:ext>
            </a:extLst>
          </p:cNvPr>
          <p:cNvCxnSpPr>
            <a:stCxn id="39" idx="1"/>
            <a:endCxn id="39" idx="3"/>
          </p:cNvCxnSpPr>
          <p:nvPr/>
        </p:nvCxnSpPr>
        <p:spPr>
          <a:xfrm>
            <a:off x="3363469" y="6648911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E9D3F48-404D-CE4E-8242-85E6B280269B}"/>
              </a:ext>
            </a:extLst>
          </p:cNvPr>
          <p:cNvSpPr/>
          <p:nvPr/>
        </p:nvSpPr>
        <p:spPr>
          <a:xfrm>
            <a:off x="6343223" y="5324059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201DF7A-7904-6A42-B38F-134CC961803F}"/>
              </a:ext>
            </a:extLst>
          </p:cNvPr>
          <p:cNvCxnSpPr>
            <a:stCxn id="41" idx="1"/>
            <a:endCxn id="41" idx="3"/>
          </p:cNvCxnSpPr>
          <p:nvPr/>
        </p:nvCxnSpPr>
        <p:spPr>
          <a:xfrm>
            <a:off x="6343223" y="5451446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943BBE8-8B54-EC41-B1F2-9474542D3F28}"/>
              </a:ext>
            </a:extLst>
          </p:cNvPr>
          <p:cNvSpPr/>
          <p:nvPr/>
        </p:nvSpPr>
        <p:spPr>
          <a:xfrm>
            <a:off x="6343223" y="5890932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A564FB3-F520-B14E-B4FB-E0D2675F9499}"/>
              </a:ext>
            </a:extLst>
          </p:cNvPr>
          <p:cNvCxnSpPr>
            <a:stCxn id="43" idx="1"/>
            <a:endCxn id="43" idx="3"/>
          </p:cNvCxnSpPr>
          <p:nvPr/>
        </p:nvCxnSpPr>
        <p:spPr>
          <a:xfrm>
            <a:off x="6343223" y="6018319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092F43A-090D-BC46-9C34-617DC6491B93}"/>
              </a:ext>
            </a:extLst>
          </p:cNvPr>
          <p:cNvSpPr/>
          <p:nvPr/>
        </p:nvSpPr>
        <p:spPr>
          <a:xfrm>
            <a:off x="6325591" y="6419501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64D8B8C-48F5-6449-8DD8-BEE8640A1645}"/>
              </a:ext>
            </a:extLst>
          </p:cNvPr>
          <p:cNvCxnSpPr>
            <a:cxnSpLocks/>
            <a:stCxn id="45" idx="1"/>
            <a:endCxn id="45" idx="3"/>
          </p:cNvCxnSpPr>
          <p:nvPr/>
        </p:nvCxnSpPr>
        <p:spPr>
          <a:xfrm>
            <a:off x="6325591" y="6546888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201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55698B-5B5C-9A4A-A1B7-701C859DC136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F21C75-BAE2-C14E-8A7A-2AD80AD3A1E4}"/>
              </a:ext>
            </a:extLst>
          </p:cNvPr>
          <p:cNvSpPr/>
          <p:nvPr/>
        </p:nvSpPr>
        <p:spPr>
          <a:xfrm>
            <a:off x="2916819" y="461717"/>
            <a:ext cx="3179181" cy="358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#3-1.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b="1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반복문의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기본 아이디어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2BC5C6-93A4-0340-9711-CF3A731EF93A}"/>
              </a:ext>
            </a:extLst>
          </p:cNvPr>
          <p:cNvSpPr/>
          <p:nvPr/>
        </p:nvSpPr>
        <p:spPr>
          <a:xfrm>
            <a:off x="2918745" y="1674782"/>
            <a:ext cx="6444331" cy="358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#3-2.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for </a:t>
            </a:r>
            <a:r>
              <a:rPr kumimoji="1" lang="ko-KR" altLang="en-US" b="1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반복문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kumimoji="1" lang="en-US" altLang="ko-KR" b="1" dirty="0">
                <a:solidFill>
                  <a:srgbClr val="7030A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B</a:t>
            </a:r>
            <a:r>
              <a:rPr kumimoji="1" lang="ko-KR" altLang="en-US" b="1" dirty="0">
                <a:solidFill>
                  <a:srgbClr val="7030A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의 데이터들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을 </a:t>
            </a:r>
            <a:r>
              <a:rPr kumimoji="1" lang="ko-KR" altLang="en-US" b="1" dirty="0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하나씩 </a:t>
            </a:r>
            <a:r>
              <a:rPr kumimoji="1" lang="en-US" altLang="ko-KR" b="1" dirty="0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에 옮기며 반복</a:t>
            </a:r>
            <a:endParaRPr kumimoji="1" lang="ko-KR" altLang="en-US" i="1" dirty="0">
              <a:solidFill>
                <a:srgbClr val="00905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968BE5-CC8F-BC4B-966A-EDEAD25BBCB7}"/>
              </a:ext>
            </a:extLst>
          </p:cNvPr>
          <p:cNvSpPr/>
          <p:nvPr/>
        </p:nvSpPr>
        <p:spPr>
          <a:xfrm>
            <a:off x="2913978" y="3107465"/>
            <a:ext cx="3188954" cy="358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#3-3. for </a:t>
            </a:r>
            <a:r>
              <a:rPr kumimoji="1" lang="ko-KR" altLang="en-US" b="1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반복문의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기본 유형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5FC1B1-FB9D-D24B-929A-03D65FCCB149}"/>
              </a:ext>
            </a:extLst>
          </p:cNvPr>
          <p:cNvSpPr txBox="1"/>
          <p:nvPr/>
        </p:nvSpPr>
        <p:spPr>
          <a:xfrm>
            <a:off x="2667000" y="11023"/>
            <a:ext cx="1919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#3. </a:t>
            </a:r>
            <a:r>
              <a:rPr kumimoji="1"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반복문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정리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224310AE-4882-4A47-B6A2-BB68934BFBDC}"/>
              </a:ext>
            </a:extLst>
          </p:cNvPr>
          <p:cNvSpPr/>
          <p:nvPr/>
        </p:nvSpPr>
        <p:spPr>
          <a:xfrm>
            <a:off x="2916819" y="2075896"/>
            <a:ext cx="3186113" cy="9934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for A in B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</a:p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반복할 명령</a:t>
            </a:r>
            <a:endParaRPr kumimoji="1" lang="en-US" altLang="ko-KR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반복과 상관없는 명령</a:t>
            </a:r>
            <a:endParaRPr kumimoji="1" lang="en-US" altLang="ko-KR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452AC13C-EA13-8B4B-B39B-842D9FE4DD1A}"/>
              </a:ext>
            </a:extLst>
          </p:cNvPr>
          <p:cNvSpPr/>
          <p:nvPr/>
        </p:nvSpPr>
        <p:spPr>
          <a:xfrm>
            <a:off x="2912055" y="3514822"/>
            <a:ext cx="3186113" cy="84967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숫자 데이터 반복하기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: 0~999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for </a:t>
            </a:r>
            <a:r>
              <a:rPr kumimoji="1" lang="en-US" altLang="ko-KR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in range(1000) : 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print(</a:t>
            </a:r>
            <a:r>
              <a:rPr kumimoji="1" lang="en-US" altLang="ko-KR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** 2)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6836AC-DE7B-9846-AB9E-5DB3B3064999}"/>
              </a:ext>
            </a:extLst>
          </p:cNvPr>
          <p:cNvSpPr/>
          <p:nvPr/>
        </p:nvSpPr>
        <p:spPr>
          <a:xfrm>
            <a:off x="3045309" y="2448017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99EC11B-6E42-E84D-8438-F748BC529F8C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3045309" y="2575404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55E0659-2235-F04E-8F1D-4809394AA5B8}"/>
              </a:ext>
            </a:extLst>
          </p:cNvPr>
          <p:cNvSpPr/>
          <p:nvPr/>
        </p:nvSpPr>
        <p:spPr>
          <a:xfrm>
            <a:off x="6172492" y="882375"/>
            <a:ext cx="3186113" cy="76632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데이터를 반복할 문제인가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</a:p>
          <a:p>
            <a:r>
              <a:rPr kumimoji="1" lang="ko-KR" altLang="en-US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 </a:t>
            </a:r>
            <a:r>
              <a:rPr kumimoji="1" lang="en-US" altLang="ko-KR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for </a:t>
            </a:r>
            <a:r>
              <a:rPr kumimoji="1" lang="ko-KR" altLang="en-US" dirty="0" err="1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반복문</a:t>
            </a:r>
            <a:endParaRPr kumimoji="1" lang="ko-KR" altLang="en-US" dirty="0">
              <a:solidFill>
                <a:srgbClr val="00905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FEC35035-CA70-8242-A71B-88992045CBE1}"/>
              </a:ext>
            </a:extLst>
          </p:cNvPr>
          <p:cNvSpPr/>
          <p:nvPr/>
        </p:nvSpPr>
        <p:spPr>
          <a:xfrm>
            <a:off x="2909887" y="879412"/>
            <a:ext cx="3186113" cy="76632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조건에 의해 반복할 문제인가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</a:p>
          <a:p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   while 	</a:t>
            </a:r>
            <a:r>
              <a:rPr kumimoji="1" lang="ko-KR" altLang="en-US" spc="-150" dirty="0" err="1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반복문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if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의 반복 버전</a:t>
            </a:r>
            <a:endParaRPr kumimoji="1" lang="en-US" altLang="ko-KR" spc="-150" dirty="0">
              <a:solidFill>
                <a:srgbClr val="00905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B2384EC-CD3B-024E-9B83-F508A55F5828}"/>
              </a:ext>
            </a:extLst>
          </p:cNvPr>
          <p:cNvCxnSpPr/>
          <p:nvPr/>
        </p:nvCxnSpPr>
        <p:spPr>
          <a:xfrm>
            <a:off x="3071813" y="1389335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ED234D0-7B5E-4E49-BEF6-8E79DE522F21}"/>
              </a:ext>
            </a:extLst>
          </p:cNvPr>
          <p:cNvCxnSpPr/>
          <p:nvPr/>
        </p:nvCxnSpPr>
        <p:spPr>
          <a:xfrm>
            <a:off x="6362018" y="1389335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5E4E2C5-DA9F-AB48-9E64-3CCA5476D3EF}"/>
              </a:ext>
            </a:extLst>
          </p:cNvPr>
          <p:cNvSpPr/>
          <p:nvPr/>
        </p:nvSpPr>
        <p:spPr>
          <a:xfrm>
            <a:off x="3847065" y="2188943"/>
            <a:ext cx="241756" cy="254773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4FE355E-EFFD-604A-9387-CAA2ABF09428}"/>
              </a:ext>
            </a:extLst>
          </p:cNvPr>
          <p:cNvSpPr/>
          <p:nvPr/>
        </p:nvSpPr>
        <p:spPr>
          <a:xfrm>
            <a:off x="3378701" y="2195743"/>
            <a:ext cx="241756" cy="254773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477ACAC-3C10-B248-9519-D29EC0AD7AEC}"/>
              </a:ext>
            </a:extLst>
          </p:cNvPr>
          <p:cNvSpPr/>
          <p:nvPr/>
        </p:nvSpPr>
        <p:spPr>
          <a:xfrm>
            <a:off x="3044706" y="4091334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063332C-7D5D-E244-AA5E-C9C592A2EB2C}"/>
              </a:ext>
            </a:extLst>
          </p:cNvPr>
          <p:cNvCxnSpPr>
            <a:stCxn id="53" idx="1"/>
            <a:endCxn id="53" idx="3"/>
          </p:cNvCxnSpPr>
          <p:nvPr/>
        </p:nvCxnSpPr>
        <p:spPr>
          <a:xfrm>
            <a:off x="3044706" y="4218721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B4F8AE9-95D1-0A4C-A537-E6E7D4ECAE17}"/>
              </a:ext>
            </a:extLst>
          </p:cNvPr>
          <p:cNvSpPr/>
          <p:nvPr/>
        </p:nvSpPr>
        <p:spPr>
          <a:xfrm>
            <a:off x="3378098" y="3839060"/>
            <a:ext cx="153419" cy="237849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F788C885-EB83-2748-AB31-0F0932E0FA74}"/>
              </a:ext>
            </a:extLst>
          </p:cNvPr>
          <p:cNvSpPr/>
          <p:nvPr/>
        </p:nvSpPr>
        <p:spPr>
          <a:xfrm>
            <a:off x="2916819" y="4411274"/>
            <a:ext cx="3186113" cy="8496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숫자 데이터 반복하기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: 1~14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for x in range(1,15) : 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print(x ** 2)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B58BF36-4D71-F141-9390-12F05B5ABA5B}"/>
              </a:ext>
            </a:extLst>
          </p:cNvPr>
          <p:cNvSpPr/>
          <p:nvPr/>
        </p:nvSpPr>
        <p:spPr>
          <a:xfrm>
            <a:off x="3049470" y="4987785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C172B7B-CCDD-8C49-A322-04CE54008C66}"/>
              </a:ext>
            </a:extLst>
          </p:cNvPr>
          <p:cNvCxnSpPr>
            <a:stCxn id="58" idx="1"/>
            <a:endCxn id="58" idx="3"/>
          </p:cNvCxnSpPr>
          <p:nvPr/>
        </p:nvCxnSpPr>
        <p:spPr>
          <a:xfrm>
            <a:off x="3049470" y="5115172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5CECBBA-D5D9-1343-84E4-3D7D533B0F9D}"/>
              </a:ext>
            </a:extLst>
          </p:cNvPr>
          <p:cNvSpPr/>
          <p:nvPr/>
        </p:nvSpPr>
        <p:spPr>
          <a:xfrm>
            <a:off x="3850032" y="4719131"/>
            <a:ext cx="1252053" cy="268654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9DC7169-4392-7943-B470-846055FFC7E3}"/>
              </a:ext>
            </a:extLst>
          </p:cNvPr>
          <p:cNvSpPr/>
          <p:nvPr/>
        </p:nvSpPr>
        <p:spPr>
          <a:xfrm>
            <a:off x="3382862" y="4735511"/>
            <a:ext cx="153419" cy="237849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114AFCFA-2532-0C49-BC40-802DB8B515FD}"/>
              </a:ext>
            </a:extLst>
          </p:cNvPr>
          <p:cNvSpPr/>
          <p:nvPr/>
        </p:nvSpPr>
        <p:spPr>
          <a:xfrm>
            <a:off x="6172492" y="3525968"/>
            <a:ext cx="3186113" cy="8385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특정 데이터 반복하기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: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리스트</a:t>
            </a:r>
            <a:endParaRPr kumimoji="1" lang="en-US" altLang="ko-KR" spc="-150" dirty="0">
              <a:solidFill>
                <a:srgbClr val="00905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for </a:t>
            </a:r>
            <a:r>
              <a:rPr kumimoji="1" lang="en-US" altLang="ko-KR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in [1,2,3,4,5,6,7,8,9] : 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print(</a:t>
            </a:r>
            <a:r>
              <a:rPr kumimoji="1" lang="en-US" altLang="ko-KR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** 2)</a:t>
            </a: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30BAA138-CA99-BB40-8C82-E9D372CD65AD}"/>
              </a:ext>
            </a:extLst>
          </p:cNvPr>
          <p:cNvSpPr/>
          <p:nvPr/>
        </p:nvSpPr>
        <p:spPr>
          <a:xfrm>
            <a:off x="6177256" y="4422420"/>
            <a:ext cx="3186113" cy="8496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특정 데이터 반복하기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: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문자열</a:t>
            </a:r>
            <a:endParaRPr kumimoji="1" lang="en-US" altLang="ko-KR" spc="-150" dirty="0">
              <a:solidFill>
                <a:srgbClr val="00905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for i in ‘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서울고등학교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’ : 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print(</a:t>
            </a:r>
            <a:r>
              <a:rPr kumimoji="1" lang="en-US" altLang="ko-KR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96649FB-7371-AB42-84F9-DCAADB2E3628}"/>
              </a:ext>
            </a:extLst>
          </p:cNvPr>
          <p:cNvSpPr/>
          <p:nvPr/>
        </p:nvSpPr>
        <p:spPr>
          <a:xfrm>
            <a:off x="7037008" y="3831796"/>
            <a:ext cx="1987721" cy="237850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DFD9E88-3914-424F-B25F-9A118707DC30}"/>
              </a:ext>
            </a:extLst>
          </p:cNvPr>
          <p:cNvSpPr/>
          <p:nvPr/>
        </p:nvSpPr>
        <p:spPr>
          <a:xfrm>
            <a:off x="6636098" y="3834923"/>
            <a:ext cx="153419" cy="237849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FCEFAFE-8C7F-FE4A-AACC-BE0EC672101F}"/>
              </a:ext>
            </a:extLst>
          </p:cNvPr>
          <p:cNvSpPr/>
          <p:nvPr/>
        </p:nvSpPr>
        <p:spPr>
          <a:xfrm>
            <a:off x="7003880" y="4739575"/>
            <a:ext cx="1477511" cy="233785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F142EC3-D166-244F-8A17-1BA435768D7B}"/>
              </a:ext>
            </a:extLst>
          </p:cNvPr>
          <p:cNvSpPr/>
          <p:nvPr/>
        </p:nvSpPr>
        <p:spPr>
          <a:xfrm>
            <a:off x="6642725" y="4742702"/>
            <a:ext cx="153419" cy="237849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E05D020-3992-D74B-A3F1-22D664120D68}"/>
              </a:ext>
            </a:extLst>
          </p:cNvPr>
          <p:cNvSpPr/>
          <p:nvPr/>
        </p:nvSpPr>
        <p:spPr>
          <a:xfrm>
            <a:off x="2918742" y="5298989"/>
            <a:ext cx="3188954" cy="358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#3-4. </a:t>
            </a:r>
            <a:r>
              <a:rPr kumimoji="1" lang="ko-KR" altLang="en-US" b="1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반복문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+ </a:t>
            </a:r>
            <a:r>
              <a:rPr kumimoji="1" lang="ko-KR" altLang="en-US" b="1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조건문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심화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endParaRPr kumimoji="1" lang="ko-KR" altLang="en-US" b="1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5E323A6B-4F4E-7149-A3AE-928B36033CC2}"/>
              </a:ext>
            </a:extLst>
          </p:cNvPr>
          <p:cNvSpPr/>
          <p:nvPr/>
        </p:nvSpPr>
        <p:spPr>
          <a:xfrm>
            <a:off x="2916819" y="5693094"/>
            <a:ext cx="3186113" cy="111297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0 ~ 9 </a:t>
            </a:r>
            <a:r>
              <a:rPr kumimoji="1" lang="ko-KR" altLang="en-US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사이의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짝수 출력하기</a:t>
            </a:r>
            <a:endParaRPr kumimoji="1" lang="en-US" altLang="ko-KR" spc="-150" dirty="0">
              <a:solidFill>
                <a:srgbClr val="00905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for </a:t>
            </a:r>
            <a:r>
              <a:rPr kumimoji="1" lang="en-US" altLang="ko-KR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in range(10) :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if </a:t>
            </a:r>
            <a:r>
              <a:rPr kumimoji="1" lang="en-US" altLang="ko-KR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% 2 == 0 : 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   print(</a:t>
            </a:r>
            <a:r>
              <a:rPr kumimoji="1" lang="en-US" altLang="ko-KR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32D8116-6B3B-094A-94EF-DC03A05395A4}"/>
              </a:ext>
            </a:extLst>
          </p:cNvPr>
          <p:cNvSpPr/>
          <p:nvPr/>
        </p:nvSpPr>
        <p:spPr>
          <a:xfrm>
            <a:off x="3050115" y="6269606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C3A22C1-4A20-9C4A-8316-CB3FFB95641D}"/>
              </a:ext>
            </a:extLst>
          </p:cNvPr>
          <p:cNvCxnSpPr>
            <a:stCxn id="72" idx="1"/>
            <a:endCxn id="72" idx="3"/>
          </p:cNvCxnSpPr>
          <p:nvPr/>
        </p:nvCxnSpPr>
        <p:spPr>
          <a:xfrm>
            <a:off x="3050115" y="6396993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8E70574-A3E1-8841-89B9-8CC987B95D65}"/>
              </a:ext>
            </a:extLst>
          </p:cNvPr>
          <p:cNvSpPr/>
          <p:nvPr/>
        </p:nvSpPr>
        <p:spPr>
          <a:xfrm>
            <a:off x="3783773" y="6000952"/>
            <a:ext cx="1058034" cy="254773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B0AD487-D7AE-724B-970E-5CFBA24A074A}"/>
              </a:ext>
            </a:extLst>
          </p:cNvPr>
          <p:cNvSpPr/>
          <p:nvPr/>
        </p:nvSpPr>
        <p:spPr>
          <a:xfrm>
            <a:off x="3382862" y="6017332"/>
            <a:ext cx="153419" cy="237849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01A13735-101F-6445-986F-FFCF9641A6C5}"/>
              </a:ext>
            </a:extLst>
          </p:cNvPr>
          <p:cNvSpPr/>
          <p:nvPr/>
        </p:nvSpPr>
        <p:spPr>
          <a:xfrm>
            <a:off x="6177256" y="5704240"/>
            <a:ext cx="3186113" cy="110182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for </a:t>
            </a:r>
            <a:r>
              <a:rPr kumimoji="1" lang="en-US" altLang="ko-KR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in [1,2,3,4,5,6,7,8,9] :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if </a:t>
            </a:r>
            <a:r>
              <a:rPr kumimoji="1" lang="en-US" altLang="ko-KR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&gt;= 5 : 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   break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print(</a:t>
            </a:r>
            <a:r>
              <a:rPr kumimoji="1" lang="en-US" altLang="ko-KR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3E9F477-C137-5740-9966-8969DE41BEB9}"/>
              </a:ext>
            </a:extLst>
          </p:cNvPr>
          <p:cNvSpPr/>
          <p:nvPr/>
        </p:nvSpPr>
        <p:spPr>
          <a:xfrm>
            <a:off x="7028520" y="5745026"/>
            <a:ext cx="1987721" cy="237850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7A87BEE-3048-454B-BC88-735C4BB5BB3F}"/>
              </a:ext>
            </a:extLst>
          </p:cNvPr>
          <p:cNvSpPr/>
          <p:nvPr/>
        </p:nvSpPr>
        <p:spPr>
          <a:xfrm>
            <a:off x="6627610" y="5748153"/>
            <a:ext cx="153419" cy="237849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A1E5AB4-B803-0E40-8BC8-78AE8CB74428}"/>
              </a:ext>
            </a:extLst>
          </p:cNvPr>
          <p:cNvSpPr/>
          <p:nvPr/>
        </p:nvSpPr>
        <p:spPr>
          <a:xfrm>
            <a:off x="3050938" y="6530058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FDF9DC7-D0F3-B14A-A323-2376FBD0B1E5}"/>
              </a:ext>
            </a:extLst>
          </p:cNvPr>
          <p:cNvCxnSpPr>
            <a:stCxn id="79" idx="1"/>
            <a:endCxn id="79" idx="3"/>
          </p:cNvCxnSpPr>
          <p:nvPr/>
        </p:nvCxnSpPr>
        <p:spPr>
          <a:xfrm>
            <a:off x="3050938" y="6657445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0862A12-1040-C443-8FDC-DA6FF4A9785A}"/>
              </a:ext>
            </a:extLst>
          </p:cNvPr>
          <p:cNvSpPr/>
          <p:nvPr/>
        </p:nvSpPr>
        <p:spPr>
          <a:xfrm>
            <a:off x="3296102" y="6529239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C72ADC5-D246-1040-9E78-5FE53AD1055C}"/>
              </a:ext>
            </a:extLst>
          </p:cNvPr>
          <p:cNvCxnSpPr>
            <a:stCxn id="81" idx="1"/>
            <a:endCxn id="81" idx="3"/>
          </p:cNvCxnSpPr>
          <p:nvPr/>
        </p:nvCxnSpPr>
        <p:spPr>
          <a:xfrm>
            <a:off x="3296102" y="6656626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DB8A5B2-90A0-5B47-9373-35DA56FA56E4}"/>
              </a:ext>
            </a:extLst>
          </p:cNvPr>
          <p:cNvSpPr txBox="1"/>
          <p:nvPr/>
        </p:nvSpPr>
        <p:spPr>
          <a:xfrm>
            <a:off x="6140910" y="5349610"/>
            <a:ext cx="3217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특정 조건일 때 멈추기</a:t>
            </a:r>
            <a:endParaRPr kumimoji="1" lang="en-US" altLang="ko-KR" spc="-150" dirty="0">
              <a:solidFill>
                <a:srgbClr val="00905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20A2E72-3BBE-FD44-8DDA-B008E3EB91B7}"/>
              </a:ext>
            </a:extLst>
          </p:cNvPr>
          <p:cNvSpPr/>
          <p:nvPr/>
        </p:nvSpPr>
        <p:spPr>
          <a:xfrm>
            <a:off x="6301259" y="5982121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B4915DA-03DC-3C46-829D-502765CE2CB1}"/>
              </a:ext>
            </a:extLst>
          </p:cNvPr>
          <p:cNvCxnSpPr>
            <a:stCxn id="84" idx="1"/>
            <a:endCxn id="84" idx="3"/>
          </p:cNvCxnSpPr>
          <p:nvPr/>
        </p:nvCxnSpPr>
        <p:spPr>
          <a:xfrm>
            <a:off x="6301259" y="6109508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7D77025-BB7C-4047-8B9B-968AC7B4C38F}"/>
              </a:ext>
            </a:extLst>
          </p:cNvPr>
          <p:cNvSpPr/>
          <p:nvPr/>
        </p:nvSpPr>
        <p:spPr>
          <a:xfrm>
            <a:off x="6294635" y="6255072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C249094E-C571-9A49-8F0F-4F1FA6289911}"/>
              </a:ext>
            </a:extLst>
          </p:cNvPr>
          <p:cNvCxnSpPr>
            <a:stCxn id="86" idx="1"/>
            <a:endCxn id="86" idx="3"/>
          </p:cNvCxnSpPr>
          <p:nvPr/>
        </p:nvCxnSpPr>
        <p:spPr>
          <a:xfrm>
            <a:off x="6294635" y="6382459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298E4DA-F4CF-EB4B-97CA-01C899228312}"/>
              </a:ext>
            </a:extLst>
          </p:cNvPr>
          <p:cNvSpPr/>
          <p:nvPr/>
        </p:nvSpPr>
        <p:spPr>
          <a:xfrm>
            <a:off x="6539799" y="6252576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C132665-7FC0-3D48-8682-FD352421D7DB}"/>
              </a:ext>
            </a:extLst>
          </p:cNvPr>
          <p:cNvCxnSpPr>
            <a:stCxn id="88" idx="1"/>
            <a:endCxn id="88" idx="3"/>
          </p:cNvCxnSpPr>
          <p:nvPr/>
        </p:nvCxnSpPr>
        <p:spPr>
          <a:xfrm>
            <a:off x="6539799" y="6379963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73E3B31-BC90-5340-8C2B-F5BEE745551B}"/>
              </a:ext>
            </a:extLst>
          </p:cNvPr>
          <p:cNvSpPr/>
          <p:nvPr/>
        </p:nvSpPr>
        <p:spPr>
          <a:xfrm>
            <a:off x="6301259" y="6528022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2AC27E49-8B10-9B44-BE21-C9D9A1FDD7C6}"/>
              </a:ext>
            </a:extLst>
          </p:cNvPr>
          <p:cNvCxnSpPr>
            <a:stCxn id="90" idx="1"/>
            <a:endCxn id="90" idx="3"/>
          </p:cNvCxnSpPr>
          <p:nvPr/>
        </p:nvCxnSpPr>
        <p:spPr>
          <a:xfrm>
            <a:off x="6301259" y="6655409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60D9510-E03B-2D47-84D9-42A4CDA7C425}"/>
              </a:ext>
            </a:extLst>
          </p:cNvPr>
          <p:cNvSpPr/>
          <p:nvPr/>
        </p:nvSpPr>
        <p:spPr>
          <a:xfrm>
            <a:off x="6281465" y="4100588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65C33EA7-5EDD-6B47-909E-D5CFAA6E40DF}"/>
              </a:ext>
            </a:extLst>
          </p:cNvPr>
          <p:cNvCxnSpPr>
            <a:stCxn id="92" idx="1"/>
            <a:endCxn id="92" idx="3"/>
          </p:cNvCxnSpPr>
          <p:nvPr/>
        </p:nvCxnSpPr>
        <p:spPr>
          <a:xfrm>
            <a:off x="6281465" y="4227975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CABBD68-1389-D240-A6D5-0AC14ABF2245}"/>
              </a:ext>
            </a:extLst>
          </p:cNvPr>
          <p:cNvSpPr/>
          <p:nvPr/>
        </p:nvSpPr>
        <p:spPr>
          <a:xfrm>
            <a:off x="6286229" y="4997039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79E6F93-A649-DF4D-A2AE-6E8423D0615D}"/>
              </a:ext>
            </a:extLst>
          </p:cNvPr>
          <p:cNvCxnSpPr>
            <a:stCxn id="94" idx="1"/>
            <a:endCxn id="94" idx="3"/>
          </p:cNvCxnSpPr>
          <p:nvPr/>
        </p:nvCxnSpPr>
        <p:spPr>
          <a:xfrm>
            <a:off x="6286229" y="5124426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37FECF8-37D5-D54D-89EF-D5D795BA535E}"/>
              </a:ext>
            </a:extLst>
          </p:cNvPr>
          <p:cNvSpPr/>
          <p:nvPr/>
        </p:nvSpPr>
        <p:spPr>
          <a:xfrm>
            <a:off x="3779009" y="3822680"/>
            <a:ext cx="1323076" cy="276113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810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812</Words>
  <Application>Microsoft Macintosh PowerPoint</Application>
  <PresentationFormat>와이드스크린</PresentationFormat>
  <Paragraphs>140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 석리</dc:creator>
  <cp:lastModifiedBy>송 석리</cp:lastModifiedBy>
  <cp:revision>30</cp:revision>
  <dcterms:created xsi:type="dcterms:W3CDTF">2022-03-20T05:44:04Z</dcterms:created>
  <dcterms:modified xsi:type="dcterms:W3CDTF">2022-03-20T14:27:07Z</dcterms:modified>
</cp:coreProperties>
</file>