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7"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embeddedFontLst>
    <p:embeddedFont>
      <p:font typeface="Open Sans" panose="020B0606030504020204" pitchFamily="34"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Source Sans Pro" panose="020B0503030403020204" pitchFamily="34" charset="0"/>
      <p:regular r:id="rId43"/>
      <p:bold r:id="rId44"/>
      <p:italic r:id="rId45"/>
      <p:boldItalic r:id="rId46"/>
    </p:embeddedFont>
    <p:embeddedFont>
      <p:font typeface="Source Sans Pro Light" panose="020B04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5" roundtripDataSignature="AMtx7mhyaLC9o4lvzgYgn6ZhG5Dg/DLQT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47FF22-9E4F-48A7-B058-30EE796A798E}" v="34" dt="2022-08-24T06:53:35.062"/>
  </p1510:revLst>
</p1510:revInfo>
</file>

<file path=ppt/tableStyles.xml><?xml version="1.0" encoding="utf-8"?>
<a:tblStyleLst xmlns:a="http://schemas.openxmlformats.org/drawingml/2006/main" def="{69C0D928-7C95-46B3-ADC7-7BDA7E3B2588}">
  <a:tblStyle styleId="{69C0D928-7C95-46B3-ADC7-7BDA7E3B258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customschemas.google.com/relationships/presentationmetadata" Target="meta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6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399" cy="3086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
        <p:nvSpPr>
          <p:cNvPr id="8" name="Google Shape;8;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6" name="Google Shape;706;p1: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Welcome the participants and give them an overview of the module. Tell them that they will learn about the ‘Agile Methodologies and Lean’ in this module.</a:t>
            </a:r>
            <a:endParaRPr/>
          </a:p>
          <a:p>
            <a:pPr marL="0" lvl="0" indent="0" algn="l" rtl="0">
              <a:lnSpc>
                <a:spcPct val="115000"/>
              </a:lnSpc>
              <a:spcBef>
                <a:spcPts val="0"/>
              </a:spcBef>
              <a:spcAft>
                <a:spcPts val="0"/>
              </a:spcAft>
              <a:buClr>
                <a:schemeClr val="dk1"/>
              </a:buClr>
              <a:buSzPts val="1100"/>
              <a:buFont typeface="Arial"/>
              <a:buNone/>
            </a:pPr>
            <a:endParaRPr sz="12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Participants:</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You will learn about the ‘Agile Methodologies and Lean’ in this module.</a:t>
            </a:r>
            <a:endParaRPr/>
          </a:p>
          <a:p>
            <a:pPr marL="0" lvl="0" indent="0" algn="l" rtl="0">
              <a:lnSpc>
                <a:spcPct val="115000"/>
              </a:lnSpc>
              <a:spcBef>
                <a:spcPts val="0"/>
              </a:spcBef>
              <a:spcAft>
                <a:spcPts val="0"/>
              </a:spcAft>
              <a:buClr>
                <a:schemeClr val="dk1"/>
              </a:buClr>
              <a:buSzPts val="1100"/>
              <a:buFont typeface="Arial"/>
              <a:buNone/>
            </a:pPr>
            <a:endParaRPr/>
          </a:p>
        </p:txBody>
      </p:sp>
      <p:sp>
        <p:nvSpPr>
          <p:cNvPr id="707" name="Google Shape;707;p1: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2" name="Google Shape;86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457200" lvl="0" indent="-298450" algn="l" rtl="0">
              <a:spcBef>
                <a:spcPts val="0"/>
              </a:spcBef>
              <a:spcAft>
                <a:spcPts val="0"/>
              </a:spcAft>
              <a:buClr>
                <a:schemeClr val="dk1"/>
              </a:buClr>
              <a:buSzPts val="1100"/>
              <a:buFont typeface="Arial"/>
              <a:buChar char="●"/>
            </a:pPr>
            <a:r>
              <a:rPr lang="en-US">
                <a:solidFill>
                  <a:schemeClr val="dk1"/>
                </a:solidFill>
              </a:rPr>
              <a:t>Show the participants the values of the Agile Manifesto</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Describe the importance of values</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The agile manifesto reads:</a:t>
            </a:r>
            <a:endParaRPr/>
          </a:p>
          <a:p>
            <a:pPr marL="0" lvl="0" indent="0" algn="l" rtl="0">
              <a:spcBef>
                <a:spcPts val="0"/>
              </a:spcBef>
              <a:spcAft>
                <a:spcPts val="0"/>
              </a:spcAft>
              <a:buClr>
                <a:schemeClr val="dk1"/>
              </a:buClr>
              <a:buSzPts val="1100"/>
              <a:buFont typeface="Arial"/>
              <a:buNone/>
            </a:pPr>
            <a:r>
              <a:rPr lang="en-US">
                <a:solidFill>
                  <a:schemeClr val="dk1"/>
                </a:solidFill>
              </a:rPr>
              <a:t>“We are uncovering better ways of developing software by doing it and helping others do it. Through this work we have come to value:</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i="1">
                <a:solidFill>
                  <a:schemeClr val="dk1"/>
                </a:solidFill>
              </a:rPr>
              <a:t>“Individuals and interactions over processes and tools.</a:t>
            </a:r>
            <a:endParaRPr>
              <a:solidFill>
                <a:schemeClr val="dk1"/>
              </a:solidFill>
            </a:endParaRPr>
          </a:p>
          <a:p>
            <a:pPr marL="0" lvl="0" indent="0" algn="l" rtl="0">
              <a:spcBef>
                <a:spcPts val="0"/>
              </a:spcBef>
              <a:spcAft>
                <a:spcPts val="0"/>
              </a:spcAft>
              <a:buClr>
                <a:schemeClr val="dk1"/>
              </a:buClr>
              <a:buSzPts val="1100"/>
              <a:buFont typeface="Arial"/>
              <a:buNone/>
            </a:pPr>
            <a:r>
              <a:rPr lang="en-US" i="1">
                <a:solidFill>
                  <a:schemeClr val="dk1"/>
                </a:solidFill>
              </a:rPr>
              <a:t>Working software over comprehensive documentation.</a:t>
            </a:r>
            <a:endParaRPr>
              <a:solidFill>
                <a:schemeClr val="dk1"/>
              </a:solidFill>
            </a:endParaRPr>
          </a:p>
          <a:p>
            <a:pPr marL="0" lvl="0" indent="0" algn="l" rtl="0">
              <a:spcBef>
                <a:spcPts val="0"/>
              </a:spcBef>
              <a:spcAft>
                <a:spcPts val="0"/>
              </a:spcAft>
              <a:buClr>
                <a:schemeClr val="dk1"/>
              </a:buClr>
              <a:buSzPts val="1100"/>
              <a:buFont typeface="Arial"/>
              <a:buNone/>
            </a:pPr>
            <a:r>
              <a:rPr lang="en-US" i="1">
                <a:solidFill>
                  <a:schemeClr val="dk1"/>
                </a:solidFill>
              </a:rPr>
              <a:t>Customer collaboration over contract negotiation.</a:t>
            </a:r>
            <a:endParaRPr>
              <a:solidFill>
                <a:schemeClr val="dk1"/>
              </a:solidFill>
            </a:endParaRPr>
          </a:p>
          <a:p>
            <a:pPr marL="0" lvl="0" indent="0" algn="l" rtl="0">
              <a:spcBef>
                <a:spcPts val="0"/>
              </a:spcBef>
              <a:spcAft>
                <a:spcPts val="0"/>
              </a:spcAft>
              <a:buClr>
                <a:schemeClr val="dk1"/>
              </a:buClr>
              <a:buSzPts val="1100"/>
              <a:buFont typeface="Arial"/>
              <a:buNone/>
            </a:pPr>
            <a:r>
              <a:rPr lang="en-US" i="1">
                <a:solidFill>
                  <a:schemeClr val="dk1"/>
                </a:solidFill>
              </a:rPr>
              <a:t>Responding to change over following a plan.”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200"/>
              <a:buFont typeface="Arial"/>
              <a:buNone/>
            </a:pPr>
            <a:r>
              <a:rPr lang="en-US">
                <a:solidFill>
                  <a:schemeClr val="dk1"/>
                </a:solidFill>
              </a:rPr>
              <a:t>“That is, while there is value in the items on the right, we value the items on the left more.”</a:t>
            </a:r>
            <a:endParaRPr/>
          </a:p>
          <a:p>
            <a:pPr marL="0" lvl="0" indent="0" algn="l" rtl="0">
              <a:spcBef>
                <a:spcPts val="0"/>
              </a:spcBef>
              <a:spcAft>
                <a:spcPts val="0"/>
              </a:spcAft>
              <a:buClr>
                <a:schemeClr val="dk1"/>
              </a:buClr>
              <a:buSzPts val="1200"/>
              <a:buFont typeface="Arial"/>
              <a:buNone/>
            </a:pPr>
            <a:endParaRPr>
              <a:solidFill>
                <a:schemeClr val="dk1"/>
              </a:solidFill>
            </a:endParaRPr>
          </a:p>
          <a:p>
            <a:pPr marL="0" lvl="0" indent="0" algn="l" rtl="0">
              <a:spcBef>
                <a:spcPts val="0"/>
              </a:spcBef>
              <a:spcAft>
                <a:spcPts val="0"/>
              </a:spcAft>
              <a:buClr>
                <a:schemeClr val="dk1"/>
              </a:buClr>
              <a:buSzPts val="1200"/>
              <a:buFont typeface="Arial"/>
              <a:buNone/>
            </a:pPr>
            <a:r>
              <a:rPr lang="en-US">
                <a:solidFill>
                  <a:schemeClr val="dk1"/>
                </a:solidFill>
              </a:rPr>
              <a:t>Each of these four values is described in the upcoming sections.</a:t>
            </a:r>
            <a:endParaRPr/>
          </a:p>
          <a:p>
            <a:pPr marL="0" lvl="0" indent="0" algn="l" rtl="0">
              <a:spcBef>
                <a:spcPts val="0"/>
              </a:spcBef>
              <a:spcAft>
                <a:spcPts val="0"/>
              </a:spcAft>
              <a:buNone/>
            </a:pPr>
            <a:endParaRPr/>
          </a:p>
        </p:txBody>
      </p:sp>
      <p:sp>
        <p:nvSpPr>
          <p:cNvPr id="863" name="Google Shape;863;p10: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5" name="Google Shape;91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Inform the participants that the first Agile Manifesto value talks about individuals and interactions.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Prioritizing individuals and interactions over processes and tools is the first value of the Agile manifesto. People drive the development process since they are the ones who respond to changing business needs and develop processes and tools in response to change.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If a team prioritizes processes, technology or tools, then the individuals in the team become less responsive and meeting the customer requirements become a difficult task.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Arial"/>
              <a:buNone/>
            </a:pPr>
            <a:r>
              <a:rPr lang="en-US">
                <a:solidFill>
                  <a:schemeClr val="dk1"/>
                </a:solidFill>
              </a:rPr>
              <a:t>Communication between the team members, customers and other stakeholders is critical for understanding the business requirements and delivering value. If individuals are valued over processes and tools, the communication becomes fluid and the interactions happen, based on the change in business requirements. If processes are valued more, the interactions become scheduled and less adaptive to changes. There is a possibility of the customer’s requirements losing importance because of the stringent schedules.</a:t>
            </a:r>
            <a:endParaRPr/>
          </a:p>
          <a:p>
            <a:pPr marL="0" lvl="0" indent="0" algn="l" rtl="0">
              <a:spcBef>
                <a:spcPts val="0"/>
              </a:spcBef>
              <a:spcAft>
                <a:spcPts val="0"/>
              </a:spcAft>
              <a:buNone/>
            </a:pPr>
            <a:endParaRPr/>
          </a:p>
        </p:txBody>
      </p:sp>
      <p:sp>
        <p:nvSpPr>
          <p:cNvPr id="916" name="Google Shape;916;p11: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Tell the participants that you will be covering the second value here, which is working software.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The second value as per the agile manifesto is a working software over comprehensive documentation.</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Jim Highsmith, one of the authors of the Agile Manifesto and the primary developer of the ‘Adaptive Software Development’ Agile Method, says, “We want to restore a balance. We embrace modelling, but not in order to file some diagram in a dusty corporate repository. We embrace documentation, but not hundreds of pages of never-maintained and rarely-used tomes. We plan, but recognize the limits of planning in a turbulent environment.”</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If we give customers a choice of selecting between comprehensive documentation and working software, they would prefer the latter. Agile focuses more on building the product to satisfy the needs of the customer, than to giving them pages and pages of documentation.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Writing pages and pages of documentation for developing the product, consumes an enormous amount of time, hence longer time periods between documentation and delivery. A lot of time, money and energy is spent in writing technical and functional specifications, customer’s business requirements, user interface specifications, design documents, documents on testing and much more. And the best part is that approvals are required for each and every document written by people, at multiple levels. This is the major cause of the delay in the development and delivery of the actual product.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In agreement with Jim’s statement, Agile does not rule out the need for documentation. Agile emphasizes that the document is streamlined in a way that it gives the exact picture to the developer of what is exactly needed to build the software, without getting lost in the intricacies.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According to Agile methodologies, the requirements are documented as user stories, so the developer gets clarity on the business requirements. This eventually becomes a guide for the developer to start building the exact functionalities. Agile does give importance to documentation, but a working software is more critical from a customer’s viewpoint than documentation. Agile also emphasizes that delivering working pieces of the software at frequent intervals matters the most to the customer.</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endParaRPr/>
          </a:p>
        </p:txBody>
      </p:sp>
      <p:sp>
        <p:nvSpPr>
          <p:cNvPr id="926" name="Google Shape;926;p12: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5" name="Google Shape;93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Tell the participants that you will be talking about customer collaboration next.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Customer collaboration over contract negotiation is the third value described in the agile manifesto.</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Negotiation enables the customer and the product manager to work out the details of product delivery. There is a room for re-negotiation as well. In traditional software development processes, customer engagement is more before the start of the development process and after the product is completely ready. There are two major disadvantages to this. The customer gives the complete specifications/requirements in great detail, well before the development starts. There is a chance for confusions and multiple rounds of discussions happening even before the actual work starts, which causes the delay in the development. If the product is completely ready, and the customer starts changing the requirements, much effort will be involved in redoing things.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Agile manifesto emphasizes that the customer is engaged in and collaborates throughout the development process. Demo sessions should happen periodically. This enables feedback sharing at regular intervals and the product gets developed iteratively. The development team and the customer can make sure that the requirements are met at each and every point in time during the development process.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This value suggests the end - user being part of the development process, attending all the meetings and making sure changes are communicated then and there and ensuring the smooth delivery of the project.</a:t>
            </a:r>
            <a:endParaRPr/>
          </a:p>
          <a:p>
            <a:pPr marL="0" lvl="0" indent="0" algn="l" rtl="0">
              <a:spcBef>
                <a:spcPts val="0"/>
              </a:spcBef>
              <a:spcAft>
                <a:spcPts val="0"/>
              </a:spcAft>
              <a:buNone/>
            </a:pPr>
            <a:endParaRPr/>
          </a:p>
        </p:txBody>
      </p:sp>
      <p:sp>
        <p:nvSpPr>
          <p:cNvPr id="936" name="Google Shape;936;p1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5" name="Google Shape;94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Tell the participants that you will be talking about responding to change which is the next value of the Agile Manifesto.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Responding to change over following a plan is the fourth value as per the Agile Manifesto.</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 change was considered expensive and avoidable by the traditional software development methodologies. Planning was considered much more important than responding to changes. The intention was to have the detailed and comprehensive plans, where feature sets and functionalities are pre-defined. Since traditional methods follow a sequential order in the development and delivery of software, a lot of unnecessary dependencies arise. High priority is given to each and every step of the development process.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On the other hand, Agile suggests shorter iterations. This enables change in priorities from iteration to iteration, according to the customer’s requirements. There is room for the addition of new features in the next iteration, without having any dependency on the previous iteration. Agile views change as a means for improvement and believes that a change adds value to the product.</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 process called Method Tailoring describes the Agile approach towards change. An Agile Information Systems Development Method defines Method Tailoring as a  process or capability in which human agents determine a system development approach for a specific project situation through responsive changes in, and dynamic interplays between contexts, intentions, and method fragments.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With Agile, the process modifications that fit the team are allowed.</a:t>
            </a:r>
            <a:endParaRPr/>
          </a:p>
          <a:p>
            <a:pPr marL="0" lvl="0" indent="0" algn="l" rtl="0">
              <a:spcBef>
                <a:spcPts val="0"/>
              </a:spcBef>
              <a:spcAft>
                <a:spcPts val="0"/>
              </a:spcAft>
              <a:buNone/>
            </a:pPr>
            <a:endParaRPr/>
          </a:p>
        </p:txBody>
      </p:sp>
      <p:sp>
        <p:nvSpPr>
          <p:cNvPr id="946" name="Google Shape;946;p14: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5" name="Google Shape;95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Explain the 12 principles in detail.</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The twelve principles are as follows: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Our highest priority is to satisfy the customer through an early and continuous delivery of valuable software.</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Welcome changing requirements, even late in the development. Agile processes harness change for the customer's competitive advantage.</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Deliver working software frequently, from a couple of weeks to a couple of months, with a preference to the shorter timescale.</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Business people and developers must work together daily throughout the project.</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Build projects around motivated individuals. Give them the environment and support they need, and trust them to get the job done.</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The most efficient and effective method of conveying information to and within a development team is a face-to-face conversation.</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Working software is the primary measure of progress.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Agile processes promote sustainable development. The sponsors, developers, and users should be able to maintain a constant pace indefinitely.</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Continuous attention to technical excellence and good design enhances agility.</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Simplicity‒the art of maximizing the amount of work not done‒is essential.</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The best architectures, requirements, and designs emerge from self-organizing teams.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At regular intervals, the team reflects on how to become more effective, then tunes and adjusts its behavior accordingly.</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endParaRPr/>
          </a:p>
        </p:txBody>
      </p:sp>
      <p:sp>
        <p:nvSpPr>
          <p:cNvPr id="956" name="Google Shape;956;p1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8" name="Google Shape;98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b="1">
                <a:solidFill>
                  <a:schemeClr val="dk1"/>
                </a:solidFill>
                <a:latin typeface="Calibri"/>
                <a:ea typeface="Calibri"/>
                <a:cs typeface="Calibri"/>
                <a:sym typeface="Calibri"/>
              </a:rPr>
              <a:t>Notes to the Facilitator:</a:t>
            </a:r>
            <a:endParaRPr sz="14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a:solidFill>
                  <a:schemeClr val="dk1"/>
                </a:solidFill>
              </a:rPr>
              <a:t>Tell the participants that you will now discuss about Agile development.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Major concepts of Agile development involve iterative development, frequent quality checks and feedbacks, self-organization of teams, accountability, adaptation to changes and aligning development approaches in lines with the customer’s business requirements.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Agile breaks the product down into multiple functional units, based on user stories. These units are then prioritized for continuous delivery of software in short cycles called iterations. It involves feedback loops to help teams to identify and develop solutions for the ever-changing business needs.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Agile development cycle is explained in detail in the next section.</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endParaRPr/>
          </a:p>
        </p:txBody>
      </p:sp>
      <p:sp>
        <p:nvSpPr>
          <p:cNvPr id="989" name="Google Shape;989;p1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5" name="Google Shape;99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Tell the participants about the Agile Development Cycle.</a:t>
            </a:r>
            <a:endParaRPr/>
          </a:p>
          <a:p>
            <a:pPr marL="0" lvl="0" indent="0" algn="l" rtl="0">
              <a:spcBef>
                <a:spcPts val="0"/>
              </a:spcBef>
              <a:spcAft>
                <a:spcPts val="0"/>
              </a:spcAft>
              <a:buClr>
                <a:schemeClr val="dk1"/>
              </a:buClr>
              <a:buSzPts val="1100"/>
              <a:buFont typeface="Arial"/>
              <a:buNone/>
            </a:pPr>
            <a:r>
              <a:rPr lang="en-US">
                <a:solidFill>
                  <a:schemeClr val="dk1"/>
                </a:solidFill>
              </a:rPr>
              <a:t>Reiterate the phases: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Planning</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Analysis of requirements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Design</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Implementation, coding, and development</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Testing</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Deployment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Phases of the agile development cycle can be explained as follows. Unlike traditional development methods which are sequential, any of the phases can happen in parallel in an agile development process.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Planning</a:t>
            </a:r>
            <a:r>
              <a:rPr lang="en-US">
                <a:solidFill>
                  <a:schemeClr val="dk1"/>
                </a:solidFill>
              </a:rPr>
              <a:t>: During this phase, the development team collaborates and identifies the scope of the project. The main aim of this phase is to break the idea down into smaller feature sets/tasks. Features can be allocated to iterations, based on priority. Priorities can change from iteration to iteration.</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Analysis of requirements</a:t>
            </a:r>
            <a:r>
              <a:rPr lang="en-US">
                <a:solidFill>
                  <a:schemeClr val="dk1"/>
                </a:solidFill>
              </a:rPr>
              <a:t>: During this phase, many rounds of interactions happen between the stakeholders involved in the project, like product managers, cross-functional team members and customers. The goal of this phase is to identify the business requirements, understand the end user and how they will use the product. At the end of this phase, the teams will have a relevant and detailed information on the requirements.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Design</a:t>
            </a:r>
            <a:r>
              <a:rPr lang="en-US">
                <a:solidFill>
                  <a:schemeClr val="dk1"/>
                </a:solidFill>
              </a:rPr>
              <a:t>: In the design phase, documents on designing the systems and software is prepared, using the requirements gathered from the previous phase. During this phase, the team works on the usability part of the product, i.e., what the product or solution will look like and how users will interact with the system. A test plan is also drafted during this phase.</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Implementation, coding and development</a:t>
            </a:r>
            <a:r>
              <a:rPr lang="en-US">
                <a:solidFill>
                  <a:schemeClr val="dk1"/>
                </a:solidFill>
              </a:rPr>
              <a:t>: This phase involves development (coding) and testing of features and scheduling iterations for deployment. The team follows Iterative and Incremental Development approach for scheduling the iterations. The development phase has the first iteration being termed iteration 0 (zero), since no feature is delivered in this iteration. This is the most important and foundational phase of the development that involves finalization of contracts, preparation of environments and fund allocation.</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Testing</a:t>
            </a:r>
            <a:r>
              <a:rPr lang="en-US">
                <a:solidFill>
                  <a:schemeClr val="dk1"/>
                </a:solidFill>
              </a:rPr>
              <a:t>: Once development commences, the code is tested to find if it is matching the business needs of the customer. This phase also ensures that the product solves customer’s requirements at each and every iteration. Different testing processes involved in this phase are unit testing, system testing and acceptance testing.</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Deployment</a:t>
            </a:r>
            <a:r>
              <a:rPr lang="en-US">
                <a:solidFill>
                  <a:schemeClr val="dk1"/>
                </a:solidFill>
              </a:rPr>
              <a:t>: This is the phase where the product is delivered for the customer’s use, after being tested. Even after this phase, customers may come up with the new set of problems that need to be addressed by the team.</a:t>
            </a:r>
            <a:endParaRPr/>
          </a:p>
          <a:p>
            <a:pPr marL="0" lvl="0" indent="0" algn="l" rtl="0">
              <a:spcBef>
                <a:spcPts val="0"/>
              </a:spcBef>
              <a:spcAft>
                <a:spcPts val="0"/>
              </a:spcAft>
              <a:buNone/>
            </a:pPr>
            <a:endParaRPr/>
          </a:p>
        </p:txBody>
      </p:sp>
      <p:sp>
        <p:nvSpPr>
          <p:cNvPr id="996" name="Google Shape;996;p1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8" name="Google Shape;101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400"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sz="1400">
                <a:solidFill>
                  <a:schemeClr val="dk1"/>
                </a:solidFill>
              </a:rPr>
              <a:t>Tell the participants that they will be going through a knowledge check question.</a:t>
            </a:r>
            <a:endParaRPr>
              <a:solidFill>
                <a:schemeClr val="dk1"/>
              </a:solidFill>
            </a:endParaRPr>
          </a:p>
          <a:p>
            <a:pPr marL="0" lvl="0" indent="0" algn="l" rtl="0">
              <a:spcBef>
                <a:spcPts val="0"/>
              </a:spcBef>
              <a:spcAft>
                <a:spcPts val="0"/>
              </a:spcAft>
              <a:buClr>
                <a:schemeClr val="dk1"/>
              </a:buClr>
              <a:buSzPts val="1200"/>
              <a:buFont typeface="Arial"/>
              <a:buNone/>
            </a:pPr>
            <a:endParaRPr b="1">
              <a:solidFill>
                <a:schemeClr val="dk1"/>
              </a:solidFill>
            </a:endParaRPr>
          </a:p>
          <a:p>
            <a:pPr marL="0" lvl="0" indent="0" algn="l" rtl="0">
              <a:spcBef>
                <a:spcPts val="0"/>
              </a:spcBef>
              <a:spcAft>
                <a:spcPts val="0"/>
              </a:spcAft>
              <a:buClr>
                <a:schemeClr val="dk1"/>
              </a:buClr>
              <a:buSzPts val="1200"/>
              <a:buFont typeface="Arial"/>
              <a:buNone/>
            </a:pPr>
            <a:r>
              <a:rPr lang="en-US" b="1">
                <a:solidFill>
                  <a:schemeClr val="dk1"/>
                </a:solidFill>
              </a:rPr>
              <a:t>Answer: </a:t>
            </a:r>
            <a:endParaRPr/>
          </a:p>
          <a:p>
            <a:pPr marL="0" lvl="0" indent="0" algn="l" rtl="0">
              <a:spcBef>
                <a:spcPts val="0"/>
              </a:spcBef>
              <a:spcAft>
                <a:spcPts val="0"/>
              </a:spcAft>
              <a:buClr>
                <a:schemeClr val="dk1"/>
              </a:buClr>
              <a:buSzPts val="1200"/>
              <a:buFont typeface="Arial"/>
              <a:buNone/>
            </a:pPr>
            <a:r>
              <a:rPr lang="en-US" b="0">
                <a:solidFill>
                  <a:schemeClr val="dk1"/>
                </a:solidFill>
              </a:rPr>
              <a:t>1. </a:t>
            </a:r>
            <a:r>
              <a:rPr lang="en-US">
                <a:solidFill>
                  <a:schemeClr val="dk1"/>
                </a:solidFill>
              </a:rPr>
              <a:t>b. Completion of full-fledged technical documentation is considered one of the measures of progress</a:t>
            </a:r>
            <a:endParaRPr/>
          </a:p>
          <a:p>
            <a:pPr marL="0" lvl="0" indent="0" algn="l" rtl="0">
              <a:spcBef>
                <a:spcPts val="0"/>
              </a:spcBef>
              <a:spcAft>
                <a:spcPts val="0"/>
              </a:spcAft>
              <a:buNone/>
            </a:pPr>
            <a:endParaRPr/>
          </a:p>
        </p:txBody>
      </p:sp>
      <p:sp>
        <p:nvSpPr>
          <p:cNvPr id="1019" name="Google Shape;1019;p1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5" name="Google Shape;102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p>
          <a:p>
            <a:pPr marL="0" lvl="0" indent="0" algn="l" rtl="0">
              <a:spcBef>
                <a:spcPts val="0"/>
              </a:spcBef>
              <a:spcAft>
                <a:spcPts val="0"/>
              </a:spcAft>
              <a:buClr>
                <a:schemeClr val="dk1"/>
              </a:buClr>
              <a:buSzPts val="1200"/>
              <a:buFont typeface="Arial"/>
              <a:buNone/>
            </a:pPr>
            <a:endParaRPr b="1"/>
          </a:p>
          <a:p>
            <a:pPr marL="0" lvl="0" indent="0" algn="l" rtl="0">
              <a:spcBef>
                <a:spcPts val="0"/>
              </a:spcBef>
              <a:spcAft>
                <a:spcPts val="0"/>
              </a:spcAft>
              <a:buClr>
                <a:schemeClr val="dk1"/>
              </a:buClr>
              <a:buSzPts val="1200"/>
              <a:buFont typeface="Arial"/>
              <a:buNone/>
            </a:pPr>
            <a:r>
              <a:rPr lang="en-US" b="1"/>
              <a:t>Answers:</a:t>
            </a:r>
            <a:endParaRPr/>
          </a:p>
          <a:p>
            <a:pPr marL="0" lvl="0" indent="0" algn="l" rtl="0">
              <a:spcBef>
                <a:spcPts val="0"/>
              </a:spcBef>
              <a:spcAft>
                <a:spcPts val="0"/>
              </a:spcAft>
              <a:buClr>
                <a:schemeClr val="dk1"/>
              </a:buClr>
              <a:buSzPts val="1100"/>
              <a:buFont typeface="Arial"/>
              <a:buNone/>
            </a:pPr>
            <a:r>
              <a:rPr lang="en-US"/>
              <a:t>2. a. </a:t>
            </a:r>
            <a:r>
              <a:rPr lang="en-US">
                <a:solidFill>
                  <a:schemeClr val="dk1"/>
                </a:solidFill>
              </a:rPr>
              <a:t>True</a:t>
            </a:r>
            <a:endParaRPr/>
          </a:p>
          <a:p>
            <a:pPr marL="0" lvl="0" indent="0" algn="l" rtl="0">
              <a:spcBef>
                <a:spcPts val="0"/>
              </a:spcBef>
              <a:spcAft>
                <a:spcPts val="0"/>
              </a:spcAft>
              <a:buClr>
                <a:schemeClr val="dk1"/>
              </a:buClr>
              <a:buSzPts val="1100"/>
              <a:buFont typeface="Arial"/>
              <a:buNone/>
            </a:pPr>
            <a:r>
              <a:rPr lang="en-US">
                <a:solidFill>
                  <a:schemeClr val="dk1"/>
                </a:solidFill>
              </a:rPr>
              <a:t>3. c. Planning</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endParaRPr/>
          </a:p>
        </p:txBody>
      </p:sp>
      <p:sp>
        <p:nvSpPr>
          <p:cNvPr id="1026" name="Google Shape;1026;p1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1" name="Google Shape;711;p2: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spcBef>
                <a:spcPts val="0"/>
              </a:spcBef>
              <a:spcAft>
                <a:spcPts val="0"/>
              </a:spcAft>
              <a:buClr>
                <a:schemeClr val="dk1"/>
              </a:buClr>
              <a:buSzPts val="1100"/>
              <a:buFont typeface="Arial"/>
              <a:buNone/>
            </a:pPr>
            <a:r>
              <a:rPr lang="en-US" sz="1200">
                <a:solidFill>
                  <a:schemeClr val="dk1"/>
                </a:solidFill>
              </a:rPr>
              <a:t>Explain the module objectives to the participants. </a:t>
            </a:r>
            <a:endParaRPr/>
          </a:p>
          <a:p>
            <a:pPr marL="0" lvl="0" indent="0" algn="l" rtl="0">
              <a:lnSpc>
                <a:spcPct val="115000"/>
              </a:lnSpc>
              <a:spcBef>
                <a:spcPts val="1600"/>
              </a:spcBef>
              <a:spcAft>
                <a:spcPts val="0"/>
              </a:spcAft>
              <a:buClr>
                <a:schemeClr val="dk1"/>
              </a:buClr>
              <a:buSzPts val="1100"/>
              <a:buFont typeface="Arial"/>
              <a:buNone/>
            </a:pPr>
            <a:r>
              <a:rPr lang="en-US" sz="1200" b="1">
                <a:solidFill>
                  <a:schemeClr val="dk1"/>
                </a:solidFill>
              </a:rPr>
              <a:t>Notes to the Participants:</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You will be informed about the module objectives.</a:t>
            </a:r>
            <a:endParaRPr/>
          </a:p>
          <a:p>
            <a:pPr marL="0" lvl="0" indent="0" algn="l" rtl="0">
              <a:lnSpc>
                <a:spcPct val="115000"/>
              </a:lnSpc>
              <a:spcBef>
                <a:spcPts val="0"/>
              </a:spcBef>
              <a:spcAft>
                <a:spcPts val="0"/>
              </a:spcAft>
              <a:buClr>
                <a:schemeClr val="dk1"/>
              </a:buClr>
              <a:buSzPts val="1200"/>
              <a:buFont typeface="Arial"/>
              <a:buNone/>
            </a:pPr>
            <a:r>
              <a:rPr lang="en-US" sz="1200">
                <a:solidFill>
                  <a:schemeClr val="dk1"/>
                </a:solidFill>
              </a:rPr>
              <a:t>At the end of this module, you will be able to: </a:t>
            </a:r>
            <a:endParaRPr/>
          </a:p>
          <a:p>
            <a:pPr marL="457200" lvl="0" indent="-298450" algn="l" rtl="0">
              <a:lnSpc>
                <a:spcPct val="115000"/>
              </a:lnSpc>
              <a:spcBef>
                <a:spcPts val="0"/>
              </a:spcBef>
              <a:spcAft>
                <a:spcPts val="0"/>
              </a:spcAft>
              <a:buClr>
                <a:srgbClr val="000000"/>
              </a:buClr>
              <a:buSzPts val="1100"/>
              <a:buFont typeface="Arial"/>
              <a:buChar char="●"/>
            </a:pPr>
            <a:r>
              <a:rPr lang="en-US"/>
              <a:t>Discuss the history of the rise of Agile</a:t>
            </a:r>
            <a:endParaRPr/>
          </a:p>
          <a:p>
            <a:pPr marL="457200" lvl="0" indent="-298450" algn="l" rtl="0">
              <a:lnSpc>
                <a:spcPct val="115000"/>
              </a:lnSpc>
              <a:spcBef>
                <a:spcPts val="0"/>
              </a:spcBef>
              <a:spcAft>
                <a:spcPts val="0"/>
              </a:spcAft>
              <a:buClr>
                <a:srgbClr val="000000"/>
              </a:buClr>
              <a:buSzPts val="1100"/>
              <a:buFont typeface="Arial"/>
              <a:buChar char="●"/>
            </a:pPr>
            <a:r>
              <a:rPr lang="en-US"/>
              <a:t>Define Agile Manifesto - Values and Principles</a:t>
            </a:r>
            <a:endParaRPr/>
          </a:p>
          <a:p>
            <a:pPr marL="457200" lvl="0" indent="-298450" algn="l" rtl="0">
              <a:lnSpc>
                <a:spcPct val="115000"/>
              </a:lnSpc>
              <a:spcBef>
                <a:spcPts val="0"/>
              </a:spcBef>
              <a:spcAft>
                <a:spcPts val="0"/>
              </a:spcAft>
              <a:buClr>
                <a:srgbClr val="000000"/>
              </a:buClr>
              <a:buSzPts val="1100"/>
              <a:buFont typeface="Arial"/>
              <a:buChar char="●"/>
            </a:pPr>
            <a:r>
              <a:rPr lang="en-US"/>
              <a:t>Compare between Agile and the traditional waterfall method of software development</a:t>
            </a:r>
            <a:endParaRPr/>
          </a:p>
          <a:p>
            <a:pPr marL="457200" lvl="0" indent="-298450" algn="l" rtl="0">
              <a:lnSpc>
                <a:spcPct val="115000"/>
              </a:lnSpc>
              <a:spcBef>
                <a:spcPts val="0"/>
              </a:spcBef>
              <a:spcAft>
                <a:spcPts val="0"/>
              </a:spcAft>
              <a:buClr>
                <a:srgbClr val="000000"/>
              </a:buClr>
              <a:buSzPts val="1100"/>
              <a:buFont typeface="Arial"/>
              <a:buChar char="●"/>
            </a:pPr>
            <a:r>
              <a:rPr lang="en-US"/>
              <a:t>Explain how software is developed using Agile methodologies </a:t>
            </a:r>
            <a:endParaRPr/>
          </a:p>
          <a:p>
            <a:pPr marL="914400" lvl="1" indent="-298450" algn="l" rtl="0">
              <a:lnSpc>
                <a:spcPct val="115000"/>
              </a:lnSpc>
              <a:spcBef>
                <a:spcPts val="0"/>
              </a:spcBef>
              <a:spcAft>
                <a:spcPts val="0"/>
              </a:spcAft>
              <a:buClr>
                <a:srgbClr val="000000"/>
              </a:buClr>
              <a:buSzPts val="1100"/>
              <a:buFont typeface="Arial"/>
              <a:buChar char="○"/>
            </a:pPr>
            <a:r>
              <a:rPr lang="en-US"/>
              <a:t>The phases involved in the development cycle</a:t>
            </a:r>
            <a:endParaRPr/>
          </a:p>
          <a:p>
            <a:pPr marL="457200" lvl="0" indent="-298450" algn="l" rtl="0">
              <a:lnSpc>
                <a:spcPct val="115000"/>
              </a:lnSpc>
              <a:spcBef>
                <a:spcPts val="0"/>
              </a:spcBef>
              <a:spcAft>
                <a:spcPts val="0"/>
              </a:spcAft>
              <a:buClr>
                <a:srgbClr val="000000"/>
              </a:buClr>
              <a:buSzPts val="1100"/>
              <a:buFont typeface="Arial"/>
              <a:buChar char="●"/>
            </a:pPr>
            <a:r>
              <a:rPr lang="en-US"/>
              <a:t>Identify the four values of the Agile Manifesto</a:t>
            </a:r>
            <a:endParaRPr/>
          </a:p>
          <a:p>
            <a:pPr marL="457200" lvl="0" indent="-298450" algn="l" rtl="0">
              <a:lnSpc>
                <a:spcPct val="115000"/>
              </a:lnSpc>
              <a:spcBef>
                <a:spcPts val="0"/>
              </a:spcBef>
              <a:spcAft>
                <a:spcPts val="0"/>
              </a:spcAft>
              <a:buClr>
                <a:srgbClr val="000000"/>
              </a:buClr>
              <a:buSzPts val="1100"/>
              <a:buFont typeface="Arial"/>
              <a:buChar char="●"/>
            </a:pPr>
            <a:r>
              <a:rPr lang="en-US"/>
              <a:t>Learn about the history of Lean</a:t>
            </a:r>
            <a:endParaRPr/>
          </a:p>
          <a:p>
            <a:pPr marL="457200" lvl="0" indent="-298450" algn="l" rtl="0">
              <a:lnSpc>
                <a:spcPct val="115000"/>
              </a:lnSpc>
              <a:spcBef>
                <a:spcPts val="0"/>
              </a:spcBef>
              <a:spcAft>
                <a:spcPts val="0"/>
              </a:spcAft>
              <a:buClr>
                <a:srgbClr val="000000"/>
              </a:buClr>
              <a:buSzPts val="1100"/>
              <a:buFont typeface="Arial"/>
              <a:buChar char="●"/>
            </a:pPr>
            <a:r>
              <a:rPr lang="en-US"/>
              <a:t>Describe Lean principles</a:t>
            </a:r>
            <a:endParaRPr/>
          </a:p>
        </p:txBody>
      </p:sp>
      <p:sp>
        <p:nvSpPr>
          <p:cNvPr id="712" name="Google Shape;712;p2: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2" name="Google Shape;103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457200" lvl="0" indent="-298450" algn="l" rtl="0">
              <a:spcBef>
                <a:spcPts val="0"/>
              </a:spcBef>
              <a:spcAft>
                <a:spcPts val="0"/>
              </a:spcAft>
              <a:buClr>
                <a:schemeClr val="dk1"/>
              </a:buClr>
              <a:buSzPts val="1100"/>
              <a:buFont typeface="Arial"/>
              <a:buChar char="●"/>
            </a:pPr>
            <a:r>
              <a:rPr lang="en-US">
                <a:solidFill>
                  <a:schemeClr val="dk1"/>
                </a:solidFill>
              </a:rPr>
              <a:t>Explain the agile methodologies to the participants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Discuss the points on the slide with the participants</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Scrum</a:t>
            </a:r>
            <a:r>
              <a:rPr lang="en-US">
                <a:solidFill>
                  <a:schemeClr val="dk1"/>
                </a:solidFill>
              </a:rPr>
              <a:t>: One of the most popular ways to implement Agile. An open development framework, with a simple set of rules, responsibilities and meetings. Suggests dividing the projects into multiple short sprints, that usually last for one to two weeks. The team can thus deliver software in multiple iterations on a regular basis. Scrum emphasizes the following principles: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Empirical feedback</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Team self-management</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Product increments within short iterations</a:t>
            </a:r>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Extreme Programming (XP)</a:t>
            </a:r>
            <a:r>
              <a:rPr lang="en-US">
                <a:solidFill>
                  <a:schemeClr val="dk1"/>
                </a:solidFill>
              </a:rPr>
              <a:t>: Extreme programming is one of the most popular Agile methodologies widely adopted by many companies across the globe and has proven successful. This method puts a lot of emphasis on customer satisfaction. Improvement in quality and responsiveness, according to changing customer needs, is the major intention behind the development of this methodology.  The five essential ways by which this methodology improves a software project:</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Communication</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Simplicity</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Feedback</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Respect</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Courage</a:t>
            </a:r>
            <a:endParaRPr/>
          </a:p>
          <a:p>
            <a:pPr marL="0" lvl="0" indent="0" algn="l" rtl="0">
              <a:spcBef>
                <a:spcPts val="0"/>
              </a:spcBef>
              <a:spcAft>
                <a:spcPts val="0"/>
              </a:spcAft>
              <a:buClr>
                <a:schemeClr val="dk1"/>
              </a:buClr>
              <a:buSzPts val="1200"/>
              <a:buFont typeface="Calibri"/>
              <a:buNone/>
            </a:pPr>
            <a:r>
              <a:rPr lang="en-US">
                <a:solidFill>
                  <a:schemeClr val="dk1"/>
                </a:solidFill>
              </a:rPr>
              <a:t>Developers can address change in customer requirements, even later during the development cycle. The development team self-organizes around the problem to solve it as efficiently as possible. Unproductive steps in the product life cycle are cut down to reduce costs and frustration of the team.</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Feature-driven Development (FDD)</a:t>
            </a:r>
            <a:r>
              <a:rPr lang="en-US">
                <a:solidFill>
                  <a:schemeClr val="dk1"/>
                </a:solidFill>
              </a:rPr>
              <a:t>: The five basic activities involved in FDD are as follows: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Develop overall model</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Build feature list</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Plan by feature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Design by feature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Build by feature</a:t>
            </a:r>
            <a:endParaRPr/>
          </a:p>
          <a:p>
            <a:pPr marL="0" lvl="0" indent="0" algn="l" rtl="0">
              <a:spcBef>
                <a:spcPts val="0"/>
              </a:spcBef>
              <a:spcAft>
                <a:spcPts val="0"/>
              </a:spcAft>
              <a:buClr>
                <a:schemeClr val="dk1"/>
              </a:buClr>
              <a:buSzPts val="1200"/>
              <a:buFont typeface="Calibri"/>
              <a:buNone/>
            </a:pPr>
            <a:r>
              <a:rPr lang="en-US">
                <a:solidFill>
                  <a:schemeClr val="dk1"/>
                </a:solidFill>
              </a:rPr>
              <a:t>This method blends industry best practices into one approach.</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Kanban</a:t>
            </a:r>
            <a:r>
              <a:rPr lang="en-US">
                <a:solidFill>
                  <a:schemeClr val="dk1"/>
                </a:solidFill>
              </a:rPr>
              <a:t>: A Japanese term, that refers to ‘a visual signal’ or ‘card’. A visual framework for implementing Agile workflow. Encourages the addition of small, but continuous changes to the system. Kanban works on the basis of the following principles: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Visualize the workflow</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Limit work in progress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Manage and enhance the flow</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Make policies explicit</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Continuously improve</a:t>
            </a:r>
            <a:endParaRPr/>
          </a:p>
          <a:p>
            <a:pPr marL="0" lvl="0" indent="0" algn="l" rtl="0">
              <a:spcBef>
                <a:spcPts val="0"/>
              </a:spcBef>
              <a:spcAft>
                <a:spcPts val="0"/>
              </a:spcAft>
              <a:buClr>
                <a:schemeClr val="dk1"/>
              </a:buClr>
              <a:buSzPts val="1200"/>
              <a:buFont typeface="Calibri"/>
              <a:buNone/>
            </a:pPr>
            <a:r>
              <a:rPr lang="en-US">
                <a:solidFill>
                  <a:schemeClr val="dk1"/>
                </a:solidFill>
              </a:rPr>
              <a:t>This methodology is helpful in visualizing the build-up of work, roadblocks, reducing waste and maximizing value.</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Lean Software Development (LSD)</a:t>
            </a:r>
            <a:r>
              <a:rPr lang="en-US">
                <a:solidFill>
                  <a:schemeClr val="dk1"/>
                </a:solidFill>
              </a:rPr>
              <a:t>: In this methodology, lean manufacturing and lean IT principles are applied in software development. Seven principles that govern LSD are as follows: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Eliminate waste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Amplify learning</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Decide as late as possible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Deliver as fast as possible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Empower the team</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Build integrity in</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See the whole</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Dynamic Systems Development Method (DSDM)</a:t>
            </a:r>
            <a:r>
              <a:rPr lang="en-US">
                <a:solidFill>
                  <a:schemeClr val="dk1"/>
                </a:solidFill>
              </a:rPr>
              <a:t>: Developed for addressing common failures of IT projects, like budget issues, missing deadlines, and lack of user involvement. There are eight principles in DSDM, such as follows: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Focus on the business need</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Deliver on time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Collaborate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Never compromise quality</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Build incrementally from firm foundations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Develop iteratively</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Communicate continuously and clearly</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Demonstrate control</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This methodology is useful in the development and delivery of software and non-IT solutions.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Adaptive System Development (ASD)</a:t>
            </a:r>
            <a:r>
              <a:rPr lang="en-US">
                <a:solidFill>
                  <a:schemeClr val="dk1"/>
                </a:solidFill>
              </a:rPr>
              <a:t>: This method requires the projects to be in a continuous state of adaptation. This method has a set of three repeating series, such as follows: </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Speculate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Collaborate </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Learn</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Crystal clear</a:t>
            </a:r>
            <a:r>
              <a:rPr lang="en-US">
                <a:solidFill>
                  <a:schemeClr val="dk1"/>
                </a:solidFill>
              </a:rPr>
              <a:t>: Ideal for teams with 6 to 8 developers. This framework gives importance to people over processes and artifacts. Belongs to the Crystal family of methodologies. Principles include: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Frequent delivery of usable code to users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Reflective improvement</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Osmotic communication preferably by being co-located</a:t>
            </a:r>
            <a:endParaRPr/>
          </a:p>
          <a:p>
            <a:pPr marL="0" lvl="0" indent="0" algn="l" rtl="0">
              <a:spcBef>
                <a:spcPts val="0"/>
              </a:spcBef>
              <a:spcAft>
                <a:spcPts val="0"/>
              </a:spcAft>
              <a:buNone/>
            </a:pPr>
            <a:endParaRPr/>
          </a:p>
        </p:txBody>
      </p:sp>
      <p:sp>
        <p:nvSpPr>
          <p:cNvPr id="1033" name="Google Shape;1033;p20: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6" name="Google Shape;105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solidFill>
                <a:schemeClr val="dk1"/>
              </a:solidFill>
            </a:endParaRPr>
          </a:p>
          <a:p>
            <a:pPr marL="0" lvl="0" indent="0" algn="l" rtl="0">
              <a:spcBef>
                <a:spcPts val="0"/>
              </a:spcBef>
              <a:spcAft>
                <a:spcPts val="0"/>
              </a:spcAft>
              <a:buClr>
                <a:schemeClr val="dk1"/>
              </a:buClr>
              <a:buSzPts val="1200"/>
              <a:buFont typeface="Calibri"/>
              <a:buNone/>
            </a:pPr>
            <a:endParaRPr b="1">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Answer:</a:t>
            </a:r>
            <a:r>
              <a:rPr lang="en-US">
                <a:solidFill>
                  <a:schemeClr val="dk1"/>
                </a:solidFill>
              </a:rPr>
              <a:t> </a:t>
            </a:r>
            <a:endParaRPr/>
          </a:p>
          <a:p>
            <a:pPr marL="0" lvl="0" indent="0" algn="l" rtl="0">
              <a:spcBef>
                <a:spcPts val="0"/>
              </a:spcBef>
              <a:spcAft>
                <a:spcPts val="0"/>
              </a:spcAft>
              <a:buClr>
                <a:schemeClr val="dk1"/>
              </a:buClr>
              <a:buSzPts val="1200"/>
              <a:buFont typeface="Calibri"/>
              <a:buNone/>
            </a:pPr>
            <a:r>
              <a:rPr lang="en-US">
                <a:solidFill>
                  <a:schemeClr val="dk1"/>
                </a:solidFill>
              </a:rPr>
              <a:t>1. c: Kanban</a:t>
            </a:r>
            <a:endParaRPr/>
          </a:p>
          <a:p>
            <a:pPr marL="0" lvl="0" indent="0" algn="l" rtl="0">
              <a:spcBef>
                <a:spcPts val="0"/>
              </a:spcBef>
              <a:spcAft>
                <a:spcPts val="0"/>
              </a:spcAft>
              <a:buNone/>
            </a:pPr>
            <a:endParaRPr/>
          </a:p>
        </p:txBody>
      </p:sp>
      <p:sp>
        <p:nvSpPr>
          <p:cNvPr id="1057" name="Google Shape;1057;p21: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3" name="Google Shape;1063;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Show the above table to the participants and explain the differences between Agile and Waterfall models.</a:t>
            </a:r>
            <a:br>
              <a:rPr lang="en-US">
                <a:solidFill>
                  <a:schemeClr val="dk1"/>
                </a:solidFill>
              </a:rPr>
            </a:br>
            <a:br>
              <a:rPr lang="en-US">
                <a:solidFill>
                  <a:schemeClr val="dk1"/>
                </a:solidFill>
              </a:rPr>
            </a:br>
            <a:r>
              <a:rPr lang="en-US" b="1">
                <a:solidFill>
                  <a:schemeClr val="dk1"/>
                </a:solidFill>
              </a:rPr>
              <a:t>Notes to the Participant: </a:t>
            </a:r>
            <a:endParaRPr>
              <a:solidFill>
                <a:schemeClr val="dk1"/>
              </a:solidFill>
            </a:endParaRPr>
          </a:p>
          <a:p>
            <a:pPr marL="0" lvl="0" indent="0" algn="l" rtl="0">
              <a:spcBef>
                <a:spcPts val="0"/>
              </a:spcBef>
              <a:spcAft>
                <a:spcPts val="0"/>
              </a:spcAft>
              <a:buClr>
                <a:schemeClr val="dk1"/>
              </a:buClr>
              <a:buSzPts val="1200"/>
              <a:buFont typeface="Arial"/>
              <a:buNone/>
            </a:pPr>
            <a:r>
              <a:rPr lang="en-US"/>
              <a:t>Look at the table and understand the differences between agile and waterfall models.</a:t>
            </a:r>
            <a:endParaRPr/>
          </a:p>
          <a:p>
            <a:pPr marL="0" lvl="0" indent="0" algn="l" rtl="0">
              <a:spcBef>
                <a:spcPts val="0"/>
              </a:spcBef>
              <a:spcAft>
                <a:spcPts val="0"/>
              </a:spcAft>
              <a:buNone/>
            </a:pPr>
            <a:endParaRPr/>
          </a:p>
        </p:txBody>
      </p:sp>
      <p:sp>
        <p:nvSpPr>
          <p:cNvPr id="1064" name="Google Shape;1064;p22: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1" name="Google Shape;107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b="1">
                <a:solidFill>
                  <a:schemeClr val="dk1"/>
                </a:solidFill>
              </a:rPr>
              <a:t>Notes to the Facilitator:</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Show the above table to the participants and explain the differences between Agile and Waterfall models.</a:t>
            </a:r>
            <a:br>
              <a:rPr lang="en-US">
                <a:solidFill>
                  <a:schemeClr val="dk1"/>
                </a:solidFill>
              </a:rPr>
            </a:br>
            <a:br>
              <a:rPr lang="en-US">
                <a:solidFill>
                  <a:schemeClr val="dk1"/>
                </a:solidFill>
              </a:rPr>
            </a:br>
            <a:r>
              <a:rPr lang="en-US" b="1">
                <a:solidFill>
                  <a:schemeClr val="dk1"/>
                </a:solidFill>
              </a:rPr>
              <a:t>Notes to the Participant: </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Look at the table and understand the differences between agile and waterfall models.</a:t>
            </a:r>
            <a:endParaRPr/>
          </a:p>
          <a:p>
            <a:pPr marL="0" lvl="0" indent="0" algn="l" rtl="0">
              <a:spcBef>
                <a:spcPts val="0"/>
              </a:spcBef>
              <a:spcAft>
                <a:spcPts val="0"/>
              </a:spcAft>
              <a:buNone/>
            </a:pPr>
            <a:endParaRPr/>
          </a:p>
        </p:txBody>
      </p:sp>
      <p:sp>
        <p:nvSpPr>
          <p:cNvPr id="1072" name="Google Shape;1072;p2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9" name="Google Shape;107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Tell the participants that they will be going through a knowledge check question.</a:t>
            </a:r>
            <a:endParaRPr>
              <a:solidFill>
                <a:schemeClr val="dk1"/>
              </a:solidFill>
            </a:endParaRPr>
          </a:p>
          <a:p>
            <a:pPr marL="0" lvl="0" indent="0" algn="l" rtl="0">
              <a:spcBef>
                <a:spcPts val="0"/>
              </a:spcBef>
              <a:spcAft>
                <a:spcPts val="0"/>
              </a:spcAft>
              <a:buClr>
                <a:schemeClr val="dk1"/>
              </a:buClr>
              <a:buSzPts val="1200"/>
              <a:buFont typeface="Calibri"/>
              <a:buNone/>
            </a:pPr>
            <a:endParaRPr b="1">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Answer: </a:t>
            </a:r>
            <a:endParaRPr/>
          </a:p>
          <a:p>
            <a:pPr marL="0" lvl="0" indent="0" algn="l" rtl="0">
              <a:spcBef>
                <a:spcPts val="0"/>
              </a:spcBef>
              <a:spcAft>
                <a:spcPts val="0"/>
              </a:spcAft>
              <a:buClr>
                <a:schemeClr val="dk1"/>
              </a:buClr>
              <a:buSzPts val="1100"/>
              <a:buFont typeface="Arial"/>
              <a:buNone/>
            </a:pPr>
            <a:r>
              <a:rPr lang="en-US">
                <a:solidFill>
                  <a:schemeClr val="dk1"/>
                </a:solidFill>
              </a:rPr>
              <a:t>1. a. Agile follows a sequential development approach</a:t>
            </a:r>
            <a:endParaRPr/>
          </a:p>
          <a:p>
            <a:pPr marL="0" lvl="0" indent="0" algn="l" rtl="0">
              <a:spcBef>
                <a:spcPts val="0"/>
              </a:spcBef>
              <a:spcAft>
                <a:spcPts val="0"/>
              </a:spcAft>
              <a:buNone/>
            </a:pPr>
            <a:endParaRPr/>
          </a:p>
        </p:txBody>
      </p:sp>
      <p:sp>
        <p:nvSpPr>
          <p:cNvPr id="1080" name="Google Shape;1080;p24: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6" name="Google Shape;108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b="1"/>
              <a:t>Notes to the Facilitator:</a:t>
            </a:r>
            <a:endParaRPr/>
          </a:p>
          <a:p>
            <a:pPr marL="0" lvl="0" indent="0" algn="l" rtl="0">
              <a:spcBef>
                <a:spcPts val="0"/>
              </a:spcBef>
              <a:spcAft>
                <a:spcPts val="0"/>
              </a:spcAft>
              <a:buClr>
                <a:schemeClr val="dk1"/>
              </a:buClr>
              <a:buSzPts val="1200"/>
              <a:buFont typeface="Arial"/>
              <a:buNone/>
            </a:pPr>
            <a:r>
              <a:rPr lang="en-US"/>
              <a:t>Give an introduction to lean and its salient features.</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b="1"/>
              <a:t>Notes to the Participants:</a:t>
            </a:r>
            <a:endParaRPr/>
          </a:p>
          <a:p>
            <a:pPr marL="0" lvl="0" indent="0" algn="l" rtl="0">
              <a:spcBef>
                <a:spcPts val="0"/>
              </a:spcBef>
              <a:spcAft>
                <a:spcPts val="0"/>
              </a:spcAft>
              <a:buClr>
                <a:schemeClr val="dk1"/>
              </a:buClr>
              <a:buSzPts val="1200"/>
              <a:buFont typeface="Arial"/>
              <a:buNone/>
            </a:pPr>
            <a:r>
              <a:rPr lang="en-US"/>
              <a:t>The major focus of lean is to maximize customer value, by minimizing waste. Lean refers to creating more values to the customers with fewer resources, while minimizing waste. Eliminating waste along the entire value chain compared to having them at isolated points, will result in the creation of processes that need less human effort, time, cost and capital to make products and services.</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Lean was initially used by Toyota to describe its business, the term was coined in the late 1980s by the research team that was headed by Jim Womack. Lean is not only suitable for manufacturing, but also for the products and services businesses. By adopting lean thinking and processes, companies can cater to changing customer requirements in less time with less effort and cost. </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Jim Womack and Daniel Jones have described the characteristics of a lean organization in their book ‘Lean Thinking’, which still serves as one of the best resources for understanding lean and the processes involved. </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According to Womack and Janes, companies that tend to adopt a lean transformation should think of three important business issues: Purpose, Process and People.</a:t>
            </a:r>
            <a:endParaRPr/>
          </a:p>
          <a:p>
            <a:pPr marL="457200" lvl="0" indent="-298450" algn="l" rtl="0">
              <a:spcBef>
                <a:spcPts val="0"/>
              </a:spcBef>
              <a:spcAft>
                <a:spcPts val="0"/>
              </a:spcAft>
              <a:buClr>
                <a:schemeClr val="dk1"/>
              </a:buClr>
              <a:buSzPts val="1100"/>
              <a:buFont typeface="Arial"/>
              <a:buChar char="●"/>
            </a:pPr>
            <a:r>
              <a:rPr lang="en-US" b="1"/>
              <a:t>Purpose</a:t>
            </a:r>
            <a:r>
              <a:rPr lang="en-US"/>
              <a:t>: What customer problems will the enterprise solve to achieve its own purpose of prospering?</a:t>
            </a:r>
            <a:endParaRPr/>
          </a:p>
          <a:p>
            <a:pPr marL="457200" lvl="0" indent="-298450" algn="l" rtl="0">
              <a:spcBef>
                <a:spcPts val="0"/>
              </a:spcBef>
              <a:spcAft>
                <a:spcPts val="0"/>
              </a:spcAft>
              <a:buClr>
                <a:schemeClr val="dk1"/>
              </a:buClr>
              <a:buSzPts val="1100"/>
              <a:buFont typeface="Arial"/>
              <a:buChar char="●"/>
            </a:pPr>
            <a:r>
              <a:rPr lang="en-US" b="1"/>
              <a:t>Process</a:t>
            </a:r>
            <a:r>
              <a:rPr lang="en-US"/>
              <a:t>: How will the organization assess each major value stream to make sure each step is valuable, capable, available, adequate, flexible, and that all the steps are linked by flow, pull, and leveling?</a:t>
            </a:r>
            <a:endParaRPr/>
          </a:p>
          <a:p>
            <a:pPr marL="457200" lvl="0" indent="-298450" algn="l" rtl="0">
              <a:spcBef>
                <a:spcPts val="0"/>
              </a:spcBef>
              <a:spcAft>
                <a:spcPts val="0"/>
              </a:spcAft>
              <a:buClr>
                <a:schemeClr val="dk1"/>
              </a:buClr>
              <a:buSzPts val="1100"/>
              <a:buFont typeface="Arial"/>
              <a:buChar char="●"/>
            </a:pPr>
            <a:r>
              <a:rPr lang="en-US" b="1"/>
              <a:t>People</a:t>
            </a:r>
            <a:r>
              <a:rPr lang="en-US"/>
              <a:t>: How can the organization ensure that every important process has someone responsible for continually evaluating that value stream in terms of business purpose and lean process? How can everyone touching the value stream be actively engaged in operating it correctly and continually improving it?</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rgbClr val="000000"/>
              </a:buClr>
              <a:buSzPts val="1100"/>
              <a:buFont typeface="Arial"/>
              <a:buNone/>
            </a:pPr>
            <a:r>
              <a:rPr lang="en-US"/>
              <a:t>The ultimate goal of lean is to provide perfect value to the customer through a perfect value creation process that produces zero waste. </a:t>
            </a:r>
            <a:endParaRPr/>
          </a:p>
          <a:p>
            <a:pPr marL="0" lvl="0" indent="0" algn="l" rtl="0">
              <a:spcBef>
                <a:spcPts val="0"/>
              </a:spcBef>
              <a:spcAft>
                <a:spcPts val="0"/>
              </a:spcAft>
              <a:buNone/>
            </a:pPr>
            <a:endParaRPr/>
          </a:p>
        </p:txBody>
      </p:sp>
      <p:sp>
        <p:nvSpPr>
          <p:cNvPr id="1087" name="Google Shape;1087;p2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2" name="Google Shape;110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b="1"/>
              <a:t>Notes to the Facilitator:</a:t>
            </a:r>
            <a:endParaRPr/>
          </a:p>
          <a:p>
            <a:pPr marL="0" lvl="0" indent="0" algn="l" rtl="0">
              <a:spcBef>
                <a:spcPts val="0"/>
              </a:spcBef>
              <a:spcAft>
                <a:spcPts val="0"/>
              </a:spcAft>
              <a:buClr>
                <a:schemeClr val="dk1"/>
              </a:buClr>
              <a:buSzPts val="1200"/>
              <a:buFont typeface="Arial"/>
              <a:buNone/>
            </a:pPr>
            <a:r>
              <a:rPr lang="en-US"/>
              <a:t>Explain the sequence of events in the history of lean.</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b="1"/>
              <a:t>Notes to the Participants:</a:t>
            </a:r>
            <a:endParaRPr/>
          </a:p>
          <a:p>
            <a:pPr marL="0" lvl="0" indent="0" algn="l" rtl="0">
              <a:spcBef>
                <a:spcPts val="0"/>
              </a:spcBef>
              <a:spcAft>
                <a:spcPts val="0"/>
              </a:spcAft>
              <a:buClr>
                <a:schemeClr val="dk1"/>
              </a:buClr>
              <a:buSzPts val="1200"/>
              <a:buFont typeface="Arial"/>
              <a:buNone/>
            </a:pPr>
            <a:r>
              <a:rPr lang="en-US"/>
              <a:t>There has been instances in history of process thinking even during the 1450s. But, Henry Ford was the first to integrate the processes in a production set up. He proposed and executed flow production in 1913. Ford developed a sequence of processes in fabrication using machines, that helped in assembling the components very quickly. This concept started gaining much popularity. </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In the 1930s, after World War II, Toyota redesigned Ford’s flow production to invent a new concept, Toyota Production System, that included a series of simple innovations that helped in maintaining continuity and variety in product offerings. </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The thought process of lean was thoroughly described in 1990, in the book The Machine That Changed the World by James P. Womack, Daniel Roos, and Daniel T. Jones. In 1996, the authors distilled the lean principles and released the book, Lean Thinking. We’ll look at lean principles in the forthcoming section.</a:t>
            </a:r>
            <a:endParaRPr/>
          </a:p>
          <a:p>
            <a:pPr marL="0" lvl="0" indent="0" algn="l" rtl="0">
              <a:spcBef>
                <a:spcPts val="0"/>
              </a:spcBef>
              <a:spcAft>
                <a:spcPts val="0"/>
              </a:spcAft>
              <a:buNone/>
            </a:pPr>
            <a:endParaRPr/>
          </a:p>
        </p:txBody>
      </p:sp>
      <p:sp>
        <p:nvSpPr>
          <p:cNvPr id="1103" name="Google Shape;1103;p2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2" name="Google Shape;113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b="1"/>
              <a:t>Notes to the Facilitator:</a:t>
            </a:r>
            <a:endParaRPr/>
          </a:p>
          <a:p>
            <a:pPr marL="0" lvl="0" indent="0" algn="l" rtl="0">
              <a:spcBef>
                <a:spcPts val="0"/>
              </a:spcBef>
              <a:spcAft>
                <a:spcPts val="0"/>
              </a:spcAft>
              <a:buClr>
                <a:schemeClr val="dk1"/>
              </a:buClr>
              <a:buSzPts val="1200"/>
              <a:buFont typeface="Arial"/>
              <a:buNone/>
            </a:pPr>
            <a:r>
              <a:rPr lang="en-US"/>
              <a:t>Explain the participants about the five lean principles in detail.</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b="1"/>
              <a:t>Notes to the Participants:</a:t>
            </a:r>
            <a:endParaRPr/>
          </a:p>
          <a:p>
            <a:pPr marL="0" lvl="0" indent="0" algn="l" rtl="0">
              <a:spcBef>
                <a:spcPts val="0"/>
              </a:spcBef>
              <a:spcAft>
                <a:spcPts val="0"/>
              </a:spcAft>
              <a:buClr>
                <a:schemeClr val="dk1"/>
              </a:buClr>
              <a:buSzPts val="1200"/>
              <a:buFont typeface="Arial"/>
              <a:buNone/>
            </a:pPr>
            <a:r>
              <a:rPr lang="en-US"/>
              <a:t>The lean principles provide a framework for creating an efficient and effective organization. They are a five-step process that guide the implementation of lean techniques in an organization.</a:t>
            </a:r>
            <a:endParaRPr/>
          </a:p>
          <a:p>
            <a:pPr marL="0" lvl="0" indent="0" algn="l" rtl="0">
              <a:spcBef>
                <a:spcPts val="0"/>
              </a:spcBef>
              <a:spcAft>
                <a:spcPts val="0"/>
              </a:spcAft>
              <a:buClr>
                <a:schemeClr val="dk1"/>
              </a:buClr>
              <a:buSzPts val="1200"/>
              <a:buFont typeface="Arial"/>
              <a:buNone/>
            </a:pPr>
            <a:endParaRPr/>
          </a:p>
          <a:p>
            <a:pPr marL="457200" lvl="0" indent="-298450" algn="l" rtl="0">
              <a:spcBef>
                <a:spcPts val="0"/>
              </a:spcBef>
              <a:spcAft>
                <a:spcPts val="0"/>
              </a:spcAft>
              <a:buClr>
                <a:schemeClr val="dk1"/>
              </a:buClr>
              <a:buSzPts val="1100"/>
              <a:buFont typeface="Arial"/>
              <a:buChar char="●"/>
            </a:pPr>
            <a:r>
              <a:rPr lang="en-US"/>
              <a:t>Specify value from the standpoint of the end customer by product family.</a:t>
            </a:r>
            <a:endParaRPr/>
          </a:p>
          <a:p>
            <a:pPr marL="457200" lvl="0" indent="-298450" algn="l" rtl="0">
              <a:spcBef>
                <a:spcPts val="0"/>
              </a:spcBef>
              <a:spcAft>
                <a:spcPts val="0"/>
              </a:spcAft>
              <a:buClr>
                <a:schemeClr val="dk1"/>
              </a:buClr>
              <a:buSzPts val="1100"/>
              <a:buFont typeface="Arial"/>
              <a:buChar char="●"/>
            </a:pPr>
            <a:r>
              <a:rPr lang="en-US"/>
              <a:t>Identify all the steps in the value stream for each product family, eliminating whenever possible those steps that do not create value.</a:t>
            </a:r>
            <a:endParaRPr/>
          </a:p>
          <a:p>
            <a:pPr marL="457200" lvl="0" indent="-298450" algn="l" rtl="0">
              <a:spcBef>
                <a:spcPts val="0"/>
              </a:spcBef>
              <a:spcAft>
                <a:spcPts val="0"/>
              </a:spcAft>
              <a:buClr>
                <a:schemeClr val="dk1"/>
              </a:buClr>
              <a:buSzPts val="1100"/>
              <a:buFont typeface="Arial"/>
              <a:buChar char="●"/>
            </a:pPr>
            <a:r>
              <a:rPr lang="en-US"/>
              <a:t>Make the value-creating steps occur in tight sequence so the product will flow smoothly toward the customer.</a:t>
            </a:r>
            <a:endParaRPr/>
          </a:p>
          <a:p>
            <a:pPr marL="457200" lvl="0" indent="-298450" algn="l" rtl="0">
              <a:spcBef>
                <a:spcPts val="0"/>
              </a:spcBef>
              <a:spcAft>
                <a:spcPts val="0"/>
              </a:spcAft>
              <a:buClr>
                <a:schemeClr val="dk1"/>
              </a:buClr>
              <a:buSzPts val="1100"/>
              <a:buFont typeface="Arial"/>
              <a:buChar char="●"/>
            </a:pPr>
            <a:r>
              <a:rPr lang="en-US"/>
              <a:t>As flow is introduced, let customers pull value from the next upstream activity.</a:t>
            </a:r>
            <a:endParaRPr/>
          </a:p>
          <a:p>
            <a:pPr marL="457200" lvl="0" indent="-298450" algn="l" rtl="0">
              <a:spcBef>
                <a:spcPts val="0"/>
              </a:spcBef>
              <a:spcAft>
                <a:spcPts val="0"/>
              </a:spcAft>
              <a:buClr>
                <a:schemeClr val="dk1"/>
              </a:buClr>
              <a:buSzPts val="1100"/>
              <a:buFont typeface="Arial"/>
              <a:buChar char="●"/>
            </a:pPr>
            <a:r>
              <a:rPr lang="en-US"/>
              <a:t>As value is specified, value streams are identified, wasted steps are removed, and flow and pull are introduced, begin the process again and continue it until a state of perfection is reached in which perfect value is created with no waste.</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The five lean principles are as follows:</a:t>
            </a:r>
            <a:endParaRPr/>
          </a:p>
          <a:p>
            <a:pPr marL="0" lvl="0" indent="0" algn="l" rtl="0">
              <a:spcBef>
                <a:spcPts val="0"/>
              </a:spcBef>
              <a:spcAft>
                <a:spcPts val="0"/>
              </a:spcAft>
              <a:buClr>
                <a:schemeClr val="dk1"/>
              </a:buClr>
              <a:buSzPts val="1100"/>
              <a:buFont typeface="Arial"/>
              <a:buNone/>
            </a:pPr>
            <a:r>
              <a:rPr lang="en-US" b="1"/>
              <a:t>1. Define Value</a:t>
            </a:r>
            <a:endParaRPr/>
          </a:p>
          <a:p>
            <a:pPr marL="0" lvl="0" indent="0" algn="l" rtl="0">
              <a:spcBef>
                <a:spcPts val="0"/>
              </a:spcBef>
              <a:spcAft>
                <a:spcPts val="0"/>
              </a:spcAft>
              <a:buClr>
                <a:schemeClr val="dk1"/>
              </a:buClr>
              <a:buSzPts val="1100"/>
              <a:buFont typeface="Arial"/>
              <a:buNone/>
            </a:pPr>
            <a:r>
              <a:rPr lang="en-US"/>
              <a:t>Understanding value is critical to understand the first lean principle. Value has to be defined from the customer’s perspective. Customers pay for value. To give value to a customer, it is important to understand their requirements. Even in the circumstances where the customer is not sure about their needs, a lean organization should strive to understand the requirements by means of asking relevant questions. Some of the means through which customer requirements can be understood are: surveys, questionnaires, interviews, etc and applying analytics to the data collected. By means of these analytics, we can derive the value proposition for the customer, the product or the service they want, how it has to be delivered and the pricing strategies.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2. Map the Value Stream</a:t>
            </a:r>
            <a:endParaRPr/>
          </a:p>
          <a:p>
            <a:pPr marL="0" lvl="0" indent="0" algn="l" rtl="0">
              <a:spcBef>
                <a:spcPts val="0"/>
              </a:spcBef>
              <a:spcAft>
                <a:spcPts val="0"/>
              </a:spcAft>
              <a:buClr>
                <a:schemeClr val="dk1"/>
              </a:buClr>
              <a:buSzPts val="1100"/>
              <a:buFont typeface="Arial"/>
              <a:buNone/>
            </a:pPr>
            <a:r>
              <a:rPr lang="en-US"/>
              <a:t>Once the value is identified and defined, the value stream mapping has to be done. Customer requirement or value has to be set as a reference point and the tasks that contribute to these values have to be identified. Those activities that do not contribute to the customer value proposition are considered to be a waste. There are two categories of waste: no value, but necessary and no value and unnecessary. The first category of waste has to be reduced as much as possible, while the second one is pure waste and has to be eliminated completely. By eliminating the unnecessary tasks, value to the customer can be ensured, while cost for production is also reduced to a great extent.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3. Create Flow</a:t>
            </a:r>
            <a:endParaRPr/>
          </a:p>
          <a:p>
            <a:pPr marL="0" lvl="0" indent="0" algn="l" rtl="0">
              <a:spcBef>
                <a:spcPts val="0"/>
              </a:spcBef>
              <a:spcAft>
                <a:spcPts val="0"/>
              </a:spcAft>
              <a:buClr>
                <a:schemeClr val="dk1"/>
              </a:buClr>
              <a:buSzPts val="1100"/>
              <a:buFont typeface="Arial"/>
              <a:buNone/>
            </a:pPr>
            <a:r>
              <a:rPr lang="en-US"/>
              <a:t>Once wastes are removed from the value stream, we need to ensure that the flow of the remaining steps has to take place in a smooth fashion without any interruption or delay. Some of the activities that ensure smooth process flow are: breaking down the steps, reconfiguring the production steps, leveling out the workload, creating cross-functional departments, and training employees to be multi-skilled and adaptable.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4. Establish Pull</a:t>
            </a:r>
            <a:endParaRPr/>
          </a:p>
          <a:p>
            <a:pPr marL="0" lvl="0" indent="0" algn="l" rtl="0">
              <a:spcBef>
                <a:spcPts val="0"/>
              </a:spcBef>
              <a:spcAft>
                <a:spcPts val="0"/>
              </a:spcAft>
              <a:buClr>
                <a:schemeClr val="dk1"/>
              </a:buClr>
              <a:buSzPts val="1100"/>
              <a:buFont typeface="Arial"/>
              <a:buNone/>
            </a:pPr>
            <a:r>
              <a:rPr lang="en-US"/>
              <a:t>In any production system, inventory is one of the important wastes. It is very important to limit inventory and work-in-progress (WIP) systems. At the same time, it is important that all the required materials and information are available to ensure the smooth process flow. A pull-based system also ensures Just-in-time delivery. Products are created at the time of delivery in the required quantities. By following the value stream and by working backwards, we can also ensure that the products created to satisfy the needs of the customers.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5. Pursue Perfection</a:t>
            </a:r>
            <a:endParaRPr/>
          </a:p>
          <a:p>
            <a:pPr marL="0" lvl="0" indent="0" algn="l" rtl="0">
              <a:spcBef>
                <a:spcPts val="0"/>
              </a:spcBef>
              <a:spcAft>
                <a:spcPts val="0"/>
              </a:spcAft>
              <a:buClr>
                <a:schemeClr val="dk1"/>
              </a:buClr>
              <a:buSzPts val="1200"/>
              <a:buFont typeface="Arial"/>
              <a:buNone/>
            </a:pPr>
            <a:r>
              <a:rPr lang="en-US"/>
              <a:t>By following the first four steps, wastes can be eliminated or reduced to a large extent. Achieving perfection is the most important of the lean principles. This makes lean thinking and continuous improvement as part of the organizational culture. Every employee should strive towards perfection while delivering products based on the customer needs. </a:t>
            </a:r>
            <a:endParaRPr/>
          </a:p>
          <a:p>
            <a:pPr marL="0" lvl="0" indent="0" algn="l" rtl="0">
              <a:spcBef>
                <a:spcPts val="0"/>
              </a:spcBef>
              <a:spcAft>
                <a:spcPts val="0"/>
              </a:spcAft>
              <a:buNone/>
            </a:pPr>
            <a:endParaRPr/>
          </a:p>
        </p:txBody>
      </p:sp>
      <p:sp>
        <p:nvSpPr>
          <p:cNvPr id="1133" name="Google Shape;1133;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1" name="Google Shape;11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Notes to the Facilitator:</a:t>
            </a:r>
            <a:endParaRPr/>
          </a:p>
          <a:p>
            <a:pPr marL="0" lvl="0" indent="0" algn="l" rtl="0">
              <a:spcBef>
                <a:spcPts val="0"/>
              </a:spcBef>
              <a:spcAft>
                <a:spcPts val="0"/>
              </a:spcAft>
              <a:buNone/>
            </a:pPr>
            <a:r>
              <a:rPr lang="en-US"/>
              <a:t>Explain the principles of Lean Software Development as proposed by Mary Poppendieck and Tom Poppendieck, who were pioneers of the method and coined the term Lean Software Development and wrote a book on the same.</a:t>
            </a:r>
            <a:endParaRPr/>
          </a:p>
          <a:p>
            <a:pPr marL="0" lvl="0" indent="0" algn="l" rtl="0">
              <a:spcBef>
                <a:spcPts val="0"/>
              </a:spcBef>
              <a:spcAft>
                <a:spcPts val="0"/>
              </a:spcAft>
              <a:buNone/>
            </a:pPr>
            <a:endParaRPr/>
          </a:p>
          <a:p>
            <a:pPr marL="0" lvl="0" indent="0" algn="l" rtl="0">
              <a:spcBef>
                <a:spcPts val="0"/>
              </a:spcBef>
              <a:spcAft>
                <a:spcPts val="0"/>
              </a:spcAft>
              <a:buNone/>
            </a:pPr>
            <a:r>
              <a:rPr lang="en-US" b="1"/>
              <a:t>Notes to the Participants:</a:t>
            </a:r>
            <a:endParaRPr/>
          </a:p>
          <a:p>
            <a:pPr marL="0" lvl="0" indent="0" algn="l" rtl="0">
              <a:spcBef>
                <a:spcPts val="0"/>
              </a:spcBef>
              <a:spcAft>
                <a:spcPts val="0"/>
              </a:spcAft>
              <a:buNone/>
            </a:pPr>
            <a:r>
              <a:rPr lang="en-US"/>
              <a:t>Mary and Tom Poppendieck, the pioneers in lean software development wrote a book with the same title and the term originated from that title. These principles are closely aligned to the traditional lean principles. </a:t>
            </a:r>
            <a:endParaRPr/>
          </a:p>
          <a:p>
            <a:pPr marL="0" lvl="0" indent="0" algn="l" rtl="0">
              <a:spcBef>
                <a:spcPts val="0"/>
              </a:spcBef>
              <a:spcAft>
                <a:spcPts val="0"/>
              </a:spcAft>
              <a:buNone/>
            </a:pPr>
            <a:endParaRPr/>
          </a:p>
          <a:p>
            <a:pPr marL="228600" lvl="0" indent="-228600" algn="l" rtl="0">
              <a:spcBef>
                <a:spcPts val="0"/>
              </a:spcBef>
              <a:spcAft>
                <a:spcPts val="0"/>
              </a:spcAft>
              <a:buClr>
                <a:schemeClr val="dk1"/>
              </a:buClr>
              <a:buSzPts val="1200"/>
              <a:buFont typeface="Arial"/>
              <a:buAutoNum type="arabicPeriod"/>
            </a:pPr>
            <a:r>
              <a:rPr lang="en-US" b="1"/>
              <a:t>Eliminate waste</a:t>
            </a:r>
            <a:endParaRPr/>
          </a:p>
          <a:p>
            <a:pPr marL="228600" lvl="1" indent="0" algn="l" rtl="0">
              <a:spcBef>
                <a:spcPts val="0"/>
              </a:spcBef>
              <a:spcAft>
                <a:spcPts val="0"/>
              </a:spcAft>
              <a:buClr>
                <a:schemeClr val="dk1"/>
              </a:buClr>
              <a:buSzPts val="1200"/>
              <a:buFont typeface="Arial"/>
              <a:buNone/>
            </a:pPr>
            <a:r>
              <a:rPr lang="en-US"/>
              <a:t>Lean considers anything that doesn’t add value to the customer as waste. Some of the wastes are as follows:</a:t>
            </a:r>
            <a:endParaRPr/>
          </a:p>
          <a:p>
            <a:pPr marL="628650" lvl="2" indent="-171450" algn="l" rtl="0">
              <a:spcBef>
                <a:spcPts val="0"/>
              </a:spcBef>
              <a:spcAft>
                <a:spcPts val="0"/>
              </a:spcAft>
              <a:buClr>
                <a:schemeClr val="dk1"/>
              </a:buClr>
              <a:buSzPts val="1200"/>
              <a:buFont typeface="Arial"/>
              <a:buChar char="•"/>
            </a:pPr>
            <a:r>
              <a:rPr lang="en-US"/>
              <a:t>Partially done code, that will be thrown away in due course</a:t>
            </a:r>
            <a:endParaRPr/>
          </a:p>
          <a:p>
            <a:pPr marL="628650" lvl="2" indent="-171450" algn="l" rtl="0">
              <a:spcBef>
                <a:spcPts val="0"/>
              </a:spcBef>
              <a:spcAft>
                <a:spcPts val="0"/>
              </a:spcAft>
              <a:buClr>
                <a:schemeClr val="dk1"/>
              </a:buClr>
              <a:buSzPts val="1200"/>
              <a:buFont typeface="Arial"/>
              <a:buChar char="•"/>
            </a:pPr>
            <a:r>
              <a:rPr lang="en-US"/>
              <a:t>Extra processes like paperwork</a:t>
            </a:r>
            <a:endParaRPr/>
          </a:p>
          <a:p>
            <a:pPr marL="628650" lvl="2" indent="-171450" algn="l" rtl="0">
              <a:spcBef>
                <a:spcPts val="0"/>
              </a:spcBef>
              <a:spcAft>
                <a:spcPts val="0"/>
              </a:spcAft>
              <a:buClr>
                <a:schemeClr val="dk1"/>
              </a:buClr>
              <a:buSzPts val="1200"/>
              <a:buFont typeface="Arial"/>
              <a:buChar char="•"/>
            </a:pPr>
            <a:r>
              <a:rPr lang="en-US"/>
              <a:t>Extra features that will be of no use to the customer</a:t>
            </a:r>
            <a:endParaRPr/>
          </a:p>
          <a:p>
            <a:pPr marL="628650" lvl="2" indent="-171450" algn="l" rtl="0">
              <a:spcBef>
                <a:spcPts val="0"/>
              </a:spcBef>
              <a:spcAft>
                <a:spcPts val="0"/>
              </a:spcAft>
              <a:buClr>
                <a:schemeClr val="dk1"/>
              </a:buClr>
              <a:buSzPts val="1200"/>
              <a:buFont typeface="Arial"/>
              <a:buChar char="•"/>
            </a:pPr>
            <a:r>
              <a:rPr lang="en-US"/>
              <a:t>Switching people between different tasks</a:t>
            </a:r>
            <a:endParaRPr/>
          </a:p>
          <a:p>
            <a:pPr marL="628650" lvl="2" indent="-171450" algn="l" rtl="0">
              <a:spcBef>
                <a:spcPts val="0"/>
              </a:spcBef>
              <a:spcAft>
                <a:spcPts val="0"/>
              </a:spcAft>
              <a:buClr>
                <a:schemeClr val="dk1"/>
              </a:buClr>
              <a:buSzPts val="1200"/>
              <a:buFont typeface="Arial"/>
              <a:buChar char="•"/>
            </a:pPr>
            <a:r>
              <a:rPr lang="en-US"/>
              <a:t>Waiting for other activities, processes or people</a:t>
            </a:r>
            <a:endParaRPr/>
          </a:p>
          <a:p>
            <a:pPr marL="628650" lvl="2" indent="-171450" algn="l" rtl="0">
              <a:spcBef>
                <a:spcPts val="0"/>
              </a:spcBef>
              <a:spcAft>
                <a:spcPts val="0"/>
              </a:spcAft>
              <a:buClr>
                <a:schemeClr val="dk1"/>
              </a:buClr>
              <a:buSzPts val="1200"/>
              <a:buFont typeface="Arial"/>
              <a:buChar char="•"/>
            </a:pPr>
            <a:r>
              <a:rPr lang="en-US"/>
              <a:t>Motion required to complete the project</a:t>
            </a:r>
            <a:endParaRPr/>
          </a:p>
          <a:p>
            <a:pPr marL="628650" lvl="2" indent="-171450" algn="l" rtl="0">
              <a:spcBef>
                <a:spcPts val="0"/>
              </a:spcBef>
              <a:spcAft>
                <a:spcPts val="0"/>
              </a:spcAft>
              <a:buClr>
                <a:schemeClr val="dk1"/>
              </a:buClr>
              <a:buSzPts val="1200"/>
              <a:buFont typeface="Arial"/>
              <a:buChar char="•"/>
            </a:pPr>
            <a:r>
              <a:rPr lang="en-US"/>
              <a:t>Defects and poor quality products</a:t>
            </a:r>
            <a:endParaRPr/>
          </a:p>
          <a:p>
            <a:pPr marL="628650" lvl="2" indent="-171450" algn="l" rtl="0">
              <a:spcBef>
                <a:spcPts val="0"/>
              </a:spcBef>
              <a:spcAft>
                <a:spcPts val="0"/>
              </a:spcAft>
              <a:buClr>
                <a:schemeClr val="dk1"/>
              </a:buClr>
              <a:buSzPts val="1200"/>
              <a:buFont typeface="Arial"/>
              <a:buChar char="•"/>
            </a:pPr>
            <a:r>
              <a:rPr lang="en-US"/>
              <a:t>Management activities that do not produce any value</a:t>
            </a:r>
            <a:endParaRPr/>
          </a:p>
          <a:p>
            <a:pPr marL="628650" lvl="2" indent="-95250" algn="l" rtl="0">
              <a:spcBef>
                <a:spcPts val="0"/>
              </a:spcBef>
              <a:spcAft>
                <a:spcPts val="0"/>
              </a:spcAft>
              <a:buClr>
                <a:schemeClr val="dk1"/>
              </a:buClr>
              <a:buSzPts val="1200"/>
              <a:buFont typeface="Arial"/>
              <a:buNone/>
            </a:pPr>
            <a:endParaRPr/>
          </a:p>
          <a:p>
            <a:pPr marL="228600" lvl="1" indent="0" algn="l" rtl="0">
              <a:spcBef>
                <a:spcPts val="0"/>
              </a:spcBef>
              <a:spcAft>
                <a:spcPts val="0"/>
              </a:spcAft>
              <a:buClr>
                <a:schemeClr val="dk1"/>
              </a:buClr>
              <a:buSzPts val="1200"/>
              <a:buFont typeface="Arial"/>
              <a:buNone/>
            </a:pPr>
            <a:r>
              <a:rPr lang="en-US"/>
              <a:t>For eliminating the waste it should be identified. If there is any activity, without which the result can be achieved, that activity is considered waste. Value stream mapping is one of the techniques needed to identify waste. Once waste is identified, the source that produce waste should be eliminated.</a:t>
            </a:r>
            <a:endParaRPr/>
          </a:p>
          <a:p>
            <a:pPr marL="228600" lvl="1"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b="1"/>
              <a:t>Amplify learning</a:t>
            </a:r>
            <a:endParaRPr/>
          </a:p>
          <a:p>
            <a:pPr marL="228600" lvl="1" indent="0" algn="l" rtl="0">
              <a:spcBef>
                <a:spcPts val="0"/>
              </a:spcBef>
              <a:spcAft>
                <a:spcPts val="0"/>
              </a:spcAft>
              <a:buClr>
                <a:schemeClr val="dk1"/>
              </a:buClr>
              <a:buSzPts val="1200"/>
              <a:buFont typeface="Arial"/>
              <a:buNone/>
            </a:pPr>
            <a:r>
              <a:rPr lang="en-US"/>
              <a:t>Software development is a continuous learning process and the process can be sped up by using multiple short iterations. Continuous feedback from customers will help in making adjustments during the future development processes and bringing in improvements. Through customer meetings, the team can learn more about the problem and find out the suitable solutions for it. The other tools for amplifying learning are through iterations, synchronizations and set-based development.</a:t>
            </a:r>
            <a:endParaRPr/>
          </a:p>
          <a:p>
            <a:pPr marL="228600" lvl="1"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b="1"/>
              <a:t>Decide as late as possible</a:t>
            </a:r>
            <a:endParaRPr/>
          </a:p>
          <a:p>
            <a:pPr marL="228600" lvl="1" indent="0" algn="l" rtl="0">
              <a:spcBef>
                <a:spcPts val="0"/>
              </a:spcBef>
              <a:spcAft>
                <a:spcPts val="0"/>
              </a:spcAft>
              <a:buClr>
                <a:schemeClr val="dk1"/>
              </a:buClr>
              <a:buSzPts val="1200"/>
              <a:buFont typeface="Arial"/>
              <a:buNone/>
            </a:pPr>
            <a:r>
              <a:rPr lang="en-US"/>
              <a:t>The core concepts associated with this principle are as follows. It is not necessary that the complete specification has to be in place before the development process starts. The architecture has to be flexible that can accommodate changes during the course of development. The irreversible decisions have to be scheduled for the last responsible moment. Deferring the commitment to the last responsible moment requires that the complete business scenarios are closely coupled with the capabilities developed in different projects.</a:t>
            </a:r>
            <a:endParaRPr/>
          </a:p>
          <a:p>
            <a:pPr marL="228600" lvl="1"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b="1"/>
              <a:t>Deliver as fast as possible</a:t>
            </a:r>
            <a:endParaRPr/>
          </a:p>
          <a:p>
            <a:pPr marL="228600" lvl="1" indent="0" algn="l" rtl="0">
              <a:spcBef>
                <a:spcPts val="0"/>
              </a:spcBef>
              <a:spcAft>
                <a:spcPts val="0"/>
              </a:spcAft>
              <a:buClr>
                <a:schemeClr val="dk1"/>
              </a:buClr>
              <a:buSzPts val="1200"/>
              <a:buFont typeface="Arial"/>
              <a:buNone/>
            </a:pPr>
            <a:r>
              <a:rPr lang="en-US"/>
              <a:t>High-quality systems can be developed and delivered quickly. The work assigned to a team needs to be based on its capacity and the velocity of a team helps determine the capacity and it also helps in building repeatable and reliable flow of work. In an efficient organization, teams are not expected to work beyond their capacity. Teams should deliver shippable products regularly, so that they deliver value constantly.</a:t>
            </a:r>
            <a:endParaRPr/>
          </a:p>
          <a:p>
            <a:pPr marL="228600" lvl="1"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b="1"/>
              <a:t>Empower the team</a:t>
            </a:r>
            <a:endParaRPr/>
          </a:p>
          <a:p>
            <a:pPr marL="228600" lvl="1" indent="0" algn="l" rtl="0">
              <a:spcBef>
                <a:spcPts val="0"/>
              </a:spcBef>
              <a:spcAft>
                <a:spcPts val="0"/>
              </a:spcAft>
              <a:buClr>
                <a:schemeClr val="dk1"/>
              </a:buClr>
              <a:buSzPts val="1200"/>
              <a:buFont typeface="Arial"/>
              <a:buNone/>
            </a:pPr>
            <a:r>
              <a:rPr lang="en-US"/>
              <a:t>Organizations develop good leaders by respecting its employees. Sustainable advantage can be gained from team members who are engaged and can think. A lean IT governance encourages empowering the team by motivating and enabling them and not by controlling them.</a:t>
            </a:r>
            <a:endParaRPr/>
          </a:p>
          <a:p>
            <a:pPr marL="228600" lvl="1"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b="1"/>
              <a:t>Build integrity in</a:t>
            </a:r>
            <a:endParaRPr/>
          </a:p>
          <a:p>
            <a:pPr marL="228600" lvl="1" indent="0" algn="l" rtl="0">
              <a:spcBef>
                <a:spcPts val="0"/>
              </a:spcBef>
              <a:spcAft>
                <a:spcPts val="0"/>
              </a:spcAft>
              <a:buClr>
                <a:schemeClr val="dk1"/>
              </a:buClr>
              <a:buSzPts val="1200"/>
              <a:buFont typeface="Arial"/>
              <a:buNone/>
            </a:pPr>
            <a:r>
              <a:rPr lang="en-US"/>
              <a:t>Customers need to experience the system as a whole. The experience of the customer can be improved by focusing on creating quality products and not defective ones. By adopting practices like test-driven development and continuous integration, it is possible to deliver high quality products. The code base has to be kept simple and in a way that can adapt to change. Refactoring the code often is one of the best practices that teams should follow.</a:t>
            </a:r>
            <a:endParaRPr/>
          </a:p>
          <a:p>
            <a:pPr marL="228600" lvl="1"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b="1"/>
              <a:t>See the whole </a:t>
            </a:r>
            <a:endParaRPr/>
          </a:p>
          <a:p>
            <a:pPr marL="228600" lvl="1" indent="0" algn="l" rtl="0">
              <a:spcBef>
                <a:spcPts val="0"/>
              </a:spcBef>
              <a:spcAft>
                <a:spcPts val="0"/>
              </a:spcAft>
              <a:buClr>
                <a:schemeClr val="dk1"/>
              </a:buClr>
              <a:buSzPts val="1200"/>
              <a:buFont typeface="Arial"/>
              <a:buNone/>
            </a:pPr>
            <a:r>
              <a:rPr lang="en-US"/>
              <a:t>Teams always should look at the bigger picture in order for the developed solution to be effective. The high level business process has to be understood. Programs of interrelated systems have to be managed in a better way so that the complete product can be delivered to the customers. Metrics that measure the efficiency and the business value of the delivered products need to be in place.   </a:t>
            </a:r>
            <a:endParaRPr/>
          </a:p>
        </p:txBody>
      </p:sp>
      <p:sp>
        <p:nvSpPr>
          <p:cNvPr id="1162" name="Google Shape;1162;p2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a:solidFill>
                  <a:schemeClr val="dk1"/>
                </a:solidFill>
              </a:rPr>
              <a:t>Tell the participants that they will be going through a knowledge check question.</a:t>
            </a:r>
            <a:endParaRPr/>
          </a:p>
          <a:p>
            <a:pPr marL="0" lvl="0" indent="0" algn="l" rtl="0">
              <a:spcBef>
                <a:spcPts val="0"/>
              </a:spcBef>
              <a:spcAft>
                <a:spcPts val="0"/>
              </a:spcAft>
              <a:buClr>
                <a:schemeClr val="dk1"/>
              </a:buClr>
              <a:buSzPts val="1200"/>
              <a:buFont typeface="Arial"/>
              <a:buNone/>
            </a:pPr>
            <a:endParaRPr b="1"/>
          </a:p>
          <a:p>
            <a:pPr marL="0" lvl="0" indent="0" algn="l" rtl="0">
              <a:spcBef>
                <a:spcPts val="0"/>
              </a:spcBef>
              <a:spcAft>
                <a:spcPts val="0"/>
              </a:spcAft>
              <a:buClr>
                <a:schemeClr val="dk1"/>
              </a:buClr>
              <a:buSzPts val="1200"/>
              <a:buFont typeface="Arial"/>
              <a:buNone/>
            </a:pPr>
            <a:r>
              <a:rPr lang="en-US" b="1"/>
              <a:t>Answer: </a:t>
            </a:r>
            <a:endParaRPr/>
          </a:p>
          <a:p>
            <a:pPr marL="0" lvl="0" indent="0" algn="l" rtl="0">
              <a:spcBef>
                <a:spcPts val="0"/>
              </a:spcBef>
              <a:spcAft>
                <a:spcPts val="0"/>
              </a:spcAft>
              <a:buClr>
                <a:schemeClr val="dk1"/>
              </a:buClr>
              <a:buSzPts val="1200"/>
              <a:buFont typeface="Arial"/>
              <a:buNone/>
            </a:pPr>
            <a:r>
              <a:rPr lang="en-US" b="0"/>
              <a:t>1. </a:t>
            </a:r>
            <a:r>
              <a:rPr lang="en-US"/>
              <a:t>a. Inventory</a:t>
            </a:r>
            <a:endParaRPr/>
          </a:p>
          <a:p>
            <a:pPr marL="0" lvl="0" indent="0" algn="l" rtl="0">
              <a:spcBef>
                <a:spcPts val="0"/>
              </a:spcBef>
              <a:spcAft>
                <a:spcPts val="0"/>
              </a:spcAft>
              <a:buNone/>
            </a:pPr>
            <a:endParaRPr/>
          </a:p>
        </p:txBody>
      </p:sp>
      <p:sp>
        <p:nvSpPr>
          <p:cNvPr id="1190" name="Google Shape;1190;p2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9" name="Google Shape;719;p3: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Inform the participants about the topics that they will be learning in this module.</a:t>
            </a:r>
            <a:endParaRPr/>
          </a:p>
          <a:p>
            <a:pPr marL="0" lvl="0" indent="0" algn="l" rtl="0">
              <a:lnSpc>
                <a:spcPct val="115000"/>
              </a:lnSpc>
              <a:spcBef>
                <a:spcPts val="1600"/>
              </a:spcBef>
              <a:spcAft>
                <a:spcPts val="0"/>
              </a:spcAft>
              <a:buClr>
                <a:schemeClr val="dk1"/>
              </a:buClr>
              <a:buSzPts val="1100"/>
              <a:buFont typeface="Arial"/>
              <a:buNone/>
            </a:pPr>
            <a:endParaRPr sz="1200" b="1">
              <a:solidFill>
                <a:schemeClr val="dk1"/>
              </a:solidFill>
            </a:endParaRPr>
          </a:p>
          <a:p>
            <a:pPr marL="0" lvl="0" indent="0" algn="l" rtl="0">
              <a:lnSpc>
                <a:spcPct val="115000"/>
              </a:lnSpc>
              <a:spcBef>
                <a:spcPts val="1600"/>
              </a:spcBef>
              <a:spcAft>
                <a:spcPts val="0"/>
              </a:spcAft>
              <a:buClr>
                <a:schemeClr val="dk1"/>
              </a:buClr>
              <a:buSzPts val="1100"/>
              <a:buFont typeface="Arial"/>
              <a:buNone/>
            </a:pPr>
            <a:r>
              <a:rPr lang="en-US" sz="1200" b="1">
                <a:solidFill>
                  <a:schemeClr val="dk1"/>
                </a:solidFill>
              </a:rPr>
              <a:t>Notes to the Participants:</a:t>
            </a:r>
            <a:endParaRPr/>
          </a:p>
          <a:p>
            <a:pPr marL="0" lvl="0" indent="0" algn="l" rtl="0">
              <a:lnSpc>
                <a:spcPct val="115000"/>
              </a:lnSpc>
              <a:spcBef>
                <a:spcPts val="0"/>
              </a:spcBef>
              <a:spcAft>
                <a:spcPts val="0"/>
              </a:spcAft>
              <a:buClr>
                <a:schemeClr val="dk1"/>
              </a:buClr>
              <a:buSzPts val="1200"/>
              <a:buFont typeface="Arial"/>
              <a:buNone/>
            </a:pPr>
            <a:r>
              <a:rPr lang="en-US" sz="1200">
                <a:solidFill>
                  <a:schemeClr val="dk1"/>
                </a:solidFill>
              </a:rPr>
              <a:t>You will learn about the following topics in this module:</a:t>
            </a:r>
            <a:endParaRPr/>
          </a:p>
          <a:p>
            <a:pPr marL="0" lvl="0" indent="0" algn="l" rtl="0">
              <a:lnSpc>
                <a:spcPct val="115000"/>
              </a:lnSpc>
              <a:spcBef>
                <a:spcPts val="0"/>
              </a:spcBef>
              <a:spcAft>
                <a:spcPts val="0"/>
              </a:spcAft>
              <a:buClr>
                <a:srgbClr val="000000"/>
              </a:buClr>
              <a:buSzPts val="1100"/>
              <a:buFont typeface="Arial"/>
              <a:buAutoNum type="arabicPeriod"/>
            </a:pPr>
            <a:r>
              <a:rPr lang="en-US"/>
              <a:t>A recap of software development models</a:t>
            </a:r>
            <a:endParaRPr/>
          </a:p>
          <a:p>
            <a:pPr marL="0" lvl="0" indent="0" algn="l" rtl="0">
              <a:lnSpc>
                <a:spcPct val="115000"/>
              </a:lnSpc>
              <a:spcBef>
                <a:spcPts val="0"/>
              </a:spcBef>
              <a:spcAft>
                <a:spcPts val="0"/>
              </a:spcAft>
              <a:buClr>
                <a:srgbClr val="000000"/>
              </a:buClr>
              <a:buSzPts val="1100"/>
              <a:buFont typeface="Arial"/>
              <a:buAutoNum type="arabicPeriod"/>
            </a:pPr>
            <a:r>
              <a:rPr lang="en-US"/>
              <a:t>Introduction and history of Agile</a:t>
            </a:r>
            <a:endParaRPr/>
          </a:p>
          <a:p>
            <a:pPr marL="0" lvl="0" indent="0" algn="l" rtl="0">
              <a:lnSpc>
                <a:spcPct val="115000"/>
              </a:lnSpc>
              <a:spcBef>
                <a:spcPts val="0"/>
              </a:spcBef>
              <a:spcAft>
                <a:spcPts val="0"/>
              </a:spcAft>
              <a:buClr>
                <a:srgbClr val="000000"/>
              </a:buClr>
              <a:buSzPts val="1100"/>
              <a:buFont typeface="Arial"/>
              <a:buAutoNum type="arabicPeriod"/>
            </a:pPr>
            <a:r>
              <a:rPr lang="en-US"/>
              <a:t>Agile development</a:t>
            </a:r>
            <a:endParaRPr/>
          </a:p>
          <a:p>
            <a:pPr marL="0" lvl="0" indent="0" algn="l" rtl="0">
              <a:lnSpc>
                <a:spcPct val="115000"/>
              </a:lnSpc>
              <a:spcBef>
                <a:spcPts val="0"/>
              </a:spcBef>
              <a:spcAft>
                <a:spcPts val="0"/>
              </a:spcAft>
              <a:buClr>
                <a:srgbClr val="000000"/>
              </a:buClr>
              <a:buSzPts val="1100"/>
              <a:buFont typeface="Arial"/>
              <a:buAutoNum type="arabicPeriod"/>
            </a:pPr>
            <a:r>
              <a:rPr lang="en-US"/>
              <a:t>Agile Manifesto and the four values</a:t>
            </a:r>
            <a:endParaRPr/>
          </a:p>
          <a:p>
            <a:pPr marL="0" lvl="0" indent="0" algn="l" rtl="0">
              <a:lnSpc>
                <a:spcPct val="115000"/>
              </a:lnSpc>
              <a:spcBef>
                <a:spcPts val="0"/>
              </a:spcBef>
              <a:spcAft>
                <a:spcPts val="0"/>
              </a:spcAft>
              <a:buClr>
                <a:srgbClr val="000000"/>
              </a:buClr>
              <a:buSzPts val="1100"/>
              <a:buFont typeface="Arial"/>
              <a:buAutoNum type="arabicPeriod"/>
            </a:pPr>
            <a:r>
              <a:rPr lang="en-US"/>
              <a:t>Introduction and history of Lean</a:t>
            </a:r>
            <a:endParaRPr/>
          </a:p>
          <a:p>
            <a:pPr marL="0" lvl="0" indent="0" algn="l" rtl="0">
              <a:lnSpc>
                <a:spcPct val="115000"/>
              </a:lnSpc>
              <a:spcBef>
                <a:spcPts val="0"/>
              </a:spcBef>
              <a:spcAft>
                <a:spcPts val="0"/>
              </a:spcAft>
              <a:buClr>
                <a:srgbClr val="000000"/>
              </a:buClr>
              <a:buSzPts val="1100"/>
              <a:buFont typeface="Arial"/>
              <a:buAutoNum type="arabicPeriod"/>
            </a:pPr>
            <a:r>
              <a:rPr lang="en-US"/>
              <a:t>Lean principles</a:t>
            </a:r>
            <a:endParaRPr/>
          </a:p>
        </p:txBody>
      </p:sp>
      <p:sp>
        <p:nvSpPr>
          <p:cNvPr id="720" name="Google Shape;720;p3: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6" name="Google Shape;1196;p30: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 Notes to the Facilitator:</a:t>
            </a:r>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Share the module summary with the audience.</a:t>
            </a:r>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Ask the participants if they have any questions. They can ask their queries by raising their hands.</a:t>
            </a:r>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lnSpc>
                <a:spcPct val="115000"/>
              </a:lnSpc>
              <a:spcBef>
                <a:spcPts val="0"/>
              </a:spcBef>
              <a:spcAft>
                <a:spcPts val="0"/>
              </a:spcAft>
              <a:buClr>
                <a:schemeClr val="dk1"/>
              </a:buClr>
              <a:buSzPts val="1200"/>
              <a:buFont typeface="Arial"/>
              <a:buNone/>
            </a:pPr>
            <a:r>
              <a:rPr lang="en-US" sz="1200">
                <a:solidFill>
                  <a:schemeClr val="dk1"/>
                </a:solidFill>
              </a:rPr>
              <a:t>Now, you have reached at the end of the module, In this module, you have learnt:</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History of the rise of Agile</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Agile Manifesto - Values and Principles</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Comparison between Agile and the traditional Waterfall method of software development</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How software is developed using Agile methodologies </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The phases involved in the development cycle</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The four values of the Agile Manifesto</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Introduction and history of Lean</a:t>
            </a:r>
            <a:endParaRPr/>
          </a:p>
          <a:p>
            <a:pPr marL="457200" lvl="0" indent="-298450" algn="l" rtl="0">
              <a:lnSpc>
                <a:spcPct val="115000"/>
              </a:lnSpc>
              <a:spcBef>
                <a:spcPts val="0"/>
              </a:spcBef>
              <a:spcAft>
                <a:spcPts val="0"/>
              </a:spcAft>
              <a:buClr>
                <a:srgbClr val="000000"/>
              </a:buClr>
              <a:buSzPts val="1100"/>
              <a:buFont typeface="Arial"/>
              <a:buAutoNum type="arabicPeriod"/>
            </a:pPr>
            <a:r>
              <a:rPr lang="en-US"/>
              <a:t>Lean principles</a:t>
            </a:r>
            <a:endParaRPr/>
          </a:p>
          <a:p>
            <a:pPr marL="0" lvl="0" indent="0" algn="l" rtl="0">
              <a:lnSpc>
                <a:spcPct val="115000"/>
              </a:lnSpc>
              <a:spcBef>
                <a:spcPts val="0"/>
              </a:spcBef>
              <a:spcAft>
                <a:spcPts val="0"/>
              </a:spcAft>
              <a:buClr>
                <a:schemeClr val="dk1"/>
              </a:buClr>
              <a:buSzPts val="1100"/>
              <a:buFont typeface="Arial"/>
              <a:buNone/>
            </a:pPr>
            <a:endParaRPr sz="1200">
              <a:solidFill>
                <a:schemeClr val="dk2"/>
              </a:solidFill>
            </a:endParaRPr>
          </a:p>
        </p:txBody>
      </p:sp>
      <p:sp>
        <p:nvSpPr>
          <p:cNvPr id="1197" name="Google Shape;1197;p30: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4" name="Google Shape;1204;p31: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5" name="Google Shape;1205;p31: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p>
          <a:p>
            <a:pPr marL="0" lvl="0" indent="0" algn="l" rtl="0">
              <a:spcBef>
                <a:spcPts val="0"/>
              </a:spcBef>
              <a:spcAft>
                <a:spcPts val="0"/>
              </a:spcAft>
              <a:buClr>
                <a:schemeClr val="dk1"/>
              </a:buClr>
              <a:buSzPts val="1100"/>
              <a:buFont typeface="Arial"/>
              <a:buNone/>
            </a:pPr>
            <a:r>
              <a:rPr lang="en-US">
                <a:solidFill>
                  <a:schemeClr val="dk1"/>
                </a:solidFill>
              </a:rPr>
              <a:t>Take the participants through a quick recap of the different software development methodologies described in the previous module.</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p>
          <a:p>
            <a:pPr marL="0" lvl="0" indent="0" algn="l" rtl="0">
              <a:spcBef>
                <a:spcPts val="0"/>
              </a:spcBef>
              <a:spcAft>
                <a:spcPts val="0"/>
              </a:spcAft>
              <a:buClr>
                <a:schemeClr val="dk1"/>
              </a:buClr>
              <a:buSzPts val="1100"/>
              <a:buFont typeface="Arial"/>
              <a:buNone/>
            </a:pPr>
            <a:r>
              <a:rPr lang="en-US">
                <a:solidFill>
                  <a:schemeClr val="dk1"/>
                </a:solidFill>
              </a:rPr>
              <a:t>Software Development Life Cycle (SDLC) is a series of phases right from business understanding and requirements gathering to software development till delivery of the final product. There are several approaches to software development.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In the previous module we learnt in detail about the different software development methodologies. </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Waterfall model</a:t>
            </a:r>
            <a:endParaRPr/>
          </a:p>
          <a:p>
            <a:pPr marL="457200" lvl="0" indent="-304800" algn="l" rtl="0">
              <a:spcBef>
                <a:spcPts val="0"/>
              </a:spcBef>
              <a:spcAft>
                <a:spcPts val="0"/>
              </a:spcAft>
              <a:buClr>
                <a:schemeClr val="dk1"/>
              </a:buClr>
              <a:buSzPts val="1200"/>
              <a:buFont typeface="Calibri"/>
              <a:buChar char="●"/>
            </a:pPr>
            <a:r>
              <a:rPr lang="en-US">
                <a:solidFill>
                  <a:schemeClr val="dk1"/>
                </a:solidFill>
              </a:rPr>
              <a:t>Gated Waterfall model</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V-shaped model</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Prototyping model</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Spiral model</a:t>
            </a:r>
            <a:endParaRPr/>
          </a:p>
          <a:p>
            <a:pPr marL="0" lvl="0" indent="0" algn="l" rtl="0">
              <a:spcBef>
                <a:spcPts val="0"/>
              </a:spcBef>
              <a:spcAft>
                <a:spcPts val="0"/>
              </a:spcAft>
              <a:buClr>
                <a:schemeClr val="dk1"/>
              </a:buClr>
              <a:buSzPts val="1200"/>
              <a:buFont typeface="Arial"/>
              <a:buNone/>
            </a:pPr>
            <a:endParaRPr>
              <a:solidFill>
                <a:schemeClr val="dk1"/>
              </a:solidFill>
            </a:endParaRPr>
          </a:p>
          <a:p>
            <a:pPr marL="0" lvl="0" indent="0" algn="l" rtl="0">
              <a:spcBef>
                <a:spcPts val="0"/>
              </a:spcBef>
              <a:spcAft>
                <a:spcPts val="0"/>
              </a:spcAft>
              <a:buClr>
                <a:schemeClr val="dk1"/>
              </a:buClr>
              <a:buSzPts val="1200"/>
              <a:buFont typeface="Arial"/>
              <a:buNone/>
            </a:pPr>
            <a:r>
              <a:rPr lang="en-US">
                <a:solidFill>
                  <a:schemeClr val="dk1"/>
                </a:solidFill>
              </a:rPr>
              <a:t>Though traditional methods of software development are mature and usable, they created frustrations in the industry. Each of the events in the life cycle represents a distinct stage and completion of one stage is essential for the next stage to commence. Before the design phase begins, requirements must be reviewed and approved by the customer. Also, all deliverables are based on documented requirements and there exists a possibility of customer not seeing the final product until it’s almost finished.</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200"/>
              <a:buFont typeface="Arial"/>
              <a:buNone/>
            </a:pPr>
            <a:r>
              <a:rPr lang="en-US">
                <a:solidFill>
                  <a:schemeClr val="dk1"/>
                </a:solidFill>
              </a:rPr>
              <a:t>To overcome the shortfalls in traditional software development industry, experts identified and designed a set of models that are flexible, fast, lean, responsive and consistent. Software development methodologies that meet out the above mentioned criteria are collectively termed as agile methodologies. These methodologies emphasize rapid delivery of application as complete functional components.  In the upcoming sections, we will see in detail about the agile movement and the rise of agile methodologies.</a:t>
            </a:r>
            <a:endParaRPr/>
          </a:p>
        </p:txBody>
      </p:sp>
      <p:sp>
        <p:nvSpPr>
          <p:cNvPr id="728" name="Google Shape;728;p4: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Google Shape;7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457200" lvl="0" indent="-298450" algn="l" rtl="0">
              <a:spcBef>
                <a:spcPts val="0"/>
              </a:spcBef>
              <a:spcAft>
                <a:spcPts val="0"/>
              </a:spcAft>
              <a:buClr>
                <a:schemeClr val="dk1"/>
              </a:buClr>
              <a:buSzPts val="1100"/>
              <a:buFont typeface="Arial"/>
              <a:buChar char="●"/>
            </a:pPr>
            <a:r>
              <a:rPr lang="en-US">
                <a:solidFill>
                  <a:schemeClr val="dk1"/>
                </a:solidFill>
              </a:rPr>
              <a:t>Ask the participants what the Waterfall Model is.</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Give them an opportunity to present some features and jot them on the whiteboard.</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Give a quick recap of the Waterfall Model.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Reiterate the Phases: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Feasibility study</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Requirements analysis and Specifications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Design</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Coding and Unit testing</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Integration and System testing</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Deployment</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Maintenance</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You would have studied each of these phases in detail in Module 01.  To overcome the shortfalls of traditional software development methodologies, agile development was developed. We’ll now look at the evolution of agile and agile development cycle.</a:t>
            </a:r>
            <a:endParaRPr/>
          </a:p>
        </p:txBody>
      </p:sp>
      <p:sp>
        <p:nvSpPr>
          <p:cNvPr id="797" name="Google Shape;797;p5: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8" name="Google Shape;8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400" b="1">
                <a:solidFill>
                  <a:schemeClr val="dk1"/>
                </a:solidFill>
              </a:rPr>
              <a:t>Notes to the Facilitator:</a:t>
            </a:r>
            <a:endParaRPr/>
          </a:p>
          <a:p>
            <a:pPr marL="0" lvl="0" indent="0" algn="l" rtl="0">
              <a:lnSpc>
                <a:spcPct val="115000"/>
              </a:lnSpc>
              <a:spcBef>
                <a:spcPts val="0"/>
              </a:spcBef>
              <a:spcAft>
                <a:spcPts val="0"/>
              </a:spcAft>
              <a:buClr>
                <a:schemeClr val="dk1"/>
              </a:buClr>
              <a:buSzPts val="1100"/>
              <a:buFont typeface="Arial"/>
              <a:buNone/>
            </a:pPr>
            <a:r>
              <a:rPr lang="en-US" sz="1400">
                <a:solidFill>
                  <a:schemeClr val="dk1"/>
                </a:solidFill>
              </a:rPr>
              <a:t>Tell the participants that they will be going through a knowledge check question.</a:t>
            </a:r>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200"/>
              <a:buFont typeface="Calibri"/>
              <a:buNone/>
            </a:pPr>
            <a:r>
              <a:rPr lang="en-US" b="1">
                <a:solidFill>
                  <a:schemeClr val="dk1"/>
                </a:solidFill>
              </a:rPr>
              <a:t>Answers: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1. b. Waterfall requires the documentation to be completed before the commencement of development</a:t>
            </a:r>
            <a:endParaRPr/>
          </a:p>
          <a:p>
            <a:pPr marL="0" lvl="0" indent="0" algn="l" rtl="0">
              <a:spcBef>
                <a:spcPts val="0"/>
              </a:spcBef>
              <a:spcAft>
                <a:spcPts val="0"/>
              </a:spcAft>
              <a:buClr>
                <a:schemeClr val="dk1"/>
              </a:buClr>
              <a:buSzPts val="1200"/>
              <a:buFont typeface="Calibri"/>
              <a:buNone/>
            </a:pPr>
            <a:r>
              <a:rPr lang="en-US">
                <a:solidFill>
                  <a:schemeClr val="dk1"/>
                </a:solidFill>
              </a:rPr>
              <a:t>    d. Testing and bug fixing is done at the end of project completion.</a:t>
            </a:r>
            <a:endParaRPr/>
          </a:p>
        </p:txBody>
      </p:sp>
      <p:sp>
        <p:nvSpPr>
          <p:cNvPr id="819" name="Google Shape;819;p6: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5" name="Google Shape;8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US" b="1" i="0" u="none" strike="noStrike" cap="none">
                <a:solidFill>
                  <a:schemeClr val="dk1"/>
                </a:solidFill>
              </a:rPr>
              <a:t>Notes to the Facilitator:</a:t>
            </a:r>
            <a:endParaRPr/>
          </a:p>
          <a:p>
            <a:pPr marL="457200" marR="0" lvl="0" indent="-298450" algn="l" rtl="0">
              <a:spcBef>
                <a:spcPts val="0"/>
              </a:spcBef>
              <a:spcAft>
                <a:spcPts val="0"/>
              </a:spcAft>
              <a:buClr>
                <a:schemeClr val="dk1"/>
              </a:buClr>
              <a:buSzPts val="1100"/>
              <a:buFont typeface="Arial"/>
              <a:buChar char="●"/>
            </a:pPr>
            <a:r>
              <a:rPr lang="en-US" i="0" u="none" strike="noStrike" cap="none">
                <a:solidFill>
                  <a:schemeClr val="dk1"/>
                </a:solidFill>
              </a:rPr>
              <a:t>Ask the participants what they think, triggered the rise of Agile.</a:t>
            </a:r>
            <a:endParaRPr/>
          </a:p>
          <a:p>
            <a:pPr marL="457200" marR="0" lvl="0" indent="-298450" algn="l" rtl="0">
              <a:spcBef>
                <a:spcPts val="0"/>
              </a:spcBef>
              <a:spcAft>
                <a:spcPts val="0"/>
              </a:spcAft>
              <a:buClr>
                <a:schemeClr val="dk1"/>
              </a:buClr>
              <a:buSzPts val="1100"/>
              <a:buFont typeface="Arial"/>
              <a:buChar char="●"/>
            </a:pPr>
            <a:r>
              <a:rPr lang="en-US" i="0" u="none" strike="noStrike" cap="none">
                <a:solidFill>
                  <a:schemeClr val="dk1"/>
                </a:solidFill>
              </a:rPr>
              <a:t>Note down, what they say on the slide. </a:t>
            </a:r>
            <a:endParaRPr/>
          </a:p>
          <a:p>
            <a:pPr marL="457200" marR="0" lvl="0" indent="-298450" algn="l" rtl="0">
              <a:spcBef>
                <a:spcPts val="0"/>
              </a:spcBef>
              <a:spcAft>
                <a:spcPts val="0"/>
              </a:spcAft>
              <a:buClr>
                <a:schemeClr val="dk1"/>
              </a:buClr>
              <a:buSzPts val="1100"/>
              <a:buFont typeface="Arial"/>
              <a:buChar char="●"/>
            </a:pPr>
            <a:r>
              <a:rPr lang="en-US" i="0" u="none" strike="noStrike" cap="none">
                <a:solidFill>
                  <a:schemeClr val="dk1"/>
                </a:solidFill>
              </a:rPr>
              <a:t>Then show the boxes with the reasons. </a:t>
            </a:r>
            <a:endParaRPr/>
          </a:p>
          <a:p>
            <a:pPr marL="0" marR="0" lvl="0" indent="0" algn="l" rtl="0">
              <a:spcBef>
                <a:spcPts val="0"/>
              </a:spcBef>
              <a:spcAft>
                <a:spcPts val="0"/>
              </a:spcAft>
              <a:buClr>
                <a:schemeClr val="dk1"/>
              </a:buClr>
              <a:buSzPts val="1100"/>
              <a:buFont typeface="Arial"/>
              <a:buNone/>
            </a:pPr>
            <a:endParaRPr i="0" u="none" strike="noStrike" cap="none">
              <a:solidFill>
                <a:schemeClr val="dk1"/>
              </a:solidFill>
            </a:endParaRPr>
          </a:p>
          <a:p>
            <a:pPr marL="0" marR="0" lvl="0" indent="0" algn="l" rtl="0">
              <a:spcBef>
                <a:spcPts val="0"/>
              </a:spcBef>
              <a:spcAft>
                <a:spcPts val="0"/>
              </a:spcAft>
              <a:buClr>
                <a:schemeClr val="dk1"/>
              </a:buClr>
              <a:buSzPts val="1100"/>
              <a:buFont typeface="Arial"/>
              <a:buNone/>
            </a:pPr>
            <a:r>
              <a:rPr lang="en-US" b="1" i="0" u="none" strike="noStrike" cap="none">
                <a:solidFill>
                  <a:schemeClr val="dk1"/>
                </a:solidFill>
              </a:rPr>
              <a:t>Notes to the Participants:</a:t>
            </a:r>
            <a:endParaRPr/>
          </a:p>
          <a:p>
            <a:pPr marL="0" marR="0" lvl="0" indent="0" algn="l" rtl="0">
              <a:spcBef>
                <a:spcPts val="0"/>
              </a:spcBef>
              <a:spcAft>
                <a:spcPts val="0"/>
              </a:spcAft>
              <a:buClr>
                <a:schemeClr val="dk1"/>
              </a:buClr>
              <a:buSzPts val="1200"/>
              <a:buFont typeface="Calibri"/>
              <a:buNone/>
            </a:pPr>
            <a:r>
              <a:rPr lang="en-US" i="0" u="none" strike="noStrike" cap="none">
                <a:solidFill>
                  <a:schemeClr val="dk1"/>
                </a:solidFill>
              </a:rPr>
              <a:t>Around the 1990s, the software development industry was in a great crisis. Due to the deficiencies in the traditional software development approaches, there was an enormous lag in time between the functional requirements requested by the customers and the delivery of technology. At that time, it was estimated that the time period between business need validation and the delivery of software/application was around three years. Some businesses faced a lag of more than three years.</a:t>
            </a:r>
            <a:endParaRPr/>
          </a:p>
          <a:p>
            <a:pPr marL="0" marR="0" lvl="0" indent="0" algn="l" rtl="0">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a:solidFill>
                  <a:schemeClr val="dk1"/>
                </a:solidFill>
              </a:rPr>
              <a:t>Three years is a more than sufficient time period for businesses, systems and requirements to change. This resulted in the cancellation of projects mid-way. Completed projects failed to make sense, because of the change in requirements over time. </a:t>
            </a:r>
            <a:endParaRPr/>
          </a:p>
          <a:p>
            <a:pPr marL="0" marR="0" lvl="0" indent="0" algn="l" rtl="0">
              <a:spcBef>
                <a:spcPts val="0"/>
              </a:spcBef>
              <a:spcAft>
                <a:spcPts val="0"/>
              </a:spcAft>
              <a:buClr>
                <a:schemeClr val="dk1"/>
              </a:buClr>
              <a:buSzPts val="1200"/>
              <a:buFont typeface="Calibri"/>
              <a:buNone/>
            </a:pPr>
            <a:endParaRPr i="0" u="none" strike="noStrike" cap="none">
              <a:solidFill>
                <a:schemeClr val="dk1"/>
              </a:solidFill>
            </a:endParaRPr>
          </a:p>
          <a:p>
            <a:pPr marL="0" marR="0" lvl="0" indent="0" algn="l" rtl="0">
              <a:spcBef>
                <a:spcPts val="0"/>
              </a:spcBef>
              <a:spcAft>
                <a:spcPts val="0"/>
              </a:spcAft>
              <a:buClr>
                <a:schemeClr val="dk1"/>
              </a:buClr>
              <a:buSzPts val="1200"/>
              <a:buFont typeface="Calibri"/>
              <a:buNone/>
            </a:pPr>
            <a:r>
              <a:rPr lang="en-US" i="0" u="none" strike="noStrike" cap="none">
                <a:solidFill>
                  <a:schemeClr val="dk1"/>
                </a:solidFill>
              </a:rPr>
              <a:t>Industry experts were forced to develop alternative methods of software development and delivery, and th</a:t>
            </a:r>
            <a:r>
              <a:rPr lang="en-US">
                <a:solidFill>
                  <a:schemeClr val="dk1"/>
                </a:solidFill>
              </a:rPr>
              <a:t>u</a:t>
            </a:r>
            <a:r>
              <a:rPr lang="en-US" i="0" u="none" strike="noStrike" cap="none">
                <a:solidFill>
                  <a:schemeClr val="dk1"/>
                </a:solidFill>
              </a:rPr>
              <a:t>s laid the foundation for the birth of Agile.</a:t>
            </a:r>
            <a:endParaRPr/>
          </a:p>
        </p:txBody>
      </p:sp>
      <p:sp>
        <p:nvSpPr>
          <p:cNvPr id="826" name="Google Shape;826;p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7" name="Google Shape;83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457200" lvl="0" indent="-298450" algn="l" rtl="0">
              <a:spcBef>
                <a:spcPts val="0"/>
              </a:spcBef>
              <a:spcAft>
                <a:spcPts val="0"/>
              </a:spcAft>
              <a:buClr>
                <a:schemeClr val="dk1"/>
              </a:buClr>
              <a:buSzPts val="1100"/>
              <a:buFont typeface="Arial"/>
              <a:buChar char="●"/>
            </a:pPr>
            <a:r>
              <a:rPr lang="en-US">
                <a:solidFill>
                  <a:schemeClr val="dk1"/>
                </a:solidFill>
              </a:rPr>
              <a:t>Discuss the birth of Agile</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Explain the various steps as listed in the step list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The initial meeting of seventeen thought leaders, including Jon Kern, Kent Beck, Ward Cunningham, Arie van Bennekum, and Alistair Cockburn that happened in Oregon, voiced out the need for a ‘light’ or ‘lightweight’ development methodology. But nothing substantial happened at the end of this meeting. In 2000, a lot of articles were written which emphasized the importance of ‘lightweight’ methodologies. ‘Light’ was one term, which was used during that period, though no term was finalized.</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Again in September 2000, Bob Martin from Object Mentor in Chicago invited the other thought leaders for a meeting that was scheduled to happen in January/February 2001.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Agile was born out of the historic 2001 Snowbird Lodge meeting, where advocates of Extreme Programming, SCRUM, DSDM, Adaptive Software Development, Crystal, Feature-Driven Development and Pragmatic Programming gathered to discuss the need for an alternative to the document-driven, heavyweight, traditional software development processes. </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This group of thought leaders named themselves as the ‘Agile Alliance’ and agreed on the ‘Manifesto for Agile Software Development.’ It is in this Snowbird meeting, the Agile Manifesto and the Twelve Principles were formally written.</a:t>
            </a:r>
            <a:endParaRPr/>
          </a:p>
        </p:txBody>
      </p:sp>
      <p:sp>
        <p:nvSpPr>
          <p:cNvPr id="838" name="Google Shape;838;p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5" name="Google Shape;85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chemeClr val="dk1"/>
                </a:solidFill>
              </a:rPr>
              <a:t>Notes to the Facilitator:</a:t>
            </a:r>
            <a:endParaRPr>
              <a:solidFill>
                <a:schemeClr val="dk1"/>
              </a:solidFill>
            </a:endParaRPr>
          </a:p>
          <a:p>
            <a:pPr marL="457200" lvl="0" indent="-298450" algn="l" rtl="0">
              <a:spcBef>
                <a:spcPts val="0"/>
              </a:spcBef>
              <a:spcAft>
                <a:spcPts val="0"/>
              </a:spcAft>
              <a:buClr>
                <a:schemeClr val="dk1"/>
              </a:buClr>
              <a:buSzPts val="1100"/>
              <a:buFont typeface="Arial"/>
              <a:buChar char="●"/>
            </a:pPr>
            <a:r>
              <a:rPr lang="en-US">
                <a:solidFill>
                  <a:schemeClr val="dk1"/>
                </a:solidFill>
              </a:rPr>
              <a:t>Discuss the importance of the Agile Manifesto</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Explain what is the aim of the Manifesto</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Discuss how best practices have evolved and what are the best practices </a:t>
            </a:r>
            <a:endParaRPr/>
          </a:p>
          <a:p>
            <a:pPr marL="457200" lvl="0" indent="-298450" algn="l" rtl="0">
              <a:spcBef>
                <a:spcPts val="0"/>
              </a:spcBef>
              <a:spcAft>
                <a:spcPts val="0"/>
              </a:spcAft>
              <a:buClr>
                <a:schemeClr val="dk1"/>
              </a:buClr>
              <a:buSzPts val="1100"/>
              <a:buFont typeface="Arial"/>
              <a:buChar char="●"/>
            </a:pPr>
            <a:r>
              <a:rPr lang="en-US">
                <a:solidFill>
                  <a:schemeClr val="dk1"/>
                </a:solidFill>
              </a:rPr>
              <a:t>Tell the participants that you will discuss the core values and principles of the Agile Manifesto in the next few slides</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b="1">
                <a:solidFill>
                  <a:schemeClr val="dk1"/>
                </a:solidFill>
              </a:rPr>
              <a:t>Notes to the Participants:</a:t>
            </a:r>
            <a:endParaRPr>
              <a:solidFill>
                <a:schemeClr val="dk1"/>
              </a:solidFill>
            </a:endParaRPr>
          </a:p>
          <a:p>
            <a:pPr marL="0" lvl="0" indent="0" algn="l" rtl="0">
              <a:spcBef>
                <a:spcPts val="0"/>
              </a:spcBef>
              <a:spcAft>
                <a:spcPts val="0"/>
              </a:spcAft>
              <a:buClr>
                <a:schemeClr val="dk1"/>
              </a:buClr>
              <a:buSzPts val="1200"/>
              <a:buFont typeface="Calibri"/>
              <a:buNone/>
            </a:pPr>
            <a:r>
              <a:rPr lang="en-US">
                <a:solidFill>
                  <a:schemeClr val="dk1"/>
                </a:solidFill>
              </a:rPr>
              <a:t>The thought leaders who authored the ‘Agile Manifesto’ are as follows: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Mike Beedle </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Arie van Bennekum</a:t>
            </a:r>
            <a:endParaRPr>
              <a:solidFill>
                <a:schemeClr val="dk1"/>
              </a:solidFill>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Alistair Cockburn</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Ward Cunningham</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Martin Fowler</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Jim Highsmith</a:t>
            </a:r>
            <a:endParaRPr>
              <a:solidFill>
                <a:schemeClr val="dk1"/>
              </a:solidFill>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Andrew Hunt</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Ron Jeffries</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Jon Kern</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Brian Marick</a:t>
            </a:r>
            <a:endParaRPr>
              <a:solidFill>
                <a:schemeClr val="dk1"/>
              </a:solidFill>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Robert C. Martin </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Ken Schwaber</a:t>
            </a:r>
            <a:endParaRPr>
              <a:solidFill>
                <a:schemeClr val="dk1"/>
              </a:solidFill>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Jeff Sutherland</a:t>
            </a:r>
            <a:endParaRPr/>
          </a:p>
          <a:p>
            <a:pPr marL="457200" lvl="0" indent="-298450" algn="l" rtl="0">
              <a:spcBef>
                <a:spcPts val="0"/>
              </a:spcBef>
              <a:spcAft>
                <a:spcPts val="0"/>
              </a:spcAft>
              <a:buClr>
                <a:schemeClr val="dk1"/>
              </a:buClr>
              <a:buSzPts val="1100"/>
              <a:buFont typeface="Arial"/>
              <a:buAutoNum type="arabicPeriod"/>
            </a:pPr>
            <a:r>
              <a:rPr lang="en-US">
                <a:solidFill>
                  <a:schemeClr val="dk1"/>
                </a:solidFill>
              </a:rPr>
              <a:t>Dave Thomas</a:t>
            </a:r>
            <a:endParaRPr/>
          </a:p>
          <a:p>
            <a:pPr marL="0" lvl="0" indent="0" algn="l" rtl="0">
              <a:spcBef>
                <a:spcPts val="0"/>
              </a:spcBef>
              <a:spcAft>
                <a:spcPts val="0"/>
              </a:spcAft>
              <a:buClr>
                <a:schemeClr val="dk1"/>
              </a:buClr>
              <a:buSzPts val="1200"/>
              <a:buFont typeface="Calibri"/>
              <a:buNone/>
            </a:pPr>
            <a:endParaRPr>
              <a:solidFill>
                <a:schemeClr val="dk1"/>
              </a:solidFill>
            </a:endParaRPr>
          </a:p>
          <a:p>
            <a:pPr marL="0" lvl="0" indent="0" algn="l" rtl="0">
              <a:spcBef>
                <a:spcPts val="0"/>
              </a:spcBef>
              <a:spcAft>
                <a:spcPts val="0"/>
              </a:spcAft>
              <a:buNone/>
            </a:pPr>
            <a:r>
              <a:rPr lang="en-US"/>
              <a:t>We’ll see the values of the agile manifesto in the next slide.</a:t>
            </a:r>
            <a:endParaRPr/>
          </a:p>
        </p:txBody>
      </p:sp>
      <p:sp>
        <p:nvSpPr>
          <p:cNvPr id="856" name="Google Shape;856;p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Page">
  <p:cSld name="CoverPage">
    <p:spTree>
      <p:nvGrpSpPr>
        <p:cNvPr id="1" name="Shape 15"/>
        <p:cNvGrpSpPr/>
        <p:nvPr/>
      </p:nvGrpSpPr>
      <p:grpSpPr>
        <a:xfrm>
          <a:off x="0" y="0"/>
          <a:ext cx="0" cy="0"/>
          <a:chOff x="0" y="0"/>
          <a:chExt cx="0" cy="0"/>
        </a:xfrm>
      </p:grpSpPr>
      <p:pic>
        <p:nvPicPr>
          <p:cNvPr id="16" name="Google Shape;16;p33"/>
          <p:cNvPicPr preferRelativeResize="0"/>
          <p:nvPr/>
        </p:nvPicPr>
        <p:blipFill rotWithShape="1">
          <a:blip r:embed="rId2">
            <a:alphaModFix/>
          </a:blip>
          <a:srcRect/>
          <a:stretch/>
        </p:blipFill>
        <p:spPr>
          <a:xfrm>
            <a:off x="2" y="3537"/>
            <a:ext cx="12191995" cy="6850920"/>
          </a:xfrm>
          <a:prstGeom prst="rect">
            <a:avLst/>
          </a:prstGeom>
          <a:noFill/>
          <a:ln>
            <a:noFill/>
          </a:ln>
        </p:spPr>
      </p:pic>
      <p:sp>
        <p:nvSpPr>
          <p:cNvPr id="17" name="Google Shape;17;p33"/>
          <p:cNvSpPr/>
          <p:nvPr/>
        </p:nvSpPr>
        <p:spPr>
          <a:xfrm>
            <a:off x="11429926" y="380786"/>
            <a:ext cx="103852" cy="130695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18" name="Google Shape;18;p33"/>
          <p:cNvSpPr/>
          <p:nvPr/>
        </p:nvSpPr>
        <p:spPr>
          <a:xfrm>
            <a:off x="11429926" y="1648617"/>
            <a:ext cx="103852" cy="1306959"/>
          </a:xfrm>
          <a:prstGeom prst="rect">
            <a:avLst/>
          </a:prstGeom>
          <a:solidFill>
            <a:srgbClr val="64748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19" name="Google Shape;19;p33"/>
          <p:cNvSpPr txBox="1"/>
          <p:nvPr/>
        </p:nvSpPr>
        <p:spPr>
          <a:xfrm>
            <a:off x="9624903" y="364126"/>
            <a:ext cx="1733725" cy="2308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release 1.0.0</a:t>
            </a:r>
            <a:endParaRPr/>
          </a:p>
        </p:txBody>
      </p:sp>
      <p:sp>
        <p:nvSpPr>
          <p:cNvPr id="20" name="Google Shape;20;p33"/>
          <p:cNvSpPr txBox="1"/>
          <p:nvPr/>
        </p:nvSpPr>
        <p:spPr>
          <a:xfrm>
            <a:off x="6470909" y="658570"/>
            <a:ext cx="1733725" cy="338554"/>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7F7F7F"/>
              </a:buClr>
              <a:buSzPts val="1600"/>
              <a:buFont typeface="Arial"/>
              <a:buNone/>
            </a:pPr>
            <a:r>
              <a:rPr lang="en-US" sz="1600" b="0" i="0" u="none" strike="noStrike" cap="none">
                <a:solidFill>
                  <a:srgbClr val="7F7F7F"/>
                </a:solidFill>
                <a:latin typeface="Arial"/>
                <a:ea typeface="Arial"/>
                <a:cs typeface="Arial"/>
                <a:sym typeface="Arial"/>
              </a:rPr>
              <a:t>Semester</a:t>
            </a:r>
            <a:endParaRPr/>
          </a:p>
        </p:txBody>
      </p:sp>
      <p:sp>
        <p:nvSpPr>
          <p:cNvPr id="21" name="Google Shape;21;p33"/>
          <p:cNvSpPr txBox="1"/>
          <p:nvPr/>
        </p:nvSpPr>
        <p:spPr>
          <a:xfrm>
            <a:off x="6927304" y="629331"/>
            <a:ext cx="4431324" cy="397032"/>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7F7F7F"/>
              </a:buClr>
              <a:buSzPts val="2200"/>
              <a:buFont typeface="Arial"/>
              <a:buNone/>
            </a:pPr>
            <a:r>
              <a:rPr lang="en-US" sz="2200" b="1" i="0" u="none" strike="noStrike" cap="none">
                <a:solidFill>
                  <a:srgbClr val="7F7F7F"/>
                </a:solidFill>
                <a:latin typeface="Arial"/>
                <a:ea typeface="Arial"/>
                <a:cs typeface="Arial"/>
                <a:sym typeface="Arial"/>
              </a:rPr>
              <a:t>Foundational Course</a:t>
            </a:r>
            <a:endParaRPr/>
          </a:p>
        </p:txBody>
      </p:sp>
      <p:sp>
        <p:nvSpPr>
          <p:cNvPr id="22" name="Google Shape;22;p33"/>
          <p:cNvSpPr txBox="1"/>
          <p:nvPr/>
        </p:nvSpPr>
        <p:spPr>
          <a:xfrm>
            <a:off x="8010334" y="708248"/>
            <a:ext cx="495287" cy="337733"/>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02</a:t>
            </a:r>
            <a:endParaRPr/>
          </a:p>
        </p:txBody>
      </p:sp>
      <p:sp>
        <p:nvSpPr>
          <p:cNvPr id="23" name="Google Shape;23;p33"/>
          <p:cNvSpPr/>
          <p:nvPr/>
        </p:nvSpPr>
        <p:spPr>
          <a:xfrm>
            <a:off x="5873217" y="3290645"/>
            <a:ext cx="5497620" cy="284693"/>
          </a:xfrm>
          <a:prstGeom prst="rect">
            <a:avLst/>
          </a:prstGeom>
          <a:noFill/>
          <a:ln>
            <a:noFill/>
          </a:ln>
        </p:spPr>
        <p:txBody>
          <a:bodyPr spcFirstLastPara="1" wrap="square" lIns="91425" tIns="45700" rIns="91425" bIns="45700" anchor="t" anchorCtr="0">
            <a:spAutoFit/>
          </a:bodyPr>
          <a:lstStyle/>
          <a:p>
            <a:pPr marL="0" marR="0" lvl="0" indent="0" algn="r" rtl="0">
              <a:lnSpc>
                <a:spcPct val="166666"/>
              </a:lnSpc>
              <a:spcBef>
                <a:spcPts val="0"/>
              </a:spcBef>
              <a:spcAft>
                <a:spcPts val="0"/>
              </a:spcAft>
              <a:buClr>
                <a:srgbClr val="595959"/>
              </a:buClr>
              <a:buSzPts val="900"/>
              <a:buFont typeface="Arial"/>
              <a:buNone/>
            </a:pPr>
            <a:r>
              <a:rPr lang="en-US" sz="900" b="0" i="0" u="none" strike="noStrike" cap="none">
                <a:solidFill>
                  <a:srgbClr val="595959"/>
                </a:solidFill>
                <a:latin typeface="Arial"/>
                <a:ea typeface="Arial"/>
                <a:cs typeface="Arial"/>
                <a:sym typeface="Arial"/>
              </a:rPr>
              <a:t>Copyright © 2018, Xebia Group. All rights reserved. This course is licensed to Manav Rachna University. </a:t>
            </a:r>
            <a:endParaRPr/>
          </a:p>
        </p:txBody>
      </p:sp>
      <p:sp>
        <p:nvSpPr>
          <p:cNvPr id="24" name="Google Shape;24;p33"/>
          <p:cNvSpPr txBox="1"/>
          <p:nvPr/>
        </p:nvSpPr>
        <p:spPr>
          <a:xfrm>
            <a:off x="1012723" y="1186378"/>
            <a:ext cx="10349950" cy="1398560"/>
          </a:xfrm>
          <a:prstGeom prst="rect">
            <a:avLst/>
          </a:prstGeom>
          <a:noFill/>
          <a:ln>
            <a:noFill/>
          </a:ln>
        </p:spPr>
        <p:txBody>
          <a:bodyPr spcFirstLastPara="1" wrap="square" lIns="91425" tIns="45700" rIns="91425" bIns="45700" anchor="ctr" anchorCtr="0">
            <a:noAutofit/>
          </a:bodyPr>
          <a:lstStyle/>
          <a:p>
            <a:pPr marL="0" marR="0" lvl="0" indent="0" algn="r" rtl="0">
              <a:lnSpc>
                <a:spcPct val="101851"/>
              </a:lnSpc>
              <a:spcBef>
                <a:spcPts val="0"/>
              </a:spcBef>
              <a:spcAft>
                <a:spcPts val="0"/>
              </a:spcAft>
              <a:buClr>
                <a:srgbClr val="000000"/>
              </a:buClr>
              <a:buSzPts val="5400"/>
              <a:buFont typeface="Arial"/>
              <a:buNone/>
            </a:pPr>
            <a:r>
              <a:rPr lang="en-US" sz="5400" b="1" i="0" u="none" strike="noStrike" cap="none">
                <a:solidFill>
                  <a:srgbClr val="000000"/>
                </a:solidFill>
                <a:latin typeface="Arial"/>
                <a:ea typeface="Arial"/>
                <a:cs typeface="Arial"/>
                <a:sym typeface="Arial"/>
              </a:rPr>
              <a:t>Agile Software </a:t>
            </a:r>
            <a:br>
              <a:rPr lang="en-US" sz="5400" b="1" i="0" u="none" strike="noStrike" cap="none">
                <a:solidFill>
                  <a:srgbClr val="000000"/>
                </a:solidFill>
                <a:latin typeface="Arial"/>
                <a:ea typeface="Arial"/>
                <a:cs typeface="Arial"/>
                <a:sym typeface="Arial"/>
              </a:rPr>
            </a:br>
            <a:r>
              <a:rPr lang="en-US" sz="5400" b="1" i="0" u="none" strike="noStrike" cap="none">
                <a:solidFill>
                  <a:srgbClr val="000000"/>
                </a:solidFill>
                <a:latin typeface="Arial"/>
                <a:ea typeface="Arial"/>
                <a:cs typeface="Arial"/>
                <a:sym typeface="Arial"/>
              </a:rPr>
              <a:t>Development</a:t>
            </a:r>
            <a:endParaRPr/>
          </a:p>
        </p:txBody>
      </p:sp>
      <p:sp>
        <p:nvSpPr>
          <p:cNvPr id="25" name="Google Shape;25;p33"/>
          <p:cNvSpPr txBox="1"/>
          <p:nvPr/>
        </p:nvSpPr>
        <p:spPr>
          <a:xfrm>
            <a:off x="1172585" y="2584938"/>
            <a:ext cx="10198252" cy="70406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7F7F7F"/>
              </a:buClr>
              <a:buSzPts val="3200"/>
              <a:buFont typeface="Arial"/>
              <a:buNone/>
            </a:pPr>
            <a:r>
              <a:rPr lang="en-US" sz="3200" b="0" i="0" u="none" strike="noStrike" cap="none">
                <a:solidFill>
                  <a:srgbClr val="7F7F7F"/>
                </a:solidFill>
                <a:latin typeface="Arial"/>
                <a:ea typeface="Arial"/>
                <a:cs typeface="Arial"/>
                <a:sym typeface="Arial"/>
              </a:rPr>
              <a:t>Module 2:</a:t>
            </a:r>
            <a:r>
              <a:rPr lang="en-US" sz="3200" b="0" i="0" u="none" strike="noStrike" cap="none">
                <a:solidFill>
                  <a:srgbClr val="000000"/>
                </a:solidFill>
                <a:latin typeface="Arial"/>
                <a:ea typeface="Arial"/>
                <a:cs typeface="Arial"/>
                <a:sym typeface="Arial"/>
              </a:rPr>
              <a:t> Agile Methodologies and Lean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rained-Infographic">
  <p:cSld name="1_Brained-Infographic">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250" name="Google Shape;250;p44"/>
          <p:cNvGrpSpPr/>
          <p:nvPr/>
        </p:nvGrpSpPr>
        <p:grpSpPr>
          <a:xfrm>
            <a:off x="1398771" y="1953702"/>
            <a:ext cx="1620994" cy="2603950"/>
            <a:chOff x="2011515" y="1953702"/>
            <a:chExt cx="1620994" cy="2603950"/>
          </a:xfrm>
        </p:grpSpPr>
        <p:sp>
          <p:nvSpPr>
            <p:cNvPr id="251" name="Google Shape;251;p44"/>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p44"/>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44"/>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4" name="Google Shape;254;p44"/>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5" name="Google Shape;255;p44"/>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 name="Google Shape;256;p44"/>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44"/>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8" name="Google Shape;258;p44"/>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9" name="Google Shape;259;p44"/>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0" name="Google Shape;260;p44"/>
          <p:cNvGrpSpPr/>
          <p:nvPr/>
        </p:nvGrpSpPr>
        <p:grpSpPr>
          <a:xfrm>
            <a:off x="5202409" y="1953702"/>
            <a:ext cx="1620896" cy="2603950"/>
            <a:chOff x="6077203" y="1953702"/>
            <a:chExt cx="1620896" cy="2603950"/>
          </a:xfrm>
        </p:grpSpPr>
        <p:sp>
          <p:nvSpPr>
            <p:cNvPr id="261" name="Google Shape;261;p44"/>
            <p:cNvSpPr/>
            <p:nvPr/>
          </p:nvSpPr>
          <p:spPr>
            <a:xfrm>
              <a:off x="6351344" y="1953702"/>
              <a:ext cx="873126" cy="923581"/>
            </a:xfrm>
            <a:custGeom>
              <a:avLst/>
              <a:gdLst/>
              <a:ahLst/>
              <a:cxnLst/>
              <a:rect l="l" t="t" r="r" b="b"/>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2" name="Google Shape;262;p44"/>
            <p:cNvSpPr/>
            <p:nvPr/>
          </p:nvSpPr>
          <p:spPr>
            <a:xfrm>
              <a:off x="6916495" y="1994632"/>
              <a:ext cx="781604" cy="1023235"/>
            </a:xfrm>
            <a:custGeom>
              <a:avLst/>
              <a:gdLst/>
              <a:ahLst/>
              <a:cxnLst/>
              <a:rect l="l" t="t" r="r" b="b"/>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p44"/>
            <p:cNvSpPr/>
            <p:nvPr/>
          </p:nvSpPr>
          <p:spPr>
            <a:xfrm>
              <a:off x="6100521" y="2254982"/>
              <a:ext cx="758825" cy="768350"/>
            </a:xfrm>
            <a:custGeom>
              <a:avLst/>
              <a:gdLst/>
              <a:ahLst/>
              <a:cxnLst/>
              <a:rect l="l" t="t" r="r" b="b"/>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4" name="Google Shape;264;p44"/>
            <p:cNvSpPr/>
            <p:nvPr/>
          </p:nvSpPr>
          <p:spPr>
            <a:xfrm>
              <a:off x="6077203" y="2806550"/>
              <a:ext cx="788493" cy="852667"/>
            </a:xfrm>
            <a:custGeom>
              <a:avLst/>
              <a:gdLst/>
              <a:ahLst/>
              <a:cxnLst/>
              <a:rect l="l" t="t" r="r" b="b"/>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Google Shape;265;p44"/>
            <p:cNvSpPr/>
            <p:nvPr/>
          </p:nvSpPr>
          <p:spPr>
            <a:xfrm>
              <a:off x="6565236" y="2943958"/>
              <a:ext cx="891009" cy="1000126"/>
            </a:xfrm>
            <a:custGeom>
              <a:avLst/>
              <a:gdLst/>
              <a:ahLst/>
              <a:cxnLst/>
              <a:rect l="l" t="t" r="r" b="b"/>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6" name="Google Shape;266;p44"/>
            <p:cNvSpPr/>
            <p:nvPr/>
          </p:nvSpPr>
          <p:spPr>
            <a:xfrm>
              <a:off x="6922846" y="2801083"/>
              <a:ext cx="752476" cy="771525"/>
            </a:xfrm>
            <a:custGeom>
              <a:avLst/>
              <a:gdLst/>
              <a:ahLst/>
              <a:cxnLst/>
              <a:rect l="l" t="t" r="r" b="b"/>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7" name="Google Shape;267;p44"/>
            <p:cNvSpPr/>
            <p:nvPr/>
          </p:nvSpPr>
          <p:spPr>
            <a:xfrm>
              <a:off x="6734329" y="4086828"/>
              <a:ext cx="595044" cy="181898"/>
            </a:xfrm>
            <a:custGeom>
              <a:avLst/>
              <a:gdLst/>
              <a:ahLst/>
              <a:cxnLst/>
              <a:rect l="l" t="t" r="r" b="b"/>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44"/>
            <p:cNvSpPr/>
            <p:nvPr/>
          </p:nvSpPr>
          <p:spPr>
            <a:xfrm>
              <a:off x="6734329" y="4229703"/>
              <a:ext cx="595044" cy="181898"/>
            </a:xfrm>
            <a:custGeom>
              <a:avLst/>
              <a:gdLst/>
              <a:ahLst/>
              <a:cxnLst/>
              <a:rect l="l" t="t" r="r" b="b"/>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9" name="Google Shape;269;p44"/>
            <p:cNvSpPr/>
            <p:nvPr/>
          </p:nvSpPr>
          <p:spPr>
            <a:xfrm>
              <a:off x="6734329" y="4374692"/>
              <a:ext cx="595044" cy="182960"/>
            </a:xfrm>
            <a:custGeom>
              <a:avLst/>
              <a:gdLst/>
              <a:ahLst/>
              <a:cxnLst/>
              <a:rect l="l" t="t" r="r" b="b"/>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70" name="Google Shape;270;p44"/>
          <p:cNvSpPr/>
          <p:nvPr/>
        </p:nvSpPr>
        <p:spPr>
          <a:xfrm>
            <a:off x="2181013" y="148172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1" name="Google Shape;271;p44"/>
          <p:cNvSpPr/>
          <p:nvPr/>
        </p:nvSpPr>
        <p:spPr>
          <a:xfrm>
            <a:off x="5952311" y="1471483"/>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2" name="Google Shape;272;p44"/>
          <p:cNvSpPr/>
          <p:nvPr/>
        </p:nvSpPr>
        <p:spPr>
          <a:xfrm>
            <a:off x="9969811" y="1496867"/>
            <a:ext cx="279327" cy="253943"/>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73" name="Google Shape;273;p44"/>
          <p:cNvSpPr txBox="1">
            <a:spLocks noGrp="1"/>
          </p:cNvSpPr>
          <p:nvPr>
            <p:ph type="body" idx="1"/>
          </p:nvPr>
        </p:nvSpPr>
        <p:spPr>
          <a:xfrm>
            <a:off x="442709" y="5129363"/>
            <a:ext cx="3658029"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4" name="Google Shape;274;p44"/>
          <p:cNvSpPr txBox="1">
            <a:spLocks noGrp="1"/>
          </p:cNvSpPr>
          <p:nvPr>
            <p:ph type="body" idx="2"/>
          </p:nvPr>
        </p:nvSpPr>
        <p:spPr>
          <a:xfrm>
            <a:off x="443342" y="4670026"/>
            <a:ext cx="3644936"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275" name="Google Shape;275;p44"/>
          <p:cNvGrpSpPr/>
          <p:nvPr/>
        </p:nvGrpSpPr>
        <p:grpSpPr>
          <a:xfrm>
            <a:off x="9228128" y="1953702"/>
            <a:ext cx="1620994" cy="2603950"/>
            <a:chOff x="2011515" y="1953702"/>
            <a:chExt cx="1620994" cy="2603950"/>
          </a:xfrm>
        </p:grpSpPr>
        <p:sp>
          <p:nvSpPr>
            <p:cNvPr id="276" name="Google Shape;276;p44"/>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7" name="Google Shape;277;p44"/>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8" name="Google Shape;278;p44"/>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9" name="Google Shape;279;p44"/>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44"/>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44"/>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2" name="Google Shape;282;p44"/>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Google Shape;283;p44"/>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44"/>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5" name="Google Shape;285;p44"/>
          <p:cNvSpPr txBox="1">
            <a:spLocks noGrp="1"/>
          </p:cNvSpPr>
          <p:nvPr>
            <p:ph type="body" idx="3"/>
          </p:nvPr>
        </p:nvSpPr>
        <p:spPr>
          <a:xfrm>
            <a:off x="4364610" y="5129363"/>
            <a:ext cx="3726654"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6" name="Google Shape;286;p44"/>
          <p:cNvSpPr txBox="1">
            <a:spLocks noGrp="1"/>
          </p:cNvSpPr>
          <p:nvPr>
            <p:ph type="body" idx="4"/>
          </p:nvPr>
        </p:nvSpPr>
        <p:spPr>
          <a:xfrm>
            <a:off x="4376387" y="4670026"/>
            <a:ext cx="3713315"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 name="Google Shape;287;p44"/>
          <p:cNvSpPr txBox="1">
            <a:spLocks noGrp="1"/>
          </p:cNvSpPr>
          <p:nvPr>
            <p:ph type="body" idx="5"/>
          </p:nvPr>
        </p:nvSpPr>
        <p:spPr>
          <a:xfrm>
            <a:off x="8267578" y="5129363"/>
            <a:ext cx="3610195"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8" name="Google Shape;288;p44"/>
          <p:cNvSpPr txBox="1">
            <a:spLocks noGrp="1"/>
          </p:cNvSpPr>
          <p:nvPr>
            <p:ph type="body" idx="6"/>
          </p:nvPr>
        </p:nvSpPr>
        <p:spPr>
          <a:xfrm>
            <a:off x="8277634" y="4670026"/>
            <a:ext cx="3597273" cy="37272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quared-Infographic">
  <p:cSld name="Squared-Infographic">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291" name="Google Shape;291;p45"/>
          <p:cNvGrpSpPr/>
          <p:nvPr/>
        </p:nvGrpSpPr>
        <p:grpSpPr>
          <a:xfrm>
            <a:off x="0" y="5025802"/>
            <a:ext cx="12192001" cy="144981"/>
            <a:chOff x="1751419" y="4036682"/>
            <a:chExt cx="9944457" cy="58272"/>
          </a:xfrm>
        </p:grpSpPr>
        <p:sp>
          <p:nvSpPr>
            <p:cNvPr id="292" name="Google Shape;292;p45"/>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3" name="Google Shape;293;p45"/>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4" name="Google Shape;294;p45"/>
            <p:cNvSpPr/>
            <p:nvPr/>
          </p:nvSpPr>
          <p:spPr>
            <a:xfrm>
              <a:off x="6183638" y="4036682"/>
              <a:ext cx="2211550"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5" name="Google Shape;295;p45"/>
            <p:cNvSpPr/>
            <p:nvPr/>
          </p:nvSpPr>
          <p:spPr>
            <a:xfrm>
              <a:off x="8326640" y="4036682"/>
              <a:ext cx="1967596" cy="58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6" name="Google Shape;296;p45"/>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297" name="Google Shape;297;p45"/>
            <p:cNvSpPr/>
            <p:nvPr/>
          </p:nvSpPr>
          <p:spPr>
            <a:xfrm>
              <a:off x="10294236" y="4036682"/>
              <a:ext cx="1401640" cy="5799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298" name="Google Shape;298;p45"/>
          <p:cNvGrpSpPr/>
          <p:nvPr/>
        </p:nvGrpSpPr>
        <p:grpSpPr>
          <a:xfrm>
            <a:off x="1217471" y="2920934"/>
            <a:ext cx="1304470" cy="2431269"/>
            <a:chOff x="1217471" y="1893408"/>
            <a:chExt cx="1304470" cy="2431269"/>
          </a:xfrm>
        </p:grpSpPr>
        <p:grpSp>
          <p:nvGrpSpPr>
            <p:cNvPr id="299" name="Google Shape;299;p45"/>
            <p:cNvGrpSpPr/>
            <p:nvPr/>
          </p:nvGrpSpPr>
          <p:grpSpPr>
            <a:xfrm>
              <a:off x="1217471" y="2766893"/>
              <a:ext cx="1304470" cy="1557784"/>
              <a:chOff x="1217471" y="2766893"/>
              <a:chExt cx="1304470" cy="1557784"/>
            </a:xfrm>
          </p:grpSpPr>
          <p:grpSp>
            <p:nvGrpSpPr>
              <p:cNvPr id="300" name="Google Shape;300;p45"/>
              <p:cNvGrpSpPr/>
              <p:nvPr/>
            </p:nvGrpSpPr>
            <p:grpSpPr>
              <a:xfrm>
                <a:off x="1217471" y="2766893"/>
                <a:ext cx="1304470" cy="1557784"/>
                <a:chOff x="1199541" y="3267114"/>
                <a:chExt cx="1304470" cy="1557784"/>
              </a:xfrm>
            </p:grpSpPr>
            <p:sp>
              <p:nvSpPr>
                <p:cNvPr id="301" name="Google Shape;301;p45"/>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45"/>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3" name="Google Shape;303;p45"/>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04" name="Google Shape;304;p45"/>
            <p:cNvGrpSpPr/>
            <p:nvPr/>
          </p:nvGrpSpPr>
          <p:grpSpPr>
            <a:xfrm>
              <a:off x="1289951" y="1893408"/>
              <a:ext cx="1136271" cy="1246506"/>
              <a:chOff x="627304" y="1987183"/>
              <a:chExt cx="1594615" cy="1749317"/>
            </a:xfrm>
          </p:grpSpPr>
          <p:sp>
            <p:nvSpPr>
              <p:cNvPr id="305" name="Google Shape;305;p45"/>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6" name="Google Shape;306;p45"/>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7" name="Google Shape;307;p45"/>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08" name="Google Shape;308;p45"/>
          <p:cNvGrpSpPr/>
          <p:nvPr/>
        </p:nvGrpSpPr>
        <p:grpSpPr>
          <a:xfrm>
            <a:off x="3286748" y="2920934"/>
            <a:ext cx="1304470" cy="2483739"/>
            <a:chOff x="3326504" y="1893408"/>
            <a:chExt cx="1304470" cy="2483739"/>
          </a:xfrm>
        </p:grpSpPr>
        <p:grpSp>
          <p:nvGrpSpPr>
            <p:cNvPr id="309" name="Google Shape;309;p45"/>
            <p:cNvGrpSpPr/>
            <p:nvPr/>
          </p:nvGrpSpPr>
          <p:grpSpPr>
            <a:xfrm>
              <a:off x="3326504" y="2772528"/>
              <a:ext cx="1304470" cy="1604619"/>
              <a:chOff x="3326504" y="2772528"/>
              <a:chExt cx="1304470" cy="1604619"/>
            </a:xfrm>
          </p:grpSpPr>
          <p:grpSp>
            <p:nvGrpSpPr>
              <p:cNvPr id="310" name="Google Shape;310;p45"/>
              <p:cNvGrpSpPr/>
              <p:nvPr/>
            </p:nvGrpSpPr>
            <p:grpSpPr>
              <a:xfrm>
                <a:off x="3326504" y="2772528"/>
                <a:ext cx="1304470" cy="1604619"/>
                <a:chOff x="3269602" y="3277053"/>
                <a:chExt cx="1304470" cy="1593145"/>
              </a:xfrm>
            </p:grpSpPr>
            <p:sp>
              <p:nvSpPr>
                <p:cNvPr id="311" name="Google Shape;311;p45"/>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2" name="Google Shape;312;p45"/>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13" name="Google Shape;313;p45"/>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14" name="Google Shape;314;p45"/>
            <p:cNvGrpSpPr/>
            <p:nvPr/>
          </p:nvGrpSpPr>
          <p:grpSpPr>
            <a:xfrm>
              <a:off x="3410604" y="1893408"/>
              <a:ext cx="1136271" cy="1246506"/>
              <a:chOff x="627304" y="1987183"/>
              <a:chExt cx="1594615" cy="1749317"/>
            </a:xfrm>
          </p:grpSpPr>
          <p:sp>
            <p:nvSpPr>
              <p:cNvPr id="315" name="Google Shape;315;p45"/>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6" name="Google Shape;316;p45"/>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45"/>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18" name="Google Shape;318;p45"/>
          <p:cNvGrpSpPr/>
          <p:nvPr/>
        </p:nvGrpSpPr>
        <p:grpSpPr>
          <a:xfrm>
            <a:off x="5362701" y="2917613"/>
            <a:ext cx="1304470" cy="2426375"/>
            <a:chOff x="5452152" y="1890087"/>
            <a:chExt cx="1304470" cy="2426375"/>
          </a:xfrm>
        </p:grpSpPr>
        <p:grpSp>
          <p:nvGrpSpPr>
            <p:cNvPr id="319" name="Google Shape;319;p45"/>
            <p:cNvGrpSpPr/>
            <p:nvPr/>
          </p:nvGrpSpPr>
          <p:grpSpPr>
            <a:xfrm>
              <a:off x="5452152" y="2763572"/>
              <a:ext cx="1304470" cy="1552890"/>
              <a:chOff x="5452152" y="2763572"/>
              <a:chExt cx="1304470" cy="1552890"/>
            </a:xfrm>
          </p:grpSpPr>
          <p:grpSp>
            <p:nvGrpSpPr>
              <p:cNvPr id="320" name="Google Shape;320;p45"/>
              <p:cNvGrpSpPr/>
              <p:nvPr/>
            </p:nvGrpSpPr>
            <p:grpSpPr>
              <a:xfrm>
                <a:off x="5452152" y="2763572"/>
                <a:ext cx="1304470" cy="1552890"/>
                <a:chOff x="5960996" y="3267114"/>
                <a:chExt cx="1304470" cy="1559509"/>
              </a:xfrm>
            </p:grpSpPr>
            <p:sp>
              <p:nvSpPr>
                <p:cNvPr id="321" name="Google Shape;321;p45"/>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2" name="Google Shape;322;p45"/>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3" name="Google Shape;323;p45"/>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24" name="Google Shape;324;p45"/>
            <p:cNvGrpSpPr/>
            <p:nvPr/>
          </p:nvGrpSpPr>
          <p:grpSpPr>
            <a:xfrm>
              <a:off x="5556109" y="1890087"/>
              <a:ext cx="1136271" cy="1246506"/>
              <a:chOff x="627304" y="1987183"/>
              <a:chExt cx="1594615" cy="1749317"/>
            </a:xfrm>
          </p:grpSpPr>
          <p:sp>
            <p:nvSpPr>
              <p:cNvPr id="325" name="Google Shape;325;p45"/>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6" name="Google Shape;326;p45"/>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45"/>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28" name="Google Shape;328;p45"/>
          <p:cNvGrpSpPr/>
          <p:nvPr/>
        </p:nvGrpSpPr>
        <p:grpSpPr>
          <a:xfrm>
            <a:off x="7695802" y="2917613"/>
            <a:ext cx="1304470" cy="2434590"/>
            <a:chOff x="7521759" y="1890087"/>
            <a:chExt cx="1304470" cy="2434590"/>
          </a:xfrm>
        </p:grpSpPr>
        <p:grpSp>
          <p:nvGrpSpPr>
            <p:cNvPr id="329" name="Google Shape;329;p45"/>
            <p:cNvGrpSpPr/>
            <p:nvPr/>
          </p:nvGrpSpPr>
          <p:grpSpPr>
            <a:xfrm>
              <a:off x="7521759" y="2766893"/>
              <a:ext cx="1304470" cy="1557784"/>
              <a:chOff x="7521759" y="2766893"/>
              <a:chExt cx="1304470" cy="1557784"/>
            </a:xfrm>
          </p:grpSpPr>
          <p:grpSp>
            <p:nvGrpSpPr>
              <p:cNvPr id="330" name="Google Shape;330;p45"/>
              <p:cNvGrpSpPr/>
              <p:nvPr/>
            </p:nvGrpSpPr>
            <p:grpSpPr>
              <a:xfrm>
                <a:off x="7521759" y="2766893"/>
                <a:ext cx="1304470" cy="1557784"/>
                <a:chOff x="7980910" y="3267114"/>
                <a:chExt cx="1304470" cy="1557784"/>
              </a:xfrm>
            </p:grpSpPr>
            <p:sp>
              <p:nvSpPr>
                <p:cNvPr id="331" name="Google Shape;331;p45"/>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45"/>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33" name="Google Shape;333;p45"/>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34" name="Google Shape;334;p45"/>
            <p:cNvGrpSpPr/>
            <p:nvPr/>
          </p:nvGrpSpPr>
          <p:grpSpPr>
            <a:xfrm>
              <a:off x="7622141" y="1890087"/>
              <a:ext cx="1136271" cy="1246506"/>
              <a:chOff x="627304" y="1987183"/>
              <a:chExt cx="1594615" cy="1749317"/>
            </a:xfrm>
          </p:grpSpPr>
          <p:sp>
            <p:nvSpPr>
              <p:cNvPr id="335" name="Google Shape;335;p45"/>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6" name="Google Shape;336;p45"/>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7" name="Google Shape;337;p45"/>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38" name="Google Shape;338;p45"/>
          <p:cNvGrpSpPr/>
          <p:nvPr/>
        </p:nvGrpSpPr>
        <p:grpSpPr>
          <a:xfrm>
            <a:off x="10039725" y="2881865"/>
            <a:ext cx="1304470" cy="2435707"/>
            <a:chOff x="9646841" y="1888970"/>
            <a:chExt cx="1304470" cy="2435707"/>
          </a:xfrm>
        </p:grpSpPr>
        <p:grpSp>
          <p:nvGrpSpPr>
            <p:cNvPr id="339" name="Google Shape;339;p45"/>
            <p:cNvGrpSpPr/>
            <p:nvPr/>
          </p:nvGrpSpPr>
          <p:grpSpPr>
            <a:xfrm>
              <a:off x="9646841" y="2766893"/>
              <a:ext cx="1304470" cy="1557784"/>
              <a:chOff x="9646841" y="2766893"/>
              <a:chExt cx="1304470" cy="1557784"/>
            </a:xfrm>
          </p:grpSpPr>
          <p:grpSp>
            <p:nvGrpSpPr>
              <p:cNvPr id="340" name="Google Shape;340;p45"/>
              <p:cNvGrpSpPr/>
              <p:nvPr/>
            </p:nvGrpSpPr>
            <p:grpSpPr>
              <a:xfrm>
                <a:off x="9646841" y="2766893"/>
                <a:ext cx="1304470" cy="1557784"/>
                <a:chOff x="9539460" y="3267114"/>
                <a:chExt cx="1304470" cy="1557784"/>
              </a:xfrm>
            </p:grpSpPr>
            <p:sp>
              <p:nvSpPr>
                <p:cNvPr id="341" name="Google Shape;341;p45"/>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2" name="Google Shape;342;p45"/>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43" name="Google Shape;343;p45"/>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44" name="Google Shape;344;p45"/>
            <p:cNvGrpSpPr/>
            <p:nvPr/>
          </p:nvGrpSpPr>
          <p:grpSpPr>
            <a:xfrm>
              <a:off x="9755990" y="1888970"/>
              <a:ext cx="1136271" cy="1246506"/>
              <a:chOff x="627304" y="1987183"/>
              <a:chExt cx="1594615" cy="1749317"/>
            </a:xfrm>
          </p:grpSpPr>
          <p:sp>
            <p:nvSpPr>
              <p:cNvPr id="345" name="Google Shape;345;p45"/>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6" name="Google Shape;346;p45"/>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7" name="Google Shape;347;p45"/>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348" name="Google Shape;348;p45"/>
          <p:cNvSpPr txBox="1">
            <a:spLocks noGrp="1"/>
          </p:cNvSpPr>
          <p:nvPr>
            <p:ph type="body" idx="1"/>
          </p:nvPr>
        </p:nvSpPr>
        <p:spPr>
          <a:xfrm>
            <a:off x="868842" y="5707711"/>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9" name="Google Shape;349;p45"/>
          <p:cNvSpPr txBox="1">
            <a:spLocks noGrp="1"/>
          </p:cNvSpPr>
          <p:nvPr>
            <p:ph type="body" idx="2"/>
          </p:nvPr>
        </p:nvSpPr>
        <p:spPr>
          <a:xfrm>
            <a:off x="3081061" y="5721632"/>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0" name="Google Shape;350;p45"/>
          <p:cNvSpPr txBox="1">
            <a:spLocks noGrp="1"/>
          </p:cNvSpPr>
          <p:nvPr>
            <p:ph type="body" idx="3"/>
          </p:nvPr>
        </p:nvSpPr>
        <p:spPr>
          <a:xfrm>
            <a:off x="5293281" y="5707711"/>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1" name="Google Shape;351;p45"/>
          <p:cNvSpPr txBox="1">
            <a:spLocks noGrp="1"/>
          </p:cNvSpPr>
          <p:nvPr>
            <p:ph type="body" idx="4"/>
          </p:nvPr>
        </p:nvSpPr>
        <p:spPr>
          <a:xfrm>
            <a:off x="7412699" y="5707711"/>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2" name="Google Shape;352;p45"/>
          <p:cNvSpPr txBox="1">
            <a:spLocks noGrp="1"/>
          </p:cNvSpPr>
          <p:nvPr>
            <p:ph type="body" idx="5"/>
          </p:nvPr>
        </p:nvSpPr>
        <p:spPr>
          <a:xfrm>
            <a:off x="9532117" y="5707711"/>
            <a:ext cx="1899629"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3" name="Google Shape;353;p45"/>
          <p:cNvSpPr txBox="1">
            <a:spLocks noGrp="1"/>
          </p:cNvSpPr>
          <p:nvPr>
            <p:ph type="body" idx="6"/>
          </p:nvPr>
        </p:nvSpPr>
        <p:spPr>
          <a:xfrm>
            <a:off x="514350" y="1304995"/>
            <a:ext cx="10273812" cy="14532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838"/>
              </a:spcBef>
              <a:spcAft>
                <a:spcPts val="0"/>
              </a:spcAft>
              <a:buClr>
                <a:srgbClr val="000000"/>
              </a:buClr>
              <a:buSzPts val="1800"/>
              <a:buFont typeface="Noto Sans Symbols"/>
              <a:buChar char="⭲"/>
              <a:defRPr sz="1800" b="0" i="0" u="none" strike="noStrike" cap="none">
                <a:solidFill>
                  <a:srgbClr val="000000"/>
                </a:solidFill>
                <a:latin typeface="Arial"/>
                <a:ea typeface="Arial"/>
                <a:cs typeface="Arial"/>
                <a:sym typeface="Arial"/>
              </a:defRPr>
            </a:lvl2pPr>
            <a:lvl3pPr marL="1371600" marR="0" lvl="2" indent="-330200" algn="l" rtl="0">
              <a:lnSpc>
                <a:spcPct val="100000"/>
              </a:lnSpc>
              <a:spcBef>
                <a:spcPts val="838"/>
              </a:spcBef>
              <a:spcAft>
                <a:spcPts val="0"/>
              </a:spcAft>
              <a:buClr>
                <a:srgbClr val="000000"/>
              </a:buClr>
              <a:buSzPts val="1600"/>
              <a:buFont typeface="Noto Sans Symbols"/>
              <a:buChar char="⮡"/>
              <a:defRPr sz="1600" b="0" i="0" u="none" strike="noStrike" cap="none">
                <a:solidFill>
                  <a:srgbClr val="000000"/>
                </a:solidFill>
                <a:latin typeface="Arial"/>
                <a:ea typeface="Arial"/>
                <a:cs typeface="Arial"/>
                <a:sym typeface="Arial"/>
              </a:defRPr>
            </a:lvl3pPr>
            <a:lvl4pPr marL="1828800" marR="0" lvl="3" indent="-323850" algn="l" rtl="0">
              <a:lnSpc>
                <a:spcPct val="100000"/>
              </a:lnSpc>
              <a:spcBef>
                <a:spcPts val="838"/>
              </a:spcBef>
              <a:spcAft>
                <a:spcPts val="0"/>
              </a:spcAft>
              <a:buClr>
                <a:srgbClr val="000000"/>
              </a:buClr>
              <a:buSzPts val="1500"/>
              <a:buFont typeface="Noto Sans Symbols"/>
              <a:buChar char="⭢"/>
              <a:defRPr sz="1500" b="0" i="0" u="none" strike="noStrike" cap="none">
                <a:solidFill>
                  <a:srgbClr val="000000"/>
                </a:solidFill>
                <a:latin typeface="Arial"/>
                <a:ea typeface="Arial"/>
                <a:cs typeface="Arial"/>
                <a:sym typeface="Arial"/>
              </a:defRPr>
            </a:lvl4pPr>
            <a:lvl5pPr marL="2286000" marR="0" lvl="4" indent="-298450" algn="l" rtl="0">
              <a:lnSpc>
                <a:spcPct val="100000"/>
              </a:lnSpc>
              <a:spcBef>
                <a:spcPts val="838"/>
              </a:spcBef>
              <a:spcAft>
                <a:spcPts val="0"/>
              </a:spcAft>
              <a:buClr>
                <a:srgbClr val="000000"/>
              </a:buClr>
              <a:buSzPts val="1100"/>
              <a:buFont typeface="Noto Sans Symbols"/>
              <a:buChar char="→"/>
              <a:defRPr sz="1100" b="0" i="0" u="none" strike="noStrike" cap="none">
                <a:solidFill>
                  <a:srgbClr val="000000"/>
                </a:solidFill>
                <a:latin typeface="Arial"/>
                <a:ea typeface="Arial"/>
                <a:cs typeface="Arial"/>
                <a:sym typeface="Arial"/>
              </a:defRPr>
            </a:lvl5pPr>
            <a:lvl6pPr marL="2743200" marR="0" lvl="5" indent="-228600" algn="l" rtl="0">
              <a:lnSpc>
                <a:spcPct val="100000"/>
              </a:lnSpc>
              <a:spcBef>
                <a:spcPts val="838"/>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Squared-Infographic">
  <p:cSld name="1_Squared-Infographic">
    <p:spTree>
      <p:nvGrpSpPr>
        <p:cNvPr id="1" name="Shape 354"/>
        <p:cNvGrpSpPr/>
        <p:nvPr/>
      </p:nvGrpSpPr>
      <p:grpSpPr>
        <a:xfrm>
          <a:off x="0" y="0"/>
          <a:ext cx="0" cy="0"/>
          <a:chOff x="0" y="0"/>
          <a:chExt cx="0" cy="0"/>
        </a:xfrm>
      </p:grpSpPr>
      <p:sp>
        <p:nvSpPr>
          <p:cNvPr id="355" name="Google Shape;355;p4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356" name="Google Shape;356;p46"/>
          <p:cNvGrpSpPr/>
          <p:nvPr/>
        </p:nvGrpSpPr>
        <p:grpSpPr>
          <a:xfrm>
            <a:off x="0" y="3998260"/>
            <a:ext cx="12192001" cy="126791"/>
            <a:chOff x="1751419" y="4036682"/>
            <a:chExt cx="9944457" cy="50961"/>
          </a:xfrm>
        </p:grpSpPr>
        <p:sp>
          <p:nvSpPr>
            <p:cNvPr id="357" name="Google Shape;357;p46"/>
            <p:cNvSpPr/>
            <p:nvPr/>
          </p:nvSpPr>
          <p:spPr>
            <a:xfrm>
              <a:off x="3040807" y="4036682"/>
              <a:ext cx="1683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58" name="Google Shape;358;p46"/>
            <p:cNvSpPr/>
            <p:nvPr/>
          </p:nvSpPr>
          <p:spPr>
            <a:xfrm>
              <a:off x="4724303" y="4036682"/>
              <a:ext cx="1715155" cy="5096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59" name="Google Shape;359;p46"/>
            <p:cNvSpPr/>
            <p:nvPr/>
          </p:nvSpPr>
          <p:spPr>
            <a:xfrm>
              <a:off x="6435557" y="4036682"/>
              <a:ext cx="1661571" cy="5096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0" name="Google Shape;360;p46"/>
            <p:cNvSpPr/>
            <p:nvPr/>
          </p:nvSpPr>
          <p:spPr>
            <a:xfrm>
              <a:off x="8087642" y="4036682"/>
              <a:ext cx="1720740" cy="509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1" name="Google Shape;361;p46"/>
            <p:cNvSpPr/>
            <p:nvPr/>
          </p:nvSpPr>
          <p:spPr>
            <a:xfrm>
              <a:off x="1751419" y="4036682"/>
              <a:ext cx="1289385" cy="509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sp>
          <p:nvSpPr>
            <p:cNvPr id="362" name="Google Shape;362;p46"/>
            <p:cNvSpPr/>
            <p:nvPr/>
          </p:nvSpPr>
          <p:spPr>
            <a:xfrm>
              <a:off x="9808382" y="4036682"/>
              <a:ext cx="1887494" cy="5096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Roboto"/>
                <a:ea typeface="Roboto"/>
                <a:cs typeface="Roboto"/>
                <a:sym typeface="Roboto"/>
              </a:endParaRPr>
            </a:p>
          </p:txBody>
        </p:sp>
      </p:grpSp>
      <p:grpSp>
        <p:nvGrpSpPr>
          <p:cNvPr id="363" name="Google Shape;363;p46"/>
          <p:cNvGrpSpPr/>
          <p:nvPr/>
        </p:nvGrpSpPr>
        <p:grpSpPr>
          <a:xfrm>
            <a:off x="1217471" y="1893408"/>
            <a:ext cx="1304470" cy="2431269"/>
            <a:chOff x="1217471" y="1893408"/>
            <a:chExt cx="1304470" cy="2431269"/>
          </a:xfrm>
        </p:grpSpPr>
        <p:grpSp>
          <p:nvGrpSpPr>
            <p:cNvPr id="364" name="Google Shape;364;p46"/>
            <p:cNvGrpSpPr/>
            <p:nvPr/>
          </p:nvGrpSpPr>
          <p:grpSpPr>
            <a:xfrm>
              <a:off x="1217471" y="2766893"/>
              <a:ext cx="1304470" cy="1557784"/>
              <a:chOff x="1217471" y="2766893"/>
              <a:chExt cx="1304470" cy="1557784"/>
            </a:xfrm>
          </p:grpSpPr>
          <p:grpSp>
            <p:nvGrpSpPr>
              <p:cNvPr id="365" name="Google Shape;365;p46"/>
              <p:cNvGrpSpPr/>
              <p:nvPr/>
            </p:nvGrpSpPr>
            <p:grpSpPr>
              <a:xfrm>
                <a:off x="1217471" y="2766893"/>
                <a:ext cx="1304470" cy="1557784"/>
                <a:chOff x="1199541" y="3267114"/>
                <a:chExt cx="1304470" cy="1557784"/>
              </a:xfrm>
            </p:grpSpPr>
            <p:sp>
              <p:nvSpPr>
                <p:cNvPr id="366" name="Google Shape;366;p46"/>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7" name="Google Shape;367;p46"/>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68" name="Google Shape;368;p46"/>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69" name="Google Shape;369;p46"/>
            <p:cNvGrpSpPr/>
            <p:nvPr/>
          </p:nvGrpSpPr>
          <p:grpSpPr>
            <a:xfrm>
              <a:off x="1289951" y="1893408"/>
              <a:ext cx="1136271" cy="1246506"/>
              <a:chOff x="627304" y="1987183"/>
              <a:chExt cx="1594615" cy="1749317"/>
            </a:xfrm>
          </p:grpSpPr>
          <p:sp>
            <p:nvSpPr>
              <p:cNvPr id="370" name="Google Shape;370;p46"/>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1" name="Google Shape;371;p46"/>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2" name="Google Shape;372;p46"/>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73" name="Google Shape;373;p46"/>
          <p:cNvGrpSpPr/>
          <p:nvPr/>
        </p:nvGrpSpPr>
        <p:grpSpPr>
          <a:xfrm>
            <a:off x="3286748" y="1893408"/>
            <a:ext cx="1304470" cy="2483739"/>
            <a:chOff x="3326504" y="1893408"/>
            <a:chExt cx="1304470" cy="2483739"/>
          </a:xfrm>
        </p:grpSpPr>
        <p:grpSp>
          <p:nvGrpSpPr>
            <p:cNvPr id="374" name="Google Shape;374;p46"/>
            <p:cNvGrpSpPr/>
            <p:nvPr/>
          </p:nvGrpSpPr>
          <p:grpSpPr>
            <a:xfrm>
              <a:off x="3326504" y="2772528"/>
              <a:ext cx="1304470" cy="1604619"/>
              <a:chOff x="3326504" y="2772528"/>
              <a:chExt cx="1304470" cy="1604619"/>
            </a:xfrm>
          </p:grpSpPr>
          <p:grpSp>
            <p:nvGrpSpPr>
              <p:cNvPr id="375" name="Google Shape;375;p46"/>
              <p:cNvGrpSpPr/>
              <p:nvPr/>
            </p:nvGrpSpPr>
            <p:grpSpPr>
              <a:xfrm>
                <a:off x="3326504" y="2772528"/>
                <a:ext cx="1304470" cy="1604619"/>
                <a:chOff x="3269602" y="3277053"/>
                <a:chExt cx="1304470" cy="1593145"/>
              </a:xfrm>
            </p:grpSpPr>
            <p:sp>
              <p:nvSpPr>
                <p:cNvPr id="376" name="Google Shape;376;p46"/>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46"/>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78" name="Google Shape;378;p46"/>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79" name="Google Shape;379;p46"/>
            <p:cNvGrpSpPr/>
            <p:nvPr/>
          </p:nvGrpSpPr>
          <p:grpSpPr>
            <a:xfrm>
              <a:off x="3410604" y="1893408"/>
              <a:ext cx="1136271" cy="1246506"/>
              <a:chOff x="627304" y="1987183"/>
              <a:chExt cx="1594615" cy="1749317"/>
            </a:xfrm>
          </p:grpSpPr>
          <p:sp>
            <p:nvSpPr>
              <p:cNvPr id="380" name="Google Shape;380;p46"/>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1" name="Google Shape;381;p46"/>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2" name="Google Shape;382;p46"/>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83" name="Google Shape;383;p46"/>
          <p:cNvGrpSpPr/>
          <p:nvPr/>
        </p:nvGrpSpPr>
        <p:grpSpPr>
          <a:xfrm>
            <a:off x="5362701" y="1890087"/>
            <a:ext cx="1304470" cy="2426375"/>
            <a:chOff x="5452152" y="1890087"/>
            <a:chExt cx="1304470" cy="2426375"/>
          </a:xfrm>
        </p:grpSpPr>
        <p:grpSp>
          <p:nvGrpSpPr>
            <p:cNvPr id="384" name="Google Shape;384;p46"/>
            <p:cNvGrpSpPr/>
            <p:nvPr/>
          </p:nvGrpSpPr>
          <p:grpSpPr>
            <a:xfrm>
              <a:off x="5452152" y="2763572"/>
              <a:ext cx="1304470" cy="1552890"/>
              <a:chOff x="5452152" y="2763572"/>
              <a:chExt cx="1304470" cy="1552890"/>
            </a:xfrm>
          </p:grpSpPr>
          <p:grpSp>
            <p:nvGrpSpPr>
              <p:cNvPr id="385" name="Google Shape;385;p46"/>
              <p:cNvGrpSpPr/>
              <p:nvPr/>
            </p:nvGrpSpPr>
            <p:grpSpPr>
              <a:xfrm>
                <a:off x="5452152" y="2763572"/>
                <a:ext cx="1304470" cy="1552890"/>
                <a:chOff x="5960996" y="3267114"/>
                <a:chExt cx="1304470" cy="1559509"/>
              </a:xfrm>
            </p:grpSpPr>
            <p:sp>
              <p:nvSpPr>
                <p:cNvPr id="386" name="Google Shape;386;p46"/>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7" name="Google Shape;387;p46"/>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88" name="Google Shape;388;p46"/>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89" name="Google Shape;389;p46"/>
            <p:cNvGrpSpPr/>
            <p:nvPr/>
          </p:nvGrpSpPr>
          <p:grpSpPr>
            <a:xfrm>
              <a:off x="5556109" y="1890087"/>
              <a:ext cx="1136271" cy="1246506"/>
              <a:chOff x="627304" y="1987183"/>
              <a:chExt cx="1594615" cy="1749317"/>
            </a:xfrm>
          </p:grpSpPr>
          <p:sp>
            <p:nvSpPr>
              <p:cNvPr id="390" name="Google Shape;390;p46"/>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1" name="Google Shape;391;p46"/>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2" name="Google Shape;392;p46"/>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393" name="Google Shape;393;p46"/>
          <p:cNvGrpSpPr/>
          <p:nvPr/>
        </p:nvGrpSpPr>
        <p:grpSpPr>
          <a:xfrm>
            <a:off x="7392552" y="1890087"/>
            <a:ext cx="1304470" cy="2434590"/>
            <a:chOff x="7521759" y="1890087"/>
            <a:chExt cx="1304470" cy="2434590"/>
          </a:xfrm>
        </p:grpSpPr>
        <p:grpSp>
          <p:nvGrpSpPr>
            <p:cNvPr id="394" name="Google Shape;394;p46"/>
            <p:cNvGrpSpPr/>
            <p:nvPr/>
          </p:nvGrpSpPr>
          <p:grpSpPr>
            <a:xfrm>
              <a:off x="7521759" y="2766893"/>
              <a:ext cx="1304470" cy="1557784"/>
              <a:chOff x="7521759" y="2766893"/>
              <a:chExt cx="1304470" cy="1557784"/>
            </a:xfrm>
          </p:grpSpPr>
          <p:grpSp>
            <p:nvGrpSpPr>
              <p:cNvPr id="395" name="Google Shape;395;p46"/>
              <p:cNvGrpSpPr/>
              <p:nvPr/>
            </p:nvGrpSpPr>
            <p:grpSpPr>
              <a:xfrm>
                <a:off x="7521759" y="2766893"/>
                <a:ext cx="1304470" cy="1557784"/>
                <a:chOff x="7980910" y="3267114"/>
                <a:chExt cx="1304470" cy="1557784"/>
              </a:xfrm>
            </p:grpSpPr>
            <p:sp>
              <p:nvSpPr>
                <p:cNvPr id="396" name="Google Shape;396;p46"/>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7" name="Google Shape;397;p46"/>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98" name="Google Shape;398;p46"/>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399" name="Google Shape;399;p46"/>
            <p:cNvGrpSpPr/>
            <p:nvPr/>
          </p:nvGrpSpPr>
          <p:grpSpPr>
            <a:xfrm>
              <a:off x="7622141" y="1890087"/>
              <a:ext cx="1136271" cy="1246506"/>
              <a:chOff x="627304" y="1987183"/>
              <a:chExt cx="1594615" cy="1749317"/>
            </a:xfrm>
          </p:grpSpPr>
          <p:sp>
            <p:nvSpPr>
              <p:cNvPr id="400" name="Google Shape;400;p46"/>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46"/>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46"/>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grpSp>
        <p:nvGrpSpPr>
          <p:cNvPr id="403" name="Google Shape;403;p46"/>
          <p:cNvGrpSpPr/>
          <p:nvPr/>
        </p:nvGrpSpPr>
        <p:grpSpPr>
          <a:xfrm>
            <a:off x="9507695" y="1888970"/>
            <a:ext cx="1304470" cy="2435707"/>
            <a:chOff x="9646841" y="1888970"/>
            <a:chExt cx="1304470" cy="2435707"/>
          </a:xfrm>
        </p:grpSpPr>
        <p:grpSp>
          <p:nvGrpSpPr>
            <p:cNvPr id="404" name="Google Shape;404;p46"/>
            <p:cNvGrpSpPr/>
            <p:nvPr/>
          </p:nvGrpSpPr>
          <p:grpSpPr>
            <a:xfrm>
              <a:off x="9646841" y="2766893"/>
              <a:ext cx="1304470" cy="1557784"/>
              <a:chOff x="9646841" y="2766893"/>
              <a:chExt cx="1304470" cy="1557784"/>
            </a:xfrm>
          </p:grpSpPr>
          <p:grpSp>
            <p:nvGrpSpPr>
              <p:cNvPr id="405" name="Google Shape;405;p46"/>
              <p:cNvGrpSpPr/>
              <p:nvPr/>
            </p:nvGrpSpPr>
            <p:grpSpPr>
              <a:xfrm>
                <a:off x="9646841" y="2766893"/>
                <a:ext cx="1304470" cy="1557784"/>
                <a:chOff x="9539460" y="3267114"/>
                <a:chExt cx="1304470" cy="1557784"/>
              </a:xfrm>
            </p:grpSpPr>
            <p:sp>
              <p:nvSpPr>
                <p:cNvPr id="406" name="Google Shape;406;p46"/>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7" name="Google Shape;407;p46"/>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08" name="Google Shape;408;p46"/>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409" name="Google Shape;409;p46"/>
            <p:cNvGrpSpPr/>
            <p:nvPr/>
          </p:nvGrpSpPr>
          <p:grpSpPr>
            <a:xfrm>
              <a:off x="9755990" y="1888970"/>
              <a:ext cx="1136271" cy="1246506"/>
              <a:chOff x="627304" y="1987183"/>
              <a:chExt cx="1594615" cy="1749317"/>
            </a:xfrm>
          </p:grpSpPr>
          <p:sp>
            <p:nvSpPr>
              <p:cNvPr id="410" name="Google Shape;410;p46"/>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1" name="Google Shape;411;p46"/>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2" name="Google Shape;412;p46"/>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
        <p:nvSpPr>
          <p:cNvPr id="413" name="Google Shape;413;p46"/>
          <p:cNvSpPr txBox="1">
            <a:spLocks noGrp="1"/>
          </p:cNvSpPr>
          <p:nvPr>
            <p:ph type="body" idx="1"/>
          </p:nvPr>
        </p:nvSpPr>
        <p:spPr>
          <a:xfrm>
            <a:off x="858786"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4" name="Google Shape;414;p46"/>
          <p:cNvSpPr txBox="1">
            <a:spLocks noGrp="1"/>
          </p:cNvSpPr>
          <p:nvPr>
            <p:ph type="body" idx="2"/>
          </p:nvPr>
        </p:nvSpPr>
        <p:spPr>
          <a:xfrm>
            <a:off x="868842"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5" name="Google Shape;415;p46"/>
          <p:cNvSpPr txBox="1">
            <a:spLocks noGrp="1"/>
          </p:cNvSpPr>
          <p:nvPr>
            <p:ph type="body" idx="3"/>
          </p:nvPr>
        </p:nvSpPr>
        <p:spPr>
          <a:xfrm>
            <a:off x="3213620"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6" name="Google Shape;416;p46"/>
          <p:cNvSpPr txBox="1">
            <a:spLocks noGrp="1"/>
          </p:cNvSpPr>
          <p:nvPr>
            <p:ph type="body" idx="4"/>
          </p:nvPr>
        </p:nvSpPr>
        <p:spPr>
          <a:xfrm>
            <a:off x="3223676"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7" name="Google Shape;417;p46"/>
          <p:cNvSpPr txBox="1">
            <a:spLocks noGrp="1"/>
          </p:cNvSpPr>
          <p:nvPr>
            <p:ph type="body" idx="5"/>
          </p:nvPr>
        </p:nvSpPr>
        <p:spPr>
          <a:xfrm>
            <a:off x="5283225"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8" name="Google Shape;418;p46"/>
          <p:cNvSpPr txBox="1">
            <a:spLocks noGrp="1"/>
          </p:cNvSpPr>
          <p:nvPr>
            <p:ph type="body" idx="6"/>
          </p:nvPr>
        </p:nvSpPr>
        <p:spPr>
          <a:xfrm>
            <a:off x="5293281"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9" name="Google Shape;419;p46"/>
          <p:cNvSpPr txBox="1">
            <a:spLocks noGrp="1"/>
          </p:cNvSpPr>
          <p:nvPr>
            <p:ph type="body" idx="7"/>
          </p:nvPr>
        </p:nvSpPr>
        <p:spPr>
          <a:xfrm>
            <a:off x="7402643"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0" name="Google Shape;420;p46"/>
          <p:cNvSpPr txBox="1">
            <a:spLocks noGrp="1"/>
          </p:cNvSpPr>
          <p:nvPr>
            <p:ph type="body" idx="8"/>
          </p:nvPr>
        </p:nvSpPr>
        <p:spPr>
          <a:xfrm>
            <a:off x="7412699"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1" name="Google Shape;421;p46"/>
          <p:cNvSpPr txBox="1">
            <a:spLocks noGrp="1"/>
          </p:cNvSpPr>
          <p:nvPr>
            <p:ph type="body" idx="9"/>
          </p:nvPr>
        </p:nvSpPr>
        <p:spPr>
          <a:xfrm>
            <a:off x="9688643"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2" name="Google Shape;422;p46"/>
          <p:cNvSpPr txBox="1">
            <a:spLocks noGrp="1"/>
          </p:cNvSpPr>
          <p:nvPr>
            <p:ph type="body" idx="13"/>
          </p:nvPr>
        </p:nvSpPr>
        <p:spPr>
          <a:xfrm>
            <a:off x="9698699"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cess-Infographic">
  <p:cSld name="Process-Infographic">
    <p:spTree>
      <p:nvGrpSpPr>
        <p:cNvPr id="1" name="Shape 423"/>
        <p:cNvGrpSpPr/>
        <p:nvPr/>
      </p:nvGrpSpPr>
      <p:grpSpPr>
        <a:xfrm>
          <a:off x="0" y="0"/>
          <a:ext cx="0" cy="0"/>
          <a:chOff x="0" y="0"/>
          <a:chExt cx="0" cy="0"/>
        </a:xfrm>
      </p:grpSpPr>
      <p:sp>
        <p:nvSpPr>
          <p:cNvPr id="424" name="Google Shape;424;p4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5" name="Google Shape;425;p47"/>
          <p:cNvSpPr/>
          <p:nvPr/>
        </p:nvSpPr>
        <p:spPr>
          <a:xfrm>
            <a:off x="635766" y="311423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6" name="Google Shape;426;p47"/>
          <p:cNvSpPr/>
          <p:nvPr/>
        </p:nvSpPr>
        <p:spPr>
          <a:xfrm>
            <a:off x="4880760" y="311423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7" name="Google Shape;427;p47"/>
          <p:cNvSpPr/>
          <p:nvPr/>
        </p:nvSpPr>
        <p:spPr>
          <a:xfrm rot="10800000" flipH="1">
            <a:off x="2754593" y="192551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8" name="Google Shape;428;p47"/>
          <p:cNvSpPr/>
          <p:nvPr/>
        </p:nvSpPr>
        <p:spPr>
          <a:xfrm>
            <a:off x="9133090" y="311423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9" name="Google Shape;429;p47"/>
          <p:cNvSpPr/>
          <p:nvPr/>
        </p:nvSpPr>
        <p:spPr>
          <a:xfrm rot="10800000" flipH="1">
            <a:off x="7006925" y="192551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31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p47"/>
          <p:cNvSpPr/>
          <p:nvPr/>
        </p:nvSpPr>
        <p:spPr>
          <a:xfrm>
            <a:off x="2754593" y="311423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1" name="Google Shape;431;p47"/>
          <p:cNvSpPr/>
          <p:nvPr/>
        </p:nvSpPr>
        <p:spPr>
          <a:xfrm rot="10800000" flipH="1">
            <a:off x="628427" y="192551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2" name="Google Shape;432;p47"/>
          <p:cNvSpPr/>
          <p:nvPr/>
        </p:nvSpPr>
        <p:spPr>
          <a:xfrm>
            <a:off x="7006925" y="311423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47"/>
          <p:cNvSpPr/>
          <p:nvPr/>
        </p:nvSpPr>
        <p:spPr>
          <a:xfrm rot="10800000" flipH="1">
            <a:off x="4880760" y="192551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47"/>
          <p:cNvSpPr/>
          <p:nvPr/>
        </p:nvSpPr>
        <p:spPr>
          <a:xfrm rot="10800000" flipH="1">
            <a:off x="9133090" y="1925514"/>
            <a:ext cx="2437586" cy="1188719"/>
          </a:xfrm>
          <a:custGeom>
            <a:avLst/>
            <a:gdLst/>
            <a:ahLst/>
            <a:cxnLst/>
            <a:rect l="l" t="t" r="r" b="b"/>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Google Shape;435;p47"/>
          <p:cNvSpPr/>
          <p:nvPr/>
        </p:nvSpPr>
        <p:spPr>
          <a:xfrm>
            <a:off x="662131" y="4762328"/>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6" name="Google Shape;436;p47"/>
          <p:cNvSpPr/>
          <p:nvPr/>
        </p:nvSpPr>
        <p:spPr>
          <a:xfrm>
            <a:off x="2947441" y="4756135"/>
            <a:ext cx="179999" cy="179999"/>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7" name="Google Shape;437;p47"/>
          <p:cNvSpPr/>
          <p:nvPr/>
        </p:nvSpPr>
        <p:spPr>
          <a:xfrm>
            <a:off x="7158061" y="4749373"/>
            <a:ext cx="179999" cy="179999"/>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8" name="Google Shape;438;p47"/>
          <p:cNvSpPr/>
          <p:nvPr/>
        </p:nvSpPr>
        <p:spPr>
          <a:xfrm>
            <a:off x="9436042" y="4749944"/>
            <a:ext cx="179999" cy="179999"/>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39" name="Google Shape;439;p47"/>
          <p:cNvSpPr/>
          <p:nvPr/>
        </p:nvSpPr>
        <p:spPr>
          <a:xfrm>
            <a:off x="5052751" y="4749944"/>
            <a:ext cx="179999" cy="179999"/>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440" name="Google Shape;440;p47"/>
          <p:cNvSpPr txBox="1">
            <a:spLocks noGrp="1"/>
          </p:cNvSpPr>
          <p:nvPr>
            <p:ph type="body" idx="1"/>
          </p:nvPr>
        </p:nvSpPr>
        <p:spPr>
          <a:xfrm>
            <a:off x="858786"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1" name="Google Shape;441;p47"/>
          <p:cNvSpPr txBox="1">
            <a:spLocks noGrp="1"/>
          </p:cNvSpPr>
          <p:nvPr>
            <p:ph type="body" idx="2"/>
          </p:nvPr>
        </p:nvSpPr>
        <p:spPr>
          <a:xfrm>
            <a:off x="989700" y="2873670"/>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2" name="Google Shape;442;p47"/>
          <p:cNvSpPr txBox="1">
            <a:spLocks noGrp="1"/>
          </p:cNvSpPr>
          <p:nvPr>
            <p:ph type="body" idx="3"/>
          </p:nvPr>
        </p:nvSpPr>
        <p:spPr>
          <a:xfrm>
            <a:off x="3080692" y="2873670"/>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3" name="Google Shape;443;p47"/>
          <p:cNvSpPr txBox="1">
            <a:spLocks noGrp="1"/>
          </p:cNvSpPr>
          <p:nvPr>
            <p:ph type="body" idx="4"/>
          </p:nvPr>
        </p:nvSpPr>
        <p:spPr>
          <a:xfrm>
            <a:off x="5220008" y="2873670"/>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4" name="Google Shape;444;p47"/>
          <p:cNvSpPr txBox="1">
            <a:spLocks noGrp="1"/>
          </p:cNvSpPr>
          <p:nvPr>
            <p:ph type="body" idx="5"/>
          </p:nvPr>
        </p:nvSpPr>
        <p:spPr>
          <a:xfrm>
            <a:off x="7366812" y="2873670"/>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5" name="Google Shape;445;p47"/>
          <p:cNvSpPr txBox="1">
            <a:spLocks noGrp="1"/>
          </p:cNvSpPr>
          <p:nvPr>
            <p:ph type="body" idx="6"/>
          </p:nvPr>
        </p:nvSpPr>
        <p:spPr>
          <a:xfrm>
            <a:off x="9485359" y="2873670"/>
            <a:ext cx="1733047"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6" name="Google Shape;446;p47"/>
          <p:cNvSpPr txBox="1">
            <a:spLocks noGrp="1"/>
          </p:cNvSpPr>
          <p:nvPr>
            <p:ph type="body" idx="7"/>
          </p:nvPr>
        </p:nvSpPr>
        <p:spPr>
          <a:xfrm>
            <a:off x="868842"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7" name="Google Shape;447;p47"/>
          <p:cNvSpPr txBox="1">
            <a:spLocks noGrp="1"/>
          </p:cNvSpPr>
          <p:nvPr>
            <p:ph type="body" idx="8"/>
          </p:nvPr>
        </p:nvSpPr>
        <p:spPr>
          <a:xfrm>
            <a:off x="3213620"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8" name="Google Shape;448;p47"/>
          <p:cNvSpPr txBox="1">
            <a:spLocks noGrp="1"/>
          </p:cNvSpPr>
          <p:nvPr>
            <p:ph type="body" idx="9"/>
          </p:nvPr>
        </p:nvSpPr>
        <p:spPr>
          <a:xfrm>
            <a:off x="3223676"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9" name="Google Shape;449;p47"/>
          <p:cNvSpPr txBox="1">
            <a:spLocks noGrp="1"/>
          </p:cNvSpPr>
          <p:nvPr>
            <p:ph type="body" idx="13"/>
          </p:nvPr>
        </p:nvSpPr>
        <p:spPr>
          <a:xfrm>
            <a:off x="5283225"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0" name="Google Shape;450;p47"/>
          <p:cNvSpPr txBox="1">
            <a:spLocks noGrp="1"/>
          </p:cNvSpPr>
          <p:nvPr>
            <p:ph type="body" idx="14"/>
          </p:nvPr>
        </p:nvSpPr>
        <p:spPr>
          <a:xfrm>
            <a:off x="5293281"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1" name="Google Shape;451;p47"/>
          <p:cNvSpPr txBox="1">
            <a:spLocks noGrp="1"/>
          </p:cNvSpPr>
          <p:nvPr>
            <p:ph type="body" idx="15"/>
          </p:nvPr>
        </p:nvSpPr>
        <p:spPr>
          <a:xfrm>
            <a:off x="7402643"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2" name="Google Shape;452;p47"/>
          <p:cNvSpPr txBox="1">
            <a:spLocks noGrp="1"/>
          </p:cNvSpPr>
          <p:nvPr>
            <p:ph type="body" idx="16"/>
          </p:nvPr>
        </p:nvSpPr>
        <p:spPr>
          <a:xfrm>
            <a:off x="7412699"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3" name="Google Shape;453;p47"/>
          <p:cNvSpPr txBox="1">
            <a:spLocks noGrp="1"/>
          </p:cNvSpPr>
          <p:nvPr>
            <p:ph type="body" idx="17"/>
          </p:nvPr>
        </p:nvSpPr>
        <p:spPr>
          <a:xfrm>
            <a:off x="9688643" y="5139521"/>
            <a:ext cx="1733046" cy="1085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4" name="Google Shape;454;p47"/>
          <p:cNvSpPr txBox="1">
            <a:spLocks noGrp="1"/>
          </p:cNvSpPr>
          <p:nvPr>
            <p:ph type="body" idx="18"/>
          </p:nvPr>
        </p:nvSpPr>
        <p:spPr>
          <a:xfrm>
            <a:off x="9698699" y="4680185"/>
            <a:ext cx="1733047"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llinedArrows-Infographic">
  <p:cSld name="AllinedArrows-Infographic">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7" name="Google Shape;457;p48"/>
          <p:cNvSpPr/>
          <p:nvPr/>
        </p:nvSpPr>
        <p:spPr>
          <a:xfrm>
            <a:off x="9198865" y="1193285"/>
            <a:ext cx="85724" cy="392112"/>
          </a:xfrm>
          <a:custGeom>
            <a:avLst/>
            <a:gdLst/>
            <a:ahLst/>
            <a:cxnLst/>
            <a:rect l="l" t="t" r="r" b="b"/>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p48"/>
          <p:cNvSpPr/>
          <p:nvPr/>
        </p:nvSpPr>
        <p:spPr>
          <a:xfrm>
            <a:off x="9198865" y="1193285"/>
            <a:ext cx="85724" cy="392112"/>
          </a:xfrm>
          <a:custGeom>
            <a:avLst/>
            <a:gdLst/>
            <a:ahLst/>
            <a:cxnLst/>
            <a:rect l="l" t="t" r="r" b="b"/>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9" name="Google Shape;459;p48"/>
          <p:cNvSpPr/>
          <p:nvPr/>
        </p:nvSpPr>
        <p:spPr>
          <a:xfrm>
            <a:off x="8370190" y="1123435"/>
            <a:ext cx="269874" cy="265113"/>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0" name="Google Shape;460;p48"/>
          <p:cNvSpPr/>
          <p:nvPr/>
        </p:nvSpPr>
        <p:spPr>
          <a:xfrm>
            <a:off x="8370190" y="1123435"/>
            <a:ext cx="269874" cy="265113"/>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1" name="Google Shape;461;p48"/>
          <p:cNvSpPr/>
          <p:nvPr/>
        </p:nvSpPr>
        <p:spPr>
          <a:xfrm>
            <a:off x="8640065" y="1177410"/>
            <a:ext cx="212724" cy="211137"/>
          </a:xfrm>
          <a:custGeom>
            <a:avLst/>
            <a:gdLst/>
            <a:ahLst/>
            <a:cxnLst/>
            <a:rect l="l" t="t" r="r" b="b"/>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2" name="Google Shape;462;p48"/>
          <p:cNvSpPr/>
          <p:nvPr/>
        </p:nvSpPr>
        <p:spPr>
          <a:xfrm>
            <a:off x="8370190" y="1388548"/>
            <a:ext cx="269874" cy="266699"/>
          </a:xfrm>
          <a:custGeom>
            <a:avLst/>
            <a:gdLst/>
            <a:ahLst/>
            <a:cxnLst/>
            <a:rect l="l" t="t" r="r" b="b"/>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3" name="Google Shape;463;p48"/>
          <p:cNvSpPr/>
          <p:nvPr/>
        </p:nvSpPr>
        <p:spPr>
          <a:xfrm>
            <a:off x="8370190" y="1388548"/>
            <a:ext cx="269874" cy="266699"/>
          </a:xfrm>
          <a:custGeom>
            <a:avLst/>
            <a:gdLst/>
            <a:ahLst/>
            <a:cxnLst/>
            <a:rect l="l" t="t" r="r" b="b"/>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48"/>
          <p:cNvSpPr/>
          <p:nvPr/>
        </p:nvSpPr>
        <p:spPr>
          <a:xfrm>
            <a:off x="8736902" y="1483798"/>
            <a:ext cx="280987" cy="171449"/>
          </a:xfrm>
          <a:custGeom>
            <a:avLst/>
            <a:gdLst/>
            <a:ahLst/>
            <a:cxnLst/>
            <a:rect l="l" t="t" r="r" b="b"/>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p48"/>
          <p:cNvSpPr/>
          <p:nvPr/>
        </p:nvSpPr>
        <p:spPr>
          <a:xfrm>
            <a:off x="9198865" y="3193536"/>
            <a:ext cx="85724" cy="393700"/>
          </a:xfrm>
          <a:custGeom>
            <a:avLst/>
            <a:gdLst/>
            <a:ahLst/>
            <a:cxnLst/>
            <a:rect l="l" t="t" r="r" b="b"/>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6" name="Google Shape;466;p48"/>
          <p:cNvSpPr/>
          <p:nvPr/>
        </p:nvSpPr>
        <p:spPr>
          <a:xfrm>
            <a:off x="9198865" y="3193536"/>
            <a:ext cx="85724" cy="390524"/>
          </a:xfrm>
          <a:custGeom>
            <a:avLst/>
            <a:gdLst/>
            <a:ahLst/>
            <a:cxnLst/>
            <a:rect l="l" t="t" r="r" b="b"/>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48"/>
          <p:cNvSpPr/>
          <p:nvPr/>
        </p:nvSpPr>
        <p:spPr>
          <a:xfrm>
            <a:off x="8370190" y="3122097"/>
            <a:ext cx="269874" cy="266699"/>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Google Shape;468;p48"/>
          <p:cNvSpPr/>
          <p:nvPr/>
        </p:nvSpPr>
        <p:spPr>
          <a:xfrm>
            <a:off x="8370190" y="3122097"/>
            <a:ext cx="269874" cy="266699"/>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9" name="Google Shape;469;p48"/>
          <p:cNvSpPr/>
          <p:nvPr/>
        </p:nvSpPr>
        <p:spPr>
          <a:xfrm>
            <a:off x="8640065" y="3179247"/>
            <a:ext cx="212724" cy="209549"/>
          </a:xfrm>
          <a:custGeom>
            <a:avLst/>
            <a:gdLst/>
            <a:ahLst/>
            <a:cxnLst/>
            <a:rect l="l" t="t" r="r" b="b"/>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0" name="Google Shape;470;p48"/>
          <p:cNvSpPr/>
          <p:nvPr/>
        </p:nvSpPr>
        <p:spPr>
          <a:xfrm>
            <a:off x="8370190" y="3388797"/>
            <a:ext cx="269874" cy="269874"/>
          </a:xfrm>
          <a:custGeom>
            <a:avLst/>
            <a:gdLst/>
            <a:ahLst/>
            <a:cxnLst/>
            <a:rect l="l" t="t" r="r" b="b"/>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1" name="Google Shape;471;p48"/>
          <p:cNvSpPr/>
          <p:nvPr/>
        </p:nvSpPr>
        <p:spPr>
          <a:xfrm>
            <a:off x="8370190" y="3388797"/>
            <a:ext cx="269874" cy="269874"/>
          </a:xfrm>
          <a:custGeom>
            <a:avLst/>
            <a:gdLst/>
            <a:ahLst/>
            <a:cxnLst/>
            <a:rect l="l" t="t" r="r" b="b"/>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Google Shape;472;p48"/>
          <p:cNvSpPr/>
          <p:nvPr/>
        </p:nvSpPr>
        <p:spPr>
          <a:xfrm>
            <a:off x="8736902" y="3488811"/>
            <a:ext cx="280987" cy="169863"/>
          </a:xfrm>
          <a:custGeom>
            <a:avLst/>
            <a:gdLst/>
            <a:ahLst/>
            <a:cxnLst/>
            <a:rect l="l" t="t" r="r" b="b"/>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Google Shape;473;p48"/>
          <p:cNvSpPr/>
          <p:nvPr/>
        </p:nvSpPr>
        <p:spPr>
          <a:xfrm>
            <a:off x="8979790" y="2194998"/>
            <a:ext cx="85724" cy="195263"/>
          </a:xfrm>
          <a:custGeom>
            <a:avLst/>
            <a:gdLst/>
            <a:ahLst/>
            <a:cxnLst/>
            <a:rect l="l" t="t" r="r" b="b"/>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p48"/>
          <p:cNvSpPr/>
          <p:nvPr/>
        </p:nvSpPr>
        <p:spPr>
          <a:xfrm>
            <a:off x="8979790" y="2194998"/>
            <a:ext cx="85724" cy="195263"/>
          </a:xfrm>
          <a:custGeom>
            <a:avLst/>
            <a:gdLst/>
            <a:ahLst/>
            <a:cxnLst/>
            <a:rect l="l" t="t" r="r" b="b"/>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p48"/>
          <p:cNvSpPr/>
          <p:nvPr/>
        </p:nvSpPr>
        <p:spPr>
          <a:xfrm>
            <a:off x="9006777" y="2507736"/>
            <a:ext cx="58738" cy="77788"/>
          </a:xfrm>
          <a:custGeom>
            <a:avLst/>
            <a:gdLst/>
            <a:ahLst/>
            <a:cxnLst/>
            <a:rect l="l" t="t" r="r" b="b"/>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Google Shape;476;p48"/>
          <p:cNvSpPr/>
          <p:nvPr/>
        </p:nvSpPr>
        <p:spPr>
          <a:xfrm>
            <a:off x="8997252" y="2485511"/>
            <a:ext cx="68263" cy="100013"/>
          </a:xfrm>
          <a:custGeom>
            <a:avLst/>
            <a:gdLst/>
            <a:ahLst/>
            <a:cxnLst/>
            <a:rect l="l" t="t" r="r" b="b"/>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7" name="Google Shape;477;p48"/>
          <p:cNvSpPr/>
          <p:nvPr/>
        </p:nvSpPr>
        <p:spPr>
          <a:xfrm>
            <a:off x="9624315" y="2120385"/>
            <a:ext cx="269874" cy="269874"/>
          </a:xfrm>
          <a:custGeom>
            <a:avLst/>
            <a:gdLst/>
            <a:ahLst/>
            <a:cxnLst/>
            <a:rect l="l" t="t" r="r" b="b"/>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8" name="Google Shape;478;p48"/>
          <p:cNvSpPr/>
          <p:nvPr/>
        </p:nvSpPr>
        <p:spPr>
          <a:xfrm>
            <a:off x="9624315" y="2120385"/>
            <a:ext cx="269874" cy="269874"/>
          </a:xfrm>
          <a:custGeom>
            <a:avLst/>
            <a:gdLst/>
            <a:ahLst/>
            <a:cxnLst/>
            <a:rect l="l" t="t" r="r" b="b"/>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9" name="Google Shape;479;p48"/>
          <p:cNvSpPr/>
          <p:nvPr/>
        </p:nvSpPr>
        <p:spPr>
          <a:xfrm>
            <a:off x="9411590" y="2177535"/>
            <a:ext cx="212724" cy="212724"/>
          </a:xfrm>
          <a:custGeom>
            <a:avLst/>
            <a:gdLst/>
            <a:ahLst/>
            <a:cxnLst/>
            <a:rect l="l" t="t" r="r" b="b"/>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0" name="Google Shape;480;p48"/>
          <p:cNvSpPr/>
          <p:nvPr/>
        </p:nvSpPr>
        <p:spPr>
          <a:xfrm>
            <a:off x="9624315" y="2390261"/>
            <a:ext cx="269874" cy="266699"/>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1" name="Google Shape;481;p48"/>
          <p:cNvSpPr/>
          <p:nvPr/>
        </p:nvSpPr>
        <p:spPr>
          <a:xfrm>
            <a:off x="9624315" y="2390261"/>
            <a:ext cx="269874" cy="266699"/>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Google Shape;482;p48"/>
          <p:cNvSpPr/>
          <p:nvPr/>
        </p:nvSpPr>
        <p:spPr>
          <a:xfrm>
            <a:off x="9246490" y="2485511"/>
            <a:ext cx="284162" cy="171449"/>
          </a:xfrm>
          <a:custGeom>
            <a:avLst/>
            <a:gdLst/>
            <a:ahLst/>
            <a:cxnLst/>
            <a:rect l="l" t="t" r="r" b="b"/>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3" name="Google Shape;483;p48"/>
          <p:cNvSpPr/>
          <p:nvPr/>
        </p:nvSpPr>
        <p:spPr>
          <a:xfrm>
            <a:off x="8979790" y="4193661"/>
            <a:ext cx="85724" cy="392112"/>
          </a:xfrm>
          <a:custGeom>
            <a:avLst/>
            <a:gdLst/>
            <a:ahLst/>
            <a:cxnLst/>
            <a:rect l="l" t="t" r="r" b="b"/>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Google Shape;484;p48"/>
          <p:cNvSpPr/>
          <p:nvPr/>
        </p:nvSpPr>
        <p:spPr>
          <a:xfrm>
            <a:off x="8979790" y="4193661"/>
            <a:ext cx="85724" cy="392112"/>
          </a:xfrm>
          <a:custGeom>
            <a:avLst/>
            <a:gdLst/>
            <a:ahLst/>
            <a:cxnLst/>
            <a:rect l="l" t="t" r="r" b="b"/>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p48"/>
          <p:cNvSpPr/>
          <p:nvPr/>
        </p:nvSpPr>
        <p:spPr>
          <a:xfrm>
            <a:off x="9624315" y="4123811"/>
            <a:ext cx="269874" cy="266699"/>
          </a:xfrm>
          <a:custGeom>
            <a:avLst/>
            <a:gdLst/>
            <a:ahLst/>
            <a:cxnLst/>
            <a:rect l="l" t="t" r="r" b="b"/>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Google Shape;486;p48"/>
          <p:cNvSpPr/>
          <p:nvPr/>
        </p:nvSpPr>
        <p:spPr>
          <a:xfrm>
            <a:off x="9624315" y="4123811"/>
            <a:ext cx="269874" cy="266699"/>
          </a:xfrm>
          <a:custGeom>
            <a:avLst/>
            <a:gdLst/>
            <a:ahLst/>
            <a:cxnLst/>
            <a:rect l="l" t="t" r="r" b="b"/>
            <a:pathLst>
              <a:path w="120000" h="120000" extrusionOk="0">
                <a:moveTo>
                  <a:pt x="120000" y="0"/>
                </a:moveTo>
                <a:lnTo>
                  <a:pt x="120000" y="0"/>
                </a:lnTo>
                <a:lnTo>
                  <a:pt x="0" y="120000"/>
                </a:lnTo>
                <a:lnTo>
                  <a:pt x="0" y="120000"/>
                </a:lnTo>
                <a:lnTo>
                  <a:pt x="1200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48"/>
          <p:cNvSpPr/>
          <p:nvPr/>
        </p:nvSpPr>
        <p:spPr>
          <a:xfrm>
            <a:off x="9411590" y="4177786"/>
            <a:ext cx="212724" cy="212724"/>
          </a:xfrm>
          <a:custGeom>
            <a:avLst/>
            <a:gdLst/>
            <a:ahLst/>
            <a:cxnLst/>
            <a:rect l="l" t="t" r="r" b="b"/>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48"/>
          <p:cNvSpPr/>
          <p:nvPr/>
        </p:nvSpPr>
        <p:spPr>
          <a:xfrm>
            <a:off x="9624315" y="4390511"/>
            <a:ext cx="269874" cy="268288"/>
          </a:xfrm>
          <a:custGeom>
            <a:avLst/>
            <a:gdLst/>
            <a:ahLst/>
            <a:cxnLst/>
            <a:rect l="l" t="t" r="r" b="b"/>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48"/>
          <p:cNvSpPr/>
          <p:nvPr/>
        </p:nvSpPr>
        <p:spPr>
          <a:xfrm>
            <a:off x="9624315" y="4390511"/>
            <a:ext cx="269874" cy="268288"/>
          </a:xfrm>
          <a:custGeom>
            <a:avLst/>
            <a:gdLst/>
            <a:ahLst/>
            <a:cxnLst/>
            <a:rect l="l" t="t" r="r" b="b"/>
            <a:pathLst>
              <a:path w="120000" h="120000" extrusionOk="0">
                <a:moveTo>
                  <a:pt x="0" y="0"/>
                </a:moveTo>
                <a:lnTo>
                  <a:pt x="0" y="0"/>
                </a:lnTo>
                <a:lnTo>
                  <a:pt x="120000" y="120000"/>
                </a:lnTo>
                <a:lnTo>
                  <a:pt x="120000" y="12000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48"/>
          <p:cNvSpPr/>
          <p:nvPr/>
        </p:nvSpPr>
        <p:spPr>
          <a:xfrm>
            <a:off x="9246490" y="4484172"/>
            <a:ext cx="284162" cy="174625"/>
          </a:xfrm>
          <a:custGeom>
            <a:avLst/>
            <a:gdLst/>
            <a:ahLst/>
            <a:cxnLst/>
            <a:rect l="l" t="t" r="r" b="b"/>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1" name="Google Shape;491;p48"/>
          <p:cNvSpPr/>
          <p:nvPr/>
        </p:nvSpPr>
        <p:spPr>
          <a:xfrm>
            <a:off x="507146" y="1306070"/>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492" name="Google Shape;492;p48"/>
          <p:cNvSpPr/>
          <p:nvPr/>
        </p:nvSpPr>
        <p:spPr>
          <a:xfrm>
            <a:off x="507146" y="2534266"/>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493" name="Google Shape;493;p48"/>
          <p:cNvSpPr/>
          <p:nvPr/>
        </p:nvSpPr>
        <p:spPr>
          <a:xfrm>
            <a:off x="506448" y="5115595"/>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494" name="Google Shape;494;p48"/>
          <p:cNvSpPr/>
          <p:nvPr/>
        </p:nvSpPr>
        <p:spPr>
          <a:xfrm>
            <a:off x="506448" y="3848180"/>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nvGrpSpPr>
          <p:cNvPr id="495" name="Google Shape;495;p48"/>
          <p:cNvGrpSpPr/>
          <p:nvPr/>
        </p:nvGrpSpPr>
        <p:grpSpPr>
          <a:xfrm>
            <a:off x="8852789" y="1619529"/>
            <a:ext cx="2105024" cy="1658938"/>
            <a:chOff x="5946775" y="4468571"/>
            <a:chExt cx="2105024" cy="1658938"/>
          </a:xfrm>
        </p:grpSpPr>
        <p:sp>
          <p:nvSpPr>
            <p:cNvPr id="496" name="Google Shape;496;p48"/>
            <p:cNvSpPr/>
            <p:nvPr/>
          </p:nvSpPr>
          <p:spPr>
            <a:xfrm>
              <a:off x="5946775" y="5032135"/>
              <a:ext cx="2105024" cy="534988"/>
            </a:xfrm>
            <a:custGeom>
              <a:avLst/>
              <a:gdLst/>
              <a:ahLst/>
              <a:cxnLst/>
              <a:rect l="l" t="t" r="r" b="b"/>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7" name="Google Shape;497;p48"/>
            <p:cNvSpPr/>
            <p:nvPr/>
          </p:nvSpPr>
          <p:spPr>
            <a:xfrm>
              <a:off x="5946775" y="4468571"/>
              <a:ext cx="1096962" cy="1658938"/>
            </a:xfrm>
            <a:custGeom>
              <a:avLst/>
              <a:gdLst/>
              <a:ahLst/>
              <a:cxnLst/>
              <a:rect l="l" t="t" r="r" b="b"/>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48"/>
            <p:cNvSpPr/>
            <p:nvPr/>
          </p:nvSpPr>
          <p:spPr>
            <a:xfrm>
              <a:off x="5946775" y="5032135"/>
              <a:ext cx="644524" cy="534988"/>
            </a:xfrm>
            <a:custGeom>
              <a:avLst/>
              <a:gdLst/>
              <a:ahLst/>
              <a:cxnLst/>
              <a:rect l="l" t="t" r="r" b="b"/>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48"/>
            <p:cNvSpPr/>
            <p:nvPr/>
          </p:nvSpPr>
          <p:spPr>
            <a:xfrm>
              <a:off x="6213475" y="5032135"/>
              <a:ext cx="647700" cy="266699"/>
            </a:xfrm>
            <a:custGeom>
              <a:avLst/>
              <a:gdLst/>
              <a:ahLst/>
              <a:cxnLst/>
              <a:rect l="l" t="t" r="r" b="b"/>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48"/>
            <p:cNvSpPr/>
            <p:nvPr/>
          </p:nvSpPr>
          <p:spPr>
            <a:xfrm>
              <a:off x="6213475" y="5298835"/>
              <a:ext cx="647700" cy="268288"/>
            </a:xfrm>
            <a:custGeom>
              <a:avLst/>
              <a:gdLst/>
              <a:ahLst/>
              <a:cxnLst/>
              <a:rect l="l" t="t" r="r" b="b"/>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01" name="Google Shape;501;p48"/>
          <p:cNvGrpSpPr/>
          <p:nvPr/>
        </p:nvGrpSpPr>
        <p:grpSpPr>
          <a:xfrm>
            <a:off x="7179565" y="559872"/>
            <a:ext cx="2105024" cy="1658938"/>
            <a:chOff x="4146550" y="1468196"/>
            <a:chExt cx="2105024" cy="1658938"/>
          </a:xfrm>
        </p:grpSpPr>
        <p:sp>
          <p:nvSpPr>
            <p:cNvPr id="502" name="Google Shape;502;p48"/>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48"/>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4" name="Google Shape;504;p48"/>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5" name="Google Shape;505;p48"/>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6" name="Google Shape;506;p48"/>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07" name="Google Shape;507;p48"/>
          <p:cNvSpPr txBox="1">
            <a:spLocks noGrp="1"/>
          </p:cNvSpPr>
          <p:nvPr>
            <p:ph type="body" idx="1"/>
          </p:nvPr>
        </p:nvSpPr>
        <p:spPr>
          <a:xfrm>
            <a:off x="905608" y="1249053"/>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8" name="Google Shape;508;p48"/>
          <p:cNvSpPr txBox="1">
            <a:spLocks noGrp="1"/>
          </p:cNvSpPr>
          <p:nvPr>
            <p:ph type="body" idx="2"/>
          </p:nvPr>
        </p:nvSpPr>
        <p:spPr>
          <a:xfrm>
            <a:off x="905609" y="1660599"/>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09" name="Google Shape;509;p48"/>
          <p:cNvSpPr txBox="1">
            <a:spLocks noGrp="1"/>
          </p:cNvSpPr>
          <p:nvPr>
            <p:ph type="body" idx="3"/>
          </p:nvPr>
        </p:nvSpPr>
        <p:spPr>
          <a:xfrm>
            <a:off x="905608" y="2518553"/>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0" name="Google Shape;510;p48"/>
          <p:cNvSpPr txBox="1">
            <a:spLocks noGrp="1"/>
          </p:cNvSpPr>
          <p:nvPr>
            <p:ph type="body" idx="4"/>
          </p:nvPr>
        </p:nvSpPr>
        <p:spPr>
          <a:xfrm>
            <a:off x="905609" y="2930099"/>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1" name="Google Shape;511;p48"/>
          <p:cNvSpPr txBox="1">
            <a:spLocks noGrp="1"/>
          </p:cNvSpPr>
          <p:nvPr>
            <p:ph type="body" idx="5"/>
          </p:nvPr>
        </p:nvSpPr>
        <p:spPr>
          <a:xfrm>
            <a:off x="905608" y="3774421"/>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2" name="Google Shape;512;p48"/>
          <p:cNvSpPr txBox="1">
            <a:spLocks noGrp="1"/>
          </p:cNvSpPr>
          <p:nvPr>
            <p:ph type="body" idx="6"/>
          </p:nvPr>
        </p:nvSpPr>
        <p:spPr>
          <a:xfrm>
            <a:off x="905609" y="4185967"/>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3" name="Google Shape;513;p48"/>
          <p:cNvSpPr txBox="1">
            <a:spLocks noGrp="1"/>
          </p:cNvSpPr>
          <p:nvPr>
            <p:ph type="body" idx="7"/>
          </p:nvPr>
        </p:nvSpPr>
        <p:spPr>
          <a:xfrm>
            <a:off x="905608" y="5041623"/>
            <a:ext cx="5190391"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4" name="Google Shape;514;p48"/>
          <p:cNvSpPr txBox="1">
            <a:spLocks noGrp="1"/>
          </p:cNvSpPr>
          <p:nvPr>
            <p:ph type="body" idx="8"/>
          </p:nvPr>
        </p:nvSpPr>
        <p:spPr>
          <a:xfrm>
            <a:off x="905609" y="5453169"/>
            <a:ext cx="5190391" cy="75745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grpSp>
        <p:nvGrpSpPr>
          <p:cNvPr id="515" name="Google Shape;515;p48"/>
          <p:cNvGrpSpPr/>
          <p:nvPr/>
        </p:nvGrpSpPr>
        <p:grpSpPr>
          <a:xfrm>
            <a:off x="7179565" y="2719086"/>
            <a:ext cx="2105024" cy="1658938"/>
            <a:chOff x="4146550" y="1468196"/>
            <a:chExt cx="2105024" cy="1658938"/>
          </a:xfrm>
        </p:grpSpPr>
        <p:sp>
          <p:nvSpPr>
            <p:cNvPr id="516" name="Google Shape;516;p48"/>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7" name="Google Shape;517;p48"/>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8" name="Google Shape;518;p48"/>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9" name="Google Shape;519;p48"/>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0" name="Google Shape;520;p48"/>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21" name="Google Shape;521;p48"/>
          <p:cNvGrpSpPr/>
          <p:nvPr/>
        </p:nvGrpSpPr>
        <p:grpSpPr>
          <a:xfrm>
            <a:off x="8852789" y="3752912"/>
            <a:ext cx="2105024" cy="1658938"/>
            <a:chOff x="5946775" y="4468571"/>
            <a:chExt cx="2105024" cy="1658938"/>
          </a:xfrm>
        </p:grpSpPr>
        <p:sp>
          <p:nvSpPr>
            <p:cNvPr id="522" name="Google Shape;522;p48"/>
            <p:cNvSpPr/>
            <p:nvPr/>
          </p:nvSpPr>
          <p:spPr>
            <a:xfrm>
              <a:off x="5946775" y="5032135"/>
              <a:ext cx="2105024" cy="534988"/>
            </a:xfrm>
            <a:custGeom>
              <a:avLst/>
              <a:gdLst/>
              <a:ahLst/>
              <a:cxnLst/>
              <a:rect l="l" t="t" r="r" b="b"/>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3" name="Google Shape;523;p48"/>
            <p:cNvSpPr/>
            <p:nvPr/>
          </p:nvSpPr>
          <p:spPr>
            <a:xfrm>
              <a:off x="5946775" y="4468571"/>
              <a:ext cx="1096962" cy="1658938"/>
            </a:xfrm>
            <a:custGeom>
              <a:avLst/>
              <a:gdLst/>
              <a:ahLst/>
              <a:cxnLst/>
              <a:rect l="l" t="t" r="r" b="b"/>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4" name="Google Shape;524;p48"/>
            <p:cNvSpPr/>
            <p:nvPr/>
          </p:nvSpPr>
          <p:spPr>
            <a:xfrm>
              <a:off x="5946775" y="5032135"/>
              <a:ext cx="644524" cy="534988"/>
            </a:xfrm>
            <a:custGeom>
              <a:avLst/>
              <a:gdLst/>
              <a:ahLst/>
              <a:cxnLst/>
              <a:rect l="l" t="t" r="r" b="b"/>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5" name="Google Shape;525;p48"/>
            <p:cNvSpPr/>
            <p:nvPr/>
          </p:nvSpPr>
          <p:spPr>
            <a:xfrm>
              <a:off x="6213475" y="5032135"/>
              <a:ext cx="647700" cy="266699"/>
            </a:xfrm>
            <a:custGeom>
              <a:avLst/>
              <a:gdLst/>
              <a:ahLst/>
              <a:cxnLst/>
              <a:rect l="l" t="t" r="r" b="b"/>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6" name="Google Shape;526;p48"/>
            <p:cNvSpPr/>
            <p:nvPr/>
          </p:nvSpPr>
          <p:spPr>
            <a:xfrm>
              <a:off x="6213475" y="5298835"/>
              <a:ext cx="647700" cy="268288"/>
            </a:xfrm>
            <a:custGeom>
              <a:avLst/>
              <a:gdLst/>
              <a:ahLst/>
              <a:cxnLst/>
              <a:rect l="l" t="t" r="r" b="b"/>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27" name="Google Shape;527;p48"/>
          <p:cNvGrpSpPr/>
          <p:nvPr/>
        </p:nvGrpSpPr>
        <p:grpSpPr>
          <a:xfrm>
            <a:off x="7179565" y="4794313"/>
            <a:ext cx="2105024" cy="1658938"/>
            <a:chOff x="4146550" y="1468196"/>
            <a:chExt cx="2105024" cy="1658938"/>
          </a:xfrm>
        </p:grpSpPr>
        <p:sp>
          <p:nvSpPr>
            <p:cNvPr id="528" name="Google Shape;528;p48"/>
            <p:cNvSpPr/>
            <p:nvPr/>
          </p:nvSpPr>
          <p:spPr>
            <a:xfrm>
              <a:off x="4146550" y="2031759"/>
              <a:ext cx="2105024" cy="531812"/>
            </a:xfrm>
            <a:custGeom>
              <a:avLst/>
              <a:gdLst/>
              <a:ahLst/>
              <a:cxnLst/>
              <a:rect l="l" t="t" r="r" b="b"/>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9" name="Google Shape;529;p48"/>
            <p:cNvSpPr/>
            <p:nvPr/>
          </p:nvSpPr>
          <p:spPr>
            <a:xfrm>
              <a:off x="5154612" y="1468196"/>
              <a:ext cx="1096962" cy="1658938"/>
            </a:xfrm>
            <a:custGeom>
              <a:avLst/>
              <a:gdLst/>
              <a:ahLst/>
              <a:cxnLst/>
              <a:rect l="l" t="t" r="r" b="b"/>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Google Shape;530;p48"/>
            <p:cNvSpPr/>
            <p:nvPr/>
          </p:nvSpPr>
          <p:spPr>
            <a:xfrm>
              <a:off x="5607050" y="2031759"/>
              <a:ext cx="644524" cy="531812"/>
            </a:xfrm>
            <a:custGeom>
              <a:avLst/>
              <a:gdLst/>
              <a:ahLst/>
              <a:cxnLst/>
              <a:rect l="l" t="t" r="r" b="b"/>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48"/>
            <p:cNvSpPr/>
            <p:nvPr/>
          </p:nvSpPr>
          <p:spPr>
            <a:xfrm>
              <a:off x="5337175" y="2031759"/>
              <a:ext cx="647700" cy="265113"/>
            </a:xfrm>
            <a:custGeom>
              <a:avLst/>
              <a:gdLst/>
              <a:ahLst/>
              <a:cxnLst/>
              <a:rect l="l" t="t" r="r" b="b"/>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2" name="Google Shape;532;p48"/>
            <p:cNvSpPr/>
            <p:nvPr/>
          </p:nvSpPr>
          <p:spPr>
            <a:xfrm>
              <a:off x="5337175" y="2296872"/>
              <a:ext cx="647700" cy="266699"/>
            </a:xfrm>
            <a:custGeom>
              <a:avLst/>
              <a:gdLst/>
              <a:ahLst/>
              <a:cxnLst/>
              <a:rect l="l" t="t" r="r" b="b"/>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ero-Infographic">
  <p:cSld name="Aero-Infographic">
    <p:spTree>
      <p:nvGrpSpPr>
        <p:cNvPr id="1" name="Shape 533"/>
        <p:cNvGrpSpPr/>
        <p:nvPr/>
      </p:nvGrpSpPr>
      <p:grpSpPr>
        <a:xfrm>
          <a:off x="0" y="0"/>
          <a:ext cx="0" cy="0"/>
          <a:chOff x="0" y="0"/>
          <a:chExt cx="0" cy="0"/>
        </a:xfrm>
      </p:grpSpPr>
      <p:sp>
        <p:nvSpPr>
          <p:cNvPr id="534" name="Google Shape;534;p49"/>
          <p:cNvSpPr txBox="1">
            <a:spLocks noGrp="1"/>
          </p:cNvSpPr>
          <p:nvPr>
            <p:ph type="title"/>
          </p:nvPr>
        </p:nvSpPr>
        <p:spPr>
          <a:xfrm>
            <a:off x="208635" y="633245"/>
            <a:ext cx="9569083"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5" name="Google Shape;535;p49"/>
          <p:cNvSpPr/>
          <p:nvPr/>
        </p:nvSpPr>
        <p:spPr>
          <a:xfrm>
            <a:off x="-84570" y="2350435"/>
            <a:ext cx="9794526" cy="3583613"/>
          </a:xfrm>
          <a:custGeom>
            <a:avLst/>
            <a:gdLst/>
            <a:ahLst/>
            <a:cxnLst/>
            <a:rect l="l" t="t" r="r" b="b"/>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36" name="Google Shape;536;p49"/>
          <p:cNvGrpSpPr/>
          <p:nvPr/>
        </p:nvGrpSpPr>
        <p:grpSpPr>
          <a:xfrm>
            <a:off x="1760306" y="3744764"/>
            <a:ext cx="995965" cy="993236"/>
            <a:chOff x="1760306" y="3744764"/>
            <a:chExt cx="995965" cy="993236"/>
          </a:xfrm>
        </p:grpSpPr>
        <p:sp>
          <p:nvSpPr>
            <p:cNvPr id="537" name="Google Shape;537;p49"/>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38" name="Google Shape;538;p49"/>
            <p:cNvSpPr/>
            <p:nvPr/>
          </p:nvSpPr>
          <p:spPr>
            <a:xfrm>
              <a:off x="2118625" y="410171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39" name="Google Shape;539;p49"/>
          <p:cNvGrpSpPr/>
          <p:nvPr/>
        </p:nvGrpSpPr>
        <p:grpSpPr>
          <a:xfrm>
            <a:off x="3658378" y="4366073"/>
            <a:ext cx="995965" cy="993236"/>
            <a:chOff x="3658378" y="4366073"/>
            <a:chExt cx="995965" cy="993236"/>
          </a:xfrm>
        </p:grpSpPr>
        <p:sp>
          <p:nvSpPr>
            <p:cNvPr id="540" name="Google Shape;540;p49"/>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541" name="Google Shape;541;p49"/>
            <p:cNvSpPr/>
            <p:nvPr/>
          </p:nvSpPr>
          <p:spPr>
            <a:xfrm>
              <a:off x="4030553" y="4724983"/>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42" name="Google Shape;542;p49"/>
          <p:cNvGrpSpPr/>
          <p:nvPr/>
        </p:nvGrpSpPr>
        <p:grpSpPr>
          <a:xfrm>
            <a:off x="5556451" y="3010474"/>
            <a:ext cx="995965" cy="993236"/>
            <a:chOff x="5556451" y="3010474"/>
            <a:chExt cx="995965" cy="993236"/>
          </a:xfrm>
        </p:grpSpPr>
        <p:sp>
          <p:nvSpPr>
            <p:cNvPr id="543" name="Google Shape;543;p49"/>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4" name="Google Shape;544;p49"/>
            <p:cNvSpPr/>
            <p:nvPr/>
          </p:nvSpPr>
          <p:spPr>
            <a:xfrm>
              <a:off x="5922678" y="3342621"/>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45" name="Google Shape;545;p49"/>
          <p:cNvGrpSpPr/>
          <p:nvPr/>
        </p:nvGrpSpPr>
        <p:grpSpPr>
          <a:xfrm>
            <a:off x="7454525" y="3536691"/>
            <a:ext cx="995965" cy="993236"/>
            <a:chOff x="7454525" y="3536691"/>
            <a:chExt cx="995965" cy="993236"/>
          </a:xfrm>
        </p:grpSpPr>
        <p:sp>
          <p:nvSpPr>
            <p:cNvPr id="546" name="Google Shape;546;p49"/>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547" name="Google Shape;547;p49"/>
            <p:cNvSpPr/>
            <p:nvPr/>
          </p:nvSpPr>
          <p:spPr>
            <a:xfrm>
              <a:off x="7812842" y="389364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548" name="Google Shape;548;p49"/>
          <p:cNvSpPr/>
          <p:nvPr/>
        </p:nvSpPr>
        <p:spPr>
          <a:xfrm>
            <a:off x="9656652" y="830141"/>
            <a:ext cx="1589340" cy="1589340"/>
          </a:xfrm>
          <a:custGeom>
            <a:avLst/>
            <a:gdLst/>
            <a:ahLst/>
            <a:cxnLst/>
            <a:rect l="l" t="t" r="r" b="b"/>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sp>
        <p:nvSpPr>
          <p:cNvPr id="549" name="Google Shape;549;p49"/>
          <p:cNvSpPr/>
          <p:nvPr/>
        </p:nvSpPr>
        <p:spPr>
          <a:xfrm>
            <a:off x="3061373" y="3925276"/>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50" name="Google Shape;550;p49"/>
          <p:cNvSpPr/>
          <p:nvPr/>
        </p:nvSpPr>
        <p:spPr>
          <a:xfrm>
            <a:off x="2820294" y="4872157"/>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51" name="Google Shape;551;p49"/>
          <p:cNvSpPr/>
          <p:nvPr/>
        </p:nvSpPr>
        <p:spPr>
          <a:xfrm>
            <a:off x="5352763" y="4390342"/>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52" name="Google Shape;552;p49"/>
          <p:cNvSpPr/>
          <p:nvPr/>
        </p:nvSpPr>
        <p:spPr>
          <a:xfrm>
            <a:off x="7165005" y="2888865"/>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553" name="Google Shape;553;p49"/>
          <p:cNvSpPr txBox="1">
            <a:spLocks noGrp="1"/>
          </p:cNvSpPr>
          <p:nvPr>
            <p:ph type="body" idx="1"/>
          </p:nvPr>
        </p:nvSpPr>
        <p:spPr>
          <a:xfrm>
            <a:off x="1180757" y="2775427"/>
            <a:ext cx="2247780" cy="8736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4" name="Google Shape;554;p49"/>
          <p:cNvSpPr txBox="1">
            <a:spLocks noGrp="1"/>
          </p:cNvSpPr>
          <p:nvPr>
            <p:ph type="body" idx="2"/>
          </p:nvPr>
        </p:nvSpPr>
        <p:spPr>
          <a:xfrm>
            <a:off x="3025297" y="5390259"/>
            <a:ext cx="2327466" cy="789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5" name="Google Shape;555;p49"/>
          <p:cNvSpPr txBox="1">
            <a:spLocks noGrp="1"/>
          </p:cNvSpPr>
          <p:nvPr>
            <p:ph type="body" idx="3"/>
          </p:nvPr>
        </p:nvSpPr>
        <p:spPr>
          <a:xfrm>
            <a:off x="4721151" y="2149850"/>
            <a:ext cx="2327466" cy="86275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6" name="Google Shape;556;p49"/>
          <p:cNvSpPr txBox="1">
            <a:spLocks noGrp="1"/>
          </p:cNvSpPr>
          <p:nvPr>
            <p:ph type="body" idx="4"/>
          </p:nvPr>
        </p:nvSpPr>
        <p:spPr>
          <a:xfrm>
            <a:off x="6986775" y="4708150"/>
            <a:ext cx="2327466" cy="789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7" name="Google Shape;557;p49"/>
          <p:cNvSpPr txBox="1">
            <a:spLocks noGrp="1"/>
          </p:cNvSpPr>
          <p:nvPr>
            <p:ph type="body" idx="5"/>
          </p:nvPr>
        </p:nvSpPr>
        <p:spPr>
          <a:xfrm>
            <a:off x="10694145" y="1955612"/>
            <a:ext cx="1318631" cy="186025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8" name="Google Shape;558;p49"/>
          <p:cNvSpPr txBox="1">
            <a:spLocks noGrp="1"/>
          </p:cNvSpPr>
          <p:nvPr>
            <p:ph type="body" idx="6"/>
          </p:nvPr>
        </p:nvSpPr>
        <p:spPr>
          <a:xfrm>
            <a:off x="1180758" y="2222957"/>
            <a:ext cx="2247780"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9" name="Google Shape;559;p49"/>
          <p:cNvSpPr txBox="1">
            <a:spLocks noGrp="1"/>
          </p:cNvSpPr>
          <p:nvPr>
            <p:ph type="body" idx="7"/>
          </p:nvPr>
        </p:nvSpPr>
        <p:spPr>
          <a:xfrm>
            <a:off x="4721151" y="1607631"/>
            <a:ext cx="2327466"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0" name="Google Shape;560;p49"/>
          <p:cNvSpPr txBox="1">
            <a:spLocks noGrp="1"/>
          </p:cNvSpPr>
          <p:nvPr>
            <p:ph type="body" idx="8"/>
          </p:nvPr>
        </p:nvSpPr>
        <p:spPr>
          <a:xfrm>
            <a:off x="3025297" y="6180788"/>
            <a:ext cx="2327466" cy="364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1" name="Google Shape;561;p49"/>
          <p:cNvSpPr txBox="1">
            <a:spLocks noGrp="1"/>
          </p:cNvSpPr>
          <p:nvPr>
            <p:ph type="body" idx="9"/>
          </p:nvPr>
        </p:nvSpPr>
        <p:spPr>
          <a:xfrm>
            <a:off x="6986775" y="5537050"/>
            <a:ext cx="2327466" cy="4960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 name="Shape 562"/>
        <p:cNvGrpSpPr/>
        <p:nvPr/>
      </p:nvGrpSpPr>
      <p:grpSpPr>
        <a:xfrm>
          <a:off x="0" y="0"/>
          <a:ext cx="0" cy="0"/>
          <a:chOff x="0" y="0"/>
          <a:chExt cx="0" cy="0"/>
        </a:xfrm>
      </p:grpSpPr>
      <p:sp>
        <p:nvSpPr>
          <p:cNvPr id="563" name="Google Shape;563;p5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564" name="Google Shape;564;p50"/>
          <p:cNvGrpSpPr/>
          <p:nvPr/>
        </p:nvGrpSpPr>
        <p:grpSpPr>
          <a:xfrm>
            <a:off x="8705339" y="1607951"/>
            <a:ext cx="2504672" cy="2336330"/>
            <a:chOff x="8705339" y="1607951"/>
            <a:chExt cx="2504672" cy="2336330"/>
          </a:xfrm>
        </p:grpSpPr>
        <p:grpSp>
          <p:nvGrpSpPr>
            <p:cNvPr id="565" name="Google Shape;565;p50"/>
            <p:cNvGrpSpPr/>
            <p:nvPr/>
          </p:nvGrpSpPr>
          <p:grpSpPr>
            <a:xfrm>
              <a:off x="8705339" y="1607951"/>
              <a:ext cx="2358104" cy="2097263"/>
              <a:chOff x="8705339" y="1607951"/>
              <a:chExt cx="2358104" cy="2097263"/>
            </a:xfrm>
          </p:grpSpPr>
          <p:sp>
            <p:nvSpPr>
              <p:cNvPr id="566" name="Google Shape;566;p50"/>
              <p:cNvSpPr/>
              <p:nvPr/>
            </p:nvSpPr>
            <p:spPr>
              <a:xfrm rot="-5400000">
                <a:off x="8706847"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7" name="Google Shape;567;p50"/>
              <p:cNvSpPr/>
              <p:nvPr/>
            </p:nvSpPr>
            <p:spPr>
              <a:xfrm>
                <a:off x="9882742" y="1607951"/>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8" name="Google Shape;568;p50"/>
              <p:cNvSpPr/>
              <p:nvPr/>
            </p:nvSpPr>
            <p:spPr>
              <a:xfrm>
                <a:off x="8705339" y="2785319"/>
                <a:ext cx="455853" cy="91935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9" name="Google Shape;569;p50"/>
              <p:cNvSpPr/>
              <p:nvPr/>
            </p:nvSpPr>
            <p:spPr>
              <a:xfrm>
                <a:off x="10607442" y="2785321"/>
                <a:ext cx="455853" cy="919893"/>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70" name="Google Shape;570;p50"/>
            <p:cNvSpPr/>
            <p:nvPr/>
          </p:nvSpPr>
          <p:spPr>
            <a:xfrm rot="2700000">
              <a:off x="10575857"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71" name="Google Shape;571;p50"/>
          <p:cNvGrpSpPr/>
          <p:nvPr/>
        </p:nvGrpSpPr>
        <p:grpSpPr>
          <a:xfrm>
            <a:off x="6794670" y="3441706"/>
            <a:ext cx="2503757" cy="2336328"/>
            <a:chOff x="3371475" y="3591818"/>
            <a:chExt cx="2074748" cy="1936007"/>
          </a:xfrm>
        </p:grpSpPr>
        <p:sp>
          <p:nvSpPr>
            <p:cNvPr id="572" name="Google Shape;572;p50"/>
            <p:cNvSpPr/>
            <p:nvPr/>
          </p:nvSpPr>
          <p:spPr>
            <a:xfrm rot="-5400000" flipH="1">
              <a:off x="3372725" y="4548183"/>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3" name="Google Shape;573;p50"/>
            <p:cNvSpPr/>
            <p:nvPr/>
          </p:nvSpPr>
          <p:spPr>
            <a:xfrm rot="10800000" flipH="1">
              <a:off x="4346378" y="4546935"/>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4" name="Google Shape;574;p50"/>
            <p:cNvSpPr/>
            <p:nvPr/>
          </p:nvSpPr>
          <p:spPr>
            <a:xfrm rot="10800000" flipH="1">
              <a:off x="3371475" y="3790370"/>
              <a:ext cx="377745" cy="7618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5" name="Google Shape;575;p50"/>
            <p:cNvSpPr/>
            <p:nvPr/>
          </p:nvSpPr>
          <p:spPr>
            <a:xfrm rot="10800000" flipH="1">
              <a:off x="4946903" y="3789921"/>
              <a:ext cx="377745" cy="76227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6" name="Google Shape;576;p50"/>
            <p:cNvSpPr/>
            <p:nvPr/>
          </p:nvSpPr>
          <p:spPr>
            <a:xfrm rot="8100000" flipH="1">
              <a:off x="4920731" y="3681978"/>
              <a:ext cx="435332" cy="435332"/>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77" name="Google Shape;577;p50"/>
          <p:cNvGrpSpPr/>
          <p:nvPr/>
        </p:nvGrpSpPr>
        <p:grpSpPr>
          <a:xfrm>
            <a:off x="4892567" y="1607951"/>
            <a:ext cx="2504672" cy="2336330"/>
            <a:chOff x="4892567" y="1607951"/>
            <a:chExt cx="2504672" cy="2336330"/>
          </a:xfrm>
        </p:grpSpPr>
        <p:sp>
          <p:nvSpPr>
            <p:cNvPr id="578" name="Google Shape;578;p50"/>
            <p:cNvSpPr/>
            <p:nvPr/>
          </p:nvSpPr>
          <p:spPr>
            <a:xfrm rot="-5400000">
              <a:off x="4894075"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9" name="Google Shape;579;p50"/>
            <p:cNvSpPr/>
            <p:nvPr/>
          </p:nvSpPr>
          <p:spPr>
            <a:xfrm>
              <a:off x="6069971" y="1607951"/>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Google Shape;580;p50"/>
            <p:cNvSpPr/>
            <p:nvPr/>
          </p:nvSpPr>
          <p:spPr>
            <a:xfrm>
              <a:off x="4892567" y="2785319"/>
              <a:ext cx="455853" cy="91935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Google Shape;581;p50"/>
            <p:cNvSpPr/>
            <p:nvPr/>
          </p:nvSpPr>
          <p:spPr>
            <a:xfrm>
              <a:off x="6794671" y="2785321"/>
              <a:ext cx="455853" cy="91989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2" name="Google Shape;582;p50"/>
            <p:cNvSpPr/>
            <p:nvPr/>
          </p:nvSpPr>
          <p:spPr>
            <a:xfrm rot="2700000">
              <a:off x="6763085"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3" name="Google Shape;583;p50"/>
          <p:cNvGrpSpPr/>
          <p:nvPr/>
        </p:nvGrpSpPr>
        <p:grpSpPr>
          <a:xfrm>
            <a:off x="2992894" y="3441706"/>
            <a:ext cx="2503757" cy="2336328"/>
            <a:chOff x="3371475" y="3591818"/>
            <a:chExt cx="2074748" cy="1936007"/>
          </a:xfrm>
        </p:grpSpPr>
        <p:sp>
          <p:nvSpPr>
            <p:cNvPr id="584" name="Google Shape;584;p50"/>
            <p:cNvSpPr/>
            <p:nvPr/>
          </p:nvSpPr>
          <p:spPr>
            <a:xfrm rot="-5400000" flipH="1">
              <a:off x="3372725" y="4548183"/>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5" name="Google Shape;585;p50"/>
            <p:cNvSpPr/>
            <p:nvPr/>
          </p:nvSpPr>
          <p:spPr>
            <a:xfrm rot="10800000" flipH="1">
              <a:off x="4346378" y="4546935"/>
              <a:ext cx="978394" cy="980890"/>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6" name="Google Shape;586;p50"/>
            <p:cNvSpPr/>
            <p:nvPr/>
          </p:nvSpPr>
          <p:spPr>
            <a:xfrm rot="10800000" flipH="1">
              <a:off x="3371475" y="3790370"/>
              <a:ext cx="377745" cy="76182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7" name="Google Shape;587;p50"/>
            <p:cNvSpPr/>
            <p:nvPr/>
          </p:nvSpPr>
          <p:spPr>
            <a:xfrm rot="10800000" flipH="1">
              <a:off x="4946903" y="3789921"/>
              <a:ext cx="377745" cy="7622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8" name="Google Shape;588;p50"/>
            <p:cNvSpPr/>
            <p:nvPr/>
          </p:nvSpPr>
          <p:spPr>
            <a:xfrm rot="8100000" flipH="1">
              <a:off x="4920731" y="3681978"/>
              <a:ext cx="435332" cy="435332"/>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89" name="Google Shape;589;p50"/>
          <p:cNvGrpSpPr/>
          <p:nvPr/>
        </p:nvGrpSpPr>
        <p:grpSpPr>
          <a:xfrm>
            <a:off x="1090792" y="1607950"/>
            <a:ext cx="2504672" cy="2336331"/>
            <a:chOff x="1090792" y="1607950"/>
            <a:chExt cx="2504672" cy="2336331"/>
          </a:xfrm>
        </p:grpSpPr>
        <p:sp>
          <p:nvSpPr>
            <p:cNvPr id="590" name="Google Shape;590;p50"/>
            <p:cNvSpPr/>
            <p:nvPr/>
          </p:nvSpPr>
          <p:spPr>
            <a:xfrm rot="-5400000">
              <a:off x="1092300" y="1606446"/>
              <a:ext cx="1180703"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Google Shape;591;p50"/>
            <p:cNvSpPr/>
            <p:nvPr/>
          </p:nvSpPr>
          <p:spPr>
            <a:xfrm>
              <a:off x="2268196" y="1607950"/>
              <a:ext cx="1180701" cy="1183715"/>
            </a:xfrm>
            <a:custGeom>
              <a:avLst/>
              <a:gdLst/>
              <a:ahLst/>
              <a:cxnLst/>
              <a:rect l="l" t="t" r="r" b="b"/>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Google Shape;592;p50"/>
            <p:cNvSpPr/>
            <p:nvPr/>
          </p:nvSpPr>
          <p:spPr>
            <a:xfrm>
              <a:off x="1090792" y="2785318"/>
              <a:ext cx="455853" cy="91935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3" name="Google Shape;593;p50"/>
            <p:cNvSpPr/>
            <p:nvPr/>
          </p:nvSpPr>
          <p:spPr>
            <a:xfrm>
              <a:off x="2992894" y="2785318"/>
              <a:ext cx="455853" cy="91989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4" name="Google Shape;594;p50"/>
            <p:cNvSpPr/>
            <p:nvPr/>
          </p:nvSpPr>
          <p:spPr>
            <a:xfrm rot="2700000">
              <a:off x="2961311" y="3310127"/>
              <a:ext cx="525350" cy="525350"/>
            </a:xfrm>
            <a:custGeom>
              <a:avLst/>
              <a:gdLst/>
              <a:ahLst/>
              <a:cxnLst/>
              <a:rect l="l" t="t" r="r" b="b"/>
              <a:pathLst>
                <a:path w="120000" h="120000" extrusionOk="0">
                  <a:moveTo>
                    <a:pt x="0" y="120000"/>
                  </a:moveTo>
                  <a:lnTo>
                    <a:pt x="120000" y="0"/>
                  </a:lnTo>
                  <a:lnTo>
                    <a:pt x="120000" y="120000"/>
                  </a:lnTo>
                  <a:lnTo>
                    <a:pt x="0" y="120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595" name="Google Shape;595;p50"/>
          <p:cNvGrpSpPr/>
          <p:nvPr/>
        </p:nvGrpSpPr>
        <p:grpSpPr>
          <a:xfrm>
            <a:off x="1981263" y="2448663"/>
            <a:ext cx="611596" cy="611596"/>
            <a:chOff x="1981263" y="2448663"/>
            <a:chExt cx="611596" cy="611596"/>
          </a:xfrm>
        </p:grpSpPr>
        <p:sp>
          <p:nvSpPr>
            <p:cNvPr id="596" name="Google Shape;596;p50"/>
            <p:cNvSpPr/>
            <p:nvPr/>
          </p:nvSpPr>
          <p:spPr>
            <a:xfrm>
              <a:off x="1981263" y="2448663"/>
              <a:ext cx="611596" cy="61159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7" name="Google Shape;597;p50"/>
            <p:cNvSpPr/>
            <p:nvPr/>
          </p:nvSpPr>
          <p:spPr>
            <a:xfrm>
              <a:off x="2153233" y="2615963"/>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598" name="Google Shape;598;p50"/>
          <p:cNvGrpSpPr/>
          <p:nvPr/>
        </p:nvGrpSpPr>
        <p:grpSpPr>
          <a:xfrm>
            <a:off x="3864632" y="4349703"/>
            <a:ext cx="611596" cy="611596"/>
            <a:chOff x="3864632" y="4349703"/>
            <a:chExt cx="611596" cy="611596"/>
          </a:xfrm>
        </p:grpSpPr>
        <p:sp>
          <p:nvSpPr>
            <p:cNvPr id="599" name="Google Shape;599;p50"/>
            <p:cNvSpPr/>
            <p:nvPr/>
          </p:nvSpPr>
          <p:spPr>
            <a:xfrm>
              <a:off x="3864632" y="4349703"/>
              <a:ext cx="611596" cy="61159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0" name="Google Shape;600;p50"/>
            <p:cNvSpPr/>
            <p:nvPr/>
          </p:nvSpPr>
          <p:spPr>
            <a:xfrm>
              <a:off x="4047092" y="4515837"/>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01" name="Google Shape;601;p50"/>
          <p:cNvGrpSpPr/>
          <p:nvPr/>
        </p:nvGrpSpPr>
        <p:grpSpPr>
          <a:xfrm>
            <a:off x="5759496" y="2448663"/>
            <a:ext cx="611596" cy="611596"/>
            <a:chOff x="5759496" y="2448663"/>
            <a:chExt cx="611596" cy="611596"/>
          </a:xfrm>
        </p:grpSpPr>
        <p:sp>
          <p:nvSpPr>
            <p:cNvPr id="602" name="Google Shape;602;p50"/>
            <p:cNvSpPr/>
            <p:nvPr/>
          </p:nvSpPr>
          <p:spPr>
            <a:xfrm>
              <a:off x="5759496" y="2448663"/>
              <a:ext cx="611596" cy="61159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50"/>
            <p:cNvSpPr/>
            <p:nvPr/>
          </p:nvSpPr>
          <p:spPr>
            <a:xfrm>
              <a:off x="5936021" y="2614727"/>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04" name="Google Shape;604;p50"/>
          <p:cNvGrpSpPr/>
          <p:nvPr/>
        </p:nvGrpSpPr>
        <p:grpSpPr>
          <a:xfrm>
            <a:off x="7681647" y="4349703"/>
            <a:ext cx="611596" cy="611596"/>
            <a:chOff x="7681647" y="4349703"/>
            <a:chExt cx="611596" cy="611596"/>
          </a:xfrm>
        </p:grpSpPr>
        <p:sp>
          <p:nvSpPr>
            <p:cNvPr id="605" name="Google Shape;605;p50"/>
            <p:cNvSpPr/>
            <p:nvPr/>
          </p:nvSpPr>
          <p:spPr>
            <a:xfrm>
              <a:off x="7681647" y="4349703"/>
              <a:ext cx="611596" cy="61159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6" name="Google Shape;606;p50"/>
            <p:cNvSpPr/>
            <p:nvPr/>
          </p:nvSpPr>
          <p:spPr>
            <a:xfrm>
              <a:off x="7846559" y="4515837"/>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607" name="Google Shape;607;p50"/>
          <p:cNvGrpSpPr/>
          <p:nvPr/>
        </p:nvGrpSpPr>
        <p:grpSpPr>
          <a:xfrm>
            <a:off x="9576939" y="2448663"/>
            <a:ext cx="611596" cy="611596"/>
            <a:chOff x="9576939" y="2448663"/>
            <a:chExt cx="611596" cy="611596"/>
          </a:xfrm>
        </p:grpSpPr>
        <p:sp>
          <p:nvSpPr>
            <p:cNvPr id="608" name="Google Shape;608;p50"/>
            <p:cNvSpPr/>
            <p:nvPr/>
          </p:nvSpPr>
          <p:spPr>
            <a:xfrm>
              <a:off x="9576939" y="2448663"/>
              <a:ext cx="611596" cy="611596"/>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9" name="Google Shape;609;p50"/>
            <p:cNvSpPr/>
            <p:nvPr/>
          </p:nvSpPr>
          <p:spPr>
            <a:xfrm>
              <a:off x="9749393" y="261472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sp>
        <p:nvSpPr>
          <p:cNvPr id="610" name="Google Shape;610;p50"/>
          <p:cNvSpPr txBox="1">
            <a:spLocks noGrp="1"/>
          </p:cNvSpPr>
          <p:nvPr>
            <p:ph type="body" idx="1"/>
          </p:nvPr>
        </p:nvSpPr>
        <p:spPr>
          <a:xfrm>
            <a:off x="1584929" y="3111615"/>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1" name="Google Shape;611;p50"/>
          <p:cNvSpPr txBox="1">
            <a:spLocks noGrp="1"/>
          </p:cNvSpPr>
          <p:nvPr>
            <p:ph type="body" idx="2"/>
          </p:nvPr>
        </p:nvSpPr>
        <p:spPr>
          <a:xfrm>
            <a:off x="1575449" y="3523161"/>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2" name="Google Shape;612;p50"/>
          <p:cNvSpPr txBox="1">
            <a:spLocks noGrp="1"/>
          </p:cNvSpPr>
          <p:nvPr>
            <p:ph type="body" idx="3"/>
          </p:nvPr>
        </p:nvSpPr>
        <p:spPr>
          <a:xfrm>
            <a:off x="3519528" y="3908411"/>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3" name="Google Shape;613;p50"/>
          <p:cNvSpPr txBox="1">
            <a:spLocks noGrp="1"/>
          </p:cNvSpPr>
          <p:nvPr>
            <p:ph type="body" idx="4"/>
          </p:nvPr>
        </p:nvSpPr>
        <p:spPr>
          <a:xfrm>
            <a:off x="3518381" y="2588973"/>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4" name="Google Shape;614;p50"/>
          <p:cNvSpPr txBox="1">
            <a:spLocks noGrp="1"/>
          </p:cNvSpPr>
          <p:nvPr>
            <p:ph type="body" idx="5"/>
          </p:nvPr>
        </p:nvSpPr>
        <p:spPr>
          <a:xfrm>
            <a:off x="5400162" y="3111615"/>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5" name="Google Shape;615;p50"/>
          <p:cNvSpPr txBox="1">
            <a:spLocks noGrp="1"/>
          </p:cNvSpPr>
          <p:nvPr>
            <p:ph type="body" idx="6"/>
          </p:nvPr>
        </p:nvSpPr>
        <p:spPr>
          <a:xfrm>
            <a:off x="5390682" y="3523161"/>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6" name="Google Shape;616;p50"/>
          <p:cNvSpPr txBox="1">
            <a:spLocks noGrp="1"/>
          </p:cNvSpPr>
          <p:nvPr>
            <p:ph type="body" idx="7"/>
          </p:nvPr>
        </p:nvSpPr>
        <p:spPr>
          <a:xfrm>
            <a:off x="7308390" y="3908411"/>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7" name="Google Shape;617;p50"/>
          <p:cNvSpPr txBox="1">
            <a:spLocks noGrp="1"/>
          </p:cNvSpPr>
          <p:nvPr>
            <p:ph type="body" idx="8"/>
          </p:nvPr>
        </p:nvSpPr>
        <p:spPr>
          <a:xfrm>
            <a:off x="7307243" y="2588973"/>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8" name="Google Shape;618;p50"/>
          <p:cNvSpPr txBox="1">
            <a:spLocks noGrp="1"/>
          </p:cNvSpPr>
          <p:nvPr>
            <p:ph type="body" idx="9"/>
          </p:nvPr>
        </p:nvSpPr>
        <p:spPr>
          <a:xfrm>
            <a:off x="9250776" y="3111615"/>
            <a:ext cx="1334043" cy="3968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9" name="Google Shape;619;p50"/>
          <p:cNvSpPr txBox="1">
            <a:spLocks noGrp="1"/>
          </p:cNvSpPr>
          <p:nvPr>
            <p:ph type="body" idx="13"/>
          </p:nvPr>
        </p:nvSpPr>
        <p:spPr>
          <a:xfrm>
            <a:off x="9241296" y="3523161"/>
            <a:ext cx="1334043" cy="12950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ree-Infographic">
  <p:cSld name="Tree-Infographic">
    <p:spTree>
      <p:nvGrpSpPr>
        <p:cNvPr id="1" name="Shape 620"/>
        <p:cNvGrpSpPr/>
        <p:nvPr/>
      </p:nvGrpSpPr>
      <p:grpSpPr>
        <a:xfrm>
          <a:off x="0" y="0"/>
          <a:ext cx="0" cy="0"/>
          <a:chOff x="0" y="0"/>
          <a:chExt cx="0" cy="0"/>
        </a:xfrm>
      </p:grpSpPr>
      <p:sp>
        <p:nvSpPr>
          <p:cNvPr id="621" name="Google Shape;621;p5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622" name="Google Shape;622;p51"/>
          <p:cNvGrpSpPr/>
          <p:nvPr/>
        </p:nvGrpSpPr>
        <p:grpSpPr>
          <a:xfrm>
            <a:off x="6992716" y="1169665"/>
            <a:ext cx="4573641" cy="5344829"/>
            <a:chOff x="2813" y="961"/>
            <a:chExt cx="2052" cy="2397"/>
          </a:xfrm>
        </p:grpSpPr>
        <p:sp>
          <p:nvSpPr>
            <p:cNvPr id="623" name="Google Shape;623;p51"/>
            <p:cNvSpPr/>
            <p:nvPr/>
          </p:nvSpPr>
          <p:spPr>
            <a:xfrm>
              <a:off x="4415" y="1626"/>
              <a:ext cx="127" cy="168"/>
            </a:xfrm>
            <a:custGeom>
              <a:avLst/>
              <a:gdLst/>
              <a:ahLst/>
              <a:cxnLst/>
              <a:rect l="l" t="t" r="r" b="b"/>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4" name="Google Shape;624;p51"/>
            <p:cNvSpPr/>
            <p:nvPr/>
          </p:nvSpPr>
          <p:spPr>
            <a:xfrm>
              <a:off x="4261" y="1218"/>
              <a:ext cx="130" cy="166"/>
            </a:xfrm>
            <a:custGeom>
              <a:avLst/>
              <a:gdLst/>
              <a:ahLst/>
              <a:cxnLst/>
              <a:rect l="l" t="t" r="r" b="b"/>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51"/>
            <p:cNvSpPr/>
            <p:nvPr/>
          </p:nvSpPr>
          <p:spPr>
            <a:xfrm>
              <a:off x="3452" y="1219"/>
              <a:ext cx="120" cy="177"/>
            </a:xfrm>
            <a:custGeom>
              <a:avLst/>
              <a:gdLst/>
              <a:ahLst/>
              <a:cxnLst/>
              <a:rect l="l" t="t" r="r" b="b"/>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6" name="Google Shape;626;p51"/>
            <p:cNvSpPr/>
            <p:nvPr/>
          </p:nvSpPr>
          <p:spPr>
            <a:xfrm>
              <a:off x="2912" y="1464"/>
              <a:ext cx="186" cy="112"/>
            </a:xfrm>
            <a:custGeom>
              <a:avLst/>
              <a:gdLst/>
              <a:ahLst/>
              <a:cxnLst/>
              <a:rect l="l" t="t" r="r" b="b"/>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7" name="Google Shape;627;p51"/>
            <p:cNvSpPr/>
            <p:nvPr/>
          </p:nvSpPr>
          <p:spPr>
            <a:xfrm>
              <a:off x="3659" y="1071"/>
              <a:ext cx="173" cy="122"/>
            </a:xfrm>
            <a:custGeom>
              <a:avLst/>
              <a:gdLst/>
              <a:ahLst/>
              <a:cxnLst/>
              <a:rect l="l" t="t" r="r" b="b"/>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8" name="Google Shape;628;p51"/>
            <p:cNvSpPr/>
            <p:nvPr/>
          </p:nvSpPr>
          <p:spPr>
            <a:xfrm>
              <a:off x="4702" y="1626"/>
              <a:ext cx="130" cy="168"/>
            </a:xfrm>
            <a:custGeom>
              <a:avLst/>
              <a:gdLst/>
              <a:ahLst/>
              <a:cxnLst/>
              <a:rect l="l" t="t" r="r" b="b"/>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9" name="Google Shape;629;p51"/>
            <p:cNvSpPr/>
            <p:nvPr/>
          </p:nvSpPr>
          <p:spPr>
            <a:xfrm>
              <a:off x="3194" y="1907"/>
              <a:ext cx="153" cy="150"/>
            </a:xfrm>
            <a:custGeom>
              <a:avLst/>
              <a:gdLst/>
              <a:ahLst/>
              <a:cxnLst/>
              <a:rect l="l" t="t" r="r" b="b"/>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0" name="Google Shape;630;p51"/>
            <p:cNvSpPr/>
            <p:nvPr/>
          </p:nvSpPr>
          <p:spPr>
            <a:xfrm>
              <a:off x="2886" y="2504"/>
              <a:ext cx="1837" cy="854"/>
            </a:xfrm>
            <a:custGeom>
              <a:avLst/>
              <a:gdLst/>
              <a:ahLst/>
              <a:cxnLst/>
              <a:rect l="l" t="t" r="r" b="b"/>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1" name="Google Shape;631;p51"/>
            <p:cNvSpPr/>
            <p:nvPr/>
          </p:nvSpPr>
          <p:spPr>
            <a:xfrm>
              <a:off x="3081" y="2504"/>
              <a:ext cx="1446" cy="674"/>
            </a:xfrm>
            <a:custGeom>
              <a:avLst/>
              <a:gdLst/>
              <a:ahLst/>
              <a:cxnLst/>
              <a:rect l="l" t="t" r="r" b="b"/>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2" name="Google Shape;632;p51"/>
            <p:cNvSpPr/>
            <p:nvPr/>
          </p:nvSpPr>
          <p:spPr>
            <a:xfrm>
              <a:off x="3266" y="2504"/>
              <a:ext cx="1076" cy="501"/>
            </a:xfrm>
            <a:custGeom>
              <a:avLst/>
              <a:gdLst/>
              <a:ahLst/>
              <a:cxnLst/>
              <a:rect l="l" t="t" r="r" b="b"/>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3" name="Google Shape;633;p51"/>
            <p:cNvSpPr/>
            <p:nvPr/>
          </p:nvSpPr>
          <p:spPr>
            <a:xfrm>
              <a:off x="2813" y="961"/>
              <a:ext cx="2052" cy="1860"/>
            </a:xfrm>
            <a:custGeom>
              <a:avLst/>
              <a:gdLst/>
              <a:ahLst/>
              <a:cxnLst/>
              <a:rect l="l" t="t" r="r" b="b"/>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34" name="Google Shape;634;p51"/>
          <p:cNvGrpSpPr/>
          <p:nvPr/>
        </p:nvGrpSpPr>
        <p:grpSpPr>
          <a:xfrm>
            <a:off x="1044399" y="1419553"/>
            <a:ext cx="699075" cy="699074"/>
            <a:chOff x="1044399" y="1577809"/>
            <a:chExt cx="699075" cy="699074"/>
          </a:xfrm>
        </p:grpSpPr>
        <p:sp>
          <p:nvSpPr>
            <p:cNvPr id="635" name="Google Shape;635;p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36" name="Google Shape;636;p51"/>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37" name="Google Shape;637;p51"/>
          <p:cNvSpPr txBox="1">
            <a:spLocks noGrp="1"/>
          </p:cNvSpPr>
          <p:nvPr>
            <p:ph type="body" idx="1"/>
          </p:nvPr>
        </p:nvSpPr>
        <p:spPr>
          <a:xfrm>
            <a:off x="1890220" y="1569374"/>
            <a:ext cx="4030291" cy="36450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38" name="Google Shape;638;p51"/>
          <p:cNvCxnSpPr/>
          <p:nvPr/>
        </p:nvCxnSpPr>
        <p:spPr>
          <a:xfrm>
            <a:off x="1186962" y="2464026"/>
            <a:ext cx="4909038" cy="0"/>
          </a:xfrm>
          <a:prstGeom prst="straightConnector1">
            <a:avLst/>
          </a:prstGeom>
          <a:noFill/>
          <a:ln w="9525" cap="flat" cmpd="sng">
            <a:solidFill>
              <a:srgbClr val="16BF7F"/>
            </a:solidFill>
            <a:prstDash val="solid"/>
            <a:round/>
            <a:headEnd type="none" w="sm" len="sm"/>
            <a:tailEnd type="none" w="sm" len="sm"/>
          </a:ln>
        </p:spPr>
      </p:cxnSp>
      <p:grpSp>
        <p:nvGrpSpPr>
          <p:cNvPr id="639" name="Google Shape;639;p51"/>
          <p:cNvGrpSpPr/>
          <p:nvPr/>
        </p:nvGrpSpPr>
        <p:grpSpPr>
          <a:xfrm>
            <a:off x="1044399" y="2791669"/>
            <a:ext cx="699075" cy="699074"/>
            <a:chOff x="1044399" y="1577809"/>
            <a:chExt cx="699075" cy="699074"/>
          </a:xfrm>
        </p:grpSpPr>
        <p:sp>
          <p:nvSpPr>
            <p:cNvPr id="640" name="Google Shape;640;p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1" name="Google Shape;641;p51"/>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2" name="Google Shape;642;p51"/>
          <p:cNvSpPr txBox="1">
            <a:spLocks noGrp="1"/>
          </p:cNvSpPr>
          <p:nvPr>
            <p:ph type="body" idx="2"/>
          </p:nvPr>
        </p:nvSpPr>
        <p:spPr>
          <a:xfrm>
            <a:off x="1890220" y="2929171"/>
            <a:ext cx="4045444" cy="3352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3" name="Google Shape;643;p51"/>
          <p:cNvCxnSpPr/>
          <p:nvPr/>
        </p:nvCxnSpPr>
        <p:spPr>
          <a:xfrm>
            <a:off x="1186962" y="3836142"/>
            <a:ext cx="4909038" cy="0"/>
          </a:xfrm>
          <a:prstGeom prst="straightConnector1">
            <a:avLst/>
          </a:prstGeom>
          <a:noFill/>
          <a:ln w="9525" cap="flat" cmpd="sng">
            <a:solidFill>
              <a:srgbClr val="16BF7F"/>
            </a:solidFill>
            <a:prstDash val="solid"/>
            <a:round/>
            <a:headEnd type="none" w="sm" len="sm"/>
            <a:tailEnd type="none" w="sm" len="sm"/>
          </a:ln>
        </p:spPr>
      </p:cxnSp>
      <p:grpSp>
        <p:nvGrpSpPr>
          <p:cNvPr id="644" name="Google Shape;644;p51"/>
          <p:cNvGrpSpPr/>
          <p:nvPr/>
        </p:nvGrpSpPr>
        <p:grpSpPr>
          <a:xfrm>
            <a:off x="1044399" y="4089831"/>
            <a:ext cx="699075" cy="699074"/>
            <a:chOff x="1044399" y="1577809"/>
            <a:chExt cx="699075" cy="699074"/>
          </a:xfrm>
        </p:grpSpPr>
        <p:sp>
          <p:nvSpPr>
            <p:cNvPr id="645" name="Google Shape;645;p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46" name="Google Shape;646;p51"/>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47" name="Google Shape;647;p51"/>
          <p:cNvSpPr txBox="1">
            <a:spLocks noGrp="1"/>
          </p:cNvSpPr>
          <p:nvPr>
            <p:ph type="body" idx="3"/>
          </p:nvPr>
        </p:nvSpPr>
        <p:spPr>
          <a:xfrm>
            <a:off x="1906182" y="4366292"/>
            <a:ext cx="3967163"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648" name="Google Shape;648;p51"/>
          <p:cNvCxnSpPr/>
          <p:nvPr/>
        </p:nvCxnSpPr>
        <p:spPr>
          <a:xfrm>
            <a:off x="1186962" y="5134304"/>
            <a:ext cx="4909038" cy="0"/>
          </a:xfrm>
          <a:prstGeom prst="straightConnector1">
            <a:avLst/>
          </a:prstGeom>
          <a:noFill/>
          <a:ln w="9525" cap="flat" cmpd="sng">
            <a:solidFill>
              <a:srgbClr val="16BF7F"/>
            </a:solidFill>
            <a:prstDash val="solid"/>
            <a:round/>
            <a:headEnd type="none" w="sm" len="sm"/>
            <a:tailEnd type="none" w="sm" len="sm"/>
          </a:ln>
        </p:spPr>
      </p:cxnSp>
      <p:grpSp>
        <p:nvGrpSpPr>
          <p:cNvPr id="649" name="Google Shape;649;p51"/>
          <p:cNvGrpSpPr/>
          <p:nvPr/>
        </p:nvGrpSpPr>
        <p:grpSpPr>
          <a:xfrm>
            <a:off x="1044399" y="5328616"/>
            <a:ext cx="699075" cy="699074"/>
            <a:chOff x="1044399" y="1577809"/>
            <a:chExt cx="699075" cy="699074"/>
          </a:xfrm>
        </p:grpSpPr>
        <p:sp>
          <p:nvSpPr>
            <p:cNvPr id="650" name="Google Shape;650;p51"/>
            <p:cNvSpPr/>
            <p:nvPr/>
          </p:nvSpPr>
          <p:spPr>
            <a:xfrm>
              <a:off x="1044399" y="1577809"/>
              <a:ext cx="699075" cy="6990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651" name="Google Shape;651;p51"/>
            <p:cNvSpPr/>
            <p:nvPr/>
          </p:nvSpPr>
          <p:spPr>
            <a:xfrm>
              <a:off x="1254273" y="1787682"/>
              <a:ext cx="279327" cy="279327"/>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652" name="Google Shape;652;p51"/>
          <p:cNvSpPr txBox="1">
            <a:spLocks noGrp="1"/>
          </p:cNvSpPr>
          <p:nvPr>
            <p:ph type="body" idx="4"/>
          </p:nvPr>
        </p:nvSpPr>
        <p:spPr>
          <a:xfrm>
            <a:off x="1906182" y="5522107"/>
            <a:ext cx="3967163" cy="3968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eps-Infographic">
  <p:cSld name="Steps-Infographic">
    <p:spTree>
      <p:nvGrpSpPr>
        <p:cNvPr id="1" name="Shape 653"/>
        <p:cNvGrpSpPr/>
        <p:nvPr/>
      </p:nvGrpSpPr>
      <p:grpSpPr>
        <a:xfrm>
          <a:off x="0" y="0"/>
          <a:ext cx="0" cy="0"/>
          <a:chOff x="0" y="0"/>
          <a:chExt cx="0" cy="0"/>
        </a:xfrm>
      </p:grpSpPr>
      <p:sp>
        <p:nvSpPr>
          <p:cNvPr id="654" name="Google Shape;654;p5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5" name="Google Shape;655;p52"/>
          <p:cNvSpPr/>
          <p:nvPr/>
        </p:nvSpPr>
        <p:spPr>
          <a:xfrm>
            <a:off x="610294" y="3441780"/>
            <a:ext cx="3200400" cy="609600"/>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56" name="Google Shape;656;p52"/>
          <p:cNvSpPr/>
          <p:nvPr/>
        </p:nvSpPr>
        <p:spPr>
          <a:xfrm>
            <a:off x="2087814" y="3266609"/>
            <a:ext cx="237065" cy="175172"/>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57" name="Google Shape;657;p52"/>
          <p:cNvSpPr/>
          <p:nvPr/>
        </p:nvSpPr>
        <p:spPr>
          <a:xfrm>
            <a:off x="3144105" y="3441781"/>
            <a:ext cx="3200400" cy="609600"/>
          </a:xfrm>
          <a:prstGeom prst="roundRect">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58" name="Google Shape;658;p52"/>
          <p:cNvSpPr/>
          <p:nvPr/>
        </p:nvSpPr>
        <p:spPr>
          <a:xfrm rot="10800000" flipH="1">
            <a:off x="4620556" y="4054130"/>
            <a:ext cx="237065" cy="175172"/>
          </a:xfrm>
          <a:prstGeom prst="triangle">
            <a:avLst>
              <a:gd name="adj"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Open Sans"/>
              <a:ea typeface="Open Sans"/>
              <a:cs typeface="Open Sans"/>
              <a:sym typeface="Open Sans"/>
            </a:endParaRPr>
          </a:p>
        </p:txBody>
      </p:sp>
      <p:sp>
        <p:nvSpPr>
          <p:cNvPr id="659" name="Google Shape;659;p52"/>
          <p:cNvSpPr txBox="1"/>
          <p:nvPr/>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2"/>
              </a:buClr>
              <a:buSzPts val="1800"/>
              <a:buFont typeface="Source Sans Pro"/>
              <a:buNone/>
            </a:pPr>
            <a:r>
              <a:rPr lang="en-US" sz="7200" b="1" i="0" u="none" strike="noStrike" cap="none">
                <a:solidFill>
                  <a:schemeClr val="accent2"/>
                </a:solidFill>
                <a:latin typeface="Arial"/>
                <a:ea typeface="Arial"/>
                <a:cs typeface="Arial"/>
                <a:sym typeface="Arial"/>
              </a:rPr>
              <a:t>01</a:t>
            </a:r>
            <a:endParaRPr/>
          </a:p>
        </p:txBody>
      </p:sp>
      <p:sp>
        <p:nvSpPr>
          <p:cNvPr id="660" name="Google Shape;660;p52"/>
          <p:cNvSpPr txBox="1"/>
          <p:nvPr/>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4"/>
              </a:buClr>
              <a:buSzPts val="1800"/>
              <a:buFont typeface="Source Sans Pro"/>
              <a:buNone/>
            </a:pPr>
            <a:r>
              <a:rPr lang="en-US" sz="7200" b="1" i="0" u="none" strike="noStrike" cap="none">
                <a:solidFill>
                  <a:schemeClr val="accent4"/>
                </a:solidFill>
                <a:latin typeface="Arial"/>
                <a:ea typeface="Arial"/>
                <a:cs typeface="Arial"/>
                <a:sym typeface="Arial"/>
              </a:rPr>
              <a:t>03</a:t>
            </a:r>
            <a:endParaRPr/>
          </a:p>
        </p:txBody>
      </p:sp>
      <p:sp>
        <p:nvSpPr>
          <p:cNvPr id="661" name="Google Shape;661;p52"/>
          <p:cNvSpPr txBox="1"/>
          <p:nvPr/>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3"/>
              </a:buClr>
              <a:buSzPts val="1800"/>
              <a:buFont typeface="Source Sans Pro"/>
              <a:buNone/>
            </a:pPr>
            <a:r>
              <a:rPr lang="en-US" sz="7200" b="1" i="0" u="none" strike="noStrike" cap="none">
                <a:solidFill>
                  <a:schemeClr val="accent3"/>
                </a:solidFill>
                <a:latin typeface="Arial"/>
                <a:ea typeface="Arial"/>
                <a:cs typeface="Arial"/>
                <a:sym typeface="Arial"/>
              </a:rPr>
              <a:t>02</a:t>
            </a:r>
            <a:endParaRPr/>
          </a:p>
        </p:txBody>
      </p:sp>
      <p:sp>
        <p:nvSpPr>
          <p:cNvPr id="662" name="Google Shape;662;p52"/>
          <p:cNvSpPr txBox="1"/>
          <p:nvPr/>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spcFirstLastPara="1" wrap="square" lIns="121900" tIns="60950" rIns="121900" bIns="60950" anchor="ctr" anchorCtr="0">
            <a:noAutofit/>
          </a:bodyPr>
          <a:lstStyle/>
          <a:p>
            <a:pPr marL="0" marR="0" lvl="0" indent="0" algn="ctr" rtl="0">
              <a:lnSpc>
                <a:spcPct val="100000"/>
              </a:lnSpc>
              <a:spcBef>
                <a:spcPts val="0"/>
              </a:spcBef>
              <a:spcAft>
                <a:spcPts val="0"/>
              </a:spcAft>
              <a:buClr>
                <a:schemeClr val="accent5"/>
              </a:buClr>
              <a:buSzPts val="1800"/>
              <a:buFont typeface="Source Sans Pro"/>
              <a:buNone/>
            </a:pPr>
            <a:r>
              <a:rPr lang="en-US" sz="7200" b="1" i="0" u="none" strike="noStrike" cap="none">
                <a:solidFill>
                  <a:schemeClr val="accent5"/>
                </a:solidFill>
                <a:latin typeface="Arial"/>
                <a:ea typeface="Arial"/>
                <a:cs typeface="Arial"/>
                <a:sym typeface="Arial"/>
              </a:rPr>
              <a:t>04</a:t>
            </a:r>
            <a:endParaRPr/>
          </a:p>
        </p:txBody>
      </p:sp>
      <p:sp>
        <p:nvSpPr>
          <p:cNvPr id="663" name="Google Shape;663;p52"/>
          <p:cNvSpPr/>
          <p:nvPr/>
        </p:nvSpPr>
        <p:spPr>
          <a:xfrm>
            <a:off x="5783425" y="3441780"/>
            <a:ext cx="3200400" cy="6096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4" name="Google Shape;664;p52"/>
          <p:cNvSpPr/>
          <p:nvPr/>
        </p:nvSpPr>
        <p:spPr>
          <a:xfrm>
            <a:off x="7166547" y="3266609"/>
            <a:ext cx="237065" cy="175172"/>
          </a:xfrm>
          <a:prstGeom prst="triangle">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5" name="Google Shape;665;p52"/>
          <p:cNvSpPr/>
          <p:nvPr/>
        </p:nvSpPr>
        <p:spPr>
          <a:xfrm>
            <a:off x="8387575" y="3441781"/>
            <a:ext cx="3200400" cy="609600"/>
          </a:xfrm>
          <a:prstGeom prst="roundRect">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6" name="Google Shape;666;p52"/>
          <p:cNvSpPr/>
          <p:nvPr/>
        </p:nvSpPr>
        <p:spPr>
          <a:xfrm rot="10800000" flipH="1">
            <a:off x="9869243" y="4054130"/>
            <a:ext cx="237065" cy="175172"/>
          </a:xfrm>
          <a:prstGeom prst="triangle">
            <a:avLst>
              <a:gd name="adj"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Source Sans Pro"/>
              <a:ea typeface="Source Sans Pro"/>
              <a:cs typeface="Source Sans Pro"/>
              <a:sym typeface="Source Sans Pro"/>
            </a:endParaRPr>
          </a:p>
        </p:txBody>
      </p:sp>
      <p:sp>
        <p:nvSpPr>
          <p:cNvPr id="667" name="Google Shape;667;p52"/>
          <p:cNvSpPr txBox="1">
            <a:spLocks noGrp="1"/>
          </p:cNvSpPr>
          <p:nvPr>
            <p:ph type="body" idx="1"/>
          </p:nvPr>
        </p:nvSpPr>
        <p:spPr>
          <a:xfrm>
            <a:off x="861881" y="3551958"/>
            <a:ext cx="2269863" cy="396875"/>
          </a:xfrm>
          <a:prstGeom prst="rect">
            <a:avLst/>
          </a:prstGeom>
          <a:solidFill>
            <a:schemeClr val="accent2"/>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Arial"/>
              <a:buNone/>
              <a:defRPr sz="1467"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8" name="Google Shape;668;p52"/>
          <p:cNvSpPr txBox="1">
            <a:spLocks noGrp="1"/>
          </p:cNvSpPr>
          <p:nvPr>
            <p:ph type="body" idx="2"/>
          </p:nvPr>
        </p:nvSpPr>
        <p:spPr>
          <a:xfrm>
            <a:off x="3434369" y="3551958"/>
            <a:ext cx="2269863" cy="396875"/>
          </a:xfrm>
          <a:prstGeom prst="rect">
            <a:avLst/>
          </a:prstGeom>
          <a:solidFill>
            <a:schemeClr val="accent3"/>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9" name="Google Shape;669;p52"/>
          <p:cNvSpPr txBox="1">
            <a:spLocks noGrp="1"/>
          </p:cNvSpPr>
          <p:nvPr>
            <p:ph type="body" idx="3"/>
          </p:nvPr>
        </p:nvSpPr>
        <p:spPr>
          <a:xfrm>
            <a:off x="5932984" y="3551958"/>
            <a:ext cx="2384252" cy="396875"/>
          </a:xfrm>
          <a:prstGeom prst="rect">
            <a:avLst/>
          </a:prstGeom>
          <a:solidFill>
            <a:schemeClr val="accent3"/>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Open Sans"/>
              <a:buNone/>
              <a:defRPr sz="1467" b="1" i="0" u="none" strike="noStrike" cap="none">
                <a:solidFill>
                  <a:schemeClr val="lt1"/>
                </a:solidFill>
                <a:latin typeface="Open Sans"/>
                <a:ea typeface="Open Sans"/>
                <a:cs typeface="Open Sans"/>
                <a:sym typeface="Open San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0" name="Google Shape;670;p52"/>
          <p:cNvSpPr txBox="1">
            <a:spLocks noGrp="1"/>
          </p:cNvSpPr>
          <p:nvPr>
            <p:ph type="body" idx="4"/>
          </p:nvPr>
        </p:nvSpPr>
        <p:spPr>
          <a:xfrm>
            <a:off x="8789087" y="3551958"/>
            <a:ext cx="2384252" cy="396875"/>
          </a:xfrm>
          <a:prstGeom prst="rect">
            <a:avLst/>
          </a:prstGeom>
          <a:solidFill>
            <a:schemeClr val="accent5"/>
          </a:solidFill>
          <a:ln>
            <a:noFill/>
          </a:ln>
        </p:spPr>
        <p:txBody>
          <a:bodyPr spcFirstLastPara="1" wrap="square" lIns="121900" tIns="60950" rIns="121900" bIns="60950" anchor="t" anchorCtr="0">
            <a:noAutofit/>
          </a:bodyPr>
          <a:lstStyle>
            <a:lvl1pPr marL="457200" marR="0" lvl="0" indent="-228600" algn="l" rtl="0">
              <a:lnSpc>
                <a:spcPct val="100000"/>
              </a:lnSpc>
              <a:spcBef>
                <a:spcPts val="0"/>
              </a:spcBef>
              <a:spcAft>
                <a:spcPts val="0"/>
              </a:spcAft>
              <a:buClr>
                <a:schemeClr val="lt1"/>
              </a:buClr>
              <a:buSzPts val="1467"/>
              <a:buFont typeface="Source Sans Pro"/>
              <a:buNone/>
              <a:defRPr sz="1467" b="1" i="0" u="none" strike="noStrike" cap="none">
                <a:solidFill>
                  <a:schemeClr val="lt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1" name="Google Shape;671;p52"/>
          <p:cNvSpPr txBox="1">
            <a:spLocks noGrp="1"/>
          </p:cNvSpPr>
          <p:nvPr>
            <p:ph type="body" idx="5"/>
          </p:nvPr>
        </p:nvSpPr>
        <p:spPr>
          <a:xfrm>
            <a:off x="861882" y="2095806"/>
            <a:ext cx="2282224"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2" name="Google Shape;672;p52"/>
          <p:cNvSpPr txBox="1">
            <a:spLocks noGrp="1"/>
          </p:cNvSpPr>
          <p:nvPr>
            <p:ph type="body" idx="6"/>
          </p:nvPr>
        </p:nvSpPr>
        <p:spPr>
          <a:xfrm>
            <a:off x="5932984" y="2095806"/>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3" name="Google Shape;673;p52"/>
          <p:cNvSpPr txBox="1">
            <a:spLocks noGrp="1"/>
          </p:cNvSpPr>
          <p:nvPr>
            <p:ph type="body" idx="7"/>
          </p:nvPr>
        </p:nvSpPr>
        <p:spPr>
          <a:xfrm>
            <a:off x="3428429" y="4469248"/>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4" name="Google Shape;674;p52"/>
          <p:cNvSpPr txBox="1">
            <a:spLocks noGrp="1"/>
          </p:cNvSpPr>
          <p:nvPr>
            <p:ph type="body" idx="8"/>
          </p:nvPr>
        </p:nvSpPr>
        <p:spPr>
          <a:xfrm>
            <a:off x="8789087" y="4469248"/>
            <a:ext cx="2384252" cy="10356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1pPr>
            <a:lvl2pPr marL="914400" marR="0" lvl="1" indent="-228600" algn="ctr" rtl="0">
              <a:lnSpc>
                <a:spcPct val="100000"/>
              </a:lnSpc>
              <a:spcBef>
                <a:spcPts val="0"/>
              </a:spcBef>
              <a:spcAft>
                <a:spcPts val="0"/>
              </a:spcAft>
              <a:buClr>
                <a:srgbClr val="595959"/>
              </a:buClr>
              <a:buSzPts val="1100"/>
              <a:buFont typeface="Arial"/>
              <a:buNone/>
              <a:defRPr sz="1100" b="0" i="0" u="none" strike="noStrike" cap="none">
                <a:solidFill>
                  <a:srgbClr val="595959"/>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Content">
  <p:cSld name="Title+Content">
    <p:spTree>
      <p:nvGrpSpPr>
        <p:cNvPr id="1" name="Shape 681"/>
        <p:cNvGrpSpPr/>
        <p:nvPr/>
      </p:nvGrpSpPr>
      <p:grpSpPr>
        <a:xfrm>
          <a:off x="0" y="0"/>
          <a:ext cx="0" cy="0"/>
          <a:chOff x="0" y="0"/>
          <a:chExt cx="0" cy="0"/>
        </a:xfrm>
      </p:grpSpPr>
      <p:sp>
        <p:nvSpPr>
          <p:cNvPr id="682" name="Google Shape;682;p3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3" name="Google Shape;683;p35"/>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4" name="Google Shape;684;p3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RunningMan-Infographic">
  <p:cSld name="1_RunningMan-Infographic">
    <p:spTree>
      <p:nvGrpSpPr>
        <p:cNvPr id="1" name="Shape 26"/>
        <p:cNvGrpSpPr/>
        <p:nvPr/>
      </p:nvGrpSpPr>
      <p:grpSpPr>
        <a:xfrm>
          <a:off x="0" y="0"/>
          <a:ext cx="0" cy="0"/>
          <a:chOff x="0" y="0"/>
          <a:chExt cx="0" cy="0"/>
        </a:xfrm>
      </p:grpSpPr>
      <p:sp>
        <p:nvSpPr>
          <p:cNvPr id="27" name="Google Shape;27;p36"/>
          <p:cNvSpPr/>
          <p:nvPr/>
        </p:nvSpPr>
        <p:spPr>
          <a:xfrm>
            <a:off x="-1" y="1684288"/>
            <a:ext cx="12191999" cy="4085572"/>
          </a:xfrm>
          <a:prstGeom prst="rect">
            <a:avLst/>
          </a:prstGeom>
          <a:solidFill>
            <a:srgbClr val="1CC083">
              <a:alpha val="3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 name="Google Shape;28;p3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3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36"/>
          <p:cNvPicPr preferRelativeResize="0"/>
          <p:nvPr/>
        </p:nvPicPr>
        <p:blipFill rotWithShape="1">
          <a:blip r:embed="rId2">
            <a:alphaModFix/>
          </a:blip>
          <a:srcRect/>
          <a:stretch/>
        </p:blipFill>
        <p:spPr>
          <a:xfrm>
            <a:off x="519508" y="1921829"/>
            <a:ext cx="3232360" cy="3589147"/>
          </a:xfrm>
          <a:prstGeom prst="rect">
            <a:avLst/>
          </a:prstGeom>
          <a:noFill/>
          <a:ln>
            <a:noFill/>
          </a:ln>
        </p:spPr>
      </p:pic>
      <p:sp>
        <p:nvSpPr>
          <p:cNvPr id="31" name="Google Shape;31;p36"/>
          <p:cNvSpPr/>
          <p:nvPr/>
        </p:nvSpPr>
        <p:spPr>
          <a:xfrm>
            <a:off x="-18854" y="5769859"/>
            <a:ext cx="12210853" cy="218688"/>
          </a:xfrm>
          <a:prstGeom prst="rect">
            <a:avLst/>
          </a:prstGeom>
          <a:solidFill>
            <a:srgbClr val="647486">
              <a:alpha val="6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2" name="Google Shape;32;p36"/>
          <p:cNvPicPr preferRelativeResize="0"/>
          <p:nvPr/>
        </p:nvPicPr>
        <p:blipFill rotWithShape="1">
          <a:blip r:embed="rId3">
            <a:alphaModFix/>
          </a:blip>
          <a:srcRect/>
          <a:stretch/>
        </p:blipFill>
        <p:spPr>
          <a:xfrm>
            <a:off x="770591" y="1921828"/>
            <a:ext cx="771525" cy="1457325"/>
          </a:xfrm>
          <a:prstGeom prst="rect">
            <a:avLst/>
          </a:prstGeom>
          <a:noFill/>
          <a:ln>
            <a:noFill/>
          </a:ln>
        </p:spPr>
      </p:pic>
      <p:sp>
        <p:nvSpPr>
          <p:cNvPr id="33" name="Google Shape;33;p36"/>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0"/>
              </a:spcBef>
              <a:spcAft>
                <a:spcPts val="0"/>
              </a:spcAft>
              <a:buClr>
                <a:srgbClr val="000000"/>
              </a:buClr>
              <a:buSzPts val="1800"/>
              <a:buFont typeface="Arial"/>
              <a:buAutoNum type="arabicPeriod"/>
              <a:defRPr sz="1800" b="0" i="0" u="none" strike="noStrike" cap="none">
                <a:solidFill>
                  <a:srgbClr val="000000"/>
                </a:solidFill>
                <a:latin typeface="Arial"/>
                <a:ea typeface="Arial"/>
                <a:cs typeface="Arial"/>
                <a:sym typeface="Arial"/>
              </a:defRPr>
            </a:lvl1pPr>
            <a:lvl2pPr marL="914400" marR="0" lvl="1" indent="-342900" algn="l" rtl="0">
              <a:lnSpc>
                <a:spcPct val="100000"/>
              </a:lnSpc>
              <a:spcBef>
                <a:spcPts val="900"/>
              </a:spcBef>
              <a:spcAft>
                <a:spcPts val="0"/>
              </a:spcAft>
              <a:buClr>
                <a:srgbClr val="000000"/>
              </a:buClr>
              <a:buSzPts val="1800"/>
              <a:buFont typeface="Arial"/>
              <a:buAutoNum type="alphaUcParenR"/>
              <a:defRPr sz="1800" b="1"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ne_01">
  <p:cSld name="Phone_01">
    <p:spTree>
      <p:nvGrpSpPr>
        <p:cNvPr id="1" name="Shape 685"/>
        <p:cNvGrpSpPr/>
        <p:nvPr/>
      </p:nvGrpSpPr>
      <p:grpSpPr>
        <a:xfrm>
          <a:off x="0" y="0"/>
          <a:ext cx="0" cy="0"/>
          <a:chOff x="0" y="0"/>
          <a:chExt cx="0" cy="0"/>
        </a:xfrm>
      </p:grpSpPr>
      <p:sp>
        <p:nvSpPr>
          <p:cNvPr id="686" name="Google Shape;686;p53"/>
          <p:cNvSpPr>
            <a:spLocks noGrp="1"/>
          </p:cNvSpPr>
          <p:nvPr>
            <p:ph type="pic" idx="2"/>
          </p:nvPr>
        </p:nvSpPr>
        <p:spPr>
          <a:xfrm>
            <a:off x="5652253" y="1975483"/>
            <a:ext cx="1790586" cy="3183847"/>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7" name="Google Shape;687;p53"/>
          <p:cNvSpPr>
            <a:spLocks noGrp="1"/>
          </p:cNvSpPr>
          <p:nvPr>
            <p:ph type="pic" idx="3"/>
          </p:nvPr>
        </p:nvSpPr>
        <p:spPr>
          <a:xfrm>
            <a:off x="4468896" y="2177860"/>
            <a:ext cx="1790586" cy="3183847"/>
          </a:xfrm>
          <a:prstGeom prst="rect">
            <a:avLst/>
          </a:prstGeom>
          <a:solidFill>
            <a:srgbClr val="F7F7F7"/>
          </a:solid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8" name="Google Shape;688;p5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Content+ImageFull">
  <p:cSld name="Title+Content+ImageFull">
    <p:spTree>
      <p:nvGrpSpPr>
        <p:cNvPr id="1" name="Shape 689"/>
        <p:cNvGrpSpPr/>
        <p:nvPr/>
      </p:nvGrpSpPr>
      <p:grpSpPr>
        <a:xfrm>
          <a:off x="0" y="0"/>
          <a:ext cx="0" cy="0"/>
          <a:chOff x="0" y="0"/>
          <a:chExt cx="0" cy="0"/>
        </a:xfrm>
      </p:grpSpPr>
      <p:sp>
        <p:nvSpPr>
          <p:cNvPr id="690" name="Google Shape;690;p54"/>
          <p:cNvSpPr txBox="1">
            <a:spLocks noGrp="1"/>
          </p:cNvSpPr>
          <p:nvPr>
            <p:ph type="title"/>
          </p:nvPr>
        </p:nvSpPr>
        <p:spPr>
          <a:xfrm>
            <a:off x="208634" y="633245"/>
            <a:ext cx="10984645"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1" name="Google Shape;691;p54"/>
          <p:cNvSpPr txBox="1">
            <a:spLocks noGrp="1"/>
          </p:cNvSpPr>
          <p:nvPr>
            <p:ph type="body" idx="1"/>
          </p:nvPr>
        </p:nvSpPr>
        <p:spPr>
          <a:xfrm>
            <a:off x="514350" y="1304995"/>
            <a:ext cx="532374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2" name="Google Shape;692;p5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693" name="Google Shape;693;p54"/>
          <p:cNvSpPr>
            <a:spLocks noGrp="1"/>
          </p:cNvSpPr>
          <p:nvPr>
            <p:ph type="pic" idx="2"/>
          </p:nvPr>
        </p:nvSpPr>
        <p:spPr>
          <a:xfrm>
            <a:off x="6096000" y="1292225"/>
            <a:ext cx="5096608" cy="483552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Content+Image">
  <p:cSld name="Title+Content+Image">
    <p:spTree>
      <p:nvGrpSpPr>
        <p:cNvPr id="1" name="Shape 694"/>
        <p:cNvGrpSpPr/>
        <p:nvPr/>
      </p:nvGrpSpPr>
      <p:grpSpPr>
        <a:xfrm>
          <a:off x="0" y="0"/>
          <a:ext cx="0" cy="0"/>
          <a:chOff x="0" y="0"/>
          <a:chExt cx="0" cy="0"/>
        </a:xfrm>
      </p:grpSpPr>
      <p:sp>
        <p:nvSpPr>
          <p:cNvPr id="695" name="Google Shape;695;p5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96" name="Google Shape;696;p55"/>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838"/>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838"/>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838"/>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298450" algn="l" rtl="0">
              <a:lnSpc>
                <a:spcPct val="90000"/>
              </a:lnSpc>
              <a:spcBef>
                <a:spcPts val="838"/>
              </a:spcBef>
              <a:spcAft>
                <a:spcPts val="0"/>
              </a:spcAft>
              <a:buClr>
                <a:schemeClr val="dk1"/>
              </a:buClr>
              <a:buSzPts val="1100"/>
              <a:buFont typeface="Noto Sans Symbols"/>
              <a:buChar char="→"/>
              <a:defRPr sz="11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838"/>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97" name="Google Shape;697;p55"/>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698" name="Google Shape;698;p55"/>
          <p:cNvSpPr>
            <a:spLocks noGrp="1"/>
          </p:cNvSpPr>
          <p:nvPr>
            <p:ph type="pic" idx="2"/>
          </p:nvPr>
        </p:nvSpPr>
        <p:spPr>
          <a:xfrm>
            <a:off x="8354662" y="3279531"/>
            <a:ext cx="3322988" cy="286568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9"/>
        <p:cNvGrpSpPr/>
        <p:nvPr/>
      </p:nvGrpSpPr>
      <p:grpSpPr>
        <a:xfrm>
          <a:off x="0" y="0"/>
          <a:ext cx="0" cy="0"/>
          <a:chOff x="0" y="0"/>
          <a:chExt cx="0" cy="0"/>
        </a:xfrm>
      </p:grpSpPr>
      <p:sp>
        <p:nvSpPr>
          <p:cNvPr id="700" name="Google Shape;700;p56"/>
          <p:cNvSpPr txBox="1">
            <a:spLocks noGrp="1"/>
          </p:cNvSpPr>
          <p:nvPr>
            <p:ph type="title"/>
          </p:nvPr>
        </p:nvSpPr>
        <p:spPr>
          <a:xfrm>
            <a:off x="306327" y="589282"/>
            <a:ext cx="10515600" cy="55020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1" name="Google Shape;701;p56"/>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2"/>
        <p:cNvGrpSpPr/>
        <p:nvPr/>
      </p:nvGrpSpPr>
      <p:grpSpPr>
        <a:xfrm>
          <a:off x="0" y="0"/>
          <a:ext cx="0" cy="0"/>
          <a:chOff x="0" y="0"/>
          <a:chExt cx="0" cy="0"/>
        </a:xfrm>
      </p:grpSpPr>
      <p:sp>
        <p:nvSpPr>
          <p:cNvPr id="703" name="Google Shape;703;p5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unningMan-Infographic">
  <p:cSld name="RunningMan-Infographic">
    <p:spTree>
      <p:nvGrpSpPr>
        <p:cNvPr id="1" name="Shape 34"/>
        <p:cNvGrpSpPr/>
        <p:nvPr/>
      </p:nvGrpSpPr>
      <p:grpSpPr>
        <a:xfrm>
          <a:off x="0" y="0"/>
          <a:ext cx="0" cy="0"/>
          <a:chOff x="0" y="0"/>
          <a:chExt cx="0" cy="0"/>
        </a:xfrm>
      </p:grpSpPr>
      <p:sp>
        <p:nvSpPr>
          <p:cNvPr id="35" name="Google Shape;35;p37"/>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36" name="Google Shape;36;p37"/>
          <p:cNvGrpSpPr/>
          <p:nvPr/>
        </p:nvGrpSpPr>
        <p:grpSpPr>
          <a:xfrm flipH="1">
            <a:off x="-1" y="1967241"/>
            <a:ext cx="6132405" cy="3823634"/>
            <a:chOff x="6625864" y="1832110"/>
            <a:chExt cx="6820169" cy="4367731"/>
          </a:xfrm>
        </p:grpSpPr>
        <p:sp>
          <p:nvSpPr>
            <p:cNvPr id="37" name="Google Shape;37;p37"/>
            <p:cNvSpPr/>
            <p:nvPr/>
          </p:nvSpPr>
          <p:spPr>
            <a:xfrm>
              <a:off x="8676704" y="2559253"/>
              <a:ext cx="4769328" cy="727141"/>
            </a:xfrm>
            <a:custGeom>
              <a:avLst/>
              <a:gdLst/>
              <a:ahLst/>
              <a:cxnLst/>
              <a:rect l="l" t="t" r="r" b="b"/>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38;p37"/>
            <p:cNvSpPr/>
            <p:nvPr/>
          </p:nvSpPr>
          <p:spPr>
            <a:xfrm>
              <a:off x="7565934" y="1832111"/>
              <a:ext cx="5880099" cy="727143"/>
            </a:xfrm>
            <a:custGeom>
              <a:avLst/>
              <a:gdLst/>
              <a:ahLst/>
              <a:cxnLst/>
              <a:rect l="l" t="t" r="r" b="b"/>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37"/>
            <p:cNvSpPr/>
            <p:nvPr/>
          </p:nvSpPr>
          <p:spPr>
            <a:xfrm>
              <a:off x="9898038" y="2559253"/>
              <a:ext cx="542487" cy="337204"/>
            </a:xfrm>
            <a:custGeom>
              <a:avLst/>
              <a:gdLst/>
              <a:ahLst/>
              <a:cxnLst/>
              <a:rect l="l" t="t" r="r" b="b"/>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37"/>
            <p:cNvSpPr/>
            <p:nvPr/>
          </p:nvSpPr>
          <p:spPr>
            <a:xfrm>
              <a:off x="9308468" y="4013537"/>
              <a:ext cx="4137563" cy="727141"/>
            </a:xfrm>
            <a:custGeom>
              <a:avLst/>
              <a:gdLst/>
              <a:ahLst/>
              <a:cxnLst/>
              <a:rect l="l" t="t" r="r" b="b"/>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37"/>
            <p:cNvSpPr/>
            <p:nvPr/>
          </p:nvSpPr>
          <p:spPr>
            <a:xfrm>
              <a:off x="8983260" y="3286396"/>
              <a:ext cx="4462773" cy="727141"/>
            </a:xfrm>
            <a:custGeom>
              <a:avLst/>
              <a:gdLst/>
              <a:ahLst/>
              <a:cxnLst/>
              <a:rect l="l" t="t" r="r" b="b"/>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a:gsLst>
                <a:gs pos="0">
                  <a:schemeClr val="accent3"/>
                </a:gs>
                <a:gs pos="41000">
                  <a:srgbClr val="93A3B5"/>
                </a:gs>
                <a:gs pos="83000">
                  <a:srgbClr val="B7C1CD"/>
                </a:gs>
                <a:gs pos="100000">
                  <a:srgbClr val="DBDFE5"/>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37"/>
            <p:cNvSpPr/>
            <p:nvPr/>
          </p:nvSpPr>
          <p:spPr>
            <a:xfrm>
              <a:off x="10167877" y="5467819"/>
              <a:ext cx="3278156" cy="727141"/>
            </a:xfrm>
            <a:custGeom>
              <a:avLst/>
              <a:gdLst/>
              <a:ahLst/>
              <a:cxnLst/>
              <a:rect l="l" t="t" r="r" b="b"/>
              <a:pathLst>
                <a:path w="120000" h="120000" extrusionOk="0">
                  <a:moveTo>
                    <a:pt x="0" y="0"/>
                  </a:moveTo>
                  <a:lnTo>
                    <a:pt x="120000" y="0"/>
                  </a:lnTo>
                  <a:lnTo>
                    <a:pt x="120000" y="119999"/>
                  </a:lnTo>
                  <a:lnTo>
                    <a:pt x="0" y="11999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37"/>
            <p:cNvSpPr/>
            <p:nvPr/>
          </p:nvSpPr>
          <p:spPr>
            <a:xfrm>
              <a:off x="9593681" y="4740680"/>
              <a:ext cx="3852352" cy="727138"/>
            </a:xfrm>
            <a:custGeom>
              <a:avLst/>
              <a:gdLst/>
              <a:ahLst/>
              <a:cxnLst/>
              <a:rect l="l" t="t" r="r" b="b"/>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a:gsLst>
                <a:gs pos="0">
                  <a:schemeClr val="accent5"/>
                </a:gs>
                <a:gs pos="41000">
                  <a:srgbClr val="65E9B8"/>
                </a:gs>
                <a:gs pos="83000">
                  <a:srgbClr val="98F0CF"/>
                </a:gs>
                <a:gs pos="100000">
                  <a:srgbClr val="CAF8E7"/>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37"/>
            <p:cNvSpPr/>
            <p:nvPr/>
          </p:nvSpPr>
          <p:spPr>
            <a:xfrm>
              <a:off x="10167877" y="6194962"/>
              <a:ext cx="3278156" cy="4879"/>
            </a:xfrm>
            <a:custGeom>
              <a:avLst/>
              <a:gdLst/>
              <a:ahLst/>
              <a:cxnLst/>
              <a:rect l="l" t="t" r="r" b="b"/>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37"/>
            <p:cNvSpPr/>
            <p:nvPr/>
          </p:nvSpPr>
          <p:spPr>
            <a:xfrm>
              <a:off x="8125821" y="5963555"/>
              <a:ext cx="524061" cy="176511"/>
            </a:xfrm>
            <a:custGeom>
              <a:avLst/>
              <a:gdLst/>
              <a:ahLst/>
              <a:cxnLst/>
              <a:rect l="l" t="t" r="r" b="b"/>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37"/>
            <p:cNvSpPr/>
            <p:nvPr/>
          </p:nvSpPr>
          <p:spPr>
            <a:xfrm>
              <a:off x="10076514" y="5963553"/>
              <a:ext cx="197611" cy="231412"/>
            </a:xfrm>
            <a:custGeom>
              <a:avLst/>
              <a:gdLst/>
              <a:ahLst/>
              <a:cxnLst/>
              <a:rect l="l" t="t" r="r" b="b"/>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37"/>
            <p:cNvSpPr/>
            <p:nvPr/>
          </p:nvSpPr>
          <p:spPr>
            <a:xfrm>
              <a:off x="6625864" y="2559252"/>
              <a:ext cx="3814660" cy="727143"/>
            </a:xfrm>
            <a:custGeom>
              <a:avLst/>
              <a:gdLst/>
              <a:ahLst/>
              <a:cxnLst/>
              <a:rect l="l" t="t" r="r" b="b"/>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37"/>
            <p:cNvSpPr/>
            <p:nvPr/>
          </p:nvSpPr>
          <p:spPr>
            <a:xfrm>
              <a:off x="7297396" y="1832110"/>
              <a:ext cx="3109750" cy="727141"/>
            </a:xfrm>
            <a:custGeom>
              <a:avLst/>
              <a:gdLst/>
              <a:ahLst/>
              <a:cxnLst/>
              <a:rect l="l" t="t" r="r" b="b"/>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37"/>
            <p:cNvSpPr/>
            <p:nvPr/>
          </p:nvSpPr>
          <p:spPr>
            <a:xfrm>
              <a:off x="7777039" y="4013537"/>
              <a:ext cx="1816641" cy="727141"/>
            </a:xfrm>
            <a:custGeom>
              <a:avLst/>
              <a:gdLst/>
              <a:ahLst/>
              <a:cxnLst/>
              <a:rect l="l" t="t" r="r" b="b"/>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37"/>
            <p:cNvSpPr/>
            <p:nvPr/>
          </p:nvSpPr>
          <p:spPr>
            <a:xfrm>
              <a:off x="6896878" y="3286394"/>
              <a:ext cx="2513113" cy="727144"/>
            </a:xfrm>
            <a:custGeom>
              <a:avLst/>
              <a:gdLst/>
              <a:ahLst/>
              <a:cxnLst/>
              <a:rect l="l" t="t" r="r" b="b"/>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37"/>
            <p:cNvSpPr/>
            <p:nvPr/>
          </p:nvSpPr>
          <p:spPr>
            <a:xfrm>
              <a:off x="8125822" y="5467823"/>
              <a:ext cx="2385160" cy="727143"/>
            </a:xfrm>
            <a:custGeom>
              <a:avLst/>
              <a:gdLst/>
              <a:ahLst/>
              <a:cxnLst/>
              <a:rect l="l" t="t" r="r" b="b"/>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37"/>
            <p:cNvSpPr/>
            <p:nvPr/>
          </p:nvSpPr>
          <p:spPr>
            <a:xfrm>
              <a:off x="7885553" y="4740680"/>
              <a:ext cx="2331607" cy="727143"/>
            </a:xfrm>
            <a:custGeom>
              <a:avLst/>
              <a:gdLst/>
              <a:ahLst/>
              <a:cxnLst/>
              <a:rect l="l" t="t" r="r" b="b"/>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 name="Google Shape;53;p37"/>
          <p:cNvSpPr txBox="1">
            <a:spLocks noGrp="1"/>
          </p:cNvSpPr>
          <p:nvPr>
            <p:ph type="body" idx="1"/>
          </p:nvPr>
        </p:nvSpPr>
        <p:spPr>
          <a:xfrm>
            <a:off x="6213746" y="1967241"/>
            <a:ext cx="5285919" cy="374940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37"/>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of-Module">
  <p:cSld name="End-of-Module">
    <p:spTree>
      <p:nvGrpSpPr>
        <p:cNvPr id="1" name="Shape 55"/>
        <p:cNvGrpSpPr/>
        <p:nvPr/>
      </p:nvGrpSpPr>
      <p:grpSpPr>
        <a:xfrm>
          <a:off x="0" y="0"/>
          <a:ext cx="0" cy="0"/>
          <a:chOff x="0" y="0"/>
          <a:chExt cx="0" cy="0"/>
        </a:xfrm>
      </p:grpSpPr>
      <p:pic>
        <p:nvPicPr>
          <p:cNvPr id="56" name="Google Shape;56;p38"/>
          <p:cNvPicPr preferRelativeResize="0"/>
          <p:nvPr/>
        </p:nvPicPr>
        <p:blipFill rotWithShape="1">
          <a:blip r:embed="rId2">
            <a:alphaModFix/>
          </a:blip>
          <a:srcRect/>
          <a:stretch/>
        </p:blipFill>
        <p:spPr>
          <a:xfrm>
            <a:off x="2" y="3537"/>
            <a:ext cx="12191995" cy="6850920"/>
          </a:xfrm>
          <a:prstGeom prst="rect">
            <a:avLst/>
          </a:prstGeom>
          <a:noFill/>
          <a:ln>
            <a:noFill/>
          </a:ln>
        </p:spPr>
      </p:pic>
      <p:sp>
        <p:nvSpPr>
          <p:cNvPr id="57" name="Google Shape;57;p38"/>
          <p:cNvSpPr/>
          <p:nvPr/>
        </p:nvSpPr>
        <p:spPr>
          <a:xfrm>
            <a:off x="0" y="1447588"/>
            <a:ext cx="12192000" cy="1491049"/>
          </a:xfrm>
          <a:prstGeom prst="rect">
            <a:avLst/>
          </a:prstGeom>
          <a:solidFill>
            <a:srgbClr val="F2F2F2">
              <a:alpha val="44313"/>
            </a:srgbClr>
          </a:soli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 name="Google Shape;58;p38"/>
          <p:cNvSpPr/>
          <p:nvPr/>
        </p:nvSpPr>
        <p:spPr>
          <a:xfrm>
            <a:off x="12075283" y="1449583"/>
            <a:ext cx="116718" cy="1489054"/>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E60141"/>
              </a:solidFill>
              <a:latin typeface="Calibri"/>
              <a:ea typeface="Calibri"/>
              <a:cs typeface="Calibri"/>
              <a:sym typeface="Calibri"/>
            </a:endParaRPr>
          </a:p>
        </p:txBody>
      </p:sp>
      <p:sp>
        <p:nvSpPr>
          <p:cNvPr id="59" name="Google Shape;59;p38"/>
          <p:cNvSpPr txBox="1"/>
          <p:nvPr/>
        </p:nvSpPr>
        <p:spPr>
          <a:xfrm>
            <a:off x="571924" y="1713956"/>
            <a:ext cx="11192183" cy="707886"/>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End of Module</a:t>
            </a:r>
            <a:endParaRPr/>
          </a:p>
        </p:txBody>
      </p:sp>
      <p:sp>
        <p:nvSpPr>
          <p:cNvPr id="60" name="Google Shape;60;p38"/>
          <p:cNvSpPr txBox="1">
            <a:spLocks noGrp="1"/>
          </p:cNvSpPr>
          <p:nvPr>
            <p:ph type="body" idx="1"/>
          </p:nvPr>
        </p:nvSpPr>
        <p:spPr>
          <a:xfrm>
            <a:off x="571925" y="2422525"/>
            <a:ext cx="11192181" cy="400050"/>
          </a:xfrm>
          <a:prstGeom prst="rect">
            <a:avLst/>
          </a:prstGeom>
          <a:noFill/>
          <a:ln>
            <a:noFill/>
          </a:ln>
        </p:spPr>
        <p:txBody>
          <a:bodyPr spcFirstLastPara="1" wrap="square" lIns="91425" tIns="45700" rIns="91425" bIns="45700" anchor="t" anchorCtr="0">
            <a:noAutofit/>
          </a:bodyPr>
          <a:lstStyle>
            <a:lvl1pPr marL="457200" marR="0" lvl="0" indent="-22860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inition">
  <p:cSld name="Definition">
    <p:spTree>
      <p:nvGrpSpPr>
        <p:cNvPr id="1" name="Shape 61"/>
        <p:cNvGrpSpPr/>
        <p:nvPr/>
      </p:nvGrpSpPr>
      <p:grpSpPr>
        <a:xfrm>
          <a:off x="0" y="0"/>
          <a:ext cx="0" cy="0"/>
          <a:chOff x="0" y="0"/>
          <a:chExt cx="0" cy="0"/>
        </a:xfrm>
      </p:grpSpPr>
      <p:sp>
        <p:nvSpPr>
          <p:cNvPr id="62" name="Google Shape;62;p39"/>
          <p:cNvSpPr>
            <a:spLocks noGrp="1"/>
          </p:cNvSpPr>
          <p:nvPr>
            <p:ph type="pic" idx="2"/>
          </p:nvPr>
        </p:nvSpPr>
        <p:spPr>
          <a:xfrm>
            <a:off x="0" y="1450975"/>
            <a:ext cx="12192000" cy="2822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39"/>
          <p:cNvSpPr txBox="1">
            <a:spLocks noGrp="1"/>
          </p:cNvSpPr>
          <p:nvPr>
            <p:ph type="body" idx="1"/>
          </p:nvPr>
        </p:nvSpPr>
        <p:spPr>
          <a:xfrm>
            <a:off x="2207738" y="4565682"/>
            <a:ext cx="7375007" cy="8749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800"/>
              <a:buFont typeface="Arial"/>
              <a:buNone/>
              <a:defRPr sz="1800" b="0" i="1"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4" name="Google Shape;64;p39"/>
          <p:cNvSpPr txBox="1">
            <a:spLocks noGrp="1"/>
          </p:cNvSpPr>
          <p:nvPr>
            <p:ph type="body" idx="3"/>
          </p:nvPr>
        </p:nvSpPr>
        <p:spPr>
          <a:xfrm>
            <a:off x="207963" y="6206597"/>
            <a:ext cx="11622793" cy="3651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900"/>
              <a:buFont typeface="Arial"/>
              <a:buNone/>
              <a:defRPr sz="900" b="0" i="1"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39"/>
          <p:cNvSpPr txBox="1">
            <a:spLocks noGrp="1"/>
          </p:cNvSpPr>
          <p:nvPr>
            <p:ph type="body" idx="4"/>
          </p:nvPr>
        </p:nvSpPr>
        <p:spPr>
          <a:xfrm>
            <a:off x="8522430" y="3132903"/>
            <a:ext cx="3308326" cy="457200"/>
          </a:xfrm>
          <a:prstGeom prst="rect">
            <a:avLst/>
          </a:prstGeom>
          <a:solidFill>
            <a:srgbClr val="7F7F7F">
              <a:alpha val="57647"/>
            </a:srgbClr>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800"/>
              <a:buFont typeface="Arial"/>
              <a:buNone/>
              <a:defRPr sz="1800" b="1"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39"/>
          <p:cNvSpPr txBox="1">
            <a:spLocks noGrp="1"/>
          </p:cNvSpPr>
          <p:nvPr>
            <p:ph type="body" idx="5"/>
          </p:nvPr>
        </p:nvSpPr>
        <p:spPr>
          <a:xfrm>
            <a:off x="8522429" y="3590102"/>
            <a:ext cx="3308327" cy="544575"/>
          </a:xfrm>
          <a:prstGeom prst="rect">
            <a:avLst/>
          </a:prstGeom>
          <a:solidFill>
            <a:srgbClr val="7F7F7F">
              <a:alpha val="57647"/>
            </a:srgbClr>
          </a:solid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p39"/>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3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rGraph-Infographic">
  <p:cSld name="BarGraph-Infographic">
    <p:spTree>
      <p:nvGrpSpPr>
        <p:cNvPr id="1" name="Shape 69"/>
        <p:cNvGrpSpPr/>
        <p:nvPr/>
      </p:nvGrpSpPr>
      <p:grpSpPr>
        <a:xfrm>
          <a:off x="0" y="0"/>
          <a:ext cx="0" cy="0"/>
          <a:chOff x="0" y="0"/>
          <a:chExt cx="0" cy="0"/>
        </a:xfrm>
      </p:grpSpPr>
      <p:sp>
        <p:nvSpPr>
          <p:cNvPr id="70" name="Google Shape;70;p4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Google Shape;71;p40"/>
          <p:cNvSpPr/>
          <p:nvPr/>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72" name="Google Shape;72;p40"/>
          <p:cNvGrpSpPr/>
          <p:nvPr/>
        </p:nvGrpSpPr>
        <p:grpSpPr>
          <a:xfrm>
            <a:off x="638049" y="4989635"/>
            <a:ext cx="4348480" cy="128151"/>
            <a:chOff x="4800600" y="3954464"/>
            <a:chExt cx="3261360" cy="96113"/>
          </a:xfrm>
        </p:grpSpPr>
        <p:cxnSp>
          <p:nvCxnSpPr>
            <p:cNvPr id="73" name="Google Shape;73;p40"/>
            <p:cNvCxnSpPr/>
            <p:nvPr/>
          </p:nvCxnSpPr>
          <p:spPr>
            <a:xfrm>
              <a:off x="4800600" y="4004857"/>
              <a:ext cx="3261360" cy="1587"/>
            </a:xfrm>
            <a:prstGeom prst="straightConnector1">
              <a:avLst/>
            </a:prstGeom>
            <a:noFill/>
            <a:ln w="12700" cap="flat" cmpd="sng">
              <a:solidFill>
                <a:srgbClr val="CCCCCA"/>
              </a:solidFill>
              <a:prstDash val="dot"/>
              <a:miter lim="8000"/>
              <a:headEnd type="oval" w="med" len="med"/>
              <a:tailEnd type="oval" w="med" len="med"/>
            </a:ln>
          </p:spPr>
        </p:cxnSp>
        <p:sp>
          <p:nvSpPr>
            <p:cNvPr id="74" name="Google Shape;74;p40"/>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5" name="Google Shape;75;p40"/>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6" name="Google Shape;76;p40"/>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7" name="Google Shape;77;p40"/>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8" name="Google Shape;78;p40"/>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sp>
          <p:nvSpPr>
            <p:cNvPr id="79" name="Google Shape;79;p40"/>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656D78"/>
                </a:solidFill>
                <a:latin typeface="Source Sans Pro"/>
                <a:ea typeface="Source Sans Pro"/>
                <a:cs typeface="Source Sans Pro"/>
                <a:sym typeface="Source Sans Pro"/>
              </a:endParaRPr>
            </a:p>
          </p:txBody>
        </p:sp>
      </p:grpSp>
      <p:sp>
        <p:nvSpPr>
          <p:cNvPr id="80" name="Google Shape;80;p40"/>
          <p:cNvSpPr/>
          <p:nvPr/>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1" name="Google Shape;81;p40"/>
          <p:cNvSpPr/>
          <p:nvPr/>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2" name="Google Shape;82;p40"/>
          <p:cNvSpPr/>
          <p:nvPr/>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3" name="Google Shape;83;p40"/>
          <p:cNvSpPr/>
          <p:nvPr/>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84" name="Google Shape;84;p40"/>
          <p:cNvSpPr/>
          <p:nvPr/>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grpSp>
        <p:nvGrpSpPr>
          <p:cNvPr id="85" name="Google Shape;85;p40"/>
          <p:cNvGrpSpPr/>
          <p:nvPr/>
        </p:nvGrpSpPr>
        <p:grpSpPr>
          <a:xfrm>
            <a:off x="8797949" y="3162820"/>
            <a:ext cx="616688" cy="616688"/>
            <a:chOff x="8998834" y="3241078"/>
            <a:chExt cx="616688" cy="616688"/>
          </a:xfrm>
        </p:grpSpPr>
        <p:sp>
          <p:nvSpPr>
            <p:cNvPr id="86" name="Google Shape;86;p40"/>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40"/>
            <p:cNvSpPr/>
            <p:nvPr/>
          </p:nvSpPr>
          <p:spPr>
            <a:xfrm>
              <a:off x="9167514" y="3404228"/>
              <a:ext cx="279327" cy="279327"/>
            </a:xfrm>
            <a:custGeom>
              <a:avLst/>
              <a:gdLst/>
              <a:ahLst/>
              <a:cxnLst/>
              <a:rect l="l" t="t" r="r" b="b"/>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88" name="Google Shape;88;p40"/>
          <p:cNvGrpSpPr/>
          <p:nvPr/>
        </p:nvGrpSpPr>
        <p:grpSpPr>
          <a:xfrm>
            <a:off x="8754275" y="1601639"/>
            <a:ext cx="616688" cy="616688"/>
            <a:chOff x="8998834" y="2145924"/>
            <a:chExt cx="616688" cy="616688"/>
          </a:xfrm>
        </p:grpSpPr>
        <p:sp>
          <p:nvSpPr>
            <p:cNvPr id="89" name="Google Shape;89;p40"/>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 name="Google Shape;90;p40"/>
            <p:cNvSpPr/>
            <p:nvPr/>
          </p:nvSpPr>
          <p:spPr>
            <a:xfrm>
              <a:off x="9167514" y="2308301"/>
              <a:ext cx="279327" cy="272980"/>
            </a:xfrm>
            <a:custGeom>
              <a:avLst/>
              <a:gdLst/>
              <a:ahLst/>
              <a:cxnLst/>
              <a:rect l="l" t="t" r="r" b="b"/>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1" name="Google Shape;91;p40"/>
          <p:cNvGrpSpPr/>
          <p:nvPr/>
        </p:nvGrpSpPr>
        <p:grpSpPr>
          <a:xfrm>
            <a:off x="5852665" y="3159323"/>
            <a:ext cx="616688" cy="616688"/>
            <a:chOff x="5866603" y="3248975"/>
            <a:chExt cx="616688" cy="616688"/>
          </a:xfrm>
        </p:grpSpPr>
        <p:sp>
          <p:nvSpPr>
            <p:cNvPr id="92" name="Google Shape;92;p40"/>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40"/>
            <p:cNvSpPr/>
            <p:nvPr/>
          </p:nvSpPr>
          <p:spPr>
            <a:xfrm>
              <a:off x="6035283" y="3417655"/>
              <a:ext cx="279327" cy="279327"/>
            </a:xfrm>
            <a:custGeom>
              <a:avLst/>
              <a:gdLst/>
              <a:ahLst/>
              <a:cxnLst/>
              <a:rect l="l" t="t" r="r" b="b"/>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4" name="Google Shape;94;p40"/>
          <p:cNvGrpSpPr/>
          <p:nvPr/>
        </p:nvGrpSpPr>
        <p:grpSpPr>
          <a:xfrm>
            <a:off x="8806369" y="4754662"/>
            <a:ext cx="616688" cy="616688"/>
            <a:chOff x="8998834" y="4446928"/>
            <a:chExt cx="616688" cy="616688"/>
          </a:xfrm>
        </p:grpSpPr>
        <p:sp>
          <p:nvSpPr>
            <p:cNvPr id="95" name="Google Shape;95;p40"/>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40"/>
            <p:cNvSpPr/>
            <p:nvPr/>
          </p:nvSpPr>
          <p:spPr>
            <a:xfrm>
              <a:off x="9167514" y="4640392"/>
              <a:ext cx="279327" cy="253935"/>
            </a:xfrm>
            <a:custGeom>
              <a:avLst/>
              <a:gdLst/>
              <a:ahLst/>
              <a:cxnLst/>
              <a:rect l="l" t="t" r="r" b="b"/>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97" name="Google Shape;97;p40"/>
          <p:cNvGrpSpPr/>
          <p:nvPr/>
        </p:nvGrpSpPr>
        <p:grpSpPr>
          <a:xfrm>
            <a:off x="5866603" y="1538356"/>
            <a:ext cx="616688" cy="616688"/>
            <a:chOff x="5866603" y="2153819"/>
            <a:chExt cx="616688" cy="616688"/>
          </a:xfrm>
        </p:grpSpPr>
        <p:sp>
          <p:nvSpPr>
            <p:cNvPr id="98" name="Google Shape;98;p40"/>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40"/>
            <p:cNvSpPr/>
            <p:nvPr/>
          </p:nvSpPr>
          <p:spPr>
            <a:xfrm>
              <a:off x="6035283" y="2327251"/>
              <a:ext cx="279327" cy="254031"/>
            </a:xfrm>
            <a:custGeom>
              <a:avLst/>
              <a:gdLst/>
              <a:ahLst/>
              <a:cxnLst/>
              <a:rect l="l" t="t" r="r" b="b"/>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grpSp>
        <p:nvGrpSpPr>
          <p:cNvPr id="100" name="Google Shape;100;p40"/>
          <p:cNvGrpSpPr/>
          <p:nvPr/>
        </p:nvGrpSpPr>
        <p:grpSpPr>
          <a:xfrm>
            <a:off x="5884007" y="4735486"/>
            <a:ext cx="616688" cy="616688"/>
            <a:chOff x="5866603" y="4454825"/>
            <a:chExt cx="616688" cy="616688"/>
          </a:xfrm>
        </p:grpSpPr>
        <p:sp>
          <p:nvSpPr>
            <p:cNvPr id="101" name="Google Shape;101;p40"/>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40"/>
            <p:cNvSpPr/>
            <p:nvPr/>
          </p:nvSpPr>
          <p:spPr>
            <a:xfrm>
              <a:off x="6035283" y="4615000"/>
              <a:ext cx="279327" cy="279327"/>
            </a:xfrm>
            <a:custGeom>
              <a:avLst/>
              <a:gdLst/>
              <a:ahLst/>
              <a:cxnLst/>
              <a:rect l="l" t="t" r="r" b="b"/>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Source Sans Pro Light"/>
                <a:ea typeface="Source Sans Pro Light"/>
                <a:cs typeface="Source Sans Pro Light"/>
                <a:sym typeface="Source Sans Pro Light"/>
              </a:endParaRPr>
            </a:p>
          </p:txBody>
        </p:sp>
      </p:grpSp>
      <p:sp>
        <p:nvSpPr>
          <p:cNvPr id="103" name="Google Shape;103;p40"/>
          <p:cNvSpPr txBox="1">
            <a:spLocks noGrp="1"/>
          </p:cNvSpPr>
          <p:nvPr>
            <p:ph type="body" idx="1"/>
          </p:nvPr>
        </p:nvSpPr>
        <p:spPr>
          <a:xfrm>
            <a:off x="329371" y="5238565"/>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Google Shape;104;p40"/>
          <p:cNvSpPr txBox="1">
            <a:spLocks noGrp="1"/>
          </p:cNvSpPr>
          <p:nvPr>
            <p:ph type="body" idx="2"/>
          </p:nvPr>
        </p:nvSpPr>
        <p:spPr>
          <a:xfrm>
            <a:off x="1164931" y="5238565"/>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Google Shape;105;p40"/>
          <p:cNvSpPr txBox="1">
            <a:spLocks noGrp="1"/>
          </p:cNvSpPr>
          <p:nvPr>
            <p:ph type="body" idx="3"/>
          </p:nvPr>
        </p:nvSpPr>
        <p:spPr>
          <a:xfrm>
            <a:off x="2004882" y="5238565"/>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 name="Google Shape;106;p40"/>
          <p:cNvSpPr txBox="1">
            <a:spLocks noGrp="1"/>
          </p:cNvSpPr>
          <p:nvPr>
            <p:ph type="body" idx="4"/>
          </p:nvPr>
        </p:nvSpPr>
        <p:spPr>
          <a:xfrm>
            <a:off x="2840956" y="5238565"/>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7" name="Google Shape;107;p40"/>
          <p:cNvSpPr txBox="1">
            <a:spLocks noGrp="1"/>
          </p:cNvSpPr>
          <p:nvPr>
            <p:ph type="body" idx="5"/>
          </p:nvPr>
        </p:nvSpPr>
        <p:spPr>
          <a:xfrm>
            <a:off x="3673128" y="5238565"/>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Google Shape;108;p40"/>
          <p:cNvSpPr txBox="1">
            <a:spLocks noGrp="1"/>
          </p:cNvSpPr>
          <p:nvPr>
            <p:ph type="body" idx="6"/>
          </p:nvPr>
        </p:nvSpPr>
        <p:spPr>
          <a:xfrm>
            <a:off x="4505300" y="5238565"/>
            <a:ext cx="832172" cy="48794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100"/>
              <a:buFont typeface="Arial"/>
              <a:buNone/>
              <a:defRPr sz="11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Google Shape;109;p40"/>
          <p:cNvSpPr txBox="1">
            <a:spLocks noGrp="1"/>
          </p:cNvSpPr>
          <p:nvPr>
            <p:ph type="body" idx="7"/>
          </p:nvPr>
        </p:nvSpPr>
        <p:spPr>
          <a:xfrm>
            <a:off x="6585035" y="2080353"/>
            <a:ext cx="2013842"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0" name="Google Shape;110;p40"/>
          <p:cNvSpPr txBox="1">
            <a:spLocks noGrp="1"/>
          </p:cNvSpPr>
          <p:nvPr>
            <p:ph type="body" idx="8"/>
          </p:nvPr>
        </p:nvSpPr>
        <p:spPr>
          <a:xfrm>
            <a:off x="6595091" y="1621018"/>
            <a:ext cx="2013842"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1" name="Google Shape;111;p40"/>
          <p:cNvSpPr txBox="1">
            <a:spLocks noGrp="1"/>
          </p:cNvSpPr>
          <p:nvPr>
            <p:ph type="body" idx="9"/>
          </p:nvPr>
        </p:nvSpPr>
        <p:spPr>
          <a:xfrm>
            <a:off x="6585035" y="3661586"/>
            <a:ext cx="2013842"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Google Shape;112;p40"/>
          <p:cNvSpPr txBox="1">
            <a:spLocks noGrp="1"/>
          </p:cNvSpPr>
          <p:nvPr>
            <p:ph type="body" idx="13"/>
          </p:nvPr>
        </p:nvSpPr>
        <p:spPr>
          <a:xfrm>
            <a:off x="6595091" y="3202251"/>
            <a:ext cx="2013842"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3" name="Google Shape;113;p40"/>
          <p:cNvSpPr txBox="1">
            <a:spLocks noGrp="1"/>
          </p:cNvSpPr>
          <p:nvPr>
            <p:ph type="body" idx="14"/>
          </p:nvPr>
        </p:nvSpPr>
        <p:spPr>
          <a:xfrm>
            <a:off x="6585035" y="5214355"/>
            <a:ext cx="2013842"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4" name="Google Shape;114;p40"/>
          <p:cNvSpPr txBox="1">
            <a:spLocks noGrp="1"/>
          </p:cNvSpPr>
          <p:nvPr>
            <p:ph type="body" idx="15"/>
          </p:nvPr>
        </p:nvSpPr>
        <p:spPr>
          <a:xfrm>
            <a:off x="6595091" y="4755020"/>
            <a:ext cx="2003786"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40"/>
          <p:cNvSpPr txBox="1">
            <a:spLocks noGrp="1"/>
          </p:cNvSpPr>
          <p:nvPr>
            <p:ph type="body" idx="16"/>
          </p:nvPr>
        </p:nvSpPr>
        <p:spPr>
          <a:xfrm>
            <a:off x="9506250" y="2080353"/>
            <a:ext cx="2013842"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Google Shape;116;p40"/>
          <p:cNvSpPr txBox="1">
            <a:spLocks noGrp="1"/>
          </p:cNvSpPr>
          <p:nvPr>
            <p:ph type="body" idx="17"/>
          </p:nvPr>
        </p:nvSpPr>
        <p:spPr>
          <a:xfrm>
            <a:off x="9516306" y="1621018"/>
            <a:ext cx="2013842"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Google Shape;117;p40"/>
          <p:cNvSpPr txBox="1">
            <a:spLocks noGrp="1"/>
          </p:cNvSpPr>
          <p:nvPr>
            <p:ph type="body" idx="18"/>
          </p:nvPr>
        </p:nvSpPr>
        <p:spPr>
          <a:xfrm>
            <a:off x="9506250" y="3661586"/>
            <a:ext cx="2013842"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Google Shape;118;p40"/>
          <p:cNvSpPr txBox="1">
            <a:spLocks noGrp="1"/>
          </p:cNvSpPr>
          <p:nvPr>
            <p:ph type="body" idx="19"/>
          </p:nvPr>
        </p:nvSpPr>
        <p:spPr>
          <a:xfrm>
            <a:off x="9516306" y="3202251"/>
            <a:ext cx="2013842"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40"/>
          <p:cNvSpPr txBox="1">
            <a:spLocks noGrp="1"/>
          </p:cNvSpPr>
          <p:nvPr>
            <p:ph type="body" idx="20"/>
          </p:nvPr>
        </p:nvSpPr>
        <p:spPr>
          <a:xfrm>
            <a:off x="9506250" y="5214355"/>
            <a:ext cx="2013842" cy="87386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Google Shape;120;p40"/>
          <p:cNvSpPr txBox="1">
            <a:spLocks noGrp="1"/>
          </p:cNvSpPr>
          <p:nvPr>
            <p:ph type="body" idx="21"/>
          </p:nvPr>
        </p:nvSpPr>
        <p:spPr>
          <a:xfrm>
            <a:off x="9516306" y="4755020"/>
            <a:ext cx="2003786"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nalysis-Infographic">
  <p:cSld name="Analysis-Infographic">
    <p:spTree>
      <p:nvGrpSpPr>
        <p:cNvPr id="1" name="Shape 121"/>
        <p:cNvGrpSpPr/>
        <p:nvPr/>
      </p:nvGrpSpPr>
      <p:grpSpPr>
        <a:xfrm>
          <a:off x="0" y="0"/>
          <a:ext cx="0" cy="0"/>
          <a:chOff x="0" y="0"/>
          <a:chExt cx="0" cy="0"/>
        </a:xfrm>
      </p:grpSpPr>
      <p:sp>
        <p:nvSpPr>
          <p:cNvPr id="122" name="Google Shape;122;p41"/>
          <p:cNvSpPr txBox="1">
            <a:spLocks noGrp="1"/>
          </p:cNvSpPr>
          <p:nvPr>
            <p:ph type="title"/>
          </p:nvPr>
        </p:nvSpPr>
        <p:spPr>
          <a:xfrm>
            <a:off x="208635" y="633245"/>
            <a:ext cx="9753747"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3" name="Google Shape;123;p41"/>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rgbClr val="888888"/>
              </a:buClr>
              <a:buSzPts val="800"/>
              <a:buFont typeface="Arial"/>
              <a:buNone/>
              <a:defRPr/>
            </a:lvl1pPr>
            <a:lvl2pPr marL="0" lvl="1" indent="0" algn="r">
              <a:lnSpc>
                <a:spcPct val="100000"/>
              </a:lnSpc>
              <a:spcBef>
                <a:spcPts val="0"/>
              </a:spcBef>
              <a:spcAft>
                <a:spcPts val="0"/>
              </a:spcAft>
              <a:buClr>
                <a:srgbClr val="888888"/>
              </a:buClr>
              <a:buSzPts val="800"/>
              <a:buFont typeface="Arial"/>
              <a:buNone/>
              <a:defRPr/>
            </a:lvl2pPr>
            <a:lvl3pPr marL="0" lvl="2" indent="0" algn="r">
              <a:lnSpc>
                <a:spcPct val="100000"/>
              </a:lnSpc>
              <a:spcBef>
                <a:spcPts val="0"/>
              </a:spcBef>
              <a:spcAft>
                <a:spcPts val="0"/>
              </a:spcAft>
              <a:buClr>
                <a:srgbClr val="888888"/>
              </a:buClr>
              <a:buSzPts val="800"/>
              <a:buFont typeface="Arial"/>
              <a:buNone/>
              <a:defRPr/>
            </a:lvl3pPr>
            <a:lvl4pPr marL="0" lvl="3" indent="0" algn="r">
              <a:lnSpc>
                <a:spcPct val="100000"/>
              </a:lnSpc>
              <a:spcBef>
                <a:spcPts val="0"/>
              </a:spcBef>
              <a:spcAft>
                <a:spcPts val="0"/>
              </a:spcAft>
              <a:buClr>
                <a:srgbClr val="888888"/>
              </a:buClr>
              <a:buSzPts val="800"/>
              <a:buFont typeface="Arial"/>
              <a:buNone/>
              <a:defRPr/>
            </a:lvl4pPr>
            <a:lvl5pPr marL="0" lvl="4" indent="0" algn="r">
              <a:lnSpc>
                <a:spcPct val="100000"/>
              </a:lnSpc>
              <a:spcBef>
                <a:spcPts val="0"/>
              </a:spcBef>
              <a:spcAft>
                <a:spcPts val="0"/>
              </a:spcAft>
              <a:buClr>
                <a:srgbClr val="888888"/>
              </a:buClr>
              <a:buSzPts val="800"/>
              <a:buFont typeface="Arial"/>
              <a:buNone/>
              <a:defRPr/>
            </a:lvl5pPr>
            <a:lvl6pPr marL="0" lvl="5" indent="0" algn="r">
              <a:lnSpc>
                <a:spcPct val="100000"/>
              </a:lnSpc>
              <a:spcBef>
                <a:spcPts val="0"/>
              </a:spcBef>
              <a:spcAft>
                <a:spcPts val="0"/>
              </a:spcAft>
              <a:buClr>
                <a:srgbClr val="888888"/>
              </a:buClr>
              <a:buSzPts val="800"/>
              <a:buFont typeface="Arial"/>
              <a:buNone/>
              <a:defRPr/>
            </a:lvl6pPr>
            <a:lvl7pPr marL="0" lvl="6" indent="0" algn="r">
              <a:lnSpc>
                <a:spcPct val="100000"/>
              </a:lnSpc>
              <a:spcBef>
                <a:spcPts val="0"/>
              </a:spcBef>
              <a:spcAft>
                <a:spcPts val="0"/>
              </a:spcAft>
              <a:buClr>
                <a:srgbClr val="888888"/>
              </a:buClr>
              <a:buSzPts val="800"/>
              <a:buFont typeface="Arial"/>
              <a:buNone/>
              <a:defRPr/>
            </a:lvl7pPr>
            <a:lvl8pPr marL="0" lvl="7" indent="0" algn="r">
              <a:lnSpc>
                <a:spcPct val="100000"/>
              </a:lnSpc>
              <a:spcBef>
                <a:spcPts val="0"/>
              </a:spcBef>
              <a:spcAft>
                <a:spcPts val="0"/>
              </a:spcAft>
              <a:buClr>
                <a:srgbClr val="888888"/>
              </a:buClr>
              <a:buSzPts val="800"/>
              <a:buFont typeface="Arial"/>
              <a:buNone/>
              <a:defRPr/>
            </a:lvl8pPr>
            <a:lvl9pPr marL="0" lvl="8" indent="0" algn="r">
              <a:lnSpc>
                <a:spcPct val="100000"/>
              </a:lnSpc>
              <a:spcBef>
                <a:spcPts val="0"/>
              </a:spcBef>
              <a:spcAft>
                <a:spcPts val="0"/>
              </a:spcAft>
              <a:buClr>
                <a:srgbClr val="888888"/>
              </a:buClr>
              <a:buSzPts val="800"/>
              <a:buFont typeface="Arial"/>
              <a:buNone/>
              <a:defRPr/>
            </a:lvl9pPr>
          </a:lstStyle>
          <a:p>
            <a:pPr marL="0" lvl="0" indent="0" algn="r" rtl="0">
              <a:spcBef>
                <a:spcPts val="0"/>
              </a:spcBef>
              <a:spcAft>
                <a:spcPts val="0"/>
              </a:spcAft>
              <a:buNone/>
            </a:pPr>
            <a:fld id="{00000000-1234-1234-1234-123412341234}" type="slidenum">
              <a:rPr lang="en-US"/>
              <a:t>‹#›</a:t>
            </a:fld>
            <a:endParaRPr/>
          </a:p>
        </p:txBody>
      </p:sp>
      <p:sp>
        <p:nvSpPr>
          <p:cNvPr id="124" name="Google Shape;124;p41"/>
          <p:cNvSpPr/>
          <p:nvPr/>
        </p:nvSpPr>
        <p:spPr>
          <a:xfrm>
            <a:off x="1230923" y="4198846"/>
            <a:ext cx="9753747" cy="63304"/>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41"/>
          <p:cNvSpPr/>
          <p:nvPr/>
        </p:nvSpPr>
        <p:spPr>
          <a:xfrm>
            <a:off x="1509462" y="4105578"/>
            <a:ext cx="764423" cy="9327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26;p41"/>
          <p:cNvSpPr/>
          <p:nvPr/>
        </p:nvSpPr>
        <p:spPr>
          <a:xfrm>
            <a:off x="2273884" y="3969057"/>
            <a:ext cx="764423" cy="229790"/>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1"/>
          <p:cNvSpPr/>
          <p:nvPr/>
        </p:nvSpPr>
        <p:spPr>
          <a:xfrm>
            <a:off x="3038308" y="3872691"/>
            <a:ext cx="764423" cy="326156"/>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41"/>
          <p:cNvSpPr/>
          <p:nvPr/>
        </p:nvSpPr>
        <p:spPr>
          <a:xfrm>
            <a:off x="3802730" y="3704050"/>
            <a:ext cx="764423" cy="49479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41"/>
          <p:cNvSpPr/>
          <p:nvPr/>
        </p:nvSpPr>
        <p:spPr>
          <a:xfrm>
            <a:off x="4567153" y="3559498"/>
            <a:ext cx="764423" cy="63934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 name="Google Shape;130;p41"/>
          <p:cNvSpPr/>
          <p:nvPr/>
        </p:nvSpPr>
        <p:spPr>
          <a:xfrm>
            <a:off x="5331576" y="3398887"/>
            <a:ext cx="764423" cy="799960"/>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41"/>
          <p:cNvSpPr/>
          <p:nvPr/>
        </p:nvSpPr>
        <p:spPr>
          <a:xfrm>
            <a:off x="6096000" y="3286460"/>
            <a:ext cx="764423" cy="912387"/>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41"/>
          <p:cNvSpPr/>
          <p:nvPr/>
        </p:nvSpPr>
        <p:spPr>
          <a:xfrm>
            <a:off x="6860422" y="3029481"/>
            <a:ext cx="764423" cy="1169366"/>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41"/>
          <p:cNvSpPr/>
          <p:nvPr/>
        </p:nvSpPr>
        <p:spPr>
          <a:xfrm>
            <a:off x="7624846" y="2774866"/>
            <a:ext cx="764423" cy="1423981"/>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 name="Google Shape;134;p41"/>
          <p:cNvSpPr/>
          <p:nvPr/>
        </p:nvSpPr>
        <p:spPr>
          <a:xfrm>
            <a:off x="8389268" y="2435218"/>
            <a:ext cx="764423" cy="176362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41"/>
          <p:cNvSpPr/>
          <p:nvPr/>
        </p:nvSpPr>
        <p:spPr>
          <a:xfrm>
            <a:off x="9153692" y="2081874"/>
            <a:ext cx="764423" cy="2116974"/>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41"/>
          <p:cNvSpPr/>
          <p:nvPr/>
        </p:nvSpPr>
        <p:spPr>
          <a:xfrm>
            <a:off x="9918114" y="1744589"/>
            <a:ext cx="764423" cy="2454258"/>
          </a:xfrm>
          <a:custGeom>
            <a:avLst/>
            <a:gdLst/>
            <a:ahLst/>
            <a:cxnLst/>
            <a:rect l="l" t="t" r="r" b="b"/>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37" name="Google Shape;137;p41"/>
          <p:cNvGrpSpPr/>
          <p:nvPr/>
        </p:nvGrpSpPr>
        <p:grpSpPr>
          <a:xfrm>
            <a:off x="1567506" y="3258829"/>
            <a:ext cx="648327" cy="648329"/>
            <a:chOff x="1379092" y="2228211"/>
            <a:chExt cx="916410" cy="916410"/>
          </a:xfrm>
        </p:grpSpPr>
        <p:sp>
          <p:nvSpPr>
            <p:cNvPr id="138" name="Google Shape;138;p41"/>
            <p:cNvSpPr/>
            <p:nvPr/>
          </p:nvSpPr>
          <p:spPr>
            <a:xfrm rot="8100000">
              <a:off x="1513297" y="2362416"/>
              <a:ext cx="648000" cy="6480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Open Sans"/>
                <a:ea typeface="Open Sans"/>
                <a:cs typeface="Open Sans"/>
                <a:sym typeface="Open Sans"/>
              </a:endParaRPr>
            </a:p>
          </p:txBody>
        </p:sp>
        <p:sp>
          <p:nvSpPr>
            <p:cNvPr id="139" name="Google Shape;139;p41"/>
            <p:cNvSpPr txBox="1"/>
            <p:nvPr/>
          </p:nvSpPr>
          <p:spPr>
            <a:xfrm>
              <a:off x="1561770" y="2460333"/>
              <a:ext cx="551052" cy="4350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Source Sans Pro"/>
                <a:buNone/>
              </a:pPr>
              <a:r>
                <a:rPr lang="en-US" sz="1400" b="1" i="0" u="none" strike="noStrike" cap="none">
                  <a:solidFill>
                    <a:schemeClr val="lt1"/>
                  </a:solidFill>
                  <a:latin typeface="Source Sans Pro"/>
                  <a:ea typeface="Source Sans Pro"/>
                  <a:cs typeface="Source Sans Pro"/>
                  <a:sym typeface="Source Sans Pro"/>
                </a:rPr>
                <a:t>1K</a:t>
              </a:r>
              <a:endParaRPr/>
            </a:p>
          </p:txBody>
        </p:sp>
      </p:grpSp>
      <p:grpSp>
        <p:nvGrpSpPr>
          <p:cNvPr id="140" name="Google Shape;140;p41"/>
          <p:cNvGrpSpPr/>
          <p:nvPr/>
        </p:nvGrpSpPr>
        <p:grpSpPr>
          <a:xfrm>
            <a:off x="9976161" y="877117"/>
            <a:ext cx="648329" cy="648329"/>
            <a:chOff x="9976161" y="877117"/>
            <a:chExt cx="648329" cy="648329"/>
          </a:xfrm>
        </p:grpSpPr>
        <p:sp>
          <p:nvSpPr>
            <p:cNvPr id="141" name="Google Shape;141;p41"/>
            <p:cNvSpPr/>
            <p:nvPr/>
          </p:nvSpPr>
          <p:spPr>
            <a:xfrm rot="8100000">
              <a:off x="10071107" y="972062"/>
              <a:ext cx="458437" cy="458438"/>
            </a:xfrm>
            <a:prstGeom prst="teardrop">
              <a:avLst>
                <a:gd name="adj" fmla="val 100000"/>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2" name="Google Shape;142;p41"/>
            <p:cNvSpPr txBox="1"/>
            <p:nvPr/>
          </p:nvSpPr>
          <p:spPr>
            <a:xfrm>
              <a:off x="10097385" y="1041336"/>
              <a:ext cx="405880"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350"/>
                <a:buFont typeface="Open Sans"/>
                <a:buNone/>
              </a:pPr>
              <a:r>
                <a:rPr lang="en-US" sz="1400" b="1" i="0" u="none" strike="noStrike" cap="none">
                  <a:solidFill>
                    <a:schemeClr val="lt1"/>
                  </a:solidFill>
                  <a:latin typeface="Open Sans"/>
                  <a:ea typeface="Open Sans"/>
                  <a:cs typeface="Open Sans"/>
                  <a:sym typeface="Open Sans"/>
                </a:rPr>
                <a:t>8K</a:t>
              </a:r>
              <a:endParaRPr/>
            </a:p>
          </p:txBody>
        </p:sp>
      </p:grpSp>
      <p:sp>
        <p:nvSpPr>
          <p:cNvPr id="143" name="Google Shape;143;p41"/>
          <p:cNvSpPr/>
          <p:nvPr/>
        </p:nvSpPr>
        <p:spPr>
          <a:xfrm>
            <a:off x="1259775" y="1796284"/>
            <a:ext cx="179999" cy="17999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41"/>
          <p:cNvSpPr/>
          <p:nvPr/>
        </p:nvSpPr>
        <p:spPr>
          <a:xfrm>
            <a:off x="1230923" y="4819893"/>
            <a:ext cx="164675" cy="164675"/>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5" name="Google Shape;145;p41"/>
          <p:cNvSpPr/>
          <p:nvPr/>
        </p:nvSpPr>
        <p:spPr>
          <a:xfrm>
            <a:off x="7965129" y="4808043"/>
            <a:ext cx="164675" cy="164675"/>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6" name="Google Shape;146;p41"/>
          <p:cNvSpPr/>
          <p:nvPr/>
        </p:nvSpPr>
        <p:spPr>
          <a:xfrm>
            <a:off x="4561947" y="4808564"/>
            <a:ext cx="164675" cy="164675"/>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56D78"/>
              </a:solidFill>
              <a:latin typeface="Calibri"/>
              <a:ea typeface="Calibri"/>
              <a:cs typeface="Calibri"/>
              <a:sym typeface="Calibri"/>
            </a:endParaRPr>
          </a:p>
        </p:txBody>
      </p:sp>
      <p:sp>
        <p:nvSpPr>
          <p:cNvPr id="147" name="Google Shape;147;p41"/>
          <p:cNvSpPr txBox="1">
            <a:spLocks noGrp="1"/>
          </p:cNvSpPr>
          <p:nvPr>
            <p:ph type="body" idx="1"/>
          </p:nvPr>
        </p:nvSpPr>
        <p:spPr>
          <a:xfrm>
            <a:off x="1567503" y="1704654"/>
            <a:ext cx="7145673" cy="104754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8" name="Google Shape;148;p41"/>
          <p:cNvSpPr txBox="1">
            <a:spLocks noGrp="1"/>
          </p:cNvSpPr>
          <p:nvPr>
            <p:ph type="body" idx="2"/>
          </p:nvPr>
        </p:nvSpPr>
        <p:spPr>
          <a:xfrm>
            <a:off x="1429718"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9" name="Google Shape;149;p41"/>
          <p:cNvSpPr txBox="1">
            <a:spLocks noGrp="1"/>
          </p:cNvSpPr>
          <p:nvPr>
            <p:ph type="body" idx="3"/>
          </p:nvPr>
        </p:nvSpPr>
        <p:spPr>
          <a:xfrm>
            <a:off x="1439774" y="4783988"/>
            <a:ext cx="2984023"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0" name="Google Shape;150;p41"/>
          <p:cNvSpPr txBox="1">
            <a:spLocks noGrp="1"/>
          </p:cNvSpPr>
          <p:nvPr>
            <p:ph type="body" idx="4"/>
          </p:nvPr>
        </p:nvSpPr>
        <p:spPr>
          <a:xfrm>
            <a:off x="4854716"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Google Shape;151;p41"/>
          <p:cNvSpPr txBox="1">
            <a:spLocks noGrp="1"/>
          </p:cNvSpPr>
          <p:nvPr>
            <p:ph type="body" idx="5"/>
          </p:nvPr>
        </p:nvSpPr>
        <p:spPr>
          <a:xfrm>
            <a:off x="4864772" y="4783988"/>
            <a:ext cx="2984023"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2" name="Google Shape;152;p41"/>
          <p:cNvSpPr txBox="1">
            <a:spLocks noGrp="1"/>
          </p:cNvSpPr>
          <p:nvPr>
            <p:ph type="body" idx="6"/>
          </p:nvPr>
        </p:nvSpPr>
        <p:spPr>
          <a:xfrm>
            <a:off x="8236082" y="5190572"/>
            <a:ext cx="2984020" cy="7138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3" name="Google Shape;153;p41"/>
          <p:cNvSpPr txBox="1">
            <a:spLocks noGrp="1"/>
          </p:cNvSpPr>
          <p:nvPr>
            <p:ph type="body" idx="7"/>
          </p:nvPr>
        </p:nvSpPr>
        <p:spPr>
          <a:xfrm>
            <a:off x="8246138" y="4783988"/>
            <a:ext cx="2984023" cy="36276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xa-Infographic">
  <p:cSld name="Hexa-Infographic">
    <p:spTree>
      <p:nvGrpSpPr>
        <p:cNvPr id="1" name="Shape 154"/>
        <p:cNvGrpSpPr/>
        <p:nvPr/>
      </p:nvGrpSpPr>
      <p:grpSpPr>
        <a:xfrm>
          <a:off x="0" y="0"/>
          <a:ext cx="0" cy="0"/>
          <a:chOff x="0" y="0"/>
          <a:chExt cx="0" cy="0"/>
        </a:xfrm>
      </p:grpSpPr>
      <p:sp>
        <p:nvSpPr>
          <p:cNvPr id="155" name="Google Shape;155;p42"/>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156" name="Google Shape;156;p42"/>
          <p:cNvGrpSpPr/>
          <p:nvPr/>
        </p:nvGrpSpPr>
        <p:grpSpPr>
          <a:xfrm>
            <a:off x="616489" y="1781438"/>
            <a:ext cx="4118606" cy="3898703"/>
            <a:chOff x="4036696" y="1781438"/>
            <a:chExt cx="4118606" cy="3898703"/>
          </a:xfrm>
        </p:grpSpPr>
        <p:grpSp>
          <p:nvGrpSpPr>
            <p:cNvPr id="157" name="Google Shape;157;p42"/>
            <p:cNvGrpSpPr/>
            <p:nvPr/>
          </p:nvGrpSpPr>
          <p:grpSpPr>
            <a:xfrm>
              <a:off x="4036696" y="2918588"/>
              <a:ext cx="1791108" cy="1022485"/>
              <a:chOff x="4036696" y="2918588"/>
              <a:chExt cx="1791108" cy="1022485"/>
            </a:xfrm>
          </p:grpSpPr>
          <p:sp>
            <p:nvSpPr>
              <p:cNvPr id="158" name="Google Shape;158;p42"/>
              <p:cNvSpPr/>
              <p:nvPr/>
            </p:nvSpPr>
            <p:spPr>
              <a:xfrm>
                <a:off x="4036696" y="2918588"/>
                <a:ext cx="1791108" cy="1022485"/>
              </a:xfrm>
              <a:custGeom>
                <a:avLst/>
                <a:gdLst/>
                <a:ahLst/>
                <a:cxnLst/>
                <a:rect l="l" t="t" r="r" b="b"/>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42"/>
              <p:cNvSpPr/>
              <p:nvPr/>
            </p:nvSpPr>
            <p:spPr>
              <a:xfrm>
                <a:off x="4452564" y="3289335"/>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0" name="Google Shape;160;p42"/>
            <p:cNvGrpSpPr/>
            <p:nvPr/>
          </p:nvGrpSpPr>
          <p:grpSpPr>
            <a:xfrm>
              <a:off x="5040846" y="1781438"/>
              <a:ext cx="1334646" cy="1571209"/>
              <a:chOff x="5040846" y="1781438"/>
              <a:chExt cx="1334646" cy="1571209"/>
            </a:xfrm>
          </p:grpSpPr>
          <p:sp>
            <p:nvSpPr>
              <p:cNvPr id="161" name="Google Shape;161;p42"/>
              <p:cNvSpPr/>
              <p:nvPr/>
            </p:nvSpPr>
            <p:spPr>
              <a:xfrm>
                <a:off x="5040846" y="1781438"/>
                <a:ext cx="1334646" cy="1571209"/>
              </a:xfrm>
              <a:custGeom>
                <a:avLst/>
                <a:gdLst/>
                <a:ahLst/>
                <a:cxnLst/>
                <a:rect l="l" t="t" r="r" b="b"/>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42"/>
              <p:cNvSpPr/>
              <p:nvPr/>
            </p:nvSpPr>
            <p:spPr>
              <a:xfrm>
                <a:off x="5449137" y="2139500"/>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3" name="Google Shape;163;p42"/>
            <p:cNvGrpSpPr/>
            <p:nvPr/>
          </p:nvGrpSpPr>
          <p:grpSpPr>
            <a:xfrm>
              <a:off x="6364196" y="2087338"/>
              <a:ext cx="1310871" cy="1584933"/>
              <a:chOff x="6364196" y="2087338"/>
              <a:chExt cx="1310871" cy="1584933"/>
            </a:xfrm>
          </p:grpSpPr>
          <p:sp>
            <p:nvSpPr>
              <p:cNvPr id="164" name="Google Shape;164;p42"/>
              <p:cNvSpPr/>
              <p:nvPr/>
            </p:nvSpPr>
            <p:spPr>
              <a:xfrm>
                <a:off x="6364196" y="2087338"/>
                <a:ext cx="1310871" cy="1584933"/>
              </a:xfrm>
              <a:custGeom>
                <a:avLst/>
                <a:gdLst/>
                <a:ahLst/>
                <a:cxnLst/>
                <a:rect l="l" t="t" r="r" b="b"/>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42"/>
              <p:cNvSpPr/>
              <p:nvPr/>
            </p:nvSpPr>
            <p:spPr>
              <a:xfrm>
                <a:off x="6980421" y="2448751"/>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6" name="Google Shape;166;p42"/>
            <p:cNvGrpSpPr/>
            <p:nvPr/>
          </p:nvGrpSpPr>
          <p:grpSpPr>
            <a:xfrm>
              <a:off x="6364196" y="3523737"/>
              <a:ext cx="1791106" cy="1022483"/>
              <a:chOff x="6364196" y="3523737"/>
              <a:chExt cx="1791106" cy="1022483"/>
            </a:xfrm>
          </p:grpSpPr>
          <p:sp>
            <p:nvSpPr>
              <p:cNvPr id="167" name="Google Shape;167;p42"/>
              <p:cNvSpPr/>
              <p:nvPr/>
            </p:nvSpPr>
            <p:spPr>
              <a:xfrm>
                <a:off x="6364196" y="3523737"/>
                <a:ext cx="1791106" cy="1022483"/>
              </a:xfrm>
              <a:custGeom>
                <a:avLst/>
                <a:gdLst/>
                <a:ahLst/>
                <a:cxnLst/>
                <a:rect l="l" t="t" r="r" b="b"/>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42"/>
              <p:cNvSpPr/>
              <p:nvPr/>
            </p:nvSpPr>
            <p:spPr>
              <a:xfrm>
                <a:off x="7432600" y="38953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69" name="Google Shape;169;p42"/>
            <p:cNvGrpSpPr/>
            <p:nvPr/>
          </p:nvGrpSpPr>
          <p:grpSpPr>
            <a:xfrm>
              <a:off x="5818896" y="4108937"/>
              <a:ext cx="1334627" cy="1571204"/>
              <a:chOff x="5818896" y="4108937"/>
              <a:chExt cx="1334627" cy="1571204"/>
            </a:xfrm>
          </p:grpSpPr>
          <p:sp>
            <p:nvSpPr>
              <p:cNvPr id="170" name="Google Shape;170;p42"/>
              <p:cNvSpPr/>
              <p:nvPr/>
            </p:nvSpPr>
            <p:spPr>
              <a:xfrm>
                <a:off x="5818896" y="4108937"/>
                <a:ext cx="1334627" cy="1571204"/>
              </a:xfrm>
              <a:custGeom>
                <a:avLst/>
                <a:gdLst/>
                <a:ahLst/>
                <a:cxnLst/>
                <a:rect l="l" t="t" r="r" b="b"/>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42"/>
              <p:cNvSpPr/>
              <p:nvPr/>
            </p:nvSpPr>
            <p:spPr>
              <a:xfrm>
                <a:off x="6437037" y="5073971"/>
                <a:ext cx="279327" cy="228540"/>
              </a:xfrm>
              <a:custGeom>
                <a:avLst/>
                <a:gdLst/>
                <a:ahLst/>
                <a:cxnLst/>
                <a:rect l="l" t="t" r="r" b="b"/>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nvGrpSpPr>
            <p:cNvPr id="172" name="Google Shape;172;p42"/>
            <p:cNvGrpSpPr/>
            <p:nvPr/>
          </p:nvGrpSpPr>
          <p:grpSpPr>
            <a:xfrm>
              <a:off x="4522146" y="3789737"/>
              <a:ext cx="1310882" cy="1584928"/>
              <a:chOff x="4522146" y="3789737"/>
              <a:chExt cx="1310882" cy="1584928"/>
            </a:xfrm>
          </p:grpSpPr>
          <p:sp>
            <p:nvSpPr>
              <p:cNvPr id="173" name="Google Shape;173;p42"/>
              <p:cNvSpPr/>
              <p:nvPr/>
            </p:nvSpPr>
            <p:spPr>
              <a:xfrm>
                <a:off x="4522146" y="3789737"/>
                <a:ext cx="1310882" cy="1584928"/>
              </a:xfrm>
              <a:custGeom>
                <a:avLst/>
                <a:gdLst/>
                <a:ahLst/>
                <a:cxnLst/>
                <a:rect l="l" t="t" r="r" b="b"/>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42"/>
              <p:cNvSpPr/>
              <p:nvPr/>
            </p:nvSpPr>
            <p:spPr>
              <a:xfrm>
                <a:off x="4945975" y="4756307"/>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grpSp>
      </p:grpSp>
      <p:sp>
        <p:nvSpPr>
          <p:cNvPr id="175" name="Google Shape;175;p42"/>
          <p:cNvSpPr/>
          <p:nvPr/>
        </p:nvSpPr>
        <p:spPr>
          <a:xfrm>
            <a:off x="5052391" y="4046114"/>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6" name="Google Shape;176;p42"/>
          <p:cNvSpPr/>
          <p:nvPr/>
        </p:nvSpPr>
        <p:spPr>
          <a:xfrm>
            <a:off x="5017034" y="2724556"/>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7" name="Google Shape;177;p42"/>
          <p:cNvSpPr/>
          <p:nvPr/>
        </p:nvSpPr>
        <p:spPr>
          <a:xfrm>
            <a:off x="8565179" y="2717865"/>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8" name="Google Shape;178;p42"/>
          <p:cNvSpPr/>
          <p:nvPr/>
        </p:nvSpPr>
        <p:spPr>
          <a:xfrm>
            <a:off x="8552661" y="4028963"/>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79" name="Google Shape;179;p42"/>
          <p:cNvSpPr/>
          <p:nvPr/>
        </p:nvSpPr>
        <p:spPr>
          <a:xfrm>
            <a:off x="5046503" y="5330705"/>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0" name="Google Shape;180;p42"/>
          <p:cNvSpPr/>
          <p:nvPr/>
        </p:nvSpPr>
        <p:spPr>
          <a:xfrm>
            <a:off x="8552661" y="5340061"/>
            <a:ext cx="279327" cy="228540"/>
          </a:xfrm>
          <a:custGeom>
            <a:avLst/>
            <a:gdLst/>
            <a:ahLst/>
            <a:cxnLst/>
            <a:rect l="l" t="t" r="r" b="b"/>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181" name="Google Shape;181;p42"/>
          <p:cNvSpPr txBox="1">
            <a:spLocks noGrp="1"/>
          </p:cNvSpPr>
          <p:nvPr>
            <p:ph type="body" idx="1"/>
          </p:nvPr>
        </p:nvSpPr>
        <p:spPr>
          <a:xfrm>
            <a:off x="5400025" y="1659170"/>
            <a:ext cx="6100312" cy="89665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2" name="Google Shape;182;p42"/>
          <p:cNvSpPr txBox="1">
            <a:spLocks noGrp="1"/>
          </p:cNvSpPr>
          <p:nvPr>
            <p:ph type="body" idx="2"/>
          </p:nvPr>
        </p:nvSpPr>
        <p:spPr>
          <a:xfrm>
            <a:off x="5389969" y="3082730"/>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3" name="Google Shape;183;p42"/>
          <p:cNvSpPr txBox="1">
            <a:spLocks noGrp="1"/>
          </p:cNvSpPr>
          <p:nvPr>
            <p:ph type="body" idx="3"/>
          </p:nvPr>
        </p:nvSpPr>
        <p:spPr>
          <a:xfrm>
            <a:off x="5400025" y="2676146"/>
            <a:ext cx="2636142"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4" name="Google Shape;184;p42"/>
          <p:cNvSpPr txBox="1">
            <a:spLocks noGrp="1"/>
          </p:cNvSpPr>
          <p:nvPr>
            <p:ph type="body" idx="4"/>
          </p:nvPr>
        </p:nvSpPr>
        <p:spPr>
          <a:xfrm>
            <a:off x="5389969" y="439382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5" name="Google Shape;185;p42"/>
          <p:cNvSpPr txBox="1">
            <a:spLocks noGrp="1"/>
          </p:cNvSpPr>
          <p:nvPr>
            <p:ph type="body" idx="5"/>
          </p:nvPr>
        </p:nvSpPr>
        <p:spPr>
          <a:xfrm>
            <a:off x="5400025" y="3987244"/>
            <a:ext cx="2636142"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6" name="Google Shape;186;p42"/>
          <p:cNvSpPr txBox="1">
            <a:spLocks noGrp="1"/>
          </p:cNvSpPr>
          <p:nvPr>
            <p:ph type="body" idx="6"/>
          </p:nvPr>
        </p:nvSpPr>
        <p:spPr>
          <a:xfrm>
            <a:off x="5389969" y="5694917"/>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Google Shape;187;p42"/>
          <p:cNvSpPr txBox="1">
            <a:spLocks noGrp="1"/>
          </p:cNvSpPr>
          <p:nvPr>
            <p:ph type="body" idx="7"/>
          </p:nvPr>
        </p:nvSpPr>
        <p:spPr>
          <a:xfrm>
            <a:off x="5400025" y="5288333"/>
            <a:ext cx="2636142"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8" name="Google Shape;188;p42"/>
          <p:cNvSpPr txBox="1">
            <a:spLocks noGrp="1"/>
          </p:cNvSpPr>
          <p:nvPr>
            <p:ph type="body" idx="8"/>
          </p:nvPr>
        </p:nvSpPr>
        <p:spPr>
          <a:xfrm>
            <a:off x="8908157" y="3082730"/>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Google Shape;189;p42"/>
          <p:cNvSpPr txBox="1">
            <a:spLocks noGrp="1"/>
          </p:cNvSpPr>
          <p:nvPr>
            <p:ph type="body" idx="9"/>
          </p:nvPr>
        </p:nvSpPr>
        <p:spPr>
          <a:xfrm>
            <a:off x="8918213" y="2676146"/>
            <a:ext cx="2636142"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42"/>
          <p:cNvSpPr txBox="1">
            <a:spLocks noGrp="1"/>
          </p:cNvSpPr>
          <p:nvPr>
            <p:ph type="body" idx="13"/>
          </p:nvPr>
        </p:nvSpPr>
        <p:spPr>
          <a:xfrm>
            <a:off x="8908157" y="4393828"/>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42"/>
          <p:cNvSpPr txBox="1">
            <a:spLocks noGrp="1"/>
          </p:cNvSpPr>
          <p:nvPr>
            <p:ph type="body" idx="14"/>
          </p:nvPr>
        </p:nvSpPr>
        <p:spPr>
          <a:xfrm>
            <a:off x="8918213" y="3987244"/>
            <a:ext cx="2636142"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2" name="Google Shape;192;p42"/>
          <p:cNvSpPr txBox="1">
            <a:spLocks noGrp="1"/>
          </p:cNvSpPr>
          <p:nvPr>
            <p:ph type="body" idx="15"/>
          </p:nvPr>
        </p:nvSpPr>
        <p:spPr>
          <a:xfrm>
            <a:off x="8908157" y="5694917"/>
            <a:ext cx="2636140" cy="713853"/>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3" name="Google Shape;193;p42"/>
          <p:cNvSpPr txBox="1">
            <a:spLocks noGrp="1"/>
          </p:cNvSpPr>
          <p:nvPr>
            <p:ph type="body" idx="16"/>
          </p:nvPr>
        </p:nvSpPr>
        <p:spPr>
          <a:xfrm>
            <a:off x="8918213" y="5288333"/>
            <a:ext cx="2636142"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ained-Infographic">
  <p:cSld name="Brained-Infographic">
    <p:spTree>
      <p:nvGrpSpPr>
        <p:cNvPr id="1" name="Shape 194"/>
        <p:cNvGrpSpPr/>
        <p:nvPr/>
      </p:nvGrpSpPr>
      <p:grpSpPr>
        <a:xfrm>
          <a:off x="0" y="0"/>
          <a:ext cx="0" cy="0"/>
          <a:chOff x="0" y="0"/>
          <a:chExt cx="0" cy="0"/>
        </a:xfrm>
      </p:grpSpPr>
      <p:sp>
        <p:nvSpPr>
          <p:cNvPr id="195" name="Google Shape;195;p43"/>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grpSp>
        <p:nvGrpSpPr>
          <p:cNvPr id="196" name="Google Shape;196;p43"/>
          <p:cNvGrpSpPr/>
          <p:nvPr/>
        </p:nvGrpSpPr>
        <p:grpSpPr>
          <a:xfrm>
            <a:off x="2011515" y="1953702"/>
            <a:ext cx="1620994" cy="2603950"/>
            <a:chOff x="2011515" y="1953702"/>
            <a:chExt cx="1620994" cy="2603950"/>
          </a:xfrm>
        </p:grpSpPr>
        <p:sp>
          <p:nvSpPr>
            <p:cNvPr id="197" name="Google Shape;197;p43"/>
            <p:cNvSpPr/>
            <p:nvPr/>
          </p:nvSpPr>
          <p:spPr>
            <a:xfrm>
              <a:off x="2285756" y="1953702"/>
              <a:ext cx="869950" cy="923581"/>
            </a:xfrm>
            <a:custGeom>
              <a:avLst/>
              <a:gdLst/>
              <a:ahLst/>
              <a:cxnLst/>
              <a:rect l="l" t="t" r="r" b="b"/>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8" name="Google Shape;198;p43"/>
            <p:cNvSpPr/>
            <p:nvPr/>
          </p:nvSpPr>
          <p:spPr>
            <a:xfrm>
              <a:off x="2850906" y="1994632"/>
              <a:ext cx="781603" cy="1023235"/>
            </a:xfrm>
            <a:custGeom>
              <a:avLst/>
              <a:gdLst/>
              <a:ahLst/>
              <a:cxnLst/>
              <a:rect l="l" t="t" r="r" b="b"/>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43"/>
            <p:cNvSpPr/>
            <p:nvPr/>
          </p:nvSpPr>
          <p:spPr>
            <a:xfrm>
              <a:off x="2034932" y="2254982"/>
              <a:ext cx="758825"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0" name="Google Shape;200;p43"/>
            <p:cNvSpPr/>
            <p:nvPr/>
          </p:nvSpPr>
          <p:spPr>
            <a:xfrm>
              <a:off x="2011515" y="2806550"/>
              <a:ext cx="788592" cy="852667"/>
            </a:xfrm>
            <a:custGeom>
              <a:avLst/>
              <a:gdLst/>
              <a:ahLst/>
              <a:cxnLst/>
              <a:rect l="l" t="t" r="r" b="b"/>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1" name="Google Shape;201;p43"/>
            <p:cNvSpPr/>
            <p:nvPr/>
          </p:nvSpPr>
          <p:spPr>
            <a:xfrm>
              <a:off x="2499260"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2" name="Google Shape;202;p43"/>
            <p:cNvSpPr/>
            <p:nvPr/>
          </p:nvSpPr>
          <p:spPr>
            <a:xfrm>
              <a:off x="2857257"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43"/>
            <p:cNvSpPr/>
            <p:nvPr/>
          </p:nvSpPr>
          <p:spPr>
            <a:xfrm>
              <a:off x="2668685" y="4086828"/>
              <a:ext cx="595100" cy="181898"/>
            </a:xfrm>
            <a:custGeom>
              <a:avLst/>
              <a:gdLst/>
              <a:ahLst/>
              <a:cxnLst/>
              <a:rect l="l" t="t" r="r" b="b"/>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43"/>
            <p:cNvSpPr/>
            <p:nvPr/>
          </p:nvSpPr>
          <p:spPr>
            <a:xfrm>
              <a:off x="2668685" y="4229703"/>
              <a:ext cx="595100" cy="181898"/>
            </a:xfrm>
            <a:custGeom>
              <a:avLst/>
              <a:gdLst/>
              <a:ahLst/>
              <a:cxnLst/>
              <a:rect l="l" t="t" r="r" b="b"/>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43"/>
            <p:cNvSpPr/>
            <p:nvPr/>
          </p:nvSpPr>
          <p:spPr>
            <a:xfrm>
              <a:off x="2668685" y="4374692"/>
              <a:ext cx="595100" cy="182960"/>
            </a:xfrm>
            <a:custGeom>
              <a:avLst/>
              <a:gdLst/>
              <a:ahLst/>
              <a:cxnLst/>
              <a:rect l="l" t="t" r="r" b="b"/>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06" name="Google Shape;206;p43"/>
          <p:cNvGrpSpPr/>
          <p:nvPr/>
        </p:nvGrpSpPr>
        <p:grpSpPr>
          <a:xfrm>
            <a:off x="4044026" y="1953702"/>
            <a:ext cx="1619441" cy="2603950"/>
            <a:chOff x="4044026" y="1953702"/>
            <a:chExt cx="1619441" cy="2603950"/>
          </a:xfrm>
        </p:grpSpPr>
        <p:sp>
          <p:nvSpPr>
            <p:cNvPr id="207" name="Google Shape;207;p43"/>
            <p:cNvSpPr/>
            <p:nvPr/>
          </p:nvSpPr>
          <p:spPr>
            <a:xfrm>
              <a:off x="4319344" y="1953702"/>
              <a:ext cx="869950" cy="923581"/>
            </a:xfrm>
            <a:custGeom>
              <a:avLst/>
              <a:gdLst/>
              <a:ahLst/>
              <a:cxnLst/>
              <a:rect l="l" t="t" r="r" b="b"/>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43"/>
            <p:cNvSpPr/>
            <p:nvPr/>
          </p:nvSpPr>
          <p:spPr>
            <a:xfrm>
              <a:off x="4884494" y="1994632"/>
              <a:ext cx="778973" cy="1023235"/>
            </a:xfrm>
            <a:custGeom>
              <a:avLst/>
              <a:gdLst/>
              <a:ahLst/>
              <a:cxnLst/>
              <a:rect l="l" t="t" r="r" b="b"/>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9" name="Google Shape;209;p43"/>
            <p:cNvSpPr/>
            <p:nvPr/>
          </p:nvSpPr>
          <p:spPr>
            <a:xfrm>
              <a:off x="4065344" y="2254982"/>
              <a:ext cx="762001" cy="768350"/>
            </a:xfrm>
            <a:custGeom>
              <a:avLst/>
              <a:gdLst/>
              <a:ahLst/>
              <a:cxnLst/>
              <a:rect l="l" t="t" r="r" b="b"/>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Google Shape;210;p43"/>
            <p:cNvSpPr/>
            <p:nvPr/>
          </p:nvSpPr>
          <p:spPr>
            <a:xfrm>
              <a:off x="4044026" y="2806550"/>
              <a:ext cx="786493" cy="852667"/>
            </a:xfrm>
            <a:custGeom>
              <a:avLst/>
              <a:gdLst/>
              <a:ahLst/>
              <a:cxnLst/>
              <a:rect l="l" t="t" r="r" b="b"/>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43"/>
            <p:cNvSpPr/>
            <p:nvPr/>
          </p:nvSpPr>
          <p:spPr>
            <a:xfrm>
              <a:off x="4531326" y="2943958"/>
              <a:ext cx="889743" cy="1000126"/>
            </a:xfrm>
            <a:custGeom>
              <a:avLst/>
              <a:gdLst/>
              <a:ahLst/>
              <a:cxnLst/>
              <a:rect l="l" t="t" r="r" b="b"/>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2" name="Google Shape;212;p43"/>
            <p:cNvSpPr/>
            <p:nvPr/>
          </p:nvSpPr>
          <p:spPr>
            <a:xfrm>
              <a:off x="4887669" y="2801083"/>
              <a:ext cx="755650" cy="771525"/>
            </a:xfrm>
            <a:custGeom>
              <a:avLst/>
              <a:gdLst/>
              <a:ahLst/>
              <a:cxnLst/>
              <a:rect l="l" t="t" r="r" b="b"/>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p43"/>
            <p:cNvSpPr/>
            <p:nvPr/>
          </p:nvSpPr>
          <p:spPr>
            <a:xfrm>
              <a:off x="4700216" y="4086828"/>
              <a:ext cx="595044" cy="181898"/>
            </a:xfrm>
            <a:custGeom>
              <a:avLst/>
              <a:gdLst/>
              <a:ahLst/>
              <a:cxnLst/>
              <a:rect l="l" t="t" r="r" b="b"/>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Google Shape;214;p43"/>
            <p:cNvSpPr/>
            <p:nvPr/>
          </p:nvSpPr>
          <p:spPr>
            <a:xfrm>
              <a:off x="4700216" y="4229703"/>
              <a:ext cx="595044" cy="181898"/>
            </a:xfrm>
            <a:custGeom>
              <a:avLst/>
              <a:gdLst/>
              <a:ahLst/>
              <a:cxnLst/>
              <a:rect l="l" t="t" r="r" b="b"/>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43"/>
            <p:cNvSpPr/>
            <p:nvPr/>
          </p:nvSpPr>
          <p:spPr>
            <a:xfrm>
              <a:off x="4700216" y="4374692"/>
              <a:ext cx="595044" cy="182960"/>
            </a:xfrm>
            <a:custGeom>
              <a:avLst/>
              <a:gdLst/>
              <a:ahLst/>
              <a:cxnLst/>
              <a:rect l="l" t="t" r="r" b="b"/>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6" name="Google Shape;216;p43"/>
          <p:cNvGrpSpPr/>
          <p:nvPr/>
        </p:nvGrpSpPr>
        <p:grpSpPr>
          <a:xfrm>
            <a:off x="6077203" y="1953702"/>
            <a:ext cx="1620896" cy="2603950"/>
            <a:chOff x="6077203" y="1953702"/>
            <a:chExt cx="1620896" cy="2603950"/>
          </a:xfrm>
        </p:grpSpPr>
        <p:sp>
          <p:nvSpPr>
            <p:cNvPr id="217" name="Google Shape;217;p43"/>
            <p:cNvSpPr/>
            <p:nvPr/>
          </p:nvSpPr>
          <p:spPr>
            <a:xfrm>
              <a:off x="6351344" y="1953702"/>
              <a:ext cx="873126" cy="923581"/>
            </a:xfrm>
            <a:custGeom>
              <a:avLst/>
              <a:gdLst/>
              <a:ahLst/>
              <a:cxnLst/>
              <a:rect l="l" t="t" r="r" b="b"/>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43"/>
            <p:cNvSpPr/>
            <p:nvPr/>
          </p:nvSpPr>
          <p:spPr>
            <a:xfrm>
              <a:off x="6916495" y="1994632"/>
              <a:ext cx="781604" cy="1023235"/>
            </a:xfrm>
            <a:custGeom>
              <a:avLst/>
              <a:gdLst/>
              <a:ahLst/>
              <a:cxnLst/>
              <a:rect l="l" t="t" r="r" b="b"/>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43"/>
            <p:cNvSpPr/>
            <p:nvPr/>
          </p:nvSpPr>
          <p:spPr>
            <a:xfrm>
              <a:off x="6100521" y="2254982"/>
              <a:ext cx="758825" cy="768350"/>
            </a:xfrm>
            <a:custGeom>
              <a:avLst/>
              <a:gdLst/>
              <a:ahLst/>
              <a:cxnLst/>
              <a:rect l="l" t="t" r="r" b="b"/>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43"/>
            <p:cNvSpPr/>
            <p:nvPr/>
          </p:nvSpPr>
          <p:spPr>
            <a:xfrm>
              <a:off x="6077203" y="2806550"/>
              <a:ext cx="788493" cy="852667"/>
            </a:xfrm>
            <a:custGeom>
              <a:avLst/>
              <a:gdLst/>
              <a:ahLst/>
              <a:cxnLst/>
              <a:rect l="l" t="t" r="r" b="b"/>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43"/>
            <p:cNvSpPr/>
            <p:nvPr/>
          </p:nvSpPr>
          <p:spPr>
            <a:xfrm>
              <a:off x="6565236" y="2943958"/>
              <a:ext cx="891009" cy="1000126"/>
            </a:xfrm>
            <a:custGeom>
              <a:avLst/>
              <a:gdLst/>
              <a:ahLst/>
              <a:cxnLst/>
              <a:rect l="l" t="t" r="r" b="b"/>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43"/>
            <p:cNvSpPr/>
            <p:nvPr/>
          </p:nvSpPr>
          <p:spPr>
            <a:xfrm>
              <a:off x="6922846" y="2801083"/>
              <a:ext cx="752476" cy="771525"/>
            </a:xfrm>
            <a:custGeom>
              <a:avLst/>
              <a:gdLst/>
              <a:ahLst/>
              <a:cxnLst/>
              <a:rect l="l" t="t" r="r" b="b"/>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3" name="Google Shape;223;p43"/>
            <p:cNvSpPr/>
            <p:nvPr/>
          </p:nvSpPr>
          <p:spPr>
            <a:xfrm>
              <a:off x="6734329" y="4086828"/>
              <a:ext cx="595044" cy="181898"/>
            </a:xfrm>
            <a:custGeom>
              <a:avLst/>
              <a:gdLst/>
              <a:ahLst/>
              <a:cxnLst/>
              <a:rect l="l" t="t" r="r" b="b"/>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43"/>
            <p:cNvSpPr/>
            <p:nvPr/>
          </p:nvSpPr>
          <p:spPr>
            <a:xfrm>
              <a:off x="6734329" y="4229703"/>
              <a:ext cx="595044" cy="181898"/>
            </a:xfrm>
            <a:custGeom>
              <a:avLst/>
              <a:gdLst/>
              <a:ahLst/>
              <a:cxnLst/>
              <a:rect l="l" t="t" r="r" b="b"/>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Google Shape;225;p43"/>
            <p:cNvSpPr/>
            <p:nvPr/>
          </p:nvSpPr>
          <p:spPr>
            <a:xfrm>
              <a:off x="6734329" y="4374692"/>
              <a:ext cx="595044" cy="182960"/>
            </a:xfrm>
            <a:custGeom>
              <a:avLst/>
              <a:gdLst/>
              <a:ahLst/>
              <a:cxnLst/>
              <a:rect l="l" t="t" r="r" b="b"/>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26" name="Google Shape;226;p43"/>
          <p:cNvGrpSpPr/>
          <p:nvPr/>
        </p:nvGrpSpPr>
        <p:grpSpPr>
          <a:xfrm>
            <a:off x="8112261" y="1953702"/>
            <a:ext cx="1616845" cy="2603950"/>
            <a:chOff x="8112261" y="1953702"/>
            <a:chExt cx="1616845" cy="2603950"/>
          </a:xfrm>
        </p:grpSpPr>
        <p:sp>
          <p:nvSpPr>
            <p:cNvPr id="227" name="Google Shape;227;p43"/>
            <p:cNvSpPr/>
            <p:nvPr/>
          </p:nvSpPr>
          <p:spPr>
            <a:xfrm>
              <a:off x="8384932" y="1953702"/>
              <a:ext cx="869950" cy="923581"/>
            </a:xfrm>
            <a:custGeom>
              <a:avLst/>
              <a:gdLst/>
              <a:ahLst/>
              <a:cxnLst/>
              <a:rect l="l" t="t" r="r" b="b"/>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509"/>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Google Shape;228;p43"/>
            <p:cNvSpPr/>
            <p:nvPr/>
          </p:nvSpPr>
          <p:spPr>
            <a:xfrm>
              <a:off x="8950082" y="1994632"/>
              <a:ext cx="779024" cy="1023235"/>
            </a:xfrm>
            <a:custGeom>
              <a:avLst/>
              <a:gdLst/>
              <a:ahLst/>
              <a:cxnLst/>
              <a:rect l="l" t="t" r="r" b="b"/>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43"/>
            <p:cNvSpPr/>
            <p:nvPr/>
          </p:nvSpPr>
          <p:spPr>
            <a:xfrm>
              <a:off x="8135695" y="2254982"/>
              <a:ext cx="757239" cy="768350"/>
            </a:xfrm>
            <a:custGeom>
              <a:avLst/>
              <a:gdLst/>
              <a:ahLst/>
              <a:cxnLst/>
              <a:rect l="l" t="t" r="r" b="b"/>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43"/>
            <p:cNvSpPr/>
            <p:nvPr/>
          </p:nvSpPr>
          <p:spPr>
            <a:xfrm>
              <a:off x="8112261" y="2806550"/>
              <a:ext cx="787021" cy="852667"/>
            </a:xfrm>
            <a:custGeom>
              <a:avLst/>
              <a:gdLst/>
              <a:ahLst/>
              <a:cxnLst/>
              <a:rect l="l" t="t" r="r" b="b"/>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1" name="Google Shape;231;p43"/>
            <p:cNvSpPr/>
            <p:nvPr/>
          </p:nvSpPr>
          <p:spPr>
            <a:xfrm>
              <a:off x="8598436" y="2943958"/>
              <a:ext cx="888222" cy="1000126"/>
            </a:xfrm>
            <a:custGeom>
              <a:avLst/>
              <a:gdLst/>
              <a:ahLst/>
              <a:cxnLst/>
              <a:rect l="l" t="t" r="r" b="b"/>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43"/>
            <p:cNvSpPr/>
            <p:nvPr/>
          </p:nvSpPr>
          <p:spPr>
            <a:xfrm>
              <a:off x="8956432" y="2801083"/>
              <a:ext cx="752476" cy="771525"/>
            </a:xfrm>
            <a:custGeom>
              <a:avLst/>
              <a:gdLst/>
              <a:ahLst/>
              <a:cxnLst/>
              <a:rect l="l" t="t" r="r" b="b"/>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313"/>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p43"/>
            <p:cNvSpPr/>
            <p:nvPr/>
          </p:nvSpPr>
          <p:spPr>
            <a:xfrm>
              <a:off x="8765803" y="4086828"/>
              <a:ext cx="595100" cy="181898"/>
            </a:xfrm>
            <a:custGeom>
              <a:avLst/>
              <a:gdLst/>
              <a:ahLst/>
              <a:cxnLst/>
              <a:rect l="l" t="t" r="r" b="b"/>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4" name="Google Shape;234;p43"/>
            <p:cNvSpPr/>
            <p:nvPr/>
          </p:nvSpPr>
          <p:spPr>
            <a:xfrm>
              <a:off x="8765803" y="4229703"/>
              <a:ext cx="595100" cy="181898"/>
            </a:xfrm>
            <a:custGeom>
              <a:avLst/>
              <a:gdLst/>
              <a:ahLst/>
              <a:cxnLst/>
              <a:rect l="l" t="t" r="r" b="b"/>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Google Shape;235;p43"/>
            <p:cNvSpPr/>
            <p:nvPr/>
          </p:nvSpPr>
          <p:spPr>
            <a:xfrm>
              <a:off x="8765803" y="4374692"/>
              <a:ext cx="595100" cy="182960"/>
            </a:xfrm>
            <a:custGeom>
              <a:avLst/>
              <a:gdLst/>
              <a:ahLst/>
              <a:cxnLst/>
              <a:rect l="l" t="t" r="r" b="b"/>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411"/>
              </a:schemeClr>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6" name="Google Shape;236;p43"/>
          <p:cNvSpPr/>
          <p:nvPr/>
        </p:nvSpPr>
        <p:spPr>
          <a:xfrm>
            <a:off x="2793757" y="148172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37" name="Google Shape;237;p43"/>
          <p:cNvSpPr/>
          <p:nvPr/>
        </p:nvSpPr>
        <p:spPr>
          <a:xfrm>
            <a:off x="8839591" y="1479433"/>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38" name="Google Shape;238;p43"/>
          <p:cNvSpPr/>
          <p:nvPr/>
        </p:nvSpPr>
        <p:spPr>
          <a:xfrm>
            <a:off x="4827345" y="146327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39" name="Google Shape;239;p43"/>
          <p:cNvSpPr/>
          <p:nvPr/>
        </p:nvSpPr>
        <p:spPr>
          <a:xfrm>
            <a:off x="6734329" y="1506111"/>
            <a:ext cx="279327" cy="253943"/>
          </a:xfrm>
          <a:custGeom>
            <a:avLst/>
            <a:gdLst/>
            <a:ahLst/>
            <a:cxnLst/>
            <a:rect l="l" t="t" r="r" b="b"/>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2"/>
              </a:solidFill>
              <a:latin typeface="Source Sans Pro Light"/>
              <a:ea typeface="Source Sans Pro Light"/>
              <a:cs typeface="Source Sans Pro Light"/>
              <a:sym typeface="Source Sans Pro Light"/>
            </a:endParaRPr>
          </a:p>
        </p:txBody>
      </p:sp>
      <p:sp>
        <p:nvSpPr>
          <p:cNvPr id="240" name="Google Shape;240;p43"/>
          <p:cNvSpPr txBox="1">
            <a:spLocks noGrp="1"/>
          </p:cNvSpPr>
          <p:nvPr>
            <p:ph type="body" idx="1"/>
          </p:nvPr>
        </p:nvSpPr>
        <p:spPr>
          <a:xfrm>
            <a:off x="2120685" y="5139323"/>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1" name="Google Shape;241;p43"/>
          <p:cNvSpPr txBox="1">
            <a:spLocks noGrp="1"/>
          </p:cNvSpPr>
          <p:nvPr>
            <p:ph type="body" idx="2"/>
          </p:nvPr>
        </p:nvSpPr>
        <p:spPr>
          <a:xfrm>
            <a:off x="2130741" y="4679987"/>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2" name="Google Shape;242;p43"/>
          <p:cNvSpPr txBox="1">
            <a:spLocks noGrp="1"/>
          </p:cNvSpPr>
          <p:nvPr>
            <p:ph type="body" idx="3"/>
          </p:nvPr>
        </p:nvSpPr>
        <p:spPr>
          <a:xfrm>
            <a:off x="4230092" y="5139323"/>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3" name="Google Shape;243;p43"/>
          <p:cNvSpPr txBox="1">
            <a:spLocks noGrp="1"/>
          </p:cNvSpPr>
          <p:nvPr>
            <p:ph type="body" idx="4"/>
          </p:nvPr>
        </p:nvSpPr>
        <p:spPr>
          <a:xfrm>
            <a:off x="4240148" y="4679987"/>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4" name="Google Shape;244;p43"/>
          <p:cNvSpPr txBox="1">
            <a:spLocks noGrp="1"/>
          </p:cNvSpPr>
          <p:nvPr>
            <p:ph type="body" idx="5"/>
          </p:nvPr>
        </p:nvSpPr>
        <p:spPr>
          <a:xfrm>
            <a:off x="6329442" y="5139323"/>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5" name="Google Shape;245;p43"/>
          <p:cNvSpPr txBox="1">
            <a:spLocks noGrp="1"/>
          </p:cNvSpPr>
          <p:nvPr>
            <p:ph type="body" idx="6"/>
          </p:nvPr>
        </p:nvSpPr>
        <p:spPr>
          <a:xfrm>
            <a:off x="6339498" y="4679987"/>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6" name="Google Shape;246;p43"/>
          <p:cNvSpPr txBox="1">
            <a:spLocks noGrp="1"/>
          </p:cNvSpPr>
          <p:nvPr>
            <p:ph type="body" idx="7"/>
          </p:nvPr>
        </p:nvSpPr>
        <p:spPr>
          <a:xfrm>
            <a:off x="8374876" y="5139323"/>
            <a:ext cx="1733046" cy="1085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ctr" rtl="0">
              <a:lnSpc>
                <a:spcPct val="100000"/>
              </a:lnSpc>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3pPr>
            <a:lvl4pPr marL="1828800" marR="0" lvl="3" indent="-228600" algn="ctr" rtl="0">
              <a:lnSpc>
                <a:spcPct val="100000"/>
              </a:lnSpc>
              <a:spcBef>
                <a:spcPts val="0"/>
              </a:spcBef>
              <a:spcAft>
                <a:spcPts val="0"/>
              </a:spcAft>
              <a:buClr>
                <a:schemeClr val="dk1"/>
              </a:buClr>
              <a:buSzPts val="1050"/>
              <a:buFont typeface="Arial"/>
              <a:buNone/>
              <a:defRPr sz="105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Google Shape;247;p43"/>
          <p:cNvSpPr txBox="1">
            <a:spLocks noGrp="1"/>
          </p:cNvSpPr>
          <p:nvPr>
            <p:ph type="body" idx="8"/>
          </p:nvPr>
        </p:nvSpPr>
        <p:spPr>
          <a:xfrm>
            <a:off x="8384932" y="4679987"/>
            <a:ext cx="1733047" cy="36276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1"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2"/>
          <p:cNvPicPr preferRelativeResize="0"/>
          <p:nvPr/>
        </p:nvPicPr>
        <p:blipFill rotWithShape="1">
          <a:blip r:embed="rId20">
            <a:alphaModFix/>
          </a:blip>
          <a:srcRect/>
          <a:stretch/>
        </p:blipFill>
        <p:spPr>
          <a:xfrm>
            <a:off x="0" y="0"/>
            <a:ext cx="12191998" cy="6858000"/>
          </a:xfrm>
          <a:prstGeom prst="rect">
            <a:avLst/>
          </a:prstGeom>
          <a:noFill/>
          <a:ln>
            <a:noFill/>
          </a:ln>
        </p:spPr>
      </p:pic>
      <p:sp>
        <p:nvSpPr>
          <p:cNvPr id="11" name="Google Shape;11;p32"/>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32"/>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13" name="Google Shape;13;p32"/>
          <p:cNvSpPr/>
          <p:nvPr/>
        </p:nvSpPr>
        <p:spPr>
          <a:xfrm>
            <a:off x="75500" y="6506031"/>
            <a:ext cx="760546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DTE is licensed to Manav Rachna University</a:t>
            </a:r>
            <a:endParaRPr/>
          </a:p>
        </p:txBody>
      </p:sp>
      <p:sp>
        <p:nvSpPr>
          <p:cNvPr id="14" name="Google Shape;14;p32"/>
          <p:cNvSpPr txBo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400"/>
              <a:buFont typeface="Arial"/>
              <a:buNone/>
            </a:pPr>
            <a:r>
              <a:rPr lang="en-US" sz="1400" b="1" i="0" u="none" strike="noStrike" cap="none">
                <a:solidFill>
                  <a:srgbClr val="0EC07D"/>
                </a:solidFill>
                <a:latin typeface="Arial"/>
                <a:ea typeface="Arial"/>
                <a:cs typeface="Arial"/>
                <a:sym typeface="Arial"/>
              </a:rPr>
              <a:t>Module 2:</a:t>
            </a:r>
            <a:r>
              <a:rPr lang="en-US" sz="1400" b="0" i="0" u="none" strike="noStrike" cap="none">
                <a:solidFill>
                  <a:srgbClr val="0EC07D"/>
                </a:solidFill>
                <a:latin typeface="Arial"/>
                <a:ea typeface="Arial"/>
                <a:cs typeface="Arial"/>
                <a:sym typeface="Arial"/>
              </a:rPr>
              <a:t> Agile Methodologies and Lean</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5"/>
        <p:cNvGrpSpPr/>
        <p:nvPr/>
      </p:nvGrpSpPr>
      <p:grpSpPr>
        <a:xfrm>
          <a:off x="0" y="0"/>
          <a:ext cx="0" cy="0"/>
          <a:chOff x="0" y="0"/>
          <a:chExt cx="0" cy="0"/>
        </a:xfrm>
      </p:grpSpPr>
      <p:pic>
        <p:nvPicPr>
          <p:cNvPr id="676" name="Google Shape;676;p34"/>
          <p:cNvPicPr preferRelativeResize="0"/>
          <p:nvPr/>
        </p:nvPicPr>
        <p:blipFill rotWithShape="1">
          <a:blip r:embed="rId8">
            <a:alphaModFix/>
          </a:blip>
          <a:srcRect/>
          <a:stretch/>
        </p:blipFill>
        <p:spPr>
          <a:xfrm>
            <a:off x="0" y="0"/>
            <a:ext cx="12191998" cy="6858000"/>
          </a:xfrm>
          <a:prstGeom prst="rect">
            <a:avLst/>
          </a:prstGeom>
          <a:noFill/>
          <a:ln>
            <a:noFill/>
          </a:ln>
        </p:spPr>
      </p:pic>
      <p:sp>
        <p:nvSpPr>
          <p:cNvPr id="677" name="Google Shape;677;p34"/>
          <p:cNvSpPr/>
          <p:nvPr/>
        </p:nvSpPr>
        <p:spPr>
          <a:xfrm>
            <a:off x="0" y="267883"/>
            <a:ext cx="75500" cy="861239"/>
          </a:xfrm>
          <a:prstGeom prst="rect">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A4C74"/>
              </a:solidFill>
              <a:latin typeface="Calibri"/>
              <a:ea typeface="Calibri"/>
              <a:cs typeface="Calibri"/>
              <a:sym typeface="Calibri"/>
            </a:endParaRPr>
          </a:p>
        </p:txBody>
      </p:sp>
      <p:sp>
        <p:nvSpPr>
          <p:cNvPr id="678" name="Google Shape;678;p34"/>
          <p:cNvSpPr txBox="1">
            <a:spLocks noGrp="1"/>
          </p:cNvSpPr>
          <p:nvPr>
            <p:ph type="sldNum" idx="12"/>
          </p:nvPr>
        </p:nvSpPr>
        <p:spPr>
          <a:xfrm>
            <a:off x="11561884" y="6356350"/>
            <a:ext cx="38686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79" name="Google Shape;679;p34"/>
          <p:cNvSpPr/>
          <p:nvPr/>
        </p:nvSpPr>
        <p:spPr>
          <a:xfrm>
            <a:off x="75500" y="6506031"/>
            <a:ext cx="760546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800"/>
              <a:buFont typeface="Arial"/>
              <a:buNone/>
            </a:pPr>
            <a:r>
              <a:rPr lang="en-US" sz="800" b="0" i="0" u="none" strike="noStrike" cap="none">
                <a:solidFill>
                  <a:srgbClr val="7F7F7F"/>
                </a:solidFill>
                <a:latin typeface="Arial"/>
                <a:ea typeface="Arial"/>
                <a:cs typeface="Arial"/>
                <a:sym typeface="Arial"/>
              </a:rPr>
              <a:t>Copyright © 2018, Xebia Group. All rights reserved. This course B.TECH CSE with specialization in DTE is licensed to Manav Rachna University</a:t>
            </a:r>
            <a:endParaRPr/>
          </a:p>
        </p:txBody>
      </p:sp>
      <p:sp>
        <p:nvSpPr>
          <p:cNvPr id="680" name="Google Shape;680;p34"/>
          <p:cNvSpPr txBox="1"/>
          <p:nvPr/>
        </p:nvSpPr>
        <p:spPr>
          <a:xfrm>
            <a:off x="207963" y="273050"/>
            <a:ext cx="11291702" cy="298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EC07D"/>
              </a:buClr>
              <a:buSzPts val="1400"/>
              <a:buFont typeface="Arial"/>
              <a:buNone/>
            </a:pPr>
            <a:r>
              <a:rPr lang="en-US" sz="1400" b="1" i="0" u="none" strike="noStrike" cap="none">
                <a:solidFill>
                  <a:srgbClr val="0EC07D"/>
                </a:solidFill>
                <a:latin typeface="Arial"/>
                <a:ea typeface="Arial"/>
                <a:cs typeface="Arial"/>
                <a:sym typeface="Arial"/>
              </a:rPr>
              <a:t>Module 2:</a:t>
            </a:r>
            <a:r>
              <a:rPr lang="en-US" sz="1400" b="0" i="0" u="none" strike="noStrike" cap="none">
                <a:solidFill>
                  <a:srgbClr val="0EC07D"/>
                </a:solidFill>
                <a:latin typeface="Arial"/>
                <a:ea typeface="Arial"/>
                <a:cs typeface="Arial"/>
                <a:sym typeface="Arial"/>
              </a:rPr>
              <a:t> Agile Methodologies and Lean</a:t>
            </a:r>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2" name="Rectangle 1">
            <a:extLst>
              <a:ext uri="{FF2B5EF4-FFF2-40B4-BE49-F238E27FC236}">
                <a16:creationId xmlns:a16="http://schemas.microsoft.com/office/drawing/2014/main" id="{297685A0-BF54-E538-C115-348041F90868}"/>
              </a:ext>
            </a:extLst>
          </p:cNvPr>
          <p:cNvSpPr/>
          <p:nvPr/>
        </p:nvSpPr>
        <p:spPr>
          <a:xfrm>
            <a:off x="3760839" y="2639961"/>
            <a:ext cx="2020529" cy="604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FF166962-AF58-2DCD-D471-F2A12DE49EF3}"/>
              </a:ext>
            </a:extLst>
          </p:cNvPr>
          <p:cNvSpPr/>
          <p:nvPr/>
        </p:nvSpPr>
        <p:spPr>
          <a:xfrm>
            <a:off x="3760839" y="2824316"/>
            <a:ext cx="2020529" cy="604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379A4F5-C229-55CB-7B49-AF89A9D43DA8}"/>
              </a:ext>
            </a:extLst>
          </p:cNvPr>
          <p:cNvSpPr/>
          <p:nvPr/>
        </p:nvSpPr>
        <p:spPr>
          <a:xfrm>
            <a:off x="260555" y="275303"/>
            <a:ext cx="2020529" cy="889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0497CFC-CA42-B8BB-E1F1-EAE8EDE50A1B}"/>
              </a:ext>
            </a:extLst>
          </p:cNvPr>
          <p:cNvSpPr/>
          <p:nvPr/>
        </p:nvSpPr>
        <p:spPr>
          <a:xfrm>
            <a:off x="6449961" y="560439"/>
            <a:ext cx="2020529" cy="604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5FF8B4D-F4C0-0C96-CCBA-0D09103C7F37}"/>
              </a:ext>
            </a:extLst>
          </p:cNvPr>
          <p:cNvSpPr/>
          <p:nvPr/>
        </p:nvSpPr>
        <p:spPr>
          <a:xfrm>
            <a:off x="4771103" y="3234813"/>
            <a:ext cx="6902245" cy="378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1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2.4 Four Values of the Agile Manifesto</a:t>
            </a:r>
            <a:endParaRPr/>
          </a:p>
        </p:txBody>
      </p:sp>
      <p:sp>
        <p:nvSpPr>
          <p:cNvPr id="866" name="Google Shape;866;p10"/>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grpSp>
        <p:nvGrpSpPr>
          <p:cNvPr id="867" name="Google Shape;867;p10"/>
          <p:cNvGrpSpPr/>
          <p:nvPr/>
        </p:nvGrpSpPr>
        <p:grpSpPr>
          <a:xfrm>
            <a:off x="755518" y="1501430"/>
            <a:ext cx="10680963" cy="3855140"/>
            <a:chOff x="324188" y="1876926"/>
            <a:chExt cx="11579100" cy="4010400"/>
          </a:xfrm>
        </p:grpSpPr>
        <p:sp>
          <p:nvSpPr>
            <p:cNvPr id="868" name="Google Shape;868;p10"/>
            <p:cNvSpPr/>
            <p:nvPr/>
          </p:nvSpPr>
          <p:spPr>
            <a:xfrm>
              <a:off x="324188" y="1876926"/>
              <a:ext cx="11579100" cy="4010400"/>
            </a:xfrm>
            <a:prstGeom prst="roundRect">
              <a:avLst>
                <a:gd name="adj" fmla="val 6901"/>
              </a:avLst>
            </a:prstGeom>
            <a:solidFill>
              <a:srgbClr val="0EC07D"/>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869" name="Google Shape;869;p10"/>
            <p:cNvGrpSpPr/>
            <p:nvPr/>
          </p:nvGrpSpPr>
          <p:grpSpPr>
            <a:xfrm>
              <a:off x="689812" y="2245895"/>
              <a:ext cx="2486401" cy="3240600"/>
              <a:chOff x="770021" y="2245895"/>
              <a:chExt cx="2486400" cy="3240599"/>
            </a:xfrm>
          </p:grpSpPr>
          <p:sp>
            <p:nvSpPr>
              <p:cNvPr id="870" name="Google Shape;870;p10"/>
              <p:cNvSpPr/>
              <p:nvPr/>
            </p:nvSpPr>
            <p:spPr>
              <a:xfrm>
                <a:off x="770021"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71" name="Google Shape;871;p10"/>
              <p:cNvSpPr txBox="1"/>
              <p:nvPr/>
            </p:nvSpPr>
            <p:spPr>
              <a:xfrm>
                <a:off x="964733"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Processes and Tools</a:t>
                </a:r>
                <a:endParaRPr sz="1600" b="0" i="0" u="none" strike="noStrike" cap="none">
                  <a:solidFill>
                    <a:srgbClr val="000000"/>
                  </a:solidFill>
                  <a:latin typeface="Arial"/>
                  <a:ea typeface="Arial"/>
                  <a:cs typeface="Arial"/>
                  <a:sym typeface="Arial"/>
                </a:endParaRPr>
              </a:p>
            </p:txBody>
          </p:sp>
          <p:sp>
            <p:nvSpPr>
              <p:cNvPr id="872" name="Google Shape;872;p10"/>
              <p:cNvSpPr txBox="1"/>
              <p:nvPr/>
            </p:nvSpPr>
            <p:spPr>
              <a:xfrm>
                <a:off x="964733"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Individual and Interactions</a:t>
                </a:r>
                <a:endParaRPr sz="1600" b="1" i="0" u="none" strike="noStrike" cap="none">
                  <a:solidFill>
                    <a:srgbClr val="000000"/>
                  </a:solidFill>
                  <a:latin typeface="Arial"/>
                  <a:ea typeface="Arial"/>
                  <a:cs typeface="Arial"/>
                  <a:sym typeface="Arial"/>
                </a:endParaRPr>
              </a:p>
            </p:txBody>
          </p:sp>
          <p:grpSp>
            <p:nvGrpSpPr>
              <p:cNvPr id="873" name="Google Shape;873;p10"/>
              <p:cNvGrpSpPr/>
              <p:nvPr/>
            </p:nvGrpSpPr>
            <p:grpSpPr>
              <a:xfrm>
                <a:off x="1445110" y="3273093"/>
                <a:ext cx="1136389" cy="1246617"/>
                <a:chOff x="1450789" y="3273093"/>
                <a:chExt cx="1136389" cy="1246617"/>
              </a:xfrm>
            </p:grpSpPr>
            <p:grpSp>
              <p:nvGrpSpPr>
                <p:cNvPr id="874" name="Google Shape;874;p10"/>
                <p:cNvGrpSpPr/>
                <p:nvPr/>
              </p:nvGrpSpPr>
              <p:grpSpPr>
                <a:xfrm>
                  <a:off x="1450789" y="3273093"/>
                  <a:ext cx="1136389" cy="1246617"/>
                  <a:chOff x="627304" y="1987183"/>
                  <a:chExt cx="1594708" cy="1749392"/>
                </a:xfrm>
              </p:grpSpPr>
              <p:sp>
                <p:nvSpPr>
                  <p:cNvPr id="875" name="Google Shape;875;p1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6" name="Google Shape;876;p1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7" name="Google Shape;877;p1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78" name="Google Shape;878;p10"/>
                <p:cNvSpPr txBox="1"/>
                <p:nvPr/>
              </p:nvSpPr>
              <p:spPr>
                <a:xfrm>
                  <a:off x="1510910" y="3424168"/>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O</a:t>
                  </a:r>
                  <a:endParaRPr sz="1400" b="0" i="0" u="none" strike="noStrike" cap="none">
                    <a:solidFill>
                      <a:srgbClr val="000000"/>
                    </a:solidFill>
                    <a:latin typeface="Arial"/>
                    <a:ea typeface="Arial"/>
                    <a:cs typeface="Arial"/>
                    <a:sym typeface="Arial"/>
                  </a:endParaRPr>
                </a:p>
              </p:txBody>
            </p:sp>
          </p:grpSp>
        </p:grpSp>
        <p:grpSp>
          <p:nvGrpSpPr>
            <p:cNvPr id="879" name="Google Shape;879;p10"/>
            <p:cNvGrpSpPr/>
            <p:nvPr/>
          </p:nvGrpSpPr>
          <p:grpSpPr>
            <a:xfrm>
              <a:off x="3475745" y="2245895"/>
              <a:ext cx="2583610" cy="3240600"/>
              <a:chOff x="3420926" y="2245895"/>
              <a:chExt cx="2583610" cy="3240599"/>
            </a:xfrm>
          </p:grpSpPr>
          <p:sp>
            <p:nvSpPr>
              <p:cNvPr id="880" name="Google Shape;880;p10"/>
              <p:cNvSpPr/>
              <p:nvPr/>
            </p:nvSpPr>
            <p:spPr>
              <a:xfrm>
                <a:off x="3420926" y="2245895"/>
                <a:ext cx="2486399"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81" name="Google Shape;881;p10"/>
              <p:cNvSpPr txBox="1"/>
              <p:nvPr/>
            </p:nvSpPr>
            <p:spPr>
              <a:xfrm>
                <a:off x="3615637" y="4721024"/>
                <a:ext cx="23888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Comprehensive Documentation</a:t>
                </a:r>
                <a:endParaRPr sz="1600" b="0" i="0" u="none" strike="noStrike" cap="none">
                  <a:solidFill>
                    <a:srgbClr val="000000"/>
                  </a:solidFill>
                  <a:latin typeface="Arial"/>
                  <a:ea typeface="Arial"/>
                  <a:cs typeface="Arial"/>
                  <a:sym typeface="Arial"/>
                </a:endParaRPr>
              </a:p>
            </p:txBody>
          </p:sp>
          <p:sp>
            <p:nvSpPr>
              <p:cNvPr id="882" name="Google Shape;882;p10"/>
              <p:cNvSpPr txBox="1"/>
              <p:nvPr/>
            </p:nvSpPr>
            <p:spPr>
              <a:xfrm>
                <a:off x="3615639" y="2427019"/>
                <a:ext cx="2096999"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Working Software</a:t>
                </a:r>
                <a:endParaRPr sz="1600" b="0" i="0" u="none" strike="noStrike" cap="none">
                  <a:solidFill>
                    <a:srgbClr val="000000"/>
                  </a:solidFill>
                  <a:latin typeface="Arial"/>
                  <a:ea typeface="Arial"/>
                  <a:cs typeface="Arial"/>
                  <a:sym typeface="Arial"/>
                </a:endParaRPr>
              </a:p>
            </p:txBody>
          </p:sp>
          <p:grpSp>
            <p:nvGrpSpPr>
              <p:cNvPr id="883" name="Google Shape;883;p10"/>
              <p:cNvGrpSpPr/>
              <p:nvPr/>
            </p:nvGrpSpPr>
            <p:grpSpPr>
              <a:xfrm>
                <a:off x="4096017" y="3273093"/>
                <a:ext cx="1137391" cy="1246617"/>
                <a:chOff x="4403452" y="3273093"/>
                <a:chExt cx="1137391" cy="1246617"/>
              </a:xfrm>
            </p:grpSpPr>
            <p:grpSp>
              <p:nvGrpSpPr>
                <p:cNvPr id="884" name="Google Shape;884;p10"/>
                <p:cNvGrpSpPr/>
                <p:nvPr/>
              </p:nvGrpSpPr>
              <p:grpSpPr>
                <a:xfrm>
                  <a:off x="4403452" y="3273093"/>
                  <a:ext cx="1136389" cy="1246617"/>
                  <a:chOff x="627304" y="1987183"/>
                  <a:chExt cx="1594708" cy="1749392"/>
                </a:xfrm>
              </p:grpSpPr>
              <p:sp>
                <p:nvSpPr>
                  <p:cNvPr id="885" name="Google Shape;885;p1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6" name="Google Shape;886;p1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7" name="Google Shape;887;p1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88" name="Google Shape;888;p10"/>
                <p:cNvSpPr txBox="1"/>
                <p:nvPr/>
              </p:nvSpPr>
              <p:spPr>
                <a:xfrm>
                  <a:off x="4464743" y="342962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V</a:t>
                  </a:r>
                  <a:endParaRPr sz="1400" b="0" i="0" u="none" strike="noStrike" cap="none">
                    <a:solidFill>
                      <a:srgbClr val="000000"/>
                    </a:solidFill>
                    <a:latin typeface="Arial"/>
                    <a:ea typeface="Arial"/>
                    <a:cs typeface="Arial"/>
                    <a:sym typeface="Arial"/>
                  </a:endParaRPr>
                </a:p>
              </p:txBody>
            </p:sp>
          </p:grpSp>
        </p:grpSp>
        <p:grpSp>
          <p:nvGrpSpPr>
            <p:cNvPr id="889" name="Google Shape;889;p10"/>
            <p:cNvGrpSpPr/>
            <p:nvPr/>
          </p:nvGrpSpPr>
          <p:grpSpPr>
            <a:xfrm>
              <a:off x="6261678" y="2245895"/>
              <a:ext cx="2486401" cy="3240600"/>
              <a:chOff x="6434793" y="2245895"/>
              <a:chExt cx="2486400" cy="3240599"/>
            </a:xfrm>
          </p:grpSpPr>
          <p:sp>
            <p:nvSpPr>
              <p:cNvPr id="890" name="Google Shape;890;p10"/>
              <p:cNvSpPr/>
              <p:nvPr/>
            </p:nvSpPr>
            <p:spPr>
              <a:xfrm>
                <a:off x="6434793"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91" name="Google Shape;891;p10"/>
              <p:cNvSpPr txBox="1"/>
              <p:nvPr/>
            </p:nvSpPr>
            <p:spPr>
              <a:xfrm>
                <a:off x="6629505"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Contract Negotiation</a:t>
                </a:r>
                <a:endParaRPr sz="1600" b="1" i="0" u="none" strike="noStrike" cap="none">
                  <a:solidFill>
                    <a:srgbClr val="000000"/>
                  </a:solidFill>
                  <a:latin typeface="Arial"/>
                  <a:ea typeface="Arial"/>
                  <a:cs typeface="Arial"/>
                  <a:sym typeface="Arial"/>
                </a:endParaRPr>
              </a:p>
            </p:txBody>
          </p:sp>
          <p:sp>
            <p:nvSpPr>
              <p:cNvPr id="892" name="Google Shape;892;p10"/>
              <p:cNvSpPr txBox="1"/>
              <p:nvPr/>
            </p:nvSpPr>
            <p:spPr>
              <a:xfrm>
                <a:off x="6629504"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Customer Collaboration</a:t>
                </a:r>
                <a:endParaRPr sz="1600" b="0" i="0" u="none" strike="noStrike" cap="none">
                  <a:solidFill>
                    <a:srgbClr val="000000"/>
                  </a:solidFill>
                  <a:latin typeface="Arial"/>
                  <a:ea typeface="Arial"/>
                  <a:cs typeface="Arial"/>
                  <a:sym typeface="Arial"/>
                </a:endParaRPr>
              </a:p>
            </p:txBody>
          </p:sp>
          <p:grpSp>
            <p:nvGrpSpPr>
              <p:cNvPr id="893" name="Google Shape;893;p10"/>
              <p:cNvGrpSpPr/>
              <p:nvPr/>
            </p:nvGrpSpPr>
            <p:grpSpPr>
              <a:xfrm>
                <a:off x="7109883" y="3273093"/>
                <a:ext cx="1136389" cy="1246617"/>
                <a:chOff x="7004438" y="3273093"/>
                <a:chExt cx="1136389" cy="1246617"/>
              </a:xfrm>
            </p:grpSpPr>
            <p:grpSp>
              <p:nvGrpSpPr>
                <p:cNvPr id="894" name="Google Shape;894;p10"/>
                <p:cNvGrpSpPr/>
                <p:nvPr/>
              </p:nvGrpSpPr>
              <p:grpSpPr>
                <a:xfrm>
                  <a:off x="7004438" y="3273093"/>
                  <a:ext cx="1136389" cy="1246617"/>
                  <a:chOff x="627304" y="1987183"/>
                  <a:chExt cx="1594708" cy="1749392"/>
                </a:xfrm>
              </p:grpSpPr>
              <p:sp>
                <p:nvSpPr>
                  <p:cNvPr id="895" name="Google Shape;895;p1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6" name="Google Shape;896;p1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7" name="Google Shape;897;p1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98" name="Google Shape;898;p10"/>
                <p:cNvSpPr txBox="1"/>
                <p:nvPr/>
              </p:nvSpPr>
              <p:spPr>
                <a:xfrm>
                  <a:off x="704284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grpSp>
        </p:grpSp>
        <p:grpSp>
          <p:nvGrpSpPr>
            <p:cNvPr id="899" name="Google Shape;899;p10"/>
            <p:cNvGrpSpPr/>
            <p:nvPr/>
          </p:nvGrpSpPr>
          <p:grpSpPr>
            <a:xfrm>
              <a:off x="9047611" y="2245896"/>
              <a:ext cx="2486400" cy="3240600"/>
              <a:chOff x="9127820" y="2245895"/>
              <a:chExt cx="2486400" cy="3240599"/>
            </a:xfrm>
          </p:grpSpPr>
          <p:sp>
            <p:nvSpPr>
              <p:cNvPr id="900" name="Google Shape;900;p10"/>
              <p:cNvSpPr/>
              <p:nvPr/>
            </p:nvSpPr>
            <p:spPr>
              <a:xfrm>
                <a:off x="9127820" y="2245895"/>
                <a:ext cx="2486400" cy="3240599"/>
              </a:xfrm>
              <a:prstGeom prst="roundRect">
                <a:avLst>
                  <a:gd name="adj" fmla="val 10215"/>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01" name="Google Shape;901;p10"/>
              <p:cNvSpPr txBox="1"/>
              <p:nvPr/>
            </p:nvSpPr>
            <p:spPr>
              <a:xfrm>
                <a:off x="9322532" y="472103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Following a Plan</a:t>
                </a:r>
                <a:endParaRPr sz="1600" b="0" i="0" u="none" strike="noStrike" cap="none">
                  <a:solidFill>
                    <a:srgbClr val="000000"/>
                  </a:solidFill>
                  <a:latin typeface="Arial"/>
                  <a:ea typeface="Arial"/>
                  <a:cs typeface="Arial"/>
                  <a:sym typeface="Arial"/>
                </a:endParaRPr>
              </a:p>
            </p:txBody>
          </p:sp>
          <p:sp>
            <p:nvSpPr>
              <p:cNvPr id="902" name="Google Shape;902;p10"/>
              <p:cNvSpPr txBox="1"/>
              <p:nvPr/>
            </p:nvSpPr>
            <p:spPr>
              <a:xfrm>
                <a:off x="9322531" y="2427019"/>
                <a:ext cx="20970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1600" b="1" i="0" u="none" strike="noStrike" cap="none">
                    <a:solidFill>
                      <a:srgbClr val="000000"/>
                    </a:solidFill>
                    <a:latin typeface="Arial"/>
                    <a:ea typeface="Arial"/>
                    <a:cs typeface="Arial"/>
                    <a:sym typeface="Arial"/>
                  </a:rPr>
                  <a:t>Responding to Change</a:t>
                </a:r>
                <a:endParaRPr sz="1600" b="0" i="0" u="none" strike="noStrike" cap="none">
                  <a:solidFill>
                    <a:srgbClr val="000000"/>
                  </a:solidFill>
                  <a:latin typeface="Arial"/>
                  <a:ea typeface="Arial"/>
                  <a:cs typeface="Arial"/>
                  <a:sym typeface="Arial"/>
                </a:endParaRPr>
              </a:p>
            </p:txBody>
          </p:sp>
          <p:grpSp>
            <p:nvGrpSpPr>
              <p:cNvPr id="903" name="Google Shape;903;p10"/>
              <p:cNvGrpSpPr/>
              <p:nvPr/>
            </p:nvGrpSpPr>
            <p:grpSpPr>
              <a:xfrm>
                <a:off x="9796692" y="3273093"/>
                <a:ext cx="1136389" cy="1246617"/>
                <a:chOff x="9699620" y="3273093"/>
                <a:chExt cx="1136389" cy="1246617"/>
              </a:xfrm>
            </p:grpSpPr>
            <p:grpSp>
              <p:nvGrpSpPr>
                <p:cNvPr id="904" name="Google Shape;904;p10"/>
                <p:cNvGrpSpPr/>
                <p:nvPr/>
              </p:nvGrpSpPr>
              <p:grpSpPr>
                <a:xfrm>
                  <a:off x="9699620" y="3273093"/>
                  <a:ext cx="1136389" cy="1246617"/>
                  <a:chOff x="627304" y="1987183"/>
                  <a:chExt cx="1594708" cy="1749392"/>
                </a:xfrm>
              </p:grpSpPr>
              <p:sp>
                <p:nvSpPr>
                  <p:cNvPr id="905" name="Google Shape;905;p10"/>
                  <p:cNvSpPr/>
                  <p:nvPr/>
                </p:nvSpPr>
                <p:spPr>
                  <a:xfrm>
                    <a:off x="1424612" y="2476575"/>
                    <a:ext cx="797400" cy="1260000"/>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6" name="Google Shape;906;p10"/>
                  <p:cNvSpPr/>
                  <p:nvPr/>
                </p:nvSpPr>
                <p:spPr>
                  <a:xfrm>
                    <a:off x="627304" y="2476575"/>
                    <a:ext cx="800400" cy="1260000"/>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7" name="Google Shape;907;p10"/>
                  <p:cNvSpPr/>
                  <p:nvPr/>
                </p:nvSpPr>
                <p:spPr>
                  <a:xfrm>
                    <a:off x="627304" y="1987183"/>
                    <a:ext cx="1594500" cy="98190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08" name="Google Shape;908;p10"/>
                <p:cNvSpPr txBox="1"/>
                <p:nvPr/>
              </p:nvSpPr>
              <p:spPr>
                <a:xfrm>
                  <a:off x="9758969" y="3398216"/>
                  <a:ext cx="1076100" cy="362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FFFFFF"/>
                    </a:buClr>
                    <a:buSzPts val="2800"/>
                    <a:buFont typeface="Arial"/>
                    <a:buNone/>
                  </a:pPr>
                  <a:r>
                    <a:rPr lang="en-US" sz="2800" b="1" i="0" u="none" strike="noStrike" cap="none">
                      <a:solidFill>
                        <a:srgbClr val="FFFFFF"/>
                      </a:solidFill>
                      <a:latin typeface="Arial"/>
                      <a:ea typeface="Arial"/>
                      <a:cs typeface="Arial"/>
                      <a:sym typeface="Arial"/>
                    </a:rPr>
                    <a:t>R</a:t>
                  </a:r>
                  <a:endParaRPr sz="1400" b="0" i="0" u="none" strike="noStrike" cap="none">
                    <a:solidFill>
                      <a:srgbClr val="000000"/>
                    </a:solidFill>
                    <a:latin typeface="Arial"/>
                    <a:ea typeface="Arial"/>
                    <a:cs typeface="Arial"/>
                    <a:sym typeface="Arial"/>
                  </a:endParaRPr>
                </a:p>
              </p:txBody>
            </p:sp>
          </p:grpSp>
        </p:grpSp>
        <p:sp>
          <p:nvSpPr>
            <p:cNvPr id="909" name="Google Shape;909;p10"/>
            <p:cNvSpPr/>
            <p:nvPr/>
          </p:nvSpPr>
          <p:spPr>
            <a:xfrm>
              <a:off x="246602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10" name="Google Shape;910;p10"/>
            <p:cNvSpPr/>
            <p:nvPr/>
          </p:nvSpPr>
          <p:spPr>
            <a:xfrm>
              <a:off x="5274481" y="3626939"/>
              <a:ext cx="1684800" cy="560100"/>
            </a:xfrm>
            <a:prstGeom prst="rect">
              <a:avLst/>
            </a:prstGeom>
            <a:solidFill>
              <a:srgbClr val="14906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11" name="Google Shape;911;p10"/>
            <p:cNvSpPr/>
            <p:nvPr/>
          </p:nvSpPr>
          <p:spPr>
            <a:xfrm>
              <a:off x="8050486" y="3626939"/>
              <a:ext cx="1684800" cy="560100"/>
            </a:xfrm>
            <a:prstGeom prst="rect">
              <a:avLst/>
            </a:prstGeom>
            <a:solidFill>
              <a:srgbClr val="404E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912" name="Google Shape;912;p10"/>
          <p:cNvSpPr/>
          <p:nvPr/>
        </p:nvSpPr>
        <p:spPr>
          <a:xfrm>
            <a:off x="983246" y="5593324"/>
            <a:ext cx="102738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“That is, while there is value in the items on the right, we value the items on the left more.”</a:t>
            </a: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BB0FC438-A2B1-BC84-8268-6BBF05A51BDA}"/>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1"/>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2.5 Agile Manifesto</a:t>
            </a:r>
            <a:endParaRPr/>
          </a:p>
        </p:txBody>
      </p:sp>
      <p:sp>
        <p:nvSpPr>
          <p:cNvPr id="919" name="Google Shape;919;p11"/>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b="1"/>
              <a:t>Agile Manifesto Value 1:  </a:t>
            </a:r>
            <a:r>
              <a:rPr lang="en-US"/>
              <a:t>Individuals and interactions over processes and tools</a:t>
            </a:r>
            <a:endParaRPr/>
          </a:p>
          <a:p>
            <a:pPr marL="0" lvl="0" indent="0" algn="l" rtl="0">
              <a:lnSpc>
                <a:spcPct val="90000"/>
              </a:lnSpc>
              <a:spcBef>
                <a:spcPts val="838"/>
              </a:spcBef>
              <a:spcAft>
                <a:spcPts val="0"/>
              </a:spcAft>
              <a:buClr>
                <a:schemeClr val="dk1"/>
              </a:buClr>
              <a:buSzPts val="1800"/>
              <a:buNone/>
            </a:pPr>
            <a:endParaRPr/>
          </a:p>
        </p:txBody>
      </p:sp>
      <p:grpSp>
        <p:nvGrpSpPr>
          <p:cNvPr id="920" name="Google Shape;920;p11"/>
          <p:cNvGrpSpPr/>
          <p:nvPr/>
        </p:nvGrpSpPr>
        <p:grpSpPr>
          <a:xfrm>
            <a:off x="514350" y="1926707"/>
            <a:ext cx="11131312" cy="3482201"/>
            <a:chOff x="514348" y="2236480"/>
            <a:chExt cx="11131312" cy="3482201"/>
          </a:xfrm>
        </p:grpSpPr>
        <p:sp>
          <p:nvSpPr>
            <p:cNvPr id="921" name="Google Shape;921;p11"/>
            <p:cNvSpPr/>
            <p:nvPr/>
          </p:nvSpPr>
          <p:spPr>
            <a:xfrm>
              <a:off x="514349" y="2236482"/>
              <a:ext cx="11131311" cy="3482199"/>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Communication—the key to the success of a project</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People build Products</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Have the focus on people and the source of energy</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Self-organization of cross-functional teams—to identify scope, negotiate, accept, define, collaborate, share, and solve problems</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Individuals need to be motivated</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Interactions need to be fostered among team members, customers and other stakeholders</a:t>
              </a:r>
              <a:endParaRPr/>
            </a:p>
          </p:txBody>
        </p:sp>
        <p:sp>
          <p:nvSpPr>
            <p:cNvPr id="922" name="Google Shape;922;p11"/>
            <p:cNvSpPr/>
            <p:nvPr/>
          </p:nvSpPr>
          <p:spPr>
            <a:xfrm>
              <a:off x="514348" y="2236480"/>
              <a:ext cx="11131311" cy="800018"/>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INDIVIDUALS AND INTERACTIONS</a:t>
              </a:r>
              <a:endParaRPr/>
            </a:p>
          </p:txBody>
        </p:sp>
      </p:grpSp>
      <p:sp>
        <p:nvSpPr>
          <p:cNvPr id="2" name="Rectangle 1">
            <a:extLst>
              <a:ext uri="{FF2B5EF4-FFF2-40B4-BE49-F238E27FC236}">
                <a16:creationId xmlns:a16="http://schemas.microsoft.com/office/drawing/2014/main" id="{0896F712-2A66-EF46-275E-014DBA5A3793}"/>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1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2.5 Agile Manifesto (Contd.)</a:t>
            </a:r>
            <a:endParaRPr/>
          </a:p>
        </p:txBody>
      </p:sp>
      <p:sp>
        <p:nvSpPr>
          <p:cNvPr id="929" name="Google Shape;929;p12"/>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b="1"/>
              <a:t>Agile Manifesto Value 2: </a:t>
            </a:r>
            <a:r>
              <a:rPr lang="en-US"/>
              <a:t>Working software over comprehensive documentation</a:t>
            </a:r>
            <a:endParaRPr/>
          </a:p>
          <a:p>
            <a:pPr marL="0" lvl="0" indent="0" algn="l" rtl="0">
              <a:lnSpc>
                <a:spcPct val="90000"/>
              </a:lnSpc>
              <a:spcBef>
                <a:spcPts val="838"/>
              </a:spcBef>
              <a:spcAft>
                <a:spcPts val="0"/>
              </a:spcAft>
              <a:buClr>
                <a:schemeClr val="dk1"/>
              </a:buClr>
              <a:buSzPts val="1800"/>
              <a:buNone/>
            </a:pPr>
            <a:endParaRPr/>
          </a:p>
        </p:txBody>
      </p:sp>
      <p:grpSp>
        <p:nvGrpSpPr>
          <p:cNvPr id="930" name="Google Shape;930;p12"/>
          <p:cNvGrpSpPr/>
          <p:nvPr/>
        </p:nvGrpSpPr>
        <p:grpSpPr>
          <a:xfrm>
            <a:off x="514350" y="1926706"/>
            <a:ext cx="11131312" cy="3445395"/>
            <a:chOff x="514348" y="2236479"/>
            <a:chExt cx="11131312" cy="3034600"/>
          </a:xfrm>
        </p:grpSpPr>
        <p:sp>
          <p:nvSpPr>
            <p:cNvPr id="931" name="Google Shape;931;p12"/>
            <p:cNvSpPr/>
            <p:nvPr/>
          </p:nvSpPr>
          <p:spPr>
            <a:xfrm>
              <a:off x="514349" y="2236485"/>
              <a:ext cx="11131311" cy="3034594"/>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Create and deliver value</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Customer satisfaction is important</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Deliver frequently and consistently; offer business value to the customer</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The primary goal of software development is to create software, not lengthy documents</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Write documentation that adds value</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Deliver what the customer wants; documentation is always supplementary</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Customer-focus is the primary focus</a:t>
              </a:r>
              <a:endParaRPr/>
            </a:p>
          </p:txBody>
        </p:sp>
        <p:sp>
          <p:nvSpPr>
            <p:cNvPr id="932" name="Google Shape;932;p12"/>
            <p:cNvSpPr/>
            <p:nvPr/>
          </p:nvSpPr>
          <p:spPr>
            <a:xfrm>
              <a:off x="514348" y="2236479"/>
              <a:ext cx="11131311" cy="708731"/>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WORKING SOFTWARE</a:t>
              </a:r>
              <a:endParaRPr/>
            </a:p>
          </p:txBody>
        </p:sp>
      </p:grpSp>
      <p:sp>
        <p:nvSpPr>
          <p:cNvPr id="2" name="Rectangle 1">
            <a:extLst>
              <a:ext uri="{FF2B5EF4-FFF2-40B4-BE49-F238E27FC236}">
                <a16:creationId xmlns:a16="http://schemas.microsoft.com/office/drawing/2014/main" id="{CE6C0D6E-28D3-67E1-63D4-8C444A42D35A}"/>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1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2.5 Agile Manifesto (Contd.)</a:t>
            </a:r>
            <a:endParaRPr/>
          </a:p>
        </p:txBody>
      </p:sp>
      <p:sp>
        <p:nvSpPr>
          <p:cNvPr id="939" name="Google Shape;939;p13"/>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b="1"/>
              <a:t>Agile Manifesto Value 3: </a:t>
            </a:r>
            <a:r>
              <a:rPr lang="en-US"/>
              <a:t>Customer collaboration over contract negotiation</a:t>
            </a:r>
            <a:endParaRPr/>
          </a:p>
          <a:p>
            <a:pPr marL="0" lvl="0" indent="0" algn="l" rtl="0">
              <a:lnSpc>
                <a:spcPct val="90000"/>
              </a:lnSpc>
              <a:spcBef>
                <a:spcPts val="838"/>
              </a:spcBef>
              <a:spcAft>
                <a:spcPts val="0"/>
              </a:spcAft>
              <a:buClr>
                <a:schemeClr val="dk1"/>
              </a:buClr>
              <a:buSzPts val="1800"/>
              <a:buNone/>
            </a:pPr>
            <a:endParaRPr/>
          </a:p>
        </p:txBody>
      </p:sp>
      <p:grpSp>
        <p:nvGrpSpPr>
          <p:cNvPr id="940" name="Google Shape;940;p13"/>
          <p:cNvGrpSpPr/>
          <p:nvPr/>
        </p:nvGrpSpPr>
        <p:grpSpPr>
          <a:xfrm>
            <a:off x="514350" y="1926707"/>
            <a:ext cx="11131312" cy="3172235"/>
            <a:chOff x="514348" y="2236480"/>
            <a:chExt cx="11131312" cy="3172235"/>
          </a:xfrm>
        </p:grpSpPr>
        <p:sp>
          <p:nvSpPr>
            <p:cNvPr id="941" name="Google Shape;941;p13"/>
            <p:cNvSpPr/>
            <p:nvPr/>
          </p:nvSpPr>
          <p:spPr>
            <a:xfrm>
              <a:off x="514349" y="2236483"/>
              <a:ext cx="11131311" cy="3172232"/>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Flexibility and co-operation in terms of customer’s needs</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Work with the customer</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Make sure the intent of the contract is satisfied</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Understand customer’s product vision by close collaboration</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Let the contracting models be flexible</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Maintain relationships </a:t>
              </a:r>
              <a:endParaRPr/>
            </a:p>
          </p:txBody>
        </p:sp>
        <p:sp>
          <p:nvSpPr>
            <p:cNvPr id="942" name="Google Shape;942;p13"/>
            <p:cNvSpPr/>
            <p:nvPr/>
          </p:nvSpPr>
          <p:spPr>
            <a:xfrm>
              <a:off x="514348" y="2236480"/>
              <a:ext cx="11131311" cy="800018"/>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CUSTOMER COLLABORATION</a:t>
              </a:r>
              <a:endParaRPr/>
            </a:p>
          </p:txBody>
        </p:sp>
      </p:grpSp>
      <p:sp>
        <p:nvSpPr>
          <p:cNvPr id="2" name="Rectangle 1">
            <a:extLst>
              <a:ext uri="{FF2B5EF4-FFF2-40B4-BE49-F238E27FC236}">
                <a16:creationId xmlns:a16="http://schemas.microsoft.com/office/drawing/2014/main" id="{9BF03E3F-7421-4F42-F740-8F2B82954CFA}"/>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4"/>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2.5 Agile Manifesto (Contd.)</a:t>
            </a:r>
            <a:endParaRPr/>
          </a:p>
        </p:txBody>
      </p:sp>
      <p:sp>
        <p:nvSpPr>
          <p:cNvPr id="949" name="Google Shape;949;p14"/>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b="1"/>
              <a:t>Agile Manifesto Value 4: </a:t>
            </a:r>
            <a:r>
              <a:rPr lang="en-US"/>
              <a:t>Responding to change over following a plan</a:t>
            </a:r>
            <a:endParaRPr/>
          </a:p>
          <a:p>
            <a:pPr marL="0" lvl="0" indent="0" algn="l" rtl="0">
              <a:lnSpc>
                <a:spcPct val="90000"/>
              </a:lnSpc>
              <a:spcBef>
                <a:spcPts val="838"/>
              </a:spcBef>
              <a:spcAft>
                <a:spcPts val="0"/>
              </a:spcAft>
              <a:buClr>
                <a:schemeClr val="dk1"/>
              </a:buClr>
              <a:buSzPts val="1800"/>
              <a:buNone/>
            </a:pPr>
            <a:endParaRPr/>
          </a:p>
        </p:txBody>
      </p:sp>
      <p:grpSp>
        <p:nvGrpSpPr>
          <p:cNvPr id="950" name="Google Shape;950;p14"/>
          <p:cNvGrpSpPr/>
          <p:nvPr/>
        </p:nvGrpSpPr>
        <p:grpSpPr>
          <a:xfrm>
            <a:off x="514350" y="1926707"/>
            <a:ext cx="11131312" cy="2831273"/>
            <a:chOff x="514348" y="2236480"/>
            <a:chExt cx="11131312" cy="2831273"/>
          </a:xfrm>
        </p:grpSpPr>
        <p:sp>
          <p:nvSpPr>
            <p:cNvPr id="951" name="Google Shape;951;p14"/>
            <p:cNvSpPr/>
            <p:nvPr/>
          </p:nvSpPr>
          <p:spPr>
            <a:xfrm>
              <a:off x="514349" y="2236483"/>
              <a:ext cx="11131311" cy="2831270"/>
            </a:xfrm>
            <a:prstGeom prst="roundRect">
              <a:avLst>
                <a:gd name="adj" fmla="val 6725"/>
              </a:avLst>
            </a:prstGeom>
            <a:solidFill>
              <a:srgbClr val="E1EFD8"/>
            </a:solidFill>
            <a:ln>
              <a:noFill/>
            </a:ln>
          </p:spPr>
          <p:txBody>
            <a:bodyPr spcFirstLastPara="1" wrap="square" lIns="91425" tIns="45700" rIns="91425" bIns="91425" anchor="b" anchorCtr="0">
              <a:noAutofit/>
            </a:bodyPr>
            <a:lstStyle/>
            <a:p>
              <a:pPr marL="342900" marR="0" lvl="1" indent="-342900" algn="l" rtl="0">
                <a:lnSpc>
                  <a:spcPct val="10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Change is the reality, the worst enemy of any plan</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Changes in customer’s business needs - direct impact on developer’s plans</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Adaptive planning for accepting change</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Change to be reflected in the product</a:t>
              </a:r>
              <a:endParaRPr/>
            </a:p>
            <a:p>
              <a:pPr marL="342900" marR="0" lvl="1" indent="-342900" algn="l" rtl="0">
                <a:lnSpc>
                  <a:spcPct val="100000"/>
                </a:lnSpc>
                <a:spcBef>
                  <a:spcPts val="60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Show improvement </a:t>
              </a:r>
              <a:endParaRPr/>
            </a:p>
          </p:txBody>
        </p:sp>
        <p:sp>
          <p:nvSpPr>
            <p:cNvPr id="952" name="Google Shape;952;p14"/>
            <p:cNvSpPr/>
            <p:nvPr/>
          </p:nvSpPr>
          <p:spPr>
            <a:xfrm>
              <a:off x="514348" y="2236480"/>
              <a:ext cx="11131311" cy="800018"/>
            </a:xfrm>
            <a:prstGeom prst="roundRect">
              <a:avLst>
                <a:gd name="adj" fmla="val 29606"/>
              </a:avLst>
            </a:prstGeom>
            <a:solidFill>
              <a:srgbClr val="0DAB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RESPONDING TO CHANGE</a:t>
              </a:r>
              <a:endParaRPr/>
            </a:p>
          </p:txBody>
        </p:sp>
      </p:grpSp>
      <p:sp>
        <p:nvSpPr>
          <p:cNvPr id="2" name="Rectangle 1">
            <a:extLst>
              <a:ext uri="{FF2B5EF4-FFF2-40B4-BE49-F238E27FC236}">
                <a16:creationId xmlns:a16="http://schemas.microsoft.com/office/drawing/2014/main" id="{05486475-540D-A762-244D-B04482DE87AF}"/>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1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2.6 Twelve Principles of the Agile Manifesto</a:t>
            </a:r>
            <a:endParaRPr/>
          </a:p>
        </p:txBody>
      </p:sp>
      <p:sp>
        <p:nvSpPr>
          <p:cNvPr id="959" name="Google Shape;959;p15"/>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grpSp>
        <p:nvGrpSpPr>
          <p:cNvPr id="960" name="Google Shape;960;p15"/>
          <p:cNvGrpSpPr/>
          <p:nvPr/>
        </p:nvGrpSpPr>
        <p:grpSpPr>
          <a:xfrm>
            <a:off x="514350" y="1195657"/>
            <a:ext cx="11461750" cy="5213006"/>
            <a:chOff x="514350" y="1195657"/>
            <a:chExt cx="11461750" cy="5213006"/>
          </a:xfrm>
        </p:grpSpPr>
        <p:sp>
          <p:nvSpPr>
            <p:cNvPr id="961" name="Google Shape;961;p15"/>
            <p:cNvSpPr/>
            <p:nvPr/>
          </p:nvSpPr>
          <p:spPr>
            <a:xfrm>
              <a:off x="514350" y="1195657"/>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Our highest priority is to satisfy the customer through an early and continuous delivery of valuable software.</a:t>
              </a:r>
              <a:endParaRPr sz="1400" b="0" i="0" u="none" strike="noStrike" cap="none">
                <a:solidFill>
                  <a:srgbClr val="000000"/>
                </a:solidFill>
                <a:latin typeface="Arial"/>
                <a:ea typeface="Arial"/>
                <a:cs typeface="Arial"/>
                <a:sym typeface="Arial"/>
              </a:endParaRPr>
            </a:p>
          </p:txBody>
        </p:sp>
        <p:sp>
          <p:nvSpPr>
            <p:cNvPr id="962" name="Google Shape;962;p15"/>
            <p:cNvSpPr/>
            <p:nvPr/>
          </p:nvSpPr>
          <p:spPr>
            <a:xfrm>
              <a:off x="555691" y="121820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963" name="Google Shape;963;p15"/>
            <p:cNvSpPr/>
            <p:nvPr/>
          </p:nvSpPr>
          <p:spPr>
            <a:xfrm>
              <a:off x="514350" y="1637709"/>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Welcome changing requirements, even late in the development. Agile processes harness change for the customer's competitive advantage.</a:t>
              </a:r>
              <a:endParaRPr sz="1400" b="0" i="0" u="none" strike="noStrike" cap="none">
                <a:solidFill>
                  <a:srgbClr val="000000"/>
                </a:solidFill>
                <a:latin typeface="Arial"/>
                <a:ea typeface="Arial"/>
                <a:cs typeface="Arial"/>
                <a:sym typeface="Arial"/>
              </a:endParaRPr>
            </a:p>
          </p:txBody>
        </p:sp>
        <p:sp>
          <p:nvSpPr>
            <p:cNvPr id="964" name="Google Shape;964;p15"/>
            <p:cNvSpPr/>
            <p:nvPr/>
          </p:nvSpPr>
          <p:spPr>
            <a:xfrm>
              <a:off x="555691" y="1660259"/>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965" name="Google Shape;965;p15"/>
            <p:cNvSpPr/>
            <p:nvPr/>
          </p:nvSpPr>
          <p:spPr>
            <a:xfrm>
              <a:off x="514350" y="2079762"/>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Deliver working software frequently, from a couple of weeks to a couple of months, with a preference to the shorter timescale.</a:t>
              </a:r>
              <a:endParaRPr sz="1400" b="0" i="0" u="none" strike="noStrike" cap="none">
                <a:solidFill>
                  <a:srgbClr val="000000"/>
                </a:solidFill>
                <a:latin typeface="Arial"/>
                <a:ea typeface="Arial"/>
                <a:cs typeface="Arial"/>
                <a:sym typeface="Arial"/>
              </a:endParaRPr>
            </a:p>
          </p:txBody>
        </p:sp>
        <p:sp>
          <p:nvSpPr>
            <p:cNvPr id="966" name="Google Shape;966;p15"/>
            <p:cNvSpPr/>
            <p:nvPr/>
          </p:nvSpPr>
          <p:spPr>
            <a:xfrm>
              <a:off x="555691" y="210231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967" name="Google Shape;967;p15"/>
            <p:cNvSpPr/>
            <p:nvPr/>
          </p:nvSpPr>
          <p:spPr>
            <a:xfrm>
              <a:off x="514350" y="2509114"/>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Business people and developers must work together daily throughout the project.</a:t>
              </a:r>
              <a:endParaRPr sz="1400" b="0" i="0" u="none" strike="noStrike" cap="none">
                <a:solidFill>
                  <a:srgbClr val="000000"/>
                </a:solidFill>
                <a:latin typeface="Arial"/>
                <a:ea typeface="Arial"/>
                <a:cs typeface="Arial"/>
                <a:sym typeface="Arial"/>
              </a:endParaRPr>
            </a:p>
          </p:txBody>
        </p:sp>
        <p:sp>
          <p:nvSpPr>
            <p:cNvPr id="968" name="Google Shape;968;p15"/>
            <p:cNvSpPr/>
            <p:nvPr/>
          </p:nvSpPr>
          <p:spPr>
            <a:xfrm>
              <a:off x="555691" y="253166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969" name="Google Shape;969;p15"/>
            <p:cNvSpPr/>
            <p:nvPr/>
          </p:nvSpPr>
          <p:spPr>
            <a:xfrm>
              <a:off x="514350" y="2951167"/>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Build projects around motivated individuals. Give them the environment and support they need, and trust them to get the job done.</a:t>
              </a:r>
              <a:endParaRPr sz="1400" b="0" i="0" u="none" strike="noStrike" cap="none">
                <a:solidFill>
                  <a:srgbClr val="000000"/>
                </a:solidFill>
                <a:latin typeface="Arial"/>
                <a:ea typeface="Arial"/>
                <a:cs typeface="Arial"/>
                <a:sym typeface="Arial"/>
              </a:endParaRPr>
            </a:p>
          </p:txBody>
        </p:sp>
        <p:sp>
          <p:nvSpPr>
            <p:cNvPr id="970" name="Google Shape;970;p15"/>
            <p:cNvSpPr/>
            <p:nvPr/>
          </p:nvSpPr>
          <p:spPr>
            <a:xfrm>
              <a:off x="555691" y="2973717"/>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971" name="Google Shape;971;p15"/>
            <p:cNvSpPr/>
            <p:nvPr/>
          </p:nvSpPr>
          <p:spPr>
            <a:xfrm>
              <a:off x="514350" y="3393220"/>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The most efficient and effective method of conveying information to and within a development team is a face-to-face conversation.</a:t>
              </a:r>
              <a:endParaRPr sz="1400" b="0" i="0" u="none" strike="noStrike" cap="none">
                <a:solidFill>
                  <a:srgbClr val="000000"/>
                </a:solidFill>
                <a:latin typeface="Arial"/>
                <a:ea typeface="Arial"/>
                <a:cs typeface="Arial"/>
                <a:sym typeface="Arial"/>
              </a:endParaRPr>
            </a:p>
          </p:txBody>
        </p:sp>
        <p:sp>
          <p:nvSpPr>
            <p:cNvPr id="972" name="Google Shape;972;p15"/>
            <p:cNvSpPr/>
            <p:nvPr/>
          </p:nvSpPr>
          <p:spPr>
            <a:xfrm>
              <a:off x="555691" y="341577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973" name="Google Shape;973;p15"/>
            <p:cNvSpPr/>
            <p:nvPr/>
          </p:nvSpPr>
          <p:spPr>
            <a:xfrm>
              <a:off x="514350" y="3835272"/>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Working software is the primary measure of progress.</a:t>
              </a:r>
              <a:endParaRPr sz="1400" b="0" i="0" u="none" strike="noStrike" cap="none">
                <a:solidFill>
                  <a:srgbClr val="000000"/>
                </a:solidFill>
                <a:latin typeface="Arial"/>
                <a:ea typeface="Arial"/>
                <a:cs typeface="Arial"/>
                <a:sym typeface="Arial"/>
              </a:endParaRPr>
            </a:p>
          </p:txBody>
        </p:sp>
        <p:sp>
          <p:nvSpPr>
            <p:cNvPr id="974" name="Google Shape;974;p15"/>
            <p:cNvSpPr/>
            <p:nvPr/>
          </p:nvSpPr>
          <p:spPr>
            <a:xfrm>
              <a:off x="555691" y="3857822"/>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sp>
          <p:nvSpPr>
            <p:cNvPr id="975" name="Google Shape;975;p15"/>
            <p:cNvSpPr/>
            <p:nvPr/>
          </p:nvSpPr>
          <p:spPr>
            <a:xfrm>
              <a:off x="514350" y="4277325"/>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Agile processes promote sustainable development. The sponsors, developers, and users should be able to maintain a constant pace indefinitely.</a:t>
              </a:r>
              <a:endParaRPr sz="1400" b="0" i="0" u="none" strike="noStrike" cap="none">
                <a:solidFill>
                  <a:srgbClr val="000000"/>
                </a:solidFill>
                <a:latin typeface="Arial"/>
                <a:ea typeface="Arial"/>
                <a:cs typeface="Arial"/>
                <a:sym typeface="Arial"/>
              </a:endParaRPr>
            </a:p>
          </p:txBody>
        </p:sp>
        <p:sp>
          <p:nvSpPr>
            <p:cNvPr id="976" name="Google Shape;976;p15"/>
            <p:cNvSpPr/>
            <p:nvPr/>
          </p:nvSpPr>
          <p:spPr>
            <a:xfrm>
              <a:off x="555691" y="4299875"/>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sp>
          <p:nvSpPr>
            <p:cNvPr id="977" name="Google Shape;977;p15"/>
            <p:cNvSpPr/>
            <p:nvPr/>
          </p:nvSpPr>
          <p:spPr>
            <a:xfrm>
              <a:off x="514350" y="4706678"/>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Continuous attention to technical excellence and good design enhances agility.</a:t>
              </a:r>
              <a:endParaRPr sz="1400" b="0" i="0" u="none" strike="noStrike" cap="none">
                <a:solidFill>
                  <a:srgbClr val="000000"/>
                </a:solidFill>
                <a:latin typeface="Arial"/>
                <a:ea typeface="Arial"/>
                <a:cs typeface="Arial"/>
                <a:sym typeface="Arial"/>
              </a:endParaRPr>
            </a:p>
          </p:txBody>
        </p:sp>
        <p:sp>
          <p:nvSpPr>
            <p:cNvPr id="978" name="Google Shape;978;p15"/>
            <p:cNvSpPr/>
            <p:nvPr/>
          </p:nvSpPr>
          <p:spPr>
            <a:xfrm>
              <a:off x="555691" y="4729228"/>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9</a:t>
              </a:r>
              <a:endParaRPr sz="1400" b="0" i="0" u="none" strike="noStrike" cap="none">
                <a:solidFill>
                  <a:srgbClr val="000000"/>
                </a:solidFill>
                <a:latin typeface="Arial"/>
                <a:ea typeface="Arial"/>
                <a:cs typeface="Arial"/>
                <a:sym typeface="Arial"/>
              </a:endParaRPr>
            </a:p>
          </p:txBody>
        </p:sp>
        <p:sp>
          <p:nvSpPr>
            <p:cNvPr id="979" name="Google Shape;979;p15"/>
            <p:cNvSpPr/>
            <p:nvPr/>
          </p:nvSpPr>
          <p:spPr>
            <a:xfrm>
              <a:off x="514350" y="5148730"/>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Simplicity‒the art of maximizing the amount of work not done‒is essential.</a:t>
              </a:r>
              <a:endParaRPr sz="1400" b="0" i="0" u="none" strike="noStrike" cap="none">
                <a:solidFill>
                  <a:srgbClr val="000000"/>
                </a:solidFill>
                <a:latin typeface="Arial"/>
                <a:ea typeface="Arial"/>
                <a:cs typeface="Arial"/>
                <a:sym typeface="Arial"/>
              </a:endParaRPr>
            </a:p>
          </p:txBody>
        </p:sp>
        <p:sp>
          <p:nvSpPr>
            <p:cNvPr id="980" name="Google Shape;980;p15"/>
            <p:cNvSpPr/>
            <p:nvPr/>
          </p:nvSpPr>
          <p:spPr>
            <a:xfrm>
              <a:off x="555691" y="5171280"/>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10</a:t>
              </a:r>
              <a:endParaRPr sz="1400" b="0" i="0" u="none" strike="noStrike" cap="none">
                <a:solidFill>
                  <a:srgbClr val="000000"/>
                </a:solidFill>
                <a:latin typeface="Arial"/>
                <a:ea typeface="Arial"/>
                <a:cs typeface="Arial"/>
                <a:sym typeface="Arial"/>
              </a:endParaRPr>
            </a:p>
          </p:txBody>
        </p:sp>
        <p:sp>
          <p:nvSpPr>
            <p:cNvPr id="981" name="Google Shape;981;p15"/>
            <p:cNvSpPr/>
            <p:nvPr/>
          </p:nvSpPr>
          <p:spPr>
            <a:xfrm>
              <a:off x="514350" y="5590783"/>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The best architectures, requirements, and designs emerge from self-organizing teams.</a:t>
              </a:r>
              <a:endParaRPr sz="1400" b="0" i="0" u="none" strike="noStrike" cap="none">
                <a:solidFill>
                  <a:srgbClr val="000000"/>
                </a:solidFill>
                <a:latin typeface="Arial"/>
                <a:ea typeface="Arial"/>
                <a:cs typeface="Arial"/>
                <a:sym typeface="Arial"/>
              </a:endParaRPr>
            </a:p>
          </p:txBody>
        </p:sp>
        <p:sp>
          <p:nvSpPr>
            <p:cNvPr id="982" name="Google Shape;982;p15"/>
            <p:cNvSpPr/>
            <p:nvPr/>
          </p:nvSpPr>
          <p:spPr>
            <a:xfrm>
              <a:off x="555691" y="5613333"/>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11</a:t>
              </a:r>
              <a:endParaRPr sz="1400" b="0" i="0" u="none" strike="noStrike" cap="none">
                <a:solidFill>
                  <a:srgbClr val="000000"/>
                </a:solidFill>
                <a:latin typeface="Arial"/>
                <a:ea typeface="Arial"/>
                <a:cs typeface="Arial"/>
                <a:sym typeface="Arial"/>
              </a:endParaRPr>
            </a:p>
          </p:txBody>
        </p:sp>
        <p:sp>
          <p:nvSpPr>
            <p:cNvPr id="983" name="Google Shape;983;p15"/>
            <p:cNvSpPr/>
            <p:nvPr/>
          </p:nvSpPr>
          <p:spPr>
            <a:xfrm>
              <a:off x="514350" y="6032835"/>
              <a:ext cx="11461750" cy="375828"/>
            </a:xfrm>
            <a:custGeom>
              <a:avLst/>
              <a:gdLst/>
              <a:ahLst/>
              <a:cxnLst/>
              <a:rect l="l" t="t" r="r" b="b"/>
              <a:pathLst>
                <a:path w="11201399" h="413411" extrusionOk="0">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lt1"/>
            </a:solidFill>
            <a:ln w="9525" cap="flat" cmpd="sng">
              <a:solidFill>
                <a:srgbClr val="D0CECE"/>
              </a:solidFill>
              <a:prstDash val="dash"/>
              <a:round/>
              <a:headEnd type="none" w="sm" len="sm"/>
              <a:tailEnd type="none" w="sm" len="sm"/>
            </a:ln>
          </p:spPr>
          <p:txBody>
            <a:bodyPr spcFirstLastPara="1" wrap="square" lIns="1005825" tIns="274300" rIns="41900" bIns="419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At regular intervals, the team reflects on how to become more effective, then tunes and adjusts its behavior accordingly.</a:t>
              </a:r>
              <a:endParaRPr sz="1400" b="0" i="0" u="none" strike="noStrike" cap="none">
                <a:solidFill>
                  <a:srgbClr val="000000"/>
                </a:solidFill>
                <a:latin typeface="Arial"/>
                <a:ea typeface="Arial"/>
                <a:cs typeface="Arial"/>
                <a:sym typeface="Arial"/>
              </a:endParaRPr>
            </a:p>
          </p:txBody>
        </p:sp>
        <p:sp>
          <p:nvSpPr>
            <p:cNvPr id="984" name="Google Shape;984;p15"/>
            <p:cNvSpPr/>
            <p:nvPr/>
          </p:nvSpPr>
          <p:spPr>
            <a:xfrm>
              <a:off x="555691" y="6055386"/>
              <a:ext cx="329184" cy="330729"/>
            </a:xfrm>
            <a:prstGeom prst="roundRect">
              <a:avLst>
                <a:gd name="adj" fmla="val 10000"/>
              </a:avLst>
            </a:prstGeom>
            <a:solidFill>
              <a:srgbClr val="149062"/>
            </a:solidFill>
            <a:ln w="12700" cap="flat" cmpd="sng">
              <a:solidFill>
                <a:schemeClr val="lt1"/>
              </a:solidFill>
              <a:prstDash val="solid"/>
              <a:miter lim="800000"/>
              <a:headEnd type="none" w="sm" len="sm"/>
              <a:tailEnd type="none" w="sm" len="sm"/>
            </a:ln>
          </p:spPr>
          <p:txBody>
            <a:bodyPr spcFirstLastPara="1" wrap="square" lIns="0" tIns="91425" rIns="0" bIns="0" anchor="t"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a:solidFill>
                    <a:schemeClr val="lt1"/>
                  </a:solidFill>
                  <a:latin typeface="Arial"/>
                  <a:ea typeface="Arial"/>
                  <a:cs typeface="Arial"/>
                  <a:sym typeface="Arial"/>
                </a:rPr>
                <a:t>12</a:t>
              </a:r>
              <a:endParaRPr sz="1400" b="0" i="0" u="none" strike="noStrike" cap="none">
                <a:solidFill>
                  <a:srgbClr val="000000"/>
                </a:solidFill>
                <a:latin typeface="Arial"/>
                <a:ea typeface="Arial"/>
                <a:cs typeface="Arial"/>
                <a:sym typeface="Arial"/>
              </a:endParaRPr>
            </a:p>
          </p:txBody>
        </p:sp>
      </p:grpSp>
      <p:sp>
        <p:nvSpPr>
          <p:cNvPr id="985" name="Google Shape;985;p15"/>
          <p:cNvSpPr/>
          <p:nvPr/>
        </p:nvSpPr>
        <p:spPr>
          <a:xfrm>
            <a:off x="10555274" y="6474887"/>
            <a:ext cx="1556836" cy="230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900" b="0" i="1" u="none" strike="noStrike" cap="none">
                <a:solidFill>
                  <a:schemeClr val="dk1"/>
                </a:solidFill>
                <a:latin typeface="Arial"/>
                <a:ea typeface="Arial"/>
                <a:cs typeface="Arial"/>
                <a:sym typeface="Arial"/>
              </a:rPr>
              <a:t>Source: agilemanifesto.org</a:t>
            </a:r>
            <a:endParaRPr sz="900" b="0" i="1"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C2E65D5D-3654-958A-E466-9AADFC0BF6BB}"/>
              </a:ext>
            </a:extLst>
          </p:cNvPr>
          <p:cNvSpPr/>
          <p:nvPr/>
        </p:nvSpPr>
        <p:spPr>
          <a:xfrm>
            <a:off x="0" y="6578460"/>
            <a:ext cx="6902245" cy="127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1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2.7 What is Agile Development?</a:t>
            </a:r>
            <a:endParaRPr/>
          </a:p>
        </p:txBody>
      </p:sp>
      <p:sp>
        <p:nvSpPr>
          <p:cNvPr id="992" name="Google Shape;992;p16"/>
          <p:cNvSpPr txBox="1">
            <a:spLocks noGrp="1"/>
          </p:cNvSpPr>
          <p:nvPr>
            <p:ph type="body" idx="1"/>
          </p:nvPr>
        </p:nvSpPr>
        <p:spPr>
          <a:xfrm>
            <a:off x="514350" y="1259653"/>
            <a:ext cx="9386395" cy="4840828"/>
          </a:xfrm>
          <a:prstGeom prst="rect">
            <a:avLst/>
          </a:prstGeom>
          <a:noFill/>
          <a:ln>
            <a:noFill/>
          </a:ln>
        </p:spPr>
        <p:txBody>
          <a:bodyPr spcFirstLastPara="1" wrap="square" lIns="91425" tIns="45700" rIns="91425" bIns="45700" anchor="t" anchorCtr="0">
            <a:noAutofit/>
          </a:bodyPr>
          <a:lstStyle/>
          <a:p>
            <a:pPr marL="0" lvl="1" indent="0" algn="l" rtl="0">
              <a:lnSpc>
                <a:spcPct val="90000"/>
              </a:lnSpc>
              <a:spcBef>
                <a:spcPts val="0"/>
              </a:spcBef>
              <a:spcAft>
                <a:spcPts val="0"/>
              </a:spcAft>
              <a:buClr>
                <a:schemeClr val="dk1"/>
              </a:buClr>
              <a:buSzPts val="1800"/>
              <a:buNone/>
            </a:pPr>
            <a:r>
              <a:rPr lang="en-US"/>
              <a:t>The salient features of agile development are as follows:</a:t>
            </a:r>
            <a:endParaRPr/>
          </a:p>
          <a:p>
            <a:pPr marL="285750" lvl="1" indent="-285750" algn="l" rtl="0">
              <a:lnSpc>
                <a:spcPct val="90000"/>
              </a:lnSpc>
              <a:spcBef>
                <a:spcPts val="838"/>
              </a:spcBef>
              <a:spcAft>
                <a:spcPts val="0"/>
              </a:spcAft>
              <a:buClr>
                <a:schemeClr val="dk1"/>
              </a:buClr>
              <a:buSzPts val="1800"/>
              <a:buChar char="⭲"/>
            </a:pPr>
            <a:r>
              <a:rPr lang="en-US"/>
              <a:t>A time-bound, iterative approach to software development and delivery.</a:t>
            </a:r>
            <a:endParaRPr/>
          </a:p>
          <a:p>
            <a:pPr marL="285750" lvl="1" indent="-285750" algn="l" rtl="0">
              <a:lnSpc>
                <a:spcPct val="90000"/>
              </a:lnSpc>
              <a:spcBef>
                <a:spcPts val="838"/>
              </a:spcBef>
              <a:spcAft>
                <a:spcPts val="0"/>
              </a:spcAft>
              <a:buClr>
                <a:schemeClr val="dk1"/>
              </a:buClr>
              <a:buSzPts val="1800"/>
              <a:buChar char="⭲"/>
            </a:pPr>
            <a:r>
              <a:rPr lang="en-US"/>
              <a:t>Agile is about building and delivering software incrementally, instead of delivering it in one single shot at or near project end.</a:t>
            </a:r>
            <a:endParaRPr/>
          </a:p>
          <a:p>
            <a:pPr marL="285750" lvl="1" indent="-285750" algn="l" rtl="0">
              <a:lnSpc>
                <a:spcPct val="90000"/>
              </a:lnSpc>
              <a:spcBef>
                <a:spcPts val="838"/>
              </a:spcBef>
              <a:spcAft>
                <a:spcPts val="0"/>
              </a:spcAft>
              <a:buClr>
                <a:schemeClr val="dk1"/>
              </a:buClr>
              <a:buSzPts val="1800"/>
              <a:buChar char="⭲"/>
            </a:pPr>
            <a:r>
              <a:rPr lang="en-US"/>
              <a:t>Requirements and solutions evolve through collaboration between self-organized, cross-functional teams.</a:t>
            </a:r>
            <a:endParaRPr/>
          </a:p>
          <a:p>
            <a:pPr marL="285750" lvl="1" indent="-285750" algn="l" rtl="0">
              <a:lnSpc>
                <a:spcPct val="90000"/>
              </a:lnSpc>
              <a:spcBef>
                <a:spcPts val="838"/>
              </a:spcBef>
              <a:spcAft>
                <a:spcPts val="0"/>
              </a:spcAft>
              <a:buClr>
                <a:schemeClr val="dk1"/>
              </a:buClr>
              <a:buSzPts val="1800"/>
              <a:buChar char="⭲"/>
            </a:pPr>
            <a:r>
              <a:rPr lang="en-US"/>
              <a:t>An adaptive development process that fits changing business needs.</a:t>
            </a:r>
            <a:endParaRPr/>
          </a:p>
          <a:p>
            <a:pPr marL="285750" lvl="1" indent="-285750" algn="l" rtl="0">
              <a:lnSpc>
                <a:spcPct val="90000"/>
              </a:lnSpc>
              <a:spcBef>
                <a:spcPts val="838"/>
              </a:spcBef>
              <a:spcAft>
                <a:spcPts val="0"/>
              </a:spcAft>
              <a:buClr>
                <a:schemeClr val="dk1"/>
              </a:buClr>
              <a:buSzPts val="1800"/>
              <a:buChar char="⭲"/>
            </a:pPr>
            <a:r>
              <a:rPr lang="en-US"/>
              <a:t>In a nutshell, agile development refers to any product development process that is in lines with the Agile Manifesto.</a:t>
            </a:r>
            <a:endParaRPr/>
          </a:p>
        </p:txBody>
      </p:sp>
      <p:sp>
        <p:nvSpPr>
          <p:cNvPr id="2" name="Rectangle 1">
            <a:extLst>
              <a:ext uri="{FF2B5EF4-FFF2-40B4-BE49-F238E27FC236}">
                <a16:creationId xmlns:a16="http://schemas.microsoft.com/office/drawing/2014/main" id="{1750B57C-A2B9-9955-D46A-C37F567A0706}"/>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1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2.8 The Agile Development Cycle</a:t>
            </a:r>
            <a:endParaRPr/>
          </a:p>
        </p:txBody>
      </p:sp>
      <p:sp>
        <p:nvSpPr>
          <p:cNvPr id="999" name="Google Shape;999;p17"/>
          <p:cNvSpPr txBox="1">
            <a:spLocks noGrp="1"/>
          </p:cNvSpPr>
          <p:nvPr>
            <p:ph type="body" idx="1"/>
          </p:nvPr>
        </p:nvSpPr>
        <p:spPr>
          <a:xfrm>
            <a:off x="450423" y="1383927"/>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The following picture illustrates the steps involved in each iteration of the agile development cycle:</a:t>
            </a: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0" lvl="0" indent="0" algn="l" rtl="0">
              <a:lnSpc>
                <a:spcPct val="90000"/>
              </a:lnSpc>
              <a:spcBef>
                <a:spcPts val="838"/>
              </a:spcBef>
              <a:spcAft>
                <a:spcPts val="0"/>
              </a:spcAft>
              <a:buClr>
                <a:schemeClr val="dk1"/>
              </a:buClr>
              <a:buSzPts val="1800"/>
              <a:buNone/>
            </a:pPr>
            <a:endParaRPr/>
          </a:p>
          <a:p>
            <a:pPr marL="0" lvl="0" indent="0" algn="l" rtl="0">
              <a:lnSpc>
                <a:spcPct val="90000"/>
              </a:lnSpc>
              <a:spcBef>
                <a:spcPts val="838"/>
              </a:spcBef>
              <a:spcAft>
                <a:spcPts val="0"/>
              </a:spcAft>
              <a:buClr>
                <a:schemeClr val="dk1"/>
              </a:buClr>
              <a:buSzPts val="1800"/>
              <a:buNone/>
            </a:pPr>
            <a:r>
              <a:rPr lang="en-US"/>
              <a:t>The steps are repeated for every iteration.</a:t>
            </a: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a:p>
            <a:pPr marL="342900" lvl="0" indent="-228600" algn="l" rtl="0">
              <a:lnSpc>
                <a:spcPct val="90000"/>
              </a:lnSpc>
              <a:spcBef>
                <a:spcPts val="838"/>
              </a:spcBef>
              <a:spcAft>
                <a:spcPts val="0"/>
              </a:spcAft>
              <a:buClr>
                <a:schemeClr val="dk1"/>
              </a:buClr>
              <a:buSzPts val="1800"/>
              <a:buNone/>
            </a:pPr>
            <a:endParaRPr/>
          </a:p>
        </p:txBody>
      </p:sp>
      <p:grpSp>
        <p:nvGrpSpPr>
          <p:cNvPr id="1000" name="Google Shape;1000;p17"/>
          <p:cNvGrpSpPr/>
          <p:nvPr/>
        </p:nvGrpSpPr>
        <p:grpSpPr>
          <a:xfrm>
            <a:off x="584200" y="1694281"/>
            <a:ext cx="2812143" cy="4136850"/>
            <a:chOff x="584200" y="1759597"/>
            <a:chExt cx="2812143" cy="4136850"/>
          </a:xfrm>
        </p:grpSpPr>
        <p:grpSp>
          <p:nvGrpSpPr>
            <p:cNvPr id="1001" name="Google Shape;1001;p17"/>
            <p:cNvGrpSpPr/>
            <p:nvPr/>
          </p:nvGrpSpPr>
          <p:grpSpPr>
            <a:xfrm>
              <a:off x="584200" y="2215015"/>
              <a:ext cx="2812143" cy="3681432"/>
              <a:chOff x="584200" y="1937422"/>
              <a:chExt cx="2812143" cy="3681432"/>
            </a:xfrm>
          </p:grpSpPr>
          <p:sp>
            <p:nvSpPr>
              <p:cNvPr id="1002" name="Google Shape;1002;p17"/>
              <p:cNvSpPr/>
              <p:nvPr/>
            </p:nvSpPr>
            <p:spPr>
              <a:xfrm>
                <a:off x="1227225" y="1937422"/>
                <a:ext cx="2169118" cy="420201"/>
              </a:xfrm>
              <a:prstGeom prst="roundRect">
                <a:avLst>
                  <a:gd name="adj" fmla="val 16667"/>
                </a:avLst>
              </a:prstGeom>
              <a:solidFill>
                <a:srgbClr val="0E680D"/>
              </a:solidFill>
              <a:ln w="12700" cap="flat" cmpd="sng">
                <a:solidFill>
                  <a:srgbClr val="0EC07D"/>
                </a:solidFill>
                <a:prstDash val="solid"/>
                <a:miter lim="800000"/>
                <a:headEnd type="none" w="sm" len="sm"/>
                <a:tailEnd type="none" w="sm" len="sm"/>
              </a:ln>
            </p:spPr>
            <p:txBody>
              <a:bodyPr spcFirstLastPara="1" wrap="square" lIns="170675" tIns="35750" rIns="35750" bIns="35750" anchor="b" anchorCtr="0">
                <a:noAutofit/>
              </a:bodyPr>
              <a:lstStyle/>
              <a:p>
                <a:pPr marL="0" marR="0" lvl="1" indent="0" algn="l"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Conception</a:t>
                </a:r>
                <a:endParaRPr sz="1800" b="1" i="0" u="none" strike="noStrike" cap="none">
                  <a:solidFill>
                    <a:schemeClr val="lt1"/>
                  </a:solidFill>
                  <a:latin typeface="Arial"/>
                  <a:ea typeface="Arial"/>
                  <a:cs typeface="Arial"/>
                  <a:sym typeface="Arial"/>
                </a:endParaRPr>
              </a:p>
            </p:txBody>
          </p:sp>
          <p:sp>
            <p:nvSpPr>
              <p:cNvPr id="1003" name="Google Shape;1003;p17"/>
              <p:cNvSpPr/>
              <p:nvPr/>
            </p:nvSpPr>
            <p:spPr>
              <a:xfrm>
                <a:off x="1227225" y="2480960"/>
                <a:ext cx="2169118" cy="420201"/>
              </a:xfrm>
              <a:prstGeom prst="roundRect">
                <a:avLst>
                  <a:gd name="adj" fmla="val 16667"/>
                </a:avLst>
              </a:prstGeom>
              <a:solidFill>
                <a:srgbClr val="C4E0B2">
                  <a:alpha val="89803"/>
                </a:srgbClr>
              </a:solidFill>
              <a:ln w="12700" cap="flat" cmpd="sng">
                <a:solidFill>
                  <a:srgbClr val="0EC07D"/>
                </a:solidFill>
                <a:prstDash val="solid"/>
                <a:miter lim="800000"/>
                <a:headEnd type="none" w="sm" len="sm"/>
                <a:tailEnd type="none" w="sm" len="sm"/>
              </a:ln>
            </p:spPr>
            <p:txBody>
              <a:bodyPr spcFirstLastPara="1" wrap="square" lIns="170675" tIns="35750" rIns="35750" bIns="35750" anchor="b" anchorCtr="0">
                <a:noAutofit/>
              </a:bodyPr>
              <a:lstStyle/>
              <a:p>
                <a:pPr marL="0" marR="0" lvl="1" indent="0" algn="l"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INITIATION</a:t>
                </a:r>
                <a:endParaRPr sz="1800" b="1" i="0" u="none" strike="noStrike" cap="none">
                  <a:solidFill>
                    <a:schemeClr val="dk1"/>
                  </a:solidFill>
                  <a:latin typeface="Arial"/>
                  <a:ea typeface="Arial"/>
                  <a:cs typeface="Arial"/>
                  <a:sym typeface="Arial"/>
                </a:endParaRPr>
              </a:p>
            </p:txBody>
          </p:sp>
          <p:sp>
            <p:nvSpPr>
              <p:cNvPr id="1004" name="Google Shape;1004;p17"/>
              <p:cNvSpPr/>
              <p:nvPr/>
            </p:nvSpPr>
            <p:spPr>
              <a:xfrm>
                <a:off x="1227225" y="3024498"/>
                <a:ext cx="2169118" cy="420201"/>
              </a:xfrm>
              <a:prstGeom prst="roundRect">
                <a:avLst>
                  <a:gd name="adj" fmla="val 16667"/>
                </a:avLst>
              </a:prstGeom>
              <a:solidFill>
                <a:srgbClr val="C4E0B2">
                  <a:alpha val="89803"/>
                </a:srgbClr>
              </a:solidFill>
              <a:ln w="12700" cap="flat" cmpd="sng">
                <a:solidFill>
                  <a:srgbClr val="0EC07D"/>
                </a:solidFill>
                <a:prstDash val="solid"/>
                <a:miter lim="800000"/>
                <a:headEnd type="none" w="sm" len="sm"/>
                <a:tailEnd type="none" w="sm" len="sm"/>
              </a:ln>
            </p:spPr>
            <p:txBody>
              <a:bodyPr spcFirstLastPara="1" wrap="square" lIns="170675" tIns="35750" rIns="35750" bIns="35750" anchor="b" anchorCtr="0">
                <a:noAutofit/>
              </a:bodyPr>
              <a:lstStyle/>
              <a:p>
                <a:pPr marL="0" marR="0" lvl="1" indent="0" algn="l"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ANALYSIS</a:t>
                </a:r>
                <a:endParaRPr sz="1800" b="1" i="0" u="none" strike="noStrike" cap="none">
                  <a:solidFill>
                    <a:schemeClr val="dk1"/>
                  </a:solidFill>
                  <a:latin typeface="Arial"/>
                  <a:ea typeface="Arial"/>
                  <a:cs typeface="Arial"/>
                  <a:sym typeface="Arial"/>
                </a:endParaRPr>
              </a:p>
            </p:txBody>
          </p:sp>
          <p:sp>
            <p:nvSpPr>
              <p:cNvPr id="1005" name="Google Shape;1005;p17"/>
              <p:cNvSpPr/>
              <p:nvPr/>
            </p:nvSpPr>
            <p:spPr>
              <a:xfrm>
                <a:off x="1227225" y="3568037"/>
                <a:ext cx="2169118" cy="420201"/>
              </a:xfrm>
              <a:prstGeom prst="roundRect">
                <a:avLst>
                  <a:gd name="adj" fmla="val 16667"/>
                </a:avLst>
              </a:prstGeom>
              <a:solidFill>
                <a:srgbClr val="C4E0B2">
                  <a:alpha val="89803"/>
                </a:srgbClr>
              </a:solidFill>
              <a:ln w="12700" cap="flat" cmpd="sng">
                <a:solidFill>
                  <a:srgbClr val="0EC07D"/>
                </a:solidFill>
                <a:prstDash val="solid"/>
                <a:miter lim="800000"/>
                <a:headEnd type="none" w="sm" len="sm"/>
                <a:tailEnd type="none" w="sm" len="sm"/>
              </a:ln>
            </p:spPr>
            <p:txBody>
              <a:bodyPr spcFirstLastPara="1" wrap="square" lIns="170675" tIns="35750" rIns="35750" bIns="35750" anchor="b" anchorCtr="0">
                <a:noAutofit/>
              </a:bodyPr>
              <a:lstStyle/>
              <a:p>
                <a:pPr marL="0" marR="0" lvl="1" indent="0" algn="l"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DESIGN</a:t>
                </a:r>
                <a:endParaRPr sz="1800" b="1" i="0" u="none" strike="noStrike" cap="none">
                  <a:solidFill>
                    <a:schemeClr val="dk1"/>
                  </a:solidFill>
                  <a:latin typeface="Arial"/>
                  <a:ea typeface="Arial"/>
                  <a:cs typeface="Arial"/>
                  <a:sym typeface="Arial"/>
                </a:endParaRPr>
              </a:p>
            </p:txBody>
          </p:sp>
          <p:sp>
            <p:nvSpPr>
              <p:cNvPr id="1006" name="Google Shape;1006;p17"/>
              <p:cNvSpPr/>
              <p:nvPr/>
            </p:nvSpPr>
            <p:spPr>
              <a:xfrm>
                <a:off x="1227225" y="4111575"/>
                <a:ext cx="2169118" cy="420201"/>
              </a:xfrm>
              <a:prstGeom prst="roundRect">
                <a:avLst>
                  <a:gd name="adj" fmla="val 16667"/>
                </a:avLst>
              </a:prstGeom>
              <a:solidFill>
                <a:srgbClr val="C4E0B2">
                  <a:alpha val="89803"/>
                </a:srgbClr>
              </a:solidFill>
              <a:ln w="12700" cap="flat" cmpd="sng">
                <a:solidFill>
                  <a:srgbClr val="0EC07D"/>
                </a:solidFill>
                <a:prstDash val="solid"/>
                <a:miter lim="800000"/>
                <a:headEnd type="none" w="sm" len="sm"/>
                <a:tailEnd type="none" w="sm" len="sm"/>
              </a:ln>
            </p:spPr>
            <p:txBody>
              <a:bodyPr spcFirstLastPara="1" wrap="square" lIns="170675" tIns="35750" rIns="35750" bIns="35750" anchor="b" anchorCtr="0">
                <a:noAutofit/>
              </a:bodyPr>
              <a:lstStyle/>
              <a:p>
                <a:pPr marL="0" marR="0" lvl="1" indent="0" algn="l"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CONSTRUCTION</a:t>
                </a:r>
                <a:endParaRPr sz="1800" b="1" i="0" u="none" strike="noStrike" cap="none">
                  <a:solidFill>
                    <a:schemeClr val="dk1"/>
                  </a:solidFill>
                  <a:latin typeface="Arial"/>
                  <a:ea typeface="Arial"/>
                  <a:cs typeface="Arial"/>
                  <a:sym typeface="Arial"/>
                </a:endParaRPr>
              </a:p>
            </p:txBody>
          </p:sp>
          <p:sp>
            <p:nvSpPr>
              <p:cNvPr id="1007" name="Google Shape;1007;p17"/>
              <p:cNvSpPr/>
              <p:nvPr/>
            </p:nvSpPr>
            <p:spPr>
              <a:xfrm>
                <a:off x="1227225" y="4655114"/>
                <a:ext cx="2169118" cy="420201"/>
              </a:xfrm>
              <a:prstGeom prst="roundRect">
                <a:avLst>
                  <a:gd name="adj" fmla="val 16667"/>
                </a:avLst>
              </a:prstGeom>
              <a:solidFill>
                <a:srgbClr val="C4E0B2">
                  <a:alpha val="89803"/>
                </a:srgbClr>
              </a:solidFill>
              <a:ln w="12700" cap="flat" cmpd="sng">
                <a:solidFill>
                  <a:srgbClr val="0EC07D"/>
                </a:solidFill>
                <a:prstDash val="solid"/>
                <a:miter lim="800000"/>
                <a:headEnd type="none" w="sm" len="sm"/>
                <a:tailEnd type="none" w="sm" len="sm"/>
              </a:ln>
            </p:spPr>
            <p:txBody>
              <a:bodyPr spcFirstLastPara="1" wrap="square" lIns="170675" tIns="35750" rIns="35750" bIns="35750" anchor="b" anchorCtr="0">
                <a:noAutofit/>
              </a:bodyPr>
              <a:lstStyle/>
              <a:p>
                <a:pPr marL="0" marR="0" lvl="1" indent="0" algn="l" rtl="0">
                  <a:lnSpc>
                    <a:spcPct val="9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TESTING</a:t>
                </a:r>
                <a:endParaRPr sz="1800" b="1" i="0" u="none" strike="noStrike" cap="none">
                  <a:solidFill>
                    <a:schemeClr val="dk1"/>
                  </a:solidFill>
                  <a:latin typeface="Arial"/>
                  <a:ea typeface="Arial"/>
                  <a:cs typeface="Arial"/>
                  <a:sym typeface="Arial"/>
                </a:endParaRPr>
              </a:p>
            </p:txBody>
          </p:sp>
          <p:sp>
            <p:nvSpPr>
              <p:cNvPr id="1008" name="Google Shape;1008;p17"/>
              <p:cNvSpPr/>
              <p:nvPr/>
            </p:nvSpPr>
            <p:spPr>
              <a:xfrm>
                <a:off x="1227225" y="5198653"/>
                <a:ext cx="2169118" cy="420201"/>
              </a:xfrm>
              <a:prstGeom prst="roundRect">
                <a:avLst>
                  <a:gd name="adj" fmla="val 16667"/>
                </a:avLst>
              </a:prstGeom>
              <a:solidFill>
                <a:srgbClr val="0E680D"/>
              </a:solidFill>
              <a:ln w="12700" cap="flat" cmpd="sng">
                <a:solidFill>
                  <a:srgbClr val="0EC07D"/>
                </a:solidFill>
                <a:prstDash val="solid"/>
                <a:miter lim="800000"/>
                <a:headEnd type="none" w="sm" len="sm"/>
                <a:tailEnd type="none" w="sm" len="sm"/>
              </a:ln>
            </p:spPr>
            <p:txBody>
              <a:bodyPr spcFirstLastPara="1" wrap="square" lIns="170675" tIns="35750" rIns="35750" bIns="35750" anchor="b" anchorCtr="0">
                <a:noAutofit/>
              </a:bodyPr>
              <a:lstStyle/>
              <a:p>
                <a:pPr marL="0" marR="0" lvl="1" indent="0" algn="l" rtl="0">
                  <a:lnSpc>
                    <a:spcPct val="90000"/>
                  </a:lnSpc>
                  <a:spcBef>
                    <a:spcPts val="0"/>
                  </a:spcBef>
                  <a:spcAft>
                    <a:spcPts val="0"/>
                  </a:spcAft>
                  <a:buClr>
                    <a:schemeClr val="lt1"/>
                  </a:buClr>
                  <a:buSzPts val="1800"/>
                  <a:buFont typeface="Arial"/>
                  <a:buNone/>
                </a:pPr>
                <a:r>
                  <a:rPr lang="en-US" sz="1800" b="1" i="0" u="none" strike="noStrike" cap="none">
                    <a:solidFill>
                      <a:schemeClr val="lt1"/>
                    </a:solidFill>
                    <a:latin typeface="Arial"/>
                    <a:ea typeface="Arial"/>
                    <a:cs typeface="Arial"/>
                    <a:sym typeface="Arial"/>
                  </a:rPr>
                  <a:t>Deployment</a:t>
                </a:r>
                <a:endParaRPr sz="1800" b="1" i="0" u="none" strike="noStrike" cap="none">
                  <a:solidFill>
                    <a:schemeClr val="lt1"/>
                  </a:solidFill>
                  <a:latin typeface="Arial"/>
                  <a:ea typeface="Arial"/>
                  <a:cs typeface="Arial"/>
                  <a:sym typeface="Arial"/>
                </a:endParaRPr>
              </a:p>
            </p:txBody>
          </p:sp>
          <p:sp>
            <p:nvSpPr>
              <p:cNvPr id="1009" name="Google Shape;1009;p17"/>
              <p:cNvSpPr/>
              <p:nvPr/>
            </p:nvSpPr>
            <p:spPr>
              <a:xfrm>
                <a:off x="961697" y="2680138"/>
                <a:ext cx="280494" cy="567559"/>
              </a:xfrm>
              <a:custGeom>
                <a:avLst/>
                <a:gdLst/>
                <a:ahLst/>
                <a:cxnLst/>
                <a:rect l="l" t="t" r="r" b="b"/>
                <a:pathLst>
                  <a:path w="280494" h="567559" extrusionOk="0">
                    <a:moveTo>
                      <a:pt x="268013" y="0"/>
                    </a:moveTo>
                    <a:lnTo>
                      <a:pt x="0" y="0"/>
                    </a:lnTo>
                    <a:lnTo>
                      <a:pt x="0" y="567559"/>
                    </a:lnTo>
                    <a:lnTo>
                      <a:pt x="280494" y="567559"/>
                    </a:lnTo>
                  </a:path>
                </a:pathLst>
              </a:custGeom>
              <a:noFill/>
              <a:ln w="28575" cap="flat" cmpd="sng">
                <a:solidFill>
                  <a:srgbClr val="0E680D"/>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0" name="Google Shape;1010;p17"/>
              <p:cNvSpPr/>
              <p:nvPr/>
            </p:nvSpPr>
            <p:spPr>
              <a:xfrm>
                <a:off x="584200" y="2133600"/>
                <a:ext cx="647700" cy="3019752"/>
              </a:xfrm>
              <a:custGeom>
                <a:avLst/>
                <a:gdLst/>
                <a:ahLst/>
                <a:cxnLst/>
                <a:rect l="l" t="t" r="r" b="b"/>
                <a:pathLst>
                  <a:path w="647700" h="3314700" extrusionOk="0">
                    <a:moveTo>
                      <a:pt x="647700" y="0"/>
                    </a:moveTo>
                    <a:lnTo>
                      <a:pt x="0" y="0"/>
                    </a:lnTo>
                    <a:lnTo>
                      <a:pt x="0" y="3314700"/>
                    </a:lnTo>
                    <a:lnTo>
                      <a:pt x="393700" y="3314700"/>
                    </a:lnTo>
                  </a:path>
                </a:pathLst>
              </a:custGeom>
              <a:noFill/>
              <a:ln w="28575" cap="flat" cmpd="sng">
                <a:solidFill>
                  <a:srgbClr val="0E68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1" name="Google Shape;1011;p17"/>
              <p:cNvSpPr/>
              <p:nvPr/>
            </p:nvSpPr>
            <p:spPr>
              <a:xfrm>
                <a:off x="584200" y="2952750"/>
                <a:ext cx="361950" cy="0"/>
              </a:xfrm>
              <a:custGeom>
                <a:avLst/>
                <a:gdLst/>
                <a:ahLst/>
                <a:cxnLst/>
                <a:rect l="l" t="t" r="r" b="b"/>
                <a:pathLst>
                  <a:path w="361950" h="120000" extrusionOk="0">
                    <a:moveTo>
                      <a:pt x="361950" y="0"/>
                    </a:moveTo>
                    <a:lnTo>
                      <a:pt x="0" y="0"/>
                    </a:lnTo>
                  </a:path>
                </a:pathLst>
              </a:custGeom>
              <a:noFill/>
              <a:ln w="28575" cap="flat" cmpd="sng">
                <a:solidFill>
                  <a:srgbClr val="0E68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2" name="Google Shape;1012;p17"/>
              <p:cNvSpPr/>
              <p:nvPr/>
            </p:nvSpPr>
            <p:spPr>
              <a:xfrm>
                <a:off x="961697" y="3780439"/>
                <a:ext cx="280494" cy="567559"/>
              </a:xfrm>
              <a:custGeom>
                <a:avLst/>
                <a:gdLst/>
                <a:ahLst/>
                <a:cxnLst/>
                <a:rect l="l" t="t" r="r" b="b"/>
                <a:pathLst>
                  <a:path w="280494" h="567559" extrusionOk="0">
                    <a:moveTo>
                      <a:pt x="268013" y="0"/>
                    </a:moveTo>
                    <a:lnTo>
                      <a:pt x="0" y="0"/>
                    </a:lnTo>
                    <a:lnTo>
                      <a:pt x="0" y="567559"/>
                    </a:lnTo>
                    <a:lnTo>
                      <a:pt x="280494" y="567559"/>
                    </a:lnTo>
                  </a:path>
                </a:pathLst>
              </a:custGeom>
              <a:noFill/>
              <a:ln w="28575" cap="flat" cmpd="sng">
                <a:solidFill>
                  <a:srgbClr val="0E680D"/>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3" name="Google Shape;1013;p17"/>
              <p:cNvSpPr/>
              <p:nvPr/>
            </p:nvSpPr>
            <p:spPr>
              <a:xfrm>
                <a:off x="584200" y="4053051"/>
                <a:ext cx="361950" cy="0"/>
              </a:xfrm>
              <a:custGeom>
                <a:avLst/>
                <a:gdLst/>
                <a:ahLst/>
                <a:cxnLst/>
                <a:rect l="l" t="t" r="r" b="b"/>
                <a:pathLst>
                  <a:path w="361950" h="120000" extrusionOk="0">
                    <a:moveTo>
                      <a:pt x="361950" y="0"/>
                    </a:moveTo>
                    <a:lnTo>
                      <a:pt x="0" y="0"/>
                    </a:lnTo>
                  </a:path>
                </a:pathLst>
              </a:custGeom>
              <a:noFill/>
              <a:ln w="28575" cap="flat" cmpd="sng">
                <a:solidFill>
                  <a:srgbClr val="0E68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014" name="Google Shape;1014;p17"/>
              <p:cNvSpPr/>
              <p:nvPr/>
            </p:nvSpPr>
            <p:spPr>
              <a:xfrm>
                <a:off x="961697" y="4880740"/>
                <a:ext cx="280494" cy="567559"/>
              </a:xfrm>
              <a:custGeom>
                <a:avLst/>
                <a:gdLst/>
                <a:ahLst/>
                <a:cxnLst/>
                <a:rect l="l" t="t" r="r" b="b"/>
                <a:pathLst>
                  <a:path w="280494" h="567559" extrusionOk="0">
                    <a:moveTo>
                      <a:pt x="268013" y="0"/>
                    </a:moveTo>
                    <a:lnTo>
                      <a:pt x="0" y="0"/>
                    </a:lnTo>
                    <a:lnTo>
                      <a:pt x="0" y="567559"/>
                    </a:lnTo>
                    <a:lnTo>
                      <a:pt x="280494" y="567559"/>
                    </a:lnTo>
                  </a:path>
                </a:pathLst>
              </a:custGeom>
              <a:noFill/>
              <a:ln w="28575" cap="flat" cmpd="sng">
                <a:solidFill>
                  <a:srgbClr val="0E680D"/>
                </a:solidFill>
                <a:prstDash val="solid"/>
                <a:miter lim="800000"/>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015" name="Google Shape;1015;p17"/>
            <p:cNvSpPr/>
            <p:nvPr/>
          </p:nvSpPr>
          <p:spPr>
            <a:xfrm>
              <a:off x="1242192" y="1759597"/>
              <a:ext cx="1910912"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171616"/>
                </a:buClr>
                <a:buSzPts val="2000"/>
                <a:buFont typeface="Arial"/>
                <a:buNone/>
              </a:pPr>
              <a:r>
                <a:rPr lang="en-US" sz="2000" b="1" i="0" u="none" strike="noStrike" cap="none">
                  <a:solidFill>
                    <a:srgbClr val="171616"/>
                  </a:solidFill>
                  <a:latin typeface="Arial"/>
                  <a:ea typeface="Arial"/>
                  <a:cs typeface="Arial"/>
                  <a:sym typeface="Arial"/>
                </a:rPr>
                <a:t>AGILE</a:t>
              </a:r>
              <a:endParaRPr sz="2000" b="1" i="0" u="none" strike="noStrike" cap="none">
                <a:solidFill>
                  <a:srgbClr val="171616"/>
                </a:solidFill>
                <a:latin typeface="Arial"/>
                <a:ea typeface="Arial"/>
                <a:cs typeface="Arial"/>
                <a:sym typeface="Arial"/>
              </a:endParaRPr>
            </a:p>
          </p:txBody>
        </p:sp>
      </p:grpSp>
      <p:sp>
        <p:nvSpPr>
          <p:cNvPr id="2" name="Rectangle 1">
            <a:extLst>
              <a:ext uri="{FF2B5EF4-FFF2-40B4-BE49-F238E27FC236}">
                <a16:creationId xmlns:a16="http://schemas.microsoft.com/office/drawing/2014/main" id="{9B964CA1-02BF-A213-0D87-148A1C2E9E75}"/>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8"/>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Arial"/>
              <a:buNone/>
            </a:pPr>
            <a:r>
              <a:rPr lang="en-US"/>
              <a:t>What did You Grasp?</a:t>
            </a:r>
            <a:endParaRPr/>
          </a:p>
        </p:txBody>
      </p:sp>
      <p:sp>
        <p:nvSpPr>
          <p:cNvPr id="1022" name="Google Shape;1022;p18"/>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1800"/>
              <a:buAutoNum type="arabicPeriod"/>
            </a:pPr>
            <a:r>
              <a:rPr lang="en-US"/>
              <a:t>Which of the following is NOT true about with respect to the principles of the Agile Manifesto?</a:t>
            </a:r>
            <a:endParaRPr/>
          </a:p>
          <a:p>
            <a:pPr marL="688975" lvl="1" indent="-342900" algn="l" rtl="0">
              <a:lnSpc>
                <a:spcPct val="100000"/>
              </a:lnSpc>
              <a:spcBef>
                <a:spcPts val="900"/>
              </a:spcBef>
              <a:spcAft>
                <a:spcPts val="0"/>
              </a:spcAft>
              <a:buClr>
                <a:srgbClr val="000000"/>
              </a:buClr>
              <a:buSzPts val="1800"/>
              <a:buFont typeface="Arial"/>
              <a:buAutoNum type="alphaUcParenR"/>
            </a:pPr>
            <a:r>
              <a:rPr lang="en-US"/>
              <a:t>Customer satisfaction by means of early and continuous delivery is the primary focus</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Completion of full-fledged technical documentation is considered one of the measures of progress</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Change in requirements to be accommodated even in later stages of development</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Agility is enhanced by attention to technical details and design</a:t>
            </a:r>
            <a:endParaRPr/>
          </a:p>
        </p:txBody>
      </p:sp>
      <p:sp>
        <p:nvSpPr>
          <p:cNvPr id="2" name="Rectangle 1">
            <a:extLst>
              <a:ext uri="{FF2B5EF4-FFF2-40B4-BE49-F238E27FC236}">
                <a16:creationId xmlns:a16="http://schemas.microsoft.com/office/drawing/2014/main" id="{C81995CC-1730-C840-F26F-5FA543CB175A}"/>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1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Arial"/>
              <a:buNone/>
            </a:pPr>
            <a:r>
              <a:rPr lang="en-US"/>
              <a:t>What did You Grasp?</a:t>
            </a:r>
            <a:endParaRPr/>
          </a:p>
        </p:txBody>
      </p:sp>
      <p:sp>
        <p:nvSpPr>
          <p:cNvPr id="1029" name="Google Shape;1029;p19"/>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1800"/>
              <a:buNone/>
            </a:pPr>
            <a:r>
              <a:rPr lang="en-US"/>
              <a:t>2. The phases in Agile development can happen in parallel.</a:t>
            </a:r>
            <a:endParaRPr/>
          </a:p>
          <a:p>
            <a:pPr marL="688975" lvl="1" indent="-342900" algn="l" rtl="0">
              <a:lnSpc>
                <a:spcPct val="100000"/>
              </a:lnSpc>
              <a:spcBef>
                <a:spcPts val="900"/>
              </a:spcBef>
              <a:spcAft>
                <a:spcPts val="0"/>
              </a:spcAft>
              <a:buClr>
                <a:srgbClr val="000000"/>
              </a:buClr>
              <a:buSzPts val="1800"/>
              <a:buFont typeface="Arial"/>
              <a:buAutoNum type="alphaUcParenR"/>
            </a:pPr>
            <a:r>
              <a:rPr lang="en-US"/>
              <a:t>True</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False</a:t>
            </a:r>
            <a:endParaRPr/>
          </a:p>
          <a:p>
            <a:pPr marL="688975" lvl="1" indent="-228600" algn="l" rtl="0">
              <a:lnSpc>
                <a:spcPct val="100000"/>
              </a:lnSpc>
              <a:spcBef>
                <a:spcPts val="0"/>
              </a:spcBef>
              <a:spcAft>
                <a:spcPts val="0"/>
              </a:spcAft>
              <a:buClr>
                <a:srgbClr val="000000"/>
              </a:buClr>
              <a:buSzPts val="1800"/>
              <a:buFont typeface="Arial"/>
              <a:buNone/>
            </a:pPr>
            <a:endParaRPr/>
          </a:p>
          <a:p>
            <a:pPr marL="342900" lvl="0" indent="-342900" algn="l" rtl="0">
              <a:lnSpc>
                <a:spcPct val="100000"/>
              </a:lnSpc>
              <a:spcBef>
                <a:spcPts val="0"/>
              </a:spcBef>
              <a:spcAft>
                <a:spcPts val="0"/>
              </a:spcAft>
              <a:buClr>
                <a:srgbClr val="000000"/>
              </a:buClr>
              <a:buSzPts val="1800"/>
              <a:buNone/>
            </a:pPr>
            <a:r>
              <a:rPr lang="en-US"/>
              <a:t>3. When is the project broken down into multiple feature sets?</a:t>
            </a:r>
            <a:endParaRPr/>
          </a:p>
          <a:p>
            <a:pPr marL="688975" lvl="1" indent="-342900" algn="l" rtl="0">
              <a:lnSpc>
                <a:spcPct val="100000"/>
              </a:lnSpc>
              <a:spcBef>
                <a:spcPts val="900"/>
              </a:spcBef>
              <a:spcAft>
                <a:spcPts val="0"/>
              </a:spcAft>
              <a:buClr>
                <a:srgbClr val="000000"/>
              </a:buClr>
              <a:buSzPts val="1800"/>
              <a:buFont typeface="Arial"/>
              <a:buAutoNum type="alphaUcParenR"/>
            </a:pPr>
            <a:r>
              <a:rPr lang="en-US"/>
              <a:t>Design</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Development</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Planning</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Requirement analysis</a:t>
            </a:r>
            <a:endParaRPr/>
          </a:p>
          <a:p>
            <a:pPr marL="342900" lvl="0" indent="-228600" algn="l" rtl="0">
              <a:lnSpc>
                <a:spcPct val="100000"/>
              </a:lnSpc>
              <a:spcBef>
                <a:spcPts val="0"/>
              </a:spcBef>
              <a:spcAft>
                <a:spcPts val="0"/>
              </a:spcAft>
              <a:buClr>
                <a:srgbClr val="000000"/>
              </a:buClr>
              <a:buSzPts val="1800"/>
              <a:buNone/>
            </a:pPr>
            <a:endParaRPr/>
          </a:p>
          <a:p>
            <a:pPr marL="342900" lvl="0" indent="-228600" algn="l" rtl="0">
              <a:lnSpc>
                <a:spcPct val="100000"/>
              </a:lnSpc>
              <a:spcBef>
                <a:spcPts val="900"/>
              </a:spcBef>
              <a:spcAft>
                <a:spcPts val="0"/>
              </a:spcAft>
              <a:buClr>
                <a:srgbClr val="000000"/>
              </a:buClr>
              <a:buSzPts val="1800"/>
              <a:buFont typeface="Arial"/>
              <a:buNone/>
            </a:pPr>
            <a:endParaRPr/>
          </a:p>
        </p:txBody>
      </p:sp>
      <p:sp>
        <p:nvSpPr>
          <p:cNvPr id="2" name="Rectangle 1">
            <a:extLst>
              <a:ext uri="{FF2B5EF4-FFF2-40B4-BE49-F238E27FC236}">
                <a16:creationId xmlns:a16="http://schemas.microsoft.com/office/drawing/2014/main" id="{4AE32E66-4C56-199E-49C3-8049AE977783}"/>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Module Learning Objectives</a:t>
            </a:r>
            <a:endParaRPr/>
          </a:p>
        </p:txBody>
      </p:sp>
      <p:sp>
        <p:nvSpPr>
          <p:cNvPr id="715" name="Google Shape;715;p2"/>
          <p:cNvSpPr txBox="1">
            <a:spLocks noGrp="1"/>
          </p:cNvSpPr>
          <p:nvPr>
            <p:ph type="body" idx="1"/>
          </p:nvPr>
        </p:nvSpPr>
        <p:spPr>
          <a:xfrm>
            <a:off x="514350" y="1304995"/>
            <a:ext cx="6541543"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At the end of this module, you will be able to:</a:t>
            </a:r>
            <a:endParaRPr/>
          </a:p>
          <a:p>
            <a:pPr marL="285750" lvl="1" indent="-285750" algn="l" rtl="0">
              <a:lnSpc>
                <a:spcPct val="90000"/>
              </a:lnSpc>
              <a:spcBef>
                <a:spcPts val="838"/>
              </a:spcBef>
              <a:spcAft>
                <a:spcPts val="0"/>
              </a:spcAft>
              <a:buClr>
                <a:schemeClr val="dk1"/>
              </a:buClr>
              <a:buSzPts val="1800"/>
              <a:buChar char="⭲"/>
            </a:pPr>
            <a:r>
              <a:rPr lang="en-US"/>
              <a:t>Discuss the history of the rise of Agile</a:t>
            </a:r>
            <a:endParaRPr/>
          </a:p>
          <a:p>
            <a:pPr marL="285750" lvl="1" indent="-285750" algn="l" rtl="0">
              <a:lnSpc>
                <a:spcPct val="90000"/>
              </a:lnSpc>
              <a:spcBef>
                <a:spcPts val="838"/>
              </a:spcBef>
              <a:spcAft>
                <a:spcPts val="0"/>
              </a:spcAft>
              <a:buClr>
                <a:schemeClr val="dk1"/>
              </a:buClr>
              <a:buSzPts val="1800"/>
              <a:buChar char="⭲"/>
            </a:pPr>
            <a:r>
              <a:rPr lang="en-US"/>
              <a:t>Define Agile Manifesto - Values and Principles</a:t>
            </a:r>
            <a:endParaRPr/>
          </a:p>
          <a:p>
            <a:pPr marL="285750" lvl="1" indent="-285750" algn="l" rtl="0">
              <a:lnSpc>
                <a:spcPct val="90000"/>
              </a:lnSpc>
              <a:spcBef>
                <a:spcPts val="838"/>
              </a:spcBef>
              <a:spcAft>
                <a:spcPts val="0"/>
              </a:spcAft>
              <a:buClr>
                <a:schemeClr val="dk1"/>
              </a:buClr>
              <a:buSzPts val="1800"/>
              <a:buChar char="⭲"/>
            </a:pPr>
            <a:r>
              <a:rPr lang="en-US"/>
              <a:t>Compare between Agile and the traditional waterfall method of software development</a:t>
            </a:r>
            <a:endParaRPr/>
          </a:p>
          <a:p>
            <a:pPr marL="285750" lvl="1" indent="-285750" algn="l" rtl="0">
              <a:lnSpc>
                <a:spcPct val="90000"/>
              </a:lnSpc>
              <a:spcBef>
                <a:spcPts val="838"/>
              </a:spcBef>
              <a:spcAft>
                <a:spcPts val="0"/>
              </a:spcAft>
              <a:buClr>
                <a:schemeClr val="dk1"/>
              </a:buClr>
              <a:buSzPts val="1800"/>
              <a:buChar char="⭲"/>
            </a:pPr>
            <a:r>
              <a:rPr lang="en-US"/>
              <a:t>Explain how software is developed using Agile methodologies </a:t>
            </a:r>
            <a:endParaRPr/>
          </a:p>
          <a:p>
            <a:pPr marL="617538" lvl="2" indent="-341313" algn="l" rtl="0">
              <a:lnSpc>
                <a:spcPct val="90000"/>
              </a:lnSpc>
              <a:spcBef>
                <a:spcPts val="838"/>
              </a:spcBef>
              <a:spcAft>
                <a:spcPts val="0"/>
              </a:spcAft>
              <a:buClr>
                <a:schemeClr val="dk1"/>
              </a:buClr>
              <a:buSzPts val="1600"/>
              <a:buChar char="⮡"/>
            </a:pPr>
            <a:r>
              <a:rPr lang="en-US"/>
              <a:t>The phases involved in the development cycle</a:t>
            </a:r>
            <a:endParaRPr/>
          </a:p>
          <a:p>
            <a:pPr marL="285750" lvl="1" indent="-285750" algn="l" rtl="0">
              <a:lnSpc>
                <a:spcPct val="90000"/>
              </a:lnSpc>
              <a:spcBef>
                <a:spcPts val="838"/>
              </a:spcBef>
              <a:spcAft>
                <a:spcPts val="0"/>
              </a:spcAft>
              <a:buClr>
                <a:schemeClr val="dk1"/>
              </a:buClr>
              <a:buSzPts val="1800"/>
              <a:buChar char="⭲"/>
            </a:pPr>
            <a:r>
              <a:rPr lang="en-US"/>
              <a:t>Identify the four values of the Agile Manifesto</a:t>
            </a:r>
            <a:endParaRPr/>
          </a:p>
          <a:p>
            <a:pPr marL="285750" lvl="1" indent="-285750" algn="l" rtl="0">
              <a:lnSpc>
                <a:spcPct val="90000"/>
              </a:lnSpc>
              <a:spcBef>
                <a:spcPts val="838"/>
              </a:spcBef>
              <a:spcAft>
                <a:spcPts val="0"/>
              </a:spcAft>
              <a:buClr>
                <a:schemeClr val="dk1"/>
              </a:buClr>
              <a:buSzPts val="1800"/>
              <a:buChar char="⭲"/>
            </a:pPr>
            <a:r>
              <a:rPr lang="en-US"/>
              <a:t>Learn about the history of Lean</a:t>
            </a:r>
            <a:endParaRPr/>
          </a:p>
          <a:p>
            <a:pPr marL="285750" lvl="1" indent="-285750" algn="l" rtl="0">
              <a:lnSpc>
                <a:spcPct val="90000"/>
              </a:lnSpc>
              <a:spcBef>
                <a:spcPts val="838"/>
              </a:spcBef>
              <a:spcAft>
                <a:spcPts val="0"/>
              </a:spcAft>
              <a:buClr>
                <a:schemeClr val="dk1"/>
              </a:buClr>
              <a:buSzPts val="1800"/>
              <a:buChar char="⭲"/>
            </a:pPr>
            <a:r>
              <a:rPr lang="en-US"/>
              <a:t>Describe Lean principles</a:t>
            </a:r>
            <a:endParaRPr/>
          </a:p>
        </p:txBody>
      </p:sp>
      <p:pic>
        <p:nvPicPr>
          <p:cNvPr id="716" name="Google Shape;716;p2"/>
          <p:cNvPicPr preferRelativeResize="0"/>
          <p:nvPr/>
        </p:nvPicPr>
        <p:blipFill rotWithShape="1">
          <a:blip r:embed="rId3">
            <a:alphaModFix/>
          </a:blip>
          <a:srcRect/>
          <a:stretch/>
        </p:blipFill>
        <p:spPr>
          <a:xfrm>
            <a:off x="7647750" y="2653748"/>
            <a:ext cx="3712675" cy="3571007"/>
          </a:xfrm>
          <a:prstGeom prst="rect">
            <a:avLst/>
          </a:prstGeom>
          <a:noFill/>
          <a:ln>
            <a:noFill/>
          </a:ln>
        </p:spPr>
      </p:pic>
      <p:sp>
        <p:nvSpPr>
          <p:cNvPr id="2" name="Rectangle 1">
            <a:extLst>
              <a:ext uri="{FF2B5EF4-FFF2-40B4-BE49-F238E27FC236}">
                <a16:creationId xmlns:a16="http://schemas.microsoft.com/office/drawing/2014/main" id="{246331F6-AC6B-1909-CA63-622864255030}"/>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20"/>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3.1 Some Agile Methodologies</a:t>
            </a:r>
            <a:endParaRPr/>
          </a:p>
        </p:txBody>
      </p:sp>
      <p:sp>
        <p:nvSpPr>
          <p:cNvPr id="1036" name="Google Shape;1036;p20"/>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sp>
        <p:nvSpPr>
          <p:cNvPr id="1037" name="Google Shape;1037;p20"/>
          <p:cNvSpPr/>
          <p:nvPr/>
        </p:nvSpPr>
        <p:spPr>
          <a:xfrm>
            <a:off x="905975" y="1233903"/>
            <a:ext cx="5904842" cy="677099"/>
          </a:xfrm>
          <a:prstGeom prst="roundRect">
            <a:avLst>
              <a:gd name="adj" fmla="val 16667"/>
            </a:avLst>
          </a:prstGeom>
          <a:solidFill>
            <a:srgbClr val="0EC07D"/>
          </a:solidFill>
          <a:ln w="12700" cap="flat" cmpd="sng">
            <a:solidFill>
              <a:srgbClr val="0EC07D"/>
            </a:solidFill>
            <a:prstDash val="solid"/>
            <a:miter lim="800000"/>
            <a:headEnd type="none" w="sm" len="sm"/>
            <a:tailEnd type="none" w="sm" len="sm"/>
          </a:ln>
        </p:spPr>
        <p:txBody>
          <a:bodyPr spcFirstLastPara="1" wrap="square" lIns="30250" tIns="24525" rIns="30250" bIns="24525" anchor="ctr" anchorCtr="0">
            <a:noAutofit/>
          </a:bodyPr>
          <a:lstStyle/>
          <a:p>
            <a:pPr marL="182880" marR="0" lvl="0" indent="0" algn="l" rtl="0">
              <a:lnSpc>
                <a:spcPct val="90000"/>
              </a:lnSpc>
              <a:spcBef>
                <a:spcPts val="0"/>
              </a:spcBef>
              <a:spcAft>
                <a:spcPts val="0"/>
              </a:spcAft>
              <a:buClr>
                <a:srgbClr val="FFFFFF"/>
              </a:buClr>
              <a:buSzPts val="2000"/>
              <a:buFont typeface="Arial"/>
              <a:buNone/>
            </a:pPr>
            <a:r>
              <a:rPr lang="en-US" sz="2000" b="1" i="0" u="none" strike="noStrike" cap="none">
                <a:solidFill>
                  <a:srgbClr val="FFFFFF"/>
                </a:solidFill>
                <a:latin typeface="Arial"/>
                <a:ea typeface="Arial"/>
                <a:cs typeface="Arial"/>
                <a:sym typeface="Arial"/>
              </a:rPr>
              <a:t>Agile Methodologies</a:t>
            </a:r>
            <a:endParaRPr sz="2000" b="0" i="0" u="none" strike="noStrike" cap="none">
              <a:solidFill>
                <a:schemeClr val="lt1"/>
              </a:solidFill>
              <a:latin typeface="Arial"/>
              <a:ea typeface="Arial"/>
              <a:cs typeface="Arial"/>
              <a:sym typeface="Arial"/>
            </a:endParaRPr>
          </a:p>
        </p:txBody>
      </p:sp>
      <p:sp>
        <p:nvSpPr>
          <p:cNvPr id="1038" name="Google Shape;1038;p20"/>
          <p:cNvSpPr/>
          <p:nvPr/>
        </p:nvSpPr>
        <p:spPr>
          <a:xfrm>
            <a:off x="949762" y="1911002"/>
            <a:ext cx="730272" cy="335656"/>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39" name="Google Shape;1039;p20"/>
          <p:cNvSpPr/>
          <p:nvPr/>
        </p:nvSpPr>
        <p:spPr>
          <a:xfrm>
            <a:off x="1092053" y="2578282"/>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Extreme programming (XP)</a:t>
            </a:r>
            <a:endParaRPr sz="1600" b="0" i="0" u="none" strike="noStrike" cap="none">
              <a:solidFill>
                <a:schemeClr val="dk1"/>
              </a:solidFill>
              <a:latin typeface="Arial"/>
              <a:ea typeface="Arial"/>
              <a:cs typeface="Arial"/>
              <a:sym typeface="Arial"/>
            </a:endParaRPr>
          </a:p>
        </p:txBody>
      </p:sp>
      <p:sp>
        <p:nvSpPr>
          <p:cNvPr id="1040" name="Google Shape;1040;p20"/>
          <p:cNvSpPr/>
          <p:nvPr/>
        </p:nvSpPr>
        <p:spPr>
          <a:xfrm>
            <a:off x="949762" y="1911002"/>
            <a:ext cx="730272" cy="895084"/>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41" name="Google Shape;1041;p20"/>
          <p:cNvSpPr/>
          <p:nvPr/>
        </p:nvSpPr>
        <p:spPr>
          <a:xfrm>
            <a:off x="1092053" y="3135693"/>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Feature-driven development (FDD)</a:t>
            </a:r>
            <a:endParaRPr sz="1600" b="0" i="0" u="none" strike="noStrike" cap="none">
              <a:solidFill>
                <a:schemeClr val="dk1"/>
              </a:solidFill>
              <a:latin typeface="Arial"/>
              <a:ea typeface="Arial"/>
              <a:cs typeface="Arial"/>
              <a:sym typeface="Arial"/>
            </a:endParaRPr>
          </a:p>
        </p:txBody>
      </p:sp>
      <p:sp>
        <p:nvSpPr>
          <p:cNvPr id="1042" name="Google Shape;1042;p20"/>
          <p:cNvSpPr/>
          <p:nvPr/>
        </p:nvSpPr>
        <p:spPr>
          <a:xfrm>
            <a:off x="949762" y="1911002"/>
            <a:ext cx="730272" cy="1454511"/>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43" name="Google Shape;1043;p20"/>
          <p:cNvSpPr/>
          <p:nvPr/>
        </p:nvSpPr>
        <p:spPr>
          <a:xfrm>
            <a:off x="1092053" y="5365337"/>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Adaptive system development (ASD)</a:t>
            </a:r>
            <a:endParaRPr sz="1600" b="0" i="0" u="none" strike="noStrike" cap="none">
              <a:solidFill>
                <a:schemeClr val="dk1"/>
              </a:solidFill>
              <a:latin typeface="Arial"/>
              <a:ea typeface="Arial"/>
              <a:cs typeface="Arial"/>
              <a:sym typeface="Arial"/>
            </a:endParaRPr>
          </a:p>
        </p:txBody>
      </p:sp>
      <p:sp>
        <p:nvSpPr>
          <p:cNvPr id="1044" name="Google Shape;1044;p20"/>
          <p:cNvSpPr/>
          <p:nvPr/>
        </p:nvSpPr>
        <p:spPr>
          <a:xfrm>
            <a:off x="949762" y="1911002"/>
            <a:ext cx="730272" cy="2013939"/>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45" name="Google Shape;1045;p20"/>
          <p:cNvSpPr/>
          <p:nvPr/>
        </p:nvSpPr>
        <p:spPr>
          <a:xfrm>
            <a:off x="1092053" y="4807926"/>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Dynamic systems Development Method (DSDM)</a:t>
            </a:r>
            <a:endParaRPr sz="1600" b="0" i="0" u="none" strike="noStrike" cap="none">
              <a:solidFill>
                <a:schemeClr val="dk1"/>
              </a:solidFill>
              <a:latin typeface="Arial"/>
              <a:ea typeface="Arial"/>
              <a:cs typeface="Arial"/>
              <a:sym typeface="Arial"/>
            </a:endParaRPr>
          </a:p>
        </p:txBody>
      </p:sp>
      <p:sp>
        <p:nvSpPr>
          <p:cNvPr id="1046" name="Google Shape;1046;p20"/>
          <p:cNvSpPr/>
          <p:nvPr/>
        </p:nvSpPr>
        <p:spPr>
          <a:xfrm>
            <a:off x="949762" y="1911002"/>
            <a:ext cx="730272" cy="2573366"/>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47" name="Google Shape;1047;p20"/>
          <p:cNvSpPr/>
          <p:nvPr/>
        </p:nvSpPr>
        <p:spPr>
          <a:xfrm>
            <a:off x="1092053" y="4250515"/>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Lean software development (LSD)</a:t>
            </a:r>
            <a:endParaRPr sz="1600" b="0" i="0" u="none" strike="noStrike" cap="none">
              <a:solidFill>
                <a:schemeClr val="dk1"/>
              </a:solidFill>
              <a:latin typeface="Arial"/>
              <a:ea typeface="Arial"/>
              <a:cs typeface="Arial"/>
              <a:sym typeface="Arial"/>
            </a:endParaRPr>
          </a:p>
        </p:txBody>
      </p:sp>
      <p:sp>
        <p:nvSpPr>
          <p:cNvPr id="1048" name="Google Shape;1048;p20"/>
          <p:cNvSpPr/>
          <p:nvPr/>
        </p:nvSpPr>
        <p:spPr>
          <a:xfrm>
            <a:off x="949762" y="1911002"/>
            <a:ext cx="730272" cy="3132794"/>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49" name="Google Shape;1049;p20"/>
          <p:cNvSpPr/>
          <p:nvPr/>
        </p:nvSpPr>
        <p:spPr>
          <a:xfrm>
            <a:off x="1092053" y="3693104"/>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Kanban</a:t>
            </a:r>
            <a:endParaRPr sz="1600" b="0" i="0" u="none" strike="noStrike" cap="none">
              <a:solidFill>
                <a:schemeClr val="dk1"/>
              </a:solidFill>
              <a:latin typeface="Arial"/>
              <a:ea typeface="Arial"/>
              <a:cs typeface="Arial"/>
              <a:sym typeface="Arial"/>
            </a:endParaRPr>
          </a:p>
        </p:txBody>
      </p:sp>
      <p:sp>
        <p:nvSpPr>
          <p:cNvPr id="1050" name="Google Shape;1050;p20"/>
          <p:cNvSpPr/>
          <p:nvPr/>
        </p:nvSpPr>
        <p:spPr>
          <a:xfrm>
            <a:off x="949762" y="1911002"/>
            <a:ext cx="730272" cy="3692221"/>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51" name="Google Shape;1051;p20"/>
          <p:cNvSpPr/>
          <p:nvPr/>
        </p:nvSpPr>
        <p:spPr>
          <a:xfrm>
            <a:off x="1092053" y="5922748"/>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Crystal Clear</a:t>
            </a:r>
            <a:endParaRPr sz="1600" b="0" i="0" u="none" strike="noStrike" cap="none">
              <a:solidFill>
                <a:schemeClr val="dk1"/>
              </a:solidFill>
              <a:latin typeface="Arial"/>
              <a:ea typeface="Arial"/>
              <a:cs typeface="Arial"/>
              <a:sym typeface="Arial"/>
            </a:endParaRPr>
          </a:p>
        </p:txBody>
      </p:sp>
      <p:sp>
        <p:nvSpPr>
          <p:cNvPr id="1052" name="Google Shape;1052;p20"/>
          <p:cNvSpPr/>
          <p:nvPr/>
        </p:nvSpPr>
        <p:spPr>
          <a:xfrm>
            <a:off x="949762" y="1911002"/>
            <a:ext cx="730272" cy="4251649"/>
          </a:xfrm>
          <a:custGeom>
            <a:avLst/>
            <a:gdLst/>
            <a:ahLst/>
            <a:cxnLst/>
            <a:rect l="l" t="t" r="r" b="b"/>
            <a:pathLst>
              <a:path w="120000" h="120000" extrusionOk="0">
                <a:moveTo>
                  <a:pt x="7513" y="0"/>
                </a:moveTo>
                <a:lnTo>
                  <a:pt x="7513" y="120000"/>
                </a:lnTo>
                <a:lnTo>
                  <a:pt x="22221" y="120000"/>
                </a:lnTo>
              </a:path>
            </a:pathLst>
          </a:custGeom>
          <a:noFill/>
          <a:ln w="28575" cap="flat" cmpd="sng">
            <a:solidFill>
              <a:srgbClr val="0EC07D"/>
            </a:solidFill>
            <a:prstDash val="solid"/>
            <a:miter lim="800000"/>
            <a:headEnd type="none" w="sm" len="sm"/>
            <a:tailEnd type="none" w="sm" len="sm"/>
          </a:ln>
        </p:spPr>
      </p:sp>
      <p:sp>
        <p:nvSpPr>
          <p:cNvPr id="1053" name="Google Shape;1053;p20"/>
          <p:cNvSpPr/>
          <p:nvPr/>
        </p:nvSpPr>
        <p:spPr>
          <a:xfrm>
            <a:off x="1092053" y="2020871"/>
            <a:ext cx="5718764" cy="447542"/>
          </a:xfrm>
          <a:prstGeom prst="roundRect">
            <a:avLst>
              <a:gd name="adj" fmla="val 16667"/>
            </a:avLst>
          </a:prstGeom>
          <a:solidFill>
            <a:schemeClr val="lt1">
              <a:alpha val="89803"/>
            </a:schemeClr>
          </a:solidFill>
          <a:ln w="28575" cap="flat" cmpd="sng">
            <a:solidFill>
              <a:srgbClr val="0EC07D"/>
            </a:solidFill>
            <a:prstDash val="solid"/>
            <a:miter lim="800000"/>
            <a:headEnd type="none" w="sm" len="sm"/>
            <a:tailEnd type="none" w="sm" len="sm"/>
          </a:ln>
        </p:spPr>
        <p:txBody>
          <a:bodyPr spcFirstLastPara="1" wrap="square" lIns="26425" tIns="21975" rIns="26425" bIns="21975" anchor="ctr" anchorCtr="0">
            <a:noAutofit/>
          </a:bodyPr>
          <a:lstStyle/>
          <a:p>
            <a:pPr marL="182880" marR="0" lvl="0" indent="0" algn="l" rtl="0">
              <a:lnSpc>
                <a:spcPct val="9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Scrum</a:t>
            </a:r>
            <a:endParaRPr sz="1600" b="0" i="0" u="none" strike="noStrike" cap="none">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7CEED6F3-83C4-6143-1FA1-57E1EC808F90}"/>
              </a:ext>
            </a:extLst>
          </p:cNvPr>
          <p:cNvSpPr/>
          <p:nvPr/>
        </p:nvSpPr>
        <p:spPr>
          <a:xfrm>
            <a:off x="0" y="6504039"/>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21"/>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Arial"/>
              <a:buNone/>
            </a:pPr>
            <a:r>
              <a:rPr lang="en-US"/>
              <a:t>What did You Grasp?</a:t>
            </a:r>
            <a:endParaRPr/>
          </a:p>
        </p:txBody>
      </p:sp>
      <p:sp>
        <p:nvSpPr>
          <p:cNvPr id="1060" name="Google Shape;1060;p21"/>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1800"/>
              <a:buAutoNum type="arabicPeriod"/>
            </a:pPr>
            <a:r>
              <a:rPr lang="en-US"/>
              <a:t>Which of the following Agile tools is helpful in visualizing the build-up of work?</a:t>
            </a:r>
            <a:endParaRPr/>
          </a:p>
          <a:p>
            <a:pPr marL="688975" lvl="1" indent="-342900" algn="l" rtl="0">
              <a:lnSpc>
                <a:spcPct val="100000"/>
              </a:lnSpc>
              <a:spcBef>
                <a:spcPts val="900"/>
              </a:spcBef>
              <a:spcAft>
                <a:spcPts val="0"/>
              </a:spcAft>
              <a:buClr>
                <a:srgbClr val="000000"/>
              </a:buClr>
              <a:buSzPts val="1800"/>
              <a:buFont typeface="Arial"/>
              <a:buAutoNum type="alphaUcParenR"/>
            </a:pPr>
            <a:r>
              <a:rPr lang="en-US"/>
              <a:t>Scrum</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Lean Software Development</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Kanban</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Extreme Programming</a:t>
            </a:r>
            <a:endParaRPr/>
          </a:p>
          <a:p>
            <a:pPr marL="342900" lvl="0" indent="-228600" algn="l" rtl="0">
              <a:lnSpc>
                <a:spcPct val="100000"/>
              </a:lnSpc>
              <a:spcBef>
                <a:spcPts val="0"/>
              </a:spcBef>
              <a:spcAft>
                <a:spcPts val="0"/>
              </a:spcAft>
              <a:buClr>
                <a:srgbClr val="000000"/>
              </a:buClr>
              <a:buSzPts val="1800"/>
              <a:buNone/>
            </a:pPr>
            <a:endParaRPr/>
          </a:p>
          <a:p>
            <a:pPr marL="342900" lvl="0" indent="-228600" algn="l" rtl="0">
              <a:lnSpc>
                <a:spcPct val="100000"/>
              </a:lnSpc>
              <a:spcBef>
                <a:spcPts val="900"/>
              </a:spcBef>
              <a:spcAft>
                <a:spcPts val="0"/>
              </a:spcAft>
              <a:buClr>
                <a:srgbClr val="000000"/>
              </a:buClr>
              <a:buSzPts val="1800"/>
              <a:buFont typeface="Arial"/>
              <a:buNone/>
            </a:pPr>
            <a:endParaRPr/>
          </a:p>
        </p:txBody>
      </p:sp>
      <p:sp>
        <p:nvSpPr>
          <p:cNvPr id="2" name="Rectangle 1">
            <a:extLst>
              <a:ext uri="{FF2B5EF4-FFF2-40B4-BE49-F238E27FC236}">
                <a16:creationId xmlns:a16="http://schemas.microsoft.com/office/drawing/2014/main" id="{45BEA1CB-063C-E87A-F576-9B57CE5B9249}"/>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22"/>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4.1 Comparing Agile and Waterfall</a:t>
            </a:r>
            <a:endParaRPr/>
          </a:p>
        </p:txBody>
      </p:sp>
      <p:sp>
        <p:nvSpPr>
          <p:cNvPr id="1067" name="Google Shape;1067;p22"/>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graphicFrame>
        <p:nvGraphicFramePr>
          <p:cNvPr id="1068" name="Google Shape;1068;p22"/>
          <p:cNvGraphicFramePr/>
          <p:nvPr/>
        </p:nvGraphicFramePr>
        <p:xfrm>
          <a:off x="352956" y="1314885"/>
          <a:ext cx="11603350" cy="4666825"/>
        </p:xfrm>
        <a:graphic>
          <a:graphicData uri="http://schemas.openxmlformats.org/drawingml/2006/table">
            <a:tbl>
              <a:tblPr>
                <a:noFill/>
                <a:tableStyleId>{69C0D928-7C95-46B3-ADC7-7BDA7E3B2588}</a:tableStyleId>
              </a:tblPr>
              <a:tblGrid>
                <a:gridCol w="5801675">
                  <a:extLst>
                    <a:ext uri="{9D8B030D-6E8A-4147-A177-3AD203B41FA5}">
                      <a16:colId xmlns:a16="http://schemas.microsoft.com/office/drawing/2014/main" val="20000"/>
                    </a:ext>
                  </a:extLst>
                </a:gridCol>
                <a:gridCol w="5801675">
                  <a:extLst>
                    <a:ext uri="{9D8B030D-6E8A-4147-A177-3AD203B41FA5}">
                      <a16:colId xmlns:a16="http://schemas.microsoft.com/office/drawing/2014/main" val="20001"/>
                    </a:ext>
                  </a:extLst>
                </a:gridCol>
              </a:tblGrid>
              <a:tr h="608000">
                <a:tc>
                  <a:txBody>
                    <a:bodyPr/>
                    <a:lstStyle/>
                    <a:p>
                      <a:pPr marL="0" marR="0" lvl="0" indent="0" algn="l" rtl="0">
                        <a:spcBef>
                          <a:spcPts val="0"/>
                        </a:spcBef>
                        <a:spcAft>
                          <a:spcPts val="0"/>
                        </a:spcAft>
                        <a:buClr>
                          <a:srgbClr val="FFFFFF"/>
                        </a:buClr>
                        <a:buSzPts val="2400"/>
                        <a:buFont typeface="Arial"/>
                        <a:buNone/>
                      </a:pPr>
                      <a:r>
                        <a:rPr lang="en-US" sz="2400" b="1" u="none" strike="noStrike" cap="none">
                          <a:solidFill>
                            <a:srgbClr val="FFFFFF"/>
                          </a:solidFill>
                          <a:latin typeface="Arial"/>
                          <a:ea typeface="Arial"/>
                          <a:cs typeface="Arial"/>
                          <a:sym typeface="Arial"/>
                        </a:rPr>
                        <a:t>Agile</a:t>
                      </a:r>
                      <a:endParaRPr sz="2400" b="1" u="none" strike="noStrike" cap="none">
                        <a:solidFill>
                          <a:srgbClr val="FFFFFF"/>
                        </a:solidFill>
                        <a:latin typeface="Arial"/>
                        <a:ea typeface="Arial"/>
                        <a:cs typeface="Arial"/>
                        <a:sym typeface="Arial"/>
                      </a:endParaRPr>
                    </a:p>
                  </a:txBody>
                  <a:tcPr marL="91450" marR="91450" marT="45725" marB="457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rgbClr val="FFFFFF"/>
                        </a:buClr>
                        <a:buSzPts val="2400"/>
                        <a:buFont typeface="Arial"/>
                        <a:buNone/>
                      </a:pPr>
                      <a:r>
                        <a:rPr lang="en-US" sz="2400" b="1" u="none" strike="noStrike" cap="none">
                          <a:solidFill>
                            <a:srgbClr val="FFFFFF"/>
                          </a:solidFill>
                          <a:latin typeface="Arial"/>
                          <a:ea typeface="Arial"/>
                          <a:cs typeface="Arial"/>
                          <a:sym typeface="Arial"/>
                        </a:rPr>
                        <a:t>Waterfall</a:t>
                      </a:r>
                      <a:endParaRPr sz="2400" b="1" u="none" strike="noStrike" cap="none">
                        <a:solidFill>
                          <a:srgbClr val="FFFFFF"/>
                        </a:solidFill>
                        <a:latin typeface="Arial"/>
                        <a:ea typeface="Arial"/>
                        <a:cs typeface="Arial"/>
                        <a:sym typeface="Arial"/>
                      </a:endParaRPr>
                    </a:p>
                  </a:txBody>
                  <a:tcPr marL="91450" marR="91450" marT="45725" marB="457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0EC07D"/>
                    </a:solidFill>
                  </a:tcPr>
                </a:tc>
                <a:extLst>
                  <a:ext uri="{0D108BD9-81ED-4DB2-BD59-A6C34878D82A}">
                    <a16:rowId xmlns:a16="http://schemas.microsoft.com/office/drawing/2014/main" val="10000"/>
                  </a:ext>
                </a:extLst>
              </a:tr>
              <a:tr h="749050">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Agile follows an iterative and incremental approach, as weekly or monthly sprints.</a:t>
                      </a:r>
                      <a:endParaRPr sz="1800" u="none" strike="noStrike" cap="none">
                        <a:solidFill>
                          <a:srgbClr val="000000"/>
                        </a:solidFill>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Waterfall follows a sequential development approach.</a:t>
                      </a:r>
                      <a:endParaRPr sz="1800" u="none" strike="noStrike" cap="none">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1"/>
                  </a:ext>
                </a:extLst>
              </a:tr>
              <a:tr h="1391075">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The </a:t>
                      </a:r>
                      <a:r>
                        <a:rPr lang="en-US" sz="1800" u="none" strike="noStrike" cap="none"/>
                        <a:t>s</a:t>
                      </a:r>
                      <a:r>
                        <a:rPr lang="en-US" sz="1800" u="none" strike="noStrike" cap="none">
                          <a:latin typeface="Arial"/>
                          <a:ea typeface="Arial"/>
                          <a:cs typeface="Arial"/>
                          <a:sym typeface="Arial"/>
                        </a:rPr>
                        <a:t>oftware is developed and delivered in multiple iterations as small modules. There is always room for resolving errors and changes can be made as the current business requirement.</a:t>
                      </a:r>
                      <a:endParaRPr sz="1800" u="none" strike="noStrike" cap="none">
                        <a:solidFill>
                          <a:srgbClr val="000000"/>
                        </a:solidFill>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The whole project is delivered at the end, cannot handle any error or change in requirements. </a:t>
                      </a:r>
                      <a:endParaRPr sz="1800" u="none" strike="noStrike" cap="none">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2"/>
                  </a:ext>
                </a:extLst>
              </a:tr>
              <a:tr h="749050">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Believes in developing working software over creating detailed documentation.</a:t>
                      </a:r>
                      <a:endParaRPr sz="1800" u="none" strike="noStrike" cap="none">
                        <a:solidFill>
                          <a:srgbClr val="000000"/>
                        </a:solidFill>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The Project will not commence until the complete documentation is ready.</a:t>
                      </a:r>
                      <a:endParaRPr sz="1800" u="none" strike="noStrike" cap="none">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3"/>
                  </a:ext>
                </a:extLst>
              </a:tr>
              <a:tr h="1169650">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Adapts to changes in the scope of the project without causing much impact on timelines and budget.</a:t>
                      </a:r>
                      <a:endParaRPr sz="1800" u="none" strike="noStrike" cap="none">
                        <a:solidFill>
                          <a:srgbClr val="000000"/>
                        </a:solidFill>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2000"/>
                        <a:buFont typeface="Arial"/>
                        <a:buNone/>
                      </a:pPr>
                      <a:r>
                        <a:rPr lang="en-US" sz="1800" u="none" strike="noStrike" cap="none">
                          <a:latin typeface="Arial"/>
                          <a:ea typeface="Arial"/>
                          <a:cs typeface="Arial"/>
                          <a:sym typeface="Arial"/>
                        </a:rPr>
                        <a:t>Waterfall depends heavily on the initial requirements. Customers might not be able to demand change and if it happens, it heavily impacts the budget and timelines.</a:t>
                      </a:r>
                      <a:endParaRPr sz="1800" u="none" strike="noStrike" cap="none">
                        <a:latin typeface="Arial"/>
                        <a:ea typeface="Arial"/>
                        <a:cs typeface="Arial"/>
                        <a:sym typeface="Arial"/>
                      </a:endParaRPr>
                    </a:p>
                  </a:txBody>
                  <a:tcPr marL="91450" marR="91450" marT="91450"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0ABCFCEB-0DDA-D33E-9A7B-D3D8AB226072}"/>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2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4.1 Comparing Agile and Waterfall (Contd.)</a:t>
            </a:r>
            <a:endParaRPr/>
          </a:p>
        </p:txBody>
      </p:sp>
      <p:sp>
        <p:nvSpPr>
          <p:cNvPr id="1075" name="Google Shape;1075;p23"/>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graphicFrame>
        <p:nvGraphicFramePr>
          <p:cNvPr id="1076" name="Google Shape;1076;p23"/>
          <p:cNvGraphicFramePr/>
          <p:nvPr/>
        </p:nvGraphicFramePr>
        <p:xfrm>
          <a:off x="358198" y="1304995"/>
          <a:ext cx="11529000" cy="5028825"/>
        </p:xfrm>
        <a:graphic>
          <a:graphicData uri="http://schemas.openxmlformats.org/drawingml/2006/table">
            <a:tbl>
              <a:tblPr>
                <a:noFill/>
                <a:tableStyleId>{69C0D928-7C95-46B3-ADC7-7BDA7E3B2588}</a:tableStyleId>
              </a:tblPr>
              <a:tblGrid>
                <a:gridCol w="5764500">
                  <a:extLst>
                    <a:ext uri="{9D8B030D-6E8A-4147-A177-3AD203B41FA5}">
                      <a16:colId xmlns:a16="http://schemas.microsoft.com/office/drawing/2014/main" val="20000"/>
                    </a:ext>
                  </a:extLst>
                </a:gridCol>
                <a:gridCol w="5764500">
                  <a:extLst>
                    <a:ext uri="{9D8B030D-6E8A-4147-A177-3AD203B41FA5}">
                      <a16:colId xmlns:a16="http://schemas.microsoft.com/office/drawing/2014/main" val="20001"/>
                    </a:ext>
                  </a:extLst>
                </a:gridCol>
              </a:tblGrid>
              <a:tr h="600000">
                <a:tc>
                  <a:txBody>
                    <a:bodyPr/>
                    <a:lstStyle/>
                    <a:p>
                      <a:pPr marL="0" marR="0" lvl="0" indent="0" algn="l" rtl="0">
                        <a:spcBef>
                          <a:spcPts val="0"/>
                        </a:spcBef>
                        <a:spcAft>
                          <a:spcPts val="0"/>
                        </a:spcAft>
                        <a:buClr>
                          <a:srgbClr val="FFFFFF"/>
                        </a:buClr>
                        <a:buSzPts val="2400"/>
                        <a:buFont typeface="Arial"/>
                        <a:buNone/>
                      </a:pPr>
                      <a:r>
                        <a:rPr lang="en-US" sz="2400" b="1" u="none" strike="noStrike" cap="none">
                          <a:solidFill>
                            <a:srgbClr val="FFFFFF"/>
                          </a:solidFill>
                          <a:latin typeface="Arial"/>
                          <a:ea typeface="Arial"/>
                          <a:cs typeface="Arial"/>
                          <a:sym typeface="Arial"/>
                        </a:rPr>
                        <a:t>Agile</a:t>
                      </a:r>
                      <a:endParaRPr sz="2400" b="1" u="none" strike="noStrike" cap="none">
                        <a:solidFill>
                          <a:srgbClr val="FFFFFF"/>
                        </a:solidFill>
                        <a:latin typeface="Arial"/>
                        <a:ea typeface="Arial"/>
                        <a:cs typeface="Arial"/>
                        <a:sym typeface="Arial"/>
                      </a:endParaRPr>
                    </a:p>
                  </a:txBody>
                  <a:tcPr marL="91450" marR="91450" marT="45725" marB="457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0EC07D"/>
                    </a:solidFill>
                  </a:tcPr>
                </a:tc>
                <a:tc>
                  <a:txBody>
                    <a:bodyPr/>
                    <a:lstStyle/>
                    <a:p>
                      <a:pPr marL="0" marR="0" lvl="0" indent="0" algn="l" rtl="0">
                        <a:spcBef>
                          <a:spcPts val="0"/>
                        </a:spcBef>
                        <a:spcAft>
                          <a:spcPts val="0"/>
                        </a:spcAft>
                        <a:buClr>
                          <a:srgbClr val="FFFFFF"/>
                        </a:buClr>
                        <a:buSzPts val="2400"/>
                        <a:buFont typeface="Arial"/>
                        <a:buNone/>
                      </a:pPr>
                      <a:r>
                        <a:rPr lang="en-US" sz="2400" b="1" u="none" strike="noStrike" cap="none">
                          <a:solidFill>
                            <a:srgbClr val="FFFFFF"/>
                          </a:solidFill>
                          <a:latin typeface="Arial"/>
                          <a:ea typeface="Arial"/>
                          <a:cs typeface="Arial"/>
                          <a:sym typeface="Arial"/>
                        </a:rPr>
                        <a:t>Waterfall</a:t>
                      </a:r>
                      <a:endParaRPr sz="2400" b="1" u="none" strike="noStrike" cap="none">
                        <a:solidFill>
                          <a:srgbClr val="FFFFFF"/>
                        </a:solidFill>
                        <a:latin typeface="Arial"/>
                        <a:ea typeface="Arial"/>
                        <a:cs typeface="Arial"/>
                        <a:sym typeface="Arial"/>
                      </a:endParaRPr>
                    </a:p>
                  </a:txBody>
                  <a:tcPr marL="91450" marR="91450" marT="45725" marB="457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0EC07D"/>
                    </a:solidFill>
                  </a:tcPr>
                </a:tc>
                <a:extLst>
                  <a:ext uri="{0D108BD9-81ED-4DB2-BD59-A6C34878D82A}">
                    <a16:rowId xmlns:a16="http://schemas.microsoft.com/office/drawing/2014/main" val="10000"/>
                  </a:ext>
                </a:extLst>
              </a:tr>
              <a:tr h="1338950">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Project priorities are evaluated at the end of each sprint. Clients can add feedback, then and there, the product evolves in the desired shape.</a:t>
                      </a:r>
                      <a:endParaRPr sz="1800" u="none" strike="noStrike" cap="none">
                        <a:solidFill>
                          <a:srgbClr val="000000"/>
                        </a:solidFill>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Customers can share feedback only after the complete product is delivered, errors or enhancements can cause the project to be scratched and started from the beginning.</a:t>
                      </a:r>
                      <a:endParaRPr sz="1800" u="none" strike="noStrike" cap="none">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1"/>
                  </a:ext>
                </a:extLst>
              </a:tr>
              <a:tr h="1029950">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Testing is done at the end of every sprint. Any bug is identified early in the development cycle and fixed. Causes little or no impact on other code.</a:t>
                      </a:r>
                      <a:endParaRPr sz="1800" u="none" strike="noStrike" cap="none">
                        <a:solidFill>
                          <a:srgbClr val="000000"/>
                        </a:solidFill>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Testing is done only after the product is complete. Any bug that is created earl</a:t>
                      </a:r>
                      <a:r>
                        <a:rPr lang="en-US" sz="1800" u="none" strike="noStrike" cap="none"/>
                        <a:t>ier</a:t>
                      </a:r>
                      <a:r>
                        <a:rPr lang="en-US" sz="1800" u="none" strike="noStrike" cap="none">
                          <a:latin typeface="Arial"/>
                          <a:ea typeface="Arial"/>
                          <a:cs typeface="Arial"/>
                          <a:sym typeface="Arial"/>
                        </a:rPr>
                        <a:t>, but discovered later can have an impact on the rest of the code.</a:t>
                      </a:r>
                      <a:endParaRPr sz="1800" u="none" strike="noStrike" cap="none">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2"/>
                  </a:ext>
                </a:extLst>
              </a:tr>
              <a:tr h="720975">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The Agile is used when rapid production is needed.</a:t>
                      </a:r>
                      <a:endParaRPr sz="1800" u="none" strike="noStrike" cap="none">
                        <a:solidFill>
                          <a:srgbClr val="000000"/>
                        </a:solidFill>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The Waterfall is used when a product definition is more important than speed.</a:t>
                      </a:r>
                      <a:endParaRPr sz="1800" u="none" strike="noStrike" cap="none">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3"/>
                  </a:ext>
                </a:extLst>
              </a:tr>
              <a:tr h="1338950">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Though Agile follows the iterative development approach, there might be a lack of the clear picture of what needs to be expected. The final product might be grossly different than what was intended initially.</a:t>
                      </a:r>
                      <a:endParaRPr sz="1800" u="none" strike="noStrike" cap="none">
                        <a:solidFill>
                          <a:srgbClr val="000000"/>
                        </a:solidFill>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tc>
                  <a:txBody>
                    <a:bodyPr/>
                    <a:lstStyle/>
                    <a:p>
                      <a:pPr marL="0" marR="0" lvl="0" indent="0" algn="l" rtl="0">
                        <a:spcBef>
                          <a:spcPts val="0"/>
                        </a:spcBef>
                        <a:spcAft>
                          <a:spcPts val="0"/>
                        </a:spcAft>
                        <a:buClr>
                          <a:srgbClr val="000000"/>
                        </a:buClr>
                        <a:buSzPts val="1900"/>
                        <a:buFont typeface="Arial"/>
                        <a:buNone/>
                      </a:pPr>
                      <a:r>
                        <a:rPr lang="en-US" sz="1800" u="none" strike="noStrike" cap="none">
                          <a:latin typeface="Arial"/>
                          <a:ea typeface="Arial"/>
                          <a:cs typeface="Arial"/>
                          <a:sym typeface="Arial"/>
                        </a:rPr>
                        <a:t>The Waterfall relies on definitions and documentation, both the developers and customers have a clear idea of what wil</a:t>
                      </a:r>
                      <a:r>
                        <a:rPr lang="en-US" sz="1800" u="none" strike="noStrike" cap="none"/>
                        <a:t>l</a:t>
                      </a:r>
                      <a:r>
                        <a:rPr lang="en-US" sz="1800" u="none" strike="noStrike" cap="none">
                          <a:latin typeface="Arial"/>
                          <a:ea typeface="Arial"/>
                          <a:cs typeface="Arial"/>
                          <a:sym typeface="Arial"/>
                        </a:rPr>
                        <a:t> </a:t>
                      </a:r>
                      <a:r>
                        <a:rPr lang="en-US" sz="1800" u="none" strike="noStrike" cap="none"/>
                        <a:t>finally be </a:t>
                      </a:r>
                      <a:r>
                        <a:rPr lang="en-US" sz="1800" u="none" strike="noStrike" cap="none">
                          <a:latin typeface="Arial"/>
                          <a:ea typeface="Arial"/>
                          <a:cs typeface="Arial"/>
                          <a:sym typeface="Arial"/>
                        </a:rPr>
                        <a:t>built.</a:t>
                      </a:r>
                      <a:endParaRPr sz="1800" u="none" strike="noStrike" cap="none">
                        <a:latin typeface="Arial"/>
                        <a:ea typeface="Arial"/>
                        <a:cs typeface="Arial"/>
                        <a:sym typeface="Arial"/>
                      </a:endParaRPr>
                    </a:p>
                  </a:txBody>
                  <a:tcPr marL="91450" marR="91450" marT="45725" marB="457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E1EFD8"/>
                    </a:solidFill>
                  </a:tcPr>
                </a:tc>
                <a:extLst>
                  <a:ext uri="{0D108BD9-81ED-4DB2-BD59-A6C34878D82A}">
                    <a16:rowId xmlns:a16="http://schemas.microsoft.com/office/drawing/2014/main" val="10004"/>
                  </a:ext>
                </a:extLst>
              </a:tr>
            </a:tbl>
          </a:graphicData>
        </a:graphic>
      </p:graphicFrame>
      <p:sp>
        <p:nvSpPr>
          <p:cNvPr id="2" name="Rectangle 1">
            <a:extLst>
              <a:ext uri="{FF2B5EF4-FFF2-40B4-BE49-F238E27FC236}">
                <a16:creationId xmlns:a16="http://schemas.microsoft.com/office/drawing/2014/main" id="{27BB659E-CD9C-9D15-D803-571661F0A322}"/>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24"/>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Arial"/>
              <a:buNone/>
            </a:pPr>
            <a:r>
              <a:rPr lang="en-US"/>
              <a:t>What did You Grasp?</a:t>
            </a:r>
            <a:endParaRPr/>
          </a:p>
        </p:txBody>
      </p:sp>
      <p:sp>
        <p:nvSpPr>
          <p:cNvPr id="1083" name="Google Shape;1083;p24"/>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1800"/>
              <a:buAutoNum type="arabicPeriod"/>
            </a:pPr>
            <a:r>
              <a:rPr lang="en-US"/>
              <a:t>Which of the following is NOT true about Agile development?</a:t>
            </a:r>
            <a:endParaRPr/>
          </a:p>
          <a:p>
            <a:pPr marL="688975" lvl="1" indent="-342900" algn="l" rtl="0">
              <a:lnSpc>
                <a:spcPct val="100000"/>
              </a:lnSpc>
              <a:spcBef>
                <a:spcPts val="900"/>
              </a:spcBef>
              <a:spcAft>
                <a:spcPts val="0"/>
              </a:spcAft>
              <a:buClr>
                <a:srgbClr val="000000"/>
              </a:buClr>
              <a:buSzPts val="1800"/>
              <a:buFont typeface="Arial"/>
              <a:buAutoNum type="alphaUcParenR"/>
            </a:pPr>
            <a:r>
              <a:rPr lang="en-US"/>
              <a:t>Agile follows a sequential development approach</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Testing is done at the end of every sprint to handle errors</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Agile is useful in a rapid production</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Agile adapts to changes in the scope of the project after the development has commenced</a:t>
            </a:r>
            <a:endParaRPr/>
          </a:p>
          <a:p>
            <a:pPr marL="342900" lvl="0" indent="-228600" algn="l" rtl="0">
              <a:lnSpc>
                <a:spcPct val="100000"/>
              </a:lnSpc>
              <a:spcBef>
                <a:spcPts val="0"/>
              </a:spcBef>
              <a:spcAft>
                <a:spcPts val="0"/>
              </a:spcAft>
              <a:buClr>
                <a:srgbClr val="000000"/>
              </a:buClr>
              <a:buSzPts val="1800"/>
              <a:buNone/>
            </a:pPr>
            <a:endParaRPr/>
          </a:p>
          <a:p>
            <a:pPr marL="342900" lvl="0" indent="-228600" algn="l" rtl="0">
              <a:lnSpc>
                <a:spcPct val="100000"/>
              </a:lnSpc>
              <a:spcBef>
                <a:spcPts val="900"/>
              </a:spcBef>
              <a:spcAft>
                <a:spcPts val="0"/>
              </a:spcAft>
              <a:buClr>
                <a:srgbClr val="000000"/>
              </a:buClr>
              <a:buSzPts val="1800"/>
              <a:buFont typeface="Arial"/>
              <a:buNone/>
            </a:pPr>
            <a:endParaRPr/>
          </a:p>
        </p:txBody>
      </p:sp>
      <p:sp>
        <p:nvSpPr>
          <p:cNvPr id="2" name="Rectangle 1">
            <a:extLst>
              <a:ext uri="{FF2B5EF4-FFF2-40B4-BE49-F238E27FC236}">
                <a16:creationId xmlns:a16="http://schemas.microsoft.com/office/drawing/2014/main" id="{8A308288-5954-6E3C-15E0-CE34335C6171}"/>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2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5.1 Lean - What Does it Mean?</a:t>
            </a:r>
            <a:endParaRPr/>
          </a:p>
        </p:txBody>
      </p:sp>
      <p:sp>
        <p:nvSpPr>
          <p:cNvPr id="1090" name="Google Shape;1090;p25"/>
          <p:cNvSpPr txBox="1">
            <a:spLocks noGrp="1"/>
          </p:cNvSpPr>
          <p:nvPr>
            <p:ph type="body" idx="1"/>
          </p:nvPr>
        </p:nvSpPr>
        <p:spPr>
          <a:xfrm>
            <a:off x="514350" y="1304995"/>
            <a:ext cx="1117137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endParaRPr/>
          </a:p>
          <a:p>
            <a:pPr marL="0" lvl="0" indent="0" algn="l" rtl="0">
              <a:lnSpc>
                <a:spcPct val="90000"/>
              </a:lnSpc>
              <a:spcBef>
                <a:spcPts val="838"/>
              </a:spcBef>
              <a:spcAft>
                <a:spcPts val="0"/>
              </a:spcAft>
              <a:buClr>
                <a:schemeClr val="dk1"/>
              </a:buClr>
              <a:buSzPts val="1800"/>
              <a:buNone/>
            </a:pPr>
            <a:r>
              <a:rPr lang="en-US"/>
              <a:t> </a:t>
            </a:r>
            <a:endParaRPr/>
          </a:p>
          <a:p>
            <a:pPr marL="0" lvl="0" indent="0" algn="l" rtl="0">
              <a:lnSpc>
                <a:spcPct val="90000"/>
              </a:lnSpc>
              <a:spcBef>
                <a:spcPts val="838"/>
              </a:spcBef>
              <a:spcAft>
                <a:spcPts val="0"/>
              </a:spcAft>
              <a:buClr>
                <a:schemeClr val="dk1"/>
              </a:buClr>
              <a:buSzPts val="1800"/>
              <a:buNone/>
            </a:pPr>
            <a:endParaRPr/>
          </a:p>
          <a:p>
            <a:pPr marL="0" lvl="0" indent="0" algn="l" rtl="0">
              <a:lnSpc>
                <a:spcPct val="90000"/>
              </a:lnSpc>
              <a:spcBef>
                <a:spcPts val="838"/>
              </a:spcBef>
              <a:spcAft>
                <a:spcPts val="0"/>
              </a:spcAft>
              <a:buClr>
                <a:schemeClr val="dk1"/>
              </a:buClr>
              <a:buSzPts val="1800"/>
              <a:buNone/>
            </a:pPr>
            <a:endParaRPr/>
          </a:p>
          <a:p>
            <a:pPr marL="0" lvl="0" indent="0" algn="l" rtl="0">
              <a:lnSpc>
                <a:spcPct val="90000"/>
              </a:lnSpc>
              <a:spcBef>
                <a:spcPts val="838"/>
              </a:spcBef>
              <a:spcAft>
                <a:spcPts val="0"/>
              </a:spcAft>
              <a:buClr>
                <a:schemeClr val="dk1"/>
              </a:buClr>
              <a:buSzPts val="1800"/>
              <a:buNone/>
            </a:pPr>
            <a:endParaRPr/>
          </a:p>
        </p:txBody>
      </p:sp>
      <p:sp>
        <p:nvSpPr>
          <p:cNvPr id="1091" name="Google Shape;1091;p25"/>
          <p:cNvSpPr/>
          <p:nvPr/>
        </p:nvSpPr>
        <p:spPr>
          <a:xfrm>
            <a:off x="489402" y="1229715"/>
            <a:ext cx="11264448" cy="820703"/>
          </a:xfrm>
          <a:prstGeom prst="roundRect">
            <a:avLst>
              <a:gd name="adj" fmla="val 16667"/>
            </a:avLst>
          </a:prstGeom>
          <a:solidFill>
            <a:srgbClr val="0EC07D"/>
          </a:solidFill>
          <a:ln w="12700" cap="flat" cmpd="sng">
            <a:solidFill>
              <a:schemeClr val="lt1"/>
            </a:solidFill>
            <a:prstDash val="solid"/>
            <a:miter lim="800000"/>
            <a:headEnd type="none" w="sm" len="sm"/>
            <a:tailEnd type="none" w="sm" len="sm"/>
          </a:ln>
        </p:spPr>
        <p:txBody>
          <a:bodyPr spcFirstLastPara="1" wrap="square" lIns="182875" tIns="39275" rIns="46875" bIns="39275" anchor="ctr"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Lean means creating more value to customers with fewer resources, by minimizing waste.</a:t>
            </a:r>
            <a:endParaRPr/>
          </a:p>
        </p:txBody>
      </p:sp>
      <p:sp>
        <p:nvSpPr>
          <p:cNvPr id="1092" name="Google Shape;1092;p25"/>
          <p:cNvSpPr/>
          <p:nvPr/>
        </p:nvSpPr>
        <p:spPr>
          <a:xfrm>
            <a:off x="653544" y="2050418"/>
            <a:ext cx="164140" cy="615527"/>
          </a:xfrm>
          <a:custGeom>
            <a:avLst/>
            <a:gdLst/>
            <a:ahLst/>
            <a:cxnLst/>
            <a:rect l="l" t="t" r="r" b="b"/>
            <a:pathLst>
              <a:path w="120000" h="120000" extrusionOk="0">
                <a:moveTo>
                  <a:pt x="0" y="0"/>
                </a:moveTo>
                <a:lnTo>
                  <a:pt x="0" y="120000"/>
                </a:lnTo>
                <a:lnTo>
                  <a:pt x="120000" y="120000"/>
                </a:lnTo>
              </a:path>
            </a:pathLst>
          </a:custGeom>
          <a:noFill/>
          <a:ln w="38100" cap="flat" cmpd="sng">
            <a:solidFill>
              <a:srgbClr val="0EC07D"/>
            </a:solidFill>
            <a:prstDash val="solid"/>
            <a:miter lim="800000"/>
            <a:headEnd type="none" w="sm" len="sm"/>
            <a:tailEnd type="none" w="sm" len="sm"/>
          </a:ln>
        </p:spPr>
      </p:sp>
      <p:sp>
        <p:nvSpPr>
          <p:cNvPr id="1093" name="Google Shape;1093;p25"/>
          <p:cNvSpPr/>
          <p:nvPr/>
        </p:nvSpPr>
        <p:spPr>
          <a:xfrm>
            <a:off x="817685" y="2255594"/>
            <a:ext cx="10907011" cy="820703"/>
          </a:xfrm>
          <a:prstGeom prst="roundRect">
            <a:avLst>
              <a:gd name="adj" fmla="val 16667"/>
            </a:avLst>
          </a:prstGeom>
          <a:solidFill>
            <a:schemeClr val="lt1">
              <a:alpha val="89803"/>
            </a:schemeClr>
          </a:solidFill>
          <a:ln w="38100" cap="flat" cmpd="sng">
            <a:solidFill>
              <a:srgbClr val="0EC07D"/>
            </a:solidFill>
            <a:prstDash val="solid"/>
            <a:miter lim="800000"/>
            <a:headEnd type="none" w="sm" len="sm"/>
            <a:tailEnd type="none" w="sm" len="sm"/>
          </a:ln>
        </p:spPr>
        <p:txBody>
          <a:bodyPr spcFirstLastPara="1" wrap="square" lIns="182875" tIns="32925" rIns="37350" bIns="3292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Lean was initially used by manufacturing and later it was adopted by all product and services businesses, including software and IT.</a:t>
            </a:r>
            <a:endParaRPr/>
          </a:p>
        </p:txBody>
      </p:sp>
      <p:sp>
        <p:nvSpPr>
          <p:cNvPr id="1094" name="Google Shape;1094;p25"/>
          <p:cNvSpPr/>
          <p:nvPr/>
        </p:nvSpPr>
        <p:spPr>
          <a:xfrm>
            <a:off x="653544" y="2050418"/>
            <a:ext cx="164140" cy="1641406"/>
          </a:xfrm>
          <a:custGeom>
            <a:avLst/>
            <a:gdLst/>
            <a:ahLst/>
            <a:cxnLst/>
            <a:rect l="l" t="t" r="r" b="b"/>
            <a:pathLst>
              <a:path w="120000" h="120000" extrusionOk="0">
                <a:moveTo>
                  <a:pt x="0" y="0"/>
                </a:moveTo>
                <a:lnTo>
                  <a:pt x="0" y="120000"/>
                </a:lnTo>
                <a:lnTo>
                  <a:pt x="120000" y="120000"/>
                </a:lnTo>
              </a:path>
            </a:pathLst>
          </a:custGeom>
          <a:noFill/>
          <a:ln w="38100" cap="flat" cmpd="sng">
            <a:solidFill>
              <a:srgbClr val="0EC07D"/>
            </a:solidFill>
            <a:prstDash val="solid"/>
            <a:miter lim="800000"/>
            <a:headEnd type="none" w="sm" len="sm"/>
            <a:tailEnd type="none" w="sm" len="sm"/>
          </a:ln>
        </p:spPr>
      </p:sp>
      <p:sp>
        <p:nvSpPr>
          <p:cNvPr id="1095" name="Google Shape;1095;p25"/>
          <p:cNvSpPr/>
          <p:nvPr/>
        </p:nvSpPr>
        <p:spPr>
          <a:xfrm>
            <a:off x="817685" y="3281473"/>
            <a:ext cx="10907011" cy="820703"/>
          </a:xfrm>
          <a:prstGeom prst="roundRect">
            <a:avLst>
              <a:gd name="adj" fmla="val 16667"/>
            </a:avLst>
          </a:prstGeom>
          <a:solidFill>
            <a:schemeClr val="lt1">
              <a:alpha val="89803"/>
            </a:schemeClr>
          </a:solidFill>
          <a:ln w="38100" cap="flat" cmpd="sng">
            <a:solidFill>
              <a:srgbClr val="0EC07D"/>
            </a:solidFill>
            <a:prstDash val="solid"/>
            <a:miter lim="800000"/>
            <a:headEnd type="none" w="sm" len="sm"/>
            <a:tailEnd type="none" w="sm" len="sm"/>
          </a:ln>
        </p:spPr>
        <p:txBody>
          <a:bodyPr spcFirstLastPara="1" wrap="square" lIns="182875" tIns="32925" rIns="37350" bIns="3292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term ‘lean’ was first coined by the team headed by Jim Womack in the late 1980s, to describe Toyota's business.</a:t>
            </a:r>
            <a:endParaRPr sz="1800" b="0" i="0" u="none" strike="noStrike" cap="none">
              <a:solidFill>
                <a:schemeClr val="dk1"/>
              </a:solidFill>
              <a:latin typeface="Arial"/>
              <a:ea typeface="Arial"/>
              <a:cs typeface="Arial"/>
              <a:sym typeface="Arial"/>
            </a:endParaRPr>
          </a:p>
        </p:txBody>
      </p:sp>
      <p:sp>
        <p:nvSpPr>
          <p:cNvPr id="1096" name="Google Shape;1096;p25"/>
          <p:cNvSpPr/>
          <p:nvPr/>
        </p:nvSpPr>
        <p:spPr>
          <a:xfrm>
            <a:off x="653544" y="2050418"/>
            <a:ext cx="164140" cy="2667285"/>
          </a:xfrm>
          <a:custGeom>
            <a:avLst/>
            <a:gdLst/>
            <a:ahLst/>
            <a:cxnLst/>
            <a:rect l="l" t="t" r="r" b="b"/>
            <a:pathLst>
              <a:path w="120000" h="120000" extrusionOk="0">
                <a:moveTo>
                  <a:pt x="0" y="0"/>
                </a:moveTo>
                <a:lnTo>
                  <a:pt x="0" y="120000"/>
                </a:lnTo>
                <a:lnTo>
                  <a:pt x="120000" y="120000"/>
                </a:lnTo>
              </a:path>
            </a:pathLst>
          </a:custGeom>
          <a:noFill/>
          <a:ln w="38100" cap="flat" cmpd="sng">
            <a:solidFill>
              <a:srgbClr val="0EC07D"/>
            </a:solidFill>
            <a:prstDash val="solid"/>
            <a:miter lim="800000"/>
            <a:headEnd type="none" w="sm" len="sm"/>
            <a:tailEnd type="none" w="sm" len="sm"/>
          </a:ln>
        </p:spPr>
      </p:sp>
      <p:sp>
        <p:nvSpPr>
          <p:cNvPr id="1097" name="Google Shape;1097;p25"/>
          <p:cNvSpPr/>
          <p:nvPr/>
        </p:nvSpPr>
        <p:spPr>
          <a:xfrm>
            <a:off x="817685" y="4307352"/>
            <a:ext cx="10907011" cy="820703"/>
          </a:xfrm>
          <a:prstGeom prst="roundRect">
            <a:avLst>
              <a:gd name="adj" fmla="val 16667"/>
            </a:avLst>
          </a:prstGeom>
          <a:solidFill>
            <a:schemeClr val="lt1">
              <a:alpha val="89803"/>
            </a:schemeClr>
          </a:solidFill>
          <a:ln w="38100" cap="flat" cmpd="sng">
            <a:solidFill>
              <a:srgbClr val="0EC07D"/>
            </a:solidFill>
            <a:prstDash val="solid"/>
            <a:miter lim="800000"/>
            <a:headEnd type="none" w="sm" len="sm"/>
            <a:tailEnd type="none" w="sm" len="sm"/>
          </a:ln>
        </p:spPr>
        <p:txBody>
          <a:bodyPr spcFirstLastPara="1" wrap="square" lIns="182875" tIns="32925" rIns="37350" bIns="3292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Lean eliminates waste across the entire value chain, thus creating processes that need less human effort, space, capital and time to make products and services with more value and less defects.</a:t>
            </a:r>
            <a:endParaRPr sz="1800" b="0" i="0" u="none" strike="noStrike" cap="none">
              <a:solidFill>
                <a:schemeClr val="dk1"/>
              </a:solidFill>
              <a:latin typeface="Arial"/>
              <a:ea typeface="Arial"/>
              <a:cs typeface="Arial"/>
              <a:sym typeface="Arial"/>
            </a:endParaRPr>
          </a:p>
        </p:txBody>
      </p:sp>
      <p:sp>
        <p:nvSpPr>
          <p:cNvPr id="1098" name="Google Shape;1098;p25"/>
          <p:cNvSpPr/>
          <p:nvPr/>
        </p:nvSpPr>
        <p:spPr>
          <a:xfrm>
            <a:off x="653544" y="2050418"/>
            <a:ext cx="164140" cy="3693164"/>
          </a:xfrm>
          <a:custGeom>
            <a:avLst/>
            <a:gdLst/>
            <a:ahLst/>
            <a:cxnLst/>
            <a:rect l="l" t="t" r="r" b="b"/>
            <a:pathLst>
              <a:path w="120000" h="120000" extrusionOk="0">
                <a:moveTo>
                  <a:pt x="0" y="0"/>
                </a:moveTo>
                <a:lnTo>
                  <a:pt x="0" y="120000"/>
                </a:lnTo>
                <a:lnTo>
                  <a:pt x="120000" y="120000"/>
                </a:lnTo>
              </a:path>
            </a:pathLst>
          </a:custGeom>
          <a:noFill/>
          <a:ln w="38100" cap="flat" cmpd="sng">
            <a:solidFill>
              <a:srgbClr val="0EC07D"/>
            </a:solidFill>
            <a:prstDash val="solid"/>
            <a:miter lim="800000"/>
            <a:headEnd type="none" w="sm" len="sm"/>
            <a:tailEnd type="none" w="sm" len="sm"/>
          </a:ln>
        </p:spPr>
      </p:sp>
      <p:sp>
        <p:nvSpPr>
          <p:cNvPr id="1099" name="Google Shape;1099;p25"/>
          <p:cNvSpPr/>
          <p:nvPr/>
        </p:nvSpPr>
        <p:spPr>
          <a:xfrm>
            <a:off x="817685" y="5333232"/>
            <a:ext cx="10907011" cy="820703"/>
          </a:xfrm>
          <a:prstGeom prst="roundRect">
            <a:avLst>
              <a:gd name="adj" fmla="val 16667"/>
            </a:avLst>
          </a:prstGeom>
          <a:solidFill>
            <a:schemeClr val="lt1">
              <a:alpha val="89803"/>
            </a:schemeClr>
          </a:solidFill>
          <a:ln w="38100" cap="flat" cmpd="sng">
            <a:solidFill>
              <a:srgbClr val="0EC07D"/>
            </a:solidFill>
            <a:prstDash val="solid"/>
            <a:miter lim="800000"/>
            <a:headEnd type="none" w="sm" len="sm"/>
            <a:tailEnd type="none" w="sm" len="sm"/>
          </a:ln>
        </p:spPr>
        <p:txBody>
          <a:bodyPr spcFirstLastPara="1" wrap="square" lIns="182875" tIns="32925" rIns="37350" bIns="3292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three fundamental business issues that should guide the lean transformation of an organization are as follows: </a:t>
            </a:r>
            <a:r>
              <a:rPr lang="en-US" sz="1800" b="1" i="0" u="none" strike="noStrike" cap="none">
                <a:solidFill>
                  <a:schemeClr val="dk1"/>
                </a:solidFill>
                <a:latin typeface="Arial"/>
                <a:ea typeface="Arial"/>
                <a:cs typeface="Arial"/>
                <a:sym typeface="Arial"/>
              </a:rPr>
              <a:t>Purpose, Process and People</a:t>
            </a:r>
            <a:endParaRPr/>
          </a:p>
        </p:txBody>
      </p:sp>
      <p:sp>
        <p:nvSpPr>
          <p:cNvPr id="2" name="Rectangle 1">
            <a:extLst>
              <a:ext uri="{FF2B5EF4-FFF2-40B4-BE49-F238E27FC236}">
                <a16:creationId xmlns:a16="http://schemas.microsoft.com/office/drawing/2014/main" id="{3D5D6595-FA5A-2C44-A14F-0476EBA8AD13}"/>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26"/>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sp>
        <p:nvSpPr>
          <p:cNvPr id="1106" name="Google Shape;1106;p26"/>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5.2 History of Lean</a:t>
            </a:r>
            <a:endParaRPr/>
          </a:p>
        </p:txBody>
      </p:sp>
      <p:sp>
        <p:nvSpPr>
          <p:cNvPr id="1107" name="Google Shape;1107;p26"/>
          <p:cNvSpPr/>
          <p:nvPr/>
        </p:nvSpPr>
        <p:spPr>
          <a:xfrm>
            <a:off x="-84570" y="2350435"/>
            <a:ext cx="9794526" cy="3583613"/>
          </a:xfrm>
          <a:custGeom>
            <a:avLst/>
            <a:gdLst/>
            <a:ahLst/>
            <a:cxnLst/>
            <a:rect l="l" t="t" r="r" b="b"/>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rgbClr val="000000"/>
            </a:solidFill>
            <a:prstDash val="dash"/>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08" name="Google Shape;1108;p26"/>
          <p:cNvGrpSpPr/>
          <p:nvPr/>
        </p:nvGrpSpPr>
        <p:grpSpPr>
          <a:xfrm>
            <a:off x="1760306" y="3744764"/>
            <a:ext cx="995965" cy="993236"/>
            <a:chOff x="1760306" y="3744764"/>
            <a:chExt cx="995965" cy="993236"/>
          </a:xfrm>
        </p:grpSpPr>
        <p:sp>
          <p:nvSpPr>
            <p:cNvPr id="1109" name="Google Shape;1109;p26"/>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10" name="Google Shape;1110;p26"/>
            <p:cNvSpPr/>
            <p:nvPr/>
          </p:nvSpPr>
          <p:spPr>
            <a:xfrm>
              <a:off x="2118625" y="4101719"/>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11" name="Google Shape;1111;p26"/>
          <p:cNvGrpSpPr/>
          <p:nvPr/>
        </p:nvGrpSpPr>
        <p:grpSpPr>
          <a:xfrm>
            <a:off x="3658378" y="4366073"/>
            <a:ext cx="995965" cy="993236"/>
            <a:chOff x="3658378" y="4366073"/>
            <a:chExt cx="995965" cy="993236"/>
          </a:xfrm>
        </p:grpSpPr>
        <p:sp>
          <p:nvSpPr>
            <p:cNvPr id="1112" name="Google Shape;1112;p26"/>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Calibri"/>
                <a:ea typeface="Calibri"/>
                <a:cs typeface="Calibri"/>
                <a:sym typeface="Calibri"/>
              </a:endParaRPr>
            </a:p>
          </p:txBody>
        </p:sp>
        <p:sp>
          <p:nvSpPr>
            <p:cNvPr id="1113" name="Google Shape;1113;p26"/>
            <p:cNvSpPr/>
            <p:nvPr/>
          </p:nvSpPr>
          <p:spPr>
            <a:xfrm>
              <a:off x="4030553" y="4724983"/>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14" name="Google Shape;1114;p26"/>
          <p:cNvGrpSpPr/>
          <p:nvPr/>
        </p:nvGrpSpPr>
        <p:grpSpPr>
          <a:xfrm>
            <a:off x="5556451" y="3010474"/>
            <a:ext cx="995965" cy="993236"/>
            <a:chOff x="5556451" y="3010474"/>
            <a:chExt cx="995965" cy="993236"/>
          </a:xfrm>
        </p:grpSpPr>
        <p:sp>
          <p:nvSpPr>
            <p:cNvPr id="1115" name="Google Shape;1115;p26"/>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16" name="Google Shape;1116;p26"/>
            <p:cNvSpPr/>
            <p:nvPr/>
          </p:nvSpPr>
          <p:spPr>
            <a:xfrm>
              <a:off x="5922678" y="3342621"/>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1117" name="Google Shape;1117;p26"/>
          <p:cNvGrpSpPr/>
          <p:nvPr/>
        </p:nvGrpSpPr>
        <p:grpSpPr>
          <a:xfrm>
            <a:off x="7454525" y="3536691"/>
            <a:ext cx="995965" cy="993236"/>
            <a:chOff x="7454525" y="3536691"/>
            <a:chExt cx="995965" cy="993236"/>
          </a:xfrm>
        </p:grpSpPr>
        <p:sp>
          <p:nvSpPr>
            <p:cNvPr id="1118" name="Google Shape;1118;p26"/>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sp>
          <p:nvSpPr>
            <p:cNvPr id="1119" name="Google Shape;1119;p26"/>
            <p:cNvSpPr/>
            <p:nvPr/>
          </p:nvSpPr>
          <p:spPr>
            <a:xfrm>
              <a:off x="7812842" y="389364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sp>
        <p:nvSpPr>
          <p:cNvPr id="1120" name="Google Shape;1120;p26"/>
          <p:cNvSpPr/>
          <p:nvPr/>
        </p:nvSpPr>
        <p:spPr>
          <a:xfrm>
            <a:off x="9656652" y="830141"/>
            <a:ext cx="1589340" cy="1589340"/>
          </a:xfrm>
          <a:custGeom>
            <a:avLst/>
            <a:gdLst/>
            <a:ahLst/>
            <a:cxnLst/>
            <a:rect l="l" t="t" r="r" b="b"/>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rgbClr val="1CC083"/>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Light"/>
              <a:ea typeface="Source Sans Pro Light"/>
              <a:cs typeface="Source Sans Pro Light"/>
              <a:sym typeface="Source Sans Pro Light"/>
            </a:endParaRPr>
          </a:p>
        </p:txBody>
      </p:sp>
      <p:sp>
        <p:nvSpPr>
          <p:cNvPr id="1121" name="Google Shape;1121;p26"/>
          <p:cNvSpPr txBox="1"/>
          <p:nvPr/>
        </p:nvSpPr>
        <p:spPr>
          <a:xfrm>
            <a:off x="772764" y="2652473"/>
            <a:ext cx="2719814" cy="87365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Henry Ford</a:t>
            </a:r>
            <a:r>
              <a:rPr lang="en-US" sz="1400" b="0" i="0" u="none" strike="noStrike" cap="none">
                <a:solidFill>
                  <a:srgbClr val="000000"/>
                </a:solidFill>
                <a:latin typeface="Arial"/>
                <a:ea typeface="Arial"/>
                <a:cs typeface="Arial"/>
                <a:sym typeface="Arial"/>
              </a:rPr>
              <a:t> - Flow production - sequence of processes in fabrication and assembly - ensured continuity, but lacked variety</a:t>
            </a:r>
            <a:endParaRPr/>
          </a:p>
        </p:txBody>
      </p:sp>
      <p:sp>
        <p:nvSpPr>
          <p:cNvPr id="1122" name="Google Shape;1122;p26"/>
          <p:cNvSpPr txBox="1"/>
          <p:nvPr/>
        </p:nvSpPr>
        <p:spPr>
          <a:xfrm>
            <a:off x="2132671" y="5805015"/>
            <a:ext cx="4025950" cy="78964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Toyota </a:t>
            </a:r>
            <a:r>
              <a:rPr lang="en-US" sz="1400" b="0" i="0" u="none" strike="noStrike" cap="none">
                <a:solidFill>
                  <a:srgbClr val="000000"/>
                </a:solidFill>
                <a:latin typeface="Arial"/>
                <a:ea typeface="Arial"/>
                <a:cs typeface="Arial"/>
                <a:sym typeface="Arial"/>
              </a:rPr>
              <a:t>- series of simple innovations for continuity in process flow and variety of product offerings - Toyota Production System</a:t>
            </a:r>
            <a:endParaRPr/>
          </a:p>
        </p:txBody>
      </p:sp>
      <p:sp>
        <p:nvSpPr>
          <p:cNvPr id="1123" name="Google Shape;1123;p26"/>
          <p:cNvSpPr txBox="1"/>
          <p:nvPr/>
        </p:nvSpPr>
        <p:spPr>
          <a:xfrm>
            <a:off x="4476767" y="1856986"/>
            <a:ext cx="2816234" cy="86275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James Womack, Daniel Roos and Daniel Jones</a:t>
            </a:r>
            <a:r>
              <a:rPr lang="en-US" sz="1400" b="0" i="0" u="none" strike="noStrike" cap="none">
                <a:solidFill>
                  <a:srgbClr val="000000"/>
                </a:solidFill>
                <a:latin typeface="Arial"/>
                <a:ea typeface="Arial"/>
                <a:cs typeface="Arial"/>
                <a:sym typeface="Arial"/>
              </a:rPr>
              <a:t> - Lean described in the book ‘The Machine that Changed the World’.</a:t>
            </a:r>
            <a:endParaRPr/>
          </a:p>
        </p:txBody>
      </p:sp>
      <p:sp>
        <p:nvSpPr>
          <p:cNvPr id="1124" name="Google Shape;1124;p26"/>
          <p:cNvSpPr txBox="1"/>
          <p:nvPr/>
        </p:nvSpPr>
        <p:spPr>
          <a:xfrm>
            <a:off x="6986775" y="5106722"/>
            <a:ext cx="2327466" cy="789646"/>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‘Lean Thinking’ book by Womack and Jones - lean principles described</a:t>
            </a:r>
            <a:endParaRPr sz="1400" b="0" i="0" u="none" strike="noStrike" cap="none">
              <a:solidFill>
                <a:srgbClr val="000000"/>
              </a:solidFill>
              <a:latin typeface="Arial"/>
              <a:ea typeface="Arial"/>
              <a:cs typeface="Arial"/>
              <a:sym typeface="Arial"/>
            </a:endParaRPr>
          </a:p>
        </p:txBody>
      </p:sp>
      <p:sp>
        <p:nvSpPr>
          <p:cNvPr id="1125" name="Google Shape;1125;p26"/>
          <p:cNvSpPr txBox="1"/>
          <p:nvPr/>
        </p:nvSpPr>
        <p:spPr>
          <a:xfrm>
            <a:off x="9835911" y="2519226"/>
            <a:ext cx="2111740" cy="93872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Lean continues to spread to many industries across the world</a:t>
            </a:r>
            <a:endParaRPr/>
          </a:p>
        </p:txBody>
      </p:sp>
      <p:sp>
        <p:nvSpPr>
          <p:cNvPr id="1126" name="Google Shape;1126;p26"/>
          <p:cNvSpPr txBox="1"/>
          <p:nvPr/>
        </p:nvSpPr>
        <p:spPr>
          <a:xfrm>
            <a:off x="1008782" y="2100003"/>
            <a:ext cx="2247780" cy="49606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Arial"/>
                <a:ea typeface="Arial"/>
                <a:cs typeface="Arial"/>
                <a:sym typeface="Arial"/>
              </a:rPr>
              <a:t>1913</a:t>
            </a:r>
            <a:endParaRPr sz="2800" b="1" i="0" u="none" strike="noStrike" cap="none">
              <a:solidFill>
                <a:srgbClr val="000000"/>
              </a:solidFill>
              <a:latin typeface="Arial"/>
              <a:ea typeface="Arial"/>
              <a:cs typeface="Arial"/>
              <a:sym typeface="Arial"/>
            </a:endParaRPr>
          </a:p>
        </p:txBody>
      </p:sp>
      <p:sp>
        <p:nvSpPr>
          <p:cNvPr id="1127" name="Google Shape;1127;p26"/>
          <p:cNvSpPr txBox="1"/>
          <p:nvPr/>
        </p:nvSpPr>
        <p:spPr>
          <a:xfrm>
            <a:off x="4721151" y="1314767"/>
            <a:ext cx="2327466" cy="49606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1990 </a:t>
            </a:r>
            <a:endParaRPr sz="2800" b="1" i="0" u="none" strike="noStrike" cap="none">
              <a:solidFill>
                <a:srgbClr val="000000"/>
              </a:solidFill>
              <a:latin typeface="Arial"/>
              <a:ea typeface="Arial"/>
              <a:cs typeface="Arial"/>
              <a:sym typeface="Arial"/>
            </a:endParaRPr>
          </a:p>
        </p:txBody>
      </p:sp>
      <p:sp>
        <p:nvSpPr>
          <p:cNvPr id="1128" name="Google Shape;1128;p26"/>
          <p:cNvSpPr txBox="1"/>
          <p:nvPr/>
        </p:nvSpPr>
        <p:spPr>
          <a:xfrm>
            <a:off x="3025297" y="5390548"/>
            <a:ext cx="2327466" cy="3641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1930s</a:t>
            </a:r>
            <a:endParaRPr sz="2800" b="1" i="0" u="none" strike="noStrike" cap="none">
              <a:solidFill>
                <a:srgbClr val="000000"/>
              </a:solidFill>
              <a:latin typeface="Arial"/>
              <a:ea typeface="Arial"/>
              <a:cs typeface="Arial"/>
              <a:sym typeface="Arial"/>
            </a:endParaRPr>
          </a:p>
        </p:txBody>
      </p:sp>
      <p:sp>
        <p:nvSpPr>
          <p:cNvPr id="1129" name="Google Shape;1129;p26"/>
          <p:cNvSpPr txBox="1"/>
          <p:nvPr/>
        </p:nvSpPr>
        <p:spPr>
          <a:xfrm>
            <a:off x="6757860" y="4614659"/>
            <a:ext cx="2327466" cy="49606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1996 </a:t>
            </a:r>
            <a:endParaRPr sz="2800" b="1"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C0656A5B-686B-A7E8-EAEA-415708FDD028}"/>
              </a:ext>
            </a:extLst>
          </p:cNvPr>
          <p:cNvSpPr/>
          <p:nvPr/>
        </p:nvSpPr>
        <p:spPr>
          <a:xfrm>
            <a:off x="0" y="6539305"/>
            <a:ext cx="6902245" cy="1804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27"/>
          <p:cNvSpPr/>
          <p:nvPr/>
        </p:nvSpPr>
        <p:spPr>
          <a:xfrm>
            <a:off x="379257" y="3322370"/>
            <a:ext cx="3538021" cy="467054"/>
          </a:xfrm>
          <a:prstGeom prst="rect">
            <a:avLst/>
          </a:prstGeom>
          <a:solidFill>
            <a:srgbClr val="833C0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6" name="Google Shape;1136;p27"/>
          <p:cNvSpPr/>
          <p:nvPr/>
        </p:nvSpPr>
        <p:spPr>
          <a:xfrm>
            <a:off x="3905165" y="5123729"/>
            <a:ext cx="4384975" cy="467054"/>
          </a:xfrm>
          <a:prstGeom prst="rect">
            <a:avLst/>
          </a:pr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7" name="Google Shape;1137;p27"/>
          <p:cNvSpPr/>
          <p:nvPr/>
        </p:nvSpPr>
        <p:spPr>
          <a:xfrm>
            <a:off x="8128311" y="3315013"/>
            <a:ext cx="3538021" cy="467054"/>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8" name="Google Shape;1138;p27"/>
          <p:cNvSpPr/>
          <p:nvPr/>
        </p:nvSpPr>
        <p:spPr>
          <a:xfrm>
            <a:off x="8051159" y="1335994"/>
            <a:ext cx="3812079" cy="467054"/>
          </a:xfrm>
          <a:prstGeom prst="rect">
            <a:avLst/>
          </a:pr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9" name="Google Shape;1139;p27"/>
          <p:cNvSpPr/>
          <p:nvPr/>
        </p:nvSpPr>
        <p:spPr>
          <a:xfrm>
            <a:off x="363298" y="1342294"/>
            <a:ext cx="3538021" cy="467054"/>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40" name="Google Shape;1140;p2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5.3 Lean Principles Explained</a:t>
            </a:r>
            <a:endParaRPr/>
          </a:p>
        </p:txBody>
      </p:sp>
      <p:sp>
        <p:nvSpPr>
          <p:cNvPr id="1141" name="Google Shape;1141;p27"/>
          <p:cNvSpPr txBox="1">
            <a:spLocks noGrp="1"/>
          </p:cNvSpPr>
          <p:nvPr>
            <p:ph type="body" idx="1"/>
          </p:nvPr>
        </p:nvSpPr>
        <p:spPr>
          <a:xfrm>
            <a:off x="453330" y="117164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sp>
        <p:nvSpPr>
          <p:cNvPr id="1142" name="Google Shape;1142;p27"/>
          <p:cNvSpPr txBox="1"/>
          <p:nvPr/>
        </p:nvSpPr>
        <p:spPr>
          <a:xfrm>
            <a:off x="425291" y="1435282"/>
            <a:ext cx="3656257" cy="1107996"/>
          </a:xfrm>
          <a:prstGeom prst="rect">
            <a:avLst/>
          </a:prstGeom>
          <a:noFill/>
          <a:ln w="9525" cap="flat" cmpd="sng">
            <a:solidFill>
              <a:srgbClr val="1F3864"/>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1. Specify Value</a:t>
            </a:r>
            <a:endParaRPr/>
          </a:p>
          <a:p>
            <a:pPr marL="0" marR="0" lvl="0" indent="0" algn="l"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Define </a:t>
            </a:r>
            <a:r>
              <a:rPr lang="en-US" sz="1400" b="1" i="0" u="none" strike="noStrike" cap="none">
                <a:solidFill>
                  <a:srgbClr val="000000"/>
                </a:solidFill>
                <a:latin typeface="Arial"/>
                <a:ea typeface="Arial"/>
                <a:cs typeface="Arial"/>
                <a:sym typeface="Arial"/>
              </a:rPr>
              <a:t>value</a:t>
            </a:r>
            <a:r>
              <a:rPr lang="en-US" sz="1400" b="0" i="0" u="none" strike="noStrike" cap="none">
                <a:solidFill>
                  <a:srgbClr val="000000"/>
                </a:solidFill>
                <a:latin typeface="Arial"/>
                <a:ea typeface="Arial"/>
                <a:cs typeface="Arial"/>
                <a:sym typeface="Arial"/>
              </a:rPr>
              <a:t> from the customers perspective and express value in terms of a specific product or service</a:t>
            </a:r>
            <a:endParaRPr/>
          </a:p>
        </p:txBody>
      </p:sp>
      <p:sp>
        <p:nvSpPr>
          <p:cNvPr id="1143" name="Google Shape;1143;p27"/>
          <p:cNvSpPr txBox="1"/>
          <p:nvPr/>
        </p:nvSpPr>
        <p:spPr>
          <a:xfrm>
            <a:off x="440789" y="3411275"/>
            <a:ext cx="3608850" cy="1323439"/>
          </a:xfrm>
          <a:prstGeom prst="rect">
            <a:avLst/>
          </a:prstGeom>
          <a:noFill/>
          <a:ln w="9525" cap="flat" cmpd="sng">
            <a:solidFill>
              <a:srgbClr val="833C0B"/>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5. Work to Perfection</a:t>
            </a:r>
            <a:endParaRPr/>
          </a:p>
          <a:p>
            <a:pPr marL="0" marR="0" lvl="0" indent="0" algn="l"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complete elimination of waste so all activities create value for the customer by breakthrough and </a:t>
            </a:r>
            <a:r>
              <a:rPr lang="en-US" sz="1400" b="1" i="0" u="none" strike="noStrike" cap="none">
                <a:solidFill>
                  <a:srgbClr val="000000"/>
                </a:solidFill>
                <a:latin typeface="Arial"/>
                <a:ea typeface="Arial"/>
                <a:cs typeface="Arial"/>
                <a:sym typeface="Arial"/>
              </a:rPr>
              <a:t>continuous improvement</a:t>
            </a:r>
            <a:r>
              <a:rPr lang="en-US" sz="1400" b="0" i="0" u="none" strike="noStrike" cap="none">
                <a:solidFill>
                  <a:srgbClr val="000000"/>
                </a:solidFill>
                <a:latin typeface="Arial"/>
                <a:ea typeface="Arial"/>
                <a:cs typeface="Arial"/>
                <a:sym typeface="Arial"/>
              </a:rPr>
              <a:t> projects</a:t>
            </a:r>
            <a:endParaRPr/>
          </a:p>
        </p:txBody>
      </p:sp>
      <p:sp>
        <p:nvSpPr>
          <p:cNvPr id="1144" name="Google Shape;1144;p27"/>
          <p:cNvSpPr txBox="1"/>
          <p:nvPr/>
        </p:nvSpPr>
        <p:spPr>
          <a:xfrm>
            <a:off x="8091930" y="1465051"/>
            <a:ext cx="3949246" cy="1107996"/>
          </a:xfrm>
          <a:prstGeom prst="rect">
            <a:avLst/>
          </a:prstGeom>
          <a:noFill/>
          <a:ln w="9525" cap="flat" cmpd="sng">
            <a:solidFill>
              <a:srgbClr val="385623"/>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2. Map the Value Stream </a:t>
            </a:r>
            <a:endParaRPr/>
          </a:p>
          <a:p>
            <a:pPr marL="0" marR="0" lvl="0" indent="0" algn="l" rtl="0">
              <a:lnSpc>
                <a:spcPct val="100000"/>
              </a:lnSpc>
              <a:spcBef>
                <a:spcPts val="120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Map</a:t>
            </a:r>
            <a:r>
              <a:rPr lang="en-US" sz="1400" b="0" i="0" u="none" strike="noStrike" cap="none">
                <a:solidFill>
                  <a:srgbClr val="000000"/>
                </a:solidFill>
                <a:latin typeface="Arial"/>
                <a:ea typeface="Arial"/>
                <a:cs typeface="Arial"/>
                <a:sym typeface="Arial"/>
              </a:rPr>
              <a:t> all of the steps… value added and non-value added… that bring a product or service to the customer</a:t>
            </a:r>
            <a:endParaRPr/>
          </a:p>
        </p:txBody>
      </p:sp>
      <p:sp>
        <p:nvSpPr>
          <p:cNvPr id="1145" name="Google Shape;1145;p27"/>
          <p:cNvSpPr txBox="1"/>
          <p:nvPr/>
        </p:nvSpPr>
        <p:spPr>
          <a:xfrm>
            <a:off x="8184775" y="3426390"/>
            <a:ext cx="3730803" cy="1107996"/>
          </a:xfrm>
          <a:prstGeom prst="rect">
            <a:avLst/>
          </a:prstGeom>
          <a:noFill/>
          <a:ln w="9525" cap="flat" cmpd="sng">
            <a:solidFill>
              <a:srgbClr val="0070C0"/>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3. Establish Flow</a:t>
            </a:r>
            <a:endParaRPr/>
          </a:p>
          <a:p>
            <a:pPr marL="0" marR="0" lvl="0" indent="0" algn="l"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continuous </a:t>
            </a:r>
            <a:r>
              <a:rPr lang="en-US" sz="1400" b="1" i="0" u="none" strike="noStrike" cap="none">
                <a:solidFill>
                  <a:srgbClr val="000000"/>
                </a:solidFill>
                <a:latin typeface="Arial"/>
                <a:ea typeface="Arial"/>
                <a:cs typeface="Arial"/>
                <a:sym typeface="Arial"/>
              </a:rPr>
              <a:t>flow</a:t>
            </a:r>
            <a:r>
              <a:rPr lang="en-US" sz="1400" b="0" i="0" u="none" strike="noStrike" cap="none">
                <a:solidFill>
                  <a:srgbClr val="000000"/>
                </a:solidFill>
                <a:latin typeface="Arial"/>
                <a:ea typeface="Arial"/>
                <a:cs typeface="Arial"/>
                <a:sym typeface="Arial"/>
              </a:rPr>
              <a:t> of products, services and information from end to end through the process</a:t>
            </a:r>
            <a:endParaRPr/>
          </a:p>
        </p:txBody>
      </p:sp>
      <p:sp>
        <p:nvSpPr>
          <p:cNvPr id="1146" name="Google Shape;1146;p27"/>
          <p:cNvSpPr txBox="1"/>
          <p:nvPr/>
        </p:nvSpPr>
        <p:spPr>
          <a:xfrm>
            <a:off x="3951658" y="5211212"/>
            <a:ext cx="4574121" cy="1107996"/>
          </a:xfrm>
          <a:prstGeom prst="rect">
            <a:avLst/>
          </a:prstGeom>
          <a:noFill/>
          <a:ln w="9525" cap="flat" cmpd="sng">
            <a:solidFill>
              <a:srgbClr val="7F6000"/>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4. Implement Pull</a:t>
            </a:r>
            <a:endParaRPr/>
          </a:p>
          <a:p>
            <a:pPr marL="0" marR="0" lvl="0" indent="0" algn="l" rtl="0">
              <a:lnSpc>
                <a:spcPct val="100000"/>
              </a:lnSpc>
              <a:spcBef>
                <a:spcPts val="12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Nothing is done by the upstream process until the downstream customer signals the need, actual demand </a:t>
            </a:r>
            <a:r>
              <a:rPr lang="en-US" sz="1400" b="1" i="0" u="none" strike="noStrike" cap="none">
                <a:solidFill>
                  <a:srgbClr val="000000"/>
                </a:solidFill>
                <a:latin typeface="Arial"/>
                <a:ea typeface="Arial"/>
                <a:cs typeface="Arial"/>
                <a:sym typeface="Arial"/>
              </a:rPr>
              <a:t>pulls</a:t>
            </a:r>
            <a:r>
              <a:rPr lang="en-US" sz="1400" b="0" i="0" u="none" strike="noStrike" cap="none">
                <a:solidFill>
                  <a:srgbClr val="000000"/>
                </a:solidFill>
                <a:latin typeface="Arial"/>
                <a:ea typeface="Arial"/>
                <a:cs typeface="Arial"/>
                <a:sym typeface="Arial"/>
              </a:rPr>
              <a:t> product/service through the value stream</a:t>
            </a:r>
            <a:endParaRPr/>
          </a:p>
        </p:txBody>
      </p:sp>
      <p:sp>
        <p:nvSpPr>
          <p:cNvPr id="1147" name="Google Shape;1147;p27"/>
          <p:cNvSpPr txBox="1"/>
          <p:nvPr/>
        </p:nvSpPr>
        <p:spPr>
          <a:xfrm>
            <a:off x="5318205" y="2164506"/>
            <a:ext cx="1721597" cy="18158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7 Wastes</a:t>
            </a:r>
            <a:endParaRPr/>
          </a:p>
          <a:p>
            <a:pPr marL="231775" marR="0" lvl="0" indent="-231775" algn="l" rtl="0">
              <a:lnSpc>
                <a:spcPct val="100000"/>
              </a:lnSpc>
              <a:spcBef>
                <a:spcPts val="0"/>
              </a:spcBef>
              <a:spcAft>
                <a:spcPts val="0"/>
              </a:spcAft>
              <a:buClr>
                <a:srgbClr val="000000"/>
              </a:buClr>
              <a:buSzPts val="1400"/>
              <a:buFont typeface="Calibri"/>
              <a:buAutoNum type="arabicPeriod"/>
            </a:pPr>
            <a:r>
              <a:rPr lang="en-US" sz="1400" b="0" i="0" u="none" strike="noStrike" cap="none">
                <a:solidFill>
                  <a:srgbClr val="000000"/>
                </a:solidFill>
                <a:latin typeface="Arial"/>
                <a:ea typeface="Arial"/>
                <a:cs typeface="Arial"/>
                <a:sym typeface="Arial"/>
              </a:rPr>
              <a:t>Transport</a:t>
            </a:r>
            <a:endParaRPr/>
          </a:p>
          <a:p>
            <a:pPr marL="231775" marR="0" lvl="0" indent="-231775" algn="l" rtl="0">
              <a:lnSpc>
                <a:spcPct val="100000"/>
              </a:lnSpc>
              <a:spcBef>
                <a:spcPts val="0"/>
              </a:spcBef>
              <a:spcAft>
                <a:spcPts val="0"/>
              </a:spcAft>
              <a:buClr>
                <a:srgbClr val="000000"/>
              </a:buClr>
              <a:buSzPts val="1400"/>
              <a:buFont typeface="Calibri"/>
              <a:buAutoNum type="arabicPeriod"/>
            </a:pPr>
            <a:r>
              <a:rPr lang="en-US" sz="1400" b="0" i="0" u="none" strike="noStrike" cap="none">
                <a:solidFill>
                  <a:srgbClr val="000000"/>
                </a:solidFill>
                <a:latin typeface="Arial"/>
                <a:ea typeface="Arial"/>
                <a:cs typeface="Arial"/>
                <a:sym typeface="Arial"/>
              </a:rPr>
              <a:t>Inventory</a:t>
            </a:r>
            <a:endParaRPr/>
          </a:p>
          <a:p>
            <a:pPr marL="231775" marR="0" lvl="0" indent="-231775" algn="l" rtl="0">
              <a:lnSpc>
                <a:spcPct val="100000"/>
              </a:lnSpc>
              <a:spcBef>
                <a:spcPts val="0"/>
              </a:spcBef>
              <a:spcAft>
                <a:spcPts val="0"/>
              </a:spcAft>
              <a:buClr>
                <a:srgbClr val="000000"/>
              </a:buClr>
              <a:buSzPts val="1400"/>
              <a:buFont typeface="Calibri"/>
              <a:buAutoNum type="arabicPeriod"/>
            </a:pPr>
            <a:r>
              <a:rPr lang="en-US" sz="1400" b="0" i="0" u="none" strike="noStrike" cap="none">
                <a:solidFill>
                  <a:srgbClr val="000000"/>
                </a:solidFill>
                <a:latin typeface="Arial"/>
                <a:ea typeface="Arial"/>
                <a:cs typeface="Arial"/>
                <a:sym typeface="Arial"/>
              </a:rPr>
              <a:t>Motion</a:t>
            </a:r>
            <a:endParaRPr/>
          </a:p>
          <a:p>
            <a:pPr marL="231775" marR="0" lvl="0" indent="-231775" algn="l" rtl="0">
              <a:lnSpc>
                <a:spcPct val="100000"/>
              </a:lnSpc>
              <a:spcBef>
                <a:spcPts val="0"/>
              </a:spcBef>
              <a:spcAft>
                <a:spcPts val="0"/>
              </a:spcAft>
              <a:buClr>
                <a:srgbClr val="000000"/>
              </a:buClr>
              <a:buSzPts val="1400"/>
              <a:buFont typeface="Calibri"/>
              <a:buAutoNum type="arabicPeriod"/>
            </a:pPr>
            <a:r>
              <a:rPr lang="en-US" sz="1400" b="0" i="0" u="none" strike="noStrike" cap="none">
                <a:solidFill>
                  <a:srgbClr val="000000"/>
                </a:solidFill>
                <a:latin typeface="Arial"/>
                <a:ea typeface="Arial"/>
                <a:cs typeface="Arial"/>
                <a:sym typeface="Arial"/>
              </a:rPr>
              <a:t>Waiting</a:t>
            </a:r>
            <a:endParaRPr/>
          </a:p>
          <a:p>
            <a:pPr marL="231775" marR="0" lvl="0" indent="-231775" algn="l" rtl="0">
              <a:lnSpc>
                <a:spcPct val="100000"/>
              </a:lnSpc>
              <a:spcBef>
                <a:spcPts val="0"/>
              </a:spcBef>
              <a:spcAft>
                <a:spcPts val="0"/>
              </a:spcAft>
              <a:buClr>
                <a:srgbClr val="000000"/>
              </a:buClr>
              <a:buSzPts val="1400"/>
              <a:buFont typeface="Calibri"/>
              <a:buAutoNum type="arabicPeriod"/>
            </a:pPr>
            <a:r>
              <a:rPr lang="en-US" sz="1400" b="0" i="0" u="none" strike="noStrike" cap="none">
                <a:solidFill>
                  <a:srgbClr val="000000"/>
                </a:solidFill>
                <a:latin typeface="Arial"/>
                <a:ea typeface="Arial"/>
                <a:cs typeface="Arial"/>
                <a:sym typeface="Arial"/>
              </a:rPr>
              <a:t>Over processing </a:t>
            </a:r>
            <a:endParaRPr/>
          </a:p>
          <a:p>
            <a:pPr marL="231775" marR="0" lvl="0" indent="-231775" algn="l" rtl="0">
              <a:lnSpc>
                <a:spcPct val="100000"/>
              </a:lnSpc>
              <a:spcBef>
                <a:spcPts val="0"/>
              </a:spcBef>
              <a:spcAft>
                <a:spcPts val="0"/>
              </a:spcAft>
              <a:buClr>
                <a:srgbClr val="000000"/>
              </a:buClr>
              <a:buSzPts val="1400"/>
              <a:buFont typeface="Calibri"/>
              <a:buAutoNum type="arabicPeriod"/>
            </a:pPr>
            <a:r>
              <a:rPr lang="en-US" sz="1400" b="0" i="0" u="none" strike="noStrike" cap="none">
                <a:solidFill>
                  <a:srgbClr val="000000"/>
                </a:solidFill>
                <a:latin typeface="Arial"/>
                <a:ea typeface="Arial"/>
                <a:cs typeface="Arial"/>
                <a:sym typeface="Arial"/>
              </a:rPr>
              <a:t>Over production</a:t>
            </a:r>
            <a:endParaRPr/>
          </a:p>
          <a:p>
            <a:pPr marL="231775" marR="0" lvl="0" indent="-231775" algn="l" rtl="0">
              <a:lnSpc>
                <a:spcPct val="100000"/>
              </a:lnSpc>
              <a:spcBef>
                <a:spcPts val="0"/>
              </a:spcBef>
              <a:spcAft>
                <a:spcPts val="0"/>
              </a:spcAft>
              <a:buClr>
                <a:srgbClr val="000000"/>
              </a:buClr>
              <a:buSzPts val="1400"/>
              <a:buFont typeface="Calibri"/>
              <a:buAutoNum type="arabicPeriod"/>
            </a:pPr>
            <a:r>
              <a:rPr lang="en-US" sz="1400" b="0" i="0" u="none" strike="noStrike" cap="none">
                <a:solidFill>
                  <a:srgbClr val="000000"/>
                </a:solidFill>
                <a:latin typeface="Arial"/>
                <a:ea typeface="Arial"/>
                <a:cs typeface="Arial"/>
                <a:sym typeface="Arial"/>
              </a:rPr>
              <a:t>Defects </a:t>
            </a:r>
            <a:endParaRPr/>
          </a:p>
        </p:txBody>
      </p:sp>
      <p:grpSp>
        <p:nvGrpSpPr>
          <p:cNvPr id="1148" name="Google Shape;1148;p27"/>
          <p:cNvGrpSpPr/>
          <p:nvPr/>
        </p:nvGrpSpPr>
        <p:grpSpPr>
          <a:xfrm>
            <a:off x="3690175" y="802543"/>
            <a:ext cx="5016943" cy="4983002"/>
            <a:chOff x="3977603" y="1380601"/>
            <a:chExt cx="4560857" cy="4530002"/>
          </a:xfrm>
        </p:grpSpPr>
        <p:sp>
          <p:nvSpPr>
            <p:cNvPr id="1149" name="Google Shape;1149;p27"/>
            <p:cNvSpPr/>
            <p:nvPr/>
          </p:nvSpPr>
          <p:spPr>
            <a:xfrm>
              <a:off x="4500563" y="1747838"/>
              <a:ext cx="1719262" cy="1485900"/>
            </a:xfrm>
            <a:custGeom>
              <a:avLst/>
              <a:gdLst/>
              <a:ahLst/>
              <a:cxnLst/>
              <a:rect l="l" t="t" r="r" b="b"/>
              <a:pathLst>
                <a:path w="1719262" h="1485900" extrusionOk="0">
                  <a:moveTo>
                    <a:pt x="1719262" y="381000"/>
                  </a:moveTo>
                  <a:lnTo>
                    <a:pt x="1485900" y="0"/>
                  </a:lnTo>
                  <a:cubicBezTo>
                    <a:pt x="766763" y="74612"/>
                    <a:pt x="166687" y="606425"/>
                    <a:pt x="0" y="1238250"/>
                  </a:cubicBezTo>
                  <a:lnTo>
                    <a:pt x="438150" y="1138237"/>
                  </a:lnTo>
                  <a:lnTo>
                    <a:pt x="719137" y="1485900"/>
                  </a:lnTo>
                  <a:cubicBezTo>
                    <a:pt x="866775" y="1065212"/>
                    <a:pt x="1160462" y="831850"/>
                    <a:pt x="1504950" y="776287"/>
                  </a:cubicBezTo>
                  <a:lnTo>
                    <a:pt x="1719262" y="381000"/>
                  </a:lnTo>
                  <a:close/>
                </a:path>
              </a:pathLst>
            </a:cu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0" name="Google Shape;1150;p27"/>
            <p:cNvSpPr/>
            <p:nvPr/>
          </p:nvSpPr>
          <p:spPr>
            <a:xfrm rot="-4259889">
              <a:off x="4100332" y="3200216"/>
              <a:ext cx="1719262" cy="1485900"/>
            </a:xfrm>
            <a:custGeom>
              <a:avLst/>
              <a:gdLst/>
              <a:ahLst/>
              <a:cxnLst/>
              <a:rect l="l" t="t" r="r" b="b"/>
              <a:pathLst>
                <a:path w="1719262" h="1485900" extrusionOk="0">
                  <a:moveTo>
                    <a:pt x="1719262" y="381000"/>
                  </a:moveTo>
                  <a:lnTo>
                    <a:pt x="1485900" y="0"/>
                  </a:lnTo>
                  <a:cubicBezTo>
                    <a:pt x="766763" y="74612"/>
                    <a:pt x="166687" y="606425"/>
                    <a:pt x="0" y="1238250"/>
                  </a:cubicBezTo>
                  <a:lnTo>
                    <a:pt x="438150" y="1138237"/>
                  </a:lnTo>
                  <a:lnTo>
                    <a:pt x="719137" y="1485900"/>
                  </a:lnTo>
                  <a:cubicBezTo>
                    <a:pt x="866775" y="1065212"/>
                    <a:pt x="1160462" y="831850"/>
                    <a:pt x="1504950" y="776287"/>
                  </a:cubicBezTo>
                  <a:lnTo>
                    <a:pt x="1719262" y="381000"/>
                  </a:lnTo>
                  <a:close/>
                </a:path>
              </a:pathLst>
            </a:custGeom>
            <a:solidFill>
              <a:srgbClr val="833C0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1" name="Google Shape;1151;p27"/>
            <p:cNvSpPr/>
            <p:nvPr/>
          </p:nvSpPr>
          <p:spPr>
            <a:xfrm rot="-8536367">
              <a:off x="5329029" y="4042712"/>
              <a:ext cx="1756218" cy="1485900"/>
            </a:xfrm>
            <a:custGeom>
              <a:avLst/>
              <a:gdLst/>
              <a:ahLst/>
              <a:cxnLst/>
              <a:rect l="l" t="t" r="r" b="b"/>
              <a:pathLst>
                <a:path w="1756218" h="1485900" extrusionOk="0">
                  <a:moveTo>
                    <a:pt x="1756218" y="381000"/>
                  </a:moveTo>
                  <a:lnTo>
                    <a:pt x="1522856" y="0"/>
                  </a:lnTo>
                  <a:cubicBezTo>
                    <a:pt x="803719" y="74612"/>
                    <a:pt x="224394" y="550230"/>
                    <a:pt x="0" y="1315013"/>
                  </a:cubicBezTo>
                  <a:lnTo>
                    <a:pt x="461651" y="1172732"/>
                  </a:lnTo>
                  <a:lnTo>
                    <a:pt x="756093" y="1485900"/>
                  </a:lnTo>
                  <a:cubicBezTo>
                    <a:pt x="903731" y="1065212"/>
                    <a:pt x="1197418" y="831850"/>
                    <a:pt x="1541906" y="776287"/>
                  </a:cubicBezTo>
                  <a:lnTo>
                    <a:pt x="1756218" y="381000"/>
                  </a:lnTo>
                  <a:close/>
                </a:path>
              </a:pathLst>
            </a:custGeom>
            <a:solidFill>
              <a:srgbClr val="7F6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2" name="Google Shape;1152;p27"/>
            <p:cNvSpPr/>
            <p:nvPr/>
          </p:nvSpPr>
          <p:spPr>
            <a:xfrm rot="8654083">
              <a:off x="6547080" y="3076980"/>
              <a:ext cx="1719262" cy="1485900"/>
            </a:xfrm>
            <a:custGeom>
              <a:avLst/>
              <a:gdLst/>
              <a:ahLst/>
              <a:cxnLst/>
              <a:rect l="l" t="t" r="r" b="b"/>
              <a:pathLst>
                <a:path w="1719262" h="1485900" extrusionOk="0">
                  <a:moveTo>
                    <a:pt x="1719262" y="381000"/>
                  </a:moveTo>
                  <a:lnTo>
                    <a:pt x="1485900" y="0"/>
                  </a:lnTo>
                  <a:cubicBezTo>
                    <a:pt x="766763" y="74612"/>
                    <a:pt x="166687" y="606425"/>
                    <a:pt x="0" y="1238250"/>
                  </a:cubicBezTo>
                  <a:lnTo>
                    <a:pt x="438150" y="1138237"/>
                  </a:lnTo>
                  <a:lnTo>
                    <a:pt x="719137" y="1485900"/>
                  </a:lnTo>
                  <a:cubicBezTo>
                    <a:pt x="866775" y="1065212"/>
                    <a:pt x="1160462" y="831850"/>
                    <a:pt x="1504950" y="776287"/>
                  </a:cubicBezTo>
                  <a:lnTo>
                    <a:pt x="1719262" y="381000"/>
                  </a:lnTo>
                  <a:close/>
                </a:path>
              </a:pathLst>
            </a:cu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3" name="Google Shape;1153;p27"/>
            <p:cNvSpPr/>
            <p:nvPr/>
          </p:nvSpPr>
          <p:spPr>
            <a:xfrm rot="4418522">
              <a:off x="6035401" y="1678751"/>
              <a:ext cx="1733902" cy="1485900"/>
            </a:xfrm>
            <a:custGeom>
              <a:avLst/>
              <a:gdLst/>
              <a:ahLst/>
              <a:cxnLst/>
              <a:rect l="l" t="t" r="r" b="b"/>
              <a:pathLst>
                <a:path w="1733902" h="1485900" extrusionOk="0">
                  <a:moveTo>
                    <a:pt x="1733902" y="381000"/>
                  </a:moveTo>
                  <a:lnTo>
                    <a:pt x="1500540" y="0"/>
                  </a:lnTo>
                  <a:cubicBezTo>
                    <a:pt x="781403" y="74612"/>
                    <a:pt x="106818" y="657352"/>
                    <a:pt x="0" y="1333221"/>
                  </a:cubicBezTo>
                  <a:lnTo>
                    <a:pt x="428813" y="1197378"/>
                  </a:lnTo>
                  <a:lnTo>
                    <a:pt x="733777" y="1485900"/>
                  </a:lnTo>
                  <a:cubicBezTo>
                    <a:pt x="881415" y="1065212"/>
                    <a:pt x="1175102" y="831850"/>
                    <a:pt x="1519590" y="776287"/>
                  </a:cubicBezTo>
                  <a:lnTo>
                    <a:pt x="1733902" y="381000"/>
                  </a:lnTo>
                  <a:close/>
                </a:path>
              </a:pathLst>
            </a:custGeom>
            <a:solidFill>
              <a:srgbClr val="38562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54" name="Google Shape;1154;p27"/>
            <p:cNvSpPr/>
            <p:nvPr/>
          </p:nvSpPr>
          <p:spPr>
            <a:xfrm>
              <a:off x="5082909" y="2144416"/>
              <a:ext cx="554570" cy="55457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1</a:t>
              </a:r>
              <a:endParaRPr/>
            </a:p>
          </p:txBody>
        </p:sp>
        <p:sp>
          <p:nvSpPr>
            <p:cNvPr id="1155" name="Google Shape;1155;p27"/>
            <p:cNvSpPr/>
            <p:nvPr/>
          </p:nvSpPr>
          <p:spPr>
            <a:xfrm>
              <a:off x="6742135" y="2160091"/>
              <a:ext cx="554570" cy="55457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2</a:t>
              </a:r>
              <a:endParaRPr/>
            </a:p>
          </p:txBody>
        </p:sp>
        <p:sp>
          <p:nvSpPr>
            <p:cNvPr id="1156" name="Google Shape;1156;p27"/>
            <p:cNvSpPr/>
            <p:nvPr/>
          </p:nvSpPr>
          <p:spPr>
            <a:xfrm>
              <a:off x="7178701" y="3665881"/>
              <a:ext cx="554570" cy="55457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3</a:t>
              </a:r>
              <a:endParaRPr/>
            </a:p>
          </p:txBody>
        </p:sp>
        <p:sp>
          <p:nvSpPr>
            <p:cNvPr id="1157" name="Google Shape;1157;p27"/>
            <p:cNvSpPr/>
            <p:nvPr/>
          </p:nvSpPr>
          <p:spPr>
            <a:xfrm>
              <a:off x="5853535" y="4567799"/>
              <a:ext cx="554570" cy="55457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4</a:t>
              </a:r>
              <a:endParaRPr/>
            </a:p>
          </p:txBody>
        </p:sp>
        <p:sp>
          <p:nvSpPr>
            <p:cNvPr id="1158" name="Google Shape;1158;p27"/>
            <p:cNvSpPr/>
            <p:nvPr/>
          </p:nvSpPr>
          <p:spPr>
            <a:xfrm>
              <a:off x="4603724" y="3561228"/>
              <a:ext cx="554570" cy="55457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5</a:t>
              </a:r>
              <a:endParaRPr/>
            </a:p>
          </p:txBody>
        </p:sp>
      </p:grpSp>
      <p:sp>
        <p:nvSpPr>
          <p:cNvPr id="2" name="Rectangle 1">
            <a:extLst>
              <a:ext uri="{FF2B5EF4-FFF2-40B4-BE49-F238E27FC236}">
                <a16:creationId xmlns:a16="http://schemas.microsoft.com/office/drawing/2014/main" id="{C52BF726-DB01-132D-1AFE-62E158CEC9A4}"/>
              </a:ext>
            </a:extLst>
          </p:cNvPr>
          <p:cNvSpPr/>
          <p:nvPr/>
        </p:nvSpPr>
        <p:spPr>
          <a:xfrm>
            <a:off x="0" y="6564638"/>
            <a:ext cx="6902245" cy="155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2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5.5 Lean Software Development Principles</a:t>
            </a:r>
            <a:endParaRPr/>
          </a:p>
        </p:txBody>
      </p:sp>
      <p:sp>
        <p:nvSpPr>
          <p:cNvPr id="1165" name="Google Shape;1165;p28"/>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en-US"/>
              <a:t>Mary and Tom Poppendieck, the authors of Lean Software Development, have proposed seven fundamental lean principles, as follows:</a:t>
            </a:r>
            <a:endParaRPr/>
          </a:p>
        </p:txBody>
      </p:sp>
      <p:grpSp>
        <p:nvGrpSpPr>
          <p:cNvPr id="1166" name="Google Shape;1166;p28"/>
          <p:cNvGrpSpPr/>
          <p:nvPr/>
        </p:nvGrpSpPr>
        <p:grpSpPr>
          <a:xfrm>
            <a:off x="648205" y="2091178"/>
            <a:ext cx="3996397" cy="442074"/>
            <a:chOff x="648205" y="2062159"/>
            <a:chExt cx="3996397" cy="442074"/>
          </a:xfrm>
        </p:grpSpPr>
        <p:sp>
          <p:nvSpPr>
            <p:cNvPr id="1167" name="Google Shape;1167;p28"/>
            <p:cNvSpPr/>
            <p:nvPr/>
          </p:nvSpPr>
          <p:spPr>
            <a:xfrm>
              <a:off x="698865" y="2116746"/>
              <a:ext cx="3945737" cy="387487"/>
            </a:xfrm>
            <a:custGeom>
              <a:avLst/>
              <a:gdLst/>
              <a:ahLst/>
              <a:cxnLst/>
              <a:rect l="l" t="t" r="r" b="b"/>
              <a:pathLst>
                <a:path w="2053784" h="641807" extrusionOk="0">
                  <a:moveTo>
                    <a:pt x="0" y="0"/>
                  </a:moveTo>
                  <a:lnTo>
                    <a:pt x="2053784" y="0"/>
                  </a:lnTo>
                  <a:lnTo>
                    <a:pt x="2053784" y="641807"/>
                  </a:lnTo>
                  <a:lnTo>
                    <a:pt x="0" y="641807"/>
                  </a:lnTo>
                  <a:lnTo>
                    <a:pt x="0" y="0"/>
                  </a:lnTo>
                  <a:close/>
                </a:path>
              </a:pathLst>
            </a:custGeom>
            <a:solidFill>
              <a:schemeClr val="lt1">
                <a:alpha val="40000"/>
              </a:schemeClr>
            </a:solidFill>
            <a:ln w="28575" cap="flat" cmpd="sng">
              <a:solidFill>
                <a:srgbClr val="0EC07D"/>
              </a:solidFill>
              <a:prstDash val="solid"/>
              <a:miter lim="800000"/>
              <a:headEnd type="none" w="sm" len="sm"/>
              <a:tailEnd type="none" w="sm" len="sm"/>
            </a:ln>
          </p:spPr>
          <p:txBody>
            <a:bodyPr spcFirstLastPara="1" wrap="square" lIns="434700" tIns="64750" rIns="64750" bIns="647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Eliminate waste</a:t>
              </a:r>
              <a:endParaRPr/>
            </a:p>
          </p:txBody>
        </p:sp>
        <p:sp>
          <p:nvSpPr>
            <p:cNvPr id="1168" name="Google Shape;1168;p28"/>
            <p:cNvSpPr/>
            <p:nvPr/>
          </p:nvSpPr>
          <p:spPr>
            <a:xfrm>
              <a:off x="648205" y="2062159"/>
              <a:ext cx="332509" cy="332509"/>
            </a:xfrm>
            <a:prstGeom prst="rect">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1</a:t>
              </a:r>
              <a:endParaRPr/>
            </a:p>
          </p:txBody>
        </p:sp>
      </p:grpSp>
      <p:grpSp>
        <p:nvGrpSpPr>
          <p:cNvPr id="1169" name="Google Shape;1169;p28"/>
          <p:cNvGrpSpPr/>
          <p:nvPr/>
        </p:nvGrpSpPr>
        <p:grpSpPr>
          <a:xfrm>
            <a:off x="649049" y="2695080"/>
            <a:ext cx="3993851" cy="441771"/>
            <a:chOff x="649049" y="2629284"/>
            <a:chExt cx="3993851" cy="441771"/>
          </a:xfrm>
        </p:grpSpPr>
        <p:sp>
          <p:nvSpPr>
            <p:cNvPr id="1170" name="Google Shape;1170;p28"/>
            <p:cNvSpPr/>
            <p:nvPr/>
          </p:nvSpPr>
          <p:spPr>
            <a:xfrm>
              <a:off x="699655" y="2683811"/>
              <a:ext cx="3943245" cy="387244"/>
            </a:xfrm>
            <a:custGeom>
              <a:avLst/>
              <a:gdLst/>
              <a:ahLst/>
              <a:cxnLst/>
              <a:rect l="l" t="t" r="r" b="b"/>
              <a:pathLst>
                <a:path w="2052487" h="641402" extrusionOk="0">
                  <a:moveTo>
                    <a:pt x="0" y="0"/>
                  </a:moveTo>
                  <a:lnTo>
                    <a:pt x="2052487" y="0"/>
                  </a:lnTo>
                  <a:lnTo>
                    <a:pt x="2052487" y="641402"/>
                  </a:lnTo>
                  <a:lnTo>
                    <a:pt x="0" y="641402"/>
                  </a:lnTo>
                  <a:lnTo>
                    <a:pt x="0" y="0"/>
                  </a:lnTo>
                  <a:close/>
                </a:path>
              </a:pathLst>
            </a:custGeom>
            <a:solidFill>
              <a:schemeClr val="lt1">
                <a:alpha val="40000"/>
              </a:schemeClr>
            </a:solidFill>
            <a:ln w="28575" cap="flat" cmpd="sng">
              <a:solidFill>
                <a:srgbClr val="0EC07D"/>
              </a:solidFill>
              <a:prstDash val="solid"/>
              <a:miter lim="800000"/>
              <a:headEnd type="none" w="sm" len="sm"/>
              <a:tailEnd type="none" w="sm" len="sm"/>
            </a:ln>
          </p:spPr>
          <p:txBody>
            <a:bodyPr spcFirstLastPara="1" wrap="square" lIns="434425" tIns="64750" rIns="64750" bIns="647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Amplify learning </a:t>
              </a:r>
              <a:endParaRPr sz="1600" b="0" i="0" u="none" strike="noStrike" cap="none">
                <a:solidFill>
                  <a:schemeClr val="dk1"/>
                </a:solidFill>
                <a:latin typeface="Arial"/>
                <a:ea typeface="Arial"/>
                <a:cs typeface="Arial"/>
                <a:sym typeface="Arial"/>
              </a:endParaRPr>
            </a:p>
          </p:txBody>
        </p:sp>
        <p:sp>
          <p:nvSpPr>
            <p:cNvPr id="1171" name="Google Shape;1171;p28"/>
            <p:cNvSpPr/>
            <p:nvPr/>
          </p:nvSpPr>
          <p:spPr>
            <a:xfrm>
              <a:off x="649049" y="2629284"/>
              <a:ext cx="332509" cy="332509"/>
            </a:xfrm>
            <a:prstGeom prst="rect">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2</a:t>
              </a:r>
              <a:endParaRPr/>
            </a:p>
          </p:txBody>
        </p:sp>
      </p:grpSp>
      <p:grpSp>
        <p:nvGrpSpPr>
          <p:cNvPr id="1172" name="Google Shape;1172;p28"/>
          <p:cNvGrpSpPr/>
          <p:nvPr/>
        </p:nvGrpSpPr>
        <p:grpSpPr>
          <a:xfrm>
            <a:off x="648994" y="3298679"/>
            <a:ext cx="3978588" cy="439966"/>
            <a:chOff x="648994" y="3249963"/>
            <a:chExt cx="3978588" cy="439966"/>
          </a:xfrm>
        </p:grpSpPr>
        <p:sp>
          <p:nvSpPr>
            <p:cNvPr id="1173" name="Google Shape;1173;p28"/>
            <p:cNvSpPr/>
            <p:nvPr/>
          </p:nvSpPr>
          <p:spPr>
            <a:xfrm>
              <a:off x="699276" y="3304153"/>
              <a:ext cx="3928306" cy="385776"/>
            </a:xfrm>
            <a:custGeom>
              <a:avLst/>
              <a:gdLst/>
              <a:ahLst/>
              <a:cxnLst/>
              <a:rect l="l" t="t" r="r" b="b"/>
              <a:pathLst>
                <a:path w="2044711" h="638972" extrusionOk="0">
                  <a:moveTo>
                    <a:pt x="0" y="0"/>
                  </a:moveTo>
                  <a:lnTo>
                    <a:pt x="2044711" y="0"/>
                  </a:lnTo>
                  <a:lnTo>
                    <a:pt x="2044711" y="638972"/>
                  </a:lnTo>
                  <a:lnTo>
                    <a:pt x="0" y="638972"/>
                  </a:lnTo>
                  <a:lnTo>
                    <a:pt x="0" y="0"/>
                  </a:lnTo>
                  <a:close/>
                </a:path>
              </a:pathLst>
            </a:custGeom>
            <a:solidFill>
              <a:schemeClr val="lt1">
                <a:alpha val="40000"/>
              </a:schemeClr>
            </a:solidFill>
            <a:ln w="28575" cap="flat" cmpd="sng">
              <a:solidFill>
                <a:srgbClr val="0EC07D"/>
              </a:solidFill>
              <a:prstDash val="solid"/>
              <a:miter lim="800000"/>
              <a:headEnd type="none" w="sm" len="sm"/>
              <a:tailEnd type="none" w="sm" len="sm"/>
            </a:ln>
          </p:spPr>
          <p:txBody>
            <a:bodyPr spcFirstLastPara="1" wrap="square" lIns="432775" tIns="64750" rIns="64750" bIns="647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Decide as late as possible</a:t>
              </a:r>
              <a:endParaRPr/>
            </a:p>
          </p:txBody>
        </p:sp>
        <p:sp>
          <p:nvSpPr>
            <p:cNvPr id="1174" name="Google Shape;1174;p28"/>
            <p:cNvSpPr/>
            <p:nvPr/>
          </p:nvSpPr>
          <p:spPr>
            <a:xfrm>
              <a:off x="648994" y="3249963"/>
              <a:ext cx="332509" cy="332509"/>
            </a:xfrm>
            <a:prstGeom prst="rect">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3</a:t>
              </a:r>
              <a:endParaRPr/>
            </a:p>
          </p:txBody>
        </p:sp>
      </p:grpSp>
      <p:grpSp>
        <p:nvGrpSpPr>
          <p:cNvPr id="1175" name="Google Shape;1175;p28"/>
          <p:cNvGrpSpPr/>
          <p:nvPr/>
        </p:nvGrpSpPr>
        <p:grpSpPr>
          <a:xfrm>
            <a:off x="648205" y="3900473"/>
            <a:ext cx="3978588" cy="439966"/>
            <a:chOff x="648205" y="3869102"/>
            <a:chExt cx="3978588" cy="439966"/>
          </a:xfrm>
        </p:grpSpPr>
        <p:sp>
          <p:nvSpPr>
            <p:cNvPr id="1176" name="Google Shape;1176;p28"/>
            <p:cNvSpPr/>
            <p:nvPr/>
          </p:nvSpPr>
          <p:spPr>
            <a:xfrm>
              <a:off x="698487" y="3923292"/>
              <a:ext cx="3928306" cy="385776"/>
            </a:xfrm>
            <a:custGeom>
              <a:avLst/>
              <a:gdLst/>
              <a:ahLst/>
              <a:cxnLst/>
              <a:rect l="l" t="t" r="r" b="b"/>
              <a:pathLst>
                <a:path w="2044711" h="638972" extrusionOk="0">
                  <a:moveTo>
                    <a:pt x="0" y="0"/>
                  </a:moveTo>
                  <a:lnTo>
                    <a:pt x="2044711" y="0"/>
                  </a:lnTo>
                  <a:lnTo>
                    <a:pt x="2044711" y="638972"/>
                  </a:lnTo>
                  <a:lnTo>
                    <a:pt x="0" y="638972"/>
                  </a:lnTo>
                  <a:lnTo>
                    <a:pt x="0" y="0"/>
                  </a:lnTo>
                  <a:close/>
                </a:path>
              </a:pathLst>
            </a:custGeom>
            <a:solidFill>
              <a:schemeClr val="lt1">
                <a:alpha val="40000"/>
              </a:schemeClr>
            </a:solidFill>
            <a:ln w="28575" cap="flat" cmpd="sng">
              <a:solidFill>
                <a:srgbClr val="0EC07D"/>
              </a:solidFill>
              <a:prstDash val="solid"/>
              <a:miter lim="800000"/>
              <a:headEnd type="none" w="sm" len="sm"/>
              <a:tailEnd type="none" w="sm" len="sm"/>
            </a:ln>
          </p:spPr>
          <p:txBody>
            <a:bodyPr spcFirstLastPara="1" wrap="square" lIns="432775" tIns="64750" rIns="64750" bIns="647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Deliver as fast as possible</a:t>
              </a:r>
              <a:endParaRPr sz="1600" b="0" i="0" u="none" strike="noStrike" cap="none">
                <a:solidFill>
                  <a:schemeClr val="dk1"/>
                </a:solidFill>
                <a:latin typeface="Arial"/>
                <a:ea typeface="Arial"/>
                <a:cs typeface="Arial"/>
                <a:sym typeface="Arial"/>
              </a:endParaRPr>
            </a:p>
          </p:txBody>
        </p:sp>
        <p:sp>
          <p:nvSpPr>
            <p:cNvPr id="1177" name="Google Shape;1177;p28"/>
            <p:cNvSpPr/>
            <p:nvPr/>
          </p:nvSpPr>
          <p:spPr>
            <a:xfrm>
              <a:off x="648205" y="3869102"/>
              <a:ext cx="332509" cy="332509"/>
            </a:xfrm>
            <a:prstGeom prst="rect">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4</a:t>
              </a:r>
              <a:endParaRPr/>
            </a:p>
          </p:txBody>
        </p:sp>
      </p:grpSp>
      <p:grpSp>
        <p:nvGrpSpPr>
          <p:cNvPr id="1178" name="Google Shape;1178;p28"/>
          <p:cNvGrpSpPr/>
          <p:nvPr/>
        </p:nvGrpSpPr>
        <p:grpSpPr>
          <a:xfrm>
            <a:off x="655368" y="4502267"/>
            <a:ext cx="3978588" cy="439966"/>
            <a:chOff x="655368" y="4488241"/>
            <a:chExt cx="3978588" cy="439966"/>
          </a:xfrm>
        </p:grpSpPr>
        <p:sp>
          <p:nvSpPr>
            <p:cNvPr id="1179" name="Google Shape;1179;p28"/>
            <p:cNvSpPr/>
            <p:nvPr/>
          </p:nvSpPr>
          <p:spPr>
            <a:xfrm>
              <a:off x="705650" y="4542431"/>
              <a:ext cx="3928306" cy="385776"/>
            </a:xfrm>
            <a:custGeom>
              <a:avLst/>
              <a:gdLst/>
              <a:ahLst/>
              <a:cxnLst/>
              <a:rect l="l" t="t" r="r" b="b"/>
              <a:pathLst>
                <a:path w="2044711" h="638972" extrusionOk="0">
                  <a:moveTo>
                    <a:pt x="0" y="0"/>
                  </a:moveTo>
                  <a:lnTo>
                    <a:pt x="2044711" y="0"/>
                  </a:lnTo>
                  <a:lnTo>
                    <a:pt x="2044711" y="638972"/>
                  </a:lnTo>
                  <a:lnTo>
                    <a:pt x="0" y="638972"/>
                  </a:lnTo>
                  <a:lnTo>
                    <a:pt x="0" y="0"/>
                  </a:lnTo>
                  <a:close/>
                </a:path>
              </a:pathLst>
            </a:custGeom>
            <a:solidFill>
              <a:schemeClr val="lt1">
                <a:alpha val="40000"/>
              </a:schemeClr>
            </a:solidFill>
            <a:ln w="28575" cap="flat" cmpd="sng">
              <a:solidFill>
                <a:srgbClr val="0EC07D"/>
              </a:solidFill>
              <a:prstDash val="solid"/>
              <a:miter lim="800000"/>
              <a:headEnd type="none" w="sm" len="sm"/>
              <a:tailEnd type="none" w="sm" len="sm"/>
            </a:ln>
          </p:spPr>
          <p:txBody>
            <a:bodyPr spcFirstLastPara="1" wrap="square" lIns="432775" tIns="64750" rIns="64750" bIns="647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Empower the team</a:t>
              </a:r>
              <a:endParaRPr sz="1600" b="0" i="0" u="none" strike="noStrike" cap="none">
                <a:solidFill>
                  <a:schemeClr val="dk1"/>
                </a:solidFill>
                <a:latin typeface="Arial"/>
                <a:ea typeface="Arial"/>
                <a:cs typeface="Arial"/>
                <a:sym typeface="Arial"/>
              </a:endParaRPr>
            </a:p>
          </p:txBody>
        </p:sp>
        <p:sp>
          <p:nvSpPr>
            <p:cNvPr id="1180" name="Google Shape;1180;p28"/>
            <p:cNvSpPr/>
            <p:nvPr/>
          </p:nvSpPr>
          <p:spPr>
            <a:xfrm>
              <a:off x="655368" y="4488241"/>
              <a:ext cx="332509" cy="332509"/>
            </a:xfrm>
            <a:prstGeom prst="rect">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5</a:t>
              </a:r>
              <a:endParaRPr/>
            </a:p>
          </p:txBody>
        </p:sp>
      </p:grpSp>
      <p:grpSp>
        <p:nvGrpSpPr>
          <p:cNvPr id="1181" name="Google Shape;1181;p28"/>
          <p:cNvGrpSpPr/>
          <p:nvPr/>
        </p:nvGrpSpPr>
        <p:grpSpPr>
          <a:xfrm>
            <a:off x="655368" y="5104061"/>
            <a:ext cx="3978588" cy="439966"/>
            <a:chOff x="655368" y="5112854"/>
            <a:chExt cx="3978588" cy="439966"/>
          </a:xfrm>
        </p:grpSpPr>
        <p:sp>
          <p:nvSpPr>
            <p:cNvPr id="1182" name="Google Shape;1182;p28"/>
            <p:cNvSpPr/>
            <p:nvPr/>
          </p:nvSpPr>
          <p:spPr>
            <a:xfrm>
              <a:off x="705650" y="5167044"/>
              <a:ext cx="3928306" cy="385776"/>
            </a:xfrm>
            <a:custGeom>
              <a:avLst/>
              <a:gdLst/>
              <a:ahLst/>
              <a:cxnLst/>
              <a:rect l="l" t="t" r="r" b="b"/>
              <a:pathLst>
                <a:path w="2044711" h="638972" extrusionOk="0">
                  <a:moveTo>
                    <a:pt x="0" y="0"/>
                  </a:moveTo>
                  <a:lnTo>
                    <a:pt x="2044711" y="0"/>
                  </a:lnTo>
                  <a:lnTo>
                    <a:pt x="2044711" y="638972"/>
                  </a:lnTo>
                  <a:lnTo>
                    <a:pt x="0" y="638972"/>
                  </a:lnTo>
                  <a:lnTo>
                    <a:pt x="0" y="0"/>
                  </a:lnTo>
                  <a:close/>
                </a:path>
              </a:pathLst>
            </a:custGeom>
            <a:solidFill>
              <a:schemeClr val="lt1">
                <a:alpha val="40000"/>
              </a:schemeClr>
            </a:solidFill>
            <a:ln w="28575" cap="flat" cmpd="sng">
              <a:solidFill>
                <a:srgbClr val="0EC07D"/>
              </a:solidFill>
              <a:prstDash val="solid"/>
              <a:miter lim="800000"/>
              <a:headEnd type="none" w="sm" len="sm"/>
              <a:tailEnd type="none" w="sm" len="sm"/>
            </a:ln>
          </p:spPr>
          <p:txBody>
            <a:bodyPr spcFirstLastPara="1" wrap="square" lIns="432775" tIns="64750" rIns="64750" bIns="647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Build integrity in</a:t>
              </a:r>
              <a:endParaRPr sz="1600" b="0" i="0" u="none" strike="noStrike" cap="none">
                <a:solidFill>
                  <a:schemeClr val="dk1"/>
                </a:solidFill>
                <a:latin typeface="Arial"/>
                <a:ea typeface="Arial"/>
                <a:cs typeface="Arial"/>
                <a:sym typeface="Arial"/>
              </a:endParaRPr>
            </a:p>
          </p:txBody>
        </p:sp>
        <p:sp>
          <p:nvSpPr>
            <p:cNvPr id="1183" name="Google Shape;1183;p28"/>
            <p:cNvSpPr/>
            <p:nvPr/>
          </p:nvSpPr>
          <p:spPr>
            <a:xfrm>
              <a:off x="655368" y="5112854"/>
              <a:ext cx="332509" cy="332509"/>
            </a:xfrm>
            <a:prstGeom prst="rect">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6</a:t>
              </a:r>
              <a:endParaRPr/>
            </a:p>
          </p:txBody>
        </p:sp>
      </p:grpSp>
      <p:grpSp>
        <p:nvGrpSpPr>
          <p:cNvPr id="1184" name="Google Shape;1184;p28"/>
          <p:cNvGrpSpPr/>
          <p:nvPr/>
        </p:nvGrpSpPr>
        <p:grpSpPr>
          <a:xfrm>
            <a:off x="655368" y="5705857"/>
            <a:ext cx="3978588" cy="439966"/>
            <a:chOff x="655368" y="5676838"/>
            <a:chExt cx="3978588" cy="439966"/>
          </a:xfrm>
        </p:grpSpPr>
        <p:sp>
          <p:nvSpPr>
            <p:cNvPr id="1185" name="Google Shape;1185;p28"/>
            <p:cNvSpPr/>
            <p:nvPr/>
          </p:nvSpPr>
          <p:spPr>
            <a:xfrm>
              <a:off x="705650" y="5731028"/>
              <a:ext cx="3928306" cy="385776"/>
            </a:xfrm>
            <a:custGeom>
              <a:avLst/>
              <a:gdLst/>
              <a:ahLst/>
              <a:cxnLst/>
              <a:rect l="l" t="t" r="r" b="b"/>
              <a:pathLst>
                <a:path w="2044711" h="638972" extrusionOk="0">
                  <a:moveTo>
                    <a:pt x="0" y="0"/>
                  </a:moveTo>
                  <a:lnTo>
                    <a:pt x="2044711" y="0"/>
                  </a:lnTo>
                  <a:lnTo>
                    <a:pt x="2044711" y="638972"/>
                  </a:lnTo>
                  <a:lnTo>
                    <a:pt x="0" y="638972"/>
                  </a:lnTo>
                  <a:lnTo>
                    <a:pt x="0" y="0"/>
                  </a:lnTo>
                  <a:close/>
                </a:path>
              </a:pathLst>
            </a:custGeom>
            <a:solidFill>
              <a:schemeClr val="lt1">
                <a:alpha val="40000"/>
              </a:schemeClr>
            </a:solidFill>
            <a:ln w="28575" cap="flat" cmpd="sng">
              <a:solidFill>
                <a:srgbClr val="0EC07D"/>
              </a:solidFill>
              <a:prstDash val="solid"/>
              <a:miter lim="800000"/>
              <a:headEnd type="none" w="sm" len="sm"/>
              <a:tailEnd type="none" w="sm" len="sm"/>
            </a:ln>
          </p:spPr>
          <p:txBody>
            <a:bodyPr spcFirstLastPara="1" wrap="square" lIns="432775" tIns="64750" rIns="64750" bIns="64750" anchor="ctr" anchorCtr="0">
              <a:noAutofit/>
            </a:bodyPr>
            <a:lstStyle/>
            <a:p>
              <a:pPr marL="0" marR="0" lvl="0" indent="0" algn="l" rtl="0">
                <a:lnSpc>
                  <a:spcPct val="9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See the whole</a:t>
              </a:r>
              <a:endParaRPr sz="1600" b="0" i="0" u="none" strike="noStrike" cap="none">
                <a:solidFill>
                  <a:schemeClr val="dk1"/>
                </a:solidFill>
                <a:latin typeface="Arial"/>
                <a:ea typeface="Arial"/>
                <a:cs typeface="Arial"/>
                <a:sym typeface="Arial"/>
              </a:endParaRPr>
            </a:p>
          </p:txBody>
        </p:sp>
        <p:sp>
          <p:nvSpPr>
            <p:cNvPr id="1186" name="Google Shape;1186;p28"/>
            <p:cNvSpPr/>
            <p:nvPr/>
          </p:nvSpPr>
          <p:spPr>
            <a:xfrm>
              <a:off x="655368" y="5676838"/>
              <a:ext cx="332509" cy="332509"/>
            </a:xfrm>
            <a:prstGeom prst="rect">
              <a:avLst/>
            </a:prstGeom>
            <a:solidFill>
              <a:srgbClr val="0EC07D"/>
            </a:solidFill>
            <a:ln w="12700" cap="flat" cmpd="sng">
              <a:solidFill>
                <a:srgbClr val="0EC07D"/>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1"/>
                </a:buClr>
                <a:buSzPts val="1400"/>
                <a:buFont typeface="Arial"/>
                <a:buNone/>
              </a:pPr>
              <a:r>
                <a:rPr lang="en-US" sz="1400" b="1" i="0" u="none" strike="noStrike" cap="none">
                  <a:solidFill>
                    <a:schemeClr val="lt1"/>
                  </a:solidFill>
                  <a:latin typeface="Arial"/>
                  <a:ea typeface="Arial"/>
                  <a:cs typeface="Arial"/>
                  <a:sym typeface="Arial"/>
                </a:rPr>
                <a:t>7</a:t>
              </a:r>
              <a:endParaRPr/>
            </a:p>
          </p:txBody>
        </p:sp>
      </p:grpSp>
      <p:sp>
        <p:nvSpPr>
          <p:cNvPr id="2" name="Rectangle 1">
            <a:extLst>
              <a:ext uri="{FF2B5EF4-FFF2-40B4-BE49-F238E27FC236}">
                <a16:creationId xmlns:a16="http://schemas.microsoft.com/office/drawing/2014/main" id="{BE33573D-05DA-B94C-866F-FBD1F2F7216C}"/>
              </a:ext>
            </a:extLst>
          </p:cNvPr>
          <p:cNvSpPr/>
          <p:nvPr/>
        </p:nvSpPr>
        <p:spPr>
          <a:xfrm>
            <a:off x="0" y="6563032"/>
            <a:ext cx="6902245" cy="112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29"/>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Arial"/>
              <a:buNone/>
            </a:pPr>
            <a:r>
              <a:rPr lang="en-US"/>
              <a:t>What did You Grasp?</a:t>
            </a:r>
            <a:endParaRPr/>
          </a:p>
        </p:txBody>
      </p:sp>
      <p:sp>
        <p:nvSpPr>
          <p:cNvPr id="1193" name="Google Shape;1193;p29"/>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1800"/>
              <a:buAutoNum type="arabicPeriod"/>
            </a:pPr>
            <a:r>
              <a:rPr lang="en-US"/>
              <a:t>Which of the following is an important waste?</a:t>
            </a:r>
            <a:endParaRPr/>
          </a:p>
          <a:p>
            <a:pPr marL="688975" lvl="1" indent="-342900" algn="l" rtl="0">
              <a:lnSpc>
                <a:spcPct val="100000"/>
              </a:lnSpc>
              <a:spcBef>
                <a:spcPts val="900"/>
              </a:spcBef>
              <a:spcAft>
                <a:spcPts val="0"/>
              </a:spcAft>
              <a:buClr>
                <a:srgbClr val="000000"/>
              </a:buClr>
              <a:buSzPts val="1800"/>
              <a:buFont typeface="Arial"/>
              <a:buAutoNum type="alphaUcParenR"/>
            </a:pPr>
            <a:r>
              <a:rPr lang="en-US"/>
              <a:t>Inventory</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Mapping</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Transformation</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None of the above</a:t>
            </a:r>
            <a:endParaRPr/>
          </a:p>
          <a:p>
            <a:pPr marL="342900" lvl="0" indent="-228600" algn="l" rtl="0">
              <a:lnSpc>
                <a:spcPct val="100000"/>
              </a:lnSpc>
              <a:spcBef>
                <a:spcPts val="0"/>
              </a:spcBef>
              <a:spcAft>
                <a:spcPts val="0"/>
              </a:spcAft>
              <a:buClr>
                <a:srgbClr val="000000"/>
              </a:buClr>
              <a:buSzPts val="1800"/>
              <a:buFont typeface="Arial"/>
              <a:buNone/>
            </a:pPr>
            <a:endParaRPr/>
          </a:p>
        </p:txBody>
      </p:sp>
      <p:sp>
        <p:nvSpPr>
          <p:cNvPr id="2" name="Rectangle 1">
            <a:extLst>
              <a:ext uri="{FF2B5EF4-FFF2-40B4-BE49-F238E27FC236}">
                <a16:creationId xmlns:a16="http://schemas.microsoft.com/office/drawing/2014/main" id="{0E94C710-AA8F-B883-EB4C-94E86B369340}"/>
              </a:ext>
            </a:extLst>
          </p:cNvPr>
          <p:cNvSpPr/>
          <p:nvPr/>
        </p:nvSpPr>
        <p:spPr>
          <a:xfrm>
            <a:off x="0" y="6563033"/>
            <a:ext cx="6902245" cy="97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Module Topics</a:t>
            </a:r>
            <a:endParaRPr/>
          </a:p>
        </p:txBody>
      </p:sp>
      <p:sp>
        <p:nvSpPr>
          <p:cNvPr id="723" name="Google Shape;723;p3"/>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Let us take a quick look at the topics that we will cover in this module:</a:t>
            </a:r>
            <a:endParaRPr/>
          </a:p>
          <a:p>
            <a:pPr marL="342900" lvl="0" indent="-342900" algn="l" rtl="0">
              <a:lnSpc>
                <a:spcPct val="90000"/>
              </a:lnSpc>
              <a:spcBef>
                <a:spcPts val="838"/>
              </a:spcBef>
              <a:spcAft>
                <a:spcPts val="0"/>
              </a:spcAft>
              <a:buClr>
                <a:schemeClr val="dk1"/>
              </a:buClr>
              <a:buSzPts val="1800"/>
              <a:buFont typeface="Calibri"/>
              <a:buAutoNum type="arabicPeriod"/>
            </a:pPr>
            <a:r>
              <a:rPr lang="en-US"/>
              <a:t>A recap of software development models</a:t>
            </a:r>
            <a:endParaRPr/>
          </a:p>
          <a:p>
            <a:pPr marL="342900" lvl="0" indent="-342900" algn="l" rtl="0">
              <a:lnSpc>
                <a:spcPct val="90000"/>
              </a:lnSpc>
              <a:spcBef>
                <a:spcPts val="838"/>
              </a:spcBef>
              <a:spcAft>
                <a:spcPts val="0"/>
              </a:spcAft>
              <a:buClr>
                <a:schemeClr val="dk1"/>
              </a:buClr>
              <a:buSzPts val="1800"/>
              <a:buFont typeface="Calibri"/>
              <a:buAutoNum type="arabicPeriod"/>
            </a:pPr>
            <a:r>
              <a:rPr lang="en-US"/>
              <a:t>Introduction and history of Agile</a:t>
            </a:r>
            <a:endParaRPr/>
          </a:p>
          <a:p>
            <a:pPr marL="342900" lvl="0" indent="-342900" algn="l" rtl="0">
              <a:lnSpc>
                <a:spcPct val="90000"/>
              </a:lnSpc>
              <a:spcBef>
                <a:spcPts val="838"/>
              </a:spcBef>
              <a:spcAft>
                <a:spcPts val="0"/>
              </a:spcAft>
              <a:buClr>
                <a:schemeClr val="dk1"/>
              </a:buClr>
              <a:buSzPts val="1800"/>
              <a:buFont typeface="Calibri"/>
              <a:buAutoNum type="arabicPeriod"/>
            </a:pPr>
            <a:r>
              <a:rPr lang="en-US"/>
              <a:t>Agile development</a:t>
            </a:r>
            <a:endParaRPr/>
          </a:p>
          <a:p>
            <a:pPr marL="342900" lvl="0" indent="-342900" algn="l" rtl="0">
              <a:lnSpc>
                <a:spcPct val="90000"/>
              </a:lnSpc>
              <a:spcBef>
                <a:spcPts val="838"/>
              </a:spcBef>
              <a:spcAft>
                <a:spcPts val="0"/>
              </a:spcAft>
              <a:buClr>
                <a:schemeClr val="dk1"/>
              </a:buClr>
              <a:buSzPts val="1800"/>
              <a:buFont typeface="Calibri"/>
              <a:buAutoNum type="arabicPeriod"/>
            </a:pPr>
            <a:r>
              <a:rPr lang="en-US"/>
              <a:t>Agile Manifesto and the four values</a:t>
            </a:r>
            <a:endParaRPr/>
          </a:p>
          <a:p>
            <a:pPr marL="342900" lvl="0" indent="-342900" algn="l" rtl="0">
              <a:lnSpc>
                <a:spcPct val="90000"/>
              </a:lnSpc>
              <a:spcBef>
                <a:spcPts val="838"/>
              </a:spcBef>
              <a:spcAft>
                <a:spcPts val="0"/>
              </a:spcAft>
              <a:buClr>
                <a:schemeClr val="dk1"/>
              </a:buClr>
              <a:buSzPts val="1800"/>
              <a:buFont typeface="Calibri"/>
              <a:buAutoNum type="arabicPeriod"/>
            </a:pPr>
            <a:r>
              <a:rPr lang="en-US"/>
              <a:t>Introduction and history of Lean</a:t>
            </a:r>
            <a:endParaRPr/>
          </a:p>
          <a:p>
            <a:pPr marL="342900" lvl="0" indent="-342900" algn="l" rtl="0">
              <a:lnSpc>
                <a:spcPct val="90000"/>
              </a:lnSpc>
              <a:spcBef>
                <a:spcPts val="838"/>
              </a:spcBef>
              <a:spcAft>
                <a:spcPts val="0"/>
              </a:spcAft>
              <a:buClr>
                <a:schemeClr val="dk1"/>
              </a:buClr>
              <a:buSzPts val="1800"/>
              <a:buFont typeface="Calibri"/>
              <a:buAutoNum type="arabicPeriod"/>
            </a:pPr>
            <a:r>
              <a:rPr lang="en-US"/>
              <a:t>Lean principles</a:t>
            </a:r>
            <a:endParaRPr/>
          </a:p>
        </p:txBody>
      </p:sp>
      <p:pic>
        <p:nvPicPr>
          <p:cNvPr id="724" name="Google Shape;724;p3"/>
          <p:cNvPicPr preferRelativeResize="0"/>
          <p:nvPr/>
        </p:nvPicPr>
        <p:blipFill rotWithShape="1">
          <a:blip r:embed="rId3">
            <a:alphaModFix/>
          </a:blip>
          <a:srcRect/>
          <a:stretch/>
        </p:blipFill>
        <p:spPr>
          <a:xfrm>
            <a:off x="7647750" y="2653748"/>
            <a:ext cx="3712675" cy="3571007"/>
          </a:xfrm>
          <a:prstGeom prst="rect">
            <a:avLst/>
          </a:prstGeom>
          <a:noFill/>
          <a:ln>
            <a:noFill/>
          </a:ln>
        </p:spPr>
      </p:pic>
      <p:sp>
        <p:nvSpPr>
          <p:cNvPr id="2" name="Rectangle 1">
            <a:extLst>
              <a:ext uri="{FF2B5EF4-FFF2-40B4-BE49-F238E27FC236}">
                <a16:creationId xmlns:a16="http://schemas.microsoft.com/office/drawing/2014/main" id="{F87C6624-460F-A6E3-1067-BD0342133F1A}"/>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30"/>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Arial"/>
              <a:buNone/>
            </a:pPr>
            <a:r>
              <a:rPr lang="en-US"/>
              <a:t>In a nutshell, we learnt:</a:t>
            </a:r>
            <a:endParaRPr/>
          </a:p>
        </p:txBody>
      </p:sp>
      <p:sp>
        <p:nvSpPr>
          <p:cNvPr id="1200" name="Google Shape;1200;p30"/>
          <p:cNvSpPr txBox="1">
            <a:spLocks noGrp="1"/>
          </p:cNvSpPr>
          <p:nvPr>
            <p:ph type="body" idx="1"/>
          </p:nvPr>
        </p:nvSpPr>
        <p:spPr>
          <a:xfrm>
            <a:off x="6213746" y="1967241"/>
            <a:ext cx="5787754" cy="374940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Arial"/>
              <a:buAutoNum type="arabicPeriod"/>
            </a:pPr>
            <a:r>
              <a:rPr lang="en-US"/>
              <a:t>History of the rise of Agile</a:t>
            </a:r>
            <a:endParaRPr/>
          </a:p>
          <a:p>
            <a:pPr marL="342900" lvl="0" indent="-342900" algn="l" rtl="0">
              <a:lnSpc>
                <a:spcPct val="90000"/>
              </a:lnSpc>
              <a:spcBef>
                <a:spcPts val="838"/>
              </a:spcBef>
              <a:spcAft>
                <a:spcPts val="0"/>
              </a:spcAft>
              <a:buClr>
                <a:schemeClr val="dk1"/>
              </a:buClr>
              <a:buSzPts val="1800"/>
              <a:buFont typeface="Arial"/>
              <a:buAutoNum type="arabicPeriod"/>
            </a:pPr>
            <a:r>
              <a:rPr lang="en-US"/>
              <a:t>Agile Manifesto - Values and Principles</a:t>
            </a:r>
            <a:endParaRPr/>
          </a:p>
          <a:p>
            <a:pPr marL="342900" lvl="0" indent="-342900" algn="l" rtl="0">
              <a:lnSpc>
                <a:spcPct val="90000"/>
              </a:lnSpc>
              <a:spcBef>
                <a:spcPts val="838"/>
              </a:spcBef>
              <a:spcAft>
                <a:spcPts val="0"/>
              </a:spcAft>
              <a:buClr>
                <a:schemeClr val="dk1"/>
              </a:buClr>
              <a:buSzPts val="1800"/>
              <a:buFont typeface="Arial"/>
              <a:buAutoNum type="arabicPeriod"/>
            </a:pPr>
            <a:r>
              <a:rPr lang="en-US"/>
              <a:t>Comparison between Agile and the traditional Waterfall method of software development</a:t>
            </a:r>
            <a:endParaRPr/>
          </a:p>
          <a:p>
            <a:pPr marL="342900" lvl="0" indent="-342900" algn="l" rtl="0">
              <a:lnSpc>
                <a:spcPct val="90000"/>
              </a:lnSpc>
              <a:spcBef>
                <a:spcPts val="838"/>
              </a:spcBef>
              <a:spcAft>
                <a:spcPts val="0"/>
              </a:spcAft>
              <a:buClr>
                <a:schemeClr val="dk1"/>
              </a:buClr>
              <a:buSzPts val="1800"/>
              <a:buFont typeface="Arial"/>
              <a:buAutoNum type="arabicPeriod"/>
            </a:pPr>
            <a:r>
              <a:rPr lang="en-US"/>
              <a:t>How software is developed using Agile methodologies </a:t>
            </a:r>
            <a:endParaRPr/>
          </a:p>
          <a:p>
            <a:pPr marL="342900" lvl="0" indent="-342900" algn="l" rtl="0">
              <a:lnSpc>
                <a:spcPct val="90000"/>
              </a:lnSpc>
              <a:spcBef>
                <a:spcPts val="838"/>
              </a:spcBef>
              <a:spcAft>
                <a:spcPts val="0"/>
              </a:spcAft>
              <a:buClr>
                <a:schemeClr val="dk1"/>
              </a:buClr>
              <a:buSzPts val="1800"/>
              <a:buFont typeface="Arial"/>
              <a:buAutoNum type="arabicPeriod"/>
            </a:pPr>
            <a:r>
              <a:rPr lang="en-US"/>
              <a:t>The phases involved in the development cycle</a:t>
            </a:r>
            <a:endParaRPr/>
          </a:p>
          <a:p>
            <a:pPr marL="342900" lvl="0" indent="-342900" algn="l" rtl="0">
              <a:lnSpc>
                <a:spcPct val="90000"/>
              </a:lnSpc>
              <a:spcBef>
                <a:spcPts val="838"/>
              </a:spcBef>
              <a:spcAft>
                <a:spcPts val="0"/>
              </a:spcAft>
              <a:buClr>
                <a:schemeClr val="dk1"/>
              </a:buClr>
              <a:buSzPts val="1800"/>
              <a:buFont typeface="Arial"/>
              <a:buAutoNum type="arabicPeriod"/>
            </a:pPr>
            <a:r>
              <a:rPr lang="en-US"/>
              <a:t>The four values of the Agile Manifesto</a:t>
            </a:r>
            <a:endParaRPr/>
          </a:p>
          <a:p>
            <a:pPr marL="342900" lvl="0" indent="-342900" algn="l" rtl="0">
              <a:lnSpc>
                <a:spcPct val="90000"/>
              </a:lnSpc>
              <a:spcBef>
                <a:spcPts val="838"/>
              </a:spcBef>
              <a:spcAft>
                <a:spcPts val="0"/>
              </a:spcAft>
              <a:buClr>
                <a:schemeClr val="dk1"/>
              </a:buClr>
              <a:buSzPts val="1800"/>
              <a:buFont typeface="Arial"/>
              <a:buAutoNum type="arabicPeriod"/>
            </a:pPr>
            <a:r>
              <a:rPr lang="en-US"/>
              <a:t>Introduction and history of Lean</a:t>
            </a:r>
            <a:endParaRPr/>
          </a:p>
          <a:p>
            <a:pPr marL="342900" lvl="0" indent="-342900" algn="l" rtl="0">
              <a:lnSpc>
                <a:spcPct val="90000"/>
              </a:lnSpc>
              <a:spcBef>
                <a:spcPts val="838"/>
              </a:spcBef>
              <a:spcAft>
                <a:spcPts val="0"/>
              </a:spcAft>
              <a:buClr>
                <a:schemeClr val="dk1"/>
              </a:buClr>
              <a:buSzPts val="1800"/>
              <a:buFont typeface="Arial"/>
              <a:buAutoNum type="arabicPeriod"/>
            </a:pPr>
            <a:r>
              <a:rPr lang="en-US"/>
              <a:t>Lean principles</a:t>
            </a:r>
            <a:endParaRPr/>
          </a:p>
        </p:txBody>
      </p:sp>
      <p:pic>
        <p:nvPicPr>
          <p:cNvPr id="1201" name="Google Shape;1201;p30"/>
          <p:cNvPicPr preferRelativeResize="0"/>
          <p:nvPr/>
        </p:nvPicPr>
        <p:blipFill rotWithShape="1">
          <a:blip r:embed="rId3">
            <a:alphaModFix/>
          </a:blip>
          <a:srcRect/>
          <a:stretch/>
        </p:blipFill>
        <p:spPr>
          <a:xfrm>
            <a:off x="383986" y="2388341"/>
            <a:ext cx="2408642" cy="2493524"/>
          </a:xfrm>
          <a:prstGeom prst="rect">
            <a:avLst/>
          </a:prstGeom>
          <a:noFill/>
          <a:ln>
            <a:noFill/>
          </a:ln>
        </p:spPr>
      </p:pic>
      <p:sp>
        <p:nvSpPr>
          <p:cNvPr id="2" name="Rectangle 1">
            <a:extLst>
              <a:ext uri="{FF2B5EF4-FFF2-40B4-BE49-F238E27FC236}">
                <a16:creationId xmlns:a16="http://schemas.microsoft.com/office/drawing/2014/main" id="{F3A9B316-20DC-9E95-5060-189A5BE92A91}"/>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2" name="Rectangle 1">
            <a:extLst>
              <a:ext uri="{FF2B5EF4-FFF2-40B4-BE49-F238E27FC236}">
                <a16:creationId xmlns:a16="http://schemas.microsoft.com/office/drawing/2014/main" id="{9EE079CC-4E29-2C29-5AFD-AEE3229C042B}"/>
              </a:ext>
            </a:extLst>
          </p:cNvPr>
          <p:cNvSpPr/>
          <p:nvPr/>
        </p:nvSpPr>
        <p:spPr>
          <a:xfrm>
            <a:off x="1" y="318988"/>
            <a:ext cx="2286000" cy="713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
          <p:cNvSpPr txBox="1">
            <a:spLocks noGrp="1"/>
          </p:cNvSpPr>
          <p:nvPr>
            <p:ph type="title"/>
          </p:nvPr>
        </p:nvSpPr>
        <p:spPr>
          <a:xfrm>
            <a:off x="208634" y="633245"/>
            <a:ext cx="11585575"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1.1 A Recap of Traditional Software Development Lifecycle Models</a:t>
            </a:r>
            <a:endParaRPr/>
          </a:p>
        </p:txBody>
      </p:sp>
      <p:sp>
        <p:nvSpPr>
          <p:cNvPr id="731" name="Google Shape;731;p4"/>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sp>
        <p:nvSpPr>
          <p:cNvPr id="732" name="Google Shape;732;p4"/>
          <p:cNvSpPr/>
          <p:nvPr/>
        </p:nvSpPr>
        <p:spPr>
          <a:xfrm>
            <a:off x="0" y="2139940"/>
            <a:ext cx="12192000" cy="314001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733" name="Google Shape;733;p4"/>
          <p:cNvSpPr/>
          <p:nvPr/>
        </p:nvSpPr>
        <p:spPr>
          <a:xfrm>
            <a:off x="9976197" y="417015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734" name="Google Shape;734;p4"/>
          <p:cNvSpPr txBox="1"/>
          <p:nvPr/>
        </p:nvSpPr>
        <p:spPr>
          <a:xfrm>
            <a:off x="968154" y="4755908"/>
            <a:ext cx="1575497"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Waterfall model</a:t>
            </a:r>
            <a:endParaRPr sz="1400" b="1" i="0" u="none" strike="noStrike" cap="none">
              <a:solidFill>
                <a:srgbClr val="000000"/>
              </a:solidFill>
              <a:latin typeface="Arial"/>
              <a:ea typeface="Arial"/>
              <a:cs typeface="Arial"/>
              <a:sym typeface="Arial"/>
            </a:endParaRPr>
          </a:p>
        </p:txBody>
      </p:sp>
      <p:sp>
        <p:nvSpPr>
          <p:cNvPr id="735" name="Google Shape;735;p4"/>
          <p:cNvSpPr txBox="1"/>
          <p:nvPr/>
        </p:nvSpPr>
        <p:spPr>
          <a:xfrm>
            <a:off x="2880365" y="4779256"/>
            <a:ext cx="1792460"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Gated Waterfall Model</a:t>
            </a:r>
            <a:endParaRPr/>
          </a:p>
        </p:txBody>
      </p:sp>
      <p:sp>
        <p:nvSpPr>
          <p:cNvPr id="736" name="Google Shape;736;p4"/>
          <p:cNvSpPr txBox="1"/>
          <p:nvPr/>
        </p:nvSpPr>
        <p:spPr>
          <a:xfrm>
            <a:off x="5243266" y="4769829"/>
            <a:ext cx="1346702"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V-Shaped </a:t>
            </a:r>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Model</a:t>
            </a:r>
            <a:endParaRPr/>
          </a:p>
        </p:txBody>
      </p:sp>
      <p:sp>
        <p:nvSpPr>
          <p:cNvPr id="737" name="Google Shape;737;p4"/>
          <p:cNvSpPr txBox="1"/>
          <p:nvPr/>
        </p:nvSpPr>
        <p:spPr>
          <a:xfrm>
            <a:off x="7300755" y="4755907"/>
            <a:ext cx="1389535"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Prototyping</a:t>
            </a:r>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Model</a:t>
            </a:r>
            <a:endParaRPr sz="1400" b="1" i="0" u="none" strike="noStrike" cap="none">
              <a:solidFill>
                <a:srgbClr val="000000"/>
              </a:solidFill>
              <a:latin typeface="Arial"/>
              <a:ea typeface="Arial"/>
              <a:cs typeface="Arial"/>
              <a:sym typeface="Arial"/>
            </a:endParaRPr>
          </a:p>
        </p:txBody>
      </p:sp>
      <p:sp>
        <p:nvSpPr>
          <p:cNvPr id="738" name="Google Shape;738;p4"/>
          <p:cNvSpPr txBox="1"/>
          <p:nvPr/>
        </p:nvSpPr>
        <p:spPr>
          <a:xfrm>
            <a:off x="9499221" y="4755907"/>
            <a:ext cx="1345255" cy="584775"/>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Spiral </a:t>
            </a:r>
            <a:endParaRPr sz="14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Model</a:t>
            </a:r>
            <a:endParaRPr sz="1400" b="1" i="0" u="none" strike="noStrike" cap="none">
              <a:solidFill>
                <a:srgbClr val="000000"/>
              </a:solidFill>
              <a:latin typeface="Arial"/>
              <a:ea typeface="Arial"/>
              <a:cs typeface="Arial"/>
              <a:sym typeface="Arial"/>
            </a:endParaRPr>
          </a:p>
        </p:txBody>
      </p:sp>
      <p:sp>
        <p:nvSpPr>
          <p:cNvPr id="739" name="Google Shape;739;p4"/>
          <p:cNvSpPr/>
          <p:nvPr/>
        </p:nvSpPr>
        <p:spPr>
          <a:xfrm>
            <a:off x="2050497" y="4170190"/>
            <a:ext cx="1666681" cy="149659"/>
          </a:xfrm>
          <a:prstGeom prst="rect">
            <a:avLst/>
          </a:prstGeom>
          <a:solidFill>
            <a:srgbClr val="96E2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740" name="Google Shape;740;p4"/>
          <p:cNvSpPr/>
          <p:nvPr/>
        </p:nvSpPr>
        <p:spPr>
          <a:xfrm>
            <a:off x="3717179" y="4170155"/>
            <a:ext cx="2231569" cy="125669"/>
          </a:xfrm>
          <a:prstGeom prst="rect">
            <a:avLst/>
          </a:prstGeom>
          <a:solidFill>
            <a:srgbClr val="5668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741" name="Google Shape;741;p4"/>
          <p:cNvSpPr/>
          <p:nvPr/>
        </p:nvSpPr>
        <p:spPr>
          <a:xfrm>
            <a:off x="5999242" y="4170178"/>
            <a:ext cx="2189463" cy="149659"/>
          </a:xfrm>
          <a:prstGeom prst="rect">
            <a:avLst/>
          </a:prstGeom>
          <a:solidFill>
            <a:srgbClr val="44546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742" name="Google Shape;742;p4"/>
          <p:cNvSpPr/>
          <p:nvPr/>
        </p:nvSpPr>
        <p:spPr>
          <a:xfrm>
            <a:off x="8107477" y="4181550"/>
            <a:ext cx="1947944" cy="116885"/>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sp>
        <p:nvSpPr>
          <p:cNvPr id="743" name="Google Shape;743;p4"/>
          <p:cNvSpPr/>
          <p:nvPr/>
        </p:nvSpPr>
        <p:spPr>
          <a:xfrm>
            <a:off x="4797" y="4170225"/>
            <a:ext cx="1868936" cy="149659"/>
          </a:xfrm>
          <a:prstGeom prst="rect">
            <a:avLst/>
          </a:prstGeom>
          <a:solidFill>
            <a:srgbClr val="1CC08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Roboto"/>
              <a:ea typeface="Roboto"/>
              <a:cs typeface="Roboto"/>
              <a:sym typeface="Roboto"/>
            </a:endParaRPr>
          </a:p>
        </p:txBody>
      </p:sp>
      <p:grpSp>
        <p:nvGrpSpPr>
          <p:cNvPr id="744" name="Google Shape;744;p4"/>
          <p:cNvGrpSpPr/>
          <p:nvPr/>
        </p:nvGrpSpPr>
        <p:grpSpPr>
          <a:xfrm>
            <a:off x="1104694" y="2065322"/>
            <a:ext cx="1304470" cy="2431269"/>
            <a:chOff x="1217471" y="1893408"/>
            <a:chExt cx="1304470" cy="2431269"/>
          </a:xfrm>
        </p:grpSpPr>
        <p:grpSp>
          <p:nvGrpSpPr>
            <p:cNvPr id="745" name="Google Shape;745;p4"/>
            <p:cNvGrpSpPr/>
            <p:nvPr/>
          </p:nvGrpSpPr>
          <p:grpSpPr>
            <a:xfrm>
              <a:off x="1217471" y="2766893"/>
              <a:ext cx="1304470" cy="1557784"/>
              <a:chOff x="1217471" y="2766893"/>
              <a:chExt cx="1304470" cy="1557784"/>
            </a:xfrm>
          </p:grpSpPr>
          <p:grpSp>
            <p:nvGrpSpPr>
              <p:cNvPr id="746" name="Google Shape;746;p4"/>
              <p:cNvGrpSpPr/>
              <p:nvPr/>
            </p:nvGrpSpPr>
            <p:grpSpPr>
              <a:xfrm>
                <a:off x="1217471" y="2766893"/>
                <a:ext cx="1304470" cy="1557784"/>
                <a:chOff x="1199541" y="3267114"/>
                <a:chExt cx="1304470" cy="1557784"/>
              </a:xfrm>
            </p:grpSpPr>
            <p:sp>
              <p:nvSpPr>
                <p:cNvPr id="747" name="Google Shape;747;p4"/>
                <p:cNvSpPr/>
                <p:nvPr/>
              </p:nvSpPr>
              <p:spPr>
                <a:xfrm rot="10800000" flipH="1">
                  <a:off x="1199541"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48" name="Google Shape;748;p4"/>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749" name="Google Shape;749;p4"/>
              <p:cNvSpPr/>
              <p:nvPr/>
            </p:nvSpPr>
            <p:spPr>
              <a:xfrm>
                <a:off x="1718423" y="3882698"/>
                <a:ext cx="279327" cy="279327"/>
              </a:xfrm>
              <a:custGeom>
                <a:avLst/>
                <a:gdLst/>
                <a:ahLst/>
                <a:cxnLst/>
                <a:rect l="l" t="t" r="r" b="b"/>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750" name="Google Shape;750;p4"/>
            <p:cNvGrpSpPr/>
            <p:nvPr/>
          </p:nvGrpSpPr>
          <p:grpSpPr>
            <a:xfrm>
              <a:off x="1289951" y="1893408"/>
              <a:ext cx="1136271" cy="1246506"/>
              <a:chOff x="627304" y="1987183"/>
              <a:chExt cx="1594615" cy="1749317"/>
            </a:xfrm>
          </p:grpSpPr>
          <p:sp>
            <p:nvSpPr>
              <p:cNvPr id="751" name="Google Shape;751;p4"/>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2" name="Google Shape;752;p4"/>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3" name="Google Shape;753;p4"/>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54" name="Google Shape;754;p4"/>
          <p:cNvGrpSpPr/>
          <p:nvPr/>
        </p:nvGrpSpPr>
        <p:grpSpPr>
          <a:xfrm>
            <a:off x="3208425" y="2065322"/>
            <a:ext cx="1304470" cy="2483739"/>
            <a:chOff x="3326504" y="1893408"/>
            <a:chExt cx="1304470" cy="2483739"/>
          </a:xfrm>
        </p:grpSpPr>
        <p:grpSp>
          <p:nvGrpSpPr>
            <p:cNvPr id="755" name="Google Shape;755;p4"/>
            <p:cNvGrpSpPr/>
            <p:nvPr/>
          </p:nvGrpSpPr>
          <p:grpSpPr>
            <a:xfrm>
              <a:off x="3326504" y="2772528"/>
              <a:ext cx="1304470" cy="1604619"/>
              <a:chOff x="3326504" y="2772528"/>
              <a:chExt cx="1304470" cy="1604619"/>
            </a:xfrm>
          </p:grpSpPr>
          <p:grpSp>
            <p:nvGrpSpPr>
              <p:cNvPr id="756" name="Google Shape;756;p4"/>
              <p:cNvGrpSpPr/>
              <p:nvPr/>
            </p:nvGrpSpPr>
            <p:grpSpPr>
              <a:xfrm>
                <a:off x="3326504" y="2772528"/>
                <a:ext cx="1304470" cy="1604619"/>
                <a:chOff x="3269602" y="3277053"/>
                <a:chExt cx="1304470" cy="1593145"/>
              </a:xfrm>
            </p:grpSpPr>
            <p:sp>
              <p:nvSpPr>
                <p:cNvPr id="757" name="Google Shape;757;p4"/>
                <p:cNvSpPr/>
                <p:nvPr/>
              </p:nvSpPr>
              <p:spPr>
                <a:xfrm rot="10800000" flipH="1">
                  <a:off x="3269602" y="3277053"/>
                  <a:ext cx="1304470" cy="1020141"/>
                </a:xfrm>
                <a:prstGeom prst="triangle">
                  <a:avLst>
                    <a:gd name="adj" fmla="val 50000"/>
                  </a:avLst>
                </a:prstGeom>
                <a:gradFill>
                  <a:gsLst>
                    <a:gs pos="0">
                      <a:srgbClr val="96E2C0"/>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58" name="Google Shape;758;p4"/>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759" name="Google Shape;759;p4"/>
              <p:cNvSpPr/>
              <p:nvPr/>
            </p:nvSpPr>
            <p:spPr>
              <a:xfrm>
                <a:off x="3839076" y="3922923"/>
                <a:ext cx="279327" cy="279327"/>
              </a:xfrm>
              <a:custGeom>
                <a:avLst/>
                <a:gdLst/>
                <a:ahLst/>
                <a:cxnLst/>
                <a:rect l="l" t="t" r="r" b="b"/>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760" name="Google Shape;760;p4"/>
            <p:cNvGrpSpPr/>
            <p:nvPr/>
          </p:nvGrpSpPr>
          <p:grpSpPr>
            <a:xfrm>
              <a:off x="3410604" y="1893408"/>
              <a:ext cx="1136271" cy="1246506"/>
              <a:chOff x="627304" y="1987183"/>
              <a:chExt cx="1594615" cy="1749317"/>
            </a:xfrm>
          </p:grpSpPr>
          <p:sp>
            <p:nvSpPr>
              <p:cNvPr id="761" name="Google Shape;761;p4"/>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4"/>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3" name="Google Shape;763;p4"/>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64" name="Google Shape;764;p4"/>
          <p:cNvGrpSpPr/>
          <p:nvPr/>
        </p:nvGrpSpPr>
        <p:grpSpPr>
          <a:xfrm>
            <a:off x="5312156" y="2062001"/>
            <a:ext cx="1304470" cy="2426375"/>
            <a:chOff x="5452152" y="1890087"/>
            <a:chExt cx="1304470" cy="2426375"/>
          </a:xfrm>
        </p:grpSpPr>
        <p:grpSp>
          <p:nvGrpSpPr>
            <p:cNvPr id="765" name="Google Shape;765;p4"/>
            <p:cNvGrpSpPr/>
            <p:nvPr/>
          </p:nvGrpSpPr>
          <p:grpSpPr>
            <a:xfrm>
              <a:off x="5452152" y="2763572"/>
              <a:ext cx="1304470" cy="1552890"/>
              <a:chOff x="5452152" y="2763572"/>
              <a:chExt cx="1304470" cy="1552890"/>
            </a:xfrm>
          </p:grpSpPr>
          <p:grpSp>
            <p:nvGrpSpPr>
              <p:cNvPr id="766" name="Google Shape;766;p4"/>
              <p:cNvGrpSpPr/>
              <p:nvPr/>
            </p:nvGrpSpPr>
            <p:grpSpPr>
              <a:xfrm>
                <a:off x="5452152" y="2763572"/>
                <a:ext cx="1304470" cy="1552890"/>
                <a:chOff x="5960996" y="3267114"/>
                <a:chExt cx="1304470" cy="1559509"/>
              </a:xfrm>
            </p:grpSpPr>
            <p:sp>
              <p:nvSpPr>
                <p:cNvPr id="767" name="Google Shape;767;p4"/>
                <p:cNvSpPr/>
                <p:nvPr/>
              </p:nvSpPr>
              <p:spPr>
                <a:xfrm rot="10800000" flipH="1">
                  <a:off x="5960996" y="3267114"/>
                  <a:ext cx="1304470" cy="1020141"/>
                </a:xfrm>
                <a:prstGeom prst="triangle">
                  <a:avLst>
                    <a:gd name="adj" fmla="val 50000"/>
                  </a:avLst>
                </a:prstGeom>
                <a:gradFill>
                  <a:gsLst>
                    <a:gs pos="0">
                      <a:srgbClr val="56687C"/>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68" name="Google Shape;768;p4"/>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769" name="Google Shape;769;p4"/>
              <p:cNvSpPr/>
              <p:nvPr/>
            </p:nvSpPr>
            <p:spPr>
              <a:xfrm>
                <a:off x="5981437" y="3879214"/>
                <a:ext cx="279327" cy="279327"/>
              </a:xfrm>
              <a:custGeom>
                <a:avLst/>
                <a:gdLst/>
                <a:ahLst/>
                <a:cxnLst/>
                <a:rect l="l" t="t" r="r" b="b"/>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770" name="Google Shape;770;p4"/>
            <p:cNvGrpSpPr/>
            <p:nvPr/>
          </p:nvGrpSpPr>
          <p:grpSpPr>
            <a:xfrm>
              <a:off x="5556109" y="1890087"/>
              <a:ext cx="1136271" cy="1246506"/>
              <a:chOff x="627304" y="1987183"/>
              <a:chExt cx="1594615" cy="1749317"/>
            </a:xfrm>
          </p:grpSpPr>
          <p:sp>
            <p:nvSpPr>
              <p:cNvPr id="771" name="Google Shape;771;p4"/>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2" name="Google Shape;772;p4"/>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3" name="Google Shape;773;p4"/>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56687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74" name="Google Shape;774;p4"/>
          <p:cNvGrpSpPr/>
          <p:nvPr/>
        </p:nvGrpSpPr>
        <p:grpSpPr>
          <a:xfrm>
            <a:off x="7415887" y="2062001"/>
            <a:ext cx="1304470" cy="2434590"/>
            <a:chOff x="7521759" y="1890087"/>
            <a:chExt cx="1304470" cy="2434590"/>
          </a:xfrm>
        </p:grpSpPr>
        <p:grpSp>
          <p:nvGrpSpPr>
            <p:cNvPr id="775" name="Google Shape;775;p4"/>
            <p:cNvGrpSpPr/>
            <p:nvPr/>
          </p:nvGrpSpPr>
          <p:grpSpPr>
            <a:xfrm>
              <a:off x="7521759" y="2766893"/>
              <a:ext cx="1304470" cy="1557784"/>
              <a:chOff x="7521759" y="2766893"/>
              <a:chExt cx="1304470" cy="1557784"/>
            </a:xfrm>
          </p:grpSpPr>
          <p:grpSp>
            <p:nvGrpSpPr>
              <p:cNvPr id="776" name="Google Shape;776;p4"/>
              <p:cNvGrpSpPr/>
              <p:nvPr/>
            </p:nvGrpSpPr>
            <p:grpSpPr>
              <a:xfrm>
                <a:off x="7521759" y="2766893"/>
                <a:ext cx="1304470" cy="1557784"/>
                <a:chOff x="7980910" y="3267114"/>
                <a:chExt cx="1304470" cy="1557784"/>
              </a:xfrm>
            </p:grpSpPr>
            <p:sp>
              <p:nvSpPr>
                <p:cNvPr id="777" name="Google Shape;777;p4"/>
                <p:cNvSpPr/>
                <p:nvPr/>
              </p:nvSpPr>
              <p:spPr>
                <a:xfrm rot="10800000" flipH="1">
                  <a:off x="7980910" y="3267114"/>
                  <a:ext cx="1304470" cy="1020141"/>
                </a:xfrm>
                <a:prstGeom prst="triangle">
                  <a:avLst>
                    <a:gd name="adj" fmla="val 50000"/>
                  </a:avLst>
                </a:prstGeom>
                <a:gradFill>
                  <a:gsLst>
                    <a:gs pos="0">
                      <a:srgbClr val="44546A"/>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78" name="Google Shape;778;p4"/>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779" name="Google Shape;779;p4"/>
              <p:cNvSpPr/>
              <p:nvPr/>
            </p:nvSpPr>
            <p:spPr>
              <a:xfrm>
                <a:off x="8050613" y="3892069"/>
                <a:ext cx="279327" cy="279327"/>
              </a:xfrm>
              <a:custGeom>
                <a:avLst/>
                <a:gdLst/>
                <a:ahLst/>
                <a:cxnLst/>
                <a:rect l="l" t="t" r="r" b="b"/>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780" name="Google Shape;780;p4"/>
            <p:cNvGrpSpPr/>
            <p:nvPr/>
          </p:nvGrpSpPr>
          <p:grpSpPr>
            <a:xfrm>
              <a:off x="7622141" y="1890087"/>
              <a:ext cx="1136271" cy="1246506"/>
              <a:chOff x="627304" y="1987183"/>
              <a:chExt cx="1594615" cy="1749317"/>
            </a:xfrm>
          </p:grpSpPr>
          <p:sp>
            <p:nvSpPr>
              <p:cNvPr id="781" name="Google Shape;781;p4"/>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2" name="Google Shape;782;p4"/>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3" name="Google Shape;783;p4"/>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4454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784" name="Google Shape;784;p4"/>
          <p:cNvGrpSpPr/>
          <p:nvPr/>
        </p:nvGrpSpPr>
        <p:grpSpPr>
          <a:xfrm>
            <a:off x="9519616" y="2026253"/>
            <a:ext cx="1304470" cy="2435707"/>
            <a:chOff x="9646841" y="1888970"/>
            <a:chExt cx="1304470" cy="2435707"/>
          </a:xfrm>
        </p:grpSpPr>
        <p:grpSp>
          <p:nvGrpSpPr>
            <p:cNvPr id="785" name="Google Shape;785;p4"/>
            <p:cNvGrpSpPr/>
            <p:nvPr/>
          </p:nvGrpSpPr>
          <p:grpSpPr>
            <a:xfrm>
              <a:off x="9646841" y="2766893"/>
              <a:ext cx="1304470" cy="1557784"/>
              <a:chOff x="9646841" y="2766893"/>
              <a:chExt cx="1304470" cy="1557784"/>
            </a:xfrm>
          </p:grpSpPr>
          <p:grpSp>
            <p:nvGrpSpPr>
              <p:cNvPr id="786" name="Google Shape;786;p4"/>
              <p:cNvGrpSpPr/>
              <p:nvPr/>
            </p:nvGrpSpPr>
            <p:grpSpPr>
              <a:xfrm>
                <a:off x="9646841" y="2766893"/>
                <a:ext cx="1304470" cy="1557784"/>
                <a:chOff x="9539460" y="3267114"/>
                <a:chExt cx="1304470" cy="1557784"/>
              </a:xfrm>
            </p:grpSpPr>
            <p:sp>
              <p:nvSpPr>
                <p:cNvPr id="787" name="Google Shape;787;p4"/>
                <p:cNvSpPr/>
                <p:nvPr/>
              </p:nvSpPr>
              <p:spPr>
                <a:xfrm rot="10800000" flipH="1">
                  <a:off x="9539460" y="3267114"/>
                  <a:ext cx="1304470" cy="1020141"/>
                </a:xfrm>
                <a:prstGeom prst="triangle">
                  <a:avLst>
                    <a:gd name="adj" fmla="val 50000"/>
                  </a:avLst>
                </a:prstGeom>
                <a:gradFill>
                  <a:gsLst>
                    <a:gs pos="0">
                      <a:srgbClr val="1CC083"/>
                    </a:gs>
                    <a:gs pos="100000">
                      <a:srgbClr val="DDD9C3">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88" name="Google Shape;788;p4"/>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sp>
            <p:nvSpPr>
              <p:cNvPr id="789" name="Google Shape;789;p4"/>
              <p:cNvSpPr/>
              <p:nvPr/>
            </p:nvSpPr>
            <p:spPr>
              <a:xfrm>
                <a:off x="10159411" y="3879214"/>
                <a:ext cx="279327" cy="279327"/>
              </a:xfrm>
              <a:custGeom>
                <a:avLst/>
                <a:gdLst/>
                <a:ahLst/>
                <a:cxnLst/>
                <a:rect l="l" t="t" r="r" b="b"/>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txBody>
              <a:bodyPr spcFirstLastPara="1" wrap="square" lIns="19025" tIns="19025" rIns="19025" bIns="19025"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44546A"/>
                  </a:solidFill>
                  <a:latin typeface="Source Sans Pro Light"/>
                  <a:ea typeface="Source Sans Pro Light"/>
                  <a:cs typeface="Source Sans Pro Light"/>
                  <a:sym typeface="Source Sans Pro Light"/>
                </a:endParaRPr>
              </a:p>
            </p:txBody>
          </p:sp>
        </p:grpSp>
        <p:grpSp>
          <p:nvGrpSpPr>
            <p:cNvPr id="790" name="Google Shape;790;p4"/>
            <p:cNvGrpSpPr/>
            <p:nvPr/>
          </p:nvGrpSpPr>
          <p:grpSpPr>
            <a:xfrm>
              <a:off x="9755990" y="1888970"/>
              <a:ext cx="1136271" cy="1246506"/>
              <a:chOff x="627304" y="1987183"/>
              <a:chExt cx="1594615" cy="1749317"/>
            </a:xfrm>
          </p:grpSpPr>
          <p:sp>
            <p:nvSpPr>
              <p:cNvPr id="791" name="Google Shape;791;p4"/>
              <p:cNvSpPr/>
              <p:nvPr/>
            </p:nvSpPr>
            <p:spPr>
              <a:xfrm>
                <a:off x="1424612" y="2476575"/>
                <a:ext cx="797307" cy="1259925"/>
              </a:xfrm>
              <a:custGeom>
                <a:avLst/>
                <a:gdLst/>
                <a:ahLst/>
                <a:cxnLst/>
                <a:rect l="l" t="t" r="r" b="b"/>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2" name="Google Shape;792;p4"/>
              <p:cNvSpPr/>
              <p:nvPr/>
            </p:nvSpPr>
            <p:spPr>
              <a:xfrm>
                <a:off x="627304" y="2476575"/>
                <a:ext cx="800283" cy="1259925"/>
              </a:xfrm>
              <a:custGeom>
                <a:avLst/>
                <a:gdLst/>
                <a:ahLst/>
                <a:cxnLst/>
                <a:rect l="l" t="t" r="r" b="b"/>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3" name="Google Shape;793;p4"/>
              <p:cNvSpPr/>
              <p:nvPr/>
            </p:nvSpPr>
            <p:spPr>
              <a:xfrm>
                <a:off x="627304" y="1987183"/>
                <a:ext cx="1594614" cy="981760"/>
              </a:xfrm>
              <a:custGeom>
                <a:avLst/>
                <a:gdLst/>
                <a:ahLst/>
                <a:cxnLst/>
                <a:rect l="l" t="t" r="r" b="b"/>
                <a:pathLst>
                  <a:path w="120000" h="120000" extrusionOk="0">
                    <a:moveTo>
                      <a:pt x="60000" y="120000"/>
                    </a:moveTo>
                    <a:lnTo>
                      <a:pt x="120000" y="59818"/>
                    </a:lnTo>
                    <a:lnTo>
                      <a:pt x="60000" y="0"/>
                    </a:lnTo>
                    <a:lnTo>
                      <a:pt x="0" y="59818"/>
                    </a:lnTo>
                    <a:lnTo>
                      <a:pt x="60000" y="120000"/>
                    </a:lnTo>
                    <a:lnTo>
                      <a:pt x="60000" y="120000"/>
                    </a:lnTo>
                    <a:close/>
                  </a:path>
                </a:pathLst>
              </a:custGeom>
              <a:solidFill>
                <a:srgbClr val="1CC08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2" name="Rectangle 1">
            <a:extLst>
              <a:ext uri="{FF2B5EF4-FFF2-40B4-BE49-F238E27FC236}">
                <a16:creationId xmlns:a16="http://schemas.microsoft.com/office/drawing/2014/main" id="{D05CC1E0-BCFE-C63B-E4FB-60CD399F5B1F}"/>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5"/>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1.2 A Recap to the Waterfall Model</a:t>
            </a:r>
            <a:endParaRPr/>
          </a:p>
        </p:txBody>
      </p:sp>
      <p:sp>
        <p:nvSpPr>
          <p:cNvPr id="800" name="Google Shape;800;p5"/>
          <p:cNvSpPr txBox="1">
            <a:spLocks noGrp="1"/>
          </p:cNvSpPr>
          <p:nvPr>
            <p:ph type="body" idx="1"/>
          </p:nvPr>
        </p:nvSpPr>
        <p:spPr>
          <a:xfrm>
            <a:off x="514349" y="1304995"/>
            <a:ext cx="5235077" cy="4840828"/>
          </a:xfrm>
          <a:prstGeom prst="rect">
            <a:avLst/>
          </a:prstGeom>
          <a:noFill/>
          <a:ln>
            <a:noFill/>
          </a:ln>
        </p:spPr>
        <p:txBody>
          <a:bodyPr spcFirstLastPara="1" wrap="square" lIns="91425" tIns="45700" rIns="91425" bIns="45700" anchor="t" anchorCtr="0">
            <a:noAutofit/>
          </a:bodyPr>
          <a:lstStyle/>
          <a:p>
            <a:pPr marL="285750" lvl="1" indent="-285750" algn="l" rtl="0">
              <a:lnSpc>
                <a:spcPct val="100000"/>
              </a:lnSpc>
              <a:spcBef>
                <a:spcPts val="0"/>
              </a:spcBef>
              <a:spcAft>
                <a:spcPts val="0"/>
              </a:spcAft>
              <a:buClr>
                <a:schemeClr val="dk1"/>
              </a:buClr>
              <a:buSzPts val="1800"/>
              <a:buChar char="⭲"/>
            </a:pPr>
            <a:r>
              <a:rPr lang="en-US"/>
              <a:t>A sequential model of software development, with a steady downward progression (one phase after the other).</a:t>
            </a:r>
            <a:endParaRPr/>
          </a:p>
          <a:p>
            <a:pPr marL="285750" lvl="1" indent="-285750" algn="l" rtl="0">
              <a:lnSpc>
                <a:spcPct val="100000"/>
              </a:lnSpc>
              <a:spcBef>
                <a:spcPts val="838"/>
              </a:spcBef>
              <a:spcAft>
                <a:spcPts val="0"/>
              </a:spcAft>
              <a:buClr>
                <a:schemeClr val="dk1"/>
              </a:buClr>
              <a:buSzPts val="1800"/>
              <a:buChar char="⭲"/>
            </a:pPr>
            <a:r>
              <a:rPr lang="en-US"/>
              <a:t>Each phase has defined set of features, tasks and deliverables. </a:t>
            </a:r>
            <a:endParaRPr/>
          </a:p>
          <a:p>
            <a:pPr marL="285750" lvl="1" indent="-285750" algn="l" rtl="0">
              <a:lnSpc>
                <a:spcPct val="100000"/>
              </a:lnSpc>
              <a:spcBef>
                <a:spcPts val="838"/>
              </a:spcBef>
              <a:spcAft>
                <a:spcPts val="0"/>
              </a:spcAft>
              <a:buClr>
                <a:schemeClr val="dk1"/>
              </a:buClr>
              <a:buSzPts val="1800"/>
              <a:buChar char="⭲"/>
            </a:pPr>
            <a:r>
              <a:rPr lang="en-US"/>
              <a:t>One phase has to be completed before the next begins.</a:t>
            </a:r>
            <a:endParaRPr/>
          </a:p>
          <a:p>
            <a:pPr marL="285750" lvl="1" indent="-285750" algn="l" rtl="0">
              <a:lnSpc>
                <a:spcPct val="100000"/>
              </a:lnSpc>
              <a:spcBef>
                <a:spcPts val="838"/>
              </a:spcBef>
              <a:spcAft>
                <a:spcPts val="0"/>
              </a:spcAft>
              <a:buClr>
                <a:schemeClr val="dk1"/>
              </a:buClr>
              <a:buSzPts val="1800"/>
              <a:buChar char="⭲"/>
            </a:pPr>
            <a:r>
              <a:rPr lang="en-US"/>
              <a:t>Once completed, it’s difficult to go back to the previous phase without scratching the project.</a:t>
            </a:r>
            <a:endParaRPr/>
          </a:p>
          <a:p>
            <a:pPr marL="285750" lvl="1" indent="-285750" algn="l" rtl="0">
              <a:lnSpc>
                <a:spcPct val="100000"/>
              </a:lnSpc>
              <a:spcBef>
                <a:spcPts val="838"/>
              </a:spcBef>
              <a:spcAft>
                <a:spcPts val="0"/>
              </a:spcAft>
              <a:buClr>
                <a:schemeClr val="dk1"/>
              </a:buClr>
              <a:buSzPts val="1800"/>
              <a:buChar char="⭲"/>
            </a:pPr>
            <a:r>
              <a:rPr lang="en-US"/>
              <a:t>Emphasizes the need for a complete documentation of requirements, before actual work starts.</a:t>
            </a:r>
            <a:endParaRPr/>
          </a:p>
          <a:p>
            <a:pPr marL="0" lvl="0" indent="0" algn="l" rtl="0">
              <a:lnSpc>
                <a:spcPct val="100000"/>
              </a:lnSpc>
              <a:spcBef>
                <a:spcPts val="838"/>
              </a:spcBef>
              <a:spcAft>
                <a:spcPts val="0"/>
              </a:spcAft>
              <a:buClr>
                <a:schemeClr val="dk1"/>
              </a:buClr>
              <a:buSzPts val="1800"/>
              <a:buNone/>
            </a:pPr>
            <a:endParaRPr/>
          </a:p>
        </p:txBody>
      </p:sp>
      <p:sp>
        <p:nvSpPr>
          <p:cNvPr id="801" name="Google Shape;801;p5"/>
          <p:cNvSpPr/>
          <p:nvPr/>
        </p:nvSpPr>
        <p:spPr>
          <a:xfrm>
            <a:off x="7387211" y="1598868"/>
            <a:ext cx="3822373" cy="3822373"/>
          </a:xfrm>
          <a:prstGeom prst="donut">
            <a:avLst>
              <a:gd name="adj" fmla="val 0"/>
            </a:avLst>
          </a:prstGeom>
          <a:solidFill>
            <a:schemeClr val="lt1"/>
          </a:solidFill>
          <a:ln w="952500" cap="flat" cmpd="sng">
            <a:solidFill>
              <a:srgbClr val="0EC07D"/>
            </a:solidFill>
            <a:prstDash val="solid"/>
            <a:miter lim="800000"/>
            <a:headEnd type="none" w="sm" len="sm"/>
            <a:tailEnd type="none" w="sm" len="sm"/>
          </a:ln>
        </p:spPr>
        <p:txBody>
          <a:bodyPr spcFirstLastPara="1" wrap="square" lIns="0" tIns="522700" rIns="0" bIns="522700"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dk1"/>
              </a:solidFill>
              <a:latin typeface="Arial"/>
              <a:ea typeface="Arial"/>
              <a:cs typeface="Arial"/>
              <a:sym typeface="Arial"/>
            </a:endParaRPr>
          </a:p>
        </p:txBody>
      </p:sp>
      <p:sp>
        <p:nvSpPr>
          <p:cNvPr id="802" name="Google Shape;802;p5"/>
          <p:cNvSpPr/>
          <p:nvPr/>
        </p:nvSpPr>
        <p:spPr>
          <a:xfrm>
            <a:off x="8587091" y="864850"/>
            <a:ext cx="1366212" cy="1366212"/>
          </a:xfrm>
          <a:custGeom>
            <a:avLst/>
            <a:gdLst/>
            <a:ahLst/>
            <a:cxnLst/>
            <a:rect l="l" t="t" r="r" b="b"/>
            <a:pathLst>
              <a:path w="1502833" h="1502833" extrusionOk="0">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chemeClr val="lt1"/>
          </a:solidFill>
          <a:ln w="25400" cap="flat" cmpd="sng">
            <a:solidFill>
              <a:srgbClr val="0EC07D"/>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0" tIns="235325" rIns="0" bIns="235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1.</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Feasibility</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Study</a:t>
            </a:r>
            <a:endParaRPr sz="1400" b="0" i="0" u="none" strike="noStrike" cap="none">
              <a:solidFill>
                <a:schemeClr val="dk1"/>
              </a:solidFill>
              <a:latin typeface="Arial"/>
              <a:ea typeface="Arial"/>
              <a:cs typeface="Arial"/>
              <a:sym typeface="Arial"/>
            </a:endParaRPr>
          </a:p>
        </p:txBody>
      </p:sp>
      <p:sp>
        <p:nvSpPr>
          <p:cNvPr id="803" name="Google Shape;803;p5"/>
          <p:cNvSpPr/>
          <p:nvPr/>
        </p:nvSpPr>
        <p:spPr>
          <a:xfrm>
            <a:off x="10304154" y="1534089"/>
            <a:ext cx="1366212" cy="1366212"/>
          </a:xfrm>
          <a:custGeom>
            <a:avLst/>
            <a:gdLst/>
            <a:ahLst/>
            <a:cxnLst/>
            <a:rect l="l" t="t" r="r" b="b"/>
            <a:pathLst>
              <a:path w="1502833" h="1502833" extrusionOk="0">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chemeClr val="lt1"/>
          </a:solidFill>
          <a:ln w="25400" cap="flat" cmpd="sng">
            <a:solidFill>
              <a:srgbClr val="0EC07D"/>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0" tIns="235325" rIns="0" bIns="235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2.</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Requirement Analysis &amp; Specification</a:t>
            </a:r>
            <a:endParaRPr/>
          </a:p>
        </p:txBody>
      </p:sp>
      <p:sp>
        <p:nvSpPr>
          <p:cNvPr id="804" name="Google Shape;804;p5"/>
          <p:cNvSpPr/>
          <p:nvPr/>
        </p:nvSpPr>
        <p:spPr>
          <a:xfrm>
            <a:off x="10642210" y="3308973"/>
            <a:ext cx="1366212" cy="1366212"/>
          </a:xfrm>
          <a:custGeom>
            <a:avLst/>
            <a:gdLst/>
            <a:ahLst/>
            <a:cxnLst/>
            <a:rect l="l" t="t" r="r" b="b"/>
            <a:pathLst>
              <a:path w="1502833" h="1502833" extrusionOk="0">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chemeClr val="lt1"/>
          </a:solidFill>
          <a:ln w="25400" cap="flat" cmpd="sng">
            <a:solidFill>
              <a:srgbClr val="0EC07D"/>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0" tIns="235325" rIns="0" bIns="235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3.</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Design</a:t>
            </a:r>
            <a:endParaRPr/>
          </a:p>
        </p:txBody>
      </p:sp>
      <p:sp>
        <p:nvSpPr>
          <p:cNvPr id="805" name="Google Shape;805;p5"/>
          <p:cNvSpPr/>
          <p:nvPr/>
        </p:nvSpPr>
        <p:spPr>
          <a:xfrm>
            <a:off x="9499898" y="4682284"/>
            <a:ext cx="1366212" cy="1366212"/>
          </a:xfrm>
          <a:custGeom>
            <a:avLst/>
            <a:gdLst/>
            <a:ahLst/>
            <a:cxnLst/>
            <a:rect l="l" t="t" r="r" b="b"/>
            <a:pathLst>
              <a:path w="1502833" h="1502833" extrusionOk="0">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chemeClr val="lt1"/>
          </a:solidFill>
          <a:ln w="25400" cap="flat" cmpd="sng">
            <a:solidFill>
              <a:srgbClr val="0EC07D"/>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0" tIns="235325" rIns="0" bIns="235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4.</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Coding and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Unit Testing</a:t>
            </a:r>
            <a:endParaRPr/>
          </a:p>
        </p:txBody>
      </p:sp>
      <p:sp>
        <p:nvSpPr>
          <p:cNvPr id="806" name="Google Shape;806;p5"/>
          <p:cNvSpPr/>
          <p:nvPr/>
        </p:nvSpPr>
        <p:spPr>
          <a:xfrm>
            <a:off x="7723823" y="4757818"/>
            <a:ext cx="1366212" cy="1366212"/>
          </a:xfrm>
          <a:custGeom>
            <a:avLst/>
            <a:gdLst/>
            <a:ahLst/>
            <a:cxnLst/>
            <a:rect l="l" t="t" r="r" b="b"/>
            <a:pathLst>
              <a:path w="1502833" h="1502833" extrusionOk="0">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chemeClr val="lt1"/>
          </a:solidFill>
          <a:ln w="25400" cap="flat" cmpd="sng">
            <a:solidFill>
              <a:srgbClr val="0EC07D"/>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0" tIns="235325" rIns="0" bIns="235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5.</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Integration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and System Testing</a:t>
            </a:r>
            <a:endParaRPr/>
          </a:p>
        </p:txBody>
      </p:sp>
      <p:sp>
        <p:nvSpPr>
          <p:cNvPr id="807" name="Google Shape;807;p5"/>
          <p:cNvSpPr/>
          <p:nvPr/>
        </p:nvSpPr>
        <p:spPr>
          <a:xfrm>
            <a:off x="6704506" y="3316072"/>
            <a:ext cx="1366212" cy="1366212"/>
          </a:xfrm>
          <a:custGeom>
            <a:avLst/>
            <a:gdLst/>
            <a:ahLst/>
            <a:cxnLst/>
            <a:rect l="l" t="t" r="r" b="b"/>
            <a:pathLst>
              <a:path w="1502833" h="1502833" extrusionOk="0">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chemeClr val="lt1"/>
          </a:solidFill>
          <a:ln w="25400" cap="flat" cmpd="sng">
            <a:solidFill>
              <a:srgbClr val="0EC07D"/>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0" tIns="235325" rIns="0" bIns="235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6.</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Deployment</a:t>
            </a:r>
            <a:endParaRPr/>
          </a:p>
        </p:txBody>
      </p:sp>
      <p:sp>
        <p:nvSpPr>
          <p:cNvPr id="808" name="Google Shape;808;p5"/>
          <p:cNvSpPr/>
          <p:nvPr/>
        </p:nvSpPr>
        <p:spPr>
          <a:xfrm>
            <a:off x="6919566" y="1547956"/>
            <a:ext cx="1366212" cy="1366212"/>
          </a:xfrm>
          <a:custGeom>
            <a:avLst/>
            <a:gdLst/>
            <a:ahLst/>
            <a:cxnLst/>
            <a:rect l="l" t="t" r="r" b="b"/>
            <a:pathLst>
              <a:path w="1502833" h="1502833" extrusionOk="0">
                <a:moveTo>
                  <a:pt x="0" y="751417"/>
                </a:moveTo>
                <a:cubicBezTo>
                  <a:pt x="0" y="336421"/>
                  <a:pt x="336421" y="0"/>
                  <a:pt x="751417" y="0"/>
                </a:cubicBezTo>
                <a:cubicBezTo>
                  <a:pt x="1166413" y="0"/>
                  <a:pt x="1502834" y="336421"/>
                  <a:pt x="1502834" y="751417"/>
                </a:cubicBezTo>
                <a:cubicBezTo>
                  <a:pt x="1502834" y="1166413"/>
                  <a:pt x="1166413" y="1502834"/>
                  <a:pt x="751417" y="1502834"/>
                </a:cubicBezTo>
                <a:cubicBezTo>
                  <a:pt x="336421" y="1502834"/>
                  <a:pt x="0" y="1166413"/>
                  <a:pt x="0" y="751417"/>
                </a:cubicBezTo>
                <a:close/>
              </a:path>
            </a:pathLst>
          </a:custGeom>
          <a:solidFill>
            <a:schemeClr val="lt1"/>
          </a:solidFill>
          <a:ln w="25400" cap="flat" cmpd="sng">
            <a:solidFill>
              <a:srgbClr val="0EC07D"/>
            </a:solidFill>
            <a:prstDash val="solid"/>
            <a:miter lim="800000"/>
            <a:headEnd type="none" w="sm" len="sm"/>
            <a:tailEnd type="none" w="sm" len="sm"/>
          </a:ln>
          <a:effectLst>
            <a:outerShdw blurRad="63500" sx="102000" sy="102000" algn="ctr" rotWithShape="0">
              <a:srgbClr val="000000">
                <a:alpha val="40000"/>
              </a:srgbClr>
            </a:outerShdw>
          </a:effectLst>
        </p:spPr>
        <p:txBody>
          <a:bodyPr spcFirstLastPara="1" wrap="square" lIns="0" tIns="235325" rIns="0" bIns="235325" anchor="ctr" anchorCtr="0">
            <a:noAutofit/>
          </a:bodyPr>
          <a:lstStyle/>
          <a:p>
            <a:pPr marL="0" marR="0" lvl="0" indent="0" algn="ctr" rtl="0">
              <a:lnSpc>
                <a:spcPct val="9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7.</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Maintenance</a:t>
            </a:r>
            <a:endParaRPr/>
          </a:p>
        </p:txBody>
      </p:sp>
      <p:sp>
        <p:nvSpPr>
          <p:cNvPr id="809" name="Google Shape;809;p5"/>
          <p:cNvSpPr/>
          <p:nvPr/>
        </p:nvSpPr>
        <p:spPr>
          <a:xfrm>
            <a:off x="8509612" y="2725224"/>
            <a:ext cx="1577570"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Phases in the Waterfall Model</a:t>
            </a:r>
            <a:endParaRPr sz="2400" b="0" i="0" u="none" strike="noStrike" cap="none">
              <a:solidFill>
                <a:schemeClr val="dk1"/>
              </a:solidFill>
              <a:latin typeface="Arial"/>
              <a:ea typeface="Arial"/>
              <a:cs typeface="Arial"/>
              <a:sym typeface="Arial"/>
            </a:endParaRPr>
          </a:p>
        </p:txBody>
      </p:sp>
      <p:sp>
        <p:nvSpPr>
          <p:cNvPr id="810" name="Google Shape;810;p5"/>
          <p:cNvSpPr/>
          <p:nvPr/>
        </p:nvSpPr>
        <p:spPr>
          <a:xfrm rot="-3878381">
            <a:off x="10000927" y="1719357"/>
            <a:ext cx="288714" cy="295275"/>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1" name="Google Shape;811;p5"/>
          <p:cNvSpPr/>
          <p:nvPr/>
        </p:nvSpPr>
        <p:spPr>
          <a:xfrm rot="-425450">
            <a:off x="10998447" y="2952260"/>
            <a:ext cx="288714" cy="295275"/>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2" name="Google Shape;812;p5"/>
          <p:cNvSpPr/>
          <p:nvPr/>
        </p:nvSpPr>
        <p:spPr>
          <a:xfrm rot="2700000">
            <a:off x="10630497" y="4555844"/>
            <a:ext cx="288714" cy="295275"/>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3" name="Google Shape;813;p5"/>
          <p:cNvSpPr/>
          <p:nvPr/>
        </p:nvSpPr>
        <p:spPr>
          <a:xfrm rot="5400000">
            <a:off x="9134752" y="5236827"/>
            <a:ext cx="288714" cy="295275"/>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4" name="Google Shape;814;p5"/>
          <p:cNvSpPr/>
          <p:nvPr/>
        </p:nvSpPr>
        <p:spPr>
          <a:xfrm rot="8100000">
            <a:off x="7670699" y="4629232"/>
            <a:ext cx="288714" cy="295275"/>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15" name="Google Shape;815;p5"/>
          <p:cNvSpPr/>
          <p:nvPr/>
        </p:nvSpPr>
        <p:spPr>
          <a:xfrm rot="10800000">
            <a:off x="7265819" y="2942782"/>
            <a:ext cx="288714" cy="295275"/>
          </a:xfrm>
          <a:prstGeom prst="downArrow">
            <a:avLst>
              <a:gd name="adj1" fmla="val 50000"/>
              <a:gd name="adj2"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01B6C0DE-E029-79BB-9C85-18E0BDA157B3}"/>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6"/>
          <p:cNvSpPr txBox="1">
            <a:spLocks noGrp="1"/>
          </p:cNvSpPr>
          <p:nvPr>
            <p:ph type="title"/>
          </p:nvPr>
        </p:nvSpPr>
        <p:spPr>
          <a:xfrm>
            <a:off x="208635" y="633245"/>
            <a:ext cx="11291702" cy="49217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2800"/>
              <a:buFont typeface="Arial"/>
              <a:buNone/>
            </a:pPr>
            <a:r>
              <a:rPr lang="en-US"/>
              <a:t>What did You Grasp?</a:t>
            </a:r>
            <a:endParaRPr/>
          </a:p>
        </p:txBody>
      </p:sp>
      <p:sp>
        <p:nvSpPr>
          <p:cNvPr id="822" name="Google Shape;822;p6"/>
          <p:cNvSpPr txBox="1">
            <a:spLocks noGrp="1"/>
          </p:cNvSpPr>
          <p:nvPr>
            <p:ph type="body" idx="1"/>
          </p:nvPr>
        </p:nvSpPr>
        <p:spPr>
          <a:xfrm>
            <a:off x="4809151" y="1852368"/>
            <a:ext cx="6690514" cy="374941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00"/>
              </a:buClr>
              <a:buSzPts val="1800"/>
              <a:buAutoNum type="arabicPeriod"/>
            </a:pPr>
            <a:r>
              <a:rPr lang="en-US"/>
              <a:t>Which of the following is/are TRUE with respect to waterfall development? Select all the correct options:</a:t>
            </a:r>
            <a:endParaRPr/>
          </a:p>
          <a:p>
            <a:pPr marL="688975" lvl="1" indent="-342900" algn="l" rtl="0">
              <a:lnSpc>
                <a:spcPct val="100000"/>
              </a:lnSpc>
              <a:spcBef>
                <a:spcPts val="900"/>
              </a:spcBef>
              <a:spcAft>
                <a:spcPts val="0"/>
              </a:spcAft>
              <a:buClr>
                <a:srgbClr val="000000"/>
              </a:buClr>
              <a:buSzPts val="1800"/>
              <a:buFont typeface="Arial"/>
              <a:buAutoNum type="alphaUcParenR"/>
            </a:pPr>
            <a:r>
              <a:rPr lang="en-US"/>
              <a:t>Waterfall follows an incremental development approach.</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Waterfall requires the documentation to be completed before the commencement of development.</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Waterfall adapts to the changes that happen during all the stages of development.</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Testing and bug fixing is done at the end of project completion.</a:t>
            </a:r>
            <a:endParaRPr/>
          </a:p>
          <a:p>
            <a:pPr marL="688975" lvl="1" indent="-342900" algn="l" rtl="0">
              <a:lnSpc>
                <a:spcPct val="100000"/>
              </a:lnSpc>
              <a:spcBef>
                <a:spcPts val="0"/>
              </a:spcBef>
              <a:spcAft>
                <a:spcPts val="0"/>
              </a:spcAft>
              <a:buClr>
                <a:srgbClr val="000000"/>
              </a:buClr>
              <a:buSzPts val="1800"/>
              <a:buFont typeface="Arial"/>
              <a:buAutoNum type="alphaUcParenR"/>
            </a:pPr>
            <a:r>
              <a:rPr lang="en-US"/>
              <a:t>Customers can share frequent feedbacks during the development phases.</a:t>
            </a:r>
            <a:endParaRPr/>
          </a:p>
        </p:txBody>
      </p:sp>
      <p:sp>
        <p:nvSpPr>
          <p:cNvPr id="2" name="Rectangle 1">
            <a:extLst>
              <a:ext uri="{FF2B5EF4-FFF2-40B4-BE49-F238E27FC236}">
                <a16:creationId xmlns:a16="http://schemas.microsoft.com/office/drawing/2014/main" id="{08583EEB-3900-4BDF-C8B8-238E0D18AD90}"/>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7"/>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2.1 What Triggered the Rise of Agile?</a:t>
            </a:r>
            <a:endParaRPr/>
          </a:p>
        </p:txBody>
      </p:sp>
      <p:sp>
        <p:nvSpPr>
          <p:cNvPr id="829" name="Google Shape;829;p7"/>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 </a:t>
            </a:r>
            <a:endParaRPr/>
          </a:p>
        </p:txBody>
      </p:sp>
      <p:sp>
        <p:nvSpPr>
          <p:cNvPr id="830" name="Google Shape;830;p7"/>
          <p:cNvSpPr/>
          <p:nvPr/>
        </p:nvSpPr>
        <p:spPr>
          <a:xfrm>
            <a:off x="380085" y="1354818"/>
            <a:ext cx="11242705" cy="813111"/>
          </a:xfrm>
          <a:prstGeom prst="roundRect">
            <a:avLst>
              <a:gd name="adj" fmla="val 16667"/>
            </a:avLst>
          </a:prstGeom>
          <a:solidFill>
            <a:srgbClr val="E1EFD8">
              <a:alpha val="49803"/>
            </a:srgbClr>
          </a:solidFill>
          <a:ln w="38100" cap="flat" cmpd="sng">
            <a:solidFill>
              <a:srgbClr val="0EC07D"/>
            </a:solidFill>
            <a:prstDash val="solid"/>
            <a:miter lim="800000"/>
            <a:headEnd type="none" w="sm" len="sm"/>
            <a:tailEnd type="none" w="sm" len="sm"/>
          </a:ln>
        </p:spPr>
        <p:txBody>
          <a:bodyPr spcFirstLastPara="1" wrap="square" lIns="170575" tIns="170575" rIns="170575" bIns="17057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Industry frustrations in the 1990s due to the deficiencies in traditional methods of software development.</a:t>
            </a:r>
            <a:endParaRPr sz="1800" b="0" i="0" u="none" strike="noStrike" cap="none">
              <a:solidFill>
                <a:schemeClr val="lt1"/>
              </a:solidFill>
              <a:latin typeface="Arial"/>
              <a:ea typeface="Arial"/>
              <a:cs typeface="Arial"/>
              <a:sym typeface="Arial"/>
            </a:endParaRPr>
          </a:p>
        </p:txBody>
      </p:sp>
      <p:sp>
        <p:nvSpPr>
          <p:cNvPr id="831" name="Google Shape;831;p7"/>
          <p:cNvSpPr/>
          <p:nvPr/>
        </p:nvSpPr>
        <p:spPr>
          <a:xfrm>
            <a:off x="380086" y="2320264"/>
            <a:ext cx="11259464" cy="813111"/>
          </a:xfrm>
          <a:prstGeom prst="roundRect">
            <a:avLst>
              <a:gd name="adj" fmla="val 16667"/>
            </a:avLst>
          </a:prstGeom>
          <a:solidFill>
            <a:srgbClr val="E1EFD8">
              <a:alpha val="49803"/>
            </a:srgbClr>
          </a:solidFill>
          <a:ln w="38100" cap="flat" cmpd="sng">
            <a:solidFill>
              <a:srgbClr val="0EC07D"/>
            </a:solidFill>
            <a:prstDash val="solid"/>
            <a:miter lim="800000"/>
            <a:headEnd type="none" w="sm" len="sm"/>
            <a:tailEnd type="none" w="sm" len="sm"/>
          </a:ln>
        </p:spPr>
        <p:txBody>
          <a:bodyPr spcFirstLastPara="1" wrap="square" lIns="170575" tIns="170575" rIns="170575" bIns="17057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‘Application Development Crisis’ or ‘Application Delivery Lag’.</a:t>
            </a:r>
            <a:endParaRPr sz="1800" b="0" i="0" u="none" strike="noStrike" cap="none">
              <a:solidFill>
                <a:schemeClr val="lt1"/>
              </a:solidFill>
              <a:latin typeface="Arial"/>
              <a:ea typeface="Arial"/>
              <a:cs typeface="Arial"/>
              <a:sym typeface="Arial"/>
            </a:endParaRPr>
          </a:p>
        </p:txBody>
      </p:sp>
      <p:sp>
        <p:nvSpPr>
          <p:cNvPr id="832" name="Google Shape;832;p7"/>
          <p:cNvSpPr/>
          <p:nvPr/>
        </p:nvSpPr>
        <p:spPr>
          <a:xfrm>
            <a:off x="380086" y="3312953"/>
            <a:ext cx="11259464" cy="813111"/>
          </a:xfrm>
          <a:prstGeom prst="roundRect">
            <a:avLst>
              <a:gd name="adj" fmla="val 16667"/>
            </a:avLst>
          </a:prstGeom>
          <a:solidFill>
            <a:srgbClr val="E1EFD8">
              <a:alpha val="49803"/>
            </a:srgbClr>
          </a:solidFill>
          <a:ln w="38100" cap="flat" cmpd="sng">
            <a:solidFill>
              <a:srgbClr val="0EC07D"/>
            </a:solidFill>
            <a:prstDash val="solid"/>
            <a:miter lim="800000"/>
            <a:headEnd type="none" w="sm" len="sm"/>
            <a:tailEnd type="none" w="sm" len="sm"/>
          </a:ln>
        </p:spPr>
        <p:txBody>
          <a:bodyPr spcFirstLastPara="1" wrap="square" lIns="170575" tIns="170575" rIns="170575" bIns="17057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Change in business, functional requirements, systems and client’s needs over time.</a:t>
            </a:r>
            <a:endParaRPr sz="1800" b="0" i="0" u="none" strike="noStrike" cap="none">
              <a:solidFill>
                <a:schemeClr val="lt1"/>
              </a:solidFill>
              <a:latin typeface="Arial"/>
              <a:ea typeface="Arial"/>
              <a:cs typeface="Arial"/>
              <a:sym typeface="Arial"/>
            </a:endParaRPr>
          </a:p>
        </p:txBody>
      </p:sp>
      <p:sp>
        <p:nvSpPr>
          <p:cNvPr id="833" name="Google Shape;833;p7"/>
          <p:cNvSpPr/>
          <p:nvPr/>
        </p:nvSpPr>
        <p:spPr>
          <a:xfrm>
            <a:off x="380086" y="4305642"/>
            <a:ext cx="11259462" cy="813111"/>
          </a:xfrm>
          <a:prstGeom prst="roundRect">
            <a:avLst>
              <a:gd name="adj" fmla="val 16667"/>
            </a:avLst>
          </a:prstGeom>
          <a:solidFill>
            <a:srgbClr val="E1EFD8">
              <a:alpha val="49803"/>
            </a:srgbClr>
          </a:solidFill>
          <a:ln w="38100" cap="flat" cmpd="sng">
            <a:solidFill>
              <a:srgbClr val="0EC07D"/>
            </a:solidFill>
            <a:prstDash val="solid"/>
            <a:miter lim="800000"/>
            <a:headEnd type="none" w="sm" len="sm"/>
            <a:tailEnd type="none" w="sm" len="sm"/>
          </a:ln>
        </p:spPr>
        <p:txBody>
          <a:bodyPr spcFirstLastPara="1" wrap="square" lIns="170575" tIns="170575" rIns="170575" bIns="17057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Cancellation of projects in pipeline, due to customer dissatisfaction.</a:t>
            </a:r>
            <a:endParaRPr sz="1800" b="0" i="0" u="none" strike="noStrike" cap="none">
              <a:solidFill>
                <a:schemeClr val="lt1"/>
              </a:solidFill>
              <a:latin typeface="Arial"/>
              <a:ea typeface="Arial"/>
              <a:cs typeface="Arial"/>
              <a:sym typeface="Arial"/>
            </a:endParaRPr>
          </a:p>
        </p:txBody>
      </p:sp>
      <p:sp>
        <p:nvSpPr>
          <p:cNvPr id="834" name="Google Shape;834;p7"/>
          <p:cNvSpPr/>
          <p:nvPr/>
        </p:nvSpPr>
        <p:spPr>
          <a:xfrm>
            <a:off x="380085" y="5298331"/>
            <a:ext cx="11259462" cy="813111"/>
          </a:xfrm>
          <a:prstGeom prst="roundRect">
            <a:avLst>
              <a:gd name="adj" fmla="val 16667"/>
            </a:avLst>
          </a:prstGeom>
          <a:solidFill>
            <a:srgbClr val="E1EFD8">
              <a:alpha val="49803"/>
            </a:srgbClr>
          </a:solidFill>
          <a:ln w="38100" cap="flat" cmpd="sng">
            <a:solidFill>
              <a:srgbClr val="0EC07D"/>
            </a:solidFill>
            <a:prstDash val="solid"/>
            <a:miter lim="800000"/>
            <a:headEnd type="none" w="sm" len="sm"/>
            <a:tailEnd type="none" w="sm" len="sm"/>
          </a:ln>
        </p:spPr>
        <p:txBody>
          <a:bodyPr spcFirstLastPara="1" wrap="square" lIns="170575" tIns="170575" rIns="170575" bIns="170575" anchor="ctr"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The need for building the working software quickly, efficiently and giving it to the hands of end users. </a:t>
            </a:r>
            <a:endParaRPr sz="1800" b="0" i="0" u="none" strike="noStrike" cap="none">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2DCE07A3-AA83-BDF8-C201-97CD47A3DE76}"/>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8"/>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2.2 Birth of Agile</a:t>
            </a:r>
            <a:endParaRPr/>
          </a:p>
        </p:txBody>
      </p:sp>
      <p:sp>
        <p:nvSpPr>
          <p:cNvPr id="841" name="Google Shape;841;p8"/>
          <p:cNvSpPr txBox="1">
            <a:spLocks noGrp="1"/>
          </p:cNvSpPr>
          <p:nvPr>
            <p:ph type="body" idx="1"/>
          </p:nvPr>
        </p:nvSpPr>
        <p:spPr>
          <a:xfrm>
            <a:off x="514350" y="1304995"/>
            <a:ext cx="10273812" cy="484082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en-US"/>
              <a:t>The sequence of events in the history of the emergence of Agile.</a:t>
            </a:r>
            <a:endParaRPr/>
          </a:p>
          <a:p>
            <a:pPr marL="0" lvl="0" indent="0" algn="l" rtl="0">
              <a:lnSpc>
                <a:spcPct val="90000"/>
              </a:lnSpc>
              <a:spcBef>
                <a:spcPts val="838"/>
              </a:spcBef>
              <a:spcAft>
                <a:spcPts val="0"/>
              </a:spcAft>
              <a:buClr>
                <a:schemeClr val="dk1"/>
              </a:buClr>
              <a:buSzPts val="1800"/>
              <a:buNone/>
            </a:pPr>
            <a:endParaRPr/>
          </a:p>
        </p:txBody>
      </p:sp>
      <p:sp>
        <p:nvSpPr>
          <p:cNvPr id="842" name="Google Shape;842;p8"/>
          <p:cNvSpPr/>
          <p:nvPr/>
        </p:nvSpPr>
        <p:spPr>
          <a:xfrm>
            <a:off x="576342" y="2216258"/>
            <a:ext cx="11028607" cy="2956419"/>
          </a:xfrm>
          <a:prstGeom prst="roundRect">
            <a:avLst>
              <a:gd name="adj" fmla="val 6023"/>
            </a:avLst>
          </a:prstGeom>
          <a:solidFill>
            <a:srgbClr val="E1EFD8"/>
          </a:solidFill>
          <a:ln w="38100" cap="flat" cmpd="sng">
            <a:solidFill>
              <a:srgbClr val="0EC0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600" b="0" i="0" u="none" strike="noStrike" cap="none">
              <a:solidFill>
                <a:srgbClr val="000000"/>
              </a:solidFill>
              <a:latin typeface="Arial"/>
              <a:ea typeface="Arial"/>
              <a:cs typeface="Arial"/>
              <a:sym typeface="Arial"/>
            </a:endParaRPr>
          </a:p>
        </p:txBody>
      </p:sp>
      <p:sp>
        <p:nvSpPr>
          <p:cNvPr id="843" name="Google Shape;843;p8"/>
          <p:cNvSpPr/>
          <p:nvPr/>
        </p:nvSpPr>
        <p:spPr>
          <a:xfrm>
            <a:off x="783337" y="2453481"/>
            <a:ext cx="1853367" cy="2522441"/>
          </a:xfrm>
          <a:prstGeom prst="roundRect">
            <a:avLst>
              <a:gd name="adj" fmla="val 9375"/>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a:solidFill>
                  <a:schemeClr val="lt1"/>
                </a:solidFill>
                <a:latin typeface="Arial"/>
                <a:ea typeface="Arial"/>
                <a:cs typeface="Arial"/>
                <a:sym typeface="Arial"/>
              </a:rPr>
              <a:t>Initial gathering of thought leaders from the software industry in 2000 in Oregon, Rogue River Lodge</a:t>
            </a:r>
            <a:endParaRPr sz="1600" b="0" i="0" u="none" strike="noStrike" cap="none">
              <a:solidFill>
                <a:schemeClr val="lt1"/>
              </a:solidFill>
              <a:latin typeface="Arial"/>
              <a:ea typeface="Arial"/>
              <a:cs typeface="Arial"/>
              <a:sym typeface="Arial"/>
            </a:endParaRPr>
          </a:p>
        </p:txBody>
      </p:sp>
      <p:sp>
        <p:nvSpPr>
          <p:cNvPr id="844" name="Google Shape;844;p8"/>
          <p:cNvSpPr/>
          <p:nvPr/>
        </p:nvSpPr>
        <p:spPr>
          <a:xfrm>
            <a:off x="2968701" y="2453481"/>
            <a:ext cx="1853367" cy="2522441"/>
          </a:xfrm>
          <a:prstGeom prst="roundRect">
            <a:avLst>
              <a:gd name="adj" fmla="val 9375"/>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a:solidFill>
                  <a:schemeClr val="lt1"/>
                </a:solidFill>
                <a:latin typeface="Arial"/>
                <a:ea typeface="Arial"/>
                <a:cs typeface="Arial"/>
                <a:sym typeface="Arial"/>
              </a:rPr>
              <a:t>The Snowbird meeting in Utah in February, 2001.</a:t>
            </a:r>
            <a:endParaRPr sz="1600" b="0" i="0" u="none" strike="noStrike" cap="none">
              <a:solidFill>
                <a:schemeClr val="lt1"/>
              </a:solidFill>
              <a:latin typeface="Arial"/>
              <a:ea typeface="Arial"/>
              <a:cs typeface="Arial"/>
              <a:sym typeface="Arial"/>
            </a:endParaRPr>
          </a:p>
        </p:txBody>
      </p:sp>
      <p:sp>
        <p:nvSpPr>
          <p:cNvPr id="845" name="Google Shape;845;p8"/>
          <p:cNvSpPr/>
          <p:nvPr/>
        </p:nvSpPr>
        <p:spPr>
          <a:xfrm>
            <a:off x="5154063" y="2453481"/>
            <a:ext cx="1853367" cy="2522441"/>
          </a:xfrm>
          <a:prstGeom prst="roundRect">
            <a:avLst>
              <a:gd name="adj" fmla="val 9375"/>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a:solidFill>
                  <a:schemeClr val="lt1"/>
                </a:solidFill>
                <a:latin typeface="Arial"/>
                <a:ea typeface="Arial"/>
                <a:cs typeface="Arial"/>
                <a:sym typeface="Arial"/>
              </a:rPr>
              <a:t>Discussions on developing ‘light’ or ‘lightweight’ method of software development.</a:t>
            </a:r>
            <a:endParaRPr sz="1600" b="0" i="0" u="none" strike="noStrike" cap="none">
              <a:solidFill>
                <a:schemeClr val="lt1"/>
              </a:solidFill>
              <a:latin typeface="Arial"/>
              <a:ea typeface="Arial"/>
              <a:cs typeface="Arial"/>
              <a:sym typeface="Arial"/>
            </a:endParaRPr>
          </a:p>
        </p:txBody>
      </p:sp>
      <p:sp>
        <p:nvSpPr>
          <p:cNvPr id="846" name="Google Shape;846;p8"/>
          <p:cNvSpPr/>
          <p:nvPr/>
        </p:nvSpPr>
        <p:spPr>
          <a:xfrm>
            <a:off x="7339426" y="2453481"/>
            <a:ext cx="1853367" cy="2522441"/>
          </a:xfrm>
          <a:prstGeom prst="roundRect">
            <a:avLst>
              <a:gd name="adj" fmla="val 9375"/>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a:solidFill>
                  <a:schemeClr val="lt1"/>
                </a:solidFill>
                <a:latin typeface="Arial"/>
                <a:ea typeface="Arial"/>
                <a:cs typeface="Arial"/>
                <a:sym typeface="Arial"/>
              </a:rPr>
              <a:t>Emergence of the ‘Agile Software Development Manifesto’.</a:t>
            </a:r>
            <a:endParaRPr sz="1600" b="0" i="0" u="none" strike="noStrike" cap="none">
              <a:solidFill>
                <a:schemeClr val="lt1"/>
              </a:solidFill>
              <a:latin typeface="Arial"/>
              <a:ea typeface="Arial"/>
              <a:cs typeface="Arial"/>
              <a:sym typeface="Arial"/>
            </a:endParaRPr>
          </a:p>
        </p:txBody>
      </p:sp>
      <p:sp>
        <p:nvSpPr>
          <p:cNvPr id="847" name="Google Shape;847;p8"/>
          <p:cNvSpPr/>
          <p:nvPr/>
        </p:nvSpPr>
        <p:spPr>
          <a:xfrm>
            <a:off x="9524792" y="2453481"/>
            <a:ext cx="1853367" cy="2522441"/>
          </a:xfrm>
          <a:prstGeom prst="roundRect">
            <a:avLst>
              <a:gd name="adj" fmla="val 9375"/>
            </a:avLst>
          </a:prstGeom>
          <a:solidFill>
            <a:srgbClr val="0EC0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1600" b="0" i="0" u="none" strike="noStrike" cap="none">
                <a:solidFill>
                  <a:schemeClr val="lt1"/>
                </a:solidFill>
                <a:latin typeface="Arial"/>
                <a:ea typeface="Arial"/>
                <a:cs typeface="Arial"/>
                <a:sym typeface="Arial"/>
              </a:rPr>
              <a:t>An alternative to the document-driven, heavyweight, traditional software development processes.</a:t>
            </a:r>
            <a:endParaRPr sz="1600" b="0" i="0" u="none" strike="noStrike" cap="none">
              <a:solidFill>
                <a:schemeClr val="lt1"/>
              </a:solidFill>
              <a:latin typeface="Arial"/>
              <a:ea typeface="Arial"/>
              <a:cs typeface="Arial"/>
              <a:sym typeface="Arial"/>
            </a:endParaRPr>
          </a:p>
        </p:txBody>
      </p:sp>
      <p:sp>
        <p:nvSpPr>
          <p:cNvPr id="848" name="Google Shape;848;p8"/>
          <p:cNvSpPr/>
          <p:nvPr/>
        </p:nvSpPr>
        <p:spPr>
          <a:xfrm>
            <a:off x="1376806" y="1971602"/>
            <a:ext cx="666427" cy="666427"/>
          </a:xfrm>
          <a:prstGeom prst="ellipse">
            <a:avLst/>
          </a:prstGeom>
          <a:solidFill>
            <a:schemeClr val="lt1"/>
          </a:solidFill>
          <a:ln w="82550" cap="flat" cmpd="sng">
            <a:solidFill>
              <a:srgbClr val="0EC07D"/>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1</a:t>
            </a:r>
            <a:endParaRPr/>
          </a:p>
        </p:txBody>
      </p:sp>
      <p:sp>
        <p:nvSpPr>
          <p:cNvPr id="849" name="Google Shape;849;p8"/>
          <p:cNvSpPr/>
          <p:nvPr/>
        </p:nvSpPr>
        <p:spPr>
          <a:xfrm>
            <a:off x="3562170" y="1971602"/>
            <a:ext cx="666427" cy="666427"/>
          </a:xfrm>
          <a:prstGeom prst="ellipse">
            <a:avLst/>
          </a:prstGeom>
          <a:solidFill>
            <a:schemeClr val="lt1"/>
          </a:solidFill>
          <a:ln w="82550" cap="flat" cmpd="sng">
            <a:solidFill>
              <a:srgbClr val="0EC07D"/>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2</a:t>
            </a:r>
            <a:endParaRPr/>
          </a:p>
        </p:txBody>
      </p:sp>
      <p:sp>
        <p:nvSpPr>
          <p:cNvPr id="850" name="Google Shape;850;p8"/>
          <p:cNvSpPr/>
          <p:nvPr/>
        </p:nvSpPr>
        <p:spPr>
          <a:xfrm>
            <a:off x="5747534" y="1971602"/>
            <a:ext cx="666427" cy="666427"/>
          </a:xfrm>
          <a:prstGeom prst="ellipse">
            <a:avLst/>
          </a:prstGeom>
          <a:solidFill>
            <a:schemeClr val="lt1"/>
          </a:solidFill>
          <a:ln w="82550" cap="flat" cmpd="sng">
            <a:solidFill>
              <a:srgbClr val="0EC07D"/>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3</a:t>
            </a:r>
            <a:endParaRPr/>
          </a:p>
        </p:txBody>
      </p:sp>
      <p:sp>
        <p:nvSpPr>
          <p:cNvPr id="851" name="Google Shape;851;p8"/>
          <p:cNvSpPr/>
          <p:nvPr/>
        </p:nvSpPr>
        <p:spPr>
          <a:xfrm>
            <a:off x="7932898" y="1971602"/>
            <a:ext cx="666427" cy="666427"/>
          </a:xfrm>
          <a:prstGeom prst="ellipse">
            <a:avLst/>
          </a:prstGeom>
          <a:solidFill>
            <a:schemeClr val="lt1"/>
          </a:solidFill>
          <a:ln w="82550" cap="flat" cmpd="sng">
            <a:solidFill>
              <a:srgbClr val="0EC07D"/>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4</a:t>
            </a:r>
            <a:endParaRPr/>
          </a:p>
        </p:txBody>
      </p:sp>
      <p:sp>
        <p:nvSpPr>
          <p:cNvPr id="852" name="Google Shape;852;p8"/>
          <p:cNvSpPr/>
          <p:nvPr/>
        </p:nvSpPr>
        <p:spPr>
          <a:xfrm>
            <a:off x="10118262" y="1971602"/>
            <a:ext cx="666427" cy="666427"/>
          </a:xfrm>
          <a:prstGeom prst="ellipse">
            <a:avLst/>
          </a:prstGeom>
          <a:solidFill>
            <a:schemeClr val="lt1"/>
          </a:solidFill>
          <a:ln w="82550" cap="flat" cmpd="sng">
            <a:solidFill>
              <a:srgbClr val="0EC07D"/>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5</a:t>
            </a:r>
            <a:endParaRPr/>
          </a:p>
        </p:txBody>
      </p:sp>
      <p:sp>
        <p:nvSpPr>
          <p:cNvPr id="2" name="Rectangle 1">
            <a:extLst>
              <a:ext uri="{FF2B5EF4-FFF2-40B4-BE49-F238E27FC236}">
                <a16:creationId xmlns:a16="http://schemas.microsoft.com/office/drawing/2014/main" id="{1EA4401A-B45F-1468-CF3D-76F61CF2EAEE}"/>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9"/>
          <p:cNvSpPr txBox="1">
            <a:spLocks noGrp="1"/>
          </p:cNvSpPr>
          <p:nvPr>
            <p:ph type="title"/>
          </p:nvPr>
        </p:nvSpPr>
        <p:spPr>
          <a:xfrm>
            <a:off x="208635" y="633245"/>
            <a:ext cx="10515600" cy="49217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800"/>
              <a:buFont typeface="Arial"/>
              <a:buNone/>
            </a:pPr>
            <a:r>
              <a:rPr lang="en-US"/>
              <a:t>2.3 The Agile Manifesto</a:t>
            </a:r>
            <a:endParaRPr/>
          </a:p>
        </p:txBody>
      </p:sp>
      <p:sp>
        <p:nvSpPr>
          <p:cNvPr id="859" name="Google Shape;859;p9"/>
          <p:cNvSpPr txBox="1">
            <a:spLocks noGrp="1"/>
          </p:cNvSpPr>
          <p:nvPr>
            <p:ph type="body" idx="1"/>
          </p:nvPr>
        </p:nvSpPr>
        <p:spPr>
          <a:xfrm>
            <a:off x="514350" y="1383927"/>
            <a:ext cx="8580664" cy="4840828"/>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1800"/>
              <a:buFont typeface="Noto Sans Symbols"/>
              <a:buChar char="⭲"/>
            </a:pPr>
            <a:r>
              <a:rPr lang="en-US"/>
              <a:t>Developed by a group of fourteen thought leaders and practitioners from the software industry.</a:t>
            </a:r>
            <a:endParaRPr/>
          </a:p>
          <a:p>
            <a:pPr marL="285750" lvl="0" indent="-285750" algn="l" rtl="0">
              <a:lnSpc>
                <a:spcPct val="100000"/>
              </a:lnSpc>
              <a:spcBef>
                <a:spcPts val="838"/>
              </a:spcBef>
              <a:spcAft>
                <a:spcPts val="0"/>
              </a:spcAft>
              <a:buClr>
                <a:schemeClr val="dk1"/>
              </a:buClr>
              <a:buSzPts val="1800"/>
              <a:buFont typeface="Noto Sans Symbols"/>
              <a:buChar char="⭲"/>
            </a:pPr>
            <a:r>
              <a:rPr lang="en-US"/>
              <a:t>The essence of their experience that tells us what approaches work for software development and what does not.</a:t>
            </a:r>
            <a:endParaRPr/>
          </a:p>
          <a:p>
            <a:pPr marL="285750" lvl="0" indent="-285750" algn="l" rtl="0">
              <a:lnSpc>
                <a:spcPct val="100000"/>
              </a:lnSpc>
              <a:spcBef>
                <a:spcPts val="838"/>
              </a:spcBef>
              <a:spcAft>
                <a:spcPts val="0"/>
              </a:spcAft>
              <a:buClr>
                <a:schemeClr val="dk1"/>
              </a:buClr>
              <a:buSzPts val="1800"/>
              <a:buFont typeface="Noto Sans Symbols"/>
              <a:buChar char="⭲"/>
            </a:pPr>
            <a:r>
              <a:rPr lang="en-US"/>
              <a:t>Set of best practices involved in the development and delivery of high-quality software in shorter time periods.</a:t>
            </a:r>
            <a:endParaRPr/>
          </a:p>
          <a:p>
            <a:pPr marL="285750" lvl="0" indent="-285750" algn="l" rtl="0">
              <a:lnSpc>
                <a:spcPct val="100000"/>
              </a:lnSpc>
              <a:spcBef>
                <a:spcPts val="838"/>
              </a:spcBef>
              <a:spcAft>
                <a:spcPts val="0"/>
              </a:spcAft>
              <a:buClr>
                <a:schemeClr val="dk1"/>
              </a:buClr>
              <a:buSzPts val="1800"/>
              <a:buFont typeface="Noto Sans Symbols"/>
              <a:buChar char="⭲"/>
            </a:pPr>
            <a:r>
              <a:rPr lang="en-US"/>
              <a:t>Agile manifesto was the result of Snowbird Meeting that was held among the thought leaders in 2001.</a:t>
            </a:r>
            <a:endParaRPr/>
          </a:p>
          <a:p>
            <a:pPr marL="285750" lvl="0" indent="-285750" algn="l" rtl="0">
              <a:lnSpc>
                <a:spcPct val="100000"/>
              </a:lnSpc>
              <a:spcBef>
                <a:spcPts val="838"/>
              </a:spcBef>
              <a:spcAft>
                <a:spcPts val="0"/>
              </a:spcAft>
              <a:buClr>
                <a:schemeClr val="dk1"/>
              </a:buClr>
              <a:buSzPts val="1800"/>
              <a:buFont typeface="Noto Sans Symbols"/>
              <a:buChar char="⭲"/>
            </a:pPr>
            <a:r>
              <a:rPr lang="en-US"/>
              <a:t>Agile manifesto formalized the values that the thought leaders found to be important and followed in their projects. </a:t>
            </a:r>
            <a:endParaRPr/>
          </a:p>
          <a:p>
            <a:pPr marL="0" lvl="0" indent="0" algn="l" rtl="0">
              <a:lnSpc>
                <a:spcPct val="100000"/>
              </a:lnSpc>
              <a:spcBef>
                <a:spcPts val="838"/>
              </a:spcBef>
              <a:spcAft>
                <a:spcPts val="0"/>
              </a:spcAft>
              <a:buClr>
                <a:schemeClr val="dk1"/>
              </a:buClr>
              <a:buSzPts val="1800"/>
              <a:buNone/>
            </a:pPr>
            <a:endParaRPr/>
          </a:p>
        </p:txBody>
      </p:sp>
      <p:sp>
        <p:nvSpPr>
          <p:cNvPr id="2" name="Rectangle 1">
            <a:extLst>
              <a:ext uri="{FF2B5EF4-FFF2-40B4-BE49-F238E27FC236}">
                <a16:creationId xmlns:a16="http://schemas.microsoft.com/office/drawing/2014/main" id="{D396AE2F-1627-A20E-AC25-EEDBCEA600A9}"/>
              </a:ext>
            </a:extLst>
          </p:cNvPr>
          <p:cNvSpPr/>
          <p:nvPr/>
        </p:nvSpPr>
        <p:spPr>
          <a:xfrm>
            <a:off x="0" y="6365827"/>
            <a:ext cx="6902245" cy="353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Digital_Mint">
      <a:dk1>
        <a:srgbClr val="000000"/>
      </a:dk1>
      <a:lt1>
        <a:srgbClr val="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8485</Words>
  <Application>Microsoft Office PowerPoint</Application>
  <PresentationFormat>Widescreen</PresentationFormat>
  <Paragraphs>779</Paragraphs>
  <Slides>31</Slides>
  <Notes>31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Custom Design</vt:lpstr>
      <vt:lpstr>PowerPoint Presentation</vt:lpstr>
      <vt:lpstr>Module Learning Objectives</vt:lpstr>
      <vt:lpstr>Module Topics</vt:lpstr>
      <vt:lpstr>1.1 A Recap of Traditional Software Development Lifecycle Models</vt:lpstr>
      <vt:lpstr>1.2 A Recap to the Waterfall Model</vt:lpstr>
      <vt:lpstr>What did You Grasp?</vt:lpstr>
      <vt:lpstr>2.1 What Triggered the Rise of Agile?</vt:lpstr>
      <vt:lpstr>2.2 Birth of Agile</vt:lpstr>
      <vt:lpstr>2.3 The Agile Manifesto</vt:lpstr>
      <vt:lpstr>2.4 Four Values of the Agile Manifesto</vt:lpstr>
      <vt:lpstr>2.5 Agile Manifesto</vt:lpstr>
      <vt:lpstr>2.5 Agile Manifesto (Contd.)</vt:lpstr>
      <vt:lpstr>2.5 Agile Manifesto (Contd.)</vt:lpstr>
      <vt:lpstr>2.5 Agile Manifesto (Contd.)</vt:lpstr>
      <vt:lpstr>2.6 Twelve Principles of the Agile Manifesto</vt:lpstr>
      <vt:lpstr>2.7 What is Agile Development?</vt:lpstr>
      <vt:lpstr>2.8 The Agile Development Cycle</vt:lpstr>
      <vt:lpstr>What did You Grasp?</vt:lpstr>
      <vt:lpstr>What did You Grasp?</vt:lpstr>
      <vt:lpstr>3.1 Some Agile Methodologies</vt:lpstr>
      <vt:lpstr>What did You Grasp?</vt:lpstr>
      <vt:lpstr>4.1 Comparing Agile and Waterfall</vt:lpstr>
      <vt:lpstr>4.1 Comparing Agile and Waterfall (Contd.)</vt:lpstr>
      <vt:lpstr>What did You Grasp?</vt:lpstr>
      <vt:lpstr>5.1 Lean - What Does it Mean?</vt:lpstr>
      <vt:lpstr>5.2 History of Lean</vt:lpstr>
      <vt:lpstr>5.3 Lean Principles Explained</vt:lpstr>
      <vt:lpstr>5.5 Lean Software Development Principles</vt:lpstr>
      <vt:lpstr>What did You Grasp?</vt:lpstr>
      <vt:lpstr>In a nutshell, we learnt: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Priyanka Nair</cp:lastModifiedBy>
  <cp:revision>2</cp:revision>
  <dcterms:modified xsi:type="dcterms:W3CDTF">2025-01-13T15:35:06Z</dcterms:modified>
</cp:coreProperties>
</file>