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0" r:id="rId2"/>
  </p:sldMasterIdLst>
  <p:notesMasterIdLst>
    <p:notesMasterId r:id="rId9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12192000" cy="6858000"/>
  <p:notesSz cx="6858000" cy="9144000"/>
  <p:embeddedFontLst>
    <p:embeddedFont>
      <p:font typeface="Open Sans" panose="020B0606030504020204" pitchFamily="34" charset="0"/>
      <p:regular r:id="rId97"/>
      <p:bold r:id="rId98"/>
      <p:italic r:id="rId99"/>
      <p:boldItalic r:id="rId100"/>
    </p:embeddedFont>
    <p:embeddedFont>
      <p:font typeface="Roboto" panose="02000000000000000000" pitchFamily="2" charset="0"/>
      <p:regular r:id="rId101"/>
      <p:bold r:id="rId102"/>
      <p:italic r:id="rId103"/>
      <p:boldItalic r:id="rId104"/>
    </p:embeddedFont>
    <p:embeddedFont>
      <p:font typeface="Source Sans Pro" panose="020B0503030403020204" pitchFamily="34" charset="0"/>
      <p:regular r:id="rId105"/>
      <p:bold r:id="rId106"/>
      <p:italic r:id="rId107"/>
      <p:boldItalic r:id="rId108"/>
    </p:embeddedFont>
    <p:embeddedFont>
      <p:font typeface="Source Sans Pro Light" panose="020B0403030403020204" pitchFamily="34"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7" roundtripDataSignature="AMtx7mgtHXZH7CTcwtgyrE6eq/p5Zzdi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B2A6F-78CC-418A-B176-28AC3283B0BA}" v="97" dt="2021-09-16T04:23:22.701"/>
  </p1510:revLst>
</p1510:revInfo>
</file>

<file path=ppt/tableStyles.xml><?xml version="1.0" encoding="utf-8"?>
<a:tblStyleLst xmlns:a="http://schemas.openxmlformats.org/drawingml/2006/main" def="{DA09981F-B11A-4057-86A4-97D456A61757}">
  <a:tblStyle styleId="{DA09981F-B11A-4057-86A4-97D456A6175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customschemas.google.com/relationships/presentationmetadata" Target="meta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16.fntdata"/><Relationship Id="rId16" Type="http://schemas.openxmlformats.org/officeDocument/2006/relationships/slide" Target="slides/slide14.xml"/><Relationship Id="rId107" Type="http://schemas.openxmlformats.org/officeDocument/2006/relationships/font" Target="fonts/font11.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6.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7.fntdata"/><Relationship Id="rId108" Type="http://schemas.openxmlformats.org/officeDocument/2006/relationships/font" Target="fonts/font12.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font" Target="fonts/font3.fntdata"/><Relationship Id="rId101" Type="http://schemas.openxmlformats.org/officeDocument/2006/relationships/font" Target="fonts/font5.fntdata"/><Relationship Id="rId12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13.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fntdata"/><Relationship Id="rId104" Type="http://schemas.openxmlformats.org/officeDocument/2006/relationships/font" Target="fonts/font8.fntdata"/><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14.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4.fntdata"/><Relationship Id="rId105"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font" Target="fonts/font2.fntdata"/><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font" Target="fonts/font15.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b="1">
                <a:solidFill>
                  <a:schemeClr val="dk1"/>
                </a:solidFill>
              </a:rPr>
              <a:t>Notes to the Facilitator:</a:t>
            </a:r>
            <a:endParaRPr/>
          </a:p>
          <a:p>
            <a:pPr marL="0" lvl="0" indent="0" algn="l" rtl="0">
              <a:lnSpc>
                <a:spcPct val="115000"/>
              </a:lnSpc>
              <a:spcBef>
                <a:spcPts val="0"/>
              </a:spcBef>
              <a:spcAft>
                <a:spcPts val="0"/>
              </a:spcAft>
              <a:buSzPts val="1100"/>
              <a:buNone/>
            </a:pPr>
            <a:r>
              <a:rPr lang="en-US" sz="1100">
                <a:solidFill>
                  <a:schemeClr val="dk1"/>
                </a:solidFill>
              </a:rPr>
              <a:t>Welcome the participants and give them an overview of the module. Tell them that they will learn about the ‘Agile Practices’ in this module.</a:t>
            </a:r>
            <a:endParaRPr/>
          </a:p>
          <a:p>
            <a:pPr marL="0" lvl="0" indent="0" algn="l" rtl="0">
              <a:lnSpc>
                <a:spcPct val="115000"/>
              </a:lnSpc>
              <a:spcBef>
                <a:spcPts val="0"/>
              </a:spcBef>
              <a:spcAft>
                <a:spcPts val="0"/>
              </a:spcAft>
              <a:buSzPts val="1100"/>
              <a:buNone/>
            </a:pPr>
            <a:endParaRPr sz="1100">
              <a:solidFill>
                <a:schemeClr val="dk1"/>
              </a:solidFill>
            </a:endParaRPr>
          </a:p>
          <a:p>
            <a:pPr marL="0" lvl="0" indent="0" algn="l" rtl="0">
              <a:lnSpc>
                <a:spcPct val="115000"/>
              </a:lnSpc>
              <a:spcBef>
                <a:spcPts val="0"/>
              </a:spcBef>
              <a:spcAft>
                <a:spcPts val="0"/>
              </a:spcAft>
              <a:buSzPts val="1100"/>
              <a:buNone/>
            </a:pPr>
            <a:r>
              <a:rPr lang="en-US" sz="1100" b="1">
                <a:solidFill>
                  <a:schemeClr val="dk1"/>
                </a:solidFill>
              </a:rPr>
              <a:t>Notes to the Participants:</a:t>
            </a:r>
            <a:endParaRPr/>
          </a:p>
          <a:p>
            <a:pPr marL="0" lvl="0" indent="0" algn="l" rtl="0">
              <a:lnSpc>
                <a:spcPct val="115000"/>
              </a:lnSpc>
              <a:spcBef>
                <a:spcPts val="0"/>
              </a:spcBef>
              <a:spcAft>
                <a:spcPts val="0"/>
              </a:spcAft>
              <a:buSzPts val="1100"/>
              <a:buNone/>
            </a:pPr>
            <a:r>
              <a:rPr lang="en-US" sz="1100">
                <a:solidFill>
                  <a:schemeClr val="dk1"/>
                </a:solidFill>
              </a:rPr>
              <a:t>You will learn about the ‘Agile Practices’ in this module.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sp>
        <p:nvSpPr>
          <p:cNvPr id="931" name="Google Shape;931;p1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0" name="Google Shape;10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to participants the classification of software engineering in various </a:t>
            </a:r>
            <a:r>
              <a:rPr lang="en-US">
                <a:solidFill>
                  <a:schemeClr val="dk1"/>
                </a:solidFill>
              </a:rPr>
              <a:t>areas</a:t>
            </a:r>
            <a:r>
              <a:rPr lang="en-US" i="0" u="none" strike="noStrike" cap="none">
                <a:solidFill>
                  <a:schemeClr val="dk1"/>
                </a:solidFill>
              </a:rPr>
              <a:t>.</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a:t>The history of software engineering is rich and fascinating. Software engineering began when computer programs were just instructions to manipulate a physical device and it has crossed several key turning points that led to the commercialization and the consumerization of computing technology.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b="1"/>
              <a:t>Initial Days of Software</a:t>
            </a:r>
            <a:endParaRPr/>
          </a:p>
          <a:p>
            <a:pPr marL="0" marR="0" lvl="0" indent="0" algn="l" rtl="0">
              <a:lnSpc>
                <a:spcPct val="100000"/>
              </a:lnSpc>
              <a:spcBef>
                <a:spcPts val="0"/>
              </a:spcBef>
              <a:spcAft>
                <a:spcPts val="0"/>
              </a:spcAft>
              <a:buClr>
                <a:schemeClr val="dk1"/>
              </a:buClr>
              <a:buSzPts val="1200"/>
              <a:buFont typeface="Calibri"/>
              <a:buNone/>
            </a:pPr>
            <a:r>
              <a:rPr lang="en-US"/>
              <a:t>It was the computer scientist Tom Kilburn, who wrote the world’s first piece of software, run in 1948 at the University of Manchester in England. Kilburn and his colleague Freddie Williams had built one of the earliest computers, the Manchester Small-Scale Experimental Machine (also known as the “Baby”). The SSEM was programmed to perform mathematical calculations using machine code instructions. This first piece of software took 52 minutes to correctly compute the greatest divisor of 2 to the power of 18 (262,144).</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Back in the late '50's and early '60's, the programmers didn't interact directly with computing devices. They delivered their programs by hand to technicians and picked up the results hours later, after the programs were batch processed with many others. Thus, early tasks were typically geared towards mathematical computation, which required a very limited feedback loop.</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For decades after this groundbreaking event, computers were programmed with punch cards in which holes denoted specific machine code instructions. Fortran, one of the very first higher-level programming languages, was originally published in 1957 by IBM, for mathematical and scientific computing. The next year, statistician John Tukey coined the word ‘software’ in an article about computer programming. Another programming language Cobol, was released by the US Department of Defense in 1962 for use in business applications. Other pioneering programming languages like BASIC, Pascal and C arrived over the next two decades.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b="1"/>
              <a:t>The Software Crisis</a:t>
            </a:r>
            <a:endParaRPr/>
          </a:p>
          <a:p>
            <a:pPr marL="0" marR="0" lvl="0" indent="0" algn="l" rtl="0">
              <a:lnSpc>
                <a:spcPct val="100000"/>
              </a:lnSpc>
              <a:spcBef>
                <a:spcPts val="0"/>
              </a:spcBef>
              <a:spcAft>
                <a:spcPts val="0"/>
              </a:spcAft>
              <a:buClr>
                <a:schemeClr val="dk1"/>
              </a:buClr>
              <a:buSzPts val="1200"/>
              <a:buFont typeface="Calibri"/>
              <a:buNone/>
            </a:pPr>
            <a:r>
              <a:rPr lang="en-US"/>
              <a:t>The transition to using a time-sharing model instead of batch processing for running programs was perhaps most significant of all because it led to a rapid growth in computing applications. Unfortunately, projects consistently failed to deliver reliably, on time and on budget. Practitioners were forced to admit that they lacked the proper best practices to implement and produce software at scale commercially. They called it the ‘Software Crisis’.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b="1"/>
              <a:t>Foundations of Software Engineering</a:t>
            </a:r>
            <a:endParaRPr/>
          </a:p>
          <a:p>
            <a:pPr marL="0" marR="0" lvl="0" indent="0" algn="l" rtl="0">
              <a:lnSpc>
                <a:spcPct val="100000"/>
              </a:lnSpc>
              <a:spcBef>
                <a:spcPts val="0"/>
              </a:spcBef>
              <a:spcAft>
                <a:spcPts val="0"/>
              </a:spcAft>
              <a:buClr>
                <a:schemeClr val="dk1"/>
              </a:buClr>
              <a:buSzPts val="1200"/>
              <a:buFont typeface="Calibri"/>
              <a:buNone/>
            </a:pPr>
            <a:r>
              <a:rPr lang="en-US"/>
              <a:t>The software crisis period taught a great lesson that designing complex software systems would require better tools and approaches than were available at the time. A conference was convened in 1968 to find a solution. It was at this conference, where the term ‘Software Engineering’ found its roots. The conference sought to apply the best practices of project management and production to software. As a result, they produced a report which defined the foundations of software engineering. The early 70's saw the emergence of key ideas in systems thinking which allowed engineers to break these giant projects into modular (and much more manageable) pieces that communicated via interfaces.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b="1"/>
              <a:t>The Personal Computing Era</a:t>
            </a:r>
            <a:endParaRPr/>
          </a:p>
          <a:p>
            <a:pPr marL="0" marR="0" lvl="0" indent="0" algn="l" rtl="0">
              <a:lnSpc>
                <a:spcPct val="100000"/>
              </a:lnSpc>
              <a:spcBef>
                <a:spcPts val="0"/>
              </a:spcBef>
              <a:spcAft>
                <a:spcPts val="0"/>
              </a:spcAft>
              <a:buClr>
                <a:schemeClr val="dk1"/>
              </a:buClr>
              <a:buSzPts val="1100"/>
              <a:buFont typeface="Arial"/>
              <a:buNone/>
            </a:pPr>
            <a:r>
              <a:rPr lang="en-US"/>
              <a:t>In the 1970s and 1980s, software became a boom with the arrival of personal computers. C, the general-purpose programming language was originally developed by Dennis Ritchie between 1969 and 1973 at Bell Labs, and used to re-implement the Unix operating system. Apple released Apple II, its revolutionary product, to the public in April 1977. VisiCalc, the first spreadsheet software for personal computing, was wildly popular and known as the Apple II’s killer app. The software was written in a specialized assembly language and appeared in 1979. The IBM PC was first launched in 1981. The next year, Time magazine selected the personal computer as its Man of the Year. </a:t>
            </a:r>
            <a:endParaRPr/>
          </a:p>
          <a:p>
            <a:pPr marL="0" marR="0" lvl="0" indent="0" algn="l" rtl="0">
              <a:lnSpc>
                <a:spcPct val="100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US"/>
              <a:t>Software for productivity and business dominated these early stages of personal computing as well. Many significant software applications, including AutoCAD, Microsoft Word and Microsoft Excel, were released in the mid-1980s. Between 1980 and 1995, the major programming languages and frameworks like C++, Objective C, Perl, Haskell, Python and Java were released, and this period brought a major breakthrough in the industry.</a:t>
            </a:r>
            <a:endParaRPr/>
          </a:p>
          <a:p>
            <a:pPr marL="0" marR="0" lvl="0" indent="0" algn="l" rtl="0">
              <a:lnSpc>
                <a:spcPct val="100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US"/>
              <a:t>With the advent of the Internet, open-source software, another major innovation in the history of software development, first entered the mainstream in the 1990s. The Linux kernel, which became the basis for the open-source Linux operating system, was released in 1991. Interest in open-source software spiked in the late 1990s, after the 1998 publication of the source code for the Netscape Navigator browser, mainly written in C and C++. Also, noteworthy is the release of Java by Sun Microsystems in 1995.</a:t>
            </a:r>
            <a:endParaRPr/>
          </a:p>
          <a:p>
            <a:pPr marL="0" marR="0" lvl="0" indent="0" algn="l" rtl="0">
              <a:lnSpc>
                <a:spcPct val="100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US" b="1"/>
              <a:t>Mobile Computing</a:t>
            </a:r>
            <a:endParaRPr/>
          </a:p>
          <a:p>
            <a:pPr marL="0" marR="0" lvl="0" indent="0" algn="l" rtl="0">
              <a:lnSpc>
                <a:spcPct val="100000"/>
              </a:lnSpc>
              <a:spcBef>
                <a:spcPts val="0"/>
              </a:spcBef>
              <a:spcAft>
                <a:spcPts val="0"/>
              </a:spcAft>
              <a:buClr>
                <a:schemeClr val="dk1"/>
              </a:buClr>
              <a:buSzPts val="1100"/>
              <a:buFont typeface="Arial"/>
              <a:buNone/>
            </a:pPr>
            <a:r>
              <a:rPr lang="en-US"/>
              <a:t>In 1993, IBM first released the smartphone and in 1996, Palm OS became a hit in the market. In 1999, RIM released the very first Blackberry 850 device. In 2007, Apple changed computing with the release of the iPhone. It was only after this period, Mobile computing and mobile applications began to explode. Mobile apps use Swift (iOS) and Java (Android) as the development languages. </a:t>
            </a:r>
            <a:endParaRPr/>
          </a:p>
          <a:p>
            <a:pPr marL="0" marR="0" lvl="0" indent="0" algn="l" rtl="0">
              <a:lnSpc>
                <a:spcPct val="100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US"/>
              <a:t>Some programming languages, like C and Cobol, have survived the test of time and are still in use. Other languages, such as Java and Python, are somewhat younger and have been used in countless software development projects. Still others, such as Apple’s Swift programming language for iOS or Go Open source, are relatively new and exciting.</a:t>
            </a:r>
            <a:endParaRPr/>
          </a:p>
          <a:p>
            <a:pPr marL="0" marR="0" lvl="0" indent="0" algn="l" rtl="0">
              <a:lnSpc>
                <a:spcPct val="100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US"/>
              <a:t>Let’s look at some of the traditional ways of software development.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1001" name="Google Shape;1001;p1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5" name="Google Shape;10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b="1"/>
              <a:t>Notes to the Facilitator:</a:t>
            </a:r>
            <a:endParaRPr/>
          </a:p>
          <a:p>
            <a:pPr marL="0" lvl="0" indent="0" algn="l" rtl="0">
              <a:lnSpc>
                <a:spcPct val="100000"/>
              </a:lnSpc>
              <a:spcBef>
                <a:spcPts val="0"/>
              </a:spcBef>
              <a:spcAft>
                <a:spcPts val="0"/>
              </a:spcAft>
              <a:buSzPts val="1200"/>
              <a:buNone/>
            </a:pPr>
            <a:r>
              <a:rPr lang="en-US"/>
              <a:t>Explain briefly about the sequence of events in the history of software development.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a:p>
          <a:p>
            <a:pPr marL="0" lvl="0" indent="0" algn="l" rtl="0">
              <a:lnSpc>
                <a:spcPct val="100000"/>
              </a:lnSpc>
              <a:spcBef>
                <a:spcPts val="0"/>
              </a:spcBef>
              <a:spcAft>
                <a:spcPts val="0"/>
              </a:spcAft>
              <a:buSzPts val="1200"/>
              <a:buNone/>
            </a:pPr>
            <a:r>
              <a:rPr lang="en-US"/>
              <a:t>Go through the above infographic to understand the major milestones in the history of software development methodologies.</a:t>
            </a:r>
            <a:endParaRPr/>
          </a:p>
          <a:p>
            <a:pPr marL="0" lvl="0" indent="0" algn="l" rtl="0">
              <a:lnSpc>
                <a:spcPct val="100000"/>
              </a:lnSpc>
              <a:spcBef>
                <a:spcPts val="0"/>
              </a:spcBef>
              <a:spcAft>
                <a:spcPts val="0"/>
              </a:spcAft>
              <a:buNone/>
            </a:pPr>
            <a:endParaRPr/>
          </a:p>
        </p:txBody>
      </p:sp>
      <p:sp>
        <p:nvSpPr>
          <p:cNvPr id="1066" name="Google Shape;1066;p12: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6" name="Google Shape;11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the participants that ‘Software development life cycle (SDLC)’ consists a series of phases that provides a common understanding of the software building process. Let the participants know that they will also learn about - How software is realized and developed from the business understanding and requirements elicitation phase to convert these business ideas and requirements into functions and features until its usage and operation to achieve the business needs. </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Traditionally, the software was designed by organizing the development process into a series of phases, that will happen one after the other. The output of one phase will be the input for the next phase. In most of the cases, it is unidirectional, starting from design requirement to development to deployment, with no reversal in the flow. This meant that any change in the requirement caused the process to start all over again, and any bug or error caused serious issues in terms of time, effort and cost. </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The following list gives an overview of a few traditional software development models.</a:t>
            </a:r>
            <a:r>
              <a:rPr lang="en-US" i="0" u="none" strike="noStrike" cap="none">
                <a:solidFill>
                  <a:schemeClr val="dk1"/>
                </a:solidFill>
              </a:rPr>
              <a:t> Each model comes with its own set of advantages or disadvantages. A few important and commonly used life cycle models are as follows:</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228600" marR="0" lvl="0" indent="-222250" algn="l" rtl="0">
              <a:lnSpc>
                <a:spcPct val="100000"/>
              </a:lnSpc>
              <a:spcBef>
                <a:spcPts val="0"/>
              </a:spcBef>
              <a:spcAft>
                <a:spcPts val="0"/>
              </a:spcAft>
              <a:buClr>
                <a:schemeClr val="dk1"/>
              </a:buClr>
              <a:buSzPts val="1100"/>
              <a:buFont typeface="Arial"/>
              <a:buChar char="•"/>
            </a:pPr>
            <a:r>
              <a:rPr lang="en-US" b="1" u="none" strike="noStrike" cap="none">
                <a:solidFill>
                  <a:schemeClr val="dk1"/>
                </a:solidFill>
              </a:rPr>
              <a:t>Classical Waterfall Model</a:t>
            </a:r>
            <a:r>
              <a:rPr lang="en-US"/>
              <a:t>: </a:t>
            </a:r>
            <a:r>
              <a:rPr lang="en-US" i="0" u="none" strike="noStrike" cap="none">
                <a:solidFill>
                  <a:schemeClr val="dk1"/>
                </a:solidFill>
              </a:rPr>
              <a:t>The waterfall model emphasizes that a logical progression of steps be taken throughout the software development life cycle (SDLC), much like the cascading steps down an incremental waterfall. While the popularity of the waterfall model has waned over recent years in favor of more agile methodologies, the logical nature of the sequential process used in the waterfall method cannot be denied, and it remains a common design process in the industry. The steps involved in the classical waterfall model are as follows: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Requirements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Analysis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Design</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Coding</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Testing</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Operations/Maintenance</a:t>
            </a:r>
            <a:endParaRPr/>
          </a:p>
          <a:p>
            <a:pPr marL="457200" marR="0" lvl="0" indent="0" algn="l" rtl="0">
              <a:lnSpc>
                <a:spcPct val="100000"/>
              </a:lnSpc>
              <a:spcBef>
                <a:spcPts val="0"/>
              </a:spcBef>
              <a:spcAft>
                <a:spcPts val="0"/>
              </a:spcAft>
              <a:buSzPts val="1200"/>
              <a:buNone/>
            </a:pPr>
            <a:endParaRPr/>
          </a:p>
          <a:p>
            <a:pPr marL="228600" lvl="0" indent="-222250" algn="l" rtl="0">
              <a:lnSpc>
                <a:spcPct val="100000"/>
              </a:lnSpc>
              <a:spcBef>
                <a:spcPts val="0"/>
              </a:spcBef>
              <a:spcAft>
                <a:spcPts val="0"/>
              </a:spcAft>
              <a:buClr>
                <a:schemeClr val="dk1"/>
              </a:buClr>
              <a:buSzPts val="1100"/>
              <a:buFont typeface="Arial"/>
              <a:buChar char="•"/>
            </a:pPr>
            <a:r>
              <a:rPr lang="en-US" b="1"/>
              <a:t>Gated Waterfall Model: </a:t>
            </a:r>
            <a:r>
              <a:rPr lang="en-US"/>
              <a:t>In a gated waterfall model, there is a quality gate between the phases. The quality gate is based on the review and acceptance of artifacts. The feedback can also go back to any phase. The gated waterfall model is explained in a later section.</a:t>
            </a:r>
            <a:endParaRPr/>
          </a:p>
          <a:p>
            <a:pPr marL="228600" lvl="0" indent="0" algn="l" rtl="0">
              <a:lnSpc>
                <a:spcPct val="100000"/>
              </a:lnSpc>
              <a:spcBef>
                <a:spcPts val="0"/>
              </a:spcBef>
              <a:spcAft>
                <a:spcPts val="0"/>
              </a:spcAft>
              <a:buSzPts val="1200"/>
              <a:buNone/>
            </a:pPr>
            <a:endParaRPr/>
          </a:p>
          <a:p>
            <a:pPr marL="228600" lvl="0" indent="-222250" algn="l" rtl="0">
              <a:lnSpc>
                <a:spcPct val="100000"/>
              </a:lnSpc>
              <a:spcBef>
                <a:spcPts val="0"/>
              </a:spcBef>
              <a:spcAft>
                <a:spcPts val="0"/>
              </a:spcAft>
              <a:buClr>
                <a:schemeClr val="dk1"/>
              </a:buClr>
              <a:buSzPts val="1100"/>
              <a:buFont typeface="Arial"/>
              <a:buChar char="•"/>
            </a:pPr>
            <a:r>
              <a:rPr lang="en-US" b="1"/>
              <a:t>V-shaped Model</a:t>
            </a:r>
            <a:r>
              <a:rPr lang="en-US"/>
              <a:t>: An extension to the waterfall model. The process flow doesn’t move down in a linear way. Instead, the process flow bends and moves upwards after implementation and coding phase, to form the typical V-shape. The major difference between waterfall model and V-model is that test planning and designing happen in early stages well before coding. This makes the model more successful than the classic waterfall model, as it saves a lot of time. This model suits well for small projects, where requirements are clearly defined and easily understood. The steps involved in this model are as follows:</a:t>
            </a:r>
            <a:endParaRPr/>
          </a:p>
          <a:p>
            <a:pPr marL="635000" lvl="1" indent="-171450" algn="l" rtl="0">
              <a:lnSpc>
                <a:spcPct val="100000"/>
              </a:lnSpc>
              <a:spcBef>
                <a:spcPts val="0"/>
              </a:spcBef>
              <a:spcAft>
                <a:spcPts val="0"/>
              </a:spcAft>
              <a:buClr>
                <a:schemeClr val="dk1"/>
              </a:buClr>
              <a:buSzPts val="1100"/>
              <a:buFont typeface="Courier New"/>
              <a:buChar char="o"/>
            </a:pPr>
            <a:r>
              <a:rPr lang="en-US"/>
              <a:t>Requirements</a:t>
            </a:r>
            <a:endParaRPr/>
          </a:p>
          <a:p>
            <a:pPr marL="635000" lvl="1" indent="-171450" algn="l" rtl="0">
              <a:lnSpc>
                <a:spcPct val="100000"/>
              </a:lnSpc>
              <a:spcBef>
                <a:spcPts val="0"/>
              </a:spcBef>
              <a:spcAft>
                <a:spcPts val="0"/>
              </a:spcAft>
              <a:buClr>
                <a:schemeClr val="dk1"/>
              </a:buClr>
              <a:buSzPts val="1100"/>
              <a:buFont typeface="Courier New"/>
              <a:buChar char="o"/>
            </a:pPr>
            <a:r>
              <a:rPr lang="en-US"/>
              <a:t>System design</a:t>
            </a:r>
            <a:endParaRPr/>
          </a:p>
          <a:p>
            <a:pPr marL="635000" lvl="1" indent="-171450" algn="l" rtl="0">
              <a:lnSpc>
                <a:spcPct val="100000"/>
              </a:lnSpc>
              <a:spcBef>
                <a:spcPts val="0"/>
              </a:spcBef>
              <a:spcAft>
                <a:spcPts val="0"/>
              </a:spcAft>
              <a:buClr>
                <a:schemeClr val="dk1"/>
              </a:buClr>
              <a:buSzPts val="1100"/>
              <a:buFont typeface="Courier New"/>
              <a:buChar char="o"/>
            </a:pPr>
            <a:r>
              <a:rPr lang="en-US"/>
              <a:t>Architecture design</a:t>
            </a:r>
            <a:endParaRPr/>
          </a:p>
          <a:p>
            <a:pPr marL="635000" lvl="1" indent="-171450" algn="l" rtl="0">
              <a:lnSpc>
                <a:spcPct val="100000"/>
              </a:lnSpc>
              <a:spcBef>
                <a:spcPts val="0"/>
              </a:spcBef>
              <a:spcAft>
                <a:spcPts val="0"/>
              </a:spcAft>
              <a:buClr>
                <a:schemeClr val="dk1"/>
              </a:buClr>
              <a:buSzPts val="1100"/>
              <a:buFont typeface="Courier New"/>
              <a:buChar char="o"/>
            </a:pPr>
            <a:r>
              <a:rPr lang="en-US"/>
              <a:t>Module design</a:t>
            </a:r>
            <a:endParaRPr/>
          </a:p>
          <a:p>
            <a:pPr marL="635000" lvl="1" indent="-171450" algn="l" rtl="0">
              <a:lnSpc>
                <a:spcPct val="100000"/>
              </a:lnSpc>
              <a:spcBef>
                <a:spcPts val="0"/>
              </a:spcBef>
              <a:spcAft>
                <a:spcPts val="0"/>
              </a:spcAft>
              <a:buClr>
                <a:schemeClr val="dk1"/>
              </a:buClr>
              <a:buSzPts val="1100"/>
              <a:buFont typeface="Courier New"/>
              <a:buChar char="o"/>
            </a:pPr>
            <a:r>
              <a:rPr lang="en-US"/>
              <a:t>Implementation/Coding</a:t>
            </a:r>
            <a:endParaRPr/>
          </a:p>
          <a:p>
            <a:pPr marL="635000" lvl="1" indent="-171450" algn="l" rtl="0">
              <a:lnSpc>
                <a:spcPct val="100000"/>
              </a:lnSpc>
              <a:spcBef>
                <a:spcPts val="0"/>
              </a:spcBef>
              <a:spcAft>
                <a:spcPts val="0"/>
              </a:spcAft>
              <a:buClr>
                <a:schemeClr val="dk1"/>
              </a:buClr>
              <a:buSzPts val="1100"/>
              <a:buFont typeface="Courier New"/>
              <a:buChar char="o"/>
            </a:pPr>
            <a:r>
              <a:rPr lang="en-US"/>
              <a:t>Unit testing</a:t>
            </a:r>
            <a:endParaRPr/>
          </a:p>
          <a:p>
            <a:pPr marL="635000" lvl="1" indent="-171450" algn="l" rtl="0">
              <a:lnSpc>
                <a:spcPct val="100000"/>
              </a:lnSpc>
              <a:spcBef>
                <a:spcPts val="0"/>
              </a:spcBef>
              <a:spcAft>
                <a:spcPts val="0"/>
              </a:spcAft>
              <a:buClr>
                <a:schemeClr val="dk1"/>
              </a:buClr>
              <a:buSzPts val="1100"/>
              <a:buFont typeface="Courier New"/>
              <a:buChar char="o"/>
            </a:pPr>
            <a:r>
              <a:rPr lang="en-US"/>
              <a:t>Integration testing</a:t>
            </a:r>
            <a:endParaRPr/>
          </a:p>
          <a:p>
            <a:pPr marL="635000" lvl="1" indent="-171450" algn="l" rtl="0">
              <a:lnSpc>
                <a:spcPct val="100000"/>
              </a:lnSpc>
              <a:spcBef>
                <a:spcPts val="0"/>
              </a:spcBef>
              <a:spcAft>
                <a:spcPts val="0"/>
              </a:spcAft>
              <a:buClr>
                <a:schemeClr val="dk1"/>
              </a:buClr>
              <a:buSzPts val="1100"/>
              <a:buFont typeface="Courier New"/>
              <a:buChar char="o"/>
            </a:pPr>
            <a:r>
              <a:rPr lang="en-US"/>
              <a:t>System testing</a:t>
            </a:r>
            <a:endParaRPr/>
          </a:p>
          <a:p>
            <a:pPr marL="635000" lvl="1" indent="-171450" algn="l" rtl="0">
              <a:lnSpc>
                <a:spcPct val="100000"/>
              </a:lnSpc>
              <a:spcBef>
                <a:spcPts val="0"/>
              </a:spcBef>
              <a:spcAft>
                <a:spcPts val="0"/>
              </a:spcAft>
              <a:buClr>
                <a:schemeClr val="dk1"/>
              </a:buClr>
              <a:buSzPts val="1100"/>
              <a:buFont typeface="Courier New"/>
              <a:buChar char="o"/>
            </a:pPr>
            <a:r>
              <a:rPr lang="en-US"/>
              <a:t>Acceptance testing</a:t>
            </a:r>
            <a:endParaRPr i="0" u="none" strike="noStrike" cap="none">
              <a:solidFill>
                <a:schemeClr val="dk1"/>
              </a:solidFill>
            </a:endParaRPr>
          </a:p>
          <a:p>
            <a:pPr marL="457200" marR="0" lvl="0" indent="0" algn="l" rtl="0">
              <a:lnSpc>
                <a:spcPct val="100000"/>
              </a:lnSpc>
              <a:spcBef>
                <a:spcPts val="0"/>
              </a:spcBef>
              <a:spcAft>
                <a:spcPts val="0"/>
              </a:spcAft>
              <a:buSzPts val="1200"/>
              <a:buNone/>
            </a:pPr>
            <a:endParaRPr/>
          </a:p>
          <a:p>
            <a:pPr marL="228600" marR="0" lvl="0" indent="-222250" algn="l" rtl="0">
              <a:lnSpc>
                <a:spcPct val="100000"/>
              </a:lnSpc>
              <a:spcBef>
                <a:spcPts val="0"/>
              </a:spcBef>
              <a:spcAft>
                <a:spcPts val="0"/>
              </a:spcAft>
              <a:buClr>
                <a:schemeClr val="dk1"/>
              </a:buClr>
              <a:buSzPts val="1100"/>
              <a:buFont typeface="Arial"/>
              <a:buChar char="•"/>
            </a:pPr>
            <a:r>
              <a:rPr lang="en-US" b="1" u="none" strike="noStrike" cap="none">
                <a:solidFill>
                  <a:schemeClr val="dk1"/>
                </a:solidFill>
              </a:rPr>
              <a:t>Prototyping Model</a:t>
            </a:r>
            <a:r>
              <a:rPr lang="en-US"/>
              <a:t>: </a:t>
            </a:r>
            <a:r>
              <a:rPr lang="en-US" i="0" u="none" strike="noStrike" cap="none">
                <a:solidFill>
                  <a:schemeClr val="dk1"/>
                </a:solidFill>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There are two approaches:</a:t>
            </a:r>
            <a:endParaRPr/>
          </a:p>
          <a:p>
            <a:pPr marL="635000" marR="0" lvl="1" indent="-171450" algn="l" rtl="0">
              <a:lnSpc>
                <a:spcPct val="100000"/>
              </a:lnSpc>
              <a:spcBef>
                <a:spcPts val="0"/>
              </a:spcBef>
              <a:spcAft>
                <a:spcPts val="0"/>
              </a:spcAft>
              <a:buClr>
                <a:schemeClr val="dk1"/>
              </a:buClr>
              <a:buSzPts val="1100"/>
              <a:buFont typeface="Courier New"/>
              <a:buChar char="o"/>
            </a:pPr>
            <a:r>
              <a:rPr lang="en-US" b="1" u="none" strike="noStrike" cap="none">
                <a:solidFill>
                  <a:schemeClr val="dk1"/>
                </a:solidFill>
              </a:rPr>
              <a:t>Rapid throwaway prototyping:</a:t>
            </a:r>
            <a:r>
              <a:rPr lang="en-US" i="0" u="none" strike="noStrike" cap="none">
                <a:solidFill>
                  <a:schemeClr val="dk1"/>
                </a:solidFill>
              </a:rPr>
              <a:t> Prototyp</a:t>
            </a:r>
            <a:r>
              <a:rPr lang="en-US"/>
              <a:t>es are first created, but they will not become a part of the finally delivered software. </a:t>
            </a:r>
            <a:endParaRPr/>
          </a:p>
          <a:p>
            <a:pPr marL="635000" marR="0" lvl="1" indent="-171450" algn="l" rtl="0">
              <a:lnSpc>
                <a:spcPct val="100000"/>
              </a:lnSpc>
              <a:spcBef>
                <a:spcPts val="0"/>
              </a:spcBef>
              <a:spcAft>
                <a:spcPts val="0"/>
              </a:spcAft>
              <a:buClr>
                <a:schemeClr val="dk1"/>
              </a:buClr>
              <a:buSzPts val="1100"/>
              <a:buFont typeface="Courier New"/>
              <a:buChar char="o"/>
            </a:pPr>
            <a:r>
              <a:rPr lang="en-US" b="1" i="0" u="none" strike="noStrike" cap="none">
                <a:solidFill>
                  <a:schemeClr val="dk1"/>
                </a:solidFill>
              </a:rPr>
              <a:t>Evolutionary prototyping:</a:t>
            </a:r>
            <a:r>
              <a:rPr lang="en-US" i="0" u="none" strike="noStrike" cap="none">
                <a:solidFill>
                  <a:schemeClr val="dk1"/>
                </a:solidFill>
              </a:rPr>
              <a:t> Prototypes gradually evolve </a:t>
            </a:r>
            <a:r>
              <a:rPr lang="en-US"/>
              <a:t>as the final product by means of an iterative incorporation of user feedback.</a:t>
            </a:r>
            <a:endParaRPr/>
          </a:p>
          <a:p>
            <a:pPr marL="635000" marR="0" lvl="1" indent="-171450" algn="l" rtl="0">
              <a:lnSpc>
                <a:spcPct val="100000"/>
              </a:lnSpc>
              <a:spcBef>
                <a:spcPts val="0"/>
              </a:spcBef>
              <a:spcAft>
                <a:spcPts val="0"/>
              </a:spcAft>
              <a:buClr>
                <a:schemeClr val="dk1"/>
              </a:buClr>
              <a:buSzPts val="1100"/>
              <a:buFont typeface="Courier New"/>
              <a:buChar char="o"/>
            </a:pPr>
            <a:r>
              <a:rPr lang="en-US" b="1"/>
              <a:t>Incremental prototyping:</a:t>
            </a:r>
            <a:r>
              <a:rPr lang="en-US"/>
              <a:t> The final product is built as individual prototypes. In the end, the prototypes are merged in an overall design to get the final product. </a:t>
            </a:r>
            <a:endParaRPr/>
          </a:p>
          <a:p>
            <a:pPr marL="635000" marR="0" lvl="1" indent="-171450" algn="l" rtl="0">
              <a:lnSpc>
                <a:spcPct val="100000"/>
              </a:lnSpc>
              <a:spcBef>
                <a:spcPts val="0"/>
              </a:spcBef>
              <a:spcAft>
                <a:spcPts val="0"/>
              </a:spcAft>
              <a:buClr>
                <a:schemeClr val="dk1"/>
              </a:buClr>
              <a:buSzPts val="1100"/>
              <a:buFont typeface="Courier New"/>
              <a:buChar char="o"/>
            </a:pPr>
            <a:r>
              <a:rPr lang="en-US" b="1"/>
              <a:t>Extreme prototyping:</a:t>
            </a:r>
            <a:r>
              <a:rPr lang="en-US"/>
              <a:t> Most commonly used for developing web applications. It involves three phases:</a:t>
            </a:r>
            <a:endParaRPr/>
          </a:p>
          <a:p>
            <a:pPr marL="1371600" marR="0" lvl="2" indent="-298450" algn="l" rtl="0">
              <a:lnSpc>
                <a:spcPct val="100000"/>
              </a:lnSpc>
              <a:spcBef>
                <a:spcPts val="0"/>
              </a:spcBef>
              <a:spcAft>
                <a:spcPts val="0"/>
              </a:spcAft>
              <a:buSzPts val="1100"/>
              <a:buFont typeface="Noto Sans Symbols"/>
              <a:buChar char="▪"/>
            </a:pPr>
            <a:r>
              <a:rPr lang="en-US"/>
              <a:t>Phase 1: A static prototype is built that mainly contains HTML pages</a:t>
            </a:r>
            <a:endParaRPr/>
          </a:p>
          <a:p>
            <a:pPr marL="1371600" marR="0" lvl="2" indent="-298450" algn="l" rtl="0">
              <a:lnSpc>
                <a:spcPct val="100000"/>
              </a:lnSpc>
              <a:spcBef>
                <a:spcPts val="0"/>
              </a:spcBef>
              <a:spcAft>
                <a:spcPts val="0"/>
              </a:spcAft>
              <a:buSzPts val="1100"/>
              <a:buFont typeface="Noto Sans Symbols"/>
              <a:buChar char="▪"/>
            </a:pPr>
            <a:r>
              <a:rPr lang="en-US"/>
              <a:t>Phase 2: Screens are programmatically converted to a fully functional product using a simulated services layer.</a:t>
            </a:r>
            <a:endParaRPr/>
          </a:p>
          <a:p>
            <a:pPr marL="1371600" marR="0" lvl="2" indent="-298450" algn="l" rtl="0">
              <a:lnSpc>
                <a:spcPct val="100000"/>
              </a:lnSpc>
              <a:spcBef>
                <a:spcPts val="0"/>
              </a:spcBef>
              <a:spcAft>
                <a:spcPts val="0"/>
              </a:spcAft>
              <a:buSzPts val="1100"/>
              <a:buFont typeface="Noto Sans Symbols"/>
              <a:buChar char="▪"/>
            </a:pPr>
            <a:r>
              <a:rPr lang="en-US"/>
              <a:t>Phase 3: Services are implemented during this phase.</a:t>
            </a:r>
            <a:endParaRPr/>
          </a:p>
          <a:p>
            <a:pPr marL="0" marR="0" lvl="1" indent="0" algn="l" rtl="0">
              <a:lnSpc>
                <a:spcPct val="100000"/>
              </a:lnSpc>
              <a:spcBef>
                <a:spcPts val="0"/>
              </a:spcBef>
              <a:spcAft>
                <a:spcPts val="0"/>
              </a:spcAft>
              <a:buClr>
                <a:schemeClr val="dk1"/>
              </a:buClr>
              <a:buSzPts val="1200"/>
              <a:buFont typeface="Arial"/>
              <a:buNone/>
            </a:pPr>
            <a:endParaRPr/>
          </a:p>
          <a:p>
            <a:pPr marL="228600" marR="0" lvl="0" indent="-222250" algn="l" rtl="0">
              <a:lnSpc>
                <a:spcPct val="100000"/>
              </a:lnSpc>
              <a:spcBef>
                <a:spcPts val="0"/>
              </a:spcBef>
              <a:spcAft>
                <a:spcPts val="0"/>
              </a:spcAft>
              <a:buClr>
                <a:schemeClr val="dk1"/>
              </a:buClr>
              <a:buSzPts val="1100"/>
              <a:buFont typeface="Arial"/>
              <a:buChar char="•"/>
            </a:pPr>
            <a:r>
              <a:rPr lang="en-US" b="1" strike="noStrike" cap="none">
                <a:solidFill>
                  <a:schemeClr val="dk1"/>
                </a:solidFill>
              </a:rPr>
              <a:t>Spiral Model</a:t>
            </a:r>
            <a:r>
              <a:rPr lang="en-US"/>
              <a:t>: </a:t>
            </a:r>
            <a:r>
              <a:rPr lang="en-US" i="0" u="none" strike="noStrike" cap="none">
                <a:solidFill>
                  <a:schemeClr val="dk1"/>
                </a:solidFill>
              </a:rPr>
              <a:t>The Spiral Model is a software development methodology that aids in choosing the optimal process model for a given project. It combines aspects of the incremental build model, waterfall model and prototyping model. The Spiral Model is concerned primarily with risk awareness and management. Spiral model is distinguished by a set of six invariant characteristics: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Define artifacts concurrently</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There are four essential spiral tasks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Risk determines level of effort</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Risk determines degree of details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Use the anchor point milestones</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Focus on the system and its life cycle </a:t>
            </a:r>
            <a:endParaRPr/>
          </a:p>
          <a:p>
            <a:pPr marL="0" lvl="0" indent="0" algn="l" rtl="0">
              <a:lnSpc>
                <a:spcPct val="100000"/>
              </a:lnSpc>
              <a:spcBef>
                <a:spcPts val="0"/>
              </a:spcBef>
              <a:spcAft>
                <a:spcPts val="0"/>
              </a:spcAft>
              <a:buNone/>
            </a:pPr>
            <a:endParaRPr/>
          </a:p>
        </p:txBody>
      </p:sp>
      <p:sp>
        <p:nvSpPr>
          <p:cNvPr id="1127" name="Google Shape;1127;p1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5" name="Google Shape;1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200" b="1" i="0" u="none" strike="noStrike">
                <a:solidFill>
                  <a:schemeClr val="dk1"/>
                </a:solidFill>
                <a:latin typeface="Arial"/>
                <a:ea typeface="Arial"/>
                <a:cs typeface="Arial"/>
                <a:sym typeface="Arial"/>
              </a:rPr>
              <a:t>Notes to the Facilitator:</a:t>
            </a:r>
            <a:endParaRPr b="0"/>
          </a:p>
          <a:p>
            <a:pPr marL="0" lvl="0" indent="0" algn="l" rtl="0">
              <a:lnSpc>
                <a:spcPct val="100000"/>
              </a:lnSpc>
              <a:spcBef>
                <a:spcPts val="0"/>
              </a:spcBef>
              <a:spcAft>
                <a:spcPts val="0"/>
              </a:spcAft>
              <a:buNone/>
            </a:pPr>
            <a:r>
              <a:rPr lang="en-US" sz="1200" b="0" i="0" u="none" strike="noStrike">
                <a:solidFill>
                  <a:schemeClr val="dk1"/>
                </a:solidFill>
                <a:latin typeface="Arial"/>
                <a:ea typeface="Arial"/>
                <a:cs typeface="Arial"/>
                <a:sym typeface="Arial"/>
              </a:rPr>
              <a:t>Tell the participants that they will be going through a knowledge check question.</a:t>
            </a:r>
            <a:endParaRPr b="0"/>
          </a:p>
          <a:p>
            <a:pPr marL="0" lvl="0" indent="0" algn="l" rtl="0">
              <a:lnSpc>
                <a:spcPct val="100000"/>
              </a:lnSpc>
              <a:spcBef>
                <a:spcPts val="0"/>
              </a:spcBef>
              <a:spcAft>
                <a:spcPts val="0"/>
              </a:spcAft>
              <a:buSzPts val="1200"/>
              <a:buNone/>
            </a:pPr>
            <a:endParaRPr b="1"/>
          </a:p>
          <a:p>
            <a:pPr marL="0" lvl="0" indent="0" algn="l" rtl="0">
              <a:lnSpc>
                <a:spcPct val="100000"/>
              </a:lnSpc>
              <a:spcBef>
                <a:spcPts val="0"/>
              </a:spcBef>
              <a:spcAft>
                <a:spcPts val="0"/>
              </a:spcAft>
              <a:buSzPts val="1200"/>
              <a:buNone/>
            </a:pPr>
            <a:r>
              <a:rPr lang="en-US" b="1"/>
              <a:t>Answers: </a:t>
            </a:r>
            <a:endParaRPr/>
          </a:p>
          <a:p>
            <a:pPr marL="0" lvl="0" indent="0" algn="l" rtl="0">
              <a:lnSpc>
                <a:spcPct val="100000"/>
              </a:lnSpc>
              <a:spcBef>
                <a:spcPts val="0"/>
              </a:spcBef>
              <a:spcAft>
                <a:spcPts val="0"/>
              </a:spcAft>
              <a:buSzPts val="1200"/>
              <a:buNone/>
            </a:pPr>
            <a:r>
              <a:rPr lang="en-US"/>
              <a:t>1. b. Rapid throwaway prototyping</a:t>
            </a:r>
            <a:endParaRPr/>
          </a:p>
          <a:p>
            <a:pPr marL="0" lvl="0" indent="0" algn="l" rtl="0">
              <a:lnSpc>
                <a:spcPct val="100000"/>
              </a:lnSpc>
              <a:spcBef>
                <a:spcPts val="0"/>
              </a:spcBef>
              <a:spcAft>
                <a:spcPts val="0"/>
              </a:spcAft>
              <a:buSzPts val="1200"/>
              <a:buNone/>
            </a:pPr>
            <a:r>
              <a:rPr lang="en-US"/>
              <a:t>2. a. Define artifacts sequentially</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None/>
            </a:pPr>
            <a:endParaRPr/>
          </a:p>
        </p:txBody>
      </p:sp>
      <p:sp>
        <p:nvSpPr>
          <p:cNvPr id="1196" name="Google Shape;1196;p14: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2" name="Google Shape;1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Let the participants know that in the classical waterfall model the development process begins only if the previous phase is complete. Explain to the participants why this model has been so popular.</a:t>
            </a:r>
            <a:br>
              <a:rPr lang="en-US" i="0" u="none" strike="noStrike" cap="none">
                <a:solidFill>
                  <a:schemeClr val="dk1"/>
                </a:solidFill>
              </a:rPr>
            </a:b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most popular way of developing a software is the ‘THE CLASSICAL WATERFALL’ model . It is the first SDLC model, introduced to describe the software development, in late 1950 and became popular in 1970’s by the first formal description of the waterfall model  cited in an article by Winston W. Royce though the term </a:t>
            </a:r>
            <a:r>
              <a:rPr lang="en-US">
                <a:solidFill>
                  <a:schemeClr val="dk1"/>
                </a:solidFill>
              </a:rPr>
              <a:t>‘</a:t>
            </a:r>
            <a:r>
              <a:rPr lang="en-US" i="0" u="none" strike="noStrike" cap="none">
                <a:solidFill>
                  <a:schemeClr val="dk1"/>
                </a:solidFill>
              </a:rPr>
              <a:t>waterfall</a:t>
            </a:r>
            <a:r>
              <a:rPr lang="en-US">
                <a:solidFill>
                  <a:schemeClr val="dk1"/>
                </a:solidFill>
              </a:rPr>
              <a:t>’</a:t>
            </a:r>
            <a:r>
              <a:rPr lang="en-US" i="0" u="none" strike="noStrike" cap="none">
                <a:solidFill>
                  <a:schemeClr val="dk1"/>
                </a:solidFill>
              </a:rPr>
              <a:t>  was coined by Bell and Thayer in 1976.</a:t>
            </a:r>
            <a:br>
              <a:rPr lang="en-US" i="0" u="none" strike="noStrike" cap="none">
                <a:solidFill>
                  <a:schemeClr val="dk1"/>
                </a:solidFill>
              </a:rPr>
            </a:b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In waterfall model, t</a:t>
            </a:r>
            <a:r>
              <a:rPr lang="en-US" i="0" u="none" strike="noStrike" cap="none">
                <a:solidFill>
                  <a:schemeClr val="dk1"/>
                </a:solidFill>
              </a:rPr>
              <a:t>he entire software development process undergoes different phases, namely requirement details/analysis, design, coding </a:t>
            </a:r>
            <a:r>
              <a:rPr lang="en-US">
                <a:solidFill>
                  <a:schemeClr val="dk1"/>
                </a:solidFill>
              </a:rPr>
              <a:t>and</a:t>
            </a:r>
            <a:r>
              <a:rPr lang="en-US" i="0" u="none" strike="noStrike" cap="none">
                <a:solidFill>
                  <a:schemeClr val="dk1"/>
                </a:solidFill>
              </a:rPr>
              <a:t> testing, system testing </a:t>
            </a:r>
            <a:r>
              <a:rPr lang="en-US">
                <a:solidFill>
                  <a:schemeClr val="dk1"/>
                </a:solidFill>
              </a:rPr>
              <a:t>and</a:t>
            </a:r>
            <a:r>
              <a:rPr lang="en-US" i="0" u="none" strike="noStrike" cap="none">
                <a:solidFill>
                  <a:schemeClr val="dk1"/>
                </a:solidFill>
              </a:rPr>
              <a:t> integration, deployment and maintenance. </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A team of experts and trained people in each department handle different phases of the Waterfall model</a:t>
            </a:r>
            <a:r>
              <a:rPr lang="en-US">
                <a:solidFill>
                  <a:schemeClr val="dk1"/>
                </a:solidFill>
              </a:rPr>
              <a:t>.</a:t>
            </a:r>
            <a:r>
              <a:rPr lang="en-US" i="0" u="none" strike="noStrike" cap="none">
                <a:solidFill>
                  <a:schemeClr val="dk1"/>
                </a:solidFill>
              </a:rPr>
              <a:t> </a:t>
            </a:r>
            <a:r>
              <a:rPr lang="en-US">
                <a:solidFill>
                  <a:schemeClr val="dk1"/>
                </a:solidFill>
              </a:rPr>
              <a:t>F</a:t>
            </a:r>
            <a:r>
              <a:rPr lang="en-US" i="0" u="none" strike="noStrike" cap="none">
                <a:solidFill>
                  <a:schemeClr val="dk1"/>
                </a:solidFill>
              </a:rPr>
              <a:t>or </a:t>
            </a:r>
            <a:r>
              <a:rPr lang="en-US">
                <a:solidFill>
                  <a:schemeClr val="dk1"/>
                </a:solidFill>
              </a:rPr>
              <a:t>example</a:t>
            </a:r>
            <a:r>
              <a:rPr lang="en-US" i="0" u="none" strike="noStrike" cap="none">
                <a:solidFill>
                  <a:schemeClr val="dk1"/>
                </a:solidFill>
              </a:rPr>
              <a:t>, business and requirements analysis department, software engineering department, development and programming department, quality assurance (QA) department, and technical support department.</a:t>
            </a:r>
            <a:endParaRPr/>
          </a:p>
          <a:p>
            <a:pPr marL="0" lvl="0" indent="0" algn="l" rtl="0">
              <a:lnSpc>
                <a:spcPct val="100000"/>
              </a:lnSpc>
              <a:spcBef>
                <a:spcPts val="0"/>
              </a:spcBef>
              <a:spcAft>
                <a:spcPts val="0"/>
              </a:spcAft>
              <a:buNone/>
            </a:pPr>
            <a:endParaRPr/>
          </a:p>
        </p:txBody>
      </p:sp>
      <p:sp>
        <p:nvSpPr>
          <p:cNvPr id="1203" name="Google Shape;1203;p1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9" name="Google Shape;122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Let the participants know that in classical waterfall model the development process begins only if the previous phase is complete. Explain to the participants why this model has been so popular.</a:t>
            </a:r>
            <a:br>
              <a:rPr lang="en-US" i="0" u="none" strike="noStrike" cap="none">
                <a:solidFill>
                  <a:schemeClr val="dk1"/>
                </a:solidFill>
              </a:rPr>
            </a:b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In </a:t>
            </a:r>
            <a:r>
              <a:rPr lang="en-US">
                <a:solidFill>
                  <a:schemeClr val="dk1"/>
                </a:solidFill>
              </a:rPr>
              <a:t>t</a:t>
            </a:r>
            <a:r>
              <a:rPr lang="en-US" i="0" u="none" strike="noStrike" cap="none">
                <a:solidFill>
                  <a:schemeClr val="dk1"/>
                </a:solidFill>
              </a:rPr>
              <a:t>he </a:t>
            </a:r>
            <a:r>
              <a:rPr lang="en-US">
                <a:solidFill>
                  <a:schemeClr val="dk1"/>
                </a:solidFill>
              </a:rPr>
              <a:t>w</a:t>
            </a:r>
            <a:r>
              <a:rPr lang="en-US" i="0" u="none" strike="noStrike" cap="none">
                <a:solidFill>
                  <a:schemeClr val="dk1"/>
                </a:solidFill>
              </a:rPr>
              <a:t>aterfall approach, the whole process of software development is divided into separate phases. The outcome of one phase acts as the input for the next phase sequentially. This means that any phase in the development process begins only if the previous phase is complete. The waterfall model is a sequential design process in which progress is seen as flowing steadily downwards (like a waterfall) through the phases of </a:t>
            </a:r>
            <a:r>
              <a:rPr lang="en-US">
                <a:solidFill>
                  <a:schemeClr val="dk1"/>
                </a:solidFill>
              </a:rPr>
              <a:t>c</a:t>
            </a:r>
            <a:r>
              <a:rPr lang="en-US" i="0" u="none" strike="noStrike" cap="none">
                <a:solidFill>
                  <a:schemeClr val="dk1"/>
                </a:solidFill>
              </a:rPr>
              <a:t>onception, </a:t>
            </a:r>
            <a:r>
              <a:rPr lang="en-US">
                <a:solidFill>
                  <a:schemeClr val="dk1"/>
                </a:solidFill>
              </a:rPr>
              <a:t>i</a:t>
            </a:r>
            <a:r>
              <a:rPr lang="en-US" i="0" u="none" strike="noStrike" cap="none">
                <a:solidFill>
                  <a:schemeClr val="dk1"/>
                </a:solidFill>
              </a:rPr>
              <a:t>nitiation, </a:t>
            </a:r>
            <a:r>
              <a:rPr lang="en-US">
                <a:solidFill>
                  <a:schemeClr val="dk1"/>
                </a:solidFill>
              </a:rPr>
              <a:t>a</a:t>
            </a:r>
            <a:r>
              <a:rPr lang="en-US" i="0" u="none" strike="noStrike" cap="none">
                <a:solidFill>
                  <a:schemeClr val="dk1"/>
                </a:solidFill>
              </a:rPr>
              <a:t>nalysis, </a:t>
            </a:r>
            <a:r>
              <a:rPr lang="en-US">
                <a:solidFill>
                  <a:schemeClr val="dk1"/>
                </a:solidFill>
              </a:rPr>
              <a:t>d</a:t>
            </a:r>
            <a:r>
              <a:rPr lang="en-US" i="0" u="none" strike="noStrike" cap="none">
                <a:solidFill>
                  <a:schemeClr val="dk1"/>
                </a:solidFill>
              </a:rPr>
              <a:t>esign, </a:t>
            </a:r>
            <a:r>
              <a:rPr lang="en-US">
                <a:solidFill>
                  <a:schemeClr val="dk1"/>
                </a:solidFill>
              </a:rPr>
              <a:t>c</a:t>
            </a:r>
            <a:r>
              <a:rPr lang="en-US" i="0" u="none" strike="noStrike" cap="none">
                <a:solidFill>
                  <a:schemeClr val="dk1"/>
                </a:solidFill>
              </a:rPr>
              <a:t>onstruction, </a:t>
            </a:r>
            <a:r>
              <a:rPr lang="en-US">
                <a:solidFill>
                  <a:schemeClr val="dk1"/>
                </a:solidFill>
              </a:rPr>
              <a:t>t</a:t>
            </a:r>
            <a:r>
              <a:rPr lang="en-US" i="0" u="none" strike="noStrike" cap="none">
                <a:solidFill>
                  <a:schemeClr val="dk1"/>
                </a:solidFill>
              </a:rPr>
              <a:t>esting, </a:t>
            </a:r>
            <a:r>
              <a:rPr lang="en-US">
                <a:solidFill>
                  <a:schemeClr val="dk1"/>
                </a:solidFill>
              </a:rPr>
              <a:t>p</a:t>
            </a:r>
            <a:r>
              <a:rPr lang="en-US" i="0" u="none" strike="noStrike" cap="none">
                <a:solidFill>
                  <a:schemeClr val="dk1"/>
                </a:solidFill>
              </a:rPr>
              <a:t>roduction/</a:t>
            </a:r>
            <a:r>
              <a:rPr lang="en-US">
                <a:solidFill>
                  <a:schemeClr val="dk1"/>
                </a:solidFill>
              </a:rPr>
              <a:t>i</a:t>
            </a:r>
            <a:r>
              <a:rPr lang="en-US" i="0" u="none" strike="noStrike" cap="none">
                <a:solidFill>
                  <a:schemeClr val="dk1"/>
                </a:solidFill>
              </a:rPr>
              <a:t>mplementation and </a:t>
            </a:r>
            <a:r>
              <a:rPr lang="en-US">
                <a:solidFill>
                  <a:schemeClr val="dk1"/>
                </a:solidFill>
              </a:rPr>
              <a:t>m</a:t>
            </a:r>
            <a:r>
              <a:rPr lang="en-US" i="0" u="none" strike="noStrike" cap="none">
                <a:solidFill>
                  <a:schemeClr val="dk1"/>
                </a:solidFill>
              </a:rPr>
              <a:t>aintenance.</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As the Waterfall Model illustrates the software development process in a linear sequential flow; hence it is also referred to as a Linear-Sequential Life Cycle Model.</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The sequence of steps in the waterfall model is as follows:</a:t>
            </a:r>
            <a:endParaRPr i="0" u="none" strike="noStrike" cap="none">
              <a:solidFill>
                <a:schemeClr val="dk1"/>
              </a:solidFill>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i="0" u="none" strike="noStrike" cap="none">
                <a:solidFill>
                  <a:schemeClr val="dk1"/>
                </a:solidFill>
              </a:rPr>
              <a:t>The first and foremost stage is the study of resources, technical &amp; financial feasibility.</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i="0" u="none" strike="noStrike" cap="none">
                <a:solidFill>
                  <a:schemeClr val="dk1"/>
                </a:solidFill>
              </a:rPr>
              <a:t>Requirement Analysis and specification design </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i="0" u="none" strike="noStrike" cap="none">
                <a:solidFill>
                  <a:schemeClr val="dk1"/>
                </a:solidFill>
              </a:rPr>
              <a:t>Design Phase</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i="0" u="none" strike="noStrike" cap="none">
                <a:solidFill>
                  <a:schemeClr val="dk1"/>
                </a:solidFill>
              </a:rPr>
              <a:t>Coding and Unit testing </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i="0" u="none" strike="noStrike" cap="none">
                <a:solidFill>
                  <a:schemeClr val="dk1"/>
                </a:solidFill>
              </a:rPr>
              <a:t>Integration and system testing </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i="0" u="none" strike="noStrike" cap="none">
                <a:solidFill>
                  <a:schemeClr val="dk1"/>
                </a:solidFill>
              </a:rPr>
              <a:t>Maintenance</a:t>
            </a:r>
            <a:endParaRPr/>
          </a:p>
        </p:txBody>
      </p:sp>
      <p:sp>
        <p:nvSpPr>
          <p:cNvPr id="1230" name="Google Shape;1230;p1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5" name="Google Shape;12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the participants the objective of feasibility study and how it is helpful to determine the </a:t>
            </a:r>
            <a:r>
              <a:rPr lang="en-US">
                <a:solidFill>
                  <a:schemeClr val="dk1"/>
                </a:solidFill>
              </a:rPr>
              <a:t>durability </a:t>
            </a:r>
            <a:r>
              <a:rPr lang="en-US" i="0" u="none" strike="noStrike" cap="none">
                <a:solidFill>
                  <a:schemeClr val="dk1"/>
                </a:solidFill>
              </a:rPr>
              <a:t>of the project.</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main aim of feasibility study is to determine whether it would be financially and technically feasible to develop the product. At first project managers or team leaders figure out  a rough understanding of what is required to be done by visiting the client . They study different input and output  data to be produced by the system. They study the required processing to be done on these data and look at the various constraints and effects on the behavior of the system. After understanding the problem (if any) they investigate the different available solutions.</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Then they examine each of the solutions in terms of what kind of resources required, what would be the cost of development and what would be the development time for each solution.</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Based on this analysis they pick the best solution and determine whether the solution is feasible financially and technically. They check whether the customer budget would meet the cost of the product and whether they have sufficient technical expertise in the area of development. The following is an example of a feasibility study undertaken by an organization. It is intended to give you a feel of the activities and issues involved in the feasibility study phase of a typical software project.</a:t>
            </a:r>
            <a:r>
              <a:rPr lang="en-US">
                <a:solidFill>
                  <a:schemeClr val="dk1"/>
                </a:solidFill>
              </a:rPr>
              <a:t> </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b="1">
                <a:solidFill>
                  <a:schemeClr val="dk1"/>
                </a:solidFill>
              </a:rPr>
              <a:t>Case Study:</a:t>
            </a:r>
            <a:endParaRPr/>
          </a:p>
          <a:p>
            <a:pPr marL="0" marR="0" lvl="0" indent="0" algn="l" rtl="0">
              <a:lnSpc>
                <a:spcPct val="100000"/>
              </a:lnSpc>
              <a:spcBef>
                <a:spcPts val="0"/>
              </a:spcBef>
              <a:spcAft>
                <a:spcPts val="0"/>
              </a:spcAft>
              <a:buClr>
                <a:schemeClr val="dk1"/>
              </a:buClr>
              <a:buSzPts val="1100"/>
              <a:buFont typeface="Arial"/>
              <a:buNone/>
            </a:pPr>
            <a:r>
              <a:rPr lang="en-US">
                <a:solidFill>
                  <a:schemeClr val="dk1"/>
                </a:solidFill>
              </a:rPr>
              <a:t>A mining company named Galaxy Mining Company Ltd. (GMC) has mines located at various places in India. It has about fifty different mine sites spread across eight states. The company employs a large number of mines at each mine site. Mining being a risky profession, the company intends to operate a special provident fund, which would exist in addition to the standard provident fund that the miners already enjoy. The main objective of having the special provident fund (SPF) would be quickly distributed some compensation before the standard provident amount is paid. According to this scheme, each mine site would deduct SPF installments from each miner every month and deposit the same with the CSPFC (Central Special Provident Fund Commissioner). The CSPFC will maintain all details regarding the SPF installments collected from the miners. GMC employed a reputed software vendor Adventure Software Inc. to undertake the task of developing the software for automating the maintenance of SPF records of all employees. GMC realized that besides saving manpower on bookkeeping work, the software would help in speedy settlement of claim cases. GMC indicated that the amount it can afford for this software to be developed and installed is Rs. 1 million. </a:t>
            </a:r>
            <a:endParaRPr/>
          </a:p>
          <a:p>
            <a:pPr marL="0" marR="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a:solidFill>
                  <a:schemeClr val="dk1"/>
                </a:solidFill>
              </a:rPr>
              <a:t>Adventure Software Inc. deputed their project manager to carry out the feasibility study. The project manager discussed the matter with the top managers of GMC to get an overview of the project. He also discussed the issues involved with the several field PF officers at various mine sites to determine the exact details of the project. The project manager identified two broad approaches to solve the problem. One was to have a central database which could be accessed and updated via a satellite connection to various mine sites. The other approach was to have local databases at each mine site and to update the central database periodically through a dial-up connection. These periodic updates could be done on a daily or hourly basis depending on the delay acceptable to the GMC in invoking various functions of the software. The project manager found that the second approach was very affordable and more fault-tolerant as the local mine sites could still operate even when the communication link to the central database temporarily failed. The project manager quickly analyzed the database functionalities required, the user-interface issues, and the software handling communication with the mine sites. He arrived at a cost to develop from the analysis. He found that the solution involving maintenance of local databases at the mine sites and periodic updating of a central database was financially and technically feasible. The project manager discussed his solution with the GMC management and found that the solution was acceptable to them as well.</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None/>
            </a:pPr>
            <a:endParaRPr/>
          </a:p>
        </p:txBody>
      </p:sp>
      <p:sp>
        <p:nvSpPr>
          <p:cNvPr id="1256" name="Google Shape;1256;p1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3" name="Google Shape;12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to participants, how </a:t>
            </a:r>
            <a:r>
              <a:rPr lang="en-US">
                <a:solidFill>
                  <a:schemeClr val="dk1"/>
                </a:solidFill>
              </a:rPr>
              <a:t>i</a:t>
            </a:r>
            <a:r>
              <a:rPr lang="en-US" i="0" u="none" strike="noStrike" cap="none">
                <a:solidFill>
                  <a:schemeClr val="dk1"/>
                </a:solidFill>
              </a:rPr>
              <a:t>n this phase, the expectations and goals of the project are defined, and risks are analyzed.</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aim of the requirements analysis and specification phase is to understand the exact requirements of the customer and to document them properly. This phase consists of two distinct activities</a:t>
            </a:r>
            <a:r>
              <a:rPr lang="en-US">
                <a:solidFill>
                  <a:schemeClr val="dk1"/>
                </a:solidFill>
              </a:rPr>
              <a:t>:</a:t>
            </a:r>
            <a:endParaRPr i="0" u="none" strike="noStrike" cap="none">
              <a:solidFill>
                <a:schemeClr val="dk1"/>
              </a:solidFill>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Requirements gathering and analysis</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Requirements specification</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aim of ‘requirements gathering’ is to collect all relevant information from the customer regarding the product to be developed. Once this is done and clear understanding of the customer requirements is available, then the incompleteness and inconsistencies are removed. The requirements analysis activity is started by collecting all the relevant data related to the product to be developed from the users of the product and from the customer through interviews and discussions.</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i="0" u="none" strike="noStrike" cap="none">
                <a:solidFill>
                  <a:schemeClr val="dk1"/>
                </a:solidFill>
              </a:rPr>
              <a:t>For </a:t>
            </a:r>
            <a:r>
              <a:rPr lang="en-US">
                <a:solidFill>
                  <a:schemeClr val="dk1"/>
                </a:solidFill>
              </a:rPr>
              <a:t>example</a:t>
            </a:r>
            <a:r>
              <a:rPr lang="en-US" i="0" u="none" strike="noStrike" cap="none">
                <a:solidFill>
                  <a:schemeClr val="dk1"/>
                </a:solidFill>
              </a:rPr>
              <a:t>, to do the analysis of a business accounting software required by an organization, the analyst should interview all the accountants of the organization to assess their requirements and expectations.</a:t>
            </a:r>
            <a:r>
              <a:rPr lang="en-US">
                <a:solidFill>
                  <a:schemeClr val="dk1"/>
                </a:solidFill>
              </a:rPr>
              <a:t> </a:t>
            </a:r>
            <a:r>
              <a:rPr lang="en-US" i="0" u="none" strike="noStrike" cap="none">
                <a:solidFill>
                  <a:schemeClr val="dk1"/>
                </a:solidFill>
              </a:rPr>
              <a:t>It is necessary to identify all ambiguities and contradictions in the requirements as there is a possibility that the data collected may contain several contradictions and ambiguities, since each user typically has only a partial and incomplete view of the system. Once  all ambiguities, inconsistencies, and incompleteness have been resolved and all the</a:t>
            </a:r>
            <a:r>
              <a:rPr lang="en-US">
                <a:solidFill>
                  <a:schemeClr val="dk1"/>
                </a:solidFill>
              </a:rPr>
              <a:t> </a:t>
            </a:r>
            <a:r>
              <a:rPr lang="en-US" i="0" u="none" strike="noStrike" cap="none">
                <a:solidFill>
                  <a:schemeClr val="dk1"/>
                </a:solidFill>
              </a:rPr>
              <a:t>requirements/expectations have been properly understood, the</a:t>
            </a:r>
            <a:r>
              <a:rPr lang="en-US" b="1" i="0" u="none" strike="noStrike" cap="none">
                <a:solidFill>
                  <a:schemeClr val="dk1"/>
                </a:solidFill>
              </a:rPr>
              <a:t> </a:t>
            </a:r>
            <a:r>
              <a:rPr lang="en-US" i="0" u="none" strike="noStrike" cap="none">
                <a:solidFill>
                  <a:schemeClr val="dk1"/>
                </a:solidFill>
              </a:rPr>
              <a:t>requirements specification</a:t>
            </a:r>
            <a:r>
              <a:rPr lang="en-US" b="1" i="0" u="none" strike="noStrike" cap="none">
                <a:solidFill>
                  <a:schemeClr val="dk1"/>
                </a:solidFill>
              </a:rPr>
              <a:t> </a:t>
            </a:r>
            <a:r>
              <a:rPr lang="en-US" i="0" u="none" strike="noStrike" cap="none">
                <a:solidFill>
                  <a:schemeClr val="dk1"/>
                </a:solidFill>
              </a:rPr>
              <a:t>activity can start.</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This activity includes the steps to systematically capture and organize the user requirements into a Software/hardware Requirements Specification</a:t>
            </a:r>
            <a:r>
              <a:rPr lang="en-US">
                <a:solidFill>
                  <a:schemeClr val="dk1"/>
                </a:solidFill>
              </a:rPr>
              <a:t> </a:t>
            </a:r>
            <a:r>
              <a:rPr lang="en-US" i="0" u="none" strike="noStrike" cap="none">
                <a:solidFill>
                  <a:schemeClr val="dk1"/>
                </a:solidFill>
              </a:rPr>
              <a:t>(SRS) document.</a:t>
            </a:r>
            <a:r>
              <a:rPr lang="en-US">
                <a:solidFill>
                  <a:schemeClr val="dk1"/>
                </a:solidFill>
              </a:rPr>
              <a:t> </a:t>
            </a:r>
            <a:r>
              <a:rPr lang="en-US" i="0" u="none" strike="noStrike" cap="none">
                <a:solidFill>
                  <a:schemeClr val="dk1"/>
                </a:solidFill>
              </a:rPr>
              <a:t>The customer requirements identified during the requirements gathering and analysis activity are organized into an SRS document. The important components of this document are functional requirements, the nonfunctional requirements, and the goals of the implementation. </a:t>
            </a:r>
            <a:endParaRPr/>
          </a:p>
          <a:p>
            <a:pPr marL="0" lvl="0" indent="0" algn="l" rtl="0">
              <a:lnSpc>
                <a:spcPct val="100000"/>
              </a:lnSpc>
              <a:spcBef>
                <a:spcPts val="0"/>
              </a:spcBef>
              <a:spcAft>
                <a:spcPts val="0"/>
              </a:spcAft>
              <a:buNone/>
            </a:pPr>
            <a:endParaRPr/>
          </a:p>
        </p:txBody>
      </p:sp>
      <p:sp>
        <p:nvSpPr>
          <p:cNvPr id="1274" name="Google Shape;1274;p1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4" name="Google Shape;128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to participants, how a blueprint is drawn up for the developers along with a plan of meeting requirements. </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goal of the design phase is to transform the requirements specified in the SRS document into a structure that is suitable for implementation in some programming language. In technical terms, during the design phase the software architecture is derived from the SRS document. </a:t>
            </a:r>
            <a:endParaRPr/>
          </a:p>
          <a:p>
            <a:pPr marL="0" marR="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i="0" u="none" strike="noStrike" cap="none">
                <a:solidFill>
                  <a:schemeClr val="dk1"/>
                </a:solidFill>
              </a:rPr>
              <a:t>The two phases of design are as follows:</a:t>
            </a:r>
            <a:endParaRPr/>
          </a:p>
          <a:p>
            <a:pPr marL="228600" marR="0" lvl="0" indent="-222250" algn="l" rtl="0">
              <a:lnSpc>
                <a:spcPct val="100000"/>
              </a:lnSpc>
              <a:spcBef>
                <a:spcPts val="0"/>
              </a:spcBef>
              <a:spcAft>
                <a:spcPts val="0"/>
              </a:spcAft>
              <a:buClr>
                <a:schemeClr val="dk1"/>
              </a:buClr>
              <a:buSzPts val="1100"/>
              <a:buFont typeface="Arial"/>
              <a:buChar char="•"/>
            </a:pPr>
            <a:r>
              <a:rPr lang="en-US" b="1" u="none" strike="noStrike" cap="none">
                <a:solidFill>
                  <a:schemeClr val="dk1"/>
                </a:solidFill>
              </a:rPr>
              <a:t>High level design</a:t>
            </a:r>
            <a:r>
              <a:rPr lang="en-US"/>
              <a:t>: </a:t>
            </a:r>
            <a:r>
              <a:rPr lang="en-US" i="0" u="none" strike="noStrike" cap="none">
                <a:solidFill>
                  <a:schemeClr val="dk1"/>
                </a:solidFill>
              </a:rPr>
              <a:t>High-Level Design (HLD) involves decomposing a system into modules, and representing the interfaces and invocating relationships among modules. An HLD is referred to as software architecture. A HLD document will usually include a high-level architecture diagram depicting the components, interfaces, and networks that need to be further specified or developed. The document may also depict or otherwise refer to workflows and/or data flows between component systems.</a:t>
            </a:r>
            <a:endParaRPr/>
          </a:p>
          <a:p>
            <a:pPr marL="228600" marR="0" lvl="0" indent="0" algn="l" rtl="0">
              <a:lnSpc>
                <a:spcPct val="100000"/>
              </a:lnSpc>
              <a:spcBef>
                <a:spcPts val="0"/>
              </a:spcBef>
              <a:spcAft>
                <a:spcPts val="0"/>
              </a:spcAft>
              <a:buSzPts val="1200"/>
              <a:buNone/>
            </a:pPr>
            <a:endParaRPr>
              <a:solidFill>
                <a:schemeClr val="dk1"/>
              </a:solidFill>
            </a:endParaRPr>
          </a:p>
          <a:p>
            <a:pPr marL="228600" marR="0" lvl="0" indent="-222250" algn="l" rtl="0">
              <a:lnSpc>
                <a:spcPct val="100000"/>
              </a:lnSpc>
              <a:spcBef>
                <a:spcPts val="0"/>
              </a:spcBef>
              <a:spcAft>
                <a:spcPts val="0"/>
              </a:spcAft>
              <a:buClr>
                <a:schemeClr val="dk1"/>
              </a:buClr>
              <a:buSzPts val="1100"/>
              <a:buFont typeface="Arial"/>
              <a:buChar char="•"/>
            </a:pPr>
            <a:r>
              <a:rPr lang="en-US" b="1" u="none" strike="noStrike" cap="none">
                <a:solidFill>
                  <a:schemeClr val="dk1"/>
                </a:solidFill>
              </a:rPr>
              <a:t>Low level design</a:t>
            </a:r>
            <a:r>
              <a:rPr lang="en-US"/>
              <a:t>: </a:t>
            </a:r>
            <a:r>
              <a:rPr lang="en-US" i="0" u="none" strike="noStrike" cap="none">
                <a:solidFill>
                  <a:schemeClr val="dk1"/>
                </a:solidFill>
              </a:rPr>
              <a:t>LLD, also known as a detailed design, is used to design internals of the individual modules identified during HLD, i.e., data structures and algorithms of the modules are designed and documented. Program specifications are covered under LLD. The LLD describes each and every module in an elaborate manner so that the programmer can directly code the program based on it. There will be at least one document for each module. The LLD will contain</a:t>
            </a:r>
            <a:r>
              <a:rPr lang="en-US">
                <a:solidFill>
                  <a:schemeClr val="dk1"/>
                </a:solidFill>
              </a:rPr>
              <a:t>:</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a detailed functional logic of the module in </a:t>
            </a:r>
            <a:r>
              <a:rPr lang="en-US"/>
              <a:t>pseudocode</a:t>
            </a:r>
            <a:r>
              <a:rPr lang="en-US" i="0" u="none" strike="noStrike" cap="none">
                <a:solidFill>
                  <a:schemeClr val="dk1"/>
                </a:solidFill>
              </a:rPr>
              <a:t> </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database tables with all elements, including their type and size </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all interface details with complete API references (both requests and responses) </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all dependency issues </a:t>
            </a:r>
            <a:endParaRPr>
              <a:solidFill>
                <a:schemeClr val="dk1"/>
              </a:solidFill>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error message listings </a:t>
            </a:r>
            <a:endParaRPr/>
          </a:p>
          <a:p>
            <a:pPr marL="635000" marR="0" lvl="1" indent="-171450" algn="l" rtl="0">
              <a:lnSpc>
                <a:spcPct val="100000"/>
              </a:lnSpc>
              <a:spcBef>
                <a:spcPts val="0"/>
              </a:spcBef>
              <a:spcAft>
                <a:spcPts val="0"/>
              </a:spcAft>
              <a:buClr>
                <a:schemeClr val="dk1"/>
              </a:buClr>
              <a:buSzPts val="1100"/>
              <a:buFont typeface="Courier New"/>
              <a:buChar char="o"/>
            </a:pPr>
            <a:r>
              <a:rPr lang="en-US" i="0" u="none" strike="noStrike" cap="none">
                <a:solidFill>
                  <a:schemeClr val="dk1"/>
                </a:solidFill>
              </a:rPr>
              <a:t>complete inputs and outputs for a module</a:t>
            </a:r>
            <a:endParaRPr/>
          </a:p>
          <a:p>
            <a:pPr marL="234950" marR="0" lvl="0" indent="0" algn="l" rtl="0">
              <a:lnSpc>
                <a:spcPct val="100000"/>
              </a:lnSpc>
              <a:spcBef>
                <a:spcPts val="0"/>
              </a:spcBef>
              <a:spcAft>
                <a:spcPts val="0"/>
              </a:spcAft>
              <a:buClr>
                <a:schemeClr val="dk1"/>
              </a:buClr>
              <a:buSzPts val="1100"/>
              <a:buFont typeface="Courier New"/>
              <a:buNone/>
            </a:pPr>
            <a:endParaRPr i="0" u="none" strike="noStrike" cap="none">
              <a:solidFill>
                <a:schemeClr val="dk1"/>
              </a:solidFill>
            </a:endParaRPr>
          </a:p>
          <a:p>
            <a:pPr marL="234950" marR="0" lvl="0" indent="0" algn="l" rtl="0">
              <a:lnSpc>
                <a:spcPct val="100000"/>
              </a:lnSpc>
              <a:spcBef>
                <a:spcPts val="0"/>
              </a:spcBef>
              <a:spcAft>
                <a:spcPts val="0"/>
              </a:spcAft>
              <a:buClr>
                <a:schemeClr val="dk1"/>
              </a:buClr>
              <a:buSzPts val="1100"/>
              <a:buFont typeface="Courier New"/>
              <a:buNone/>
            </a:pPr>
            <a:r>
              <a:rPr lang="en-US" i="0" u="none" strike="noStrike" cap="none">
                <a:solidFill>
                  <a:schemeClr val="dk1"/>
                </a:solidFill>
              </a:rPr>
              <a:t>The major difference between high and low level design lies in the fact that HLD gives an overview of the system, product, service or a process whereas the low-level design is a more detailed document that describes the data structures, required software architecture, source code and algorithms. It is the low-level design where the actual software components are designed.</a:t>
            </a:r>
            <a:endParaRPr/>
          </a:p>
          <a:p>
            <a:pPr marL="0" lvl="0" indent="0" algn="l" rtl="0">
              <a:lnSpc>
                <a:spcPct val="100000"/>
              </a:lnSpc>
              <a:spcBef>
                <a:spcPts val="0"/>
              </a:spcBef>
              <a:spcAft>
                <a:spcPts val="0"/>
              </a:spcAft>
              <a:buNone/>
            </a:pPr>
            <a:endParaRPr/>
          </a:p>
        </p:txBody>
      </p:sp>
      <p:sp>
        <p:nvSpPr>
          <p:cNvPr id="1285" name="Google Shape;1285;p1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9" name="Google Shape;8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5" name="Google Shape;129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Let the participants know that this phase </a:t>
            </a:r>
            <a:r>
              <a:rPr lang="en-US">
                <a:solidFill>
                  <a:schemeClr val="dk1"/>
                </a:solidFill>
              </a:rPr>
              <a:t>is</a:t>
            </a:r>
            <a:r>
              <a:rPr lang="en-US" i="0" u="none" strike="noStrike" cap="none">
                <a:solidFill>
                  <a:schemeClr val="dk1"/>
                </a:solidFill>
              </a:rPr>
              <a:t> called as development, implementation or coding and how the development takes place.</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This stage is also called the implementation phase.  This stage involves  the coding and unit testing of software development and  to translate the software design into source code. Each component of the design is applied as a program module. The end-product of this phase is a set of program modules that have been </a:t>
            </a:r>
            <a:r>
              <a:rPr lang="en-US">
                <a:solidFill>
                  <a:schemeClr val="dk1"/>
                </a:solidFill>
              </a:rPr>
              <a:t>being</a:t>
            </a:r>
            <a:r>
              <a:rPr lang="en-US" i="0" u="none" strike="noStrike" cap="none">
                <a:solidFill>
                  <a:schemeClr val="dk1"/>
                </a:solidFill>
              </a:rPr>
              <a:t> tested individually to ensure the correct working of all the individual modules. The testing of each module in isolation is the most ideal way to debug the errors at this stage. </a:t>
            </a:r>
            <a:endParaRPr/>
          </a:p>
          <a:p>
            <a:pPr marL="0" lvl="0" indent="0" algn="l" rtl="0">
              <a:lnSpc>
                <a:spcPct val="100000"/>
              </a:lnSpc>
              <a:spcBef>
                <a:spcPts val="0"/>
              </a:spcBef>
              <a:spcAft>
                <a:spcPts val="0"/>
              </a:spcAft>
              <a:buNone/>
            </a:pPr>
            <a:endParaRPr/>
          </a:p>
        </p:txBody>
      </p:sp>
      <p:sp>
        <p:nvSpPr>
          <p:cNvPr id="1296" name="Google Shape;1296;p2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8" name="Google Shape;132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Emphasi</a:t>
            </a:r>
            <a:r>
              <a:rPr lang="en-US">
                <a:solidFill>
                  <a:schemeClr val="dk1"/>
                </a:solidFill>
              </a:rPr>
              <a:t>ze</a:t>
            </a:r>
            <a:r>
              <a:rPr lang="en-US" i="0" u="none" strike="noStrike" cap="none">
                <a:solidFill>
                  <a:schemeClr val="dk1"/>
                </a:solidFill>
              </a:rPr>
              <a:t> the importance of this stage to participants and how it ensures that the product meets the client’s requirements. </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Once the modules  have been coded and unit tested,</a:t>
            </a:r>
            <a:r>
              <a:rPr lang="en-US" b="1" i="0" u="none" strike="noStrike" cap="none">
                <a:solidFill>
                  <a:schemeClr val="dk1"/>
                </a:solidFill>
              </a:rPr>
              <a:t> </a:t>
            </a:r>
            <a:r>
              <a:rPr lang="en-US">
                <a:solidFill>
                  <a:schemeClr val="dk1"/>
                </a:solidFill>
              </a:rPr>
              <a:t>i</a:t>
            </a:r>
            <a:r>
              <a:rPr lang="en-US" i="0" u="none" strike="noStrike" cap="none">
                <a:solidFill>
                  <a:schemeClr val="dk1"/>
                </a:solidFill>
              </a:rPr>
              <a:t>ntegration of different modules is undertaken. During the integration and system testing phase, </a:t>
            </a:r>
            <a:r>
              <a:rPr lang="en-US">
                <a:solidFill>
                  <a:schemeClr val="dk1"/>
                </a:solidFill>
              </a:rPr>
              <a:t>t</a:t>
            </a:r>
            <a:r>
              <a:rPr lang="en-US" i="0" u="none" strike="noStrike" cap="none">
                <a:solidFill>
                  <a:schemeClr val="dk1"/>
                </a:solidFill>
              </a:rPr>
              <a:t>he modules are integrated in a planned manner. The different modules making up a software product are almost never integrated in one shot. Integration is normally carried out progressively over a number of steps. During each integration step, the partially integrated system is tested and a set of previously planned modules </a:t>
            </a:r>
            <a:r>
              <a:rPr lang="en-US">
                <a:solidFill>
                  <a:schemeClr val="dk1"/>
                </a:solidFill>
              </a:rPr>
              <a:t>is</a:t>
            </a:r>
            <a:r>
              <a:rPr lang="en-US" i="0" u="none" strike="noStrike" cap="none">
                <a:solidFill>
                  <a:schemeClr val="dk1"/>
                </a:solidFill>
              </a:rPr>
              <a:t> add</a:t>
            </a:r>
            <a:r>
              <a:rPr lang="en-US">
                <a:solidFill>
                  <a:schemeClr val="dk1"/>
                </a:solidFill>
              </a:rPr>
              <a:t>s</a:t>
            </a:r>
            <a:r>
              <a:rPr lang="en-US" i="0" u="none" strike="noStrike" cap="none">
                <a:solidFill>
                  <a:schemeClr val="dk1"/>
                </a:solidFill>
              </a:rPr>
              <a:t> to it. Finally, when all the modules have been successfully integrated and tested, system testing is carried out to ensure that the developed system conforms to its requirements laid out in the SRS document. </a:t>
            </a:r>
            <a:endParaRPr/>
          </a:p>
          <a:p>
            <a:pPr marL="0" lvl="0" indent="0" algn="l" rtl="0">
              <a:lnSpc>
                <a:spcPct val="100000"/>
              </a:lnSpc>
              <a:spcBef>
                <a:spcPts val="0"/>
              </a:spcBef>
              <a:spcAft>
                <a:spcPts val="0"/>
              </a:spcAft>
              <a:buNone/>
            </a:pPr>
            <a:endParaRPr/>
          </a:p>
        </p:txBody>
      </p:sp>
      <p:sp>
        <p:nvSpPr>
          <p:cNvPr id="1329" name="Google Shape;1329;p2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0" name="Google Shape;134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b="1">
                <a:solidFill>
                  <a:schemeClr val="dk1"/>
                </a:solidFill>
              </a:rPr>
              <a:t>Notes to the Facilitator:</a:t>
            </a:r>
            <a:endParaRPr/>
          </a:p>
          <a:p>
            <a:pPr marL="0" marR="0" lvl="0" indent="0" algn="l" rtl="0">
              <a:lnSpc>
                <a:spcPct val="100000"/>
              </a:lnSpc>
              <a:spcBef>
                <a:spcPts val="0"/>
              </a:spcBef>
              <a:spcAft>
                <a:spcPts val="0"/>
              </a:spcAft>
              <a:buClr>
                <a:schemeClr val="dk1"/>
              </a:buClr>
              <a:buSzPts val="1200"/>
              <a:buFont typeface="Calibri"/>
              <a:buNone/>
            </a:pPr>
            <a:r>
              <a:rPr lang="en-US">
                <a:solidFill>
                  <a:schemeClr val="dk1"/>
                </a:solidFill>
              </a:rPr>
              <a:t>Explain the participants about the different categories of system tests.</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System testing usually comprises of three different kinds of testing activities: </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1) </a:t>
            </a:r>
            <a:r>
              <a:rPr lang="en-US" b="1" i="0" u="none" strike="noStrike" cap="none">
                <a:solidFill>
                  <a:schemeClr val="dk1"/>
                </a:solidFill>
              </a:rPr>
              <a:t>α – testing: </a:t>
            </a:r>
            <a:r>
              <a:rPr lang="en-US" i="0" u="none" strike="noStrike" cap="none">
                <a:solidFill>
                  <a:schemeClr val="dk1"/>
                </a:solidFill>
              </a:rPr>
              <a:t>It is the system testing carried out by the development team.</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2)</a:t>
            </a:r>
            <a:r>
              <a:rPr lang="en-US" b="1" i="0" u="none" strike="noStrike" cap="none">
                <a:solidFill>
                  <a:schemeClr val="dk1"/>
                </a:solidFill>
              </a:rPr>
              <a:t> β – testing:</a:t>
            </a:r>
            <a:r>
              <a:rPr lang="en-US" i="0" u="none" strike="noStrike" cap="none">
                <a:solidFill>
                  <a:schemeClr val="dk1"/>
                </a:solidFill>
              </a:rPr>
              <a:t> It is the system testing carried by a friendly set of customers.</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3)</a:t>
            </a:r>
            <a:r>
              <a:rPr lang="en-US" b="1" i="0" u="none" strike="noStrike" cap="none">
                <a:solidFill>
                  <a:schemeClr val="dk1"/>
                </a:solidFill>
              </a:rPr>
              <a:t> </a:t>
            </a:r>
            <a:r>
              <a:rPr lang="en-US" b="1">
                <a:solidFill>
                  <a:schemeClr val="dk1"/>
                </a:solidFill>
              </a:rPr>
              <a:t>A</a:t>
            </a:r>
            <a:r>
              <a:rPr lang="en-US" b="1" i="0" u="none" strike="noStrike" cap="none">
                <a:solidFill>
                  <a:schemeClr val="dk1"/>
                </a:solidFill>
              </a:rPr>
              <a:t>cceptance testing: </a:t>
            </a:r>
            <a:r>
              <a:rPr lang="en-US" i="0" u="none" strike="noStrike" cap="none">
                <a:solidFill>
                  <a:schemeClr val="dk1"/>
                </a:solidFill>
              </a:rPr>
              <a:t>It is the system testing performed by the customer himself after the product delivery to determine whether to accept or reject the delivered product.</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System testing is normally carried out in a planned manner according to the system test plan document.</a:t>
            </a:r>
            <a:r>
              <a:rPr lang="en-US">
                <a:solidFill>
                  <a:schemeClr val="dk1"/>
                </a:solidFill>
              </a:rPr>
              <a:t> </a:t>
            </a:r>
            <a:r>
              <a:rPr lang="en-US" i="0" u="none" strike="noStrike" cap="none">
                <a:solidFill>
                  <a:schemeClr val="dk1"/>
                </a:solidFill>
              </a:rPr>
              <a:t>The system test plan identifies all testing related activities to be performed, mentioning the schedule of testing, and defining the resources. This step also includes all the test cases and the expected outputs for each test case. After integrating the unit tested code, it is made sure that it works well, as expected and error-free. All the functional and non-functional testing activities are performed to check whether the system meets the requirement perfectly. The progress on testing is tracked through tools like traceability metrics</a:t>
            </a:r>
            <a:r>
              <a:rPr lang="en-US">
                <a:solidFill>
                  <a:schemeClr val="dk1"/>
                </a:solidFill>
              </a:rPr>
              <a:t> and</a:t>
            </a:r>
            <a:r>
              <a:rPr lang="en-US" i="0" u="none" strike="noStrike" cap="none">
                <a:solidFill>
                  <a:schemeClr val="dk1"/>
                </a:solidFill>
              </a:rPr>
              <a:t> ALM. Finally, the progress report of testing activities is prepared.</a:t>
            </a:r>
            <a:endParaRPr/>
          </a:p>
          <a:p>
            <a:pPr marL="0" lvl="0" indent="0" algn="l" rtl="0">
              <a:lnSpc>
                <a:spcPct val="100000"/>
              </a:lnSpc>
              <a:spcBef>
                <a:spcPts val="0"/>
              </a:spcBef>
              <a:spcAft>
                <a:spcPts val="0"/>
              </a:spcAft>
              <a:buNone/>
            </a:pPr>
            <a:endParaRPr/>
          </a:p>
        </p:txBody>
      </p:sp>
      <p:sp>
        <p:nvSpPr>
          <p:cNvPr id="1341" name="Google Shape;1341;p22: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3" name="Google Shape;135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to the participants that the product is implemented according to the agreed-upon requirements and one more round of testing and verification should be done after implementation.</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Deployment</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Once the functional and non-functional testing is completed, the product is deployed in the customer environment or released in the market. After deployment to the customer’s environment, it is monitored for performance and maintenance is done for conti</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Maintenance</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Maintenance</a:t>
            </a:r>
            <a:r>
              <a:rPr lang="en-US" b="1" i="0" u="none" strike="noStrike" cap="none">
                <a:solidFill>
                  <a:schemeClr val="dk1"/>
                </a:solidFill>
              </a:rPr>
              <a:t> </a:t>
            </a:r>
            <a:r>
              <a:rPr lang="en-US" i="0" u="none" strike="noStrike" cap="none">
                <a:solidFill>
                  <a:schemeClr val="dk1"/>
                </a:solidFill>
              </a:rPr>
              <a:t>of any software product requires much effort than the efforts put in to develop the product. Researches confirm that the relative effort of development of a typical software product to its maintenance effort is roughly in the 40:60 ratio. </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Maintenance involves performing any one or more of the following three kinds of activities:</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a) </a:t>
            </a:r>
            <a:r>
              <a:rPr lang="en-US" b="1" i="0" u="none" strike="noStrike" cap="none">
                <a:solidFill>
                  <a:schemeClr val="dk1"/>
                </a:solidFill>
              </a:rPr>
              <a:t> Corrective maintenance</a:t>
            </a:r>
            <a:r>
              <a:rPr lang="en-US">
                <a:solidFill>
                  <a:schemeClr val="dk1"/>
                </a:solidFill>
              </a:rPr>
              <a:t>:</a:t>
            </a:r>
            <a:r>
              <a:rPr lang="en-US" i="0" u="none" strike="noStrike" cap="none">
                <a:solidFill>
                  <a:schemeClr val="dk1"/>
                </a:solidFill>
              </a:rPr>
              <a:t> Correcting errors which were left undiscovered during the product development phase is the part of maintenance</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b) </a:t>
            </a:r>
            <a:r>
              <a:rPr lang="en-US" b="1" i="0" u="none" strike="noStrike" cap="none">
                <a:solidFill>
                  <a:schemeClr val="dk1"/>
                </a:solidFill>
              </a:rPr>
              <a:t> Perfective maintenance</a:t>
            </a:r>
            <a:r>
              <a:rPr lang="en-US">
                <a:solidFill>
                  <a:schemeClr val="dk1"/>
                </a:solidFill>
              </a:rPr>
              <a:t>: </a:t>
            </a:r>
            <a:r>
              <a:rPr lang="en-US" i="0" u="none" strike="noStrike" cap="none">
                <a:solidFill>
                  <a:schemeClr val="dk1"/>
                </a:solidFill>
              </a:rPr>
              <a:t>Improving the implementation of the system and enhancing the functionalities of the system according to the customer’s requirements. This is done to alter attributes or improve performance.</a:t>
            </a: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c)</a:t>
            </a:r>
            <a:r>
              <a:rPr lang="en-US" b="1" i="0" u="none" strike="noStrike" cap="none">
                <a:solidFill>
                  <a:schemeClr val="dk1"/>
                </a:solidFill>
              </a:rPr>
              <a:t> Adaptive maintenance</a:t>
            </a:r>
            <a:r>
              <a:rPr lang="en-US">
                <a:solidFill>
                  <a:schemeClr val="dk1"/>
                </a:solidFill>
              </a:rPr>
              <a:t>:</a:t>
            </a:r>
            <a:r>
              <a:rPr lang="en-US" i="0" u="none" strike="noStrike" cap="none">
                <a:solidFill>
                  <a:schemeClr val="dk1"/>
                </a:solidFill>
              </a:rPr>
              <a:t> Porting the software to work in a new environment. For e</a:t>
            </a:r>
            <a:r>
              <a:rPr lang="en-US"/>
              <a:t>xample</a:t>
            </a:r>
            <a:r>
              <a:rPr lang="en-US" i="0" u="none" strike="noStrike" cap="none">
                <a:solidFill>
                  <a:schemeClr val="dk1"/>
                </a:solidFill>
              </a:rPr>
              <a:t>, porting may be required for the smooth running of the software to work on a new computer system or with a new operating system. The defects uncovered during live use of the software are  also taken care of in the maintenance stage.</a:t>
            </a:r>
            <a:endParaRPr/>
          </a:p>
          <a:p>
            <a:pPr marL="0" lvl="0" indent="0" algn="l" rtl="0">
              <a:lnSpc>
                <a:spcPct val="100000"/>
              </a:lnSpc>
              <a:spcBef>
                <a:spcPts val="0"/>
              </a:spcBef>
              <a:spcAft>
                <a:spcPts val="0"/>
              </a:spcAft>
              <a:buNone/>
            </a:pPr>
            <a:endParaRPr/>
          </a:p>
        </p:txBody>
      </p:sp>
      <p:sp>
        <p:nvSpPr>
          <p:cNvPr id="1354" name="Google Shape;1354;p2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1" name="Google Shape;136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the characteristics of Water</a:t>
            </a:r>
            <a:r>
              <a:rPr lang="en-US"/>
              <a:t>f</a:t>
            </a:r>
            <a:r>
              <a:rPr lang="en-US" i="0" u="none" strike="noStrike" cap="none">
                <a:solidFill>
                  <a:schemeClr val="dk1"/>
                </a:solidFill>
              </a:rPr>
              <a:t>all Model. There are many reasons why a waterfall model has been so popular over the years few are listed on the slide.</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central idea of the waterfall model is to spend the majority of time, money and effort up front: 20-40% in the first two phases, 30-40% on coding/development, and the rest during implementation and maintenance. </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b="1" i="0" u="none" strike="noStrike" cap="none">
                <a:solidFill>
                  <a:schemeClr val="dk1"/>
                </a:solidFill>
              </a:rPr>
              <a:t>Discipline:</a:t>
            </a:r>
            <a:r>
              <a:rPr lang="en-US" i="0" u="none" strike="noStrike" cap="none">
                <a:solidFill>
                  <a:schemeClr val="dk1"/>
                </a:solidFill>
              </a:rPr>
              <a:t> Every phase has a defined start and end point. The progress can be distinctly identified by both, the client and the software developer, through the use of milestones.</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b="1" i="0" u="none" strike="noStrike" cap="none">
                <a:solidFill>
                  <a:schemeClr val="dk1"/>
                </a:solidFill>
              </a:rPr>
              <a:t>Time and cost effective:</a:t>
            </a:r>
            <a:r>
              <a:rPr lang="en-US" i="0" u="none" strike="noStrike" cap="none">
                <a:solidFill>
                  <a:schemeClr val="dk1"/>
                </a:solidFill>
              </a:rPr>
              <a:t> The emphas</a:t>
            </a:r>
            <a:r>
              <a:rPr lang="en-US"/>
              <a:t>i</a:t>
            </a:r>
            <a:r>
              <a:rPr lang="en-US" i="0" u="none" strike="noStrike" cap="none">
                <a:solidFill>
                  <a:schemeClr val="dk1"/>
                </a:solidFill>
              </a:rPr>
              <a:t>s on requirements and design, before writing the codes/programs ensures the minimal wastage of time, effort  and cost and decreases the risk of slipping of schedule. </a:t>
            </a:r>
            <a:endParaRPr/>
          </a:p>
          <a:p>
            <a:pPr marL="228600" marR="0" lvl="0" indent="-222250" algn="l" rtl="0">
              <a:lnSpc>
                <a:spcPct val="100000"/>
              </a:lnSpc>
              <a:spcBef>
                <a:spcPts val="0"/>
              </a:spcBef>
              <a:spcAft>
                <a:spcPts val="0"/>
              </a:spcAft>
              <a:buClr>
                <a:schemeClr val="dk1"/>
              </a:buClr>
              <a:buSzPts val="1100"/>
              <a:buFont typeface="Arial"/>
              <a:buAutoNum type="arabicPeriod"/>
            </a:pPr>
            <a:r>
              <a:rPr lang="en-US" b="1" i="0" u="none" strike="noStrike" cap="none">
                <a:solidFill>
                  <a:schemeClr val="dk1"/>
                </a:solidFill>
              </a:rPr>
              <a:t>Quality improvement:</a:t>
            </a:r>
            <a:r>
              <a:rPr lang="en-US" i="0" u="none" strike="noStrike" cap="none">
                <a:solidFill>
                  <a:schemeClr val="dk1"/>
                </a:solidFill>
              </a:rPr>
              <a:t> The flaws can be easily caught and taken care of at the </a:t>
            </a:r>
            <a:r>
              <a:rPr lang="en-US">
                <a:solidFill>
                  <a:schemeClr val="dk1"/>
                </a:solidFill>
              </a:rPr>
              <a:t>d</a:t>
            </a:r>
            <a:r>
              <a:rPr lang="en-US" i="0" u="none" strike="noStrike" cap="none">
                <a:solidFill>
                  <a:schemeClr val="dk1"/>
                </a:solidFill>
              </a:rPr>
              <a:t>esign stage, much earlier than the </a:t>
            </a:r>
            <a:r>
              <a:rPr lang="en-US">
                <a:solidFill>
                  <a:schemeClr val="dk1"/>
                </a:solidFill>
              </a:rPr>
              <a:t>t</a:t>
            </a:r>
            <a:r>
              <a:rPr lang="en-US" i="0" u="none" strike="noStrike" cap="none">
                <a:solidFill>
                  <a:schemeClr val="dk1"/>
                </a:solidFill>
              </a:rPr>
              <a:t>esting stage.</a:t>
            </a:r>
            <a:endParaRPr/>
          </a:p>
          <a:p>
            <a:pPr marL="0" lvl="0" indent="0" algn="l" rtl="0">
              <a:lnSpc>
                <a:spcPct val="100000"/>
              </a:lnSpc>
              <a:spcBef>
                <a:spcPts val="0"/>
              </a:spcBef>
              <a:spcAft>
                <a:spcPts val="0"/>
              </a:spcAft>
              <a:buNone/>
            </a:pPr>
            <a:endParaRPr/>
          </a:p>
        </p:txBody>
      </p:sp>
      <p:sp>
        <p:nvSpPr>
          <p:cNvPr id="1362" name="Google Shape;1362;p24: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7" name="Google Shape;14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to participants that </a:t>
            </a:r>
            <a:r>
              <a:rPr lang="en-US"/>
              <a:t>new software development models have been introduced, since </a:t>
            </a:r>
            <a:r>
              <a:rPr lang="en-US" i="0" u="none" strike="noStrike" cap="none">
                <a:solidFill>
                  <a:schemeClr val="dk1"/>
                </a:solidFill>
              </a:rPr>
              <a:t>waterfall model had its own disadvantages. Discuss the shortfall of the waterfall model. </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Shortcomings of the waterfall model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It is assumed that no developmental error is ever committed by the engineers during any of the life cycle phases in the classi</a:t>
            </a:r>
            <a:r>
              <a:rPr lang="en-US">
                <a:solidFill>
                  <a:schemeClr val="dk1"/>
                </a:solidFill>
              </a:rPr>
              <a:t>c</a:t>
            </a:r>
            <a:r>
              <a:rPr lang="en-US" i="0" u="none" strike="noStrike" cap="none">
                <a:solidFill>
                  <a:schemeClr val="dk1"/>
                </a:solidFill>
              </a:rPr>
              <a:t> waterfall model . However, in practical development environments, large number of errors are committed in almost every phase of the life cycle.</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source of the defects can be many</a:t>
            </a:r>
            <a:r>
              <a:rPr lang="en-US">
                <a:solidFill>
                  <a:schemeClr val="dk1"/>
                </a:solidFill>
              </a:rPr>
              <a:t>, such as</a:t>
            </a:r>
            <a:r>
              <a:rPr lang="en-US" i="0" u="none" strike="noStrike" cap="none">
                <a:solidFill>
                  <a:schemeClr val="dk1"/>
                </a:solidFill>
              </a:rPr>
              <a:t> due to oversight, wrong assumptions, use of inappropriate technology, communication gap </a:t>
            </a:r>
            <a:r>
              <a:rPr lang="en-US">
                <a:solidFill>
                  <a:schemeClr val="dk1"/>
                </a:solidFill>
              </a:rPr>
              <a:t>between </a:t>
            </a:r>
            <a:r>
              <a:rPr lang="en-US" i="0" u="none" strike="noStrike" cap="none">
                <a:solidFill>
                  <a:schemeClr val="dk1"/>
                </a:solidFill>
              </a:rPr>
              <a:t>the project engineers, etc. </a:t>
            </a:r>
            <a:r>
              <a:rPr lang="en-US">
                <a:solidFill>
                  <a:schemeClr val="dk1"/>
                </a:solidFill>
              </a:rPr>
              <a:t>Following are the disadvantages of the waterfall model:</a:t>
            </a:r>
            <a:endParaRPr i="0" u="none" strike="noStrike" cap="none">
              <a:solidFill>
                <a:schemeClr val="dk1"/>
              </a:solidFill>
            </a:endParaRPr>
          </a:p>
          <a:p>
            <a:pPr marL="457200" marR="0" lvl="0" indent="-298450" algn="l" rtl="0">
              <a:lnSpc>
                <a:spcPct val="100000"/>
              </a:lnSpc>
              <a:spcBef>
                <a:spcPts val="0"/>
              </a:spcBef>
              <a:spcAft>
                <a:spcPts val="0"/>
              </a:spcAft>
              <a:buSzPts val="1100"/>
              <a:buChar char="●"/>
            </a:pPr>
            <a:r>
              <a:rPr lang="en-US"/>
              <a:t>In waterfall model, bugs/errors </a:t>
            </a:r>
            <a:r>
              <a:rPr lang="en-US" i="0" u="none" strike="noStrike" cap="none">
                <a:solidFill>
                  <a:schemeClr val="dk1"/>
                </a:solidFill>
              </a:rPr>
              <a:t>are usually detected much later in the life cycle. For e.g., a defect might have gone unnoticed till the coding or testing phase. Once a defect is detected, the engineers need to go back  and rectify some of the work done during that phase and the subsequent phases. Therefore, in any practical software development work, it is not possible to strictly follow the classi</a:t>
            </a:r>
            <a:r>
              <a:rPr lang="en-US">
                <a:solidFill>
                  <a:schemeClr val="dk1"/>
                </a:solidFill>
              </a:rPr>
              <a:t>c</a:t>
            </a:r>
            <a:r>
              <a:rPr lang="en-US" i="0" u="none" strike="noStrike" cap="none">
                <a:solidFill>
                  <a:schemeClr val="dk1"/>
                </a:solidFill>
              </a:rPr>
              <a:t> waterfall model.</a:t>
            </a:r>
            <a:endParaRPr/>
          </a:p>
          <a:p>
            <a:pPr marL="457200" marR="0" lvl="0" indent="-298450" algn="l" rtl="0">
              <a:lnSpc>
                <a:spcPct val="100000"/>
              </a:lnSpc>
              <a:spcBef>
                <a:spcPts val="0"/>
              </a:spcBef>
              <a:spcAft>
                <a:spcPts val="0"/>
              </a:spcAft>
              <a:buSzPts val="1100"/>
              <a:buChar char="●"/>
            </a:pPr>
            <a:r>
              <a:rPr lang="en-US" i="0" u="none" strike="noStrike" cap="none">
                <a:solidFill>
                  <a:schemeClr val="dk1"/>
                </a:solidFill>
              </a:rPr>
              <a:t>This model is not good for those projects where the requirements keep changing.</a:t>
            </a:r>
            <a:endParaRPr/>
          </a:p>
          <a:p>
            <a:pPr marL="457200" marR="0" lvl="0" indent="-298450" algn="l" rtl="0">
              <a:lnSpc>
                <a:spcPct val="100000"/>
              </a:lnSpc>
              <a:spcBef>
                <a:spcPts val="0"/>
              </a:spcBef>
              <a:spcAft>
                <a:spcPts val="0"/>
              </a:spcAft>
              <a:buSzPts val="1100"/>
              <a:buChar char="●"/>
            </a:pPr>
            <a:r>
              <a:rPr lang="en-US" i="0" u="none" strike="noStrike" cap="none">
                <a:solidFill>
                  <a:schemeClr val="dk1"/>
                </a:solidFill>
              </a:rPr>
              <a:t>Implicit assumptions of that, the design can be translated into a product can be lead to roadblock at a very late stage.</a:t>
            </a:r>
            <a:endParaRPr/>
          </a:p>
          <a:p>
            <a:pPr marL="457200" marR="0" lvl="0" indent="-298450" algn="l" rtl="0">
              <a:lnSpc>
                <a:spcPct val="100000"/>
              </a:lnSpc>
              <a:spcBef>
                <a:spcPts val="0"/>
              </a:spcBef>
              <a:spcAft>
                <a:spcPts val="0"/>
              </a:spcAft>
              <a:buSzPts val="1100"/>
              <a:buChar char="●"/>
            </a:pPr>
            <a:r>
              <a:rPr lang="en-US"/>
              <a:t>Lack of adaptability across all stages of development is the most difficult disadvantage of the waterfall model. When a test in the fifth stage explains a fundamental flaw in the design of the system, it requires a dramatic leap backward in stages of the process. In the worst case, it leads to a devastating realization regarding the legitimacy of the entire system. While most experienced teams and developers would argue that such revelations shouldn’t occur if the system was properly designed in the first place, not every possibility can be accounted for, especially when stages are so often delayed until the end of the process.</a:t>
            </a:r>
            <a:endParaRPr/>
          </a:p>
          <a:p>
            <a:pPr marL="457200" marR="0" lvl="0" indent="-298450" algn="l" rtl="0">
              <a:lnSpc>
                <a:spcPct val="100000"/>
              </a:lnSpc>
              <a:spcBef>
                <a:spcPts val="0"/>
              </a:spcBef>
              <a:spcAft>
                <a:spcPts val="0"/>
              </a:spcAft>
              <a:buSzPts val="1100"/>
              <a:buChar char="●"/>
            </a:pPr>
            <a:r>
              <a:rPr lang="en-US"/>
              <a:t>Due to the strict incremental process that the waterfall model enforces, user or client feedback is received only during the later stages of the development cycle. While project managers can obviously enforce a process to step back to a previous stage due to an unforeseen requirement or change coming from a client, it will be both costly and time-consuming, for both the development team and the client.</a:t>
            </a:r>
            <a:endParaRPr/>
          </a:p>
          <a:p>
            <a:pPr marL="457200" marR="0" lvl="0" indent="-298450" algn="l" rtl="0">
              <a:lnSpc>
                <a:spcPct val="100000"/>
              </a:lnSpc>
              <a:spcBef>
                <a:spcPts val="0"/>
              </a:spcBef>
              <a:spcAft>
                <a:spcPts val="0"/>
              </a:spcAft>
              <a:buSzPts val="1100"/>
              <a:buChar char="●"/>
            </a:pPr>
            <a:r>
              <a:rPr lang="en-US"/>
              <a:t>Waterfall strictly introduces testing quite late into the cycle. Most bugs or even design issues won’t be discovered until very late in the process, but it also encourages poor coding practices that lack enthusiasm and determination, since testing is only an afterthought.</a:t>
            </a:r>
            <a:endParaRPr/>
          </a:p>
          <a:p>
            <a:pPr marL="457200" marR="0" lvl="0" indent="-298450" algn="l" rtl="0">
              <a:lnSpc>
                <a:spcPct val="100000"/>
              </a:lnSpc>
              <a:spcBef>
                <a:spcPts val="0"/>
              </a:spcBef>
              <a:spcAft>
                <a:spcPts val="0"/>
              </a:spcAft>
              <a:buSzPts val="1100"/>
              <a:buChar char="●"/>
            </a:pPr>
            <a:r>
              <a:rPr lang="en-US"/>
              <a:t>Waterfall is based on steps that keeps the teams strictly moving in a forward direction, there’s no room for unplanned changes or updates. If the team has strictly followed the waterfall model nearly to the end of the project, and faces a sudden and unexpected change in terms of goals or scope, pivoting will become mighty difficult. Much of the work done so far may go useless.</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p:txBody>
      </p:sp>
      <p:sp>
        <p:nvSpPr>
          <p:cNvPr id="1408" name="Google Shape;1408;p2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6" name="Google Shape;146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Tell the participants that they will be going through a knowledge check question.</a:t>
            </a:r>
            <a:endParaRPr b="1">
              <a:solidFill>
                <a:schemeClr val="dk1"/>
              </a:solidFill>
            </a:endParaRPr>
          </a:p>
          <a:p>
            <a:pPr marL="0" marR="0" lvl="0" indent="0" algn="l" rtl="0">
              <a:lnSpc>
                <a:spcPct val="100000"/>
              </a:lnSpc>
              <a:spcBef>
                <a:spcPts val="0"/>
              </a:spcBef>
              <a:spcAft>
                <a:spcPts val="0"/>
              </a:spcAft>
              <a:buClr>
                <a:schemeClr val="dk1"/>
              </a:buClr>
              <a:buSzPts val="1200"/>
              <a:buFont typeface="Calibri"/>
              <a:buNone/>
            </a:pPr>
            <a:endParaRPr b="1"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Answers</a:t>
            </a:r>
            <a:r>
              <a:rPr lang="en-US" b="1">
                <a:solidFill>
                  <a:schemeClr val="dk1"/>
                </a:solidFill>
              </a:rPr>
              <a:t>:</a:t>
            </a:r>
            <a:endParaRPr/>
          </a:p>
          <a:p>
            <a:pPr marL="6350" marR="0" lvl="0" indent="0" algn="l" rtl="0">
              <a:lnSpc>
                <a:spcPct val="100000"/>
              </a:lnSpc>
              <a:spcBef>
                <a:spcPts val="0"/>
              </a:spcBef>
              <a:spcAft>
                <a:spcPts val="0"/>
              </a:spcAft>
              <a:buClr>
                <a:schemeClr val="dk1"/>
              </a:buClr>
              <a:buSzPts val="1100"/>
              <a:buFont typeface="Arial"/>
              <a:buNone/>
            </a:pPr>
            <a:r>
              <a:rPr lang="en-US" i="0" u="none" strike="noStrike" cap="none">
                <a:solidFill>
                  <a:schemeClr val="dk1"/>
                </a:solidFill>
              </a:rPr>
              <a:t>1. b. Linear Sequential Development</a:t>
            </a:r>
            <a:endParaRPr/>
          </a:p>
          <a:p>
            <a:pPr marL="6350" marR="0" lvl="0" indent="0" algn="l" rtl="0">
              <a:lnSpc>
                <a:spcPct val="100000"/>
              </a:lnSpc>
              <a:spcBef>
                <a:spcPts val="0"/>
              </a:spcBef>
              <a:spcAft>
                <a:spcPts val="0"/>
              </a:spcAft>
              <a:buClr>
                <a:schemeClr val="dk1"/>
              </a:buClr>
              <a:buSzPts val="1100"/>
              <a:buFont typeface="Arial"/>
              <a:buNone/>
            </a:pPr>
            <a:r>
              <a:rPr lang="en-US" i="0" u="none" strike="noStrike" cap="none">
                <a:solidFill>
                  <a:schemeClr val="dk1"/>
                </a:solidFill>
              </a:rPr>
              <a:t>2. d. Waterfall model</a:t>
            </a:r>
            <a:endParaRPr/>
          </a:p>
          <a:p>
            <a:pPr marL="0" lvl="0" indent="0" algn="l" rtl="0">
              <a:lnSpc>
                <a:spcPct val="100000"/>
              </a:lnSpc>
              <a:spcBef>
                <a:spcPts val="0"/>
              </a:spcBef>
              <a:spcAft>
                <a:spcPts val="0"/>
              </a:spcAft>
              <a:buNone/>
            </a:pPr>
            <a:endParaRPr/>
          </a:p>
        </p:txBody>
      </p:sp>
      <p:sp>
        <p:nvSpPr>
          <p:cNvPr id="1467" name="Google Shape;1467;p2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3" name="Google Shape;147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Tell the participants that they will be going through a knowledge check question.</a:t>
            </a:r>
            <a:endParaRPr/>
          </a:p>
          <a:p>
            <a:pPr marL="0" lvl="0" indent="0" algn="l" rtl="0">
              <a:lnSpc>
                <a:spcPct val="100000"/>
              </a:lnSpc>
              <a:spcBef>
                <a:spcPts val="0"/>
              </a:spcBef>
              <a:spcAft>
                <a:spcPts val="0"/>
              </a:spcAft>
              <a:buSzPts val="1200"/>
              <a:buNone/>
            </a:pPr>
            <a:endParaRPr b="1"/>
          </a:p>
          <a:p>
            <a:pPr marL="0" lvl="0" indent="0" algn="l" rtl="0">
              <a:lnSpc>
                <a:spcPct val="100000"/>
              </a:lnSpc>
              <a:spcBef>
                <a:spcPts val="0"/>
              </a:spcBef>
              <a:spcAft>
                <a:spcPts val="0"/>
              </a:spcAft>
              <a:buSzPts val="1200"/>
              <a:buNone/>
            </a:pPr>
            <a:r>
              <a:rPr lang="en-US" b="1"/>
              <a:t>Answers: </a:t>
            </a:r>
            <a:endParaRPr/>
          </a:p>
          <a:p>
            <a:pPr marL="0" lvl="0" indent="0" algn="l" rtl="0">
              <a:lnSpc>
                <a:spcPct val="100000"/>
              </a:lnSpc>
              <a:spcBef>
                <a:spcPts val="0"/>
              </a:spcBef>
              <a:spcAft>
                <a:spcPts val="0"/>
              </a:spcAft>
              <a:buSzPts val="1100"/>
              <a:buNone/>
            </a:pPr>
            <a:r>
              <a:rPr lang="en-US"/>
              <a:t>3. c. Adaptive maintenance</a:t>
            </a:r>
            <a:endParaRPr/>
          </a:p>
          <a:p>
            <a:pPr marL="0" lvl="0" indent="0" algn="l" rtl="0">
              <a:lnSpc>
                <a:spcPct val="100000"/>
              </a:lnSpc>
              <a:spcBef>
                <a:spcPts val="0"/>
              </a:spcBef>
              <a:spcAft>
                <a:spcPts val="0"/>
              </a:spcAft>
              <a:buSzPts val="1100"/>
              <a:buNone/>
            </a:pPr>
            <a:r>
              <a:rPr lang="en-US"/>
              <a:t>4. b. Beta-testing </a:t>
            </a:r>
            <a:endParaRPr/>
          </a:p>
          <a:p>
            <a:pPr marL="0" lvl="0" indent="0" algn="l" rtl="0">
              <a:lnSpc>
                <a:spcPct val="100000"/>
              </a:lnSpc>
              <a:spcBef>
                <a:spcPts val="0"/>
              </a:spcBef>
              <a:spcAft>
                <a:spcPts val="0"/>
              </a:spcAft>
              <a:buSzPts val="1200"/>
              <a:buFont typeface="Arial"/>
              <a:buNone/>
            </a:pPr>
            <a:endParaRPr/>
          </a:p>
          <a:p>
            <a:pPr marL="0" lvl="0" indent="0" algn="l" rtl="0">
              <a:lnSpc>
                <a:spcPct val="100000"/>
              </a:lnSpc>
              <a:spcBef>
                <a:spcPts val="0"/>
              </a:spcBef>
              <a:spcAft>
                <a:spcPts val="0"/>
              </a:spcAft>
              <a:buNone/>
            </a:pPr>
            <a:endParaRPr/>
          </a:p>
        </p:txBody>
      </p:sp>
      <p:sp>
        <p:nvSpPr>
          <p:cNvPr id="1474" name="Google Shape;147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0" name="Google Shape;148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b="1"/>
              <a:t>Notes to the Facilitator:</a:t>
            </a:r>
            <a:endParaRPr/>
          </a:p>
          <a:p>
            <a:pPr marL="0" lvl="0" indent="0" algn="l" rtl="0">
              <a:lnSpc>
                <a:spcPct val="100000"/>
              </a:lnSpc>
              <a:spcBef>
                <a:spcPts val="0"/>
              </a:spcBef>
              <a:spcAft>
                <a:spcPts val="0"/>
              </a:spcAft>
              <a:buSzPts val="1200"/>
              <a:buNone/>
            </a:pPr>
            <a:r>
              <a:rPr lang="en-US"/>
              <a:t>Explain the participants about the gated waterfall model, which is a modified version of the classic waterfall model. Explain the participants about the changes in the gated model, compared to the classical model.</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a:p>
          <a:p>
            <a:pPr marL="0" lvl="0" indent="0" algn="l" rtl="0">
              <a:lnSpc>
                <a:spcPct val="100000"/>
              </a:lnSpc>
              <a:spcBef>
                <a:spcPts val="0"/>
              </a:spcBef>
              <a:spcAft>
                <a:spcPts val="0"/>
              </a:spcAft>
              <a:buSzPts val="1200"/>
              <a:buNone/>
            </a:pPr>
            <a:r>
              <a:rPr lang="en-US"/>
              <a:t>In the gated waterfall model, the development has to pass through a ‘quality gate’ to move between phases. The quality gate is based on the review and acceptance of artifacts – for example a Software Requirements Specification (SRS) might be a result of the Requirements phase, a Software Architecture Design (SAD) is the result of the Architecture phase, and so on. At the end of each phase, the feedback goes back to any phase by means of a Change Control process. This change control process is considered to be a change prevention process in </a:t>
            </a:r>
            <a:r>
              <a:rPr lang="en-US">
                <a:solidFill>
                  <a:schemeClr val="dk1"/>
                </a:solidFill>
              </a:rPr>
              <a:t>most traditional teams</a:t>
            </a:r>
            <a:r>
              <a:rPr lang="en-US"/>
              <a:t>. Though there are quality gates, they do not have any major impact on the quality, in practice.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 major difference between the classical and gated waterfall model is the presence of quality gate between the phases, which provides room for feedback and corrections.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 learnt about the important traditional software development model. We’ll now look at the issues with traditional development methodologies.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Font typeface="Arial"/>
              <a:buNone/>
            </a:pPr>
            <a:endParaRPr/>
          </a:p>
        </p:txBody>
      </p:sp>
      <p:sp>
        <p:nvSpPr>
          <p:cNvPr id="1481" name="Google Shape;1481;p2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5" name="Google Shape;151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b="1"/>
              <a:t>Notes to the Facilitator</a:t>
            </a:r>
            <a:r>
              <a:rPr lang="en-US"/>
              <a:t>:</a:t>
            </a:r>
            <a:endParaRPr/>
          </a:p>
          <a:p>
            <a:pPr marL="0" lvl="0" indent="0" algn="l" rtl="0">
              <a:lnSpc>
                <a:spcPct val="100000"/>
              </a:lnSpc>
              <a:spcBef>
                <a:spcPts val="0"/>
              </a:spcBef>
              <a:spcAft>
                <a:spcPts val="0"/>
              </a:spcAft>
              <a:buSzPts val="1200"/>
              <a:buNone/>
            </a:pPr>
            <a:r>
              <a:rPr lang="en-US"/>
              <a:t>Explain how development and operations happen in a traditional SDLC, and how conflicts emerge out of it.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a:t>
            </a:r>
            <a:r>
              <a:rPr lang="en-US"/>
              <a:t>:</a:t>
            </a:r>
            <a:endParaRPr/>
          </a:p>
          <a:p>
            <a:pPr marL="0" lvl="0" indent="0" algn="l" rtl="0">
              <a:lnSpc>
                <a:spcPct val="100000"/>
              </a:lnSpc>
              <a:spcBef>
                <a:spcPts val="0"/>
              </a:spcBef>
              <a:spcAft>
                <a:spcPts val="0"/>
              </a:spcAft>
              <a:buSzPts val="1200"/>
              <a:buNone/>
            </a:pPr>
            <a:r>
              <a:rPr lang="en-US"/>
              <a:t>So far we have seen about software and its types, the history of software engineering and the waterfall model as an example for traditional software development.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to be driven by the stability of the status quo and its incentive is therefore resisting change.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There exists a cultural hindrance between development and operations teams in traditional SDLC. In a traditional setup, the development team works on code which is then sent to the testing team for validation against requirements. The operation team comes in toward the end of the process, where the handover of release is given.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Most of the organizations, who have adopted traditional SDLC, face a situation like this on a daily basis:</a:t>
            </a:r>
            <a:endParaRPr/>
          </a:p>
          <a:p>
            <a:pPr marL="457200" lvl="0" indent="-298450" algn="l" rtl="0">
              <a:lnSpc>
                <a:spcPct val="100000"/>
              </a:lnSpc>
              <a:spcBef>
                <a:spcPts val="0"/>
              </a:spcBef>
              <a:spcAft>
                <a:spcPts val="0"/>
              </a:spcAft>
              <a:buSzPts val="1100"/>
              <a:buChar char="●"/>
            </a:pPr>
            <a:r>
              <a:rPr lang="en-US"/>
              <a:t>A developer produces some code and tests it in a pre-production environment. </a:t>
            </a:r>
            <a:endParaRPr/>
          </a:p>
          <a:p>
            <a:pPr marL="457200" lvl="0" indent="-298450" algn="l" rtl="0">
              <a:lnSpc>
                <a:spcPct val="100000"/>
              </a:lnSpc>
              <a:spcBef>
                <a:spcPts val="0"/>
              </a:spcBef>
              <a:spcAft>
                <a:spcPts val="0"/>
              </a:spcAft>
              <a:buSzPts val="1100"/>
              <a:buChar char="●"/>
            </a:pPr>
            <a:r>
              <a:rPr lang="en-US"/>
              <a:t>Operations then pushes the updated code into the production environment. </a:t>
            </a:r>
            <a:endParaRPr/>
          </a:p>
          <a:p>
            <a:pPr marL="457200" lvl="0" indent="-298450" algn="l" rtl="0">
              <a:lnSpc>
                <a:spcPct val="100000"/>
              </a:lnSpc>
              <a:spcBef>
                <a:spcPts val="0"/>
              </a:spcBef>
              <a:spcAft>
                <a:spcPts val="0"/>
              </a:spcAft>
              <a:buSzPts val="1100"/>
              <a:buChar char="●"/>
            </a:pPr>
            <a:r>
              <a:rPr lang="en-US"/>
              <a:t>Something breaks in the production environment, and the operations team reports a bug to the developer. </a:t>
            </a:r>
            <a:endParaRPr/>
          </a:p>
          <a:p>
            <a:pPr marL="457200" lvl="0" indent="-298450" algn="l" rtl="0">
              <a:lnSpc>
                <a:spcPct val="100000"/>
              </a:lnSpc>
              <a:spcBef>
                <a:spcPts val="0"/>
              </a:spcBef>
              <a:spcAft>
                <a:spcPts val="0"/>
              </a:spcAft>
              <a:buSzPts val="1100"/>
              <a:buChar char="●"/>
            </a:pPr>
            <a:r>
              <a:rPr lang="en-US"/>
              <a:t>The developer tests the bug in the pre-production environment and cannot reproduce it. </a:t>
            </a:r>
            <a:endParaRPr/>
          </a:p>
          <a:p>
            <a:pPr marL="457200" lvl="0" indent="-298450" algn="l" rtl="0">
              <a:lnSpc>
                <a:spcPct val="100000"/>
              </a:lnSpc>
              <a:spcBef>
                <a:spcPts val="0"/>
              </a:spcBef>
              <a:spcAft>
                <a:spcPts val="0"/>
              </a:spcAft>
              <a:buSzPts val="1100"/>
              <a:buChar char="●"/>
            </a:pPr>
            <a:r>
              <a:rPr lang="en-US"/>
              <a:t>The developer sends the bug back to operations, thinking it’s an operational issue. </a:t>
            </a:r>
            <a:endParaRPr/>
          </a:p>
          <a:p>
            <a:pPr marL="457200" lvl="0" indent="-298450" algn="l" rtl="0">
              <a:lnSpc>
                <a:spcPct val="100000"/>
              </a:lnSpc>
              <a:spcBef>
                <a:spcPts val="0"/>
              </a:spcBef>
              <a:spcAft>
                <a:spcPts val="0"/>
              </a:spcAft>
              <a:buSzPts val="1100"/>
              <a:buChar char="●"/>
            </a:pPr>
            <a:r>
              <a:rPr lang="en-US"/>
              <a:t>The issue then goes back and forth between teams, wasting valuable time and creating the potential for end-user frustration.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This causes a disconnect and there is hardly any collaboration between the development and operations teams. This leads to the rise of conflicts among the teams, which has a direct impact on the software being developed and delivered to the customer. More about this will be explained in the forthcoming section.</a:t>
            </a:r>
            <a:endParaRPr/>
          </a:p>
          <a:p>
            <a:pPr marL="0" lvl="0" indent="0" algn="l" rtl="0">
              <a:lnSpc>
                <a:spcPct val="100000"/>
              </a:lnSpc>
              <a:spcBef>
                <a:spcPts val="0"/>
              </a:spcBef>
              <a:spcAft>
                <a:spcPts val="0"/>
              </a:spcAft>
              <a:buNone/>
            </a:pPr>
            <a:endParaRPr/>
          </a:p>
        </p:txBody>
      </p:sp>
      <p:sp>
        <p:nvSpPr>
          <p:cNvPr id="1516" name="Google Shape;1516;p2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SzPts val="1200"/>
              <a:buNone/>
            </a:pPr>
            <a:r>
              <a:rPr lang="en-US" sz="1200">
                <a:solidFill>
                  <a:schemeClr val="dk1"/>
                </a:solidFill>
              </a:rPr>
              <a:t>Explain the module objectives to the participants. </a:t>
            </a:r>
            <a:endParaRPr/>
          </a:p>
          <a:p>
            <a:pPr marL="0" lvl="0" indent="0" algn="l" rtl="0">
              <a:lnSpc>
                <a:spcPct val="115000"/>
              </a:lnSpc>
              <a:spcBef>
                <a:spcPts val="1600"/>
              </a:spcBef>
              <a:spcAft>
                <a:spcPts val="0"/>
              </a:spcAft>
              <a:buSzPts val="1200"/>
              <a:buNone/>
            </a:pPr>
            <a:r>
              <a:rPr lang="en-US" sz="1200" b="1">
                <a:solidFill>
                  <a:schemeClr val="dk1"/>
                </a:solidFill>
              </a:rPr>
              <a:t>Notes to the Participants:</a:t>
            </a:r>
            <a:endParaRPr/>
          </a:p>
          <a:p>
            <a:pPr marL="0" lvl="0" indent="0" algn="l" rtl="0">
              <a:lnSpc>
                <a:spcPct val="115000"/>
              </a:lnSpc>
              <a:spcBef>
                <a:spcPts val="0"/>
              </a:spcBef>
              <a:spcAft>
                <a:spcPts val="0"/>
              </a:spcAft>
              <a:buSzPts val="1200"/>
              <a:buNone/>
            </a:pPr>
            <a:r>
              <a:rPr lang="en-US" sz="1200">
                <a:solidFill>
                  <a:schemeClr val="dk1"/>
                </a:solidFill>
              </a:rPr>
              <a:t>You will be informed about the module objectives.</a:t>
            </a:r>
            <a:endParaRPr/>
          </a:p>
          <a:p>
            <a:pPr marL="0" lvl="0" indent="0" algn="l" rtl="0">
              <a:lnSpc>
                <a:spcPct val="115000"/>
              </a:lnSpc>
              <a:spcBef>
                <a:spcPts val="0"/>
              </a:spcBef>
              <a:spcAft>
                <a:spcPts val="0"/>
              </a:spcAft>
              <a:buSzPts val="1200"/>
              <a:buNone/>
            </a:pPr>
            <a:r>
              <a:rPr lang="en-US" sz="1200">
                <a:solidFill>
                  <a:schemeClr val="dk1"/>
                </a:solidFill>
              </a:rPr>
              <a:t>At the end of this module, you will be able to:</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Learn Agile methodology </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Define software, history of software engineering, and software development methodologies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Identify the traditional software development models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Discuss the waterfall model and classical waterfall model</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Understand about traditional IT organizations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Learn about developers vs IT operations conflict</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Explain birth of Agile, and four values of the Agile manifesto</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Describe about Scrum, Scrum theory, Scrum values, Scrum roles, </a:t>
            </a:r>
            <a:br>
              <a:rPr lang="en-US" sz="1200" b="0" i="0" u="none" strike="noStrike" cap="none">
                <a:solidFill>
                  <a:srgbClr val="000000"/>
                </a:solidFill>
              </a:rPr>
            </a:br>
            <a:r>
              <a:rPr lang="en-US" sz="1200" b="0" i="0" u="none" strike="noStrike" cap="none">
                <a:solidFill>
                  <a:srgbClr val="000000"/>
                </a:solidFill>
              </a:rPr>
              <a:t>Scrum master, Scrum sprints, benefits of Scrum, etc.</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Describe planning and estimation, Agile planning, and its levels </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Define conditions of satisfaction and velocity</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List the various estimating techniques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rPr>
              <a:t>Discuss about soft skills in Agile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5" name="Google Shape;153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Explain that organizations are far from being a strategic, well-oiled discipline that directly delivers business value. Many challenges exist that hamper business operations, growth, and success. There is tension (or wall) between </a:t>
            </a:r>
            <a:r>
              <a:rPr lang="en-US">
                <a:solidFill>
                  <a:schemeClr val="dk1"/>
                </a:solidFill>
              </a:rPr>
              <a:t>d</a:t>
            </a:r>
            <a:r>
              <a:rPr lang="en-US" i="0" u="none" strike="noStrike" cap="none">
                <a:solidFill>
                  <a:schemeClr val="dk1"/>
                </a:solidFill>
              </a:rPr>
              <a:t>evelopment and </a:t>
            </a:r>
            <a:r>
              <a:rPr lang="en-US">
                <a:solidFill>
                  <a:schemeClr val="dk1"/>
                </a:solidFill>
              </a:rPr>
              <a:t>o</a:t>
            </a:r>
            <a:r>
              <a:rPr lang="en-US" i="0" u="none" strike="noStrike" cap="none">
                <a:solidFill>
                  <a:schemeClr val="dk1"/>
                </a:solidFill>
              </a:rPr>
              <a:t>perations teams in software development circles.</a:t>
            </a:r>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Ask the following questions to the participants based on the images depicted on this slide:</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What is the key goal of the </a:t>
            </a:r>
            <a:r>
              <a:rPr lang="en-US">
                <a:solidFill>
                  <a:schemeClr val="dk1"/>
                </a:solidFill>
              </a:rPr>
              <a:t>d</a:t>
            </a:r>
            <a:r>
              <a:rPr lang="en-US" i="0" u="none" strike="noStrike" cap="none">
                <a:solidFill>
                  <a:schemeClr val="dk1"/>
                </a:solidFill>
              </a:rPr>
              <a:t>evelopment team?</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What is the function of </a:t>
            </a:r>
            <a:r>
              <a:rPr lang="en-US">
                <a:solidFill>
                  <a:schemeClr val="dk1"/>
                </a:solidFill>
              </a:rPr>
              <a:t>o</a:t>
            </a:r>
            <a:r>
              <a:rPr lang="en-US" i="0" u="none" strike="noStrike" cap="none">
                <a:solidFill>
                  <a:schemeClr val="dk1"/>
                </a:solidFill>
              </a:rPr>
              <a:t>perations team?</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Is the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teams connected to each other?</a:t>
            </a:r>
            <a:br>
              <a:rPr lang="en-US" i="0" u="none" strike="noStrike" cap="none">
                <a:solidFill>
                  <a:schemeClr val="dk1"/>
                </a:solidFill>
              </a:rPr>
            </a:b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Arial"/>
              <a:buNone/>
            </a:pPr>
            <a:r>
              <a:rPr lang="en-US" b="1" i="0" u="none" strike="noStrike" cap="none">
                <a:solidFill>
                  <a:schemeClr val="dk1"/>
                </a:solidFill>
              </a:rPr>
              <a:t>Notes to the Participant:</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Various challenges occur due to contracting goals of the various teams, especially the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involved in the software development and delivery. The job of the </a:t>
            </a:r>
            <a:r>
              <a:rPr lang="en-US">
                <a:solidFill>
                  <a:schemeClr val="dk1"/>
                </a:solidFill>
              </a:rPr>
              <a:t>d</a:t>
            </a:r>
            <a:r>
              <a:rPr lang="en-US" i="0" u="none" strike="noStrike" cap="none">
                <a:solidFill>
                  <a:schemeClr val="dk1"/>
                </a:solidFill>
              </a:rPr>
              <a:t>evelopment team is to build software and apply changes to incorporate new features and fulfil the internal as well as the external requirements. On the other hand, the </a:t>
            </a:r>
            <a:r>
              <a:rPr lang="en-US">
                <a:solidFill>
                  <a:schemeClr val="dk1"/>
                </a:solidFill>
              </a:rPr>
              <a:t>o</a:t>
            </a:r>
            <a:r>
              <a:rPr lang="en-US" i="0" u="none" strike="noStrike" cap="none">
                <a:solidFill>
                  <a:schemeClr val="dk1"/>
                </a:solidFill>
              </a:rPr>
              <a:t>perations team focuses on stability, reliability, and performance of the systems maintained by the team. The two competing contradicting goals of the two teams result in a wall of confusion.</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i="0" u="none" strike="noStrike" cap="none">
                <a:solidFill>
                  <a:schemeClr val="dk1"/>
                </a:solidFill>
              </a:rPr>
              <a:t>The wall of confusion prevents required communication between the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teams and results in severe problems in production that causes blast like situations, such as </a:t>
            </a:r>
            <a:r>
              <a:rPr lang="en-US">
                <a:solidFill>
                  <a:schemeClr val="dk1"/>
                </a:solidFill>
              </a:rPr>
              <a:t>n</a:t>
            </a:r>
            <a:r>
              <a:rPr lang="en-US" i="0" u="none" strike="noStrike" cap="none">
                <a:solidFill>
                  <a:schemeClr val="dk1"/>
                </a:solidFill>
              </a:rPr>
              <a:t>o methodical handover to the </a:t>
            </a:r>
            <a:r>
              <a:rPr lang="en-US">
                <a:solidFill>
                  <a:schemeClr val="dk1"/>
                </a:solidFill>
              </a:rPr>
              <a:t>o</a:t>
            </a:r>
            <a:r>
              <a:rPr lang="en-US" i="0" u="none" strike="noStrike" cap="none">
                <a:solidFill>
                  <a:schemeClr val="dk1"/>
                </a:solidFill>
              </a:rPr>
              <a:t>perations team is done leading to </a:t>
            </a:r>
            <a:r>
              <a:rPr lang="en-US">
                <a:solidFill>
                  <a:schemeClr val="dk1"/>
                </a:solidFill>
              </a:rPr>
              <a:t>‘</a:t>
            </a:r>
            <a:r>
              <a:rPr lang="en-US" i="0" u="none" strike="noStrike" cap="none">
                <a:solidFill>
                  <a:schemeClr val="dk1"/>
                </a:solidFill>
              </a:rPr>
              <a:t>half cooked meal</a:t>
            </a:r>
            <a:r>
              <a:rPr lang="en-US">
                <a:solidFill>
                  <a:schemeClr val="dk1"/>
                </a:solidFill>
              </a:rPr>
              <a:t>’</a:t>
            </a:r>
            <a:r>
              <a:rPr lang="en-US" i="0" u="none" strike="noStrike" cap="none">
                <a:solidFill>
                  <a:schemeClr val="dk1"/>
                </a:solidFill>
              </a:rPr>
              <a:t> like situation. Consequently, the </a:t>
            </a:r>
            <a:r>
              <a:rPr lang="en-US">
                <a:solidFill>
                  <a:schemeClr val="dk1"/>
                </a:solidFill>
              </a:rPr>
              <a:t>o</a:t>
            </a:r>
            <a:r>
              <a:rPr lang="en-US" i="0" u="none" strike="noStrike" cap="none">
                <a:solidFill>
                  <a:schemeClr val="dk1"/>
                </a:solidFill>
              </a:rPr>
              <a:t>perations team faces problems in production that they are unable to solve and look back to the </a:t>
            </a:r>
            <a:r>
              <a:rPr lang="en-US">
                <a:solidFill>
                  <a:schemeClr val="dk1"/>
                </a:solidFill>
              </a:rPr>
              <a:t>d</a:t>
            </a:r>
            <a:r>
              <a:rPr lang="en-US" i="0" u="none" strike="noStrike" cap="none">
                <a:solidFill>
                  <a:schemeClr val="dk1"/>
                </a:solidFill>
              </a:rPr>
              <a:t>evelopment team for resolution. This loopback delays problem resolution.</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i="0" u="none" strike="noStrike" cap="none">
                <a:solidFill>
                  <a:schemeClr val="dk1"/>
                </a:solidFill>
              </a:rPr>
              <a:t>In the absence of required discussions between the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teams during earlier phases of development, a lot of useful information is not shared between the two teams. Such information is crucial for the </a:t>
            </a:r>
            <a:r>
              <a:rPr lang="en-US">
                <a:solidFill>
                  <a:schemeClr val="dk1"/>
                </a:solidFill>
              </a:rPr>
              <a:t>o</a:t>
            </a:r>
            <a:r>
              <a:rPr lang="en-US" i="0" u="none" strike="noStrike" cap="none">
                <a:solidFill>
                  <a:schemeClr val="dk1"/>
                </a:solidFill>
              </a:rPr>
              <a:t>perations team to get ready for the upcoming changes to the applications under development. </a:t>
            </a:r>
            <a:r>
              <a:rPr lang="en-US"/>
              <a:t>For example, the </a:t>
            </a:r>
            <a:r>
              <a:rPr lang="en-US">
                <a:solidFill>
                  <a:schemeClr val="dk1"/>
                </a:solidFill>
              </a:rPr>
              <a:t>o</a:t>
            </a:r>
            <a:r>
              <a:rPr lang="en-US" i="0" u="none" strike="noStrike" cap="none">
                <a:solidFill>
                  <a:schemeClr val="dk1"/>
                </a:solidFill>
              </a:rPr>
              <a:t>perations team can share valuable information from their experience of managing </a:t>
            </a:r>
            <a:r>
              <a:rPr lang="en-US">
                <a:solidFill>
                  <a:schemeClr val="dk1"/>
                </a:solidFill>
              </a:rPr>
              <a:t>p</a:t>
            </a:r>
            <a:r>
              <a:rPr lang="en-US" i="0" u="none" strike="noStrike" cap="none">
                <a:solidFill>
                  <a:schemeClr val="dk1"/>
                </a:solidFill>
              </a:rPr>
              <a:t>roduction environment. This information can help the </a:t>
            </a:r>
            <a:r>
              <a:rPr lang="en-US">
                <a:solidFill>
                  <a:schemeClr val="dk1"/>
                </a:solidFill>
              </a:rPr>
              <a:t>d</a:t>
            </a:r>
            <a:r>
              <a:rPr lang="en-US" i="0" u="none" strike="noStrike" cap="none">
                <a:solidFill>
                  <a:schemeClr val="dk1"/>
                </a:solidFill>
              </a:rPr>
              <a:t>evelopment team design and develop robust applications. However, due to lack of communication between the two teams, this information sharing is missed.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A critical part of transition between the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teams is knowledge articles. These articles help the </a:t>
            </a:r>
            <a:r>
              <a:rPr lang="en-US">
                <a:solidFill>
                  <a:schemeClr val="dk1"/>
                </a:solidFill>
              </a:rPr>
              <a:t>o</a:t>
            </a:r>
            <a:r>
              <a:rPr lang="en-US" i="0" u="none" strike="noStrike" cap="none">
                <a:solidFill>
                  <a:schemeClr val="dk1"/>
                </a:solidFill>
              </a:rPr>
              <a:t>perations team solve known problems. In the presence of the wall of confusion, these elaborate knowledge articles are miss</a:t>
            </a:r>
            <a:r>
              <a:rPr lang="en-US">
                <a:solidFill>
                  <a:schemeClr val="dk1"/>
                </a:solidFill>
              </a:rPr>
              <a:t>ing</a:t>
            </a:r>
            <a:r>
              <a:rPr lang="en-US" i="0" u="none" strike="noStrike" cap="none">
                <a:solidFill>
                  <a:schemeClr val="dk1"/>
                </a:solidFill>
              </a:rPr>
              <a:t>. As a result, the </a:t>
            </a:r>
            <a:r>
              <a:rPr lang="en-US">
                <a:solidFill>
                  <a:schemeClr val="dk1"/>
                </a:solidFill>
              </a:rPr>
              <a:t>o</a:t>
            </a:r>
            <a:r>
              <a:rPr lang="en-US" i="0" u="none" strike="noStrike" cap="none">
                <a:solidFill>
                  <a:schemeClr val="dk1"/>
                </a:solidFill>
              </a:rPr>
              <a:t>perations team takes extra time to solve trivial problems.</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i="0" u="none" strike="noStrike" cap="none">
                <a:solidFill>
                  <a:schemeClr val="dk1"/>
                </a:solidFill>
              </a:rPr>
              <a:t>The wall of confusion is caused due to the conflicting motivations and mindset with regard to the development and operations of the software activity. This disconnect results in conflict and inefficiency which is generally a mindset called wall of confusion. </a:t>
            </a:r>
            <a:endParaRPr/>
          </a:p>
          <a:p>
            <a:pPr marL="0" lvl="0" indent="0" algn="l" rtl="0">
              <a:lnSpc>
                <a:spcPct val="100000"/>
              </a:lnSpc>
              <a:spcBef>
                <a:spcPts val="0"/>
              </a:spcBef>
              <a:spcAft>
                <a:spcPts val="0"/>
              </a:spcAft>
              <a:buNone/>
            </a:pPr>
            <a:endParaRPr/>
          </a:p>
        </p:txBody>
      </p:sp>
      <p:sp>
        <p:nvSpPr>
          <p:cNvPr id="1536" name="Google Shape;1536;p3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The slide lists some of the problems between the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teams due to the traditional way of developing applications.</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a:t>
            </a:r>
            <a:r>
              <a:rPr lang="en-US" b="1">
                <a:solidFill>
                  <a:schemeClr val="dk1"/>
                </a:solidFill>
              </a:rPr>
              <a:t>Participant</a:t>
            </a:r>
            <a:r>
              <a:rPr lang="en-US" b="1" i="0" u="none" strike="noStrike" cap="none">
                <a:solidFill>
                  <a:schemeClr val="dk1"/>
                </a:solidFill>
              </a:rPr>
              <a:t>:</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Some of the problems with the traditional </a:t>
            </a:r>
            <a:r>
              <a:rPr lang="en-US">
                <a:solidFill>
                  <a:schemeClr val="dk1"/>
                </a:solidFill>
              </a:rPr>
              <a:t>d</a:t>
            </a:r>
            <a:r>
              <a:rPr lang="en-US" i="0" u="none" strike="noStrike" cap="none">
                <a:solidFill>
                  <a:schemeClr val="dk1"/>
                </a:solidFill>
              </a:rPr>
              <a:t>evelopment and the </a:t>
            </a:r>
            <a:r>
              <a:rPr lang="en-US">
                <a:solidFill>
                  <a:schemeClr val="dk1"/>
                </a:solidFill>
              </a:rPr>
              <a:t>o</a:t>
            </a:r>
            <a:r>
              <a:rPr lang="en-US" i="0" u="none" strike="noStrike" cap="none">
                <a:solidFill>
                  <a:schemeClr val="dk1"/>
                </a:solidFill>
              </a:rPr>
              <a:t>perations teams include:</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Organizational Silos</a:t>
            </a:r>
            <a:r>
              <a:rPr lang="en-US" i="0" u="none" strike="noStrike" cap="none">
                <a:solidFill>
                  <a:schemeClr val="dk1"/>
                </a:solidFill>
              </a:rPr>
              <a:t>: The two teams work in isolation that do not allow them to understand each other’s problems and perspectives. Every individual and every single team, whether it’s </a:t>
            </a:r>
            <a:r>
              <a:rPr lang="en-US">
                <a:solidFill>
                  <a:schemeClr val="dk1"/>
                </a:solidFill>
              </a:rPr>
              <a:t>d</a:t>
            </a:r>
            <a:r>
              <a:rPr lang="en-US" i="0" u="none" strike="noStrike" cap="none">
                <a:solidFill>
                  <a:schemeClr val="dk1"/>
                </a:solidFill>
              </a:rPr>
              <a:t>evelopment, </a:t>
            </a:r>
            <a:r>
              <a:rPr lang="en-US">
                <a:solidFill>
                  <a:schemeClr val="dk1"/>
                </a:solidFill>
              </a:rPr>
              <a:t>o</a:t>
            </a:r>
            <a:r>
              <a:rPr lang="en-US" i="0" u="none" strike="noStrike" cap="none">
                <a:solidFill>
                  <a:schemeClr val="dk1"/>
                </a:solidFill>
              </a:rPr>
              <a:t>perations, </a:t>
            </a:r>
            <a:r>
              <a:rPr lang="en-US">
                <a:solidFill>
                  <a:schemeClr val="dk1"/>
                </a:solidFill>
              </a:rPr>
              <a:t>q</a:t>
            </a:r>
            <a:r>
              <a:rPr lang="en-US" i="0" u="none" strike="noStrike" cap="none">
                <a:solidFill>
                  <a:schemeClr val="dk1"/>
                </a:solidFill>
              </a:rPr>
              <a:t>uality </a:t>
            </a:r>
            <a:r>
              <a:rPr lang="en-US">
                <a:solidFill>
                  <a:schemeClr val="dk1"/>
                </a:solidFill>
              </a:rPr>
              <a:t>a</a:t>
            </a:r>
            <a:r>
              <a:rPr lang="en-US" i="0" u="none" strike="noStrike" cap="none">
                <a:solidFill>
                  <a:schemeClr val="dk1"/>
                </a:solidFill>
              </a:rPr>
              <a:t>ssurance, or the </a:t>
            </a:r>
            <a:r>
              <a:rPr lang="en-US">
                <a:solidFill>
                  <a:schemeClr val="dk1"/>
                </a:solidFill>
              </a:rPr>
              <a:t>s</a:t>
            </a:r>
            <a:r>
              <a:rPr lang="en-US" i="0" u="none" strike="noStrike" cap="none">
                <a:solidFill>
                  <a:schemeClr val="dk1"/>
                </a:solidFill>
              </a:rPr>
              <a:t>upport team, all come across challenges on a daily basis. Regardless of who is responsible, the  problem needs to be solved. Without collaboration, this process takes longer and can create further problems that may not be immediately apparent. Working together and communicating efficiently allows you to implement solutions that will help prevent similar incidents in the future.</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Different Mindsets</a:t>
            </a:r>
            <a:r>
              <a:rPr lang="en-US" i="0" u="none" strike="noStrike" cap="none">
                <a:solidFill>
                  <a:schemeClr val="dk1"/>
                </a:solidFill>
              </a:rPr>
              <a:t>: The </a:t>
            </a:r>
            <a:r>
              <a:rPr lang="en-US">
                <a:solidFill>
                  <a:schemeClr val="dk1"/>
                </a:solidFill>
              </a:rPr>
              <a:t>d</a:t>
            </a:r>
            <a:r>
              <a:rPr lang="en-US" i="0" u="none" strike="noStrike" cap="none">
                <a:solidFill>
                  <a:schemeClr val="dk1"/>
                </a:solidFill>
              </a:rPr>
              <a:t>evelopment team always wants to incorporate every new technique/feature to do their work efficiently. On the other hand, changes are not at all acceptable by the </a:t>
            </a:r>
            <a:r>
              <a:rPr lang="en-US">
                <a:solidFill>
                  <a:schemeClr val="dk1"/>
                </a:solidFill>
              </a:rPr>
              <a:t>o</a:t>
            </a:r>
            <a:r>
              <a:rPr lang="en-US" i="0" u="none" strike="noStrike" cap="none">
                <a:solidFill>
                  <a:schemeClr val="dk1"/>
                </a:solidFill>
              </a:rPr>
              <a:t>perations team because change results in instability. Therefore, change is the biggest enemy for the </a:t>
            </a:r>
            <a:r>
              <a:rPr lang="en-US">
                <a:solidFill>
                  <a:schemeClr val="dk1"/>
                </a:solidFill>
              </a:rPr>
              <a:t>o</a:t>
            </a:r>
            <a:r>
              <a:rPr lang="en-US" i="0" u="none" strike="noStrike" cap="none">
                <a:solidFill>
                  <a:schemeClr val="dk1"/>
                </a:solidFill>
              </a:rPr>
              <a:t>perations team.</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Different Implementations</a:t>
            </a:r>
            <a:r>
              <a:rPr lang="en-US" i="0" u="none" strike="noStrike" cap="none">
                <a:solidFill>
                  <a:schemeClr val="dk1"/>
                </a:solidFill>
              </a:rPr>
              <a:t>: The different implementations to perform the same work by the team</a:t>
            </a:r>
            <a:r>
              <a:rPr lang="en-US">
                <a:solidFill>
                  <a:schemeClr val="dk1"/>
                </a:solidFill>
              </a:rPr>
              <a:t>’</a:t>
            </a:r>
            <a:r>
              <a:rPr lang="en-US" i="0" u="none" strike="noStrike" cap="none">
                <a:solidFill>
                  <a:schemeClr val="dk1"/>
                </a:solidFill>
              </a:rPr>
              <a:t>s results in incompatibility and lead to various bugs in the QA and the </a:t>
            </a:r>
            <a:r>
              <a:rPr lang="en-US">
                <a:solidFill>
                  <a:schemeClr val="dk1"/>
                </a:solidFill>
              </a:rPr>
              <a:t>p</a:t>
            </a:r>
            <a:r>
              <a:rPr lang="en-US" i="0" u="none" strike="noStrike" cap="none">
                <a:solidFill>
                  <a:schemeClr val="dk1"/>
                </a:solidFill>
              </a:rPr>
              <a:t>roduction environments.</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Different Tools</a:t>
            </a:r>
            <a:r>
              <a:rPr lang="en-US" i="0" u="none" strike="noStrike" cap="none">
                <a:solidFill>
                  <a:schemeClr val="dk1"/>
                </a:solidFill>
              </a:rPr>
              <a:t>: The different tools used by the two teams lead to various errors and bugs in the </a:t>
            </a:r>
            <a:r>
              <a:rPr lang="en-US">
                <a:solidFill>
                  <a:schemeClr val="dk1"/>
                </a:solidFill>
              </a:rPr>
              <a:t>p</a:t>
            </a:r>
            <a:r>
              <a:rPr lang="en-US" i="0" u="none" strike="noStrike" cap="none">
                <a:solidFill>
                  <a:schemeClr val="dk1"/>
                </a:solidFill>
              </a:rPr>
              <a:t>roduction environment. For example, the </a:t>
            </a:r>
            <a:r>
              <a:rPr lang="en-US">
                <a:solidFill>
                  <a:schemeClr val="dk1"/>
                </a:solidFill>
              </a:rPr>
              <a:t>d</a:t>
            </a:r>
            <a:r>
              <a:rPr lang="en-US" i="0" u="none" strike="noStrike" cap="none">
                <a:solidFill>
                  <a:schemeClr val="dk1"/>
                </a:solidFill>
              </a:rPr>
              <a:t>evelopment team might deploy to a </a:t>
            </a:r>
            <a:r>
              <a:rPr lang="en-US">
                <a:solidFill>
                  <a:schemeClr val="dk1"/>
                </a:solidFill>
              </a:rPr>
              <a:t>t</a:t>
            </a:r>
            <a:r>
              <a:rPr lang="en-US" i="0" u="none" strike="noStrike" cap="none">
                <a:solidFill>
                  <a:schemeClr val="dk1"/>
                </a:solidFill>
              </a:rPr>
              <a:t>est environment using the dependency management tool, while </a:t>
            </a:r>
            <a:r>
              <a:rPr lang="en-US">
                <a:solidFill>
                  <a:schemeClr val="dk1"/>
                </a:solidFill>
              </a:rPr>
              <a:t>o</a:t>
            </a:r>
            <a:r>
              <a:rPr lang="en-US" i="0" u="none" strike="noStrike" cap="none">
                <a:solidFill>
                  <a:schemeClr val="dk1"/>
                </a:solidFill>
              </a:rPr>
              <a:t>perations team might use a home-grown script for the process.</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Lack of Interest in Learning Other Tools</a:t>
            </a:r>
            <a:r>
              <a:rPr lang="en-US" i="0" u="none" strike="noStrike" cap="none">
                <a:solidFill>
                  <a:schemeClr val="dk1"/>
                </a:solidFill>
              </a:rPr>
              <a:t>: Each team considers its tool or style of working to be the best and does not want to learn a new tool.</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Different Environments</a:t>
            </a:r>
            <a:r>
              <a:rPr lang="en-US" i="0" u="none" strike="noStrike" cap="none">
                <a:solidFill>
                  <a:schemeClr val="dk1"/>
                </a:solidFill>
              </a:rPr>
              <a:t>: The different environments, such as </a:t>
            </a:r>
            <a:r>
              <a:rPr lang="en-US">
                <a:solidFill>
                  <a:schemeClr val="dk1"/>
                </a:solidFill>
              </a:rPr>
              <a:t>d</a:t>
            </a:r>
            <a:r>
              <a:rPr lang="en-US" i="0" u="none" strike="noStrike" cap="none">
                <a:solidFill>
                  <a:schemeClr val="dk1"/>
                </a:solidFill>
              </a:rPr>
              <a:t>evelopment, </a:t>
            </a:r>
            <a:r>
              <a:rPr lang="en-US">
                <a:solidFill>
                  <a:schemeClr val="dk1"/>
                </a:solidFill>
              </a:rPr>
              <a:t>p</a:t>
            </a:r>
            <a:r>
              <a:rPr lang="en-US" i="0" u="none" strike="noStrike" cap="none">
                <a:solidFill>
                  <a:schemeClr val="dk1"/>
                </a:solidFill>
              </a:rPr>
              <a:t>roduction, and </a:t>
            </a:r>
            <a:r>
              <a:rPr lang="en-US">
                <a:solidFill>
                  <a:schemeClr val="dk1"/>
                </a:solidFill>
              </a:rPr>
              <a:t>t</a:t>
            </a:r>
            <a:r>
              <a:rPr lang="en-US" i="0" u="none" strike="noStrike" cap="none">
                <a:solidFill>
                  <a:schemeClr val="dk1"/>
                </a:solidFill>
              </a:rPr>
              <a:t>esting, is one of the biggest causes of various errors and bugs raised by the different teams.</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Loss of Work</a:t>
            </a:r>
            <a:r>
              <a:rPr lang="en-US" i="0" u="none" strike="noStrike" cap="none">
                <a:solidFill>
                  <a:schemeClr val="dk1"/>
                </a:solidFill>
              </a:rPr>
              <a:t>: The various errors and bugs results in loss of valuable efforts.</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Blame Game</a:t>
            </a:r>
            <a:r>
              <a:rPr lang="en-US" i="0" u="none" strike="noStrike" cap="none">
                <a:solidFill>
                  <a:schemeClr val="dk1"/>
                </a:solidFill>
              </a:rPr>
              <a:t>: A lot of differences between the teams and environments force the teams to pass on the blame of delayed delivery or build rollback on each other. It’s unnecessary placing blame and pointing fingers, the key here is to use the available time and resources to solve the issue.</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Build Rollback</a:t>
            </a:r>
            <a:r>
              <a:rPr lang="en-US" i="0" u="none" strike="noStrike" cap="none">
                <a:solidFill>
                  <a:schemeClr val="dk1"/>
                </a:solidFill>
              </a:rPr>
              <a:t>: A build is a version of the software that is deployed and rolled out to the customer after stringent tests. During the build process, source code is converted into a standalone software artifact, called build artifacts that can be run on computer systems. A build doesn’t always go right. Many times teams will be forced to roll back the build due to various reasons, such as incorrect client requirements, incorrect database (DB) in the QA or </a:t>
            </a:r>
            <a:r>
              <a:rPr lang="en-US">
                <a:solidFill>
                  <a:schemeClr val="dk1"/>
                </a:solidFill>
              </a:rPr>
              <a:t>p</a:t>
            </a:r>
            <a:r>
              <a:rPr lang="en-US" i="0" u="none" strike="noStrike" cap="none">
                <a:solidFill>
                  <a:schemeClr val="dk1"/>
                </a:solidFill>
              </a:rPr>
              <a:t>roduction environment, incompatible tools and others.</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Disintegrated Processes</a:t>
            </a:r>
            <a:r>
              <a:rPr lang="en-US" i="0" u="none" strike="noStrike" cap="none">
                <a:solidFill>
                  <a:schemeClr val="dk1"/>
                </a:solidFill>
              </a:rPr>
              <a:t>: Development processes do not integrate well with operations processes.</a:t>
            </a:r>
            <a:endParaRPr/>
          </a:p>
          <a:p>
            <a:pPr marL="171450" marR="0" lvl="0" indent="-165100" algn="l" rtl="0">
              <a:lnSpc>
                <a:spcPct val="100000"/>
              </a:lnSpc>
              <a:spcBef>
                <a:spcPts val="0"/>
              </a:spcBef>
              <a:spcAft>
                <a:spcPts val="0"/>
              </a:spcAft>
              <a:buClr>
                <a:schemeClr val="dk1"/>
              </a:buClr>
              <a:buSzPts val="1100"/>
              <a:buFont typeface="Arial"/>
              <a:buChar char="•"/>
            </a:pPr>
            <a:r>
              <a:rPr lang="en-US" b="1" i="0" u="none" strike="noStrike" cap="none">
                <a:solidFill>
                  <a:schemeClr val="dk1"/>
                </a:solidFill>
              </a:rPr>
              <a:t>No Feedback Loop</a:t>
            </a:r>
            <a:r>
              <a:rPr lang="en-US" i="0" u="none" strike="noStrike" cap="none">
                <a:solidFill>
                  <a:schemeClr val="dk1"/>
                </a:solidFill>
              </a:rPr>
              <a:t>: Lack of a continuous feedback loop in development and operational processes causes gaps.</a:t>
            </a:r>
            <a:endParaRPr/>
          </a:p>
          <a:p>
            <a:pPr marL="171450" marR="0" lvl="0" indent="-95250" algn="l" rtl="0">
              <a:lnSpc>
                <a:spcPct val="100000"/>
              </a:lnSpc>
              <a:spcBef>
                <a:spcPts val="0"/>
              </a:spcBef>
              <a:spcAft>
                <a:spcPts val="0"/>
              </a:spcAft>
              <a:buClr>
                <a:schemeClr val="dk1"/>
              </a:buClr>
              <a:buSzPts val="1200"/>
              <a:buFont typeface="Arial"/>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Arial"/>
              <a:buNone/>
            </a:pPr>
            <a:r>
              <a:rPr lang="en-US" i="0" u="none" strike="noStrike" cap="none">
                <a:solidFill>
                  <a:schemeClr val="dk1"/>
                </a:solidFill>
              </a:rPr>
              <a:t>To solve the issues that arise due to the wall of confusion and the conflicts that exists between development and operations teams, in traditional IT organizations, and to develop quality software in a short time, companies have started moving from traditional approaches to DevOps.</a:t>
            </a:r>
            <a:endParaRPr/>
          </a:p>
          <a:p>
            <a:pPr marL="0" marR="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Calibri"/>
              <a:buNone/>
            </a:pPr>
            <a:r>
              <a:rPr lang="en-US" b="1"/>
              <a:t>What is the solution?</a:t>
            </a:r>
            <a:endParaRPr/>
          </a:p>
          <a:p>
            <a:pPr marL="0" lvl="0" indent="0" algn="l" rtl="0">
              <a:lnSpc>
                <a:spcPct val="100000"/>
              </a:lnSpc>
              <a:spcBef>
                <a:spcPts val="0"/>
              </a:spcBef>
              <a:spcAft>
                <a:spcPts val="0"/>
              </a:spcAft>
              <a:buClr>
                <a:schemeClr val="dk1"/>
              </a:buClr>
              <a:buSzPts val="1200"/>
              <a:buFont typeface="Calibri"/>
              <a:buNone/>
            </a:pPr>
            <a:r>
              <a:rPr lang="en-US"/>
              <a:t>The wall of confusion between the development and operations teams is one of the major reasons for the emergence of DevOps. With DevOps, the development and operations teams work in collaboration to minimize the effort and risk involved in releasing software. Collaboration can be ensured by the operations team by means of giving constant feedback to the development team about the code, analyzing the impact considering end users and troubleshooting any problems together to gain stability of the product. DevOps enables a cultural change to remove the barrier between development and operations, working together for common set of objectives. Some of the approaches for solving these issues is:</a:t>
            </a:r>
            <a:endParaRPr/>
          </a:p>
          <a:p>
            <a:pPr marL="457200" lvl="0" indent="-298450" algn="l" rtl="0">
              <a:lnSpc>
                <a:spcPct val="100000"/>
              </a:lnSpc>
              <a:spcBef>
                <a:spcPts val="0"/>
              </a:spcBef>
              <a:spcAft>
                <a:spcPts val="0"/>
              </a:spcAft>
              <a:buSzPts val="1100"/>
              <a:buChar char="●"/>
            </a:pPr>
            <a:r>
              <a:rPr lang="en-US"/>
              <a:t>Working as cohesive teams</a:t>
            </a:r>
            <a:endParaRPr/>
          </a:p>
          <a:p>
            <a:pPr marL="457200" lvl="0" indent="-298450" algn="l" rtl="0">
              <a:lnSpc>
                <a:spcPct val="100000"/>
              </a:lnSpc>
              <a:spcBef>
                <a:spcPts val="0"/>
              </a:spcBef>
              <a:spcAft>
                <a:spcPts val="0"/>
              </a:spcAft>
              <a:buSzPts val="1100"/>
              <a:buChar char="●"/>
            </a:pPr>
            <a:r>
              <a:rPr lang="en-US"/>
              <a:t>Having shared objectives</a:t>
            </a:r>
            <a:endParaRPr/>
          </a:p>
          <a:p>
            <a:pPr marL="457200" lvl="0" indent="-298450" algn="l" rtl="0">
              <a:lnSpc>
                <a:spcPct val="100000"/>
              </a:lnSpc>
              <a:spcBef>
                <a:spcPts val="0"/>
              </a:spcBef>
              <a:spcAft>
                <a:spcPts val="0"/>
              </a:spcAft>
              <a:buSzPts val="1100"/>
              <a:buChar char="●"/>
            </a:pPr>
            <a:r>
              <a:rPr lang="en-US"/>
              <a:t>Coordinating work and sharing information between teams</a:t>
            </a:r>
            <a:endParaRPr/>
          </a:p>
          <a:p>
            <a:pPr marL="457200" lvl="0" indent="-298450" algn="l" rtl="0">
              <a:lnSpc>
                <a:spcPct val="100000"/>
              </a:lnSpc>
              <a:spcBef>
                <a:spcPts val="0"/>
              </a:spcBef>
              <a:spcAft>
                <a:spcPts val="0"/>
              </a:spcAft>
              <a:buSzPts val="1100"/>
              <a:buChar char="●"/>
            </a:pPr>
            <a:r>
              <a:rPr lang="en-US"/>
              <a:t>Collaboration</a:t>
            </a:r>
            <a:endParaRPr/>
          </a:p>
          <a:p>
            <a:pPr marL="457200" lvl="0" indent="-298450" algn="l" rtl="0">
              <a:lnSpc>
                <a:spcPct val="100000"/>
              </a:lnSpc>
              <a:spcBef>
                <a:spcPts val="0"/>
              </a:spcBef>
              <a:spcAft>
                <a:spcPts val="0"/>
              </a:spcAft>
              <a:buSzPts val="1100"/>
              <a:buChar char="●"/>
            </a:pPr>
            <a:r>
              <a:rPr lang="en-US"/>
              <a:t>Use of shared tools</a:t>
            </a:r>
            <a:endParaRPr/>
          </a:p>
          <a:p>
            <a:pPr marL="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Clr>
                <a:schemeClr val="dk1"/>
              </a:buClr>
              <a:buSzPts val="1200"/>
              <a:buFont typeface="Calibri"/>
              <a:buNone/>
            </a:pPr>
            <a:r>
              <a:rPr lang="en-US"/>
              <a:t>DevOps is fundamentally an extension to Agile and Lean principles, as it attempts to instil those same values and practices into Operations. You will learn in detail about Agile development in the forthcoming modules. </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endParaRPr i="0" u="none" strike="noStrike" cap="none">
              <a:solidFill>
                <a:schemeClr val="dk1"/>
              </a:solidFill>
            </a:endParaRPr>
          </a:p>
          <a:p>
            <a:pPr marL="0" lvl="0" indent="0" algn="l" rtl="0">
              <a:lnSpc>
                <a:spcPct val="100000"/>
              </a:lnSpc>
              <a:spcBef>
                <a:spcPts val="0"/>
              </a:spcBef>
              <a:spcAft>
                <a:spcPts val="0"/>
              </a:spcAft>
              <a:buNone/>
            </a:pPr>
            <a:endParaRPr/>
          </a:p>
        </p:txBody>
      </p:sp>
      <p:sp>
        <p:nvSpPr>
          <p:cNvPr id="1544" name="Google Shape;1544;p3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5" name="Google Shape;155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b="1">
                <a:solidFill>
                  <a:schemeClr val="dk1"/>
                </a:solidFill>
                <a:latin typeface="Arial"/>
                <a:ea typeface="Arial"/>
                <a:cs typeface="Arial"/>
                <a:sym typeface="Aria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Arial"/>
                <a:ea typeface="Arial"/>
                <a:cs typeface="Arial"/>
                <a:sym typeface="Arial"/>
              </a:rPr>
              <a:t>Tell the participants that they will be going through a knowledge check question.</a:t>
            </a:r>
            <a:endParaRPr sz="1400" b="1">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r>
              <a:rPr lang="en-US" sz="1400" b="1" i="0" u="none" strike="noStrike" cap="none">
                <a:solidFill>
                  <a:schemeClr val="dk1"/>
                </a:solidFill>
                <a:latin typeface="Arial"/>
                <a:ea typeface="Arial"/>
                <a:cs typeface="Arial"/>
                <a:sym typeface="Arial"/>
              </a:rPr>
              <a:t>Answers</a:t>
            </a:r>
            <a:r>
              <a:rPr lang="en-US" sz="1400" b="1">
                <a:solidFill>
                  <a:schemeClr val="dk1"/>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r>
              <a:rPr lang="en-US" sz="1400" b="0" i="0" u="none" strike="noStrike" cap="none">
                <a:solidFill>
                  <a:schemeClr val="dk1"/>
                </a:solidFill>
                <a:latin typeface="Arial"/>
                <a:ea typeface="Arial"/>
                <a:cs typeface="Arial"/>
                <a:sym typeface="Arial"/>
              </a:rPr>
              <a:t>1. a. True</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r>
              <a:rPr lang="en-US" sz="1400" b="0" i="0" u="none" strike="noStrike" cap="none">
                <a:solidFill>
                  <a:schemeClr val="dk1"/>
                </a:solidFill>
                <a:latin typeface="Arial"/>
                <a:ea typeface="Arial"/>
                <a:cs typeface="Arial"/>
                <a:sym typeface="Arial"/>
              </a:rPr>
              <a:t>2. </a:t>
            </a:r>
            <a:r>
              <a:rPr lang="en-US">
                <a:latin typeface="Arial"/>
                <a:ea typeface="Arial"/>
                <a:cs typeface="Arial"/>
                <a:sym typeface="Arial"/>
              </a:rPr>
              <a:t>c. Application delivery in a fast pace.</a:t>
            </a:r>
            <a:r>
              <a:rPr lang="en-US" sz="1400" b="0" i="0" u="none" strike="noStrike" cap="none">
                <a:solidFill>
                  <a:schemeClr val="dk1"/>
                </a:solidFill>
                <a:latin typeface="Arial"/>
                <a:ea typeface="Arial"/>
                <a:cs typeface="Arial"/>
                <a:sym typeface="Arial"/>
              </a:rPr>
              <a:t> </a:t>
            </a:r>
            <a:endParaRPr/>
          </a:p>
          <a:p>
            <a:pPr marL="0" lvl="0" indent="0" algn="l" rtl="0">
              <a:lnSpc>
                <a:spcPct val="100000"/>
              </a:lnSpc>
              <a:spcBef>
                <a:spcPts val="0"/>
              </a:spcBef>
              <a:spcAft>
                <a:spcPts val="0"/>
              </a:spcAft>
              <a:buNone/>
            </a:pPr>
            <a:endParaRPr>
              <a:latin typeface="Arial"/>
              <a:ea typeface="Arial"/>
              <a:cs typeface="Arial"/>
              <a:sym typeface="Arial"/>
            </a:endParaRPr>
          </a:p>
        </p:txBody>
      </p:sp>
      <p:sp>
        <p:nvSpPr>
          <p:cNvPr id="1556" name="Google Shape;1556;p32: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2" name="Google Shape;156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9" name="Google Shape;157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lnSpc>
                <a:spcPct val="100000"/>
              </a:lnSpc>
              <a:spcBef>
                <a:spcPts val="0"/>
              </a:spcBef>
              <a:spcAft>
                <a:spcPts val="0"/>
              </a:spcAft>
              <a:buClr>
                <a:schemeClr val="dk1"/>
              </a:buClr>
              <a:buSzPts val="1100"/>
              <a:buFont typeface="Arial"/>
              <a:buChar char="●"/>
            </a:pPr>
            <a:r>
              <a:rPr lang="en-US">
                <a:solidFill>
                  <a:schemeClr val="dk1"/>
                </a:solidFill>
              </a:rPr>
              <a:t>Show the participants the values of the Agile Manifesto</a:t>
            </a:r>
            <a:endParaRPr/>
          </a:p>
          <a:p>
            <a:pPr marL="457200" lvl="0" indent="-298450" algn="l" rtl="0">
              <a:lnSpc>
                <a:spcPct val="100000"/>
              </a:lnSpc>
              <a:spcBef>
                <a:spcPts val="0"/>
              </a:spcBef>
              <a:spcAft>
                <a:spcPts val="0"/>
              </a:spcAft>
              <a:buClr>
                <a:schemeClr val="dk1"/>
              </a:buClr>
              <a:buSzPts val="1100"/>
              <a:buFont typeface="Arial"/>
              <a:buChar char="●"/>
            </a:pPr>
            <a:r>
              <a:rPr lang="en-US">
                <a:solidFill>
                  <a:schemeClr val="dk1"/>
                </a:solidFill>
              </a:rPr>
              <a:t>Describe the importance of values</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b="1">
                <a:solidFill>
                  <a:schemeClr val="dk1"/>
                </a:solidFill>
              </a:rPr>
              <a:t>The agile manifesto reads:</a:t>
            </a:r>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“We are uncovering better ways of developing software by doing it and helping others do it. Through this work we have come to value:</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i="1">
                <a:solidFill>
                  <a:schemeClr val="dk1"/>
                </a:solidFill>
              </a:rPr>
              <a:t>“Individuals and interactions over processes and tools.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i="1">
                <a:solidFill>
                  <a:schemeClr val="dk1"/>
                </a:solidFill>
              </a:rPr>
              <a:t>Working software over comprehensive documentation.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i="1">
                <a:solidFill>
                  <a:schemeClr val="dk1"/>
                </a:solidFill>
              </a:rPr>
              <a:t>Customer collaboration over contract negotiation.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i="1">
                <a:solidFill>
                  <a:schemeClr val="dk1"/>
                </a:solidFill>
              </a:rPr>
              <a:t>Responding to change over following a plan.”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200"/>
              <a:buNone/>
            </a:pPr>
            <a:r>
              <a:rPr lang="en-US">
                <a:solidFill>
                  <a:schemeClr val="dk1"/>
                </a:solidFill>
              </a:rPr>
              <a:t>“That is, while there is value in the items on the right, we value the items on the left more.”</a:t>
            </a:r>
            <a:endParaRPr/>
          </a:p>
          <a:p>
            <a:pPr marL="0" lvl="0" indent="0" algn="l" rtl="0">
              <a:lnSpc>
                <a:spcPct val="100000"/>
              </a:lnSpc>
              <a:spcBef>
                <a:spcPts val="0"/>
              </a:spcBef>
              <a:spcAft>
                <a:spcPts val="0"/>
              </a:spcAft>
              <a:buSzPts val="1200"/>
              <a:buNone/>
            </a:pPr>
            <a:endParaRPr>
              <a:solidFill>
                <a:schemeClr val="dk1"/>
              </a:solidFill>
            </a:endParaRPr>
          </a:p>
          <a:p>
            <a:pPr marL="0" lvl="0" indent="0" algn="l" rtl="0">
              <a:lnSpc>
                <a:spcPct val="100000"/>
              </a:lnSpc>
              <a:spcBef>
                <a:spcPts val="0"/>
              </a:spcBef>
              <a:spcAft>
                <a:spcPts val="0"/>
              </a:spcAft>
              <a:buSzPts val="1200"/>
              <a:buNone/>
            </a:pPr>
            <a:r>
              <a:rPr lang="en-US">
                <a:solidFill>
                  <a:schemeClr val="dk1"/>
                </a:solidFill>
              </a:rPr>
              <a:t>Each of these four values is described in the upcoming sections.</a:t>
            </a:r>
            <a:endParaRPr/>
          </a:p>
          <a:p>
            <a:pPr marL="0" lvl="0" indent="0" algn="l" rtl="0">
              <a:lnSpc>
                <a:spcPct val="100000"/>
              </a:lnSpc>
              <a:spcBef>
                <a:spcPts val="0"/>
              </a:spcBef>
              <a:spcAft>
                <a:spcPts val="0"/>
              </a:spcAft>
              <a:buNone/>
            </a:pPr>
            <a:endParaRPr/>
          </a:p>
        </p:txBody>
      </p:sp>
      <p:sp>
        <p:nvSpPr>
          <p:cNvPr id="1580" name="Google Shape;1580;p34: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2" name="Google Shape;163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Inform the participants that the first Agile Manifesto value talks about individuals and interactions. </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Prioritizing individuals and interactions over processes and tools is the first value of the Agile manifesto. People drive the development process since they are the ones who respond to changing business needs and develop processes and tools in response to change.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If a team prioritizes processes, technology or tools, then the individuals in the team become less responsive and meeting the customer requirements become a difficult task.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SzPts val="1200"/>
              <a:buNone/>
            </a:pPr>
            <a:r>
              <a:rPr lang="en-US">
                <a:solidFill>
                  <a:schemeClr val="dk1"/>
                </a:solidFill>
              </a:rPr>
              <a:t>Communication between the team members, customers and other stakeholders is critical for understanding the business requirements and delivering value. If individuals are valued over processes and tools, the communication becomes fluid and the interactions happen, based on the change in business requirements. If processes are valued more, the interactions become scheduled and less adaptive to changes. There is a possibility of the customer’s requirements losing importance because of the stringent schedules.</a:t>
            </a:r>
            <a:endParaRPr/>
          </a:p>
          <a:p>
            <a:pPr marL="0" lvl="0" indent="0" algn="l" rtl="0">
              <a:lnSpc>
                <a:spcPct val="100000"/>
              </a:lnSpc>
              <a:spcBef>
                <a:spcPts val="0"/>
              </a:spcBef>
              <a:spcAft>
                <a:spcPts val="0"/>
              </a:spcAft>
              <a:buNone/>
            </a:pPr>
            <a:endParaRPr/>
          </a:p>
        </p:txBody>
      </p:sp>
      <p:sp>
        <p:nvSpPr>
          <p:cNvPr id="1633" name="Google Shape;1633;p3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2" name="Google Shape;164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Tell the participants that you will be covering the second value here, which is working software. </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The second value as per the agile manifesto is a working software over comprehensive documentation.</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Jim Highsmith, one of the authors of the Agile Manifesto and the primary developer of the ‘Adaptive Software Development’ Agile Method, says, “We want to restore a balance. We embrace modelling, but not in order to file some diagram in a dusty corporate repository. We embrace documentation, but not hundreds of pages of never-maintained and rarely-used tomes. We plan, but recognize the limits of planning in a turbulent environment.”</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If we give customers a choice of selecting between comprehensive documentation and working software, they would prefer the latter. Agile focuses more on building the product to satisfy the needs of the customer, than to giving them pages and pages of documentation.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Writing pages and pages of documentation for developing the product, consumes an enormous amount of time, hence longer time periods between documentation and delivery. A lot of time, money and energy is spent in writing technical and functional specifications, customer’s business requirements, user interface specifications, design documents, documents on testing and much more. And the best part is that approvals are required for each and every document written by people, at multiple levels. This is the major cause of the delay in the development and delivery of the actual product.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In agreement with Jim’s statement, Agile does not rule out the need for documentation. Agile emphasizes that the document is streamlined in a way that it gives the exact picture to the developer of what is exactly needed to build the software, without getting lost in the intricacies.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According to Agile methodologies, the requirements are documented as user stories, so the developer gets clarity on the business requirements. This eventually becomes a guide for the developer to start building the exact functionalities. Agile does give importance to documentation, but a working software is more critical from a customer’s viewpoint than documentation. Agile also emphasizes that delivering working pieces of the software at frequent intervals matters the most to the customer.</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None/>
            </a:pPr>
            <a:endParaRPr/>
          </a:p>
        </p:txBody>
      </p:sp>
      <p:sp>
        <p:nvSpPr>
          <p:cNvPr id="1643" name="Google Shape;1643;p3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2" name="Google Shape;165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Tell the participants that you will be talking about customer collaboration next. </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Customer collaboration over contract negotiation is the third value described in the agile manifesto.</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Negotiation enables the customer and the product manager to work out the details of product delivery. There is a room for re-negotiation as well. In traditional software development processes, customer engagement is more before the start of the development process and after the product is completely ready. There are two major disadvantages to this. The customer gives the complete specifications/requirements in great detail, well before the development starts. There is a chance for confusions and multiple rounds of discussions happening even before the actual work starts, which causes the delay in the development. If the product is completely ready, and the customer starts changing the requirements, much effort will be involved in redoing things.</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Agile manifesto emphasizes that the customer is engaged in and collaborates throughout the development process. Demo sessions should happen periodically. This enables feedback sharing at regular intervals and the product gets developed iteratively. The development team and the customer can make sure that the requirements are met at each and every point in time during the development process.</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This value suggests the end - user being part of the development process, attending all the meetings and making sure changes are communicated then and there and ensuring the smooth delivery of the project.</a:t>
            </a:r>
            <a:endParaRPr/>
          </a:p>
          <a:p>
            <a:pPr marL="0" lvl="0" indent="0" algn="l" rtl="0">
              <a:lnSpc>
                <a:spcPct val="100000"/>
              </a:lnSpc>
              <a:spcBef>
                <a:spcPts val="0"/>
              </a:spcBef>
              <a:spcAft>
                <a:spcPts val="0"/>
              </a:spcAft>
              <a:buNone/>
            </a:pPr>
            <a:endParaRPr/>
          </a:p>
        </p:txBody>
      </p:sp>
      <p:sp>
        <p:nvSpPr>
          <p:cNvPr id="1653" name="Google Shape;1653;p3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2" name="Google Shape;166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Tell the participants that you will be talking about responding to change which is the next value of the Agile Manifesto. </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Responding to change over following a plan is the fourth value as per the Agile Manifesto.</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 change was considered expensive and avoidable by the traditional software development methodologies. Planning was considered much more important than responding to changes. The intention was to have the detailed and comprehensive plans, where feature sets and functionalities are pre-defined. Since traditional methods follow a sequential order in the development and delivery of software, a lot of unnecessary dependencies arise. High priority is given to each and every step of the development process.</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On the other hand, Agile suggests shorter iterations. This enables change in priorities from iteration to iteration, according to the customer’s requirements. There is room for the addition of new features in the next iteration, without having any dependency on the previous iteration. Agile views change as a means for improvement and believes that a change adds value to the product.</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 process called Method Tailoring describes the Agile approach towards change. An Agile Information Systems Development Method defines Method Tailoring as a  process or capability in which human agents determine a system development approach for a specific project situation through responsive changes in, and dynamic interplays between contexts, intentions, and method fragments.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With Agile, the process modifications that fit the team are allowed.</a:t>
            </a:r>
            <a:endParaRPr/>
          </a:p>
          <a:p>
            <a:pPr marL="0" lvl="0" indent="0" algn="l" rtl="0">
              <a:lnSpc>
                <a:spcPct val="100000"/>
              </a:lnSpc>
              <a:spcBef>
                <a:spcPts val="0"/>
              </a:spcBef>
              <a:spcAft>
                <a:spcPts val="0"/>
              </a:spcAft>
              <a:buNone/>
            </a:pPr>
            <a:endParaRPr/>
          </a:p>
        </p:txBody>
      </p:sp>
      <p:sp>
        <p:nvSpPr>
          <p:cNvPr id="1663" name="Google Shape;1663;p3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2" name="Google Shape;167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Explain the 12 principles in detail.</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The twelve principles are as follows:</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Our highest priority is to satisfy the customer through an early and continuous delivery of valuable software.</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Welcome changing requirements, even late in the development. Agile processes harness change for the customer's competitive advantage.</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Deliver working software frequently, from a couple of weeks to a couple of months, with a preference to the shorter timescale.</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Business people and developers must work together daily throughout the project.</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Build projects around motivated individuals. Give them the environment and support they need, and trust them to get the job done.</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The most efficient and effective method of conveying information to and within a development team is a face-to-face conversation.</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Working software is the primary measure of progress.</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Agile processes promote sustainable development. The sponsors, developers, and users should be able to maintain a constant pace indefinitely.</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Continuous attention to technical excellence and good design enhances agility.</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Simplicity‒the art of maximizing the amount of work not done‒is essential.</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The best architectures, requirements, and designs emerge from self-organizing teams.</a:t>
            </a:r>
            <a:endParaRPr/>
          </a:p>
          <a:p>
            <a:pPr marL="457200" lvl="0" indent="-298450" algn="l" rtl="0">
              <a:lnSpc>
                <a:spcPct val="100000"/>
              </a:lnSpc>
              <a:spcBef>
                <a:spcPts val="0"/>
              </a:spcBef>
              <a:spcAft>
                <a:spcPts val="0"/>
              </a:spcAft>
              <a:buClr>
                <a:schemeClr val="dk1"/>
              </a:buClr>
              <a:buSzPts val="1100"/>
              <a:buFont typeface="Arial"/>
              <a:buAutoNum type="arabicPeriod"/>
            </a:pPr>
            <a:r>
              <a:rPr lang="en-US">
                <a:solidFill>
                  <a:schemeClr val="dk1"/>
                </a:solidFill>
              </a:rPr>
              <a:t>At regular intervals, the team reflects on how to become more effective, then tunes and adjusts its behavior accordingly.</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None/>
            </a:pPr>
            <a:endParaRPr/>
          </a:p>
        </p:txBody>
      </p:sp>
      <p:sp>
        <p:nvSpPr>
          <p:cNvPr id="1673" name="Google Shape;1673;p3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39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SzPts val="1200"/>
              <a:buNone/>
            </a:pPr>
            <a:r>
              <a:rPr lang="en-US" sz="1200">
                <a:solidFill>
                  <a:schemeClr val="dk1"/>
                </a:solidFill>
              </a:rPr>
              <a:t>Inform the participants about the topics that they will be learning in this module.</a:t>
            </a:r>
            <a:endParaRPr sz="1200">
              <a:solidFill>
                <a:schemeClr val="dk1"/>
              </a:solidFill>
            </a:endParaRPr>
          </a:p>
          <a:p>
            <a:pPr marL="0" lvl="0" indent="0" algn="l" rtl="0">
              <a:lnSpc>
                <a:spcPct val="115000"/>
              </a:lnSpc>
              <a:spcBef>
                <a:spcPts val="1600"/>
              </a:spcBef>
              <a:spcAft>
                <a:spcPts val="0"/>
              </a:spcAft>
              <a:buSzPts val="1200"/>
              <a:buNone/>
            </a:pPr>
            <a:r>
              <a:rPr lang="en-US" sz="1200" b="1">
                <a:solidFill>
                  <a:schemeClr val="dk1"/>
                </a:solidFill>
              </a:rPr>
              <a:t>Notes to the Participants:</a:t>
            </a:r>
            <a:endParaRPr sz="1200" b="1">
              <a:solidFill>
                <a:schemeClr val="dk1"/>
              </a:solidFill>
            </a:endParaRPr>
          </a:p>
          <a:p>
            <a:pPr marL="1588" marR="0" lvl="1" indent="0" algn="l" rtl="0">
              <a:lnSpc>
                <a:spcPct val="100000"/>
              </a:lnSpc>
              <a:spcBef>
                <a:spcPts val="300"/>
              </a:spcBef>
              <a:spcAft>
                <a:spcPts val="0"/>
              </a:spcAft>
              <a:buClr>
                <a:srgbClr val="000000"/>
              </a:buClr>
              <a:buSzPts val="1800"/>
              <a:buFont typeface="Arial"/>
              <a:buNone/>
            </a:pPr>
            <a:r>
              <a:rPr lang="en-US" sz="1200">
                <a:solidFill>
                  <a:schemeClr val="dk1"/>
                </a:solidFill>
              </a:rPr>
              <a:t>You will learn about the following topics in this module:</a:t>
            </a:r>
            <a:br>
              <a:rPr lang="en-US" sz="1200">
                <a:solidFill>
                  <a:schemeClr val="dk1"/>
                </a:solidFill>
              </a:rPr>
            </a:br>
            <a:endParaRPr sz="1200">
              <a:solidFill>
                <a:schemeClr val="dk1"/>
              </a:solidFill>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Agile methodology</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Software, History of Software Engineering and Software Development Methodologies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Traditional Software Development Models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Waterfall Model, Classical Waterfall Model</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Traditional IT Organizations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Developers vs IT Operations Conflict</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Birth of Agile, Four Values of the Agile Manifesto</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Scrum, Scrum Theory, Scrum Values, Scrum Roles, Scrum Master</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Scrum Sprints, Benefits of Scrum</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Planning and Estimation, Agile Planning, Levels of Agile Planning</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Conditions of Satisfaction, Velocity</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Estimating Techniques</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Soft Skills in Agile</a:t>
            </a:r>
            <a:endParaRPr/>
          </a:p>
          <a:p>
            <a:pPr marL="287338" marR="0" lvl="1" indent="-285750" algn="l" rtl="0">
              <a:lnSpc>
                <a:spcPct val="100000"/>
              </a:lnSpc>
              <a:spcBef>
                <a:spcPts val="30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Kanban Model</a:t>
            </a:r>
            <a:endParaRPr/>
          </a:p>
          <a:p>
            <a:pPr marL="0" lvl="0" indent="0" algn="l" rtl="0">
              <a:lnSpc>
                <a:spcPct val="115000"/>
              </a:lnSpc>
              <a:spcBef>
                <a:spcPts val="0"/>
              </a:spcBef>
              <a:spcAft>
                <a:spcPts val="0"/>
              </a:spcAft>
              <a:buSzPts val="1200"/>
              <a:buNone/>
            </a:pPr>
            <a:endParaRPr sz="12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5" name="Google Shape;170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Give the participants an overview of Scrum. Give them a recap of the evolution of  Agile and walk them through the history of scrum.</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00000"/>
              </a:lnSpc>
              <a:spcBef>
                <a:spcPts val="0"/>
              </a:spcBef>
              <a:spcAft>
                <a:spcPts val="0"/>
              </a:spcAft>
              <a:buSzPts val="1200"/>
              <a:buNone/>
            </a:pPr>
            <a:r>
              <a:rPr lang="en-US"/>
              <a:t>Scrum is one of the most popular agile methodologies. Scrum was introduced by Jeff Sutherland and Ken Schwaber. Ken and Jeff co-presented the Scrum concept at the 1995 OOPSLA (Object-Oriented Programming, Systems, Languages &amp; Applications) conference. This gave the first, formal public definition of Scrum and it was improvised and redefined by many industry experts. Scrum is so popular that it is widely used as a synonym for Agile itself, where in reality these two are different. Scrum is one of the ways of implementing Agile. Ken himself stated once that by early 2009, about 84% of the organizations who were using Agile in their projects were using Scrum.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Scrum is primarily used for incremental product development. Scrum deploys one or more self-organizing cross-functional teams. In scrum, the product development is carried out in small, fixed-length iterations, called sprints. Any sprint should ideally take not more than 30 days, shorter sprints are generally preferred. At the end of every sprint, a releasable, i.e., a potentially shippable product increment</a:t>
            </a:r>
            <a:r>
              <a:rPr lang="en-US">
                <a:solidFill>
                  <a:schemeClr val="dk1"/>
                </a:solidFill>
              </a:rPr>
              <a:t> is ready.</a:t>
            </a:r>
            <a:r>
              <a:rPr lang="en-US"/>
              <a:t>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According to the developers of Scrum, it is:</a:t>
            </a:r>
            <a:endParaRPr/>
          </a:p>
          <a:p>
            <a:pPr marL="457200" lvl="0" indent="-298450" algn="l" rtl="0">
              <a:lnSpc>
                <a:spcPct val="100000"/>
              </a:lnSpc>
              <a:spcBef>
                <a:spcPts val="0"/>
              </a:spcBef>
              <a:spcAft>
                <a:spcPts val="0"/>
              </a:spcAft>
              <a:buSzPts val="1100"/>
              <a:buChar char="●"/>
            </a:pPr>
            <a:r>
              <a:rPr lang="en-US"/>
              <a:t>Lightweight</a:t>
            </a:r>
            <a:endParaRPr/>
          </a:p>
          <a:p>
            <a:pPr marL="457200" lvl="0" indent="-298450" algn="l" rtl="0">
              <a:lnSpc>
                <a:spcPct val="100000"/>
              </a:lnSpc>
              <a:spcBef>
                <a:spcPts val="0"/>
              </a:spcBef>
              <a:spcAft>
                <a:spcPts val="0"/>
              </a:spcAft>
              <a:buSzPts val="1100"/>
              <a:buChar char="●"/>
            </a:pPr>
            <a:r>
              <a:rPr lang="en-US"/>
              <a:t>Simple to understand</a:t>
            </a:r>
            <a:endParaRPr/>
          </a:p>
          <a:p>
            <a:pPr marL="457200" lvl="0" indent="-298450" algn="l" rtl="0">
              <a:lnSpc>
                <a:spcPct val="100000"/>
              </a:lnSpc>
              <a:spcBef>
                <a:spcPts val="0"/>
              </a:spcBef>
              <a:spcAft>
                <a:spcPts val="0"/>
              </a:spcAft>
              <a:buSzPts val="1100"/>
              <a:buChar char="●"/>
            </a:pPr>
            <a:r>
              <a:rPr lang="en-US"/>
              <a:t>Difficult to master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4" name="Google Shape;171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why Scrum is needed.</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Scrum is a very good alternative to the traditional waterfall model. Traditional approach requires that the complete requirements are understood before the development commences and there might not be any room to accommodate changes specified. Scrum is always focused on developing high value features first, with frequent incorporation of feedback. The greatest potential benefit of Scrum is for complex work involving knowledge creation and collaboration, such as new product development. Scrum is usually associated with object-oriented software development. Its use has also spread to the development of products such as semiconductors, mortgages, and wheelchairs.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With the increase in technology, market, and environmental complexities and their interactions, the utility of Scrum in dealing with complexity is proven daily. We can see the efficiency of Scrum in iterative and incremental knowledge transfer. Scrum has now been widely used for products, services, and the management of the parent organization.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Scrum is effective with a small team of people, who are highly flexible and adaptive. The same effect can be seen with single or multiple teams. Teams collaborate among themselves using sophisticated development techniques and target release environments.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5" name="Google Shape;175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three pillars of scrum theory.</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Scrum is based empirical process control theory, also called as empiricism. This ensures that knowledge originates from experience and decisions are made using known things.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Scrum follows an iterative and incremental approach for optimizing predictability and controlling risk. The three pillars of the scrum theory are as follows.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b="1"/>
              <a:t>Transparency: </a:t>
            </a:r>
            <a:r>
              <a:rPr lang="en-US"/>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Inspection: </a:t>
            </a:r>
            <a:r>
              <a:rPr lang="en-US"/>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b="1"/>
              <a:t>Adaptation: </a:t>
            </a:r>
            <a:r>
              <a:rPr lang="en-US"/>
              <a:t>If an inspector identifies that any deviation in any of the process aspects makes the product unacceptable, adjustments in that process should be made. This adjustment should be done as soon as the defective process is identified, so that further deviations can be avoided.</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Four formal events have been specified by Scrum for inspection and adaptation, which are described in a later section:</a:t>
            </a:r>
            <a:endParaRPr/>
          </a:p>
          <a:p>
            <a:pPr marL="457200" lvl="0" indent="-298450" algn="l" rtl="0">
              <a:lnSpc>
                <a:spcPct val="100000"/>
              </a:lnSpc>
              <a:spcBef>
                <a:spcPts val="0"/>
              </a:spcBef>
              <a:spcAft>
                <a:spcPts val="0"/>
              </a:spcAft>
              <a:buSzPts val="1100"/>
              <a:buChar char="●"/>
            </a:pPr>
            <a:r>
              <a:rPr lang="en-US"/>
              <a:t>Sprint Planning</a:t>
            </a:r>
            <a:endParaRPr/>
          </a:p>
          <a:p>
            <a:pPr marL="457200" lvl="0" indent="-298450" algn="l" rtl="0">
              <a:lnSpc>
                <a:spcPct val="100000"/>
              </a:lnSpc>
              <a:spcBef>
                <a:spcPts val="0"/>
              </a:spcBef>
              <a:spcAft>
                <a:spcPts val="0"/>
              </a:spcAft>
              <a:buSzPts val="1100"/>
              <a:buChar char="●"/>
            </a:pPr>
            <a:r>
              <a:rPr lang="en-US"/>
              <a:t>Daily Scrum</a:t>
            </a:r>
            <a:endParaRPr/>
          </a:p>
          <a:p>
            <a:pPr marL="457200" lvl="0" indent="-298450" algn="l" rtl="0">
              <a:lnSpc>
                <a:spcPct val="100000"/>
              </a:lnSpc>
              <a:spcBef>
                <a:spcPts val="0"/>
              </a:spcBef>
              <a:spcAft>
                <a:spcPts val="0"/>
              </a:spcAft>
              <a:buSzPts val="1100"/>
              <a:buChar char="●"/>
            </a:pPr>
            <a:r>
              <a:rPr lang="en-US"/>
              <a:t>Sprint Review</a:t>
            </a:r>
            <a:endParaRPr/>
          </a:p>
          <a:p>
            <a:pPr marL="457200" lvl="0" indent="-298450" algn="l" rtl="0">
              <a:lnSpc>
                <a:spcPct val="100000"/>
              </a:lnSpc>
              <a:spcBef>
                <a:spcPts val="0"/>
              </a:spcBef>
              <a:spcAft>
                <a:spcPts val="0"/>
              </a:spcAft>
              <a:buSzPts val="1100"/>
              <a:buChar char="●"/>
            </a:pPr>
            <a:r>
              <a:rPr lang="en-US"/>
              <a:t>Sprint Retrospective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1" name="Google Shape;177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five values of Scrum. There is a five-blog series published on the Scrum website, that will help participants learn more about Scrum values and the examples. Ask the participants to go through these blogs and help them understand the values better.</a:t>
            </a:r>
            <a:endParaRPr/>
          </a:p>
          <a:p>
            <a:pPr marL="171450" lvl="0" indent="-171450" algn="l" rtl="0">
              <a:lnSpc>
                <a:spcPct val="100000"/>
              </a:lnSpc>
              <a:spcBef>
                <a:spcPts val="0"/>
              </a:spcBef>
              <a:spcAft>
                <a:spcPts val="0"/>
              </a:spcAft>
              <a:buNone/>
            </a:pPr>
            <a:r>
              <a:rPr lang="en-US"/>
              <a:t>Part 1 – Focus - https://www.scrum.org/resources/blog/maximize-scrum-scrum-values-focus-part-1-5</a:t>
            </a:r>
            <a:endParaRPr/>
          </a:p>
          <a:p>
            <a:pPr marL="171450" lvl="0" indent="-171450" algn="l" rtl="0">
              <a:lnSpc>
                <a:spcPct val="100000"/>
              </a:lnSpc>
              <a:spcBef>
                <a:spcPts val="0"/>
              </a:spcBef>
              <a:spcAft>
                <a:spcPts val="0"/>
              </a:spcAft>
              <a:buNone/>
            </a:pPr>
            <a:r>
              <a:rPr lang="en-US"/>
              <a:t>Part 2 – Openness - https://www.scrum.org/resources/blog/maximize-scrum-scrum-values-openness-part-2-5</a:t>
            </a:r>
            <a:endParaRPr/>
          </a:p>
          <a:p>
            <a:pPr marL="171450" lvl="0" indent="-171450" algn="l" rtl="0">
              <a:lnSpc>
                <a:spcPct val="100000"/>
              </a:lnSpc>
              <a:spcBef>
                <a:spcPts val="0"/>
              </a:spcBef>
              <a:spcAft>
                <a:spcPts val="0"/>
              </a:spcAft>
              <a:buNone/>
            </a:pPr>
            <a:r>
              <a:rPr lang="en-US"/>
              <a:t>Part 3 – Courage - https://www.scrum.org/resources/blog/maximize-scrum-scrum-values-courage-part-3-5</a:t>
            </a:r>
            <a:endParaRPr/>
          </a:p>
          <a:p>
            <a:pPr marL="171450" lvl="0" indent="-171450" algn="l" rtl="0">
              <a:lnSpc>
                <a:spcPct val="100000"/>
              </a:lnSpc>
              <a:spcBef>
                <a:spcPts val="0"/>
              </a:spcBef>
              <a:spcAft>
                <a:spcPts val="0"/>
              </a:spcAft>
              <a:buNone/>
            </a:pPr>
            <a:r>
              <a:rPr lang="en-US"/>
              <a:t>Part 4 - https://www.scrum.org/resources/blog/maximize-scrum-scrum-values-commitment-part-4-5</a:t>
            </a:r>
            <a:endParaRPr/>
          </a:p>
          <a:p>
            <a:pPr marL="171450" lvl="0" indent="-171450" algn="l" rtl="0">
              <a:lnSpc>
                <a:spcPct val="100000"/>
              </a:lnSpc>
              <a:spcBef>
                <a:spcPts val="0"/>
              </a:spcBef>
              <a:spcAft>
                <a:spcPts val="0"/>
              </a:spcAft>
              <a:buNone/>
            </a:pPr>
            <a:r>
              <a:rPr lang="en-US"/>
              <a:t>Part 5 – Respect - https://www.scrum.org/resources/blog/maximize-scrum-scrum-values-respect-part-5-5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Scrum values have been defined to ensure that the three pillars of Scrum, i.e., transparency, adaptation and inspection, make sense for all the Scrum users. Five values have been defined by Scrum as follows:</a:t>
            </a:r>
            <a:endParaRPr/>
          </a:p>
          <a:p>
            <a:pPr marL="457200" lvl="0" indent="-298450" algn="l" rtl="0">
              <a:lnSpc>
                <a:spcPct val="100000"/>
              </a:lnSpc>
              <a:spcBef>
                <a:spcPts val="0"/>
              </a:spcBef>
              <a:spcAft>
                <a:spcPts val="0"/>
              </a:spcAft>
              <a:buSzPts val="1100"/>
              <a:buChar char="●"/>
            </a:pPr>
            <a:r>
              <a:rPr lang="en-US"/>
              <a:t>Commitment: </a:t>
            </a:r>
            <a:r>
              <a:rPr lang="en-US">
                <a:solidFill>
                  <a:schemeClr val="dk1"/>
                </a:solidFill>
              </a:rPr>
              <a:t>People should be committed to achieving the goals.</a:t>
            </a:r>
            <a:endParaRPr/>
          </a:p>
          <a:p>
            <a:pPr marL="457200" lvl="0" indent="-298450" algn="l" rtl="0">
              <a:lnSpc>
                <a:spcPct val="100000"/>
              </a:lnSpc>
              <a:spcBef>
                <a:spcPts val="0"/>
              </a:spcBef>
              <a:spcAft>
                <a:spcPts val="0"/>
              </a:spcAft>
              <a:buSzPts val="1100"/>
              <a:buChar char="●"/>
            </a:pPr>
            <a:r>
              <a:rPr lang="en-US"/>
              <a:t>Courage: </a:t>
            </a:r>
            <a:r>
              <a:rPr lang="en-US">
                <a:solidFill>
                  <a:schemeClr val="dk1"/>
                </a:solidFill>
              </a:rPr>
              <a:t>The Scrum Team members have courage to do the right thing and work on tough problems. </a:t>
            </a:r>
            <a:endParaRPr/>
          </a:p>
          <a:p>
            <a:pPr marL="457200" lvl="0" indent="-298450" algn="l" rtl="0">
              <a:lnSpc>
                <a:spcPct val="100000"/>
              </a:lnSpc>
              <a:spcBef>
                <a:spcPts val="0"/>
              </a:spcBef>
              <a:spcAft>
                <a:spcPts val="0"/>
              </a:spcAft>
              <a:buSzPts val="1100"/>
              <a:buChar char="●"/>
            </a:pPr>
            <a:r>
              <a:rPr lang="en-US"/>
              <a:t>Focus: </a:t>
            </a:r>
            <a:r>
              <a:rPr lang="en-US">
                <a:solidFill>
                  <a:schemeClr val="dk1"/>
                </a:solidFill>
              </a:rPr>
              <a:t>Everyone focuses on the work of the Sprint and the goals of the Scrum Team. </a:t>
            </a:r>
            <a:endParaRPr/>
          </a:p>
          <a:p>
            <a:pPr marL="457200" lvl="0" indent="-298450" algn="l" rtl="0">
              <a:lnSpc>
                <a:spcPct val="100000"/>
              </a:lnSpc>
              <a:spcBef>
                <a:spcPts val="0"/>
              </a:spcBef>
              <a:spcAft>
                <a:spcPts val="0"/>
              </a:spcAft>
              <a:buSzPts val="1100"/>
              <a:buChar char="●"/>
            </a:pPr>
            <a:r>
              <a:rPr lang="en-US"/>
              <a:t>Openness: </a:t>
            </a:r>
            <a:r>
              <a:rPr lang="en-US">
                <a:solidFill>
                  <a:schemeClr val="dk1"/>
                </a:solidFill>
              </a:rPr>
              <a:t>The Scrum Team and its stakeholders agree to be open about all the work and the challenges with performing the work.</a:t>
            </a:r>
            <a:endParaRPr/>
          </a:p>
          <a:p>
            <a:pPr marL="457200" lvl="0" indent="-298450" algn="l" rtl="0">
              <a:lnSpc>
                <a:spcPct val="100000"/>
              </a:lnSpc>
              <a:spcBef>
                <a:spcPts val="0"/>
              </a:spcBef>
              <a:spcAft>
                <a:spcPts val="0"/>
              </a:spcAft>
              <a:buSzPts val="1100"/>
              <a:buChar char="●"/>
            </a:pPr>
            <a:r>
              <a:rPr lang="en-US"/>
              <a:t>Respect: </a:t>
            </a:r>
            <a:r>
              <a:rPr lang="en-US">
                <a:solidFill>
                  <a:schemeClr val="dk1"/>
                </a:solidFill>
              </a:rPr>
              <a:t>Scrum Team members respect each other to be capable, independent people.</a:t>
            </a:r>
            <a:endParaRPr>
              <a:solidFill>
                <a:schemeClr val="dk1"/>
              </a:solidFill>
            </a:endParaRPr>
          </a:p>
          <a:p>
            <a:pPr marL="45720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Scrum is said to be successfully implemented only if people become more proficient in these five values.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Go through the following blog series to understand Scrum Values along with examples</a:t>
            </a:r>
            <a:endParaRPr/>
          </a:p>
          <a:p>
            <a:pPr marL="171450" lvl="0" indent="-171450" algn="l" rtl="0">
              <a:lnSpc>
                <a:spcPct val="100000"/>
              </a:lnSpc>
              <a:spcBef>
                <a:spcPts val="0"/>
              </a:spcBef>
              <a:spcAft>
                <a:spcPts val="0"/>
              </a:spcAft>
              <a:buNone/>
            </a:pPr>
            <a:r>
              <a:rPr lang="en-US"/>
              <a:t>Part 1 – Focus - https://www.scrum.org/resources/blog/maximize-scrum-scrum-values-focus-part-1-5</a:t>
            </a:r>
            <a:endParaRPr/>
          </a:p>
          <a:p>
            <a:pPr marL="171450" lvl="0" indent="-171450" algn="l" rtl="0">
              <a:lnSpc>
                <a:spcPct val="100000"/>
              </a:lnSpc>
              <a:spcBef>
                <a:spcPts val="0"/>
              </a:spcBef>
              <a:spcAft>
                <a:spcPts val="0"/>
              </a:spcAft>
              <a:buNone/>
            </a:pPr>
            <a:r>
              <a:rPr lang="en-US"/>
              <a:t>Part 2 – Openness - https://www.scrum.org/resources/blog/maximize-scrum-scrum-values-openness-part-2-5</a:t>
            </a:r>
            <a:endParaRPr/>
          </a:p>
          <a:p>
            <a:pPr marL="171450" lvl="0" indent="-171450" algn="l" rtl="0">
              <a:lnSpc>
                <a:spcPct val="100000"/>
              </a:lnSpc>
              <a:spcBef>
                <a:spcPts val="0"/>
              </a:spcBef>
              <a:spcAft>
                <a:spcPts val="0"/>
              </a:spcAft>
              <a:buNone/>
            </a:pPr>
            <a:r>
              <a:rPr lang="en-US"/>
              <a:t>Part 3 – Courage - https://www.scrum.org/resources/blog/maximize-scrum-scrum-values-courage-part-3-5</a:t>
            </a:r>
            <a:endParaRPr/>
          </a:p>
          <a:p>
            <a:pPr marL="171450" lvl="0" indent="-171450" algn="l" rtl="0">
              <a:lnSpc>
                <a:spcPct val="100000"/>
              </a:lnSpc>
              <a:spcBef>
                <a:spcPts val="0"/>
              </a:spcBef>
              <a:spcAft>
                <a:spcPts val="0"/>
              </a:spcAft>
              <a:buNone/>
            </a:pPr>
            <a:r>
              <a:rPr lang="en-US"/>
              <a:t>Part 4 - https://www.scrum.org/resources/blog/maximize-scrum-scrum-values-commitment-part-4-5</a:t>
            </a:r>
            <a:endParaRPr/>
          </a:p>
          <a:p>
            <a:pPr marL="171450" lvl="0" indent="-171450" algn="l" rtl="0">
              <a:lnSpc>
                <a:spcPct val="100000"/>
              </a:lnSpc>
              <a:spcBef>
                <a:spcPts val="0"/>
              </a:spcBef>
              <a:spcAft>
                <a:spcPts val="0"/>
              </a:spcAft>
              <a:buNone/>
            </a:pPr>
            <a:r>
              <a:rPr lang="en-US"/>
              <a:t>Part 5 – Respect - https://www.scrum.org/resources/blog/maximize-scrum-scrum-values-respect-part-5-5 </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9" name="Google Shape;1799;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SzPts val="1200"/>
              <a:buNone/>
            </a:pPr>
            <a:r>
              <a:rPr lang="en-US"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200"/>
              <a:buNone/>
            </a:pPr>
            <a:r>
              <a:rPr lang="en-US" b="1"/>
              <a:t>Answers: </a:t>
            </a:r>
            <a:endParaRPr b="1"/>
          </a:p>
          <a:p>
            <a:pPr marL="0" lvl="0" indent="0" algn="l" rtl="0">
              <a:lnSpc>
                <a:spcPct val="100000"/>
              </a:lnSpc>
              <a:spcBef>
                <a:spcPts val="0"/>
              </a:spcBef>
              <a:spcAft>
                <a:spcPts val="0"/>
              </a:spcAft>
              <a:buSzPts val="1200"/>
              <a:buNone/>
            </a:pPr>
            <a:r>
              <a:rPr lang="en-US"/>
              <a:t>1. b. Sprint</a:t>
            </a:r>
            <a:endParaRPr/>
          </a:p>
          <a:p>
            <a:pPr marL="0" lvl="0" indent="0" algn="l" rtl="0">
              <a:lnSpc>
                <a:spcPct val="100000"/>
              </a:lnSpc>
              <a:spcBef>
                <a:spcPts val="0"/>
              </a:spcBef>
              <a:spcAft>
                <a:spcPts val="0"/>
              </a:spcAft>
              <a:buSzPts val="1200"/>
              <a:buNone/>
            </a:pPr>
            <a:r>
              <a:rPr lang="en-US"/>
              <a:t>2. a. Transparency</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5" name="Google Shape;18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Give the participants an overview of the three scrum roles.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There are three scrum roles. They are as follows: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Scrum Master: </a:t>
            </a:r>
            <a:r>
              <a:rPr lang="en-US"/>
              <a:t>The Scrum Master has to make sure that the performance of the Scrum Team is at their highest level. The Scrum Master also protects the team from both internal and external distractions.</a:t>
            </a:r>
            <a:endParaRPr/>
          </a:p>
          <a:p>
            <a:pPr marL="0" lvl="0" indent="0" algn="l" rtl="0">
              <a:lnSpc>
                <a:spcPct val="100000"/>
              </a:lnSpc>
              <a:spcBef>
                <a:spcPts val="0"/>
              </a:spcBef>
              <a:spcAft>
                <a:spcPts val="0"/>
              </a:spcAft>
              <a:buClr>
                <a:schemeClr val="dk1"/>
              </a:buClr>
              <a:buSzPts val="1100"/>
              <a:buFont typeface="Arial"/>
              <a:buNone/>
            </a:pPr>
            <a:r>
              <a:rPr lang="en-US"/>
              <a:t> </a:t>
            </a:r>
            <a:endParaRPr/>
          </a:p>
          <a:p>
            <a:pPr marL="0" lvl="0" indent="0" algn="l" rtl="0">
              <a:lnSpc>
                <a:spcPct val="100000"/>
              </a:lnSpc>
              <a:spcBef>
                <a:spcPts val="0"/>
              </a:spcBef>
              <a:spcAft>
                <a:spcPts val="0"/>
              </a:spcAft>
              <a:buClr>
                <a:schemeClr val="dk1"/>
              </a:buClr>
              <a:buSzPts val="1100"/>
              <a:buFont typeface="Arial"/>
              <a:buNone/>
            </a:pPr>
            <a:r>
              <a:rPr lang="en-US" b="1"/>
              <a:t>Product Owner: </a:t>
            </a:r>
            <a:r>
              <a:rPr lang="en-US"/>
              <a:t>The key responsibilities of the Product Owner are to maintain the product backlog, and to make sure that everyone is aware of their priorities and all the stakeholders are satisfied</a:t>
            </a:r>
            <a:endParaRPr/>
          </a:p>
          <a:p>
            <a:pPr marL="0" lvl="0" indent="0" algn="l" rtl="0">
              <a:lnSpc>
                <a:spcPct val="100000"/>
              </a:lnSpc>
              <a:spcBef>
                <a:spcPts val="0"/>
              </a:spcBef>
              <a:spcAft>
                <a:spcPts val="0"/>
              </a:spcAft>
              <a:buClr>
                <a:schemeClr val="dk1"/>
              </a:buClr>
              <a:buSzPts val="1100"/>
              <a:buFont typeface="Arial"/>
              <a:buNone/>
            </a:pPr>
            <a:r>
              <a:rPr lang="en-US"/>
              <a:t> </a:t>
            </a:r>
            <a:endParaRPr/>
          </a:p>
          <a:p>
            <a:pPr marL="0" lvl="0" indent="0" algn="l" rtl="0">
              <a:lnSpc>
                <a:spcPct val="100000"/>
              </a:lnSpc>
              <a:spcBef>
                <a:spcPts val="0"/>
              </a:spcBef>
              <a:spcAft>
                <a:spcPts val="0"/>
              </a:spcAft>
              <a:buClr>
                <a:schemeClr val="dk1"/>
              </a:buClr>
              <a:buSzPts val="1100"/>
              <a:buFont typeface="Arial"/>
              <a:buNone/>
            </a:pPr>
            <a:r>
              <a:rPr lang="en-US" b="1"/>
              <a:t>The Development Team: </a:t>
            </a:r>
            <a:r>
              <a:rPr lang="en-US"/>
              <a:t>The Development Teams are structured, self-organizing ones and manage their work on their own. The teams should be in synergy so that there is efficiency and effectiveness overall.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1" name="Google Shape;182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roles and responsibilities of a Scrum Master.</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Clr>
                <a:schemeClr val="dk1"/>
              </a:buClr>
              <a:buSzPts val="1100"/>
              <a:buFont typeface="Arial"/>
              <a:buNone/>
            </a:pPr>
            <a:r>
              <a:rPr lang="en-US"/>
              <a:t>The Scrum Master is responsible for promoting and supporting Scrum as defined in the Scrum Guide. This is achieved by Scrum Masters by helping the Scrum teams understand Scrum theory, practices, rules, and values.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200"/>
              <a:buNone/>
            </a:pPr>
            <a:r>
              <a:rPr lang="en-US"/>
              <a:t>The Scrum Master leads and supports the Scrum Team. The Scrum Master also helps the people outside the Scrum Team how they can better interact with the team to produce maximum value.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Scrum Master’s Service to the Product Owner</a:t>
            </a:r>
            <a:endParaRPr b="1"/>
          </a:p>
          <a:p>
            <a:pPr marL="0" lvl="0" indent="0" algn="l" rtl="0">
              <a:lnSpc>
                <a:spcPct val="100000"/>
              </a:lnSpc>
              <a:spcBef>
                <a:spcPts val="0"/>
              </a:spcBef>
              <a:spcAft>
                <a:spcPts val="0"/>
              </a:spcAft>
              <a:buClr>
                <a:schemeClr val="dk1"/>
              </a:buClr>
              <a:buSzPts val="1100"/>
              <a:buFont typeface="Arial"/>
              <a:buNone/>
            </a:pPr>
            <a:r>
              <a:rPr lang="en-US"/>
              <a:t>The Scrum Master offers service to the Product Owner in the following ways. These include, but not limited to:</a:t>
            </a:r>
            <a:endParaRPr/>
          </a:p>
          <a:p>
            <a:pPr marL="457200" lvl="0" indent="-298450" algn="l" rtl="0">
              <a:lnSpc>
                <a:spcPct val="100000"/>
              </a:lnSpc>
              <a:spcBef>
                <a:spcPts val="0"/>
              </a:spcBef>
              <a:spcAft>
                <a:spcPts val="0"/>
              </a:spcAft>
              <a:buSzPts val="1100"/>
              <a:buChar char="●"/>
            </a:pPr>
            <a:r>
              <a:rPr lang="en-US"/>
              <a:t>Makes sure that all the members of the Scrum Team understand well the goals, scope, and product domain</a:t>
            </a:r>
            <a:endParaRPr/>
          </a:p>
          <a:p>
            <a:pPr marL="457200" lvl="0" indent="-298450" algn="l" rtl="0">
              <a:lnSpc>
                <a:spcPct val="100000"/>
              </a:lnSpc>
              <a:spcBef>
                <a:spcPts val="0"/>
              </a:spcBef>
              <a:spcAft>
                <a:spcPts val="0"/>
              </a:spcAft>
              <a:buSzPts val="1100"/>
              <a:buChar char="●"/>
            </a:pPr>
            <a:r>
              <a:rPr lang="en-US"/>
              <a:t>Techniques to be implemented for an effective product backlog management</a:t>
            </a:r>
            <a:endParaRPr/>
          </a:p>
          <a:p>
            <a:pPr marL="457200" lvl="0" indent="-298450" algn="l" rtl="0">
              <a:lnSpc>
                <a:spcPct val="100000"/>
              </a:lnSpc>
              <a:spcBef>
                <a:spcPts val="0"/>
              </a:spcBef>
              <a:spcAft>
                <a:spcPts val="0"/>
              </a:spcAft>
              <a:buSzPts val="1100"/>
              <a:buChar char="●"/>
            </a:pPr>
            <a:r>
              <a:rPr lang="en-US"/>
              <a:t>Helping the Scrum Team understand about Product Backlog Items (PBIs)</a:t>
            </a:r>
            <a:endParaRPr/>
          </a:p>
          <a:p>
            <a:pPr marL="457200" lvl="0" indent="-298450" algn="l" rtl="0">
              <a:lnSpc>
                <a:spcPct val="100000"/>
              </a:lnSpc>
              <a:spcBef>
                <a:spcPts val="0"/>
              </a:spcBef>
              <a:spcAft>
                <a:spcPts val="0"/>
              </a:spcAft>
              <a:buSzPts val="1100"/>
              <a:buChar char="●"/>
            </a:pPr>
            <a:r>
              <a:rPr lang="en-US"/>
              <a:t>Helps the Product Owner do the product planning</a:t>
            </a:r>
            <a:endParaRPr/>
          </a:p>
          <a:p>
            <a:pPr marL="457200" lvl="0" indent="-298450" algn="l" rtl="0">
              <a:lnSpc>
                <a:spcPct val="100000"/>
              </a:lnSpc>
              <a:spcBef>
                <a:spcPts val="0"/>
              </a:spcBef>
              <a:spcAft>
                <a:spcPts val="0"/>
              </a:spcAft>
              <a:buSzPts val="1100"/>
              <a:buChar char="●"/>
            </a:pPr>
            <a:r>
              <a:rPr lang="en-US"/>
              <a:t>Makes sure that the Product Owner arranges the Product Backlog in a way that maximizes value</a:t>
            </a:r>
            <a:endParaRPr/>
          </a:p>
          <a:p>
            <a:pPr marL="457200" lvl="0" indent="-298450" algn="l" rtl="0">
              <a:lnSpc>
                <a:spcPct val="100000"/>
              </a:lnSpc>
              <a:spcBef>
                <a:spcPts val="0"/>
              </a:spcBef>
              <a:spcAft>
                <a:spcPts val="0"/>
              </a:spcAft>
              <a:buSzPts val="1100"/>
              <a:buChar char="●"/>
            </a:pPr>
            <a:r>
              <a:rPr lang="en-US"/>
              <a:t>Understanding and practicing agility</a:t>
            </a:r>
            <a:endParaRPr/>
          </a:p>
          <a:p>
            <a:pPr marL="457200" lvl="0" indent="-298450" algn="l" rtl="0">
              <a:lnSpc>
                <a:spcPct val="100000"/>
              </a:lnSpc>
              <a:spcBef>
                <a:spcPts val="0"/>
              </a:spcBef>
              <a:spcAft>
                <a:spcPts val="0"/>
              </a:spcAft>
              <a:buSzPts val="1100"/>
              <a:buChar char="●"/>
            </a:pPr>
            <a:r>
              <a:rPr lang="en-US"/>
              <a:t>Helps the Product Owner by facilitating Scrum events as per the requirements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Scrum Master’s Service to the Development Team</a:t>
            </a:r>
            <a:endParaRPr b="1"/>
          </a:p>
          <a:p>
            <a:pPr marL="0" lvl="0" indent="0" algn="l" rtl="0">
              <a:lnSpc>
                <a:spcPct val="100000"/>
              </a:lnSpc>
              <a:spcBef>
                <a:spcPts val="0"/>
              </a:spcBef>
              <a:spcAft>
                <a:spcPts val="0"/>
              </a:spcAft>
              <a:buClr>
                <a:schemeClr val="dk1"/>
              </a:buClr>
              <a:buSzPts val="1100"/>
              <a:buFont typeface="Arial"/>
              <a:buNone/>
            </a:pPr>
            <a:r>
              <a:rPr lang="en-US"/>
              <a:t>The Scrum Master offers the following services to the Development Team, including, but not limited to:</a:t>
            </a:r>
            <a:endParaRPr/>
          </a:p>
          <a:p>
            <a:pPr marL="457200" lvl="0" indent="-298450" algn="l" rtl="0">
              <a:lnSpc>
                <a:spcPct val="100000"/>
              </a:lnSpc>
              <a:spcBef>
                <a:spcPts val="0"/>
              </a:spcBef>
              <a:spcAft>
                <a:spcPts val="0"/>
              </a:spcAft>
              <a:buSzPts val="1100"/>
              <a:buChar char="●"/>
            </a:pPr>
            <a:r>
              <a:rPr lang="en-US"/>
              <a:t>Enables the Development Team to self-organize and teaches them cross-functionality</a:t>
            </a:r>
            <a:endParaRPr/>
          </a:p>
          <a:p>
            <a:pPr marL="457200" lvl="0" indent="-298450" algn="l" rtl="0">
              <a:lnSpc>
                <a:spcPct val="100000"/>
              </a:lnSpc>
              <a:spcBef>
                <a:spcPts val="0"/>
              </a:spcBef>
              <a:spcAft>
                <a:spcPts val="0"/>
              </a:spcAft>
              <a:buSzPts val="1100"/>
              <a:buChar char="●"/>
            </a:pPr>
            <a:r>
              <a:rPr lang="en-US"/>
              <a:t>Supporting the Development Team in creating products that create true value </a:t>
            </a:r>
            <a:endParaRPr/>
          </a:p>
          <a:p>
            <a:pPr marL="457200" lvl="0" indent="-298450" algn="l" rtl="0">
              <a:lnSpc>
                <a:spcPct val="100000"/>
              </a:lnSpc>
              <a:spcBef>
                <a:spcPts val="0"/>
              </a:spcBef>
              <a:spcAft>
                <a:spcPts val="0"/>
              </a:spcAft>
              <a:buSzPts val="1100"/>
              <a:buChar char="●"/>
            </a:pPr>
            <a:r>
              <a:rPr lang="en-US"/>
              <a:t>Helps the Development Team overcome hurdles</a:t>
            </a:r>
            <a:endParaRPr/>
          </a:p>
          <a:p>
            <a:pPr marL="457200" lvl="0" indent="-298450" algn="l" rtl="0">
              <a:lnSpc>
                <a:spcPct val="100000"/>
              </a:lnSpc>
              <a:spcBef>
                <a:spcPts val="0"/>
              </a:spcBef>
              <a:spcAft>
                <a:spcPts val="0"/>
              </a:spcAft>
              <a:buSzPts val="1100"/>
              <a:buChar char="●"/>
            </a:pPr>
            <a:r>
              <a:rPr lang="en-US"/>
              <a:t>Facilitation of Scrum events</a:t>
            </a:r>
            <a:endParaRPr/>
          </a:p>
          <a:p>
            <a:pPr marL="457200" lvl="0" indent="-298450" algn="l" rtl="0">
              <a:lnSpc>
                <a:spcPct val="100000"/>
              </a:lnSpc>
              <a:spcBef>
                <a:spcPts val="0"/>
              </a:spcBef>
              <a:spcAft>
                <a:spcPts val="0"/>
              </a:spcAft>
              <a:buSzPts val="1100"/>
              <a:buChar char="●"/>
            </a:pPr>
            <a:r>
              <a:rPr lang="en-US"/>
              <a:t>Offering coaching to the Development Team from organizations that have not adopted Scrum, to understand the Scrum practices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Scrum Master’s Service to the Organization</a:t>
            </a:r>
            <a:endParaRPr b="1"/>
          </a:p>
          <a:p>
            <a:pPr marL="0" lvl="0" indent="0" algn="l" rtl="0">
              <a:lnSpc>
                <a:spcPct val="100000"/>
              </a:lnSpc>
              <a:spcBef>
                <a:spcPts val="0"/>
              </a:spcBef>
              <a:spcAft>
                <a:spcPts val="0"/>
              </a:spcAft>
              <a:buClr>
                <a:schemeClr val="dk1"/>
              </a:buClr>
              <a:buSzPts val="1100"/>
              <a:buFont typeface="Arial"/>
              <a:buNone/>
            </a:pPr>
            <a:r>
              <a:rPr lang="en-US"/>
              <a:t>The Scrum Master serves the organization in ways, that include the following:</a:t>
            </a:r>
            <a:endParaRPr/>
          </a:p>
          <a:p>
            <a:pPr marL="457200" lvl="0" indent="-298450" algn="l" rtl="0">
              <a:lnSpc>
                <a:spcPct val="100000"/>
              </a:lnSpc>
              <a:spcBef>
                <a:spcPts val="0"/>
              </a:spcBef>
              <a:spcAft>
                <a:spcPts val="0"/>
              </a:spcAft>
              <a:buSzPts val="1100"/>
              <a:buChar char="●"/>
            </a:pPr>
            <a:r>
              <a:rPr lang="en-US"/>
              <a:t>Helping the organizations understand and adopt Scrum</a:t>
            </a:r>
            <a:endParaRPr/>
          </a:p>
          <a:p>
            <a:pPr marL="457200" lvl="0" indent="-298450" algn="l" rtl="0">
              <a:lnSpc>
                <a:spcPct val="100000"/>
              </a:lnSpc>
              <a:spcBef>
                <a:spcPts val="0"/>
              </a:spcBef>
              <a:spcAft>
                <a:spcPts val="0"/>
              </a:spcAft>
              <a:buSzPts val="1100"/>
              <a:buChar char="●"/>
            </a:pPr>
            <a:r>
              <a:rPr lang="en-US"/>
              <a:t>Planning and implementation of Scrum within an organization</a:t>
            </a:r>
            <a:endParaRPr/>
          </a:p>
          <a:p>
            <a:pPr marL="457200" lvl="0" indent="-298450" algn="l" rtl="0">
              <a:lnSpc>
                <a:spcPct val="100000"/>
              </a:lnSpc>
              <a:spcBef>
                <a:spcPts val="0"/>
              </a:spcBef>
              <a:spcAft>
                <a:spcPts val="0"/>
              </a:spcAft>
              <a:buSzPts val="1100"/>
              <a:buChar char="●"/>
            </a:pPr>
            <a:r>
              <a:rPr lang="en-US"/>
              <a:t>Helping employees and stakeholders understand and enact Scrum and empirical product development</a:t>
            </a:r>
            <a:endParaRPr/>
          </a:p>
          <a:p>
            <a:pPr marL="457200" lvl="0" indent="-298450" algn="l" rtl="0">
              <a:lnSpc>
                <a:spcPct val="100000"/>
              </a:lnSpc>
              <a:spcBef>
                <a:spcPts val="0"/>
              </a:spcBef>
              <a:spcAft>
                <a:spcPts val="0"/>
              </a:spcAft>
              <a:buSzPts val="1100"/>
              <a:buChar char="●"/>
            </a:pPr>
            <a:r>
              <a:rPr lang="en-US"/>
              <a:t>Helping the Scrum Team in increasing productivity</a:t>
            </a:r>
            <a:endParaRPr/>
          </a:p>
          <a:p>
            <a:pPr marL="457200" lvl="0" indent="-298450" algn="l" rtl="0">
              <a:lnSpc>
                <a:spcPct val="100000"/>
              </a:lnSpc>
              <a:spcBef>
                <a:spcPts val="0"/>
              </a:spcBef>
              <a:spcAft>
                <a:spcPts val="0"/>
              </a:spcAft>
              <a:buSzPts val="1100"/>
              <a:buChar char="●"/>
            </a:pPr>
            <a:r>
              <a:rPr lang="en-US"/>
              <a:t>Collaborating with other Scrum Masters to increase the effectiveness of the application of Scrum in the organization</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0" name="Google Shape;183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the roles and responsibilities of a Product Owner.</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Clr>
                <a:schemeClr val="dk1"/>
              </a:buClr>
              <a:buSzPts val="1100"/>
              <a:buFont typeface="Arial"/>
              <a:buNone/>
            </a:pPr>
            <a:r>
              <a:rPr lang="en-US"/>
              <a:t>The Product Owner is responsible for maximizing the value of the product resulting from work of the Development Team, hence is called Product Value Maximizer.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The Product Owner is the single responsible person for managing the Product Backlog. Product Backlog management includes:</a:t>
            </a:r>
            <a:endParaRPr/>
          </a:p>
          <a:p>
            <a:pPr marL="457200" lvl="0" indent="-298450" algn="l" rtl="0">
              <a:lnSpc>
                <a:spcPct val="100000"/>
              </a:lnSpc>
              <a:spcBef>
                <a:spcPts val="0"/>
              </a:spcBef>
              <a:spcAft>
                <a:spcPts val="0"/>
              </a:spcAft>
              <a:buSzPts val="1100"/>
              <a:buChar char="●"/>
            </a:pPr>
            <a:r>
              <a:rPr lang="en-US"/>
              <a:t>Identifying and expressing Product Backlog items</a:t>
            </a:r>
            <a:endParaRPr/>
          </a:p>
          <a:p>
            <a:pPr marL="457200" lvl="0" indent="-298450" algn="l" rtl="0">
              <a:lnSpc>
                <a:spcPct val="100000"/>
              </a:lnSpc>
              <a:spcBef>
                <a:spcPts val="0"/>
              </a:spcBef>
              <a:spcAft>
                <a:spcPts val="0"/>
              </a:spcAft>
              <a:buSzPts val="1100"/>
              <a:buChar char="●"/>
            </a:pPr>
            <a:r>
              <a:rPr lang="en-US"/>
              <a:t>Prioritizing the Product Backlog items to best achieve goals and missions</a:t>
            </a:r>
            <a:endParaRPr/>
          </a:p>
          <a:p>
            <a:pPr marL="457200" lvl="0" indent="-298450" algn="l" rtl="0">
              <a:lnSpc>
                <a:spcPct val="100000"/>
              </a:lnSpc>
              <a:spcBef>
                <a:spcPts val="0"/>
              </a:spcBef>
              <a:spcAft>
                <a:spcPts val="0"/>
              </a:spcAft>
              <a:buSzPts val="1100"/>
              <a:buChar char="●"/>
            </a:pPr>
            <a:r>
              <a:rPr lang="en-US"/>
              <a:t>Value optimization of the work done by the development team</a:t>
            </a:r>
            <a:endParaRPr/>
          </a:p>
          <a:p>
            <a:pPr marL="457200" lvl="0" indent="-298450" algn="l" rtl="0">
              <a:lnSpc>
                <a:spcPct val="100000"/>
              </a:lnSpc>
              <a:spcBef>
                <a:spcPts val="0"/>
              </a:spcBef>
              <a:spcAft>
                <a:spcPts val="0"/>
              </a:spcAft>
              <a:buSzPts val="1100"/>
              <a:buChar char="●"/>
            </a:pPr>
            <a:r>
              <a:rPr lang="en-US"/>
              <a:t>Ensuring the visibility, transparency, and clarity on the tasks to be performed by the Scrum Team</a:t>
            </a:r>
            <a:endParaRPr/>
          </a:p>
          <a:p>
            <a:pPr marL="457200" lvl="0" indent="-298450" algn="l" rtl="0">
              <a:lnSpc>
                <a:spcPct val="100000"/>
              </a:lnSpc>
              <a:spcBef>
                <a:spcPts val="0"/>
              </a:spcBef>
              <a:spcAft>
                <a:spcPts val="0"/>
              </a:spcAft>
              <a:buSzPts val="1100"/>
              <a:buChar char="●"/>
            </a:pPr>
            <a:r>
              <a:rPr lang="en-US"/>
              <a:t>Making sure that the Development Team understands the PBIs and the priority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200"/>
              <a:buNone/>
            </a:pPr>
            <a:r>
              <a:rPr lang="en-US"/>
              <a:t>Product Owner is the authority who can change the priorities of items in the Product Backlog. It is the responsibility of the team to respect the decisions taken by the Product Owner.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9" name="Google Shape;183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development team and its characteristics, roles and responsibilities.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 responsibility of the Development Team is to deliver releasable (tested) Increment of ‘Done’ product at the end of each Sprint. This increment is required during the Sprint Review. Members of the Development Team solely creates the increment.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The characteristics of the Development Team are as follows:</a:t>
            </a:r>
            <a:endParaRPr/>
          </a:p>
          <a:p>
            <a:pPr marL="457200" lvl="0" indent="-298450" algn="l" rtl="0">
              <a:lnSpc>
                <a:spcPct val="100000"/>
              </a:lnSpc>
              <a:spcBef>
                <a:spcPts val="0"/>
              </a:spcBef>
              <a:spcAft>
                <a:spcPts val="0"/>
              </a:spcAft>
              <a:buSzPts val="1100"/>
              <a:buChar char="●"/>
            </a:pPr>
            <a:r>
              <a:rPr lang="en-US"/>
              <a:t>As stated above Development Teams are self-organizing. Product Backlog is turned into potentially releasable Increments at their own discretion, and even the Scrum Master doesn’t have any say on this.</a:t>
            </a:r>
            <a:endParaRPr/>
          </a:p>
          <a:p>
            <a:pPr marL="457200" lvl="0" indent="-298450" algn="l" rtl="0">
              <a:lnSpc>
                <a:spcPct val="100000"/>
              </a:lnSpc>
              <a:spcBef>
                <a:spcPts val="0"/>
              </a:spcBef>
              <a:spcAft>
                <a:spcPts val="0"/>
              </a:spcAft>
              <a:buSzPts val="1100"/>
              <a:buChar char="●"/>
            </a:pPr>
            <a:r>
              <a:rPr lang="en-US"/>
              <a:t>Teams are cross-functional, in the sense that a single team has all the skills necessary to create a product increment.</a:t>
            </a:r>
            <a:endParaRPr/>
          </a:p>
          <a:p>
            <a:pPr marL="457200" lvl="0" indent="-298450" algn="l" rtl="0">
              <a:lnSpc>
                <a:spcPct val="100000"/>
              </a:lnSpc>
              <a:spcBef>
                <a:spcPts val="0"/>
              </a:spcBef>
              <a:spcAft>
                <a:spcPts val="0"/>
              </a:spcAft>
              <a:buSzPts val="1100"/>
              <a:buChar char="●"/>
            </a:pPr>
            <a:r>
              <a:rPr lang="en-US"/>
              <a:t>There is no specific job title for the members in a Development Team, irrespective of their responsibilities.</a:t>
            </a:r>
            <a:endParaRPr/>
          </a:p>
          <a:p>
            <a:pPr marL="457200" lvl="0" indent="-298450" algn="l" rtl="0">
              <a:lnSpc>
                <a:spcPct val="100000"/>
              </a:lnSpc>
              <a:spcBef>
                <a:spcPts val="0"/>
              </a:spcBef>
              <a:spcAft>
                <a:spcPts val="0"/>
              </a:spcAft>
              <a:buSzPts val="1100"/>
              <a:buChar char="●"/>
            </a:pPr>
            <a:r>
              <a:rPr lang="en-US"/>
              <a:t>According to Scrum, there is no sub-team in a Development Team, irrespective of the tasks they perform, like architecture, testing, operations, business analysts, etc.</a:t>
            </a:r>
            <a:endParaRPr/>
          </a:p>
          <a:p>
            <a:pPr marL="457200" lvl="0" indent="-298450" algn="l" rtl="0">
              <a:lnSpc>
                <a:spcPct val="100000"/>
              </a:lnSpc>
              <a:spcBef>
                <a:spcPts val="0"/>
              </a:spcBef>
              <a:spcAft>
                <a:spcPts val="0"/>
              </a:spcAft>
              <a:buSzPts val="1100"/>
              <a:buChar char="●"/>
            </a:pPr>
            <a:r>
              <a:rPr lang="en-US"/>
              <a:t>Though the team members have specialized skills and focus areas, ultimately the Team as a whole is accountable for the project.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Size of the Development Team </a:t>
            </a:r>
            <a:endParaRPr b="1"/>
          </a:p>
          <a:p>
            <a:pPr marL="0" lvl="0" indent="0" algn="l" rtl="0">
              <a:lnSpc>
                <a:spcPct val="100000"/>
              </a:lnSpc>
              <a:spcBef>
                <a:spcPts val="0"/>
              </a:spcBef>
              <a:spcAft>
                <a:spcPts val="0"/>
              </a:spcAft>
              <a:buSzPts val="1200"/>
              <a:buNone/>
            </a:pPr>
            <a:r>
              <a:rPr lang="en-US"/>
              <a:t>The ideal size of the Development Team is 6 +/- 3 members, anything more or less will result in complexities. A Team will less than 3 members will have troubles in interaction, which in turn result in loss in productivity. There might be a skill deficit in very small teams, which will make the Team unable to deliver the potentially releasable Increment. Having more than 9 members will cause coordination issues. The Product Owner and Scrum Master roles are not included in this count unless they are also executing the work of the Sprint Backlog.</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8" name="Google Shape;1848;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p>
          <a:p>
            <a:pPr marL="0" lvl="0" indent="0" algn="l" rtl="0">
              <a:lnSpc>
                <a:spcPct val="100000"/>
              </a:lnSpc>
              <a:spcBef>
                <a:spcPts val="0"/>
              </a:spcBef>
              <a:spcAft>
                <a:spcPts val="0"/>
              </a:spcAft>
              <a:buSzPts val="1200"/>
              <a:buNone/>
            </a:pPr>
            <a:r>
              <a:rPr lang="en-US" b="1"/>
              <a:t>Answers:</a:t>
            </a:r>
            <a:endParaRPr b="1"/>
          </a:p>
          <a:p>
            <a:pPr marL="457200" lvl="0" indent="-298450" algn="l" rtl="0">
              <a:lnSpc>
                <a:spcPct val="100000"/>
              </a:lnSpc>
              <a:spcBef>
                <a:spcPts val="0"/>
              </a:spcBef>
              <a:spcAft>
                <a:spcPts val="0"/>
              </a:spcAft>
              <a:buSzPts val="1100"/>
              <a:buAutoNum type="arabicPeriod"/>
            </a:pPr>
            <a:r>
              <a:rPr lang="en-US"/>
              <a:t>b. Scrum Master</a:t>
            </a:r>
            <a:endParaRPr/>
          </a:p>
          <a:p>
            <a:pPr marL="457200" lvl="0" indent="-298450" algn="l" rtl="0">
              <a:lnSpc>
                <a:spcPct val="100000"/>
              </a:lnSpc>
              <a:spcBef>
                <a:spcPts val="0"/>
              </a:spcBef>
              <a:spcAft>
                <a:spcPts val="0"/>
              </a:spcAft>
              <a:buSzPts val="1100"/>
              <a:buAutoNum type="arabicPeriod"/>
            </a:pPr>
            <a:r>
              <a:rPr lang="en-US"/>
              <a:t>a. Product Owner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lnSpc>
                <a:spcPct val="100000"/>
              </a:lnSpc>
              <a:spcBef>
                <a:spcPts val="0"/>
              </a:spcBef>
              <a:spcAft>
                <a:spcPts val="0"/>
              </a:spcAft>
              <a:buClr>
                <a:schemeClr val="dk1"/>
              </a:buClr>
              <a:buSzPts val="1100"/>
              <a:buFont typeface="Arial"/>
              <a:buChar char="●"/>
            </a:pPr>
            <a:r>
              <a:rPr lang="en-US">
                <a:solidFill>
                  <a:schemeClr val="dk1"/>
                </a:solidFill>
              </a:rPr>
              <a:t>Ask the participants what they think, triggered the rise of Agile.</a:t>
            </a:r>
            <a:endParaRPr/>
          </a:p>
          <a:p>
            <a:pPr marL="457200" lvl="0" indent="-298450" algn="l" rtl="0">
              <a:lnSpc>
                <a:spcPct val="100000"/>
              </a:lnSpc>
              <a:spcBef>
                <a:spcPts val="0"/>
              </a:spcBef>
              <a:spcAft>
                <a:spcPts val="0"/>
              </a:spcAft>
              <a:buClr>
                <a:schemeClr val="dk1"/>
              </a:buClr>
              <a:buSzPts val="1100"/>
              <a:buFont typeface="Arial"/>
              <a:buChar char="●"/>
            </a:pPr>
            <a:r>
              <a:rPr lang="en-US">
                <a:solidFill>
                  <a:schemeClr val="dk1"/>
                </a:solidFill>
              </a:rPr>
              <a:t>Note down, what they say on the slide. </a:t>
            </a:r>
            <a:endParaRPr/>
          </a:p>
          <a:p>
            <a:pPr marL="457200" lvl="0" indent="-298450" algn="l" rtl="0">
              <a:lnSpc>
                <a:spcPct val="100000"/>
              </a:lnSpc>
              <a:spcBef>
                <a:spcPts val="0"/>
              </a:spcBef>
              <a:spcAft>
                <a:spcPts val="0"/>
              </a:spcAft>
              <a:buClr>
                <a:schemeClr val="dk1"/>
              </a:buClr>
              <a:buSzPts val="1100"/>
              <a:buFont typeface="Arial"/>
              <a:buChar char="●"/>
            </a:pPr>
            <a:r>
              <a:rPr lang="en-US">
                <a:solidFill>
                  <a:schemeClr val="dk1"/>
                </a:solidFill>
              </a:rPr>
              <a:t>Then show the boxes with the reasons. </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Around the 1990s, the software development industry was in a great crisis. Due to the deficiencies in the traditional software development approaches, there was an enormous lag in time between the functional requirements requested by the customers and the delivery of technology. At that time, it was estimated that the time period between business need validation and the delivery of software/application was around three years. Some businesses faced a lag of more than three years.</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Three years is a more than sufficient time period for businesses, systems and requirements to change. This resulted in the cancellation of projects mid-way. Completed projects failed to make sense, because of the change in requirements over time.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Industry experts were forced to develop alternative methods of software development and delivery, and this laid the foundation for the birth of Agile.</a:t>
            </a:r>
            <a:endParaRPr/>
          </a:p>
          <a:p>
            <a:pPr marL="0" lvl="0" indent="0" algn="l" rtl="0">
              <a:lnSpc>
                <a:spcPct val="100000"/>
              </a:lnSpc>
              <a:spcBef>
                <a:spcPts val="0"/>
              </a:spcBef>
              <a:spcAft>
                <a:spcPts val="0"/>
              </a:spcAft>
              <a:buNone/>
            </a:pPr>
            <a:endParaRPr/>
          </a:p>
        </p:txBody>
      </p:sp>
      <p:sp>
        <p:nvSpPr>
          <p:cNvPr id="861" name="Google Shape;861;p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4" name="Google Shape;185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sprints. Sprints are the important component of Scrum.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Clr>
                <a:schemeClr val="dk1"/>
              </a:buClr>
              <a:buSzPts val="1100"/>
              <a:buFont typeface="Arial"/>
              <a:buNone/>
            </a:pPr>
            <a:r>
              <a:rPr lang="en-US"/>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What happens during a Sprint?</a:t>
            </a:r>
            <a:endParaRPr/>
          </a:p>
          <a:p>
            <a:pPr marL="457200" lvl="0" indent="-298450" algn="l" rtl="0">
              <a:lnSpc>
                <a:spcPct val="100000"/>
              </a:lnSpc>
              <a:spcBef>
                <a:spcPts val="0"/>
              </a:spcBef>
              <a:spcAft>
                <a:spcPts val="0"/>
              </a:spcAft>
              <a:buSzPts val="1100"/>
              <a:buChar char="●"/>
            </a:pPr>
            <a:r>
              <a:rPr lang="en-US"/>
              <a:t>Changes that may cause any danger to the Sprint Goal are not accommodated</a:t>
            </a:r>
            <a:endParaRPr/>
          </a:p>
          <a:p>
            <a:pPr marL="457200" lvl="0" indent="-298450" algn="l" rtl="0">
              <a:lnSpc>
                <a:spcPct val="100000"/>
              </a:lnSpc>
              <a:spcBef>
                <a:spcPts val="0"/>
              </a:spcBef>
              <a:spcAft>
                <a:spcPts val="0"/>
              </a:spcAft>
              <a:buSzPts val="1100"/>
              <a:buChar char="●"/>
            </a:pPr>
            <a:r>
              <a:rPr lang="en-US"/>
              <a:t>There will not be any compromise to quality goals</a:t>
            </a:r>
            <a:endParaRPr/>
          </a:p>
          <a:p>
            <a:pPr marL="457200" lvl="0" indent="-298450" algn="l" rtl="0">
              <a:lnSpc>
                <a:spcPct val="100000"/>
              </a:lnSpc>
              <a:spcBef>
                <a:spcPts val="0"/>
              </a:spcBef>
              <a:spcAft>
                <a:spcPts val="0"/>
              </a:spcAft>
              <a:buSzPts val="1100"/>
              <a:buChar char="●"/>
            </a:pPr>
            <a:r>
              <a:rPr lang="en-US"/>
              <a:t>With time and more learning, the Product Owner and the Development Team renegotiate and clarify the scope</a:t>
            </a:r>
            <a:endParaRPr/>
          </a:p>
          <a:p>
            <a:pPr marL="457200" lvl="0" indent="-298450" algn="l" rtl="0">
              <a:lnSpc>
                <a:spcPct val="100000"/>
              </a:lnSpc>
              <a:spcBef>
                <a:spcPts val="0"/>
              </a:spcBef>
              <a:spcAft>
                <a:spcPts val="0"/>
              </a:spcAft>
              <a:buSzPts val="1100"/>
              <a:buChar char="●"/>
            </a:pPr>
            <a:r>
              <a:rPr lang="en-US"/>
              <a:t>Any Sprint will be considered as a project, because a Sprint produces a useable version of the product</a:t>
            </a:r>
            <a:endParaRPr/>
          </a:p>
          <a:p>
            <a:pPr marL="457200" lvl="0" indent="-298450" algn="l" rtl="0">
              <a:lnSpc>
                <a:spcPct val="100000"/>
              </a:lnSpc>
              <a:spcBef>
                <a:spcPts val="0"/>
              </a:spcBef>
              <a:spcAft>
                <a:spcPts val="0"/>
              </a:spcAft>
              <a:buSzPts val="1100"/>
              <a:buChar char="●"/>
            </a:pPr>
            <a:r>
              <a:rPr lang="en-US"/>
              <a:t>Each Sprint has a goal as to what has to be built, a design and flexible plan that will guide, building it, the work, and the resultant product increment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Sprints are limited to one calendar month. Longer sprints may result in change in the definition of what is being built may change, with complexities and increased risk. Inspection and adaptation of the progress towards a Sprint Goal is done at least every calendar month.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b="1" i="1"/>
              <a:t>Sprint Cancellation</a:t>
            </a:r>
            <a:endParaRPr b="1" i="1"/>
          </a:p>
          <a:p>
            <a:pPr marL="0" lvl="0" indent="0" algn="l" rtl="0">
              <a:lnSpc>
                <a:spcPct val="100000"/>
              </a:lnSpc>
              <a:spcBef>
                <a:spcPts val="0"/>
              </a:spcBef>
              <a:spcAft>
                <a:spcPts val="0"/>
              </a:spcAft>
              <a:buSzPts val="1200"/>
              <a:buNone/>
            </a:pPr>
            <a:r>
              <a:rPr lang="en-US"/>
              <a:t>Product Owner has the authority cancel the sprint before the time-box is over. Product Owner can also cancel a Sprint based on suggestions from stakeholders, Development Team or the Scrum Master.</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A Sprint would normally be cancelled when the goal becomes outdated.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Sprint cancellations generally consume more resources, since the Sprint Planning has to start from scratch. Cancellations will visibly create an impact on the Scrum Team and these are very uncommon.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4" name="Google Shape;1864;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Give the participants an overview of Scrum events, which are also called Scrum ceremonies.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Sprints contain and consist of four major events:</a:t>
            </a:r>
            <a:endParaRPr/>
          </a:p>
          <a:p>
            <a:pPr marL="457200" lvl="0" indent="-298450" algn="l" rtl="0">
              <a:lnSpc>
                <a:spcPct val="100000"/>
              </a:lnSpc>
              <a:spcBef>
                <a:spcPts val="0"/>
              </a:spcBef>
              <a:spcAft>
                <a:spcPts val="0"/>
              </a:spcAft>
              <a:buSzPts val="1100"/>
              <a:buChar char="●"/>
            </a:pPr>
            <a:r>
              <a:rPr lang="en-US"/>
              <a:t>Sprint Planning</a:t>
            </a:r>
            <a:endParaRPr/>
          </a:p>
          <a:p>
            <a:pPr marL="457200" lvl="0" indent="-298450" algn="l" rtl="0">
              <a:lnSpc>
                <a:spcPct val="100000"/>
              </a:lnSpc>
              <a:spcBef>
                <a:spcPts val="0"/>
              </a:spcBef>
              <a:spcAft>
                <a:spcPts val="0"/>
              </a:spcAft>
              <a:buSzPts val="1100"/>
              <a:buChar char="●"/>
            </a:pPr>
            <a:r>
              <a:rPr lang="en-US"/>
              <a:t>Daily Scrum</a:t>
            </a:r>
            <a:endParaRPr/>
          </a:p>
          <a:p>
            <a:pPr marL="457200" lvl="0" indent="-298450" algn="l" rtl="0">
              <a:lnSpc>
                <a:spcPct val="100000"/>
              </a:lnSpc>
              <a:spcBef>
                <a:spcPts val="0"/>
              </a:spcBef>
              <a:spcAft>
                <a:spcPts val="0"/>
              </a:spcAft>
              <a:buSzPts val="1100"/>
              <a:buChar char="●"/>
            </a:pPr>
            <a:r>
              <a:rPr lang="en-US"/>
              <a:t>Sprint Review</a:t>
            </a:r>
            <a:endParaRPr/>
          </a:p>
          <a:p>
            <a:pPr marL="457200" lvl="0" indent="-298450" algn="l" rtl="0">
              <a:lnSpc>
                <a:spcPct val="100000"/>
              </a:lnSpc>
              <a:spcBef>
                <a:spcPts val="0"/>
              </a:spcBef>
              <a:spcAft>
                <a:spcPts val="0"/>
              </a:spcAft>
              <a:buSzPts val="1100"/>
              <a:buChar char="●"/>
            </a:pPr>
            <a:r>
              <a:rPr lang="en-US"/>
              <a:t>Sprint Retrospective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see each of these in detail in the upcoming slides.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6" name="Google Shape;188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Sprint planning meeting.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During Sprint Planning, the work to be done during a Sprint is planned and finalized. </a:t>
            </a:r>
            <a:r>
              <a:rPr lang="en-US">
                <a:solidFill>
                  <a:schemeClr val="dk1"/>
                </a:solidFill>
              </a:rPr>
              <a:t>The Sprint Goal is also finalized during the sprint planning meeting. </a:t>
            </a:r>
            <a:r>
              <a:rPr lang="en-US"/>
              <a:t>This plan is devised collaboratively by the Scrum Team. For a one-month Sprint, the Sprint Planning is time-boxed for 8 hours, this will reduce proportionally for shorter Sprints.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It is the responsibility of the Scrum Master to ensure that Sprint Planning happens and the team understands its purpose. Scrum Master also ensures that Sprint Planning happens within the specified time limit.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Sprint Planning answers two major questions:</a:t>
            </a:r>
            <a:endParaRPr/>
          </a:p>
          <a:p>
            <a:pPr marL="457200" lvl="0" indent="-298450" algn="l" rtl="0">
              <a:lnSpc>
                <a:spcPct val="100000"/>
              </a:lnSpc>
              <a:spcBef>
                <a:spcPts val="0"/>
              </a:spcBef>
              <a:spcAft>
                <a:spcPts val="0"/>
              </a:spcAft>
              <a:buSzPts val="1100"/>
              <a:buChar char="●"/>
            </a:pPr>
            <a:r>
              <a:rPr lang="en-US"/>
              <a:t>What can be delivered in the Increment resulting from the upcoming Sprint?</a:t>
            </a:r>
            <a:endParaRPr/>
          </a:p>
          <a:p>
            <a:pPr marL="457200" lvl="0" indent="-298450" algn="l" rtl="0">
              <a:lnSpc>
                <a:spcPct val="100000"/>
              </a:lnSpc>
              <a:spcBef>
                <a:spcPts val="0"/>
              </a:spcBef>
              <a:spcAft>
                <a:spcPts val="0"/>
              </a:spcAft>
              <a:buSzPts val="1100"/>
              <a:buChar char="●"/>
            </a:pPr>
            <a:r>
              <a:rPr lang="en-US"/>
              <a:t>How will the work needed to deliver the Increment be achieved?</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b="1"/>
              <a:t>Sprint Goal</a:t>
            </a:r>
            <a:endParaRPr b="1"/>
          </a:p>
          <a:p>
            <a:pPr marL="0" lvl="0" indent="0" algn="l" rtl="0">
              <a:lnSpc>
                <a:spcPct val="100000"/>
              </a:lnSpc>
              <a:spcBef>
                <a:spcPts val="0"/>
              </a:spcBef>
              <a:spcAft>
                <a:spcPts val="0"/>
              </a:spcAft>
              <a:buSzPts val="1200"/>
              <a:buNone/>
            </a:pPr>
            <a:r>
              <a:rPr lang="en-US"/>
              <a:t>The Sprint Goal is defined as the objective set for the Sprint that can be met through the implementation of the Product Backlog. With Sprint Goal, the Development Team Understands the purpose of building the Increment. The Goal also gives the Team the flexibility with respect to the functionality to be implemented within the Sprint. The Sprint Goal also determines the PBIs to be considered for that Sprint and they deliver one coherent function.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5" name="Google Shape;189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Daily Scrum.</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 Daily Scrum is conducted for the Development Team everyday of the Sprint. It is a 15-minute time-boxed event, and is the key inspect and adapt meeting.  During the Daily Scrum, Development Team plans work for the next 24 hours.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Using the Daily Scrum, the Development Team inspects the progress that has happened towards the Sprint Goal. Daily Scrum also optimizes the probability that the Team will achieve the Sprint Goal at the end of a Sprint. The Development Team should plan the ways to achieve the Sprint Goal and to make sure that the expected Increment is built at the end of the Sprint.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The Development Team sets the structure of the Daily Scrum, and there is more than one way of conducting this meeting. Some of the most commonly answered questions during the Daily Scrum are as follows:</a:t>
            </a:r>
            <a:endParaRPr/>
          </a:p>
          <a:p>
            <a:pPr marL="457200" lvl="0" indent="-298450" algn="l" rtl="0">
              <a:lnSpc>
                <a:spcPct val="100000"/>
              </a:lnSpc>
              <a:spcBef>
                <a:spcPts val="0"/>
              </a:spcBef>
              <a:spcAft>
                <a:spcPts val="0"/>
              </a:spcAft>
              <a:buSzPts val="1100"/>
              <a:buChar char="●"/>
            </a:pPr>
            <a:r>
              <a:rPr lang="en-US"/>
              <a:t>What was done the previous day that helped the Development Team meet the Sprint Goal?</a:t>
            </a:r>
            <a:endParaRPr/>
          </a:p>
          <a:p>
            <a:pPr marL="457200" lvl="0" indent="-298450" algn="l" rtl="0">
              <a:lnSpc>
                <a:spcPct val="100000"/>
              </a:lnSpc>
              <a:spcBef>
                <a:spcPts val="0"/>
              </a:spcBef>
              <a:spcAft>
                <a:spcPts val="0"/>
              </a:spcAft>
              <a:buSzPts val="1100"/>
              <a:buChar char="●"/>
            </a:pPr>
            <a:r>
              <a:rPr lang="en-US"/>
              <a:t>What will be done today to help the Development Team meet the Sprint Goal?</a:t>
            </a:r>
            <a:endParaRPr/>
          </a:p>
          <a:p>
            <a:pPr marL="457200" lvl="0" indent="-298450" algn="l" rtl="0">
              <a:lnSpc>
                <a:spcPct val="100000"/>
              </a:lnSpc>
              <a:spcBef>
                <a:spcPts val="0"/>
              </a:spcBef>
              <a:spcAft>
                <a:spcPts val="0"/>
              </a:spcAft>
              <a:buSzPts val="1100"/>
              <a:buChar char="●"/>
            </a:pPr>
            <a:r>
              <a:rPr lang="en-US"/>
              <a:t>Is there any roadblock that prevents the individual or the Development Team from meeting the Sprint Goal?</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they do not disrupt the flow of the meeting. Daily Scrums are intended to improve communications, eliminate other meetings, identify impediments to development that have to be removed, highlight and promote quick decision-making, and improve the knowledge of the Development Team.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4" name="Google Shape;1904;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Sprint review and the happenings of a sprint review.</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Sprint Review is the event that takes place at the end of each Sprint. The purpose of this meeting is to check the Increment and based on the feedback, to adapt the Product backlog, if it’s necessary. The tasks done during the Sprint will be discussed by the Scrum Team and the stakeholder. Sprint Review is primarily done for value optimization and this is done based on the tasks done and the changes made to the Product Backlog during the Sprint. Compared to the Daily Scrum, this is an informal meeting to demonstrate the Increment, get feedback in a collaborative fashion.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It is the responsibility of the Scrum Master to ensure that the Sprint Review happens without fail at the end of every Sprint and it is time-boxed.</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According to the official Scrum guide, the events that take place during the Sprint Review are as follows:</a:t>
            </a:r>
            <a:endParaRPr/>
          </a:p>
          <a:p>
            <a:pPr marL="457200" lvl="0" indent="-298450" algn="l" rtl="0">
              <a:lnSpc>
                <a:spcPct val="100000"/>
              </a:lnSpc>
              <a:spcBef>
                <a:spcPts val="0"/>
              </a:spcBef>
              <a:spcAft>
                <a:spcPts val="0"/>
              </a:spcAft>
              <a:buSzPts val="1100"/>
              <a:buChar char="●"/>
            </a:pPr>
            <a:r>
              <a:rPr lang="en-US"/>
              <a:t>Attendees include the Scrum Team and key stakeholders invited by the Product Owner;</a:t>
            </a:r>
            <a:endParaRPr/>
          </a:p>
          <a:p>
            <a:pPr marL="457200" lvl="0" indent="-298450" algn="l" rtl="0">
              <a:lnSpc>
                <a:spcPct val="100000"/>
              </a:lnSpc>
              <a:spcBef>
                <a:spcPts val="0"/>
              </a:spcBef>
              <a:spcAft>
                <a:spcPts val="0"/>
              </a:spcAft>
              <a:buSzPts val="1100"/>
              <a:buChar char="●"/>
            </a:pPr>
            <a:r>
              <a:rPr lang="en-US"/>
              <a:t>The Product Owner explains what Product Backlog items have been "Done" and what has not been "Done";</a:t>
            </a:r>
            <a:endParaRPr/>
          </a:p>
          <a:p>
            <a:pPr marL="457200" lvl="0" indent="-298450" algn="l" rtl="0">
              <a:lnSpc>
                <a:spcPct val="100000"/>
              </a:lnSpc>
              <a:spcBef>
                <a:spcPts val="0"/>
              </a:spcBef>
              <a:spcAft>
                <a:spcPts val="0"/>
              </a:spcAft>
              <a:buSzPts val="1100"/>
              <a:buChar char="●"/>
            </a:pPr>
            <a:r>
              <a:rPr lang="en-US"/>
              <a:t>The Development Team discusses what went well during the Sprint, what problems it ran into, and how those problems were solved;</a:t>
            </a:r>
            <a:endParaRPr/>
          </a:p>
          <a:p>
            <a:pPr marL="457200" lvl="0" indent="-298450" algn="l" rtl="0">
              <a:lnSpc>
                <a:spcPct val="100000"/>
              </a:lnSpc>
              <a:spcBef>
                <a:spcPts val="0"/>
              </a:spcBef>
              <a:spcAft>
                <a:spcPts val="0"/>
              </a:spcAft>
              <a:buSzPts val="1100"/>
              <a:buChar char="●"/>
            </a:pPr>
            <a:r>
              <a:rPr lang="en-US"/>
              <a:t>The Development Team demonstrates the work that it has "Done" and answers questions about the Increment;</a:t>
            </a:r>
            <a:endParaRPr/>
          </a:p>
          <a:p>
            <a:pPr marL="457200" lvl="0" indent="-298450" algn="l" rtl="0">
              <a:lnSpc>
                <a:spcPct val="100000"/>
              </a:lnSpc>
              <a:spcBef>
                <a:spcPts val="0"/>
              </a:spcBef>
              <a:spcAft>
                <a:spcPts val="0"/>
              </a:spcAft>
              <a:buSzPts val="1100"/>
              <a:buChar char="●"/>
            </a:pPr>
            <a:r>
              <a:rPr lang="en-US"/>
              <a:t>The Product Owner discusses the Product Backlog as it stands. He or she projects likely target and delivery dates based on progress to date (if needed);</a:t>
            </a:r>
            <a:endParaRPr/>
          </a:p>
          <a:p>
            <a:pPr marL="457200" lvl="0" indent="-298450" algn="l" rtl="0">
              <a:lnSpc>
                <a:spcPct val="100000"/>
              </a:lnSpc>
              <a:spcBef>
                <a:spcPts val="0"/>
              </a:spcBef>
              <a:spcAft>
                <a:spcPts val="0"/>
              </a:spcAft>
              <a:buSzPts val="1100"/>
              <a:buChar char="●"/>
            </a:pPr>
            <a:r>
              <a:rPr lang="en-US"/>
              <a:t>The entire group collaborates on what to do next, so that the Sprint Review provides valuable input to subsequent Sprint Planning;</a:t>
            </a:r>
            <a:endParaRPr/>
          </a:p>
          <a:p>
            <a:pPr marL="457200" lvl="0" indent="-298450" algn="l" rtl="0">
              <a:lnSpc>
                <a:spcPct val="100000"/>
              </a:lnSpc>
              <a:spcBef>
                <a:spcPts val="0"/>
              </a:spcBef>
              <a:spcAft>
                <a:spcPts val="0"/>
              </a:spcAft>
              <a:buSzPts val="1100"/>
              <a:buChar char="●"/>
            </a:pPr>
            <a:r>
              <a:rPr lang="en-US"/>
              <a:t>Review of how the marketplace or potential use of the product might have changed what is the most valuable thing to do next; and,</a:t>
            </a:r>
            <a:endParaRPr/>
          </a:p>
          <a:p>
            <a:pPr marL="457200" lvl="0" indent="-298450" algn="l" rtl="0">
              <a:lnSpc>
                <a:spcPct val="100000"/>
              </a:lnSpc>
              <a:spcBef>
                <a:spcPts val="0"/>
              </a:spcBef>
              <a:spcAft>
                <a:spcPts val="0"/>
              </a:spcAft>
              <a:buSzPts val="1100"/>
              <a:buChar char="●"/>
            </a:pPr>
            <a:r>
              <a:rPr lang="en-US"/>
              <a:t>Review of the timeline, budget, potential capabilities, and marketplace for the next anticipated releases of functionality or capability of the product.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At the end of the Sprint Review, the Product Backlog is generally revised such that it defines the PBIs for the next Sprint. Adjustments can also be made to accommodate the features raised in the feedback and meet the requirements.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3" name="Google Shape;1913;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what happens during Sprint retrospective.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2" name="Google Shape;1922;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SzPts val="1200"/>
              <a:buNone/>
            </a:pPr>
            <a:r>
              <a:rPr lang="en-US"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200"/>
              <a:buNone/>
            </a:pPr>
            <a:r>
              <a:rPr lang="en-US" b="1"/>
              <a:t>Answers: </a:t>
            </a:r>
            <a:endParaRPr b="1"/>
          </a:p>
          <a:p>
            <a:pPr marL="0" lvl="0" indent="0" algn="l" rtl="0">
              <a:lnSpc>
                <a:spcPct val="100000"/>
              </a:lnSpc>
              <a:spcBef>
                <a:spcPts val="0"/>
              </a:spcBef>
              <a:spcAft>
                <a:spcPts val="0"/>
              </a:spcAft>
              <a:buSzPts val="1200"/>
              <a:buNone/>
            </a:pPr>
            <a:r>
              <a:rPr lang="en-US"/>
              <a:t>1. a. 1 month</a:t>
            </a:r>
            <a:endParaRPr/>
          </a:p>
          <a:p>
            <a:pPr marL="0" lvl="0" indent="0" algn="l" rtl="0">
              <a:lnSpc>
                <a:spcPct val="100000"/>
              </a:lnSpc>
              <a:spcBef>
                <a:spcPts val="0"/>
              </a:spcBef>
              <a:spcAft>
                <a:spcPts val="0"/>
              </a:spcAft>
              <a:buSzPts val="1200"/>
              <a:buNone/>
            </a:pPr>
            <a:r>
              <a:rPr lang="en-US"/>
              <a:t>2. b. Daily Scrum</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8" name="Google Shape;1928;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Give the participants an overview of Scrum artifacts.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Scrum defines three major artifacts. </a:t>
            </a:r>
            <a:endParaRPr/>
          </a:p>
          <a:p>
            <a:pPr marL="457200" lvl="0" indent="-298450" algn="l" rtl="0">
              <a:lnSpc>
                <a:spcPct val="100000"/>
              </a:lnSpc>
              <a:spcBef>
                <a:spcPts val="0"/>
              </a:spcBef>
              <a:spcAft>
                <a:spcPts val="0"/>
              </a:spcAft>
              <a:buSzPts val="1100"/>
              <a:buChar char="●"/>
            </a:pPr>
            <a:r>
              <a:rPr lang="en-US"/>
              <a:t>Product Backlog</a:t>
            </a:r>
            <a:endParaRPr/>
          </a:p>
          <a:p>
            <a:pPr marL="457200" lvl="0" indent="-298450" algn="l" rtl="0">
              <a:lnSpc>
                <a:spcPct val="100000"/>
              </a:lnSpc>
              <a:spcBef>
                <a:spcPts val="0"/>
              </a:spcBef>
              <a:spcAft>
                <a:spcPts val="0"/>
              </a:spcAft>
              <a:buSzPts val="1100"/>
              <a:buChar char="●"/>
            </a:pPr>
            <a:r>
              <a:rPr lang="en-US"/>
              <a:t>Sprint Backlog</a:t>
            </a:r>
            <a:endParaRPr/>
          </a:p>
          <a:p>
            <a:pPr marL="457200" lvl="0" indent="-298450" algn="l" rtl="0">
              <a:lnSpc>
                <a:spcPct val="100000"/>
              </a:lnSpc>
              <a:spcBef>
                <a:spcPts val="0"/>
              </a:spcBef>
              <a:spcAft>
                <a:spcPts val="0"/>
              </a:spcAft>
              <a:buSzPts val="1100"/>
              <a:buChar char="●"/>
            </a:pPr>
            <a:r>
              <a:rPr lang="en-US"/>
              <a:t>Increment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look at each of these in detail in the upcoming sections.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2" name="Google Shape;1942;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product backlog and its features.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 product backlog is the list of all the items that has to be there in the product, ordered in terms of priority. Product backlog serves as the one single source of all the requirements for any change to be made to the product.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endParaRPr/>
          </a:p>
          <a:p>
            <a:pPr marL="0" lvl="0" indent="0" algn="l" rtl="0">
              <a:lnSpc>
                <a:spcPct val="100000"/>
              </a:lnSpc>
              <a:spcBef>
                <a:spcPts val="0"/>
              </a:spcBef>
              <a:spcAft>
                <a:spcPts val="0"/>
              </a:spcAft>
              <a:buSzPts val="1200"/>
              <a:buNone/>
            </a:pPr>
            <a:r>
              <a:rPr lang="en-US"/>
              <a:t> </a:t>
            </a:r>
            <a:endParaRPr/>
          </a:p>
          <a:p>
            <a:pPr marL="0" lvl="0" indent="0" algn="l" rtl="0">
              <a:lnSpc>
                <a:spcPct val="100000"/>
              </a:lnSpc>
              <a:spcBef>
                <a:spcPts val="0"/>
              </a:spcBef>
              <a:spcAft>
                <a:spcPts val="0"/>
              </a:spcAft>
              <a:buClr>
                <a:schemeClr val="dk1"/>
              </a:buClr>
              <a:buSzPts val="1100"/>
              <a:buFont typeface="Arial"/>
              <a:buNone/>
            </a:pPr>
            <a:r>
              <a:rPr lang="en-US"/>
              <a:t>The product backlog is a comprehensive list of features, functions, requirements, enhancements, and fixes needed for the changes to be made to the product in future releases. The attributes of PBIs are as follows: description, order, estimate, and value. There are also test descriptions that will prove its completeness when "Done". As the product is used, and receives feedback from the market, the product backlog becomes a larger and exhaustive list. Since the requirements keep changing, the product backlog becomes a living artifact. Some of the factors that cause changes in a product backlog are: change in business requirements, market or technology landscape. Most often, multiple Scrum teams work on the same product and the product backlog lists the upcoming work on the product.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b="1"/>
              <a:t>Product Backlog Refinement</a:t>
            </a:r>
            <a:endParaRPr b="1"/>
          </a:p>
          <a:p>
            <a:pPr marL="0" lvl="0" indent="0" algn="l" rtl="0">
              <a:lnSpc>
                <a:spcPct val="100000"/>
              </a:lnSpc>
              <a:spcBef>
                <a:spcPts val="0"/>
              </a:spcBef>
              <a:spcAft>
                <a:spcPts val="0"/>
              </a:spcAft>
              <a:buClr>
                <a:schemeClr val="dk1"/>
              </a:buClr>
              <a:buSzPts val="1100"/>
              <a:buFont typeface="Arial"/>
              <a:buNone/>
            </a:pPr>
            <a:r>
              <a:rPr lang="en-US"/>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timebox.  PBIs that can be done within the timebox of a Sprint are considered ‘Ready’ for selection in a Sprint planning. Through the refining activities the PBIs gain transparency.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The development team owns the responsibility for the estimates, since they are the people who perform the work. The product owner can help the development team to understand and select trade-offs during this estimating process.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1" name="Google Shape;195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Explain the participants about sprint backlog and its features.</a:t>
            </a:r>
            <a:endParaRPr>
              <a:solidFill>
                <a:schemeClr val="dk1"/>
              </a:solidFill>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If new functionality is required, the development team adds it as an item to the Sprint backlog. As the team works on the project, the estimate of the remaining work is updated accordingly. </a:t>
            </a:r>
            <a:r>
              <a:rPr lang="en-US">
                <a:solidFill>
                  <a:schemeClr val="dk1"/>
                </a:solidFill>
              </a:rPr>
              <a:t>Sprint progress is generally monitored by tracking the remaining work. </a:t>
            </a:r>
            <a:r>
              <a:rPr lang="en-US"/>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3" name="Google Shape;8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Explain participants what a software is and why it is required.</a:t>
            </a:r>
            <a:endParaRPr/>
          </a:p>
          <a:p>
            <a:pPr marL="0" lvl="0" indent="0" algn="l" rtl="0">
              <a:lnSpc>
                <a:spcPct val="100000"/>
              </a:lnSpc>
              <a:spcBef>
                <a:spcPts val="0"/>
              </a:spcBef>
              <a:spcAft>
                <a:spcPts val="0"/>
              </a:spcAft>
              <a:buClr>
                <a:schemeClr val="dk1"/>
              </a:buClr>
              <a:buSzPts val="1200"/>
              <a:buFont typeface="Calibri"/>
              <a:buNone/>
            </a:pPr>
            <a:br>
              <a:rPr lang="en-US">
                <a:solidFill>
                  <a:schemeClr val="dk1"/>
                </a:solidFill>
              </a:rPr>
            </a:br>
            <a:r>
              <a:rPr lang="en-US" b="1">
                <a:solidFill>
                  <a:schemeClr val="dk1"/>
                </a:solidFill>
              </a:rPr>
              <a:t>Notes to the Participant: </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Computers and mobile phones have become an inevitable part of everyone’s life. On a daily basis, all of us interact with operating systems, spreadsheets, documents, games, videos and so many other applications. Ever wondered how all these things function? Behind each and every application that we use, lies a software built by developers, on multiple different programming languages. Let’s look at what a software is, how it works, different types of software, the history of software engineering and the different methods of software development.    </a:t>
            </a:r>
            <a:endParaRPr/>
          </a:p>
          <a:p>
            <a:pPr marL="0" lvl="0" indent="0" algn="l" rtl="0">
              <a:lnSpc>
                <a:spcPct val="100000"/>
              </a:lnSpc>
              <a:spcBef>
                <a:spcPts val="0"/>
              </a:spcBef>
              <a:spcAft>
                <a:spcPts val="0"/>
              </a:spcAft>
              <a:buClr>
                <a:schemeClr val="dk1"/>
              </a:buClr>
              <a:buSzPts val="1200"/>
              <a:buFont typeface="Calibri"/>
              <a:buNone/>
            </a:pPr>
            <a:endParaRPr b="1">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b="1">
                <a:solidFill>
                  <a:schemeClr val="dk1"/>
                </a:solidFill>
              </a:rPr>
              <a:t>What is a Software?</a:t>
            </a: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 software can be defined as an organized information in the form of operating systems, programs, utilities and applications that enable a computer to work. A software consists of carefully-organized instructions and code written by programmers in any of the different programming languages. A software is different from the physical hardware (from which the computer system is built), in a way that it contains the data or instructions which enable the system to perform. A software includes computer programs, libraries and other related non-executable data, such as online documentation or digital media.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Software controls the computer (operating systems), the communication of information (networks), and the creation and control of other programs (software tools and environments). The software  also transforms information in different ways as producing, managing, acquiring, modifying, displaying, or transmitting information, whether it is a computer desktop or a mobile phone. </a:t>
            </a:r>
            <a:endParaRPr/>
          </a:p>
          <a:p>
            <a:pPr marL="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200"/>
              <a:buFont typeface="Calibri"/>
              <a:buNone/>
            </a:pPr>
            <a:r>
              <a:rPr lang="en-US">
                <a:solidFill>
                  <a:schemeClr val="dk1"/>
                </a:solidFill>
              </a:rPr>
              <a:t>A computer requires both hardware and software for its function. Without either, the other might not work on its own. For example, without a physical device like desktop computer or mobile phone you will not be able to use the Internet, or an operating system, the browser could not run on the computer. </a:t>
            </a:r>
            <a:endParaRPr/>
          </a:p>
          <a:p>
            <a:pPr marL="0" lvl="0" indent="0" algn="l" rtl="0">
              <a:lnSpc>
                <a:spcPct val="100000"/>
              </a:lnSpc>
              <a:spcBef>
                <a:spcPts val="0"/>
              </a:spcBef>
              <a:spcAft>
                <a:spcPts val="0"/>
              </a:spcAft>
              <a:buClr>
                <a:schemeClr val="dk1"/>
              </a:buClr>
              <a:buSzPts val="1200"/>
              <a:buFont typeface="Calibri"/>
              <a:buNone/>
            </a:pPr>
            <a:br>
              <a:rPr lang="en-US">
                <a:solidFill>
                  <a:schemeClr val="dk1"/>
                </a:solidFill>
              </a:rPr>
            </a:br>
            <a:r>
              <a:rPr lang="en-US">
                <a:solidFill>
                  <a:schemeClr val="dk1"/>
                </a:solidFill>
              </a:rPr>
              <a:t>In today’s context, software takes on a dual role, it is a product and at the same time, the vehicle for delivering the product. As a product, it delivers the computing potential embodied by computer hardware or more broadly, by a network of computers that are accessible by local hardware. Whether it resides within a mobile phone or operates inside a mainframe computer, the software is an information transformer—producing, managing, acquiring, modifying, displaying, or transmitting information that can be as simple as a single bit or as complex as a multimedia presentation derived from data acquired from dozens of independent sources. As the vehicle used to deliver the product, software acts as the basis for the control of the computer (operating systems), the communication of information (networks), and the creation and control of other programs (software tools and environments).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None/>
            </a:pPr>
            <a:endParaRPr/>
          </a:p>
        </p:txBody>
      </p:sp>
      <p:sp>
        <p:nvSpPr>
          <p:cNvPr id="874" name="Google Shape;874;p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0" name="Google Shape;196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Explain the participants about increment and its features.</a:t>
            </a:r>
            <a:endParaRPr>
              <a:solidFill>
                <a:schemeClr val="dk1"/>
              </a:solidFill>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We’ve so far seen about the different aspects of Scrum. We’ll now look at the benefits of Scrum.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9" name="Google Shape;1969;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b="1"/>
          </a:p>
          <a:p>
            <a:pPr marL="0" lvl="0" indent="0" algn="l" rtl="0">
              <a:lnSpc>
                <a:spcPct val="100000"/>
              </a:lnSpc>
              <a:spcBef>
                <a:spcPts val="0"/>
              </a:spcBef>
              <a:spcAft>
                <a:spcPts val="0"/>
              </a:spcAft>
              <a:buSzPts val="1200"/>
              <a:buNone/>
            </a:pPr>
            <a:endParaRPr b="1"/>
          </a:p>
          <a:p>
            <a:pPr marL="0" lvl="0" indent="0" algn="l" rtl="0">
              <a:lnSpc>
                <a:spcPct val="100000"/>
              </a:lnSpc>
              <a:spcBef>
                <a:spcPts val="0"/>
              </a:spcBef>
              <a:spcAft>
                <a:spcPts val="0"/>
              </a:spcAft>
              <a:buSzPts val="1200"/>
              <a:buNone/>
            </a:pPr>
            <a:r>
              <a:rPr lang="en-US" b="1"/>
              <a:t>Answers:</a:t>
            </a:r>
            <a:endParaRPr b="1"/>
          </a:p>
          <a:p>
            <a:pPr marL="457200" lvl="0" indent="-298450" algn="l" rtl="0">
              <a:lnSpc>
                <a:spcPct val="100000"/>
              </a:lnSpc>
              <a:spcBef>
                <a:spcPts val="0"/>
              </a:spcBef>
              <a:spcAft>
                <a:spcPts val="0"/>
              </a:spcAft>
              <a:buSzPts val="1100"/>
              <a:buAutoNum type="arabicPeriod"/>
            </a:pPr>
            <a:r>
              <a:rPr lang="en-US"/>
              <a:t>b. Product Owner</a:t>
            </a:r>
            <a:endParaRPr/>
          </a:p>
          <a:p>
            <a:pPr marL="457200" lvl="0" indent="-298450" algn="l" rtl="0">
              <a:lnSpc>
                <a:spcPct val="100000"/>
              </a:lnSpc>
              <a:spcBef>
                <a:spcPts val="0"/>
              </a:spcBef>
              <a:spcAft>
                <a:spcPts val="0"/>
              </a:spcAft>
              <a:buSzPts val="1100"/>
              <a:buAutoNum type="arabicPeriod"/>
            </a:pPr>
            <a:r>
              <a:rPr lang="en-US"/>
              <a:t>b. Sprint Backlog</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5" name="Google Shape;1975;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Enumerate the benefits of Scrum to the participants.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Go through the pointers in the slide and understand the benefits of Scrum. The meticulous processes that Scrum employs, play a major role in producing the desired product in the desired quality, hence the benefits.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So far, we learnt about the most important and popular agile methodology Scrum. We’ll now move on to another popular agile methodology called Extreme Programming (XP).</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9" name="Google Shape;199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Give an overview of planning and why it is needed.</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Estimation and planning are the crucial steps to implement Agile in any organization. Agile planning and estimation are not very easy tasks. As customer requirements keep changing, plan and estimates also should change to accommodate the changes. Estimation and planning are more than determining schedule or deadlines. Planning should be an ongoing iterative approach, which is intended towards delivering value. Planning is about determining what to build and the factors that determine this are, features to build, available resources and the schedule. A plan that is created at the start of a project may change in the due course to accommodate the changing requirements, changing priorities and deadlines.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Planning is essential for the implementation of all Agile projects, because it supports:</a:t>
            </a:r>
            <a:endParaRPr/>
          </a:p>
          <a:p>
            <a:pPr marL="457200" lvl="0" indent="-298450" algn="l" rtl="0">
              <a:lnSpc>
                <a:spcPct val="100000"/>
              </a:lnSpc>
              <a:spcBef>
                <a:spcPts val="0"/>
              </a:spcBef>
              <a:spcAft>
                <a:spcPts val="0"/>
              </a:spcAft>
              <a:buSzPts val="1100"/>
              <a:buChar char="●"/>
            </a:pPr>
            <a:r>
              <a:rPr lang="en-US" b="1"/>
              <a:t>Reducing risk: </a:t>
            </a:r>
            <a:r>
              <a:rPr lang="en-US"/>
              <a:t>Project planning helps the team understand the associated risks. Being aware of the risks and mitigating them early increases the possibility of project success. Teams may decide not to start a project if too much of risk is involved. Some risks can be mitigated by attending to them early. In both these cases planning helps to devise the approach towards reducing or eliminating risks.</a:t>
            </a:r>
            <a:endParaRPr/>
          </a:p>
          <a:p>
            <a:pPr marL="45720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SzPts val="1100"/>
              <a:buChar char="●"/>
            </a:pPr>
            <a:r>
              <a:rPr lang="en-US" b="1"/>
              <a:t>Reducing uncertainty: </a:t>
            </a:r>
            <a:r>
              <a:rPr lang="en-US"/>
              <a:t>During the course of product development, as new capabilities are introduced into the product, teams gain new knowledge about the product and the technologies used. This newly acquired knowledge should go into refining the product vision. One of the most critical risk factors is that building the wrong product, i.e., the one that the customer does not want. But in most of the cases this risk is ignored. Agile planning helps in reducing and eliminating the risk.  </a:t>
            </a:r>
            <a:endParaRPr/>
          </a:p>
          <a:p>
            <a:pPr marL="45720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SzPts val="1100"/>
              <a:buChar char="●"/>
            </a:pPr>
            <a:r>
              <a:rPr lang="en-US" b="1"/>
              <a:t>Supporting better decision making: </a:t>
            </a:r>
            <a:r>
              <a:rPr lang="en-US"/>
              <a:t>Planning and estimating support the organizations in making better decisions. Any organization has to be aware of the value and cost of the project, to take a decision whether to take it up or not. Estimates also help the organizations make sure that they are working on valuable projects. It also helps in allocating resources for a particular project.</a:t>
            </a:r>
            <a:endParaRPr/>
          </a:p>
          <a:p>
            <a:pPr marL="457200" lvl="0" indent="0" algn="l" rtl="0">
              <a:lnSpc>
                <a:spcPct val="100000"/>
              </a:lnSpc>
              <a:spcBef>
                <a:spcPts val="0"/>
              </a:spcBef>
              <a:spcAft>
                <a:spcPts val="0"/>
              </a:spcAft>
              <a:buSzPts val="1200"/>
              <a:buNone/>
            </a:pPr>
            <a:r>
              <a:rPr lang="en-US"/>
              <a:t>  </a:t>
            </a:r>
            <a:endParaRPr/>
          </a:p>
          <a:p>
            <a:pPr marL="457200" lvl="0" indent="-298450" algn="l" rtl="0">
              <a:lnSpc>
                <a:spcPct val="100000"/>
              </a:lnSpc>
              <a:spcBef>
                <a:spcPts val="0"/>
              </a:spcBef>
              <a:spcAft>
                <a:spcPts val="0"/>
              </a:spcAft>
              <a:buSzPts val="1100"/>
              <a:buChar char="●"/>
            </a:pPr>
            <a:r>
              <a:rPr lang="en-US" b="1"/>
              <a:t>Establishing trust:</a:t>
            </a:r>
            <a:r>
              <a:rPr lang="en-US"/>
              <a:t> Trust will build between the customer and organization, only if the organization delivers a high value product with the promised features at frequent intervals. Reliable delivery can be achieved on the basis of reliable estimates. Estimates help the customer decide on priorities and take tradeoff decisions. Using estimates, developers can work at a sustainable pace. </a:t>
            </a:r>
            <a:endParaRPr/>
          </a:p>
          <a:p>
            <a:pPr marL="45720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SzPts val="1100"/>
              <a:buChar char="●"/>
            </a:pPr>
            <a:r>
              <a:rPr lang="en-US" b="1"/>
              <a:t>Conveying information:</a:t>
            </a:r>
            <a:r>
              <a:rPr lang="en-US"/>
              <a:t> Planning communicates and sets the basic set of expectations. In most of the case plan is distilled down to a single date without the logic that led to those assumptions and expectations. A good plan clearly communicates what will be accomplished during the accepted schedule and the assumptions that led to arriving at the schedule.</a:t>
            </a:r>
            <a:endParaRPr/>
          </a:p>
          <a:p>
            <a:pPr marL="45720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cover Agile planning and estimation in this module. </a:t>
            </a:r>
            <a:endParaRPr/>
          </a:p>
          <a:p>
            <a:pPr marL="0" lvl="0" indent="0" algn="l" rtl="0">
              <a:lnSpc>
                <a:spcPct val="100000"/>
              </a:lnSpc>
              <a:spcBef>
                <a:spcPts val="0"/>
              </a:spcBef>
              <a:spcAft>
                <a:spcPts val="0"/>
              </a:spcAft>
              <a:buSzPts val="1200"/>
              <a:buNone/>
            </a:pPr>
            <a:r>
              <a:rPr lang="en-US"/>
              <a:t>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7" name="Google Shape;201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Introduce Agile planning to the participants.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We have seen that Agile planning is about getting answers to questions like what to be built and when it will be delivered, by taking into account the cost and resources involved. Planning also helps managers explore the hidden dependencies on the activities in order to reduce the idle time and optimizing the delivery period. Agile planning also helps in measuring the speed and efficiency of the Agile team.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Mike Cohn, the author of </a:t>
            </a:r>
            <a:r>
              <a:rPr lang="en-US" i="1"/>
              <a:t>Agile Estimating and Planning</a:t>
            </a:r>
            <a:r>
              <a:rPr lang="en-US"/>
              <a:t>, states that “Agile planning balances the effort and investment in planning with the knowledge that we will revise the plan through the course of the project. An Agile plan is one that we are not only willing but anxious to change.” Plan will change only if there is a customer requirement or change in technology or change in priorities. Customers may want to include a new feature or remove an existing feature. Organizations will consider all these factors and their financial impact, before making any alteration to the plan.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An Agile plan is easily changeable and that is why planning becomes more important than the plan itself. Agile plan is one that is easy to change. Changing an Agile plan doesn’t mean that the delivery dates will change. The plan can be changed without changing the dates. Agile planning:</a:t>
            </a:r>
            <a:endParaRPr/>
          </a:p>
          <a:p>
            <a:pPr marL="457200" lvl="0" indent="-298450" algn="l" rtl="0">
              <a:lnSpc>
                <a:spcPct val="100000"/>
              </a:lnSpc>
              <a:spcBef>
                <a:spcPts val="0"/>
              </a:spcBef>
              <a:spcAft>
                <a:spcPts val="0"/>
              </a:spcAft>
              <a:buSzPts val="1100"/>
              <a:buChar char="●"/>
            </a:pPr>
            <a:r>
              <a:rPr lang="en-US"/>
              <a:t>is focused more on the planning than the plan</a:t>
            </a:r>
            <a:endParaRPr/>
          </a:p>
          <a:p>
            <a:pPr marL="457200" lvl="0" indent="-298450" algn="l" rtl="0">
              <a:lnSpc>
                <a:spcPct val="100000"/>
              </a:lnSpc>
              <a:spcBef>
                <a:spcPts val="0"/>
              </a:spcBef>
              <a:spcAft>
                <a:spcPts val="0"/>
              </a:spcAft>
              <a:buSzPts val="1100"/>
              <a:buChar char="●"/>
            </a:pPr>
            <a:r>
              <a:rPr lang="en-US"/>
              <a:t>encourages change</a:t>
            </a:r>
            <a:endParaRPr/>
          </a:p>
          <a:p>
            <a:pPr marL="457200" lvl="0" indent="-298450" algn="l" rtl="0">
              <a:lnSpc>
                <a:spcPct val="100000"/>
              </a:lnSpc>
              <a:spcBef>
                <a:spcPts val="0"/>
              </a:spcBef>
              <a:spcAft>
                <a:spcPts val="0"/>
              </a:spcAft>
              <a:buSzPts val="1100"/>
              <a:buChar char="●"/>
            </a:pPr>
            <a:r>
              <a:rPr lang="en-US"/>
              <a:t>results in plans that are easily changed</a:t>
            </a:r>
            <a:endParaRPr/>
          </a:p>
          <a:p>
            <a:pPr marL="457200" lvl="0" indent="-298450" algn="l" rtl="0">
              <a:lnSpc>
                <a:spcPct val="100000"/>
              </a:lnSpc>
              <a:spcBef>
                <a:spcPts val="0"/>
              </a:spcBef>
              <a:spcAft>
                <a:spcPts val="0"/>
              </a:spcAft>
              <a:buSzPts val="1100"/>
              <a:buChar char="●"/>
            </a:pPr>
            <a:r>
              <a:rPr lang="en-US"/>
              <a:t>is spread throughout the project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now look at the need for Agile planning.</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3" name="Google Shape;2033;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the need for Agile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Traditional planning has deficiencies that can be overcome by Agile planning. These deficiencies include:</a:t>
            </a:r>
            <a:endParaRPr/>
          </a:p>
          <a:p>
            <a:pPr marL="457200" lvl="0" indent="-298450" algn="l" rtl="0">
              <a:lnSpc>
                <a:spcPct val="100000"/>
              </a:lnSpc>
              <a:spcBef>
                <a:spcPts val="0"/>
              </a:spcBef>
              <a:spcAft>
                <a:spcPts val="0"/>
              </a:spcAft>
              <a:buSzPts val="1100"/>
              <a:buChar char="●"/>
            </a:pPr>
            <a:r>
              <a:rPr lang="en-US"/>
              <a:t>Focusing more on activities than delivered features</a:t>
            </a:r>
            <a:endParaRPr/>
          </a:p>
          <a:p>
            <a:pPr marL="457200" lvl="0" indent="-298450" algn="l" rtl="0">
              <a:lnSpc>
                <a:spcPct val="100000"/>
              </a:lnSpc>
              <a:spcBef>
                <a:spcPts val="0"/>
              </a:spcBef>
              <a:spcAft>
                <a:spcPts val="0"/>
              </a:spcAft>
              <a:buSzPts val="1100"/>
              <a:buChar char="●"/>
            </a:pPr>
            <a:r>
              <a:rPr lang="en-US"/>
              <a:t>Ignoring the prioritization</a:t>
            </a:r>
            <a:endParaRPr/>
          </a:p>
          <a:p>
            <a:pPr marL="457200" lvl="0" indent="-298450" algn="l" rtl="0">
              <a:lnSpc>
                <a:spcPct val="100000"/>
              </a:lnSpc>
              <a:spcBef>
                <a:spcPts val="0"/>
              </a:spcBef>
              <a:spcAft>
                <a:spcPts val="0"/>
              </a:spcAft>
              <a:buSzPts val="1100"/>
              <a:buChar char="●"/>
            </a:pPr>
            <a:r>
              <a:rPr lang="en-US"/>
              <a:t>Not considering the existence of uncertainty</a:t>
            </a:r>
            <a:endParaRPr/>
          </a:p>
          <a:p>
            <a:pPr marL="457200" lvl="0" indent="-298450" algn="l" rtl="0">
              <a:lnSpc>
                <a:spcPct val="100000"/>
              </a:lnSpc>
              <a:spcBef>
                <a:spcPts val="0"/>
              </a:spcBef>
              <a:spcAft>
                <a:spcPts val="0"/>
              </a:spcAft>
              <a:buSzPts val="1100"/>
              <a:buChar char="●"/>
            </a:pPr>
            <a:r>
              <a:rPr lang="en-US"/>
              <a:t>Considering estimations as commitments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These deficiencies make traditional planning unable to keep up with the pace of Agile projects and they become inappropriate in the dynamic Agile environments. To overcome these issues, planning also needs to become Agile. In Agile planning, changing customer requirements are accommodated and the plan is adapted to suit those changes.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Agile is all about iterative development, and at the start of every iteration, Agile team incorporates the learning acquired during the preceding iteration and adapts accordingly. If the team finds something that will have an impact on the value of the plan, the plan is adjusted. By over or under estimation of the progress rate, the value of the plan might be affected. The value of the features to be included in an iteration might also change during the course of the project. In these cases, the value of the plan can be increased by adding the most desired features into the initial release and the less important features to a future release. Thus, Agile plan is accommodating and adaptable.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2" name="Google Shape;20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different layers of the Agile planning onion.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An Agile planning is more like a timed race. You’re given a certain amount of time. And you’re expected to reach as far as possible at that given time.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An Agile project will be at risk if its planning extends beyond the planner’s horizon and if there’s no time for the planner to look at the new horizons and make adjustments accordingly. Most of the Agile teams consider the three innermost levels for planning, i.e., the release, the iteration and the current day. The relationship between these three and the other horizons are illustrated in the figure above.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Release planning: </a:t>
            </a:r>
            <a:r>
              <a:rPr lang="en-US"/>
              <a:t>Release planning takes into account the user stories or themes that will be developed for a new release of a product or system. Release planning is intended to determine an appropriate answer to the questions of scope, schedule, and resources for a project. Release planning is usually done at the start of any project, but it doesn’t end there. It is updated throughout the project, to make sure that it is in lines with the current expectations about the features that will be included in the release. Updates to the release planning is usually done at the start of every iteration.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Iteration planning: </a:t>
            </a:r>
            <a:r>
              <a:rPr lang="en-US"/>
              <a:t>Iteration planning is carried out at the start of each iteration. Based on the accomplishment in the previous iteration, the product owner identifies the tasks that are of high priority that the team should address in the upcoming iteration. Iteration is an even closer horizon compared to a release and thus the components of iteration planning could be smaller. During iteration planning, teams will list down the tasks that are required to transform a feature request to a usable software, i.e., working and tested.</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Daily planning:</a:t>
            </a:r>
            <a:r>
              <a:rPr lang="en-US"/>
              <a:t> Daily planning is carried out by the teams to organize the work and daily efforts. During the daily planning meeting, teams make, assess and revise their plans. The limit for the daily planning is the current day, considering the fact that they will meet again the next day. Teams plan on coordinating the individual activities that help in task completion.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By means of planning across the above three horizons, teams can have their focus on the visible and important components of the product. </a:t>
            </a:r>
            <a:endParaRPr/>
          </a:p>
          <a:p>
            <a:pPr marL="0" lvl="0" indent="0" algn="l" rtl="0">
              <a:lnSpc>
                <a:spcPct val="100000"/>
              </a:lnSpc>
              <a:spcBef>
                <a:spcPts val="0"/>
              </a:spcBef>
              <a:spcAft>
                <a:spcPts val="0"/>
              </a:spcAft>
              <a:buSzPts val="1200"/>
              <a:buNone/>
            </a:pPr>
            <a:r>
              <a:rPr lang="en-US"/>
              <a:t> </a:t>
            </a:r>
            <a:endParaRPr/>
          </a:p>
          <a:p>
            <a:pPr marL="0" lvl="0" indent="0" algn="l" rtl="0">
              <a:lnSpc>
                <a:spcPct val="100000"/>
              </a:lnSpc>
              <a:spcBef>
                <a:spcPts val="0"/>
              </a:spcBef>
              <a:spcAft>
                <a:spcPts val="0"/>
              </a:spcAft>
              <a:buSzPts val="1200"/>
              <a:buNone/>
            </a:pPr>
            <a:r>
              <a:rPr lang="en-US"/>
              <a:t>The fourth level, product planning involves a product owner looking further ahead than the immediate release and planning for the evolution of the released product or system. In portfolio planning, products are selected according to the vision established through an organization’s strategic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A slightly updated version of the Agile planning levels and the description of those levels is given in detail in the upcoming slides.</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2" name="Google Shape;206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p>
          <a:p>
            <a:pPr marL="0" lvl="0" indent="0" algn="l" rtl="0">
              <a:lnSpc>
                <a:spcPct val="100000"/>
              </a:lnSpc>
              <a:spcBef>
                <a:spcPts val="0"/>
              </a:spcBef>
              <a:spcAft>
                <a:spcPts val="0"/>
              </a:spcAft>
              <a:buSzPts val="1200"/>
              <a:buNone/>
            </a:pPr>
            <a:endParaRPr b="1"/>
          </a:p>
          <a:p>
            <a:pPr marL="0" lvl="0" indent="0" algn="l" rtl="0">
              <a:lnSpc>
                <a:spcPct val="100000"/>
              </a:lnSpc>
              <a:spcBef>
                <a:spcPts val="0"/>
              </a:spcBef>
              <a:spcAft>
                <a:spcPts val="0"/>
              </a:spcAft>
              <a:buSzPts val="1200"/>
              <a:buNone/>
            </a:pPr>
            <a:r>
              <a:rPr lang="en-US" b="1"/>
              <a:t>Answers:</a:t>
            </a:r>
            <a:endParaRPr b="1"/>
          </a:p>
          <a:p>
            <a:pPr marL="158750" lvl="0" indent="0" algn="l" rtl="0">
              <a:lnSpc>
                <a:spcPct val="100000"/>
              </a:lnSpc>
              <a:spcBef>
                <a:spcPts val="0"/>
              </a:spcBef>
              <a:spcAft>
                <a:spcPts val="0"/>
              </a:spcAft>
              <a:buSzPts val="1100"/>
              <a:buNone/>
            </a:pPr>
            <a:r>
              <a:rPr lang="en-US"/>
              <a:t>1. b. False</a:t>
            </a:r>
            <a:endParaRPr/>
          </a:p>
          <a:p>
            <a:pPr marL="158750" lvl="0" indent="0" algn="l" rtl="0">
              <a:lnSpc>
                <a:spcPct val="100000"/>
              </a:lnSpc>
              <a:spcBef>
                <a:spcPts val="0"/>
              </a:spcBef>
              <a:spcAft>
                <a:spcPts val="0"/>
              </a:spcAft>
              <a:buSzPts val="1100"/>
              <a:buNone/>
            </a:pPr>
            <a:r>
              <a:rPr lang="en-US"/>
              <a:t>2. a. Day</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8" name="Google Shape;2068;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different levels of Agile planning and the questions answered and the tasks carried out in each level.</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 above illustration shows the five different levels of Agile planning. From the picture you can also understand the tasks carried out in each level and the questions answered during those levels. The five levels of Agile planning are as follows:</a:t>
            </a:r>
            <a:endParaRPr/>
          </a:p>
          <a:p>
            <a:pPr marL="457200" lvl="0" indent="-298450" algn="l" rtl="0">
              <a:lnSpc>
                <a:spcPct val="100000"/>
              </a:lnSpc>
              <a:spcBef>
                <a:spcPts val="0"/>
              </a:spcBef>
              <a:spcAft>
                <a:spcPts val="0"/>
              </a:spcAft>
              <a:buSzPts val="1100"/>
              <a:buChar char="●"/>
            </a:pPr>
            <a:r>
              <a:rPr lang="en-US"/>
              <a:t>Product vision</a:t>
            </a:r>
            <a:endParaRPr/>
          </a:p>
          <a:p>
            <a:pPr marL="457200" lvl="0" indent="-298450" algn="l" rtl="0">
              <a:lnSpc>
                <a:spcPct val="100000"/>
              </a:lnSpc>
              <a:spcBef>
                <a:spcPts val="0"/>
              </a:spcBef>
              <a:spcAft>
                <a:spcPts val="0"/>
              </a:spcAft>
              <a:buSzPts val="1100"/>
              <a:buChar char="●"/>
            </a:pPr>
            <a:r>
              <a:rPr lang="en-US">
                <a:solidFill>
                  <a:schemeClr val="dk1"/>
                </a:solidFill>
              </a:rPr>
              <a:t>Product roadmap</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US">
                <a:solidFill>
                  <a:schemeClr val="dk1"/>
                </a:solidFill>
              </a:rPr>
              <a:t>Release planning</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US">
                <a:solidFill>
                  <a:schemeClr val="dk1"/>
                </a:solidFill>
              </a:rPr>
              <a:t>Iteration planning</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US">
                <a:solidFill>
                  <a:schemeClr val="dk1"/>
                </a:solidFill>
              </a:rPr>
              <a:t>Daily planning</a:t>
            </a:r>
            <a:endParaRPr>
              <a:solidFill>
                <a:schemeClr val="dk1"/>
              </a:solidFill>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look at each of these in detail in the upcoming sections.</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6" name="Google Shape;2096;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product vision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Product Vision is the broadest picture of how the product will look at the end of the project. The product owner establishes the priority and the effort involved in achieving the goal.</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 product vision describes the state of the product in six months or more in the future. Further activities on planning will give more details about the vision and there may even be diversions from the vision, since the perspective might change in terms of market, product and the effort required to achieve the vision.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Two common ways of vision exercise are to create an elevator statement or a product box. Both these exercises are intended to create that statement which describes the future of the product in terms of product features, target customers, and key differentiators from other products. </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4" name="Google Shape;8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Explain participants about the different types of software.</a:t>
            </a:r>
            <a:endParaRPr/>
          </a:p>
          <a:p>
            <a:pPr marL="0" lvl="0" indent="0" algn="l" rtl="0">
              <a:lnSpc>
                <a:spcPct val="100000"/>
              </a:lnSpc>
              <a:spcBef>
                <a:spcPts val="0"/>
              </a:spcBef>
              <a:spcAft>
                <a:spcPts val="0"/>
              </a:spcAft>
              <a:buClr>
                <a:schemeClr val="dk1"/>
              </a:buClr>
              <a:buSzPts val="1100"/>
              <a:buFont typeface="Arial"/>
              <a:buNone/>
            </a:pPr>
            <a:br>
              <a:rPr lang="en-US">
                <a:solidFill>
                  <a:schemeClr val="dk1"/>
                </a:solidFill>
              </a:rPr>
            </a:br>
            <a:r>
              <a:rPr lang="en-US" b="1">
                <a:solidFill>
                  <a:schemeClr val="dk1"/>
                </a:solidFill>
              </a:rPr>
              <a:t>Notes to the Participant: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We’ve now learnt that a software is needed for functioning of computer systems. We will now have a look at the different types of software.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There are two major categories of software, based on the purpose of use:</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rabicPeriod"/>
            </a:pPr>
            <a:r>
              <a:rPr lang="en-US">
                <a:solidFill>
                  <a:schemeClr val="dk1"/>
                </a:solidFill>
              </a:rPr>
              <a:t>System Software</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rabicPeriod"/>
            </a:pPr>
            <a:r>
              <a:rPr lang="en-US">
                <a:solidFill>
                  <a:schemeClr val="dk1"/>
                </a:solidFill>
              </a:rPr>
              <a:t>Application Software </a:t>
            </a:r>
            <a:endParaRPr sz="1200">
              <a:solidFill>
                <a:schemeClr val="dk1"/>
              </a:solidFill>
              <a:latin typeface="Calibri"/>
              <a:ea typeface="Calibri"/>
              <a:cs typeface="Calibri"/>
              <a:sym typeface="Calibri"/>
            </a:endParaRPr>
          </a:p>
          <a:p>
            <a:pPr marL="228600" lvl="0" indent="-158750" algn="l" rtl="0">
              <a:lnSpc>
                <a:spcPct val="100000"/>
              </a:lnSpc>
              <a:spcBef>
                <a:spcPts val="0"/>
              </a:spcBef>
              <a:spcAft>
                <a:spcPts val="0"/>
              </a:spcAft>
              <a:buClr>
                <a:schemeClr val="dk1"/>
              </a:buClr>
              <a:buSzPts val="11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System Software</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System software is the one that operates the computer hardware and enables the functioning of the computer system.  It includes operating systems, device drivers, diagnostic tools, servers, utilities, etc. The major purpose of system software is to insulate the application programmer to the extent possible from the details of the particular computer complex being used, especially memory and other hardware features, such as accessory devices as communications, printers, readers, displays, keyboards, etc. System software provides the platform for running application software. Systems software area is characterized by heavy interaction with computer hardware; heavy usage by multiple users;  concurrent operation that requires scheduling, resource sharing, and sophisticated process management; complex data structures; and multiple external interfaces.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System software in turn can be classified into:</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lphaLcPeriod"/>
            </a:pPr>
            <a:r>
              <a:rPr lang="en-US" b="1">
                <a:solidFill>
                  <a:schemeClr val="dk1"/>
                </a:solidFill>
              </a:rPr>
              <a:t>System Management Programs</a:t>
            </a:r>
            <a:endParaRPr sz="1200">
              <a:solidFill>
                <a:schemeClr val="dk1"/>
              </a:solidFill>
              <a:latin typeface="Calibri"/>
              <a:ea typeface="Calibri"/>
              <a:cs typeface="Calibri"/>
              <a:sym typeface="Calibri"/>
            </a:endParaRPr>
          </a:p>
          <a:p>
            <a:pPr marL="457200" lvl="1" indent="0" algn="l" rtl="0">
              <a:lnSpc>
                <a:spcPct val="100000"/>
              </a:lnSpc>
              <a:spcBef>
                <a:spcPts val="0"/>
              </a:spcBef>
              <a:spcAft>
                <a:spcPts val="0"/>
              </a:spcAft>
              <a:buClr>
                <a:schemeClr val="dk1"/>
              </a:buClr>
              <a:buSzPts val="1100"/>
              <a:buFont typeface="Arial"/>
              <a:buNone/>
            </a:pPr>
            <a:r>
              <a:rPr lang="en-US">
                <a:solidFill>
                  <a:schemeClr val="dk1"/>
                </a:solidFill>
              </a:rPr>
              <a:t>Programs that are responsible for the functioning and management of computer systems. These are the ones that run and manage the resources and provide common services for other software that run on top of them. System management programs include:</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Operating systems</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Operating Environments</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Database Management Systems </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Telecommunication Monitors</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lphaLcPeriod"/>
            </a:pPr>
            <a:r>
              <a:rPr lang="en-US" b="1">
                <a:solidFill>
                  <a:schemeClr val="dk1"/>
                </a:solidFill>
              </a:rPr>
              <a:t>System Support Programs</a:t>
            </a:r>
            <a:endParaRPr sz="1200">
              <a:solidFill>
                <a:schemeClr val="dk1"/>
              </a:solidFill>
              <a:latin typeface="Calibri"/>
              <a:ea typeface="Calibri"/>
              <a:cs typeface="Calibri"/>
              <a:sym typeface="Calibri"/>
            </a:endParaRPr>
          </a:p>
          <a:p>
            <a:pPr marL="457200" lvl="1" indent="0" algn="l" rtl="0">
              <a:lnSpc>
                <a:spcPct val="100000"/>
              </a:lnSpc>
              <a:spcBef>
                <a:spcPts val="0"/>
              </a:spcBef>
              <a:spcAft>
                <a:spcPts val="0"/>
              </a:spcAft>
              <a:buClr>
                <a:schemeClr val="dk1"/>
              </a:buClr>
              <a:buSzPts val="1100"/>
              <a:buFont typeface="Arial"/>
              <a:buNone/>
            </a:pPr>
            <a:r>
              <a:rPr lang="en-US">
                <a:solidFill>
                  <a:schemeClr val="dk1"/>
                </a:solidFill>
              </a:rPr>
              <a:t>It is a program that supports, or facilitates the smooth and efficient execution of various programs and operations of a computer. System support programs include:</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System utilities</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Performance monitors</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Security monitors</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lphaLcPeriod"/>
            </a:pPr>
            <a:r>
              <a:rPr lang="en-US" b="1">
                <a:solidFill>
                  <a:schemeClr val="dk1"/>
                </a:solidFill>
              </a:rPr>
              <a:t>System Development Programs</a:t>
            </a:r>
            <a:endParaRPr sz="1200">
              <a:solidFill>
                <a:schemeClr val="dk1"/>
              </a:solidFill>
              <a:latin typeface="Calibri"/>
              <a:ea typeface="Calibri"/>
              <a:cs typeface="Calibri"/>
              <a:sym typeface="Calibri"/>
            </a:endParaRPr>
          </a:p>
          <a:p>
            <a:pPr marL="457200" lvl="1" indent="0" algn="l" rtl="0">
              <a:lnSpc>
                <a:spcPct val="100000"/>
              </a:lnSpc>
              <a:spcBef>
                <a:spcPts val="0"/>
              </a:spcBef>
              <a:spcAft>
                <a:spcPts val="0"/>
              </a:spcAft>
              <a:buClr>
                <a:schemeClr val="dk1"/>
              </a:buClr>
              <a:buSzPts val="1100"/>
              <a:buFont typeface="Arial"/>
              <a:buNone/>
            </a:pPr>
            <a:r>
              <a:rPr lang="en-US">
                <a:solidFill>
                  <a:schemeClr val="dk1"/>
                </a:solidFill>
              </a:rPr>
              <a:t>System development programs have the instructions to create and maintain computer systems. These include:</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Programming Language Translators</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Programming environments</a:t>
            </a:r>
            <a:endParaRPr sz="1200">
              <a:solidFill>
                <a:schemeClr val="dk1"/>
              </a:solidFill>
              <a:latin typeface="Calibri"/>
              <a:ea typeface="Calibri"/>
              <a:cs typeface="Calibri"/>
              <a:sym typeface="Calibri"/>
            </a:endParaRPr>
          </a:p>
          <a:p>
            <a:pPr marL="628650" lvl="1" indent="-171450" algn="l" rtl="0">
              <a:lnSpc>
                <a:spcPct val="100000"/>
              </a:lnSpc>
              <a:spcBef>
                <a:spcPts val="0"/>
              </a:spcBef>
              <a:spcAft>
                <a:spcPts val="0"/>
              </a:spcAft>
              <a:buClr>
                <a:schemeClr val="dk1"/>
              </a:buClr>
              <a:buSzPts val="1100"/>
              <a:buChar char="•"/>
            </a:pPr>
            <a:r>
              <a:rPr lang="en-US">
                <a:solidFill>
                  <a:schemeClr val="dk1"/>
                </a:solidFill>
              </a:rPr>
              <a:t>Computer-Aided Software Engineering (CASE) Packages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Calibri"/>
              <a:buNone/>
            </a:pP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Application software</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A group of programs designed to carry out a single or a group of related tasks. Application software is actually a subclass of computer software, which leverages the capabilities of a computer directly to a task that the user wishes it to perform. Application software is looked upon as a software as well as its implementation. Application software is stand-alone programs that solve a specific business need. Applications in this area process business or technical data in a way that facilitates business operations or management/technical decision making. In addition to conventional data processing applications, application software is used to control business functions in real time.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Calibri"/>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Application software can be broadly classified into:</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lphaLcPeriod"/>
            </a:pPr>
            <a:r>
              <a:rPr lang="en-US" b="1">
                <a:solidFill>
                  <a:schemeClr val="dk1"/>
                </a:solidFill>
              </a:rPr>
              <a:t>General purpose software</a:t>
            </a:r>
            <a:r>
              <a:rPr lang="en-US">
                <a:solidFill>
                  <a:schemeClr val="dk1"/>
                </a:solidFill>
              </a:rPr>
              <a:t>: General purpose application software is a type of application that can be used for a variety of tasks. It is not limited to one particular function. Different types of general purpose software include:</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Word processing software</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Electronic spreadsheets</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Database managers</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Presentation graphics</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Integrated packages</a:t>
            </a: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100"/>
              <a:buAutoNum type="alphaLcPeriod"/>
            </a:pPr>
            <a:r>
              <a:rPr lang="en-US" b="1">
                <a:solidFill>
                  <a:schemeClr val="dk1"/>
                </a:solidFill>
              </a:rPr>
              <a:t>Special purpose software</a:t>
            </a:r>
            <a:r>
              <a:rPr lang="en-US">
                <a:solidFill>
                  <a:schemeClr val="dk1"/>
                </a:solidFill>
              </a:rPr>
              <a:t>: Special purpose application software is a type of software created to execute one specific task. Some examples of special purpose software include:</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Accounting software</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Reservation systems</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Marketing – Sales Analysis, etc.</a:t>
            </a:r>
            <a:endParaRPr sz="1200">
              <a:solidFill>
                <a:schemeClr val="dk1"/>
              </a:solidFill>
              <a:latin typeface="Calibri"/>
              <a:ea typeface="Calibri"/>
              <a:cs typeface="Calibri"/>
              <a:sym typeface="Calibri"/>
            </a:endParaRPr>
          </a:p>
          <a:p>
            <a:pPr marL="685800" lvl="1" indent="-228600" algn="l" rtl="0">
              <a:lnSpc>
                <a:spcPct val="100000"/>
              </a:lnSpc>
              <a:spcBef>
                <a:spcPts val="0"/>
              </a:spcBef>
              <a:spcAft>
                <a:spcPts val="0"/>
              </a:spcAft>
              <a:buClr>
                <a:schemeClr val="dk1"/>
              </a:buClr>
              <a:buSzPts val="1100"/>
              <a:buChar char="•"/>
            </a:pPr>
            <a:r>
              <a:rPr lang="en-US">
                <a:solidFill>
                  <a:schemeClr val="dk1"/>
                </a:solidFill>
              </a:rPr>
              <a:t>Finance – Capital Budgeting, etc.</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None/>
            </a:pPr>
            <a:endParaRPr/>
          </a:p>
        </p:txBody>
      </p:sp>
      <p:sp>
        <p:nvSpPr>
          <p:cNvPr id="885" name="Google Shape;885;p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1" name="Google Shape;2111;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activities carried out during product roadmap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solidFill>
                  <a:schemeClr val="dk1"/>
                </a:solidFill>
              </a:rPr>
              <a:t>Customers demand for changes at more frequent intervals. Time to market in these days is measured in weeks or months and not in years, which was the case in traditional projects. This makes the product owner devise a roadmap or path towards the final product. A product roadmap is created and communicated to the fellow team members. </a:t>
            </a:r>
            <a:endParaRPr>
              <a:solidFill>
                <a:schemeClr val="dk1"/>
              </a:solidFill>
            </a:endParaRPr>
          </a:p>
          <a:p>
            <a:pPr marL="0" lvl="0" indent="0" algn="l" rtl="0">
              <a:lnSpc>
                <a:spcPct val="100000"/>
              </a:lnSpc>
              <a:spcBef>
                <a:spcPts val="0"/>
              </a:spcBef>
              <a:spcAft>
                <a:spcPts val="0"/>
              </a:spcAft>
              <a:buSzPts val="1200"/>
              <a:buNone/>
            </a:pPr>
            <a:endParaRPr>
              <a:solidFill>
                <a:schemeClr val="dk1"/>
              </a:solidFill>
            </a:endParaRPr>
          </a:p>
          <a:p>
            <a:pPr marL="0" lvl="0" indent="0" algn="l" rtl="0">
              <a:lnSpc>
                <a:spcPct val="100000"/>
              </a:lnSpc>
              <a:spcBef>
                <a:spcPts val="0"/>
              </a:spcBef>
              <a:spcAft>
                <a:spcPts val="0"/>
              </a:spcAft>
              <a:buSzPts val="1200"/>
              <a:buNone/>
            </a:pPr>
            <a:r>
              <a:rPr lang="en-US">
                <a:solidFill>
                  <a:schemeClr val="dk1"/>
                </a:solidFill>
              </a:rPr>
              <a:t>A product roadmap is created primarily by the product owner in a single meeting or a series of meetings. The roadmap will contain the details of the dates, content, and objectives of the foreseen releases. The product backlog is also created, which includes the list of desired features and the priorities.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1" name="Google Shape;2161;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release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Clr>
                <a:schemeClr val="dk1"/>
              </a:buClr>
              <a:buSzPts val="1100"/>
              <a:buFont typeface="Arial"/>
              <a:buNone/>
            </a:pPr>
            <a:r>
              <a:rPr lang="en-US"/>
              <a:t>During the release planning, a set of activities is grouped into tasks and assigned to the teams. A release is the set of product increments that are released to the customer. Some of the important characteristics of a release are as follows:</a:t>
            </a:r>
            <a:endParaRPr/>
          </a:p>
          <a:p>
            <a:pPr marL="457200" lvl="0" indent="-298450" algn="l" rtl="0">
              <a:lnSpc>
                <a:spcPct val="100000"/>
              </a:lnSpc>
              <a:spcBef>
                <a:spcPts val="0"/>
              </a:spcBef>
              <a:spcAft>
                <a:spcPts val="0"/>
              </a:spcAft>
              <a:buSzPts val="1100"/>
              <a:buChar char="●"/>
            </a:pPr>
            <a:r>
              <a:rPr lang="en-US"/>
              <a:t>Releases will have the date, theme and a set of features </a:t>
            </a:r>
            <a:endParaRPr/>
          </a:p>
          <a:p>
            <a:pPr marL="457200" lvl="0" indent="-298450" algn="l" rtl="0">
              <a:lnSpc>
                <a:spcPct val="100000"/>
              </a:lnSpc>
              <a:spcBef>
                <a:spcPts val="0"/>
              </a:spcBef>
              <a:spcAft>
                <a:spcPts val="0"/>
              </a:spcAft>
              <a:buSzPts val="1100"/>
              <a:buChar char="●"/>
            </a:pPr>
            <a:r>
              <a:rPr lang="en-US"/>
              <a:t>In release planning the scope, and not date or quality, is defined, hence a product backlog is required as the base of the planning event</a:t>
            </a:r>
            <a:endParaRPr/>
          </a:p>
          <a:p>
            <a:pPr marL="457200" lvl="0" indent="-298450" algn="l" rtl="0">
              <a:lnSpc>
                <a:spcPct val="100000"/>
              </a:lnSpc>
              <a:spcBef>
                <a:spcPts val="0"/>
              </a:spcBef>
              <a:spcAft>
                <a:spcPts val="0"/>
              </a:spcAft>
              <a:buSzPts val="1100"/>
              <a:buChar char="●"/>
            </a:pPr>
            <a:r>
              <a:rPr lang="en-US"/>
              <a:t>Teams should work in the same rhythm for better management of dependencies</a:t>
            </a:r>
            <a:endParaRPr/>
          </a:p>
          <a:p>
            <a:pPr marL="457200" lvl="0" indent="-298450" algn="l" rtl="0">
              <a:lnSpc>
                <a:spcPct val="100000"/>
              </a:lnSpc>
              <a:spcBef>
                <a:spcPts val="0"/>
              </a:spcBef>
              <a:spcAft>
                <a:spcPts val="0"/>
              </a:spcAft>
              <a:buSzPts val="1100"/>
              <a:buChar char="●"/>
            </a:pPr>
            <a:r>
              <a:rPr lang="en-US"/>
              <a:t>There are fixed release dates across all team of the program with a typical interval of two to four months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In general, a release planning session takes place over a day, in case of large teams, it may take two days. This session is attended by all the team members, including product owner, delivery team, and stakeholders. Release planning should be as collaborative and interactive as possible.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A typical agenda for the release planning meeting could be:</a:t>
            </a:r>
            <a:endParaRPr/>
          </a:p>
          <a:p>
            <a:pPr marL="457200" lvl="0" indent="-298450" algn="l" rtl="0">
              <a:lnSpc>
                <a:spcPct val="100000"/>
              </a:lnSpc>
              <a:spcBef>
                <a:spcPts val="0"/>
              </a:spcBef>
              <a:spcAft>
                <a:spcPts val="0"/>
              </a:spcAft>
              <a:buSzPts val="1100"/>
              <a:buChar char="●"/>
            </a:pPr>
            <a:r>
              <a:rPr lang="en-US"/>
              <a:t>Introduction and goal setting</a:t>
            </a:r>
            <a:endParaRPr/>
          </a:p>
          <a:p>
            <a:pPr marL="457200" lvl="0" indent="-298450" algn="l" rtl="0">
              <a:lnSpc>
                <a:spcPct val="100000"/>
              </a:lnSpc>
              <a:spcBef>
                <a:spcPts val="0"/>
              </a:spcBef>
              <a:spcAft>
                <a:spcPts val="0"/>
              </a:spcAft>
              <a:buSzPts val="1100"/>
              <a:buChar char="●"/>
            </a:pPr>
            <a:r>
              <a:rPr lang="en-US"/>
              <a:t>Explanation of product vision</a:t>
            </a:r>
            <a:endParaRPr/>
          </a:p>
          <a:p>
            <a:pPr marL="457200" lvl="0" indent="-298450" algn="l" rtl="0">
              <a:lnSpc>
                <a:spcPct val="100000"/>
              </a:lnSpc>
              <a:spcBef>
                <a:spcPts val="0"/>
              </a:spcBef>
              <a:spcAft>
                <a:spcPts val="0"/>
              </a:spcAft>
              <a:buSzPts val="1100"/>
              <a:buChar char="●"/>
            </a:pPr>
            <a:r>
              <a:rPr lang="en-US"/>
              <a:t>Time-boxes for the releases and iterations</a:t>
            </a:r>
            <a:endParaRPr/>
          </a:p>
          <a:p>
            <a:pPr marL="457200" lvl="0" indent="-298450" algn="l" rtl="0">
              <a:lnSpc>
                <a:spcPct val="100000"/>
              </a:lnSpc>
              <a:spcBef>
                <a:spcPts val="0"/>
              </a:spcBef>
              <a:spcAft>
                <a:spcPts val="0"/>
              </a:spcAft>
              <a:buSzPts val="1100"/>
              <a:buChar char="●"/>
            </a:pPr>
            <a:r>
              <a:rPr lang="en-US"/>
              <a:t>Capacity calculation by the delivery team</a:t>
            </a:r>
            <a:endParaRPr/>
          </a:p>
          <a:p>
            <a:pPr marL="457200" lvl="0" indent="-298450" algn="l" rtl="0">
              <a:lnSpc>
                <a:spcPct val="100000"/>
              </a:lnSpc>
              <a:spcBef>
                <a:spcPts val="0"/>
              </a:spcBef>
              <a:spcAft>
                <a:spcPts val="0"/>
              </a:spcAft>
              <a:buSzPts val="1100"/>
              <a:buChar char="●"/>
            </a:pPr>
            <a:r>
              <a:rPr lang="en-US"/>
              <a:t>Agreement of deliverables (when is a feature 'Done')</a:t>
            </a:r>
            <a:endParaRPr/>
          </a:p>
          <a:p>
            <a:pPr marL="457200" lvl="0" indent="-298450" algn="l" rtl="0">
              <a:lnSpc>
                <a:spcPct val="100000"/>
              </a:lnSpc>
              <a:spcBef>
                <a:spcPts val="0"/>
              </a:spcBef>
              <a:spcAft>
                <a:spcPts val="0"/>
              </a:spcAft>
              <a:buSzPts val="1100"/>
              <a:buChar char="●"/>
            </a:pPr>
            <a:r>
              <a:rPr lang="en-US"/>
              <a:t>Moving features from the backlog into the iterations within the release by the individual teams on the basis of priority</a:t>
            </a:r>
            <a:endParaRPr/>
          </a:p>
          <a:p>
            <a:pPr marL="457200" lvl="0" indent="-298450" algn="l" rtl="0">
              <a:lnSpc>
                <a:spcPct val="100000"/>
              </a:lnSpc>
              <a:spcBef>
                <a:spcPts val="0"/>
              </a:spcBef>
              <a:spcAft>
                <a:spcPts val="0"/>
              </a:spcAft>
              <a:buSzPts val="1100"/>
              <a:buChar char="●"/>
            </a:pPr>
            <a:r>
              <a:rPr lang="en-US"/>
              <a:t>Dependency determination, by means of analysing the individual planning results </a:t>
            </a:r>
            <a:endParaRPr/>
          </a:p>
          <a:p>
            <a:pPr marL="457200" lvl="0" indent="-298450" algn="l" rtl="0">
              <a:lnSpc>
                <a:spcPct val="100000"/>
              </a:lnSpc>
              <a:spcBef>
                <a:spcPts val="0"/>
              </a:spcBef>
              <a:spcAft>
                <a:spcPts val="0"/>
              </a:spcAft>
              <a:buSzPts val="1100"/>
              <a:buChar char="●"/>
            </a:pPr>
            <a:r>
              <a:rPr lang="en-US"/>
              <a:t>Estimation of workload per iteration, in accordance with the available capacity</a:t>
            </a:r>
            <a:endParaRPr/>
          </a:p>
          <a:p>
            <a:pPr marL="457200" lvl="0" indent="-298450" algn="l" rtl="0">
              <a:lnSpc>
                <a:spcPct val="100000"/>
              </a:lnSpc>
              <a:spcBef>
                <a:spcPts val="0"/>
              </a:spcBef>
              <a:spcAft>
                <a:spcPts val="0"/>
              </a:spcAft>
              <a:buSzPts val="1100"/>
              <a:buChar char="●"/>
            </a:pPr>
            <a:r>
              <a:rPr lang="en-US"/>
              <a:t>Review of discovered risks and issues</a:t>
            </a:r>
            <a:endParaRPr/>
          </a:p>
          <a:p>
            <a:pPr marL="457200" lvl="0" indent="-298450" algn="l" rtl="0">
              <a:lnSpc>
                <a:spcPct val="100000"/>
              </a:lnSpc>
              <a:spcBef>
                <a:spcPts val="0"/>
              </a:spcBef>
              <a:spcAft>
                <a:spcPts val="0"/>
              </a:spcAft>
              <a:buSzPts val="1100"/>
              <a:buChar char="●"/>
            </a:pPr>
            <a:r>
              <a:rPr lang="en-US"/>
              <a:t>Retrospective of the session</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0" name="Google Shape;2170;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iteration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Individual iterations within a release are planned at this level. This exercise is done to add more detail and increasing the accuracy. In this phase, features are broken down into tasks. Teams commit to the features that will be delivered during the iteration, with a higher degree of certainty.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An iteration planning has a similar structure to that of a release planning session, the primary difference being the planning horizon. Teams work individually to produce their iteration plans, the synchronization between then help them in detecting and resolving dependencies.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200"/>
              <a:buNone/>
            </a:pPr>
            <a:r>
              <a:rPr lang="en-US"/>
              <a:t>The core of the activities of iteration planning is carried out on a team-by-team basis:</a:t>
            </a:r>
            <a:endParaRPr/>
          </a:p>
          <a:p>
            <a:pPr marL="457200" lvl="0" indent="-298450" algn="l" rtl="0">
              <a:lnSpc>
                <a:spcPct val="100000"/>
              </a:lnSpc>
              <a:spcBef>
                <a:spcPts val="0"/>
              </a:spcBef>
              <a:spcAft>
                <a:spcPts val="0"/>
              </a:spcAft>
              <a:buSzPts val="1100"/>
              <a:buChar char="●"/>
            </a:pPr>
            <a:r>
              <a:rPr lang="en-US"/>
              <a:t>Actual capacity and the amount of work that can be done by the teams is determined</a:t>
            </a:r>
            <a:endParaRPr/>
          </a:p>
          <a:p>
            <a:pPr marL="457200" lvl="0" indent="-298450" algn="l" rtl="0">
              <a:lnSpc>
                <a:spcPct val="100000"/>
              </a:lnSpc>
              <a:spcBef>
                <a:spcPts val="0"/>
              </a:spcBef>
              <a:spcAft>
                <a:spcPts val="0"/>
              </a:spcAft>
              <a:buSzPts val="1100"/>
              <a:buChar char="●"/>
            </a:pPr>
            <a:r>
              <a:rPr lang="en-US"/>
              <a:t>Teams break down the features into tasks</a:t>
            </a:r>
            <a:endParaRPr/>
          </a:p>
          <a:p>
            <a:pPr marL="457200" lvl="0" indent="-298450" algn="l" rtl="0">
              <a:lnSpc>
                <a:spcPct val="100000"/>
              </a:lnSpc>
              <a:spcBef>
                <a:spcPts val="0"/>
              </a:spcBef>
              <a:spcAft>
                <a:spcPts val="0"/>
              </a:spcAft>
              <a:buSzPts val="1100"/>
              <a:buChar char="●"/>
            </a:pPr>
            <a:r>
              <a:rPr lang="en-US"/>
              <a:t>Task sizes are estimated with the task size being half-day to two days</a:t>
            </a:r>
            <a:endParaRPr/>
          </a:p>
          <a:p>
            <a:pPr marL="457200" lvl="0" indent="-298450" algn="l" rtl="0">
              <a:lnSpc>
                <a:spcPct val="100000"/>
              </a:lnSpc>
              <a:spcBef>
                <a:spcPts val="0"/>
              </a:spcBef>
              <a:spcAft>
                <a:spcPts val="0"/>
              </a:spcAft>
              <a:buSzPts val="1100"/>
              <a:buChar char="●"/>
            </a:pPr>
            <a:r>
              <a:rPr lang="en-US"/>
              <a:t>The definition of ‘Done’ is taken into consideration, a feature is completely tested and accepted by the product owner</a:t>
            </a:r>
            <a:endParaRPr/>
          </a:p>
          <a:p>
            <a:pPr marL="457200" lvl="0" indent="-298450" algn="l" rtl="0">
              <a:lnSpc>
                <a:spcPct val="100000"/>
              </a:lnSpc>
              <a:spcBef>
                <a:spcPts val="0"/>
              </a:spcBef>
              <a:spcAft>
                <a:spcPts val="0"/>
              </a:spcAft>
              <a:buSzPts val="1100"/>
              <a:buChar char="●"/>
            </a:pPr>
            <a:r>
              <a:rPr lang="en-US"/>
              <a:t>The results of the individual teams are inspected in a combined session to determine the hidden dependencies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9" name="Google Shape;217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daily planning.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The daily standup meeting, called Daily Scrum is done at the start of every day to set the context of the current day. This event is time-boxed and the discussion is kept brisk and relevant. The questions that a development team answer during the Daily Scrum are as follows:</a:t>
            </a:r>
            <a:endParaRPr/>
          </a:p>
          <a:p>
            <a:pPr marL="457200" lvl="0" indent="-298450" algn="l" rtl="0">
              <a:lnSpc>
                <a:spcPct val="100000"/>
              </a:lnSpc>
              <a:spcBef>
                <a:spcPts val="0"/>
              </a:spcBef>
              <a:spcAft>
                <a:spcPts val="0"/>
              </a:spcAft>
              <a:buSzPts val="1100"/>
              <a:buChar char="●"/>
            </a:pPr>
            <a:r>
              <a:rPr lang="en-US"/>
              <a:t>What was done yesterday?</a:t>
            </a:r>
            <a:endParaRPr/>
          </a:p>
          <a:p>
            <a:pPr marL="457200" lvl="0" indent="-298450" algn="l" rtl="0">
              <a:lnSpc>
                <a:spcPct val="100000"/>
              </a:lnSpc>
              <a:spcBef>
                <a:spcPts val="0"/>
              </a:spcBef>
              <a:spcAft>
                <a:spcPts val="0"/>
              </a:spcAft>
              <a:buSzPts val="1100"/>
              <a:buChar char="●"/>
            </a:pPr>
            <a:r>
              <a:rPr lang="en-US"/>
              <a:t>What will be done today?</a:t>
            </a:r>
            <a:endParaRPr/>
          </a:p>
          <a:p>
            <a:pPr marL="457200" lvl="0" indent="-298450" algn="l" rtl="0">
              <a:lnSpc>
                <a:spcPct val="100000"/>
              </a:lnSpc>
              <a:spcBef>
                <a:spcPts val="0"/>
              </a:spcBef>
              <a:spcAft>
                <a:spcPts val="0"/>
              </a:spcAft>
              <a:buSzPts val="1100"/>
              <a:buChar char="●"/>
            </a:pPr>
            <a:r>
              <a:rPr lang="en-US"/>
              <a:t>Are there any impediments on the way?</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Team members explain the lessons learned from the previous day’s session. Issues are raised and addressed.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Organizations use various processes to manage and coordinate projects and associated tasks within teams. Stand-up meetings are one such method widely employed by organizations to track and manage the progress of their internal projects and responsible teams.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Ideally, representatives from teams gather to report the status, plans and changes required to current projects. All teams follow an identical format of reporting. Different team representatives meet on a regular basis, i.e, once a week to address the questions. Stand-up meetings are also conducted within each team to answer the same set of questions. The frequency of the team meetings occurs based on the timelines and project delivery.</a:t>
            </a: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8" name="Google Shape;2188;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conditions of satisfaction.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Mike Cohn defined conditions of satisfaction as “the criteria that will be used to gauge the success of the project.”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At the commencement of release planning, the team and product owner collaboratively explore the product owner’s conditions of satisfaction. Product owner’s conditions of satisfaction include the factors such as scope, schedule, budget, and quality, though quality is non-negotiable for Agile teams. The product owner and the team will collaboratively look  for meeting all the conditions of satisfaction. In the event of the team not being able to meet any of the conditions, the conditions of satisfaction must change. Because of this reason, release planning and exploration of the product owner’s conditions of satisfaction are highly iterative, which is shown in the figure above. Similarly, for the iteration planning, the product owner and the team collaborate to find out the ways for meeting the conditions of satisfaction.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Feedback loops from the new product increment would go back into the conditions of satisfaction at the start of both the release and iteration.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now move on to Agile estimation. The first concept in Agile estimation that we’ll look at, is Estimating the size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6" name="Google Shape;221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p>
          <a:p>
            <a:pPr marL="0" lvl="0" indent="0" algn="l" rtl="0">
              <a:lnSpc>
                <a:spcPct val="100000"/>
              </a:lnSpc>
              <a:spcBef>
                <a:spcPts val="0"/>
              </a:spcBef>
              <a:spcAft>
                <a:spcPts val="0"/>
              </a:spcAft>
              <a:buSzPts val="1200"/>
              <a:buNone/>
            </a:pPr>
            <a:endParaRPr b="1"/>
          </a:p>
          <a:p>
            <a:pPr marL="0" lvl="0" indent="0" algn="l" rtl="0">
              <a:lnSpc>
                <a:spcPct val="100000"/>
              </a:lnSpc>
              <a:spcBef>
                <a:spcPts val="0"/>
              </a:spcBef>
              <a:spcAft>
                <a:spcPts val="0"/>
              </a:spcAft>
              <a:buSzPts val="1200"/>
              <a:buNone/>
            </a:pPr>
            <a:r>
              <a:rPr lang="en-US" b="1"/>
              <a:t>Answers:</a:t>
            </a:r>
            <a:endParaRPr b="1"/>
          </a:p>
          <a:p>
            <a:pPr marL="158750" lvl="0" indent="0" algn="l" rtl="0">
              <a:lnSpc>
                <a:spcPct val="100000"/>
              </a:lnSpc>
              <a:spcBef>
                <a:spcPts val="0"/>
              </a:spcBef>
              <a:spcAft>
                <a:spcPts val="0"/>
              </a:spcAft>
              <a:buSzPts val="1100"/>
              <a:buNone/>
            </a:pPr>
            <a:r>
              <a:rPr lang="en-US"/>
              <a:t>1. b. Product Owner</a:t>
            </a:r>
            <a:endParaRPr/>
          </a:p>
          <a:p>
            <a:pPr marL="158750" lvl="0" indent="0" algn="l" rtl="0">
              <a:lnSpc>
                <a:spcPct val="100000"/>
              </a:lnSpc>
              <a:spcBef>
                <a:spcPts val="0"/>
              </a:spcBef>
              <a:spcAft>
                <a:spcPts val="0"/>
              </a:spcAft>
              <a:buSzPts val="1100"/>
              <a:buNone/>
            </a:pPr>
            <a:r>
              <a:rPr lang="en-US"/>
              <a:t>2. b. False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2" name="Google Shape;2222;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estimating with story points.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Mike Cohn defines story points are a unit of measure for expressing the overall size of a user story, feature, or other piece of work. Point values are assigned to each item when estimation is done with story points. Story point values are relative ones. A story that is assigned a value two will be as twice as a story with value one. The number of story points associated with a story represents the overall size of the story. There is no strict formula for defining the story size. Story size is normally defined on the basis of the amount of effort involved in developing the feature, the complexity of developing it, the risk inherent in it, and so 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Typically, there are two ways to get started with story points. </a:t>
            </a:r>
            <a:endParaRPr/>
          </a:p>
          <a:p>
            <a:pPr marL="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SzPts val="1100"/>
              <a:buAutoNum type="arabicPeriod"/>
            </a:pPr>
            <a:r>
              <a:rPr lang="en-US"/>
              <a:t>Select a story that is expected to be smaller, which is estimated at a value of 1 story point. </a:t>
            </a:r>
            <a:endParaRPr/>
          </a:p>
          <a:p>
            <a:pPr marL="457200" lvl="0" indent="-298450" algn="l" rtl="0">
              <a:lnSpc>
                <a:spcPct val="100000"/>
              </a:lnSpc>
              <a:spcBef>
                <a:spcPts val="0"/>
              </a:spcBef>
              <a:spcAft>
                <a:spcPts val="0"/>
              </a:spcAft>
              <a:buSzPts val="1100"/>
              <a:buAutoNum type="arabicPeriod"/>
            </a:pPr>
            <a:r>
              <a:rPr lang="en-US"/>
              <a:t>Select a medium-sized story and assign it a number somewhere in the middle of the range that is expected to be used.</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Once the first story is estimated the remaining stories can be estimated by comparing them with the first story or the ones that have been estimated already. The first story will serve as the base or reference story for the second story. This way relative sizing is done using story points.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4" name="Google Shape;2244;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velocity and how it helps understand the estimating story points for a project.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Velocity is defined as the rate of the team’s progress. Velocity is calculated by adding up the story points assigned to each user story that the team completed during the iteration. </a:t>
            </a:r>
            <a:r>
              <a:rPr lang="en-US" sz="1200"/>
              <a:t>For example, if a team completes three stories that are valued at three story points each, the velocity of the team would be nine.</a:t>
            </a:r>
            <a:endParaRPr sz="1200"/>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We’ll see how we can use velocity to estimate the size. If a team completed ten story points of work last iteration, we can assume that they will complete ten story points this iteration. Since story points are estimates of the relative size, this calculation will hold true if the team completes two five-point user stories or five two-point user stories.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The total size of any project is estimated by adding up the story points of all the desired features that make up a project. If the team’s velocity is known, we can derive the number of iterations by dividing the size by velocity. This duration can then be converted into a schedule by mapping it onto a calendar.  An example of this has been given by Mike Cohn.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Clr>
                <a:schemeClr val="dk1"/>
              </a:buClr>
              <a:buSzPts val="1100"/>
              <a:buFont typeface="Arial"/>
              <a:buNone/>
            </a:pPr>
            <a:r>
              <a:rPr lang="en-US"/>
              <a:t>“</a:t>
            </a:r>
            <a:r>
              <a:rPr lang="en-US" i="1"/>
              <a:t>For example, suppose all of the user stories are estimated and the sum of those estimates is 100 story points. Based on past experience, we know the team’s velocity to be 11 story points per two-week iteration. Since we can estimate that the project needs 9.1 iterations. We can either round that up to 10 iterations or find one point to remove so that it becomes 9 iterations. Let’s assume we go with a conservative approach and call it 10 iterations. Since each iteration is two weeks, our estimate of duration is twenty weeks. We can count forward twenty weeks on the calendar and that becomes our schedule.</a:t>
            </a:r>
            <a:r>
              <a:rPr lang="en-US"/>
              <a:t>”</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3" name="Google Shape;2253;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how the estimate is done as ideal days.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Clr>
                <a:schemeClr val="dk1"/>
              </a:buClr>
              <a:buSzPts val="1100"/>
              <a:buFont typeface="Arial"/>
              <a:buNone/>
            </a:pPr>
            <a:r>
              <a:rPr lang="en-US"/>
              <a:t>On a software project, user stories or other tasks are estimated in ideal days, based on the following assumptions:</a:t>
            </a:r>
            <a:endParaRPr/>
          </a:p>
          <a:p>
            <a:pPr marL="457200" lvl="0" indent="-298450" algn="l" rtl="0">
              <a:lnSpc>
                <a:spcPct val="100000"/>
              </a:lnSpc>
              <a:spcBef>
                <a:spcPts val="0"/>
              </a:spcBef>
              <a:spcAft>
                <a:spcPts val="0"/>
              </a:spcAft>
              <a:buSzPts val="1100"/>
              <a:buChar char="●"/>
            </a:pPr>
            <a:r>
              <a:rPr lang="en-US"/>
              <a:t>The story being estimated is the only thing that the developer works on</a:t>
            </a:r>
            <a:endParaRPr/>
          </a:p>
          <a:p>
            <a:pPr marL="457200" lvl="0" indent="-298450" algn="l" rtl="0">
              <a:lnSpc>
                <a:spcPct val="100000"/>
              </a:lnSpc>
              <a:spcBef>
                <a:spcPts val="0"/>
              </a:spcBef>
              <a:spcAft>
                <a:spcPts val="0"/>
              </a:spcAft>
              <a:buSzPts val="1100"/>
              <a:buChar char="●"/>
            </a:pPr>
            <a:r>
              <a:rPr lang="en-US"/>
              <a:t>Everything the developer needs will be on hand when they start</a:t>
            </a:r>
            <a:endParaRPr/>
          </a:p>
          <a:p>
            <a:pPr marL="457200" lvl="0" indent="-298450" algn="l" rtl="0">
              <a:lnSpc>
                <a:spcPct val="100000"/>
              </a:lnSpc>
              <a:spcBef>
                <a:spcPts val="0"/>
              </a:spcBef>
              <a:spcAft>
                <a:spcPts val="0"/>
              </a:spcAft>
              <a:buSzPts val="1100"/>
              <a:buChar char="●"/>
            </a:pPr>
            <a:r>
              <a:rPr lang="en-US"/>
              <a:t>There will be no interruptions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Estimating in elapsed days instead of ideal days, requires us to consider all of the interruptions that might occur while working on the particular story. If the estimate is done in ideal days, only the amount of time the story will take is only considered. In this way, ideal days are an estimate of size, although less strictly so than story points.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When organizational overhead is ignored, ideal days can be thought of as another estimate of size, similar to story points. Then, an estimate of size expressed as a number of ideal days can be converted into an estimate of duration using the velocity in exactly the same way as with story points.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When estimating in ideal days it is best to associate a single estimate with each user story. If a user story will take four programmer days, two tester days, and three product owner days, it is better to sum those and tell the story as a whole will take nine ideal days.</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2" name="Google Shape;2262;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solidFill>
                <a:schemeClr val="dk1"/>
              </a:solidFill>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Answers:</a:t>
            </a:r>
            <a:endParaRPr b="1"/>
          </a:p>
          <a:p>
            <a:pPr marL="158750" lvl="0" indent="0" algn="l" rtl="0">
              <a:lnSpc>
                <a:spcPct val="100000"/>
              </a:lnSpc>
              <a:spcBef>
                <a:spcPts val="0"/>
              </a:spcBef>
              <a:spcAft>
                <a:spcPts val="0"/>
              </a:spcAft>
              <a:buSzPts val="1100"/>
              <a:buNone/>
            </a:pPr>
            <a:r>
              <a:rPr lang="en-US"/>
              <a:t>1. c. 20</a:t>
            </a:r>
            <a:endParaRPr/>
          </a:p>
          <a:p>
            <a:pPr marL="158750" lvl="0" indent="0" algn="l" rtl="0">
              <a:lnSpc>
                <a:spcPct val="100000"/>
              </a:lnSpc>
              <a:spcBef>
                <a:spcPts val="0"/>
              </a:spcBef>
              <a:spcAft>
                <a:spcPts val="0"/>
              </a:spcAft>
              <a:buSzPts val="1100"/>
              <a:buNone/>
            </a:pPr>
            <a:r>
              <a:rPr lang="en-US"/>
              <a:t>2. a. True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200" b="1" i="0" u="none" strike="noStrike">
                <a:solidFill>
                  <a:schemeClr val="dk1"/>
                </a:solidFill>
                <a:latin typeface="Arial"/>
                <a:ea typeface="Arial"/>
                <a:cs typeface="Arial"/>
                <a:sym typeface="Arial"/>
              </a:rPr>
              <a:t>Notes to the Facilitator:</a:t>
            </a:r>
            <a:endParaRPr b="0"/>
          </a:p>
          <a:p>
            <a:pPr marL="0" lvl="0" indent="0" algn="l" rtl="0">
              <a:lnSpc>
                <a:spcPct val="100000"/>
              </a:lnSpc>
              <a:spcBef>
                <a:spcPts val="0"/>
              </a:spcBef>
              <a:spcAft>
                <a:spcPts val="0"/>
              </a:spcAft>
              <a:buNone/>
            </a:pPr>
            <a:r>
              <a:rPr lang="en-US" sz="1200" b="0" i="0" u="none" strike="noStrike">
                <a:solidFill>
                  <a:schemeClr val="dk1"/>
                </a:solidFill>
                <a:latin typeface="Arial"/>
                <a:ea typeface="Arial"/>
                <a:cs typeface="Arial"/>
                <a:sym typeface="Arial"/>
              </a:rPr>
              <a:t>Tell the participants that they will be going through a knowledge check question.</a:t>
            </a:r>
            <a:endParaRPr b="0"/>
          </a:p>
          <a:p>
            <a:pPr marL="0" lvl="0" indent="0" algn="l" rtl="0">
              <a:lnSpc>
                <a:spcPct val="100000"/>
              </a:lnSpc>
              <a:spcBef>
                <a:spcPts val="0"/>
              </a:spcBef>
              <a:spcAft>
                <a:spcPts val="0"/>
              </a:spcAft>
              <a:buNone/>
            </a:pPr>
            <a:br>
              <a:rPr lang="en-US"/>
            </a:br>
            <a:r>
              <a:rPr lang="en-US" b="1"/>
              <a:t>Answer:</a:t>
            </a:r>
            <a:endParaRPr/>
          </a:p>
          <a:p>
            <a:pPr marL="0" lvl="0" indent="0" algn="l" rtl="0">
              <a:lnSpc>
                <a:spcPct val="100000"/>
              </a:lnSpc>
              <a:spcBef>
                <a:spcPts val="0"/>
              </a:spcBef>
              <a:spcAft>
                <a:spcPts val="0"/>
              </a:spcAft>
              <a:buSzPts val="1100"/>
              <a:buNone/>
            </a:pPr>
            <a:r>
              <a:rPr lang="en-US"/>
              <a:t>1. d. Word processing software</a:t>
            </a:r>
            <a:endParaRPr/>
          </a:p>
          <a:p>
            <a:pPr marL="0" lvl="0" indent="0" algn="l" rtl="0">
              <a:lnSpc>
                <a:spcPct val="100000"/>
              </a:lnSpc>
              <a:spcBef>
                <a:spcPts val="0"/>
              </a:spcBef>
              <a:spcAft>
                <a:spcPts val="0"/>
              </a:spcAft>
              <a:buNone/>
            </a:pPr>
            <a:endParaRPr/>
          </a:p>
        </p:txBody>
      </p:sp>
      <p:sp>
        <p:nvSpPr>
          <p:cNvPr id="911" name="Google Shape;911;p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8" name="Google Shape;2268;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three techniques for estimating.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Three techniques are commonly used for estimating.</a:t>
            </a:r>
            <a:endParaRPr/>
          </a:p>
          <a:p>
            <a:pPr marL="457200" lvl="0" indent="-298450" algn="l" rtl="0">
              <a:lnSpc>
                <a:spcPct val="100000"/>
              </a:lnSpc>
              <a:spcBef>
                <a:spcPts val="0"/>
              </a:spcBef>
              <a:spcAft>
                <a:spcPts val="0"/>
              </a:spcAft>
              <a:buNone/>
            </a:pPr>
            <a:r>
              <a:rPr lang="en-US" b="1"/>
              <a:t>Expert Opinion: </a:t>
            </a:r>
            <a:r>
              <a:rPr lang="en-US"/>
              <a:t>In this approach, expert opinion on how long some task will take or how big something will be, is sought out. The expert will provide an estimate based on gut feel or intuition or past experience. This approach is found to be less useful in Agile projects, since Agile estimating is done based on user stories or other important functionalities. Developing a functionality requires varied skill sets and Agile teams are generally cross-functional. It is difficult to find experts who can assess the effort across multiple disciplines. This approach might be suitable for a traditional project, because each task is performed by one person in traditional projects. One benefit of getting expert opinion is that it is a less time consuming option.</a:t>
            </a:r>
            <a:endParaRPr/>
          </a:p>
          <a:p>
            <a:pPr marL="628650" lvl="0" indent="-171450" algn="l" rtl="0">
              <a:lnSpc>
                <a:spcPct val="100000"/>
              </a:lnSpc>
              <a:spcBef>
                <a:spcPts val="0"/>
              </a:spcBef>
              <a:spcAft>
                <a:spcPts val="0"/>
              </a:spcAft>
              <a:buNone/>
            </a:pPr>
            <a:endParaRPr/>
          </a:p>
          <a:p>
            <a:pPr marL="457200" lvl="0" indent="-298450" algn="l" rtl="0">
              <a:lnSpc>
                <a:spcPct val="100000"/>
              </a:lnSpc>
              <a:spcBef>
                <a:spcPts val="0"/>
              </a:spcBef>
              <a:spcAft>
                <a:spcPts val="0"/>
              </a:spcAft>
              <a:buNone/>
            </a:pPr>
            <a:r>
              <a:rPr lang="en-US" b="1"/>
              <a:t>Analogy:</a:t>
            </a:r>
            <a:r>
              <a:rPr lang="en-US"/>
              <a:t> In this approach, the story being estimated is compared with one or more stories. Then a relative sizing is applied and estimate is provided. A story twice as big as another story will be given an estimate twice as large. In this approach, there is no single base or universal reference. Stories for which estimates are already available are used as benchmarks estimating other stories. This process is also referred to as triangulation. </a:t>
            </a:r>
            <a:endParaRPr/>
          </a:p>
          <a:p>
            <a:pPr marL="628650" lvl="0" indent="-171450" algn="l" rtl="0">
              <a:lnSpc>
                <a:spcPct val="100000"/>
              </a:lnSpc>
              <a:spcBef>
                <a:spcPts val="0"/>
              </a:spcBef>
              <a:spcAft>
                <a:spcPts val="0"/>
              </a:spcAft>
              <a:buNone/>
            </a:pPr>
            <a:endParaRPr/>
          </a:p>
          <a:p>
            <a:pPr marL="457200" lvl="0" indent="-298450" algn="l" rtl="0">
              <a:lnSpc>
                <a:spcPct val="100000"/>
              </a:lnSpc>
              <a:spcBef>
                <a:spcPts val="0"/>
              </a:spcBef>
              <a:spcAft>
                <a:spcPts val="0"/>
              </a:spcAft>
              <a:buNone/>
            </a:pPr>
            <a:r>
              <a:rPr lang="en-US" b="1"/>
              <a:t>Disaggregation: </a:t>
            </a:r>
            <a:r>
              <a:rPr lang="en-US"/>
              <a:t>Disaggregation refers to splitting down a user story into smaller, easy to estimate pieces. Projects with multiple smaller stories are easier to estimate than the ones with the single large story. Disaggregation will lead to problems if we go beyond a limit. If we disaggregate too far, the chances of forgetting tasks also increase. </a:t>
            </a:r>
            <a:endParaRPr/>
          </a:p>
          <a:p>
            <a:pPr marL="45720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In the upcoming slides, we’ll look at two commonly used Agile estimating techniques.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0"/>
        <p:cNvGrpSpPr/>
        <p:nvPr/>
      </p:nvGrpSpPr>
      <p:grpSpPr>
        <a:xfrm>
          <a:off x="0" y="0"/>
          <a:ext cx="0" cy="0"/>
          <a:chOff x="0" y="0"/>
          <a:chExt cx="0" cy="0"/>
        </a:xfrm>
      </p:grpSpPr>
      <p:sp>
        <p:nvSpPr>
          <p:cNvPr id="2281" name="Google Shape;2281;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2" name="Google Shape;2282;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Planning Poker game, which is used for estimating Agile.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Planning Poker is a game-based Agile estimating technique, based on the Fibonacci sequence. In the Fibonacci sequence, the previous two numbers are added to get the next number in the sequence (0, 1, 1, 2, 3, 5, 8, …..). For Agile estimating the sequence has been modified to get the following sequence: 0, 1, 2, 3, 5, 8, 13, 20, 40, 100. These numbers are  printed on playing cards. Team members play the Planning Poker game to assign point value to each story or item. The steps in the game are as follows:</a:t>
            </a:r>
            <a:endParaRPr/>
          </a:p>
          <a:p>
            <a:pPr marL="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SzPts val="1100"/>
              <a:buChar char="●"/>
            </a:pPr>
            <a:r>
              <a:rPr lang="en-US"/>
              <a:t>Each member in the team gets a deck of cards that read the sequence </a:t>
            </a:r>
            <a:r>
              <a:rPr lang="en-US">
                <a:solidFill>
                  <a:schemeClr val="dk1"/>
                </a:solidFill>
              </a:rPr>
              <a:t>0, 1, 2, 3, 5, 8, 13, 20, 40, 100</a:t>
            </a:r>
            <a:r>
              <a:rPr lang="en-US"/>
              <a:t>. The team includes programmers, testers, database engineers, analysts, user interaction designers and so forth. Ideal team size is 10; the number of team members increases, it is better to split into two teams. Each team will estimate independently. Product Owner participates, but doesn’t estimate.</a:t>
            </a:r>
            <a:endParaRPr/>
          </a:p>
          <a:p>
            <a:pPr marL="457200" lvl="0" indent="-298450" algn="l" rtl="0">
              <a:lnSpc>
                <a:spcPct val="100000"/>
              </a:lnSpc>
              <a:spcBef>
                <a:spcPts val="0"/>
              </a:spcBef>
              <a:spcAft>
                <a:spcPts val="0"/>
              </a:spcAft>
              <a:buSzPts val="1100"/>
              <a:buChar char="●"/>
            </a:pPr>
            <a:r>
              <a:rPr lang="en-US"/>
              <a:t>The moderator reads out the story or the item to be estimated. Usually, the product owner or the analyst will serve the role of the moderator. Product owner answers the questions of the estimators.</a:t>
            </a:r>
            <a:endParaRPr/>
          </a:p>
          <a:p>
            <a:pPr marL="457200" lvl="0" indent="-298450" algn="l" rtl="0">
              <a:lnSpc>
                <a:spcPct val="100000"/>
              </a:lnSpc>
              <a:spcBef>
                <a:spcPts val="0"/>
              </a:spcBef>
              <a:spcAft>
                <a:spcPts val="0"/>
              </a:spcAft>
              <a:buSzPts val="1100"/>
              <a:buChar char="●"/>
            </a:pPr>
            <a:r>
              <a:rPr lang="en-US"/>
              <a:t>Each member of the team privately selects a card that represents his/her estimate.</a:t>
            </a:r>
            <a:endParaRPr/>
          </a:p>
          <a:p>
            <a:pPr marL="457200" lvl="0" indent="-298450" algn="l" rtl="0">
              <a:lnSpc>
                <a:spcPct val="100000"/>
              </a:lnSpc>
              <a:spcBef>
                <a:spcPts val="0"/>
              </a:spcBef>
              <a:spcAft>
                <a:spcPts val="0"/>
              </a:spcAft>
              <a:buSzPts val="1100"/>
              <a:buChar char="●"/>
            </a:pPr>
            <a:r>
              <a:rPr lang="en-US"/>
              <a:t>When all the team members are ready with their estimates, all the cards are revealed at the same time.</a:t>
            </a:r>
            <a:endParaRPr/>
          </a:p>
          <a:p>
            <a:pPr marL="457200" lvl="0" indent="-298450" algn="l" rtl="0">
              <a:lnSpc>
                <a:spcPct val="100000"/>
              </a:lnSpc>
              <a:spcBef>
                <a:spcPts val="0"/>
              </a:spcBef>
              <a:spcAft>
                <a:spcPts val="0"/>
              </a:spcAft>
              <a:buSzPts val="1100"/>
              <a:buChar char="●"/>
            </a:pPr>
            <a:r>
              <a:rPr lang="en-US"/>
              <a:t>If all the team members selected the card with the same number, then that number will be assigned as the point value of the item. If the cards are not the same team then they discusses the item with the emphasis placed on values.</a:t>
            </a:r>
            <a:endParaRPr/>
          </a:p>
          <a:p>
            <a:pPr marL="457200" lvl="0" indent="-298450" algn="l" rtl="0">
              <a:lnSpc>
                <a:spcPct val="100000"/>
              </a:lnSpc>
              <a:spcBef>
                <a:spcPts val="0"/>
              </a:spcBef>
              <a:spcAft>
                <a:spcPts val="0"/>
              </a:spcAft>
              <a:buSzPts val="1100"/>
              <a:buChar char="●"/>
            </a:pPr>
            <a:r>
              <a:rPr lang="en-US"/>
              <a:t>The member who selected the lowest and the member who selected the highest value should explain the logic behind the selection. </a:t>
            </a:r>
            <a:endParaRPr/>
          </a:p>
          <a:p>
            <a:pPr marL="457200" lvl="0" indent="-298450" algn="l" rtl="0">
              <a:lnSpc>
                <a:spcPct val="100000"/>
              </a:lnSpc>
              <a:spcBef>
                <a:spcPts val="0"/>
              </a:spcBef>
              <a:spcAft>
                <a:spcPts val="0"/>
              </a:spcAft>
              <a:buSzPts val="1100"/>
              <a:buChar char="●"/>
            </a:pPr>
            <a:r>
              <a:rPr lang="en-US"/>
              <a:t>Selection happens until the numbers converge.</a:t>
            </a:r>
            <a:endParaRPr/>
          </a:p>
          <a:p>
            <a:pPr marL="457200" lvl="0" indent="-298450" algn="l" rtl="0">
              <a:lnSpc>
                <a:spcPct val="100000"/>
              </a:lnSpc>
              <a:spcBef>
                <a:spcPts val="0"/>
              </a:spcBef>
              <a:spcAft>
                <a:spcPts val="0"/>
              </a:spcAft>
              <a:buSzPts val="1100"/>
              <a:buChar char="●"/>
            </a:pPr>
            <a:r>
              <a:rPr lang="en-US"/>
              <a:t>For longer conversations, teams may use a 2-minute timer to timebox the session.</a:t>
            </a:r>
            <a:endParaRPr/>
          </a:p>
          <a:p>
            <a:pPr marL="457200" lvl="0" indent="-298450" algn="l" rtl="0">
              <a:lnSpc>
                <a:spcPct val="100000"/>
              </a:lnSpc>
              <a:spcBef>
                <a:spcPts val="0"/>
              </a:spcBef>
              <a:spcAft>
                <a:spcPts val="0"/>
              </a:spcAft>
              <a:buSzPts val="1100"/>
              <a:buChar char="●"/>
            </a:pPr>
            <a:r>
              <a:rPr lang="en-US"/>
              <a:t>The process is repeated for each story or each item.</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Fibonacci numbers are used, as they represent relative size and the estimate can be done quickly. This sequence also provides right estimates for smaller and better understood items. Teams have only less number of choices for assigning the point values and the estimate are done at a fast pace.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Items with a point value of 20 or higher may be considered as less-understood items. Items with point estimates between 1-13 can generally be completed in a single iteration of 1 - 4 weeks. One important thing to note here is that the points may have different meanings for different teams and team velocity is not the right way to compare productivity across the teams.</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4" name="Google Shape;2344;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affinity grouping.</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Affinity grouping is a faster way to estimate, especially if the number of items to be estimated is large. Team members analyse and group the items or stories and group similar-sized items to get a structure like the one shown in the picture. This method is simple and fast. The method is explained as follows:</a:t>
            </a:r>
            <a:endParaRPr/>
          </a:p>
          <a:p>
            <a:pPr marL="457200" lvl="0" indent="-298450" algn="l" rtl="0">
              <a:lnSpc>
                <a:spcPct val="100000"/>
              </a:lnSpc>
              <a:spcBef>
                <a:spcPts val="0"/>
              </a:spcBef>
              <a:spcAft>
                <a:spcPts val="0"/>
              </a:spcAft>
              <a:buSzPts val="1100"/>
              <a:buChar char="●"/>
            </a:pPr>
            <a:r>
              <a:rPr lang="en-US"/>
              <a:t>The first item is read out by the presenter to the team members and placed on the wall.</a:t>
            </a:r>
            <a:endParaRPr/>
          </a:p>
          <a:p>
            <a:pPr marL="457200" lvl="0" indent="-298450" algn="l" rtl="0">
              <a:lnSpc>
                <a:spcPct val="100000"/>
              </a:lnSpc>
              <a:spcBef>
                <a:spcPts val="0"/>
              </a:spcBef>
              <a:spcAft>
                <a:spcPts val="0"/>
              </a:spcAft>
              <a:buSzPts val="1100"/>
              <a:buChar char="●"/>
            </a:pPr>
            <a:r>
              <a:rPr lang="en-US"/>
              <a:t>The second item is then read out and the team discusses and finds out if it is larger or smaller than the first one. It is then placed on the wall based on the team’s response. If larger it goes to the right of the first one, if smaller it will go to the left.</a:t>
            </a:r>
            <a:endParaRPr/>
          </a:p>
          <a:p>
            <a:pPr marL="457200" lvl="0" indent="-298450" algn="l" rtl="0">
              <a:lnSpc>
                <a:spcPct val="100000"/>
              </a:lnSpc>
              <a:spcBef>
                <a:spcPts val="0"/>
              </a:spcBef>
              <a:spcAft>
                <a:spcPts val="0"/>
              </a:spcAft>
              <a:buSzPts val="1100"/>
              <a:buChar char="●"/>
            </a:pPr>
            <a:r>
              <a:rPr lang="en-US"/>
              <a:t>The third item is then read out and compared with the first two. Based on the size it is placed on the wall.</a:t>
            </a:r>
            <a:endParaRPr/>
          </a:p>
          <a:p>
            <a:pPr marL="457200" lvl="0" indent="-298450" algn="l" rtl="0">
              <a:lnSpc>
                <a:spcPct val="100000"/>
              </a:lnSpc>
              <a:spcBef>
                <a:spcPts val="0"/>
              </a:spcBef>
              <a:spcAft>
                <a:spcPts val="0"/>
              </a:spcAft>
              <a:buSzPts val="1100"/>
              <a:buChar char="●"/>
            </a:pPr>
            <a:r>
              <a:rPr lang="en-US"/>
              <a:t>The team then gets the control to finish the remainder of the items.</a:t>
            </a:r>
            <a:endParaRPr/>
          </a:p>
          <a:p>
            <a:pPr marL="457200" lvl="0" indent="-298450" algn="l" rtl="0">
              <a:lnSpc>
                <a:spcPct val="100000"/>
              </a:lnSpc>
              <a:spcBef>
                <a:spcPts val="0"/>
              </a:spcBef>
              <a:spcAft>
                <a:spcPts val="0"/>
              </a:spcAft>
              <a:buSzPts val="1100"/>
              <a:buChar char="●"/>
            </a:pPr>
            <a:r>
              <a:rPr lang="en-US"/>
              <a:t>The team can continue the same way of discussing and placing the items on the wall. Another faster alternative is to have each team member, select one item and place it on the wall as per their discretion. This is done with all the team members, until all the items in the project are assessed and placed on the wall.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This way, several items can be estimated in a short period. Once all the items are placed on the wall, teams then review the grouping. If any team member believes that any item is placed in the wrong group, it can be moved to the appropriate group after discussion.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Once this grouping is complete, point values are assigned to the items, based on the sequence discussed in the previous section.</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Thus, this section explains the estimation procedure and techniques involved. We’ll now look into implementation of Agile in industry projects.</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1"/>
        <p:cNvGrpSpPr/>
        <p:nvPr/>
      </p:nvGrpSpPr>
      <p:grpSpPr>
        <a:xfrm>
          <a:off x="0" y="0"/>
          <a:ext cx="0" cy="0"/>
          <a:chOff x="0" y="0"/>
          <a:chExt cx="0" cy="0"/>
        </a:xfrm>
      </p:grpSpPr>
      <p:sp>
        <p:nvSpPr>
          <p:cNvPr id="2372" name="Google Shape;2372;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3" name="Google Shape;2373;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b="1"/>
              <a:t>Notes to the facilitator:</a:t>
            </a:r>
            <a:endParaRPr/>
          </a:p>
          <a:p>
            <a:pPr marL="0" lvl="0" indent="0" algn="l" rtl="0">
              <a:lnSpc>
                <a:spcPct val="100000"/>
              </a:lnSpc>
              <a:spcBef>
                <a:spcPts val="0"/>
              </a:spcBef>
              <a:spcAft>
                <a:spcPts val="0"/>
              </a:spcAft>
              <a:buSzPts val="1200"/>
              <a:buNone/>
            </a:pPr>
            <a:r>
              <a:rPr lang="en-US"/>
              <a:t>Explain the participants about T-shirt sizes for estimating the size of agile projects.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a:p>
          <a:p>
            <a:pPr marL="0" lvl="0" indent="0" algn="l" rtl="0">
              <a:lnSpc>
                <a:spcPct val="100000"/>
              </a:lnSpc>
              <a:spcBef>
                <a:spcPts val="0"/>
              </a:spcBef>
              <a:spcAft>
                <a:spcPts val="0"/>
              </a:spcAft>
              <a:buSzPts val="1200"/>
              <a:buNone/>
            </a:pPr>
            <a:r>
              <a:rPr lang="en-US"/>
              <a:t>T-Shirt sizes can be used for making high level estimates.  T-shirt sizes can be used for estimating a large backlog of relative large items. This method will be useful especially when we have several concurrent scrum teams working on the same product. Items are estimated into T-shirt sizes: XS, S, M, L, XL, as given in the slide above. All the estimators will assign their own size to their items and a final consensus is reached to get a final estimate.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One of the disadvantages of this method is that the sizing may not be uniform. What seems to be L for someone, may be XL for someone else.</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0" name="Google Shape;2420;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solidFill>
                <a:schemeClr val="dk1"/>
              </a:solidFill>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Answers:</a:t>
            </a:r>
            <a:endParaRPr b="1"/>
          </a:p>
          <a:p>
            <a:pPr marL="158750" lvl="0" indent="0" algn="l" rtl="0">
              <a:lnSpc>
                <a:spcPct val="100000"/>
              </a:lnSpc>
              <a:spcBef>
                <a:spcPts val="0"/>
              </a:spcBef>
              <a:spcAft>
                <a:spcPts val="0"/>
              </a:spcAft>
              <a:buSzPts val="1100"/>
              <a:buNone/>
            </a:pPr>
            <a:r>
              <a:rPr lang="en-US"/>
              <a:t>1. a. 0-13</a:t>
            </a:r>
            <a:endParaRPr/>
          </a:p>
          <a:p>
            <a:pPr marL="158750" lvl="0" indent="0" algn="l" rtl="0">
              <a:lnSpc>
                <a:spcPct val="100000"/>
              </a:lnSpc>
              <a:spcBef>
                <a:spcPts val="0"/>
              </a:spcBef>
              <a:spcAft>
                <a:spcPts val="0"/>
              </a:spcAft>
              <a:buSzPts val="1100"/>
              <a:buNone/>
            </a:pPr>
            <a:r>
              <a:rPr lang="en-US"/>
              <a:t>2. b. False</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6" name="Google Shape;2426;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Explain the participants about the approaches in implementing Agile in industry projects.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So far, we have seen about Agile planning and estimation, which are critical steps in implementing any Agile project. This section lists down the various approaches through which Agile can be implemented in an organization.</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4"/>
        <p:cNvGrpSpPr/>
        <p:nvPr/>
      </p:nvGrpSpPr>
      <p:grpSpPr>
        <a:xfrm>
          <a:off x="0" y="0"/>
          <a:ext cx="0" cy="0"/>
          <a:chOff x="0" y="0"/>
          <a:chExt cx="0" cy="0"/>
        </a:xfrm>
      </p:grpSpPr>
      <p:sp>
        <p:nvSpPr>
          <p:cNvPr id="2445" name="Google Shape;244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6" name="Google Shape;2446;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b="1"/>
              <a:t>Notes to the Facilitator:</a:t>
            </a:r>
            <a:endParaRPr b="1"/>
          </a:p>
          <a:p>
            <a:pPr marL="0" lvl="0" indent="0" algn="l" rtl="0">
              <a:lnSpc>
                <a:spcPct val="100000"/>
              </a:lnSpc>
              <a:spcBef>
                <a:spcPts val="0"/>
              </a:spcBef>
              <a:spcAft>
                <a:spcPts val="0"/>
              </a:spcAft>
              <a:buSzPts val="1200"/>
              <a:buNone/>
            </a:pPr>
            <a:r>
              <a:rPr lang="en-US"/>
              <a:t>List down and explain the most important soft skills that Agile project leaders should have.</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Notes to the Participants:</a:t>
            </a:r>
            <a:endParaRPr b="1"/>
          </a:p>
          <a:p>
            <a:pPr marL="0" lvl="0" indent="0" algn="l" rtl="0">
              <a:lnSpc>
                <a:spcPct val="100000"/>
              </a:lnSpc>
              <a:spcBef>
                <a:spcPts val="0"/>
              </a:spcBef>
              <a:spcAft>
                <a:spcPts val="0"/>
              </a:spcAft>
              <a:buSzPts val="1200"/>
              <a:buNone/>
            </a:pPr>
            <a:r>
              <a:rPr lang="en-US"/>
              <a:t>Agile soft skills refer to the collaboration and leadership skills the Agile team members and leaders should possess. Some of the important ones are described below:</a:t>
            </a:r>
            <a:endParaRPr/>
          </a:p>
          <a:p>
            <a:pPr marL="457200" lvl="0" indent="-298450" algn="l" rtl="0">
              <a:lnSpc>
                <a:spcPct val="100000"/>
              </a:lnSpc>
              <a:spcBef>
                <a:spcPts val="0"/>
              </a:spcBef>
              <a:spcAft>
                <a:spcPts val="0"/>
              </a:spcAft>
              <a:buNone/>
            </a:pPr>
            <a:r>
              <a:rPr lang="en-US" b="1"/>
              <a:t>Collaboration: </a:t>
            </a:r>
            <a:r>
              <a:rPr lang="en-US"/>
              <a:t>Collaboration refers to working together with others on a common goal that can otherwise not be achieved alone or by a single group. This may involve planning together, resource pooling and evaluating together. Customer collaboration is a good way to measure project success, by taking into account their feedback throughout the life cycle of a project. </a:t>
            </a:r>
            <a:endParaRPr/>
          </a:p>
          <a:p>
            <a:pPr marL="628650" lvl="0" indent="-171450" algn="l" rtl="0">
              <a:lnSpc>
                <a:spcPct val="100000"/>
              </a:lnSpc>
              <a:spcBef>
                <a:spcPts val="0"/>
              </a:spcBef>
              <a:spcAft>
                <a:spcPts val="0"/>
              </a:spcAft>
              <a:buNone/>
            </a:pPr>
            <a:endParaRPr/>
          </a:p>
          <a:p>
            <a:pPr marL="457200" lvl="0" indent="-298450" algn="l" rtl="0">
              <a:lnSpc>
                <a:spcPct val="100000"/>
              </a:lnSpc>
              <a:spcBef>
                <a:spcPts val="0"/>
              </a:spcBef>
              <a:spcAft>
                <a:spcPts val="0"/>
              </a:spcAft>
              <a:buNone/>
            </a:pPr>
            <a:r>
              <a:rPr lang="en-US" b="1"/>
              <a:t>Self-leadership: </a:t>
            </a:r>
            <a:r>
              <a:rPr lang="en-US"/>
              <a:t>Agile leaders should lead themselves first in order to lead others. Agile leaders should avoid leaking emotions or projecting on others. They should practice what they preach and lead by example. They should have the clarity of what they want to do.</a:t>
            </a:r>
            <a:endParaRPr/>
          </a:p>
          <a:p>
            <a:pPr marL="628650" lvl="0" indent="-171450" algn="l" rtl="0">
              <a:lnSpc>
                <a:spcPct val="100000"/>
              </a:lnSpc>
              <a:spcBef>
                <a:spcPts val="0"/>
              </a:spcBef>
              <a:spcAft>
                <a:spcPts val="0"/>
              </a:spcAft>
              <a:buNone/>
            </a:pPr>
            <a:endParaRPr/>
          </a:p>
          <a:p>
            <a:pPr marL="457200" lvl="0" indent="-298450" algn="l" rtl="0">
              <a:lnSpc>
                <a:spcPct val="100000"/>
              </a:lnSpc>
              <a:spcBef>
                <a:spcPts val="0"/>
              </a:spcBef>
              <a:spcAft>
                <a:spcPts val="0"/>
              </a:spcAft>
              <a:buNone/>
            </a:pPr>
            <a:r>
              <a:rPr lang="en-US" b="1"/>
              <a:t>Adaptive leadership:</a:t>
            </a:r>
            <a:r>
              <a:rPr lang="en-US"/>
              <a:t> The main aim of this is to adapt organizations to internal and external pressures for change. Adaptive leadership helps imbibe a positive work culture in an organization. Adaptive leadership is two-dimensional, i.e., being Agile and doing Agile. The four key levers for change that every Agile leader should start with, is:</a:t>
            </a:r>
            <a:endParaRPr/>
          </a:p>
          <a:p>
            <a:pPr marL="914400" lvl="0" indent="-298450" algn="l" rtl="0">
              <a:lnSpc>
                <a:spcPct val="100000"/>
              </a:lnSpc>
              <a:spcBef>
                <a:spcPts val="0"/>
              </a:spcBef>
              <a:spcAft>
                <a:spcPts val="0"/>
              </a:spcAft>
              <a:buSzPts val="1100"/>
              <a:buFont typeface="Courier New"/>
              <a:buChar char="o"/>
            </a:pPr>
            <a:r>
              <a:rPr lang="en-US"/>
              <a:t>Do Less</a:t>
            </a:r>
            <a:endParaRPr/>
          </a:p>
          <a:p>
            <a:pPr marL="914400" lvl="0" indent="-298450" algn="l" rtl="0">
              <a:lnSpc>
                <a:spcPct val="100000"/>
              </a:lnSpc>
              <a:spcBef>
                <a:spcPts val="0"/>
              </a:spcBef>
              <a:spcAft>
                <a:spcPts val="0"/>
              </a:spcAft>
              <a:buSzPts val="1100"/>
              <a:buFont typeface="Courier New"/>
              <a:buChar char="o"/>
            </a:pPr>
            <a:r>
              <a:rPr lang="en-US"/>
              <a:t>Speed-to-Value</a:t>
            </a:r>
            <a:endParaRPr/>
          </a:p>
          <a:p>
            <a:pPr marL="914400" lvl="0" indent="-298450" algn="l" rtl="0">
              <a:lnSpc>
                <a:spcPct val="100000"/>
              </a:lnSpc>
              <a:spcBef>
                <a:spcPts val="0"/>
              </a:spcBef>
              <a:spcAft>
                <a:spcPts val="0"/>
              </a:spcAft>
              <a:buSzPts val="1100"/>
              <a:buFont typeface="Courier New"/>
              <a:buChar char="o"/>
            </a:pPr>
            <a:r>
              <a:rPr lang="en-US"/>
              <a:t>Quality</a:t>
            </a:r>
            <a:endParaRPr/>
          </a:p>
          <a:p>
            <a:pPr marL="914400" lvl="0" indent="-298450" algn="l" rtl="0">
              <a:lnSpc>
                <a:spcPct val="100000"/>
              </a:lnSpc>
              <a:spcBef>
                <a:spcPts val="0"/>
              </a:spcBef>
              <a:spcAft>
                <a:spcPts val="0"/>
              </a:spcAft>
              <a:buSzPts val="1100"/>
              <a:buFont typeface="Courier New"/>
              <a:buChar char="o"/>
            </a:pPr>
            <a:r>
              <a:rPr lang="en-US"/>
              <a:t>Engage/Inspire</a:t>
            </a:r>
            <a:endParaRPr/>
          </a:p>
          <a:p>
            <a:pPr marL="457200" lvl="0" indent="0" algn="l" rtl="0">
              <a:lnSpc>
                <a:spcPct val="100000"/>
              </a:lnSpc>
              <a:spcBef>
                <a:spcPts val="0"/>
              </a:spcBef>
              <a:spcAft>
                <a:spcPts val="0"/>
              </a:spcAft>
              <a:buSzPts val="1200"/>
              <a:buNone/>
            </a:pPr>
            <a:endParaRPr/>
          </a:p>
          <a:p>
            <a:pPr marL="457200" lvl="0" indent="0" algn="l" rtl="0">
              <a:lnSpc>
                <a:spcPct val="100000"/>
              </a:lnSpc>
              <a:spcBef>
                <a:spcPts val="0"/>
              </a:spcBef>
              <a:spcAft>
                <a:spcPts val="0"/>
              </a:spcAft>
              <a:buSzPts val="1200"/>
              <a:buNone/>
            </a:pPr>
            <a:r>
              <a:rPr lang="en-US"/>
              <a:t>The four principles that adaptive leadership applies for encouraging the engagement of followers in helping the organization to adapt its environment are as follows:</a:t>
            </a:r>
            <a:endParaRPr/>
          </a:p>
          <a:p>
            <a:pPr marL="914400" lvl="0" indent="-298450" algn="l" rtl="0">
              <a:lnSpc>
                <a:spcPct val="100000"/>
              </a:lnSpc>
              <a:spcBef>
                <a:spcPts val="0"/>
              </a:spcBef>
              <a:spcAft>
                <a:spcPts val="0"/>
              </a:spcAft>
              <a:buSzPts val="1100"/>
              <a:buFont typeface="Courier New"/>
              <a:buChar char="o"/>
            </a:pPr>
            <a:r>
              <a:rPr lang="en-US"/>
              <a:t>Understanding the purpose of the organization</a:t>
            </a:r>
            <a:endParaRPr/>
          </a:p>
          <a:p>
            <a:pPr marL="914400" lvl="0" indent="-298450" algn="l" rtl="0">
              <a:lnSpc>
                <a:spcPct val="100000"/>
              </a:lnSpc>
              <a:spcBef>
                <a:spcPts val="0"/>
              </a:spcBef>
              <a:spcAft>
                <a:spcPts val="0"/>
              </a:spcAft>
              <a:buSzPts val="1100"/>
              <a:buFont typeface="Courier New"/>
              <a:buChar char="o"/>
            </a:pPr>
            <a:r>
              <a:rPr lang="en-US"/>
              <a:t>Utilization of people’s skills and expertise in helping with adaptation</a:t>
            </a:r>
            <a:endParaRPr/>
          </a:p>
          <a:p>
            <a:pPr marL="914400" lvl="0" indent="-298450" algn="l" rtl="0">
              <a:lnSpc>
                <a:spcPct val="100000"/>
              </a:lnSpc>
              <a:spcBef>
                <a:spcPts val="0"/>
              </a:spcBef>
              <a:spcAft>
                <a:spcPts val="0"/>
              </a:spcAft>
              <a:buSzPts val="1100"/>
              <a:buFont typeface="Courier New"/>
              <a:buChar char="o"/>
            </a:pPr>
            <a:r>
              <a:rPr lang="en-US"/>
              <a:t>Tolerating ambiguity</a:t>
            </a:r>
            <a:endParaRPr/>
          </a:p>
          <a:p>
            <a:pPr marL="914400" lvl="0" indent="-298450" algn="l" rtl="0">
              <a:lnSpc>
                <a:spcPct val="100000"/>
              </a:lnSpc>
              <a:spcBef>
                <a:spcPts val="0"/>
              </a:spcBef>
              <a:spcAft>
                <a:spcPts val="0"/>
              </a:spcAft>
              <a:buSzPts val="1100"/>
              <a:buFont typeface="Courier New"/>
              <a:buChar char="o"/>
            </a:pPr>
            <a:r>
              <a:rPr lang="en-US"/>
              <a:t>Freedom to act	</a:t>
            </a:r>
            <a:endParaRPr/>
          </a:p>
          <a:p>
            <a:pPr marL="45720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None/>
            </a:pPr>
            <a:r>
              <a:rPr lang="en-US" b="1"/>
              <a:t>Negotiation: </a:t>
            </a:r>
            <a:r>
              <a:rPr lang="en-US"/>
              <a:t>Negotiation is a process by which two or more parties who are in conflict coming together to find a mutually acceptable resolution for the conflict. Successful negotiation needs to have the following qualities:</a:t>
            </a:r>
            <a:endParaRPr/>
          </a:p>
          <a:p>
            <a:pPr marL="914400" lvl="0" indent="-298450" algn="l" rtl="0">
              <a:lnSpc>
                <a:spcPct val="100000"/>
              </a:lnSpc>
              <a:spcBef>
                <a:spcPts val="0"/>
              </a:spcBef>
              <a:spcAft>
                <a:spcPts val="0"/>
              </a:spcAft>
              <a:buSzPts val="1100"/>
              <a:buFont typeface="Courier New"/>
              <a:buChar char="o"/>
            </a:pPr>
            <a:r>
              <a:rPr lang="en-US"/>
              <a:t>Separate people from the problem</a:t>
            </a:r>
            <a:endParaRPr/>
          </a:p>
          <a:p>
            <a:pPr marL="914400" lvl="0" indent="-298450" algn="l" rtl="0">
              <a:lnSpc>
                <a:spcPct val="100000"/>
              </a:lnSpc>
              <a:spcBef>
                <a:spcPts val="0"/>
              </a:spcBef>
              <a:spcAft>
                <a:spcPts val="0"/>
              </a:spcAft>
              <a:buSzPts val="1100"/>
              <a:buFont typeface="Courier New"/>
              <a:buChar char="o"/>
            </a:pPr>
            <a:r>
              <a:rPr lang="en-US"/>
              <a:t>Focus on interests, not positions</a:t>
            </a:r>
            <a:endParaRPr/>
          </a:p>
          <a:p>
            <a:pPr marL="914400" lvl="0" indent="-298450" algn="l" rtl="0">
              <a:lnSpc>
                <a:spcPct val="100000"/>
              </a:lnSpc>
              <a:spcBef>
                <a:spcPts val="0"/>
              </a:spcBef>
              <a:spcAft>
                <a:spcPts val="0"/>
              </a:spcAft>
              <a:buSzPts val="1100"/>
              <a:buFont typeface="Courier New"/>
              <a:buChar char="o"/>
            </a:pPr>
            <a:r>
              <a:rPr lang="en-US"/>
              <a:t>Invent options for mutual gain</a:t>
            </a:r>
            <a:endParaRPr/>
          </a:p>
          <a:p>
            <a:pPr marL="914400" lvl="0" indent="-298450" algn="l" rtl="0">
              <a:lnSpc>
                <a:spcPct val="100000"/>
              </a:lnSpc>
              <a:spcBef>
                <a:spcPts val="0"/>
              </a:spcBef>
              <a:spcAft>
                <a:spcPts val="0"/>
              </a:spcAft>
              <a:buSzPts val="1100"/>
              <a:buFont typeface="Courier New"/>
              <a:buChar char="o"/>
            </a:pPr>
            <a:r>
              <a:rPr lang="en-US"/>
              <a:t>Use objective criteria</a:t>
            </a:r>
            <a:endParaRPr/>
          </a:p>
          <a:p>
            <a:pPr marL="914400" lvl="0" indent="-298450" algn="l" rtl="0">
              <a:lnSpc>
                <a:spcPct val="100000"/>
              </a:lnSpc>
              <a:spcBef>
                <a:spcPts val="0"/>
              </a:spcBef>
              <a:spcAft>
                <a:spcPts val="0"/>
              </a:spcAft>
              <a:buSzPts val="1100"/>
              <a:buFont typeface="Courier New"/>
              <a:buChar char="o"/>
            </a:pPr>
            <a:r>
              <a:rPr lang="en-US"/>
              <a:t>Five level of conflicts</a:t>
            </a:r>
            <a:endParaRPr/>
          </a:p>
          <a:p>
            <a:pPr marL="45720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None/>
            </a:pPr>
            <a:r>
              <a:rPr lang="en-US" b="1"/>
              <a:t>Agile servant leadership: </a:t>
            </a:r>
            <a:r>
              <a:rPr lang="en-US"/>
              <a:t>Servant leadership refers to both a leadership philosophy and set of leadership practices. A servant leader has the qualities of deep listening, self-awareness and commitment to others. Agile leaders should not tell the teams what to do. They should help the team in the process of self-organization and expediting their progress. An example is that a Scrum master should ensure that the daily standup happens and is conducted in a proper way and estimate the team’s work. </a:t>
            </a:r>
            <a:endParaRPr/>
          </a:p>
          <a:p>
            <a:pPr marL="457200" lvl="0" indent="0" algn="l" rtl="0">
              <a:lnSpc>
                <a:spcPct val="100000"/>
              </a:lnSpc>
              <a:spcBef>
                <a:spcPts val="0"/>
              </a:spcBef>
              <a:spcAft>
                <a:spcPts val="0"/>
              </a:spcAft>
              <a:buSzPts val="1200"/>
              <a:buNone/>
            </a:pPr>
            <a:endParaRPr/>
          </a:p>
          <a:p>
            <a:pPr marL="457200" lvl="0" indent="0" algn="l" rtl="0">
              <a:lnSpc>
                <a:spcPct val="100000"/>
              </a:lnSpc>
              <a:spcBef>
                <a:spcPts val="0"/>
              </a:spcBef>
              <a:spcAft>
                <a:spcPts val="0"/>
              </a:spcAft>
              <a:buSzPts val="1200"/>
              <a:buNone/>
            </a:pPr>
            <a:r>
              <a:rPr lang="en-US"/>
              <a:t>Robert Greenleaf, the founder of the modern Servant Leadership has listed the principles of servant leadership which include listening, empathy, awareness, persuasion, conceptualization, foresight and stewardship.</a:t>
            </a:r>
            <a:endParaRPr/>
          </a:p>
          <a:p>
            <a:pPr marL="457200" lvl="0" indent="0" algn="l" rtl="0">
              <a:lnSpc>
                <a:spcPct val="100000"/>
              </a:lnSpc>
              <a:spcBef>
                <a:spcPts val="0"/>
              </a:spcBef>
              <a:spcAft>
                <a:spcPts val="0"/>
              </a:spcAft>
              <a:buSzPts val="1200"/>
              <a:buNone/>
            </a:pPr>
            <a:endParaRPr/>
          </a:p>
          <a:p>
            <a:pPr marL="457200" lvl="0" indent="-298450" algn="l" rtl="0">
              <a:lnSpc>
                <a:spcPct val="100000"/>
              </a:lnSpc>
              <a:spcBef>
                <a:spcPts val="0"/>
              </a:spcBef>
              <a:spcAft>
                <a:spcPts val="0"/>
              </a:spcAft>
              <a:buNone/>
            </a:pPr>
            <a:r>
              <a:rPr lang="en-US" b="1"/>
              <a:t>Agile coaching:</a:t>
            </a:r>
            <a:r>
              <a:rPr lang="en-US"/>
              <a:t> Agile coach helps the team grow strong in applying Agile practice to their work. Agile coaches should have the following qualities:</a:t>
            </a:r>
            <a:endParaRPr/>
          </a:p>
          <a:p>
            <a:pPr marL="914400" lvl="0" indent="-298450" algn="l" rtl="0">
              <a:lnSpc>
                <a:spcPct val="100000"/>
              </a:lnSpc>
              <a:spcBef>
                <a:spcPts val="0"/>
              </a:spcBef>
              <a:spcAft>
                <a:spcPts val="0"/>
              </a:spcAft>
              <a:buSzPts val="1100"/>
              <a:buFont typeface="Courier New"/>
              <a:buChar char="o"/>
            </a:pPr>
            <a:r>
              <a:rPr lang="en-US"/>
              <a:t>Coach the team through change</a:t>
            </a:r>
            <a:endParaRPr/>
          </a:p>
          <a:p>
            <a:pPr marL="914400" lvl="0" indent="-298450" algn="l" rtl="0">
              <a:lnSpc>
                <a:spcPct val="100000"/>
              </a:lnSpc>
              <a:spcBef>
                <a:spcPts val="0"/>
              </a:spcBef>
              <a:spcAft>
                <a:spcPts val="0"/>
              </a:spcAft>
              <a:buSzPts val="1100"/>
              <a:buFont typeface="Courier New"/>
              <a:buChar char="o"/>
            </a:pPr>
            <a:r>
              <a:rPr lang="en-US"/>
              <a:t>Accept the team’s ideas above their own</a:t>
            </a:r>
            <a:endParaRPr/>
          </a:p>
          <a:p>
            <a:pPr marL="914400" lvl="0" indent="-298450" algn="l" rtl="0">
              <a:lnSpc>
                <a:spcPct val="100000"/>
              </a:lnSpc>
              <a:spcBef>
                <a:spcPts val="0"/>
              </a:spcBef>
              <a:spcAft>
                <a:spcPts val="0"/>
              </a:spcAft>
              <a:buSzPts val="1100"/>
              <a:buFont typeface="Courier New"/>
              <a:buChar char="o"/>
            </a:pPr>
            <a:r>
              <a:rPr lang="en-US"/>
              <a:t>Navigate conflict</a:t>
            </a:r>
            <a:endParaRPr/>
          </a:p>
          <a:p>
            <a:pPr marL="914400" lvl="0" indent="-298450" algn="l" rtl="0">
              <a:lnSpc>
                <a:spcPct val="100000"/>
              </a:lnSpc>
              <a:spcBef>
                <a:spcPts val="0"/>
              </a:spcBef>
              <a:spcAft>
                <a:spcPts val="0"/>
              </a:spcAft>
              <a:buSzPts val="1100"/>
              <a:buFont typeface="Courier New"/>
              <a:buChar char="o"/>
            </a:pPr>
            <a:r>
              <a:rPr lang="en-US"/>
              <a:t>Integrate paths towards high performance</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6" name="Google Shape;2466;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solidFill>
                <a:schemeClr val="dk1"/>
              </a:solidFill>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b="1"/>
              <a:t>Answer: </a:t>
            </a:r>
            <a:endParaRPr b="1"/>
          </a:p>
          <a:p>
            <a:pPr marL="0" lvl="0" indent="0" algn="l" rtl="0">
              <a:lnSpc>
                <a:spcPct val="100000"/>
              </a:lnSpc>
              <a:spcBef>
                <a:spcPts val="0"/>
              </a:spcBef>
              <a:spcAft>
                <a:spcPts val="0"/>
              </a:spcAft>
              <a:buSzPts val="1200"/>
              <a:buNone/>
            </a:pPr>
            <a:r>
              <a:rPr lang="en-US"/>
              <a:t>1. a. Dictatorship</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0"/>
        <p:cNvGrpSpPr/>
        <p:nvPr/>
      </p:nvGrpSpPr>
      <p:grpSpPr>
        <a:xfrm>
          <a:off x="0" y="0"/>
          <a:ext cx="0" cy="0"/>
          <a:chOff x="0" y="0"/>
          <a:chExt cx="0" cy="0"/>
        </a:xfrm>
      </p:grpSpPr>
      <p:sp>
        <p:nvSpPr>
          <p:cNvPr id="2471" name="Google Shape;2471;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2" name="Google Shape;2472;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p>
          <a:p>
            <a:pPr marL="0" lvl="0" indent="0" algn="l" rtl="0">
              <a:lnSpc>
                <a:spcPct val="100000"/>
              </a:lnSpc>
              <a:spcBef>
                <a:spcPts val="0"/>
              </a:spcBef>
              <a:spcAft>
                <a:spcPts val="0"/>
              </a:spcAft>
              <a:buSzPts val="1200"/>
              <a:buNone/>
            </a:pPr>
            <a:r>
              <a:rPr lang="en-US"/>
              <a:t>Explain to participants the principles behind lean thinking and how it can be applied to software development methodology.</a:t>
            </a:r>
            <a:endParaRPr/>
          </a:p>
          <a:p>
            <a:pPr marL="0" lvl="0" indent="0" algn="l" rtl="0">
              <a:lnSpc>
                <a:spcPct val="100000"/>
              </a:lnSpc>
              <a:spcBef>
                <a:spcPts val="0"/>
              </a:spcBef>
              <a:spcAft>
                <a:spcPts val="0"/>
              </a:spcAft>
              <a:buSzPts val="1200"/>
              <a:buNone/>
            </a:pPr>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b="1"/>
          </a:p>
          <a:p>
            <a:pPr marL="0" lvl="0" indent="0" algn="l" rtl="0">
              <a:lnSpc>
                <a:spcPct val="100000"/>
              </a:lnSpc>
              <a:spcBef>
                <a:spcPts val="0"/>
              </a:spcBef>
              <a:spcAft>
                <a:spcPts val="0"/>
              </a:spcAft>
              <a:buSzPts val="1200"/>
              <a:buNone/>
            </a:pPr>
            <a:r>
              <a:rPr lang="en-US"/>
              <a:t>Lean methodology was derived from lean principles that were applied in lean practices of manufacturing. The crux of the idea is to see how waste can be eliminated and how software development can be streamlined. In lean, waste is explain in a very broad sense and it refers to any activity that be eliminated to streamline the process. </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US"/>
              <a:t>Lean methodology in software is driven by the above mentioned principles of elimination of waste, amplified learning, an empowered team, fast delivery of features or functionality. Considering the high demand for products should be decided as late as possible in such a way that there is no rework. Most importantly, analyzing every single component of the process and having a holistic view is important in lean.</a:t>
            </a:r>
            <a:endParaRPr/>
          </a:p>
          <a:p>
            <a:pPr marL="0" lvl="0" indent="0" algn="l" rtl="0">
              <a:lnSpc>
                <a:spcPct val="100000"/>
              </a:lnSpc>
              <a:spcBef>
                <a:spcPts val="0"/>
              </a:spcBef>
              <a:spcAft>
                <a:spcPts val="0"/>
              </a:spcAft>
              <a:buNone/>
            </a:pPr>
            <a:endParaRPr/>
          </a:p>
        </p:txBody>
      </p:sp>
      <p:sp>
        <p:nvSpPr>
          <p:cNvPr id="2473" name="Google Shape;2473;p8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88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7" name="Google Shape;2497;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p>
          <a:p>
            <a:pPr marL="0" lvl="0" indent="0" algn="l" rtl="0">
              <a:lnSpc>
                <a:spcPct val="100000"/>
              </a:lnSpc>
              <a:spcBef>
                <a:spcPts val="0"/>
              </a:spcBef>
              <a:spcAft>
                <a:spcPts val="0"/>
              </a:spcAft>
              <a:buSzPts val="1200"/>
              <a:buNone/>
            </a:pPr>
            <a:r>
              <a:rPr lang="en-US"/>
              <a:t>Explain to participant the principle of placing the customer before everything else.</a:t>
            </a:r>
            <a:endParaRPr/>
          </a:p>
          <a:p>
            <a:pPr marL="0" lvl="0" indent="0" algn="l" rtl="0">
              <a:lnSpc>
                <a:spcPct val="100000"/>
              </a:lnSpc>
              <a:spcBef>
                <a:spcPts val="0"/>
              </a:spcBef>
              <a:spcAft>
                <a:spcPts val="0"/>
              </a:spcAft>
              <a:buSzPts val="1200"/>
              <a:buNone/>
            </a:pPr>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b="1"/>
          </a:p>
          <a:p>
            <a:pPr marL="0" lvl="0" indent="0" algn="l" rtl="0">
              <a:lnSpc>
                <a:spcPct val="100000"/>
              </a:lnSpc>
              <a:spcBef>
                <a:spcPts val="0"/>
              </a:spcBef>
              <a:spcAft>
                <a:spcPts val="0"/>
              </a:spcAft>
              <a:buSzPts val="1200"/>
              <a:buNone/>
            </a:pPr>
            <a:r>
              <a:rPr lang="en-US"/>
              <a:t>Lean Methodology in software development forms the fundamental core on which many other methodologies such as Agile, MVP and DevOps came into existence. Lean methodology assesses the entire value system and development lifecycle for pitfalls/loopholes that causes waste in terms of time, man effort or quality. By studying the value and its components continuously, we focus of continuous improvement of the process and quick delivery of product.</a:t>
            </a:r>
            <a:endParaRPr/>
          </a:p>
          <a:p>
            <a:pPr marL="0" lvl="0" indent="0" algn="l" rtl="0">
              <a:lnSpc>
                <a:spcPct val="100000"/>
              </a:lnSpc>
              <a:spcBef>
                <a:spcPts val="0"/>
              </a:spcBef>
              <a:spcAft>
                <a:spcPts val="0"/>
              </a:spcAft>
              <a:buNone/>
            </a:pPr>
            <a:endParaRPr/>
          </a:p>
        </p:txBody>
      </p:sp>
      <p:sp>
        <p:nvSpPr>
          <p:cNvPr id="2498" name="Google Shape;2498;p8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89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p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Notes to the Facilitator:</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Give a brief introduction of software engineering and provide some definitions.</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b="1" i="0" u="none" strike="noStrike" cap="none">
                <a:solidFill>
                  <a:schemeClr val="dk1"/>
                </a:solidFill>
              </a:rPr>
              <a:t>Notes to the Participant: </a:t>
            </a: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i="0" u="none" strike="noStrike" cap="none">
                <a:solidFill>
                  <a:schemeClr val="dk1"/>
                </a:solidFill>
              </a:rPr>
              <a:t>Software engineering is a detailed study of engineering to the design, development and maintenance of software. Software is important because it affects nearly every aspect of our lives and has become pervasive in our commerce, culture and everyday activities. Software engineering is important because it enables us to build complex systems in a timely manner and with high quality.</a:t>
            </a:r>
            <a:endParaRPr/>
          </a:p>
          <a:p>
            <a:pPr marL="0" marR="0" lvl="0" indent="0" algn="l" rtl="0">
              <a:lnSpc>
                <a:spcPct val="100000"/>
              </a:lnSpc>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lnSpc>
                <a:spcPct val="100000"/>
              </a:lnSpc>
              <a:spcBef>
                <a:spcPts val="0"/>
              </a:spcBef>
              <a:spcAft>
                <a:spcPts val="0"/>
              </a:spcAft>
              <a:buClr>
                <a:schemeClr val="dk1"/>
              </a:buClr>
              <a:buSzPts val="1200"/>
              <a:buFont typeface="Calibri"/>
              <a:buNone/>
            </a:pPr>
            <a:r>
              <a:rPr lang="en-US" b="1" i="0" u="none" strike="noStrike" cap="none">
                <a:solidFill>
                  <a:schemeClr val="dk1"/>
                </a:solidFill>
              </a:rPr>
              <a:t>Definition of Software Engineering</a:t>
            </a:r>
            <a:endParaRPr i="0" u="none" strike="noStrike" cap="none">
              <a:solidFill>
                <a:schemeClr val="dk1"/>
              </a:solidFill>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IEEE Standard Glossary of Software Engineering Terminology: “The application of a systematic, disciplined, quantifiable approach to the development, operation and maintenance of software.”</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IEEE Systems and software engineering - Vocabulary: “The systematic application of scientific and technological knowledge, methods, and experience to the design, implementation, testing, and documentation of software.”</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Definition by  Roger S. Pressman (American software engineer, author and consultant, and President of R.S. Pressman &amp; Associates): “Software engineering is the technology that encompasses a process, a set of methods and an array of tools that allow professionals to build high quality computer software.”</a:t>
            </a:r>
            <a:endParaRPr/>
          </a:p>
          <a:p>
            <a:pPr marL="171450" marR="0" lvl="0" indent="-165100" algn="l" rtl="0">
              <a:lnSpc>
                <a:spcPct val="100000"/>
              </a:lnSpc>
              <a:spcBef>
                <a:spcPts val="0"/>
              </a:spcBef>
              <a:spcAft>
                <a:spcPts val="0"/>
              </a:spcAft>
              <a:buClr>
                <a:schemeClr val="dk1"/>
              </a:buClr>
              <a:buSzPts val="1100"/>
              <a:buFont typeface="Arial"/>
              <a:buChar char="•"/>
            </a:pPr>
            <a:r>
              <a:rPr lang="en-US" i="0" u="none" strike="noStrike" cap="none">
                <a:solidFill>
                  <a:schemeClr val="dk1"/>
                </a:solidFill>
              </a:rPr>
              <a:t>Definition by Ian Sommerville (British academic and author of text books): “An engineering discipline that is concerned with all aspects of software production."</a:t>
            </a:r>
            <a:endParaRPr/>
          </a:p>
          <a:p>
            <a:pPr marL="0" marR="0" lvl="0" indent="0" algn="l" rtl="0">
              <a:lnSpc>
                <a:spcPct val="100000"/>
              </a:lnSpc>
              <a:spcBef>
                <a:spcPts val="0"/>
              </a:spcBef>
              <a:spcAft>
                <a:spcPts val="0"/>
              </a:spcAft>
              <a:buClr>
                <a:schemeClr val="dk1"/>
              </a:buClr>
              <a:buSzPts val="1200"/>
              <a:buFont typeface="Calibri"/>
              <a:buNone/>
            </a:pPr>
            <a:br>
              <a:rPr lang="en-US" i="0" u="none" strike="noStrike" cap="none">
                <a:solidFill>
                  <a:schemeClr val="dk1"/>
                </a:solidFill>
              </a:rPr>
            </a:br>
            <a:r>
              <a:rPr lang="en-US" i="0" u="none" strike="noStrike" cap="none">
                <a:solidFill>
                  <a:schemeClr val="dk1"/>
                </a:solidFill>
              </a:rPr>
              <a:t>As per these definitions, a software may be very complex and beyond the handling of a single individual. As a result, a number of people are expected to work on the pieces of a software product in a cooperative manner. Also, a software product can  have many versions which need to be managed. We can say, Software </a:t>
            </a:r>
            <a:r>
              <a:rPr lang="en-US">
                <a:solidFill>
                  <a:schemeClr val="dk1"/>
                </a:solidFill>
              </a:rPr>
              <a:t>e</a:t>
            </a:r>
            <a:r>
              <a:rPr lang="en-US" i="0" u="none" strike="noStrike" cap="none">
                <a:solidFill>
                  <a:schemeClr val="dk1"/>
                </a:solidFill>
              </a:rPr>
              <a:t>ngineering is also a management activity in addition to the implementation activity.</a:t>
            </a:r>
            <a:endParaRPr/>
          </a:p>
          <a:p>
            <a:pPr marL="0" lvl="0" indent="0" algn="l" rtl="0">
              <a:lnSpc>
                <a:spcPct val="100000"/>
              </a:lnSpc>
              <a:spcBef>
                <a:spcPts val="0"/>
              </a:spcBef>
              <a:spcAft>
                <a:spcPts val="0"/>
              </a:spcAft>
              <a:buSzPts val="1200"/>
              <a:buNone/>
            </a:pPr>
            <a:endParaRPr/>
          </a:p>
        </p:txBody>
      </p:sp>
      <p:sp>
        <p:nvSpPr>
          <p:cNvPr id="918" name="Google Shape;918;p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0" name="Google Shape;2510;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b="1">
                <a:solidFill>
                  <a:schemeClr val="dk1"/>
                </a:solidFill>
              </a:rPr>
              <a:t>Notes to the Facilitator:</a:t>
            </a:r>
            <a:endParaRPr/>
          </a:p>
          <a:p>
            <a:pPr marL="0" lvl="0" indent="0" algn="l" rtl="0">
              <a:lnSpc>
                <a:spcPct val="100000"/>
              </a:lnSpc>
              <a:spcBef>
                <a:spcPts val="0"/>
              </a:spcBef>
              <a:spcAft>
                <a:spcPts val="0"/>
              </a:spcAft>
              <a:buSzPts val="1200"/>
              <a:buNone/>
            </a:pPr>
            <a:r>
              <a:rPr lang="en-US"/>
              <a:t>Answer: </a:t>
            </a:r>
            <a:endParaRPr/>
          </a:p>
          <a:p>
            <a:pPr marL="0" lvl="0" indent="0" algn="l" rtl="0">
              <a:lnSpc>
                <a:spcPct val="100000"/>
              </a:lnSpc>
              <a:spcBef>
                <a:spcPts val="0"/>
              </a:spcBef>
              <a:spcAft>
                <a:spcPts val="0"/>
              </a:spcAft>
              <a:buSzPts val="1200"/>
              <a:buNone/>
            </a:pPr>
            <a:r>
              <a:rPr lang="en-US"/>
              <a:t>1. B. Slow delivery of features</a:t>
            </a:r>
            <a:endParaRPr/>
          </a:p>
          <a:p>
            <a:pPr marL="0" lvl="0" indent="0" algn="l" rtl="0">
              <a:lnSpc>
                <a:spcPct val="100000"/>
              </a:lnSpc>
              <a:spcBef>
                <a:spcPts val="0"/>
              </a:spcBef>
              <a:spcAft>
                <a:spcPts val="0"/>
              </a:spcAft>
              <a:buNone/>
            </a:pPr>
            <a:endParaRPr/>
          </a:p>
        </p:txBody>
      </p:sp>
      <p:sp>
        <p:nvSpPr>
          <p:cNvPr id="2511" name="Google Shape;2511;p9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Calibri"/>
                <a:ea typeface="Calibri"/>
                <a:cs typeface="Calibri"/>
                <a:sym typeface="Calibri"/>
              </a:rPr>
              <a:t>90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5"/>
        <p:cNvGrpSpPr/>
        <p:nvPr/>
      </p:nvGrpSpPr>
      <p:grpSpPr>
        <a:xfrm>
          <a:off x="0" y="0"/>
          <a:ext cx="0" cy="0"/>
          <a:chOff x="0" y="0"/>
          <a:chExt cx="0" cy="0"/>
        </a:xfrm>
      </p:grpSpPr>
      <p:sp>
        <p:nvSpPr>
          <p:cNvPr id="2516" name="Google Shape;2516;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7" name="Google Shape;2517;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1"/>
        <p:cNvGrpSpPr/>
        <p:nvPr/>
      </p:nvGrpSpPr>
      <p:grpSpPr>
        <a:xfrm>
          <a:off x="0" y="0"/>
          <a:ext cx="0" cy="0"/>
          <a:chOff x="0" y="0"/>
          <a:chExt cx="0" cy="0"/>
        </a:xfrm>
      </p:grpSpPr>
      <p:sp>
        <p:nvSpPr>
          <p:cNvPr id="2522" name="Google Shape;2522;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3" name="Google Shape;2523;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9" name="Google Shape;2529;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1"/>
        <p:cNvGrpSpPr/>
        <p:nvPr/>
      </p:nvGrpSpPr>
      <p:grpSpPr>
        <a:xfrm>
          <a:off x="0" y="0"/>
          <a:ext cx="0" cy="0"/>
          <a:chOff x="0" y="0"/>
          <a:chExt cx="0" cy="0"/>
        </a:xfrm>
      </p:grpSpPr>
      <p:pic>
        <p:nvPicPr>
          <p:cNvPr id="12" name="Google Shape;12;p95"/>
          <p:cNvPicPr preferRelativeResize="0"/>
          <p:nvPr/>
        </p:nvPicPr>
        <p:blipFill rotWithShape="1">
          <a:blip r:embed="rId2">
            <a:alphaModFix/>
          </a:blip>
          <a:srcRect/>
          <a:stretch/>
        </p:blipFill>
        <p:spPr>
          <a:xfrm>
            <a:off x="-3134" y="5309"/>
            <a:ext cx="12185707" cy="6847385"/>
          </a:xfrm>
          <a:prstGeom prst="rect">
            <a:avLst/>
          </a:prstGeom>
          <a:noFill/>
          <a:ln>
            <a:noFill/>
          </a:ln>
        </p:spPr>
      </p:pic>
      <p:sp>
        <p:nvSpPr>
          <p:cNvPr id="13" name="Google Shape;13;p95"/>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2019,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 name="Google Shape;14;p95"/>
          <p:cNvSpPr txBox="1">
            <a:spLocks noGrp="1"/>
          </p:cNvSpPr>
          <p:nvPr>
            <p:ph type="body" idx="1"/>
          </p:nvPr>
        </p:nvSpPr>
        <p:spPr>
          <a:xfrm>
            <a:off x="1323191" y="719340"/>
            <a:ext cx="10039484" cy="139856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95"/>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05</a:t>
            </a:r>
            <a:endParaRPr sz="1400" b="0" i="0" u="none" strike="noStrike" cap="none">
              <a:solidFill>
                <a:srgbClr val="000000"/>
              </a:solidFill>
              <a:latin typeface="Arial"/>
              <a:ea typeface="Arial"/>
              <a:cs typeface="Arial"/>
              <a:sym typeface="Arial"/>
            </a:endParaRPr>
          </a:p>
        </p:txBody>
      </p:sp>
      <p:sp>
        <p:nvSpPr>
          <p:cNvPr id="16" name="Google Shape;16;p95"/>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95"/>
          <p:cNvSpPr txBox="1">
            <a:spLocks noGrp="1"/>
          </p:cNvSpPr>
          <p:nvPr>
            <p:ph type="body" idx="3"/>
          </p:nvPr>
        </p:nvSpPr>
        <p:spPr>
          <a:xfrm>
            <a:off x="4880131" y="704163"/>
            <a:ext cx="6474379" cy="430887"/>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95"/>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19" name="Google Shape;19;p95"/>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01</a:t>
            </a:r>
            <a:endParaRPr sz="1600" b="1" i="0" u="none" strike="noStrike" cap="none">
              <a:solidFill>
                <a:srgbClr val="000000"/>
              </a:solidFill>
              <a:latin typeface="Arial"/>
              <a:ea typeface="Arial"/>
              <a:cs typeface="Arial"/>
              <a:sym typeface="Arial"/>
            </a:endParaRPr>
          </a:p>
        </p:txBody>
      </p:sp>
      <p:sp>
        <p:nvSpPr>
          <p:cNvPr id="20" name="Google Shape;20;p95"/>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Google Shape;245;p120"/>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46" name="Google Shape;246;p120"/>
          <p:cNvGrpSpPr/>
          <p:nvPr/>
        </p:nvGrpSpPr>
        <p:grpSpPr>
          <a:xfrm>
            <a:off x="1398771" y="1953702"/>
            <a:ext cx="1620995" cy="2603951"/>
            <a:chOff x="2011515" y="1953702"/>
            <a:chExt cx="1620994" cy="2603950"/>
          </a:xfrm>
        </p:grpSpPr>
        <p:sp>
          <p:nvSpPr>
            <p:cNvPr id="247" name="Google Shape;247;p120"/>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120"/>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p120"/>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0" name="Google Shape;250;p120"/>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1" name="Google Shape;251;p120"/>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120"/>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20"/>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4" name="Google Shape;254;p120"/>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p120"/>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56" name="Google Shape;256;p120"/>
          <p:cNvGrpSpPr/>
          <p:nvPr/>
        </p:nvGrpSpPr>
        <p:grpSpPr>
          <a:xfrm>
            <a:off x="5202409" y="1953702"/>
            <a:ext cx="1620896" cy="2603951"/>
            <a:chOff x="6077203" y="1953702"/>
            <a:chExt cx="1620896" cy="2603950"/>
          </a:xfrm>
        </p:grpSpPr>
        <p:sp>
          <p:nvSpPr>
            <p:cNvPr id="257" name="Google Shape;257;p120"/>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Google Shape;258;p120"/>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Google Shape;259;p120"/>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Google Shape;260;p120"/>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p120"/>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Google Shape;262;p120"/>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p120"/>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120"/>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p120"/>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6" name="Google Shape;266;p120"/>
          <p:cNvSpPr/>
          <p:nvPr/>
        </p:nvSpPr>
        <p:spPr>
          <a:xfrm>
            <a:off x="2181014" y="1481730"/>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67" name="Google Shape;267;p120"/>
          <p:cNvSpPr/>
          <p:nvPr/>
        </p:nvSpPr>
        <p:spPr>
          <a:xfrm>
            <a:off x="5952313" y="1471485"/>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68" name="Google Shape;268;p120"/>
          <p:cNvSpPr/>
          <p:nvPr/>
        </p:nvSpPr>
        <p:spPr>
          <a:xfrm>
            <a:off x="9969813" y="1496869"/>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69" name="Google Shape;269;p120"/>
          <p:cNvSpPr txBox="1">
            <a:spLocks noGrp="1"/>
          </p:cNvSpPr>
          <p:nvPr>
            <p:ph type="body" idx="1"/>
          </p:nvPr>
        </p:nvSpPr>
        <p:spPr>
          <a:xfrm>
            <a:off x="442710" y="5129363"/>
            <a:ext cx="3658029"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120"/>
          <p:cNvSpPr txBox="1">
            <a:spLocks noGrp="1"/>
          </p:cNvSpPr>
          <p:nvPr>
            <p:ph type="body" idx="2"/>
          </p:nvPr>
        </p:nvSpPr>
        <p:spPr>
          <a:xfrm>
            <a:off x="443343" y="4670027"/>
            <a:ext cx="3644936"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1" name="Google Shape;271;p120"/>
          <p:cNvGrpSpPr/>
          <p:nvPr/>
        </p:nvGrpSpPr>
        <p:grpSpPr>
          <a:xfrm>
            <a:off x="9228128" y="1953702"/>
            <a:ext cx="1620995" cy="2603951"/>
            <a:chOff x="2011515" y="1953702"/>
            <a:chExt cx="1620994" cy="2603950"/>
          </a:xfrm>
        </p:grpSpPr>
        <p:sp>
          <p:nvSpPr>
            <p:cNvPr id="272" name="Google Shape;272;p120"/>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Google Shape;273;p120"/>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Google Shape;274;p120"/>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p120"/>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6" name="Google Shape;276;p120"/>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7" name="Google Shape;277;p120"/>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8" name="Google Shape;278;p120"/>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120"/>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120"/>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1" name="Google Shape;281;p120"/>
          <p:cNvSpPr txBox="1">
            <a:spLocks noGrp="1"/>
          </p:cNvSpPr>
          <p:nvPr>
            <p:ph type="body" idx="3"/>
          </p:nvPr>
        </p:nvSpPr>
        <p:spPr>
          <a:xfrm>
            <a:off x="4364610" y="5129363"/>
            <a:ext cx="3726655"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120"/>
          <p:cNvSpPr txBox="1">
            <a:spLocks noGrp="1"/>
          </p:cNvSpPr>
          <p:nvPr>
            <p:ph type="body" idx="4"/>
          </p:nvPr>
        </p:nvSpPr>
        <p:spPr>
          <a:xfrm>
            <a:off x="4376388" y="4670027"/>
            <a:ext cx="3713315"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120"/>
          <p:cNvSpPr txBox="1">
            <a:spLocks noGrp="1"/>
          </p:cNvSpPr>
          <p:nvPr>
            <p:ph type="body" idx="5"/>
          </p:nvPr>
        </p:nvSpPr>
        <p:spPr>
          <a:xfrm>
            <a:off x="8267579" y="5129363"/>
            <a:ext cx="3610195"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120"/>
          <p:cNvSpPr txBox="1">
            <a:spLocks noGrp="1"/>
          </p:cNvSpPr>
          <p:nvPr>
            <p:ph type="body" idx="6"/>
          </p:nvPr>
        </p:nvSpPr>
        <p:spPr>
          <a:xfrm>
            <a:off x="8277636" y="4670027"/>
            <a:ext cx="3597273"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5"/>
        <p:cNvGrpSpPr/>
        <p:nvPr/>
      </p:nvGrpSpPr>
      <p:grpSpPr>
        <a:xfrm>
          <a:off x="0" y="0"/>
          <a:ext cx="0" cy="0"/>
          <a:chOff x="0" y="0"/>
          <a:chExt cx="0" cy="0"/>
        </a:xfrm>
      </p:grpSpPr>
      <p:sp>
        <p:nvSpPr>
          <p:cNvPr id="286" name="Google Shape;286;p12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87" name="Google Shape;287;p121"/>
          <p:cNvGrpSpPr/>
          <p:nvPr/>
        </p:nvGrpSpPr>
        <p:grpSpPr>
          <a:xfrm>
            <a:off x="1" y="5025803"/>
            <a:ext cx="12192001" cy="144981"/>
            <a:chOff x="1751419" y="4036682"/>
            <a:chExt cx="9944457" cy="58272"/>
          </a:xfrm>
        </p:grpSpPr>
        <p:sp>
          <p:nvSpPr>
            <p:cNvPr id="288" name="Google Shape;288;p121"/>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89" name="Google Shape;289;p12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0" name="Google Shape;290;p12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1" name="Google Shape;291;p121"/>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2" name="Google Shape;292;p121"/>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3" name="Google Shape;293;p121"/>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294" name="Google Shape;294;p121"/>
          <p:cNvGrpSpPr/>
          <p:nvPr/>
        </p:nvGrpSpPr>
        <p:grpSpPr>
          <a:xfrm>
            <a:off x="1217471" y="2920935"/>
            <a:ext cx="1304471" cy="2431269"/>
            <a:chOff x="1217471" y="1893408"/>
            <a:chExt cx="1304470" cy="2431269"/>
          </a:xfrm>
        </p:grpSpPr>
        <p:grpSp>
          <p:nvGrpSpPr>
            <p:cNvPr id="295" name="Google Shape;295;p121"/>
            <p:cNvGrpSpPr/>
            <p:nvPr/>
          </p:nvGrpSpPr>
          <p:grpSpPr>
            <a:xfrm>
              <a:off x="1217471" y="2766893"/>
              <a:ext cx="1304470" cy="1557784"/>
              <a:chOff x="1217471" y="2766893"/>
              <a:chExt cx="1304470" cy="1557784"/>
            </a:xfrm>
          </p:grpSpPr>
          <p:grpSp>
            <p:nvGrpSpPr>
              <p:cNvPr id="296" name="Google Shape;296;p121"/>
              <p:cNvGrpSpPr/>
              <p:nvPr/>
            </p:nvGrpSpPr>
            <p:grpSpPr>
              <a:xfrm>
                <a:off x="1217471" y="2766893"/>
                <a:ext cx="1304470" cy="1557784"/>
                <a:chOff x="1199541" y="3267114"/>
                <a:chExt cx="1304470" cy="1557784"/>
              </a:xfrm>
            </p:grpSpPr>
            <p:sp>
              <p:nvSpPr>
                <p:cNvPr id="297" name="Google Shape;297;p121"/>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121"/>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99" name="Google Shape;299;p121"/>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00" name="Google Shape;300;p121"/>
            <p:cNvGrpSpPr/>
            <p:nvPr/>
          </p:nvGrpSpPr>
          <p:grpSpPr>
            <a:xfrm>
              <a:off x="1289951" y="1893408"/>
              <a:ext cx="1136271" cy="1246506"/>
              <a:chOff x="627304" y="1987183"/>
              <a:chExt cx="1594615" cy="1749317"/>
            </a:xfrm>
          </p:grpSpPr>
          <p:sp>
            <p:nvSpPr>
              <p:cNvPr id="301" name="Google Shape;301;p121"/>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2" name="Google Shape;302;p121"/>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3" name="Google Shape;303;p121"/>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04" name="Google Shape;304;p121"/>
          <p:cNvGrpSpPr/>
          <p:nvPr/>
        </p:nvGrpSpPr>
        <p:grpSpPr>
          <a:xfrm>
            <a:off x="3286749" y="2920935"/>
            <a:ext cx="1304471" cy="2483739"/>
            <a:chOff x="3326504" y="1893408"/>
            <a:chExt cx="1304470" cy="2483739"/>
          </a:xfrm>
        </p:grpSpPr>
        <p:grpSp>
          <p:nvGrpSpPr>
            <p:cNvPr id="305" name="Google Shape;305;p121"/>
            <p:cNvGrpSpPr/>
            <p:nvPr/>
          </p:nvGrpSpPr>
          <p:grpSpPr>
            <a:xfrm>
              <a:off x="3326504" y="2772528"/>
              <a:ext cx="1304470" cy="1604619"/>
              <a:chOff x="3326504" y="2772528"/>
              <a:chExt cx="1304470" cy="1604619"/>
            </a:xfrm>
          </p:grpSpPr>
          <p:grpSp>
            <p:nvGrpSpPr>
              <p:cNvPr id="306" name="Google Shape;306;p121"/>
              <p:cNvGrpSpPr/>
              <p:nvPr/>
            </p:nvGrpSpPr>
            <p:grpSpPr>
              <a:xfrm>
                <a:off x="3326504" y="2772528"/>
                <a:ext cx="1304470" cy="1604619"/>
                <a:chOff x="3269602" y="3277053"/>
                <a:chExt cx="1304470" cy="1593145"/>
              </a:xfrm>
            </p:grpSpPr>
            <p:sp>
              <p:nvSpPr>
                <p:cNvPr id="307" name="Google Shape;307;p121"/>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121"/>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9" name="Google Shape;309;p121"/>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0" name="Google Shape;310;p121"/>
            <p:cNvGrpSpPr/>
            <p:nvPr/>
          </p:nvGrpSpPr>
          <p:grpSpPr>
            <a:xfrm>
              <a:off x="3410604" y="1893408"/>
              <a:ext cx="1136271" cy="1246506"/>
              <a:chOff x="627304" y="1987183"/>
              <a:chExt cx="1594615" cy="1749317"/>
            </a:xfrm>
          </p:grpSpPr>
          <p:sp>
            <p:nvSpPr>
              <p:cNvPr id="311" name="Google Shape;311;p121"/>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121"/>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Google Shape;313;p121"/>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4" name="Google Shape;314;p121"/>
          <p:cNvGrpSpPr/>
          <p:nvPr/>
        </p:nvGrpSpPr>
        <p:grpSpPr>
          <a:xfrm>
            <a:off x="5362702" y="2917614"/>
            <a:ext cx="1304471" cy="2426375"/>
            <a:chOff x="5452152" y="1890087"/>
            <a:chExt cx="1304470" cy="2426375"/>
          </a:xfrm>
        </p:grpSpPr>
        <p:grpSp>
          <p:nvGrpSpPr>
            <p:cNvPr id="315" name="Google Shape;315;p121"/>
            <p:cNvGrpSpPr/>
            <p:nvPr/>
          </p:nvGrpSpPr>
          <p:grpSpPr>
            <a:xfrm>
              <a:off x="5452152" y="2763572"/>
              <a:ext cx="1304470" cy="1552890"/>
              <a:chOff x="5452152" y="2763572"/>
              <a:chExt cx="1304470" cy="1552890"/>
            </a:xfrm>
          </p:grpSpPr>
          <p:grpSp>
            <p:nvGrpSpPr>
              <p:cNvPr id="316" name="Google Shape;316;p121"/>
              <p:cNvGrpSpPr/>
              <p:nvPr/>
            </p:nvGrpSpPr>
            <p:grpSpPr>
              <a:xfrm>
                <a:off x="5452152" y="2763572"/>
                <a:ext cx="1304470" cy="1552890"/>
                <a:chOff x="5960996" y="3267114"/>
                <a:chExt cx="1304470" cy="1559509"/>
              </a:xfrm>
            </p:grpSpPr>
            <p:sp>
              <p:nvSpPr>
                <p:cNvPr id="317" name="Google Shape;317;p121"/>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121"/>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9" name="Google Shape;319;p121"/>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0" name="Google Shape;320;p121"/>
            <p:cNvGrpSpPr/>
            <p:nvPr/>
          </p:nvGrpSpPr>
          <p:grpSpPr>
            <a:xfrm>
              <a:off x="5556109" y="1890087"/>
              <a:ext cx="1136271" cy="1246506"/>
              <a:chOff x="627304" y="1987183"/>
              <a:chExt cx="1594615" cy="1749317"/>
            </a:xfrm>
          </p:grpSpPr>
          <p:sp>
            <p:nvSpPr>
              <p:cNvPr id="321" name="Google Shape;321;p121"/>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121"/>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121"/>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4" name="Google Shape;324;p121"/>
          <p:cNvGrpSpPr/>
          <p:nvPr/>
        </p:nvGrpSpPr>
        <p:grpSpPr>
          <a:xfrm>
            <a:off x="7695802" y="2917614"/>
            <a:ext cx="1304471" cy="2434591"/>
            <a:chOff x="7521759" y="1890087"/>
            <a:chExt cx="1304470" cy="2434590"/>
          </a:xfrm>
        </p:grpSpPr>
        <p:grpSp>
          <p:nvGrpSpPr>
            <p:cNvPr id="325" name="Google Shape;325;p121"/>
            <p:cNvGrpSpPr/>
            <p:nvPr/>
          </p:nvGrpSpPr>
          <p:grpSpPr>
            <a:xfrm>
              <a:off x="7521759" y="2766893"/>
              <a:ext cx="1304470" cy="1557784"/>
              <a:chOff x="7521759" y="2766893"/>
              <a:chExt cx="1304470" cy="1557784"/>
            </a:xfrm>
          </p:grpSpPr>
          <p:grpSp>
            <p:nvGrpSpPr>
              <p:cNvPr id="326" name="Google Shape;326;p121"/>
              <p:cNvGrpSpPr/>
              <p:nvPr/>
            </p:nvGrpSpPr>
            <p:grpSpPr>
              <a:xfrm>
                <a:off x="7521759" y="2766893"/>
                <a:ext cx="1304470" cy="1557784"/>
                <a:chOff x="7980910" y="3267114"/>
                <a:chExt cx="1304470" cy="1557784"/>
              </a:xfrm>
            </p:grpSpPr>
            <p:sp>
              <p:nvSpPr>
                <p:cNvPr id="327" name="Google Shape;327;p121"/>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p121"/>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9" name="Google Shape;329;p121"/>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0" name="Google Shape;330;p121"/>
            <p:cNvGrpSpPr/>
            <p:nvPr/>
          </p:nvGrpSpPr>
          <p:grpSpPr>
            <a:xfrm>
              <a:off x="7622141" y="1890087"/>
              <a:ext cx="1136271" cy="1246506"/>
              <a:chOff x="627304" y="1987183"/>
              <a:chExt cx="1594615" cy="1749317"/>
            </a:xfrm>
          </p:grpSpPr>
          <p:sp>
            <p:nvSpPr>
              <p:cNvPr id="331" name="Google Shape;331;p121"/>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121"/>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Google Shape;333;p121"/>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4" name="Google Shape;334;p121"/>
          <p:cNvGrpSpPr/>
          <p:nvPr/>
        </p:nvGrpSpPr>
        <p:grpSpPr>
          <a:xfrm>
            <a:off x="10039726" y="2881865"/>
            <a:ext cx="1304471" cy="2435707"/>
            <a:chOff x="9646841" y="1888970"/>
            <a:chExt cx="1304470" cy="2435707"/>
          </a:xfrm>
        </p:grpSpPr>
        <p:grpSp>
          <p:nvGrpSpPr>
            <p:cNvPr id="335" name="Google Shape;335;p121"/>
            <p:cNvGrpSpPr/>
            <p:nvPr/>
          </p:nvGrpSpPr>
          <p:grpSpPr>
            <a:xfrm>
              <a:off x="9646841" y="2766893"/>
              <a:ext cx="1304470" cy="1557784"/>
              <a:chOff x="9646841" y="2766893"/>
              <a:chExt cx="1304470" cy="1557784"/>
            </a:xfrm>
          </p:grpSpPr>
          <p:grpSp>
            <p:nvGrpSpPr>
              <p:cNvPr id="336" name="Google Shape;336;p121"/>
              <p:cNvGrpSpPr/>
              <p:nvPr/>
            </p:nvGrpSpPr>
            <p:grpSpPr>
              <a:xfrm>
                <a:off x="9646841" y="2766893"/>
                <a:ext cx="1304470" cy="1557784"/>
                <a:chOff x="9539460" y="3267114"/>
                <a:chExt cx="1304470" cy="1557784"/>
              </a:xfrm>
            </p:grpSpPr>
            <p:sp>
              <p:nvSpPr>
                <p:cNvPr id="337" name="Google Shape;337;p121"/>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121"/>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9" name="Google Shape;339;p121"/>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0" name="Google Shape;340;p121"/>
            <p:cNvGrpSpPr/>
            <p:nvPr/>
          </p:nvGrpSpPr>
          <p:grpSpPr>
            <a:xfrm>
              <a:off x="9755990" y="1888970"/>
              <a:ext cx="1136271" cy="1246506"/>
              <a:chOff x="627304" y="1987183"/>
              <a:chExt cx="1594615" cy="1749317"/>
            </a:xfrm>
          </p:grpSpPr>
          <p:sp>
            <p:nvSpPr>
              <p:cNvPr id="341" name="Google Shape;341;p121"/>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2" name="Google Shape;342;p121"/>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121"/>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44" name="Google Shape;344;p121"/>
          <p:cNvSpPr txBox="1">
            <a:spLocks noGrp="1"/>
          </p:cNvSpPr>
          <p:nvPr>
            <p:ph type="body" idx="1"/>
          </p:nvPr>
        </p:nvSpPr>
        <p:spPr>
          <a:xfrm>
            <a:off x="868843" y="5707711"/>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5" name="Google Shape;345;p121"/>
          <p:cNvSpPr txBox="1">
            <a:spLocks noGrp="1"/>
          </p:cNvSpPr>
          <p:nvPr>
            <p:ph type="body" idx="2"/>
          </p:nvPr>
        </p:nvSpPr>
        <p:spPr>
          <a:xfrm>
            <a:off x="3081062" y="5721633"/>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 name="Google Shape;346;p121"/>
          <p:cNvSpPr txBox="1">
            <a:spLocks noGrp="1"/>
          </p:cNvSpPr>
          <p:nvPr>
            <p:ph type="body" idx="3"/>
          </p:nvPr>
        </p:nvSpPr>
        <p:spPr>
          <a:xfrm>
            <a:off x="5293282" y="5707711"/>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Google Shape;347;p121"/>
          <p:cNvSpPr txBox="1">
            <a:spLocks noGrp="1"/>
          </p:cNvSpPr>
          <p:nvPr>
            <p:ph type="body" idx="4"/>
          </p:nvPr>
        </p:nvSpPr>
        <p:spPr>
          <a:xfrm>
            <a:off x="7412701" y="5707711"/>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Google Shape;348;p121"/>
          <p:cNvSpPr txBox="1">
            <a:spLocks noGrp="1"/>
          </p:cNvSpPr>
          <p:nvPr>
            <p:ph type="body" idx="5"/>
          </p:nvPr>
        </p:nvSpPr>
        <p:spPr>
          <a:xfrm>
            <a:off x="9532118" y="5707711"/>
            <a:ext cx="1899629"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Google Shape;349;p121"/>
          <p:cNvSpPr txBox="1">
            <a:spLocks noGrp="1"/>
          </p:cNvSpPr>
          <p:nvPr>
            <p:ph type="body" idx="6"/>
          </p:nvPr>
        </p:nvSpPr>
        <p:spPr>
          <a:xfrm>
            <a:off x="514351" y="1304997"/>
            <a:ext cx="10273812" cy="1453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0"/>
        <p:cNvGrpSpPr/>
        <p:nvPr/>
      </p:nvGrpSpPr>
      <p:grpSpPr>
        <a:xfrm>
          <a:off x="0" y="0"/>
          <a:ext cx="0" cy="0"/>
          <a:chOff x="0" y="0"/>
          <a:chExt cx="0" cy="0"/>
        </a:xfrm>
      </p:grpSpPr>
      <p:sp>
        <p:nvSpPr>
          <p:cNvPr id="351" name="Google Shape;351;p12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352" name="Google Shape;352;p122"/>
          <p:cNvGrpSpPr/>
          <p:nvPr/>
        </p:nvGrpSpPr>
        <p:grpSpPr>
          <a:xfrm>
            <a:off x="1" y="3998262"/>
            <a:ext cx="12192001" cy="126791"/>
            <a:chOff x="1751419" y="4036682"/>
            <a:chExt cx="9944457" cy="50961"/>
          </a:xfrm>
        </p:grpSpPr>
        <p:sp>
          <p:nvSpPr>
            <p:cNvPr id="353" name="Google Shape;353;p122"/>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4" name="Google Shape;354;p122"/>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5" name="Google Shape;355;p122"/>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6" name="Google Shape;356;p122"/>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7" name="Google Shape;357;p122"/>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8" name="Google Shape;358;p122"/>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59" name="Google Shape;359;p122"/>
          <p:cNvGrpSpPr/>
          <p:nvPr/>
        </p:nvGrpSpPr>
        <p:grpSpPr>
          <a:xfrm>
            <a:off x="1217471" y="1893408"/>
            <a:ext cx="1304471" cy="2431269"/>
            <a:chOff x="1217471" y="1893408"/>
            <a:chExt cx="1304470" cy="2431269"/>
          </a:xfrm>
        </p:grpSpPr>
        <p:grpSp>
          <p:nvGrpSpPr>
            <p:cNvPr id="360" name="Google Shape;360;p122"/>
            <p:cNvGrpSpPr/>
            <p:nvPr/>
          </p:nvGrpSpPr>
          <p:grpSpPr>
            <a:xfrm>
              <a:off x="1217471" y="2766893"/>
              <a:ext cx="1304470" cy="1557784"/>
              <a:chOff x="1217471" y="2766893"/>
              <a:chExt cx="1304470" cy="1557784"/>
            </a:xfrm>
          </p:grpSpPr>
          <p:grpSp>
            <p:nvGrpSpPr>
              <p:cNvPr id="361" name="Google Shape;361;p122"/>
              <p:cNvGrpSpPr/>
              <p:nvPr/>
            </p:nvGrpSpPr>
            <p:grpSpPr>
              <a:xfrm>
                <a:off x="1217471" y="2766893"/>
                <a:ext cx="1304470" cy="1557784"/>
                <a:chOff x="1199541" y="3267114"/>
                <a:chExt cx="1304470" cy="1557784"/>
              </a:xfrm>
            </p:grpSpPr>
            <p:sp>
              <p:nvSpPr>
                <p:cNvPr id="362" name="Google Shape;362;p122"/>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3" name="Google Shape;363;p122"/>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64" name="Google Shape;364;p122"/>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65" name="Google Shape;365;p122"/>
            <p:cNvGrpSpPr/>
            <p:nvPr/>
          </p:nvGrpSpPr>
          <p:grpSpPr>
            <a:xfrm>
              <a:off x="1289951" y="1893408"/>
              <a:ext cx="1136271" cy="1246506"/>
              <a:chOff x="627304" y="1987183"/>
              <a:chExt cx="1594615" cy="1749317"/>
            </a:xfrm>
          </p:grpSpPr>
          <p:sp>
            <p:nvSpPr>
              <p:cNvPr id="366" name="Google Shape;366;p122"/>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122"/>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122"/>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69" name="Google Shape;369;p122"/>
          <p:cNvGrpSpPr/>
          <p:nvPr/>
        </p:nvGrpSpPr>
        <p:grpSpPr>
          <a:xfrm>
            <a:off x="3286749" y="1893409"/>
            <a:ext cx="1304471" cy="2483739"/>
            <a:chOff x="3326504" y="1893408"/>
            <a:chExt cx="1304470" cy="2483739"/>
          </a:xfrm>
        </p:grpSpPr>
        <p:grpSp>
          <p:nvGrpSpPr>
            <p:cNvPr id="370" name="Google Shape;370;p122"/>
            <p:cNvGrpSpPr/>
            <p:nvPr/>
          </p:nvGrpSpPr>
          <p:grpSpPr>
            <a:xfrm>
              <a:off x="3326504" y="2772528"/>
              <a:ext cx="1304470" cy="1604619"/>
              <a:chOff x="3326504" y="2772528"/>
              <a:chExt cx="1304470" cy="1604619"/>
            </a:xfrm>
          </p:grpSpPr>
          <p:grpSp>
            <p:nvGrpSpPr>
              <p:cNvPr id="371" name="Google Shape;371;p122"/>
              <p:cNvGrpSpPr/>
              <p:nvPr/>
            </p:nvGrpSpPr>
            <p:grpSpPr>
              <a:xfrm>
                <a:off x="3326504" y="2772528"/>
                <a:ext cx="1304470" cy="1604619"/>
                <a:chOff x="3269602" y="3277053"/>
                <a:chExt cx="1304470" cy="1593145"/>
              </a:xfrm>
            </p:grpSpPr>
            <p:sp>
              <p:nvSpPr>
                <p:cNvPr id="372" name="Google Shape;372;p122"/>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3" name="Google Shape;373;p122"/>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4" name="Google Shape;374;p122"/>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5" name="Google Shape;375;p122"/>
            <p:cNvGrpSpPr/>
            <p:nvPr/>
          </p:nvGrpSpPr>
          <p:grpSpPr>
            <a:xfrm>
              <a:off x="3410604" y="1893408"/>
              <a:ext cx="1136271" cy="1246506"/>
              <a:chOff x="627304" y="1987183"/>
              <a:chExt cx="1594615" cy="1749317"/>
            </a:xfrm>
          </p:grpSpPr>
          <p:sp>
            <p:nvSpPr>
              <p:cNvPr id="376" name="Google Shape;376;p122"/>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7" name="Google Shape;377;p122"/>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8" name="Google Shape;378;p122"/>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79" name="Google Shape;379;p122"/>
          <p:cNvGrpSpPr/>
          <p:nvPr/>
        </p:nvGrpSpPr>
        <p:grpSpPr>
          <a:xfrm>
            <a:off x="5362702" y="1890089"/>
            <a:ext cx="1304471" cy="2426375"/>
            <a:chOff x="5452152" y="1890087"/>
            <a:chExt cx="1304470" cy="2426375"/>
          </a:xfrm>
        </p:grpSpPr>
        <p:grpSp>
          <p:nvGrpSpPr>
            <p:cNvPr id="380" name="Google Shape;380;p122"/>
            <p:cNvGrpSpPr/>
            <p:nvPr/>
          </p:nvGrpSpPr>
          <p:grpSpPr>
            <a:xfrm>
              <a:off x="5452152" y="2763572"/>
              <a:ext cx="1304470" cy="1552890"/>
              <a:chOff x="5452152" y="2763572"/>
              <a:chExt cx="1304470" cy="1552890"/>
            </a:xfrm>
          </p:grpSpPr>
          <p:grpSp>
            <p:nvGrpSpPr>
              <p:cNvPr id="381" name="Google Shape;381;p122"/>
              <p:cNvGrpSpPr/>
              <p:nvPr/>
            </p:nvGrpSpPr>
            <p:grpSpPr>
              <a:xfrm>
                <a:off x="5452152" y="2763572"/>
                <a:ext cx="1304470" cy="1552890"/>
                <a:chOff x="5960996" y="3267114"/>
                <a:chExt cx="1304470" cy="1559509"/>
              </a:xfrm>
            </p:grpSpPr>
            <p:sp>
              <p:nvSpPr>
                <p:cNvPr id="382" name="Google Shape;382;p122"/>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122"/>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4" name="Google Shape;384;p122"/>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5" name="Google Shape;385;p122"/>
            <p:cNvGrpSpPr/>
            <p:nvPr/>
          </p:nvGrpSpPr>
          <p:grpSpPr>
            <a:xfrm>
              <a:off x="5556109" y="1890087"/>
              <a:ext cx="1136271" cy="1246506"/>
              <a:chOff x="627304" y="1987183"/>
              <a:chExt cx="1594615" cy="1749317"/>
            </a:xfrm>
          </p:grpSpPr>
          <p:sp>
            <p:nvSpPr>
              <p:cNvPr id="386" name="Google Shape;386;p122"/>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7" name="Google Shape;387;p122"/>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122"/>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9" name="Google Shape;389;p122"/>
          <p:cNvGrpSpPr/>
          <p:nvPr/>
        </p:nvGrpSpPr>
        <p:grpSpPr>
          <a:xfrm>
            <a:off x="7392553" y="1890087"/>
            <a:ext cx="1304471" cy="2434591"/>
            <a:chOff x="7521759" y="1890087"/>
            <a:chExt cx="1304470" cy="2434590"/>
          </a:xfrm>
        </p:grpSpPr>
        <p:grpSp>
          <p:nvGrpSpPr>
            <p:cNvPr id="390" name="Google Shape;390;p122"/>
            <p:cNvGrpSpPr/>
            <p:nvPr/>
          </p:nvGrpSpPr>
          <p:grpSpPr>
            <a:xfrm>
              <a:off x="7521759" y="2766893"/>
              <a:ext cx="1304470" cy="1557784"/>
              <a:chOff x="7521759" y="2766893"/>
              <a:chExt cx="1304470" cy="1557784"/>
            </a:xfrm>
          </p:grpSpPr>
          <p:grpSp>
            <p:nvGrpSpPr>
              <p:cNvPr id="391" name="Google Shape;391;p122"/>
              <p:cNvGrpSpPr/>
              <p:nvPr/>
            </p:nvGrpSpPr>
            <p:grpSpPr>
              <a:xfrm>
                <a:off x="7521759" y="2766893"/>
                <a:ext cx="1304470" cy="1557784"/>
                <a:chOff x="7980910" y="3267114"/>
                <a:chExt cx="1304470" cy="1557784"/>
              </a:xfrm>
            </p:grpSpPr>
            <p:sp>
              <p:nvSpPr>
                <p:cNvPr id="392" name="Google Shape;392;p122"/>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122"/>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4" name="Google Shape;394;p122"/>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5" name="Google Shape;395;p122"/>
            <p:cNvGrpSpPr/>
            <p:nvPr/>
          </p:nvGrpSpPr>
          <p:grpSpPr>
            <a:xfrm>
              <a:off x="7622141" y="1890087"/>
              <a:ext cx="1136271" cy="1246506"/>
              <a:chOff x="627304" y="1987183"/>
              <a:chExt cx="1594615" cy="1749317"/>
            </a:xfrm>
          </p:grpSpPr>
          <p:sp>
            <p:nvSpPr>
              <p:cNvPr id="396" name="Google Shape;396;p122"/>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122"/>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122"/>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9" name="Google Shape;399;p122"/>
          <p:cNvGrpSpPr/>
          <p:nvPr/>
        </p:nvGrpSpPr>
        <p:grpSpPr>
          <a:xfrm>
            <a:off x="9507695" y="1888971"/>
            <a:ext cx="1304471" cy="2435707"/>
            <a:chOff x="9646841" y="1888970"/>
            <a:chExt cx="1304470" cy="2435707"/>
          </a:xfrm>
        </p:grpSpPr>
        <p:grpSp>
          <p:nvGrpSpPr>
            <p:cNvPr id="400" name="Google Shape;400;p122"/>
            <p:cNvGrpSpPr/>
            <p:nvPr/>
          </p:nvGrpSpPr>
          <p:grpSpPr>
            <a:xfrm>
              <a:off x="9646841" y="2766893"/>
              <a:ext cx="1304470" cy="1557784"/>
              <a:chOff x="9646841" y="2766893"/>
              <a:chExt cx="1304470" cy="1557784"/>
            </a:xfrm>
          </p:grpSpPr>
          <p:grpSp>
            <p:nvGrpSpPr>
              <p:cNvPr id="401" name="Google Shape;401;p122"/>
              <p:cNvGrpSpPr/>
              <p:nvPr/>
            </p:nvGrpSpPr>
            <p:grpSpPr>
              <a:xfrm>
                <a:off x="9646841" y="2766893"/>
                <a:ext cx="1304470" cy="1557784"/>
                <a:chOff x="9539460" y="3267114"/>
                <a:chExt cx="1304470" cy="1557784"/>
              </a:xfrm>
            </p:grpSpPr>
            <p:sp>
              <p:nvSpPr>
                <p:cNvPr id="402" name="Google Shape;402;p122"/>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3" name="Google Shape;403;p122"/>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4" name="Google Shape;404;p122"/>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5" name="Google Shape;405;p122"/>
            <p:cNvGrpSpPr/>
            <p:nvPr/>
          </p:nvGrpSpPr>
          <p:grpSpPr>
            <a:xfrm>
              <a:off x="9755990" y="1888970"/>
              <a:ext cx="1136271" cy="1246506"/>
              <a:chOff x="627304" y="1987183"/>
              <a:chExt cx="1594615" cy="1749317"/>
            </a:xfrm>
          </p:grpSpPr>
          <p:sp>
            <p:nvSpPr>
              <p:cNvPr id="406" name="Google Shape;406;p122"/>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7" name="Google Shape;407;p122"/>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8" name="Google Shape;408;p122"/>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09" name="Google Shape;409;p122"/>
          <p:cNvSpPr txBox="1">
            <a:spLocks noGrp="1"/>
          </p:cNvSpPr>
          <p:nvPr>
            <p:ph type="body" idx="1"/>
          </p:nvPr>
        </p:nvSpPr>
        <p:spPr>
          <a:xfrm>
            <a:off x="858786"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0" name="Google Shape;410;p122"/>
          <p:cNvSpPr txBox="1">
            <a:spLocks noGrp="1"/>
          </p:cNvSpPr>
          <p:nvPr>
            <p:ph type="body" idx="2"/>
          </p:nvPr>
        </p:nvSpPr>
        <p:spPr>
          <a:xfrm>
            <a:off x="868843"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1" name="Google Shape;411;p122"/>
          <p:cNvSpPr txBox="1">
            <a:spLocks noGrp="1"/>
          </p:cNvSpPr>
          <p:nvPr>
            <p:ph type="body" idx="3"/>
          </p:nvPr>
        </p:nvSpPr>
        <p:spPr>
          <a:xfrm>
            <a:off x="3213621"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122"/>
          <p:cNvSpPr txBox="1">
            <a:spLocks noGrp="1"/>
          </p:cNvSpPr>
          <p:nvPr>
            <p:ph type="body" idx="4"/>
          </p:nvPr>
        </p:nvSpPr>
        <p:spPr>
          <a:xfrm>
            <a:off x="3223678"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Google Shape;413;p122"/>
          <p:cNvSpPr txBox="1">
            <a:spLocks noGrp="1"/>
          </p:cNvSpPr>
          <p:nvPr>
            <p:ph type="body" idx="5"/>
          </p:nvPr>
        </p:nvSpPr>
        <p:spPr>
          <a:xfrm>
            <a:off x="5283226"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122"/>
          <p:cNvSpPr txBox="1">
            <a:spLocks noGrp="1"/>
          </p:cNvSpPr>
          <p:nvPr>
            <p:ph type="body" idx="6"/>
          </p:nvPr>
        </p:nvSpPr>
        <p:spPr>
          <a:xfrm>
            <a:off x="5293282"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Google Shape;415;p122"/>
          <p:cNvSpPr txBox="1">
            <a:spLocks noGrp="1"/>
          </p:cNvSpPr>
          <p:nvPr>
            <p:ph type="body" idx="7"/>
          </p:nvPr>
        </p:nvSpPr>
        <p:spPr>
          <a:xfrm>
            <a:off x="7402643"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122"/>
          <p:cNvSpPr txBox="1">
            <a:spLocks noGrp="1"/>
          </p:cNvSpPr>
          <p:nvPr>
            <p:ph type="body" idx="8"/>
          </p:nvPr>
        </p:nvSpPr>
        <p:spPr>
          <a:xfrm>
            <a:off x="7412701"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Google Shape;417;p122"/>
          <p:cNvSpPr txBox="1">
            <a:spLocks noGrp="1"/>
          </p:cNvSpPr>
          <p:nvPr>
            <p:ph type="body" idx="9"/>
          </p:nvPr>
        </p:nvSpPr>
        <p:spPr>
          <a:xfrm>
            <a:off x="9688643"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Google Shape;418;p122"/>
          <p:cNvSpPr txBox="1">
            <a:spLocks noGrp="1"/>
          </p:cNvSpPr>
          <p:nvPr>
            <p:ph type="body" idx="13"/>
          </p:nvPr>
        </p:nvSpPr>
        <p:spPr>
          <a:xfrm>
            <a:off x="9698701"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19"/>
        <p:cNvGrpSpPr/>
        <p:nvPr/>
      </p:nvGrpSpPr>
      <p:grpSpPr>
        <a:xfrm>
          <a:off x="0" y="0"/>
          <a:ext cx="0" cy="0"/>
          <a:chOff x="0" y="0"/>
          <a:chExt cx="0" cy="0"/>
        </a:xfrm>
      </p:grpSpPr>
      <p:sp>
        <p:nvSpPr>
          <p:cNvPr id="420" name="Google Shape;420;p123"/>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1" name="Google Shape;421;p123"/>
          <p:cNvSpPr/>
          <p:nvPr/>
        </p:nvSpPr>
        <p:spPr>
          <a:xfrm>
            <a:off x="635765" y="311423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123"/>
          <p:cNvSpPr/>
          <p:nvPr/>
        </p:nvSpPr>
        <p:spPr>
          <a:xfrm>
            <a:off x="4880760" y="311423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3" name="Google Shape;423;p123"/>
          <p:cNvSpPr/>
          <p:nvPr/>
        </p:nvSpPr>
        <p:spPr>
          <a:xfrm rot="10800000" flipH="1">
            <a:off x="2754593" y="192551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123"/>
          <p:cNvSpPr/>
          <p:nvPr/>
        </p:nvSpPr>
        <p:spPr>
          <a:xfrm>
            <a:off x="9133089" y="311423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5" name="Google Shape;425;p123"/>
          <p:cNvSpPr/>
          <p:nvPr/>
        </p:nvSpPr>
        <p:spPr>
          <a:xfrm rot="10800000" flipH="1">
            <a:off x="7006925" y="192551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6" name="Google Shape;426;p123"/>
          <p:cNvSpPr/>
          <p:nvPr/>
        </p:nvSpPr>
        <p:spPr>
          <a:xfrm>
            <a:off x="2754593" y="311423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7" name="Google Shape;427;p123"/>
          <p:cNvSpPr/>
          <p:nvPr/>
        </p:nvSpPr>
        <p:spPr>
          <a:xfrm rot="10800000" flipH="1">
            <a:off x="628427" y="192551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123"/>
          <p:cNvSpPr/>
          <p:nvPr/>
        </p:nvSpPr>
        <p:spPr>
          <a:xfrm>
            <a:off x="7006925" y="311423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9" name="Google Shape;429;p123"/>
          <p:cNvSpPr/>
          <p:nvPr/>
        </p:nvSpPr>
        <p:spPr>
          <a:xfrm rot="10800000" flipH="1">
            <a:off x="4880760" y="192551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123"/>
          <p:cNvSpPr/>
          <p:nvPr/>
        </p:nvSpPr>
        <p:spPr>
          <a:xfrm rot="10800000" flipH="1">
            <a:off x="9133089" y="1925515"/>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1" name="Google Shape;431;p123"/>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2" name="Google Shape;432;p123"/>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3" name="Google Shape;433;p123"/>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4" name="Google Shape;434;p123"/>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5" name="Google Shape;435;p123"/>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6" name="Google Shape;436;p123"/>
          <p:cNvSpPr txBox="1">
            <a:spLocks noGrp="1"/>
          </p:cNvSpPr>
          <p:nvPr>
            <p:ph type="body" idx="1"/>
          </p:nvPr>
        </p:nvSpPr>
        <p:spPr>
          <a:xfrm>
            <a:off x="858786"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7" name="Google Shape;437;p123"/>
          <p:cNvSpPr txBox="1">
            <a:spLocks noGrp="1"/>
          </p:cNvSpPr>
          <p:nvPr>
            <p:ph type="body" idx="2"/>
          </p:nvPr>
        </p:nvSpPr>
        <p:spPr>
          <a:xfrm>
            <a:off x="989702"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8" name="Google Shape;438;p123"/>
          <p:cNvSpPr txBox="1">
            <a:spLocks noGrp="1"/>
          </p:cNvSpPr>
          <p:nvPr>
            <p:ph type="body" idx="3"/>
          </p:nvPr>
        </p:nvSpPr>
        <p:spPr>
          <a:xfrm>
            <a:off x="3080694"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9" name="Google Shape;439;p123"/>
          <p:cNvSpPr txBox="1">
            <a:spLocks noGrp="1"/>
          </p:cNvSpPr>
          <p:nvPr>
            <p:ph type="body" idx="4"/>
          </p:nvPr>
        </p:nvSpPr>
        <p:spPr>
          <a:xfrm>
            <a:off x="5220010"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0" name="Google Shape;440;p123"/>
          <p:cNvSpPr txBox="1">
            <a:spLocks noGrp="1"/>
          </p:cNvSpPr>
          <p:nvPr>
            <p:ph type="body" idx="5"/>
          </p:nvPr>
        </p:nvSpPr>
        <p:spPr>
          <a:xfrm>
            <a:off x="7366814"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Google Shape;441;p123"/>
          <p:cNvSpPr txBox="1">
            <a:spLocks noGrp="1"/>
          </p:cNvSpPr>
          <p:nvPr>
            <p:ph type="body" idx="6"/>
          </p:nvPr>
        </p:nvSpPr>
        <p:spPr>
          <a:xfrm>
            <a:off x="9485361"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Google Shape;442;p123"/>
          <p:cNvSpPr txBox="1">
            <a:spLocks noGrp="1"/>
          </p:cNvSpPr>
          <p:nvPr>
            <p:ph type="body" idx="7"/>
          </p:nvPr>
        </p:nvSpPr>
        <p:spPr>
          <a:xfrm>
            <a:off x="868843"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Google Shape;443;p123"/>
          <p:cNvSpPr txBox="1">
            <a:spLocks noGrp="1"/>
          </p:cNvSpPr>
          <p:nvPr>
            <p:ph type="body" idx="8"/>
          </p:nvPr>
        </p:nvSpPr>
        <p:spPr>
          <a:xfrm>
            <a:off x="3213621"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Google Shape;444;p123"/>
          <p:cNvSpPr txBox="1">
            <a:spLocks noGrp="1"/>
          </p:cNvSpPr>
          <p:nvPr>
            <p:ph type="body" idx="9"/>
          </p:nvPr>
        </p:nvSpPr>
        <p:spPr>
          <a:xfrm>
            <a:off x="3223678"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123"/>
          <p:cNvSpPr txBox="1">
            <a:spLocks noGrp="1"/>
          </p:cNvSpPr>
          <p:nvPr>
            <p:ph type="body" idx="13"/>
          </p:nvPr>
        </p:nvSpPr>
        <p:spPr>
          <a:xfrm>
            <a:off x="5283226"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123"/>
          <p:cNvSpPr txBox="1">
            <a:spLocks noGrp="1"/>
          </p:cNvSpPr>
          <p:nvPr>
            <p:ph type="body" idx="14"/>
          </p:nvPr>
        </p:nvSpPr>
        <p:spPr>
          <a:xfrm>
            <a:off x="5293282"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123"/>
          <p:cNvSpPr txBox="1">
            <a:spLocks noGrp="1"/>
          </p:cNvSpPr>
          <p:nvPr>
            <p:ph type="body" idx="15"/>
          </p:nvPr>
        </p:nvSpPr>
        <p:spPr>
          <a:xfrm>
            <a:off x="7402643"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123"/>
          <p:cNvSpPr txBox="1">
            <a:spLocks noGrp="1"/>
          </p:cNvSpPr>
          <p:nvPr>
            <p:ph type="body" idx="16"/>
          </p:nvPr>
        </p:nvSpPr>
        <p:spPr>
          <a:xfrm>
            <a:off x="7412701"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123"/>
          <p:cNvSpPr txBox="1">
            <a:spLocks noGrp="1"/>
          </p:cNvSpPr>
          <p:nvPr>
            <p:ph type="body" idx="17"/>
          </p:nvPr>
        </p:nvSpPr>
        <p:spPr>
          <a:xfrm>
            <a:off x="9688643"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123"/>
          <p:cNvSpPr txBox="1">
            <a:spLocks noGrp="1"/>
          </p:cNvSpPr>
          <p:nvPr>
            <p:ph type="body" idx="18"/>
          </p:nvPr>
        </p:nvSpPr>
        <p:spPr>
          <a:xfrm>
            <a:off x="9698701" y="4680186"/>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1"/>
        <p:cNvGrpSpPr/>
        <p:nvPr/>
      </p:nvGrpSpPr>
      <p:grpSpPr>
        <a:xfrm>
          <a:off x="0" y="0"/>
          <a:ext cx="0" cy="0"/>
          <a:chOff x="0" y="0"/>
          <a:chExt cx="0" cy="0"/>
        </a:xfrm>
      </p:grpSpPr>
      <p:sp>
        <p:nvSpPr>
          <p:cNvPr id="452" name="Google Shape;452;p12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3" name="Google Shape;453;p124"/>
          <p:cNvSpPr/>
          <p:nvPr/>
        </p:nvSpPr>
        <p:spPr>
          <a:xfrm>
            <a:off x="9198866" y="1193285"/>
            <a:ext cx="85724" cy="392112"/>
          </a:xfrm>
          <a:custGeom>
            <a:avLst/>
            <a:gdLst/>
            <a:ahLst/>
            <a:cxnLst/>
            <a:rect l="l" t="t" r="r" b="b"/>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4" name="Google Shape;454;p124"/>
          <p:cNvSpPr/>
          <p:nvPr/>
        </p:nvSpPr>
        <p:spPr>
          <a:xfrm>
            <a:off x="9198866" y="1193285"/>
            <a:ext cx="85724" cy="392112"/>
          </a:xfrm>
          <a:custGeom>
            <a:avLst/>
            <a:gdLst/>
            <a:ahLst/>
            <a:cxnLst/>
            <a:rect l="l" t="t" r="r" b="b"/>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5" name="Google Shape;455;p124"/>
          <p:cNvSpPr/>
          <p:nvPr/>
        </p:nvSpPr>
        <p:spPr>
          <a:xfrm>
            <a:off x="8370189" y="1123437"/>
            <a:ext cx="269875" cy="265113"/>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6" name="Google Shape;456;p124"/>
          <p:cNvSpPr/>
          <p:nvPr/>
        </p:nvSpPr>
        <p:spPr>
          <a:xfrm>
            <a:off x="8370189" y="1123437"/>
            <a:ext cx="269875" cy="265113"/>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7" name="Google Shape;457;p124"/>
          <p:cNvSpPr/>
          <p:nvPr/>
        </p:nvSpPr>
        <p:spPr>
          <a:xfrm>
            <a:off x="8640066" y="1177412"/>
            <a:ext cx="212724" cy="211137"/>
          </a:xfrm>
          <a:custGeom>
            <a:avLst/>
            <a:gdLst/>
            <a:ahLst/>
            <a:cxnLst/>
            <a:rect l="l" t="t" r="r" b="b"/>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124"/>
          <p:cNvSpPr/>
          <p:nvPr/>
        </p:nvSpPr>
        <p:spPr>
          <a:xfrm>
            <a:off x="8370189" y="1388549"/>
            <a:ext cx="269875" cy="266699"/>
          </a:xfrm>
          <a:custGeom>
            <a:avLst/>
            <a:gdLst/>
            <a:ahLst/>
            <a:cxnLst/>
            <a:rect l="l" t="t" r="r" b="b"/>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9" name="Google Shape;459;p124"/>
          <p:cNvSpPr/>
          <p:nvPr/>
        </p:nvSpPr>
        <p:spPr>
          <a:xfrm>
            <a:off x="8370189" y="1388549"/>
            <a:ext cx="269875" cy="266699"/>
          </a:xfrm>
          <a:custGeom>
            <a:avLst/>
            <a:gdLst/>
            <a:ahLst/>
            <a:cxnLst/>
            <a:rect l="l" t="t" r="r" b="b"/>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124"/>
          <p:cNvSpPr/>
          <p:nvPr/>
        </p:nvSpPr>
        <p:spPr>
          <a:xfrm>
            <a:off x="8736903" y="1483800"/>
            <a:ext cx="280987" cy="171449"/>
          </a:xfrm>
          <a:custGeom>
            <a:avLst/>
            <a:gdLst/>
            <a:ahLst/>
            <a:cxnLst/>
            <a:rect l="l" t="t" r="r" b="b"/>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1" name="Google Shape;461;p124"/>
          <p:cNvSpPr/>
          <p:nvPr/>
        </p:nvSpPr>
        <p:spPr>
          <a:xfrm>
            <a:off x="9198866" y="3193537"/>
            <a:ext cx="85724" cy="393700"/>
          </a:xfrm>
          <a:custGeom>
            <a:avLst/>
            <a:gdLst/>
            <a:ahLst/>
            <a:cxnLst/>
            <a:rect l="l" t="t" r="r" b="b"/>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2" name="Google Shape;462;p124"/>
          <p:cNvSpPr/>
          <p:nvPr/>
        </p:nvSpPr>
        <p:spPr>
          <a:xfrm>
            <a:off x="9198866" y="3193537"/>
            <a:ext cx="85724" cy="390524"/>
          </a:xfrm>
          <a:custGeom>
            <a:avLst/>
            <a:gdLst/>
            <a:ahLst/>
            <a:cxnLst/>
            <a:rect l="l" t="t" r="r" b="b"/>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124"/>
          <p:cNvSpPr/>
          <p:nvPr/>
        </p:nvSpPr>
        <p:spPr>
          <a:xfrm>
            <a:off x="8370189" y="3122097"/>
            <a:ext cx="269875" cy="266699"/>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124"/>
          <p:cNvSpPr/>
          <p:nvPr/>
        </p:nvSpPr>
        <p:spPr>
          <a:xfrm>
            <a:off x="8370189" y="3122097"/>
            <a:ext cx="269875" cy="266699"/>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124"/>
          <p:cNvSpPr/>
          <p:nvPr/>
        </p:nvSpPr>
        <p:spPr>
          <a:xfrm>
            <a:off x="8640066" y="3179248"/>
            <a:ext cx="212724" cy="209549"/>
          </a:xfrm>
          <a:custGeom>
            <a:avLst/>
            <a:gdLst/>
            <a:ahLst/>
            <a:cxnLst/>
            <a:rect l="l" t="t" r="r" b="b"/>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124"/>
          <p:cNvSpPr/>
          <p:nvPr/>
        </p:nvSpPr>
        <p:spPr>
          <a:xfrm>
            <a:off x="8370189" y="3388797"/>
            <a:ext cx="269875" cy="269875"/>
          </a:xfrm>
          <a:custGeom>
            <a:avLst/>
            <a:gdLst/>
            <a:ahLst/>
            <a:cxnLst/>
            <a:rect l="l" t="t" r="r" b="b"/>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124"/>
          <p:cNvSpPr/>
          <p:nvPr/>
        </p:nvSpPr>
        <p:spPr>
          <a:xfrm>
            <a:off x="8370189" y="3388797"/>
            <a:ext cx="269875" cy="269875"/>
          </a:xfrm>
          <a:custGeom>
            <a:avLst/>
            <a:gdLst/>
            <a:ahLst/>
            <a:cxnLst/>
            <a:rect l="l" t="t" r="r" b="b"/>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124"/>
          <p:cNvSpPr/>
          <p:nvPr/>
        </p:nvSpPr>
        <p:spPr>
          <a:xfrm>
            <a:off x="8736903" y="3488813"/>
            <a:ext cx="280987" cy="169863"/>
          </a:xfrm>
          <a:custGeom>
            <a:avLst/>
            <a:gdLst/>
            <a:ahLst/>
            <a:cxnLst/>
            <a:rect l="l" t="t" r="r" b="b"/>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Google Shape;469;p124"/>
          <p:cNvSpPr/>
          <p:nvPr/>
        </p:nvSpPr>
        <p:spPr>
          <a:xfrm>
            <a:off x="8979791" y="2194999"/>
            <a:ext cx="85724" cy="195263"/>
          </a:xfrm>
          <a:custGeom>
            <a:avLst/>
            <a:gdLst/>
            <a:ahLst/>
            <a:cxnLst/>
            <a:rect l="l" t="t" r="r" b="b"/>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124"/>
          <p:cNvSpPr/>
          <p:nvPr/>
        </p:nvSpPr>
        <p:spPr>
          <a:xfrm>
            <a:off x="8979791" y="2194999"/>
            <a:ext cx="85724" cy="195263"/>
          </a:xfrm>
          <a:custGeom>
            <a:avLst/>
            <a:gdLst/>
            <a:ahLst/>
            <a:cxnLst/>
            <a:rect l="l" t="t" r="r" b="b"/>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Google Shape;471;p124"/>
          <p:cNvSpPr/>
          <p:nvPr/>
        </p:nvSpPr>
        <p:spPr>
          <a:xfrm>
            <a:off x="9006777" y="2507737"/>
            <a:ext cx="58739" cy="77788"/>
          </a:xfrm>
          <a:custGeom>
            <a:avLst/>
            <a:gdLst/>
            <a:ahLst/>
            <a:cxnLst/>
            <a:rect l="l" t="t" r="r" b="b"/>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Google Shape;472;p124"/>
          <p:cNvSpPr/>
          <p:nvPr/>
        </p:nvSpPr>
        <p:spPr>
          <a:xfrm>
            <a:off x="8997254" y="2485512"/>
            <a:ext cx="68263" cy="100013"/>
          </a:xfrm>
          <a:custGeom>
            <a:avLst/>
            <a:gdLst/>
            <a:ahLst/>
            <a:cxnLst/>
            <a:rect l="l" t="t" r="r" b="b"/>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124"/>
          <p:cNvSpPr/>
          <p:nvPr/>
        </p:nvSpPr>
        <p:spPr>
          <a:xfrm>
            <a:off x="9624315" y="2120385"/>
            <a:ext cx="269875" cy="269875"/>
          </a:xfrm>
          <a:custGeom>
            <a:avLst/>
            <a:gdLst/>
            <a:ahLst/>
            <a:cxnLst/>
            <a:rect l="l" t="t" r="r" b="b"/>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124"/>
          <p:cNvSpPr/>
          <p:nvPr/>
        </p:nvSpPr>
        <p:spPr>
          <a:xfrm>
            <a:off x="9624315" y="2120385"/>
            <a:ext cx="269875" cy="269875"/>
          </a:xfrm>
          <a:custGeom>
            <a:avLst/>
            <a:gdLst/>
            <a:ahLst/>
            <a:cxnLst/>
            <a:rect l="l" t="t" r="r" b="b"/>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124"/>
          <p:cNvSpPr/>
          <p:nvPr/>
        </p:nvSpPr>
        <p:spPr>
          <a:xfrm>
            <a:off x="9411591" y="2177535"/>
            <a:ext cx="212724" cy="212724"/>
          </a:xfrm>
          <a:custGeom>
            <a:avLst/>
            <a:gdLst/>
            <a:ahLst/>
            <a:cxnLst/>
            <a:rect l="l" t="t" r="r" b="b"/>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Google Shape;476;p124"/>
          <p:cNvSpPr/>
          <p:nvPr/>
        </p:nvSpPr>
        <p:spPr>
          <a:xfrm>
            <a:off x="9624315" y="2390261"/>
            <a:ext cx="269875" cy="266699"/>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Google Shape;477;p124"/>
          <p:cNvSpPr/>
          <p:nvPr/>
        </p:nvSpPr>
        <p:spPr>
          <a:xfrm>
            <a:off x="9624315" y="2390261"/>
            <a:ext cx="269875" cy="266699"/>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124"/>
          <p:cNvSpPr/>
          <p:nvPr/>
        </p:nvSpPr>
        <p:spPr>
          <a:xfrm>
            <a:off x="9246489" y="2485513"/>
            <a:ext cx="284163" cy="171449"/>
          </a:xfrm>
          <a:custGeom>
            <a:avLst/>
            <a:gdLst/>
            <a:ahLst/>
            <a:cxnLst/>
            <a:rect l="l" t="t" r="r" b="b"/>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Google Shape;479;p124"/>
          <p:cNvSpPr/>
          <p:nvPr/>
        </p:nvSpPr>
        <p:spPr>
          <a:xfrm>
            <a:off x="8979791" y="4193661"/>
            <a:ext cx="85724" cy="392112"/>
          </a:xfrm>
          <a:custGeom>
            <a:avLst/>
            <a:gdLst/>
            <a:ahLst/>
            <a:cxnLst/>
            <a:rect l="l" t="t" r="r" b="b"/>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Google Shape;480;p124"/>
          <p:cNvSpPr/>
          <p:nvPr/>
        </p:nvSpPr>
        <p:spPr>
          <a:xfrm>
            <a:off x="8979791" y="4193661"/>
            <a:ext cx="85724" cy="392112"/>
          </a:xfrm>
          <a:custGeom>
            <a:avLst/>
            <a:gdLst/>
            <a:ahLst/>
            <a:cxnLst/>
            <a:rect l="l" t="t" r="r" b="b"/>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Google Shape;481;p124"/>
          <p:cNvSpPr/>
          <p:nvPr/>
        </p:nvSpPr>
        <p:spPr>
          <a:xfrm>
            <a:off x="9624315" y="4123812"/>
            <a:ext cx="269875" cy="266699"/>
          </a:xfrm>
          <a:custGeom>
            <a:avLst/>
            <a:gdLst/>
            <a:ahLst/>
            <a:cxnLst/>
            <a:rect l="l" t="t" r="r" b="b"/>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Google Shape;482;p124"/>
          <p:cNvSpPr/>
          <p:nvPr/>
        </p:nvSpPr>
        <p:spPr>
          <a:xfrm>
            <a:off x="9624315" y="4123812"/>
            <a:ext cx="269875" cy="266699"/>
          </a:xfrm>
          <a:custGeom>
            <a:avLst/>
            <a:gdLst/>
            <a:ahLst/>
            <a:cxnLst/>
            <a:rect l="l" t="t" r="r" b="b"/>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Google Shape;483;p124"/>
          <p:cNvSpPr/>
          <p:nvPr/>
        </p:nvSpPr>
        <p:spPr>
          <a:xfrm>
            <a:off x="9411591" y="4177787"/>
            <a:ext cx="212724" cy="212724"/>
          </a:xfrm>
          <a:custGeom>
            <a:avLst/>
            <a:gdLst/>
            <a:ahLst/>
            <a:cxnLst/>
            <a:rect l="l" t="t" r="r" b="b"/>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p124"/>
          <p:cNvSpPr/>
          <p:nvPr/>
        </p:nvSpPr>
        <p:spPr>
          <a:xfrm>
            <a:off x="9624315" y="4390511"/>
            <a:ext cx="269875" cy="268288"/>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p124"/>
          <p:cNvSpPr/>
          <p:nvPr/>
        </p:nvSpPr>
        <p:spPr>
          <a:xfrm>
            <a:off x="9624315" y="4390511"/>
            <a:ext cx="269875" cy="268288"/>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p124"/>
          <p:cNvSpPr/>
          <p:nvPr/>
        </p:nvSpPr>
        <p:spPr>
          <a:xfrm>
            <a:off x="9246489" y="4484173"/>
            <a:ext cx="284163" cy="174625"/>
          </a:xfrm>
          <a:custGeom>
            <a:avLst/>
            <a:gdLst/>
            <a:ahLst/>
            <a:cxnLst/>
            <a:rect l="l" t="t" r="r" b="b"/>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124"/>
          <p:cNvSpPr/>
          <p:nvPr/>
        </p:nvSpPr>
        <p:spPr>
          <a:xfrm>
            <a:off x="507147" y="1306071"/>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488" name="Google Shape;488;p124"/>
          <p:cNvSpPr/>
          <p:nvPr/>
        </p:nvSpPr>
        <p:spPr>
          <a:xfrm>
            <a:off x="507147" y="2534267"/>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489" name="Google Shape;489;p124"/>
          <p:cNvSpPr/>
          <p:nvPr/>
        </p:nvSpPr>
        <p:spPr>
          <a:xfrm>
            <a:off x="506450" y="5115597"/>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490" name="Google Shape;490;p124"/>
          <p:cNvSpPr/>
          <p:nvPr/>
        </p:nvSpPr>
        <p:spPr>
          <a:xfrm>
            <a:off x="506450" y="3848180"/>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491" name="Google Shape;491;p124"/>
          <p:cNvGrpSpPr/>
          <p:nvPr/>
        </p:nvGrpSpPr>
        <p:grpSpPr>
          <a:xfrm>
            <a:off x="8852789" y="1619529"/>
            <a:ext cx="2105024" cy="1658939"/>
            <a:chOff x="5946775" y="4468571"/>
            <a:chExt cx="2105024" cy="1658938"/>
          </a:xfrm>
        </p:grpSpPr>
        <p:sp>
          <p:nvSpPr>
            <p:cNvPr id="492" name="Google Shape;492;p124"/>
            <p:cNvSpPr/>
            <p:nvPr/>
          </p:nvSpPr>
          <p:spPr>
            <a:xfrm>
              <a:off x="5946775" y="5032135"/>
              <a:ext cx="2105024" cy="534988"/>
            </a:xfrm>
            <a:custGeom>
              <a:avLst/>
              <a:gdLst/>
              <a:ahLst/>
              <a:cxnLst/>
              <a:rect l="l" t="t" r="r" b="b"/>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124"/>
            <p:cNvSpPr/>
            <p:nvPr/>
          </p:nvSpPr>
          <p:spPr>
            <a:xfrm>
              <a:off x="5946775" y="4468571"/>
              <a:ext cx="1096962" cy="1658938"/>
            </a:xfrm>
            <a:custGeom>
              <a:avLst/>
              <a:gdLst/>
              <a:ahLst/>
              <a:cxnLst/>
              <a:rect l="l" t="t" r="r" b="b"/>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124"/>
            <p:cNvSpPr/>
            <p:nvPr/>
          </p:nvSpPr>
          <p:spPr>
            <a:xfrm>
              <a:off x="5946775" y="5032135"/>
              <a:ext cx="644524" cy="534988"/>
            </a:xfrm>
            <a:custGeom>
              <a:avLst/>
              <a:gdLst/>
              <a:ahLst/>
              <a:cxnLst/>
              <a:rect l="l" t="t" r="r" b="b"/>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Google Shape;495;p124"/>
            <p:cNvSpPr/>
            <p:nvPr/>
          </p:nvSpPr>
          <p:spPr>
            <a:xfrm>
              <a:off x="6213475" y="5032135"/>
              <a:ext cx="647700" cy="266699"/>
            </a:xfrm>
            <a:custGeom>
              <a:avLst/>
              <a:gdLst/>
              <a:ahLst/>
              <a:cxnLst/>
              <a:rect l="l" t="t" r="r" b="b"/>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Google Shape;496;p124"/>
            <p:cNvSpPr/>
            <p:nvPr/>
          </p:nvSpPr>
          <p:spPr>
            <a:xfrm>
              <a:off x="6213475" y="5298835"/>
              <a:ext cx="647700" cy="268288"/>
            </a:xfrm>
            <a:custGeom>
              <a:avLst/>
              <a:gdLst/>
              <a:ahLst/>
              <a:cxnLst/>
              <a:rect l="l" t="t" r="r" b="b"/>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97" name="Google Shape;497;p124"/>
          <p:cNvGrpSpPr/>
          <p:nvPr/>
        </p:nvGrpSpPr>
        <p:grpSpPr>
          <a:xfrm>
            <a:off x="7179565" y="559872"/>
            <a:ext cx="2105024" cy="1658939"/>
            <a:chOff x="4146550" y="1468196"/>
            <a:chExt cx="2105024" cy="1658938"/>
          </a:xfrm>
        </p:grpSpPr>
        <p:sp>
          <p:nvSpPr>
            <p:cNvPr id="498" name="Google Shape;498;p124"/>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124"/>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124"/>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124"/>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124"/>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3" name="Google Shape;503;p124"/>
          <p:cNvSpPr txBox="1">
            <a:spLocks noGrp="1"/>
          </p:cNvSpPr>
          <p:nvPr>
            <p:ph type="body" idx="1"/>
          </p:nvPr>
        </p:nvSpPr>
        <p:spPr>
          <a:xfrm>
            <a:off x="905610" y="124905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4" name="Google Shape;504;p124"/>
          <p:cNvSpPr txBox="1">
            <a:spLocks noGrp="1"/>
          </p:cNvSpPr>
          <p:nvPr>
            <p:ph type="body" idx="2"/>
          </p:nvPr>
        </p:nvSpPr>
        <p:spPr>
          <a:xfrm>
            <a:off x="905610" y="1660600"/>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5" name="Google Shape;505;p124"/>
          <p:cNvSpPr txBox="1">
            <a:spLocks noGrp="1"/>
          </p:cNvSpPr>
          <p:nvPr>
            <p:ph type="body" idx="3"/>
          </p:nvPr>
        </p:nvSpPr>
        <p:spPr>
          <a:xfrm>
            <a:off x="905610" y="251855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6" name="Google Shape;506;p124"/>
          <p:cNvSpPr txBox="1">
            <a:spLocks noGrp="1"/>
          </p:cNvSpPr>
          <p:nvPr>
            <p:ph type="body" idx="4"/>
          </p:nvPr>
        </p:nvSpPr>
        <p:spPr>
          <a:xfrm>
            <a:off x="905610" y="2930100"/>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7" name="Google Shape;507;p124"/>
          <p:cNvSpPr txBox="1">
            <a:spLocks noGrp="1"/>
          </p:cNvSpPr>
          <p:nvPr>
            <p:ph type="body" idx="5"/>
          </p:nvPr>
        </p:nvSpPr>
        <p:spPr>
          <a:xfrm>
            <a:off x="905610" y="3774421"/>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8" name="Google Shape;508;p124"/>
          <p:cNvSpPr txBox="1">
            <a:spLocks noGrp="1"/>
          </p:cNvSpPr>
          <p:nvPr>
            <p:ph type="body" idx="6"/>
          </p:nvPr>
        </p:nvSpPr>
        <p:spPr>
          <a:xfrm>
            <a:off x="905610" y="4185968"/>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Google Shape;509;p124"/>
          <p:cNvSpPr txBox="1">
            <a:spLocks noGrp="1"/>
          </p:cNvSpPr>
          <p:nvPr>
            <p:ph type="body" idx="7"/>
          </p:nvPr>
        </p:nvSpPr>
        <p:spPr>
          <a:xfrm>
            <a:off x="905610" y="5041624"/>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Google Shape;510;p124"/>
          <p:cNvSpPr txBox="1">
            <a:spLocks noGrp="1"/>
          </p:cNvSpPr>
          <p:nvPr>
            <p:ph type="body" idx="8"/>
          </p:nvPr>
        </p:nvSpPr>
        <p:spPr>
          <a:xfrm>
            <a:off x="905610" y="5453169"/>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1" name="Google Shape;511;p124"/>
          <p:cNvGrpSpPr/>
          <p:nvPr/>
        </p:nvGrpSpPr>
        <p:grpSpPr>
          <a:xfrm>
            <a:off x="7179565" y="2719085"/>
            <a:ext cx="2105024" cy="1658939"/>
            <a:chOff x="4146550" y="1468196"/>
            <a:chExt cx="2105024" cy="1658938"/>
          </a:xfrm>
        </p:grpSpPr>
        <p:sp>
          <p:nvSpPr>
            <p:cNvPr id="512" name="Google Shape;512;p124"/>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124"/>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Google Shape;514;p124"/>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Google Shape;515;p124"/>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Google Shape;516;p124"/>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7" name="Google Shape;517;p124"/>
          <p:cNvGrpSpPr/>
          <p:nvPr/>
        </p:nvGrpSpPr>
        <p:grpSpPr>
          <a:xfrm>
            <a:off x="8852789" y="3752912"/>
            <a:ext cx="2105024" cy="1658939"/>
            <a:chOff x="5946775" y="4468571"/>
            <a:chExt cx="2105024" cy="1658938"/>
          </a:xfrm>
        </p:grpSpPr>
        <p:sp>
          <p:nvSpPr>
            <p:cNvPr id="518" name="Google Shape;518;p124"/>
            <p:cNvSpPr/>
            <p:nvPr/>
          </p:nvSpPr>
          <p:spPr>
            <a:xfrm>
              <a:off x="5946775" y="5032135"/>
              <a:ext cx="2105024" cy="534988"/>
            </a:xfrm>
            <a:custGeom>
              <a:avLst/>
              <a:gdLst/>
              <a:ahLst/>
              <a:cxnLst/>
              <a:rect l="l" t="t" r="r" b="b"/>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9" name="Google Shape;519;p124"/>
            <p:cNvSpPr/>
            <p:nvPr/>
          </p:nvSpPr>
          <p:spPr>
            <a:xfrm>
              <a:off x="5946775" y="4468571"/>
              <a:ext cx="1096962" cy="1658938"/>
            </a:xfrm>
            <a:custGeom>
              <a:avLst/>
              <a:gdLst/>
              <a:ahLst/>
              <a:cxnLst/>
              <a:rect l="l" t="t" r="r" b="b"/>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0" name="Google Shape;520;p124"/>
            <p:cNvSpPr/>
            <p:nvPr/>
          </p:nvSpPr>
          <p:spPr>
            <a:xfrm>
              <a:off x="5946775" y="5032135"/>
              <a:ext cx="644524" cy="534988"/>
            </a:xfrm>
            <a:custGeom>
              <a:avLst/>
              <a:gdLst/>
              <a:ahLst/>
              <a:cxnLst/>
              <a:rect l="l" t="t" r="r" b="b"/>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1" name="Google Shape;521;p124"/>
            <p:cNvSpPr/>
            <p:nvPr/>
          </p:nvSpPr>
          <p:spPr>
            <a:xfrm>
              <a:off x="6213475" y="5032135"/>
              <a:ext cx="647700" cy="266699"/>
            </a:xfrm>
            <a:custGeom>
              <a:avLst/>
              <a:gdLst/>
              <a:ahLst/>
              <a:cxnLst/>
              <a:rect l="l" t="t" r="r" b="b"/>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124"/>
            <p:cNvSpPr/>
            <p:nvPr/>
          </p:nvSpPr>
          <p:spPr>
            <a:xfrm>
              <a:off x="6213475" y="5298835"/>
              <a:ext cx="647700" cy="268288"/>
            </a:xfrm>
            <a:custGeom>
              <a:avLst/>
              <a:gdLst/>
              <a:ahLst/>
              <a:cxnLst/>
              <a:rect l="l" t="t" r="r" b="b"/>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23" name="Google Shape;523;p124"/>
          <p:cNvGrpSpPr/>
          <p:nvPr/>
        </p:nvGrpSpPr>
        <p:grpSpPr>
          <a:xfrm>
            <a:off x="7179565" y="4794313"/>
            <a:ext cx="2105024" cy="1658939"/>
            <a:chOff x="4146550" y="1468196"/>
            <a:chExt cx="2105024" cy="1658938"/>
          </a:xfrm>
        </p:grpSpPr>
        <p:sp>
          <p:nvSpPr>
            <p:cNvPr id="524" name="Google Shape;524;p124"/>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5" name="Google Shape;525;p124"/>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6" name="Google Shape;526;p124"/>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Google Shape;527;p124"/>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Google Shape;528;p124"/>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29"/>
        <p:cNvGrpSpPr/>
        <p:nvPr/>
      </p:nvGrpSpPr>
      <p:grpSpPr>
        <a:xfrm>
          <a:off x="0" y="0"/>
          <a:ext cx="0" cy="0"/>
          <a:chOff x="0" y="0"/>
          <a:chExt cx="0" cy="0"/>
        </a:xfrm>
      </p:grpSpPr>
      <p:sp>
        <p:nvSpPr>
          <p:cNvPr id="530" name="Google Shape;530;p125"/>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31" name="Google Shape;531;p125"/>
          <p:cNvSpPr/>
          <p:nvPr/>
        </p:nvSpPr>
        <p:spPr>
          <a:xfrm>
            <a:off x="-84570" y="2350436"/>
            <a:ext cx="9794527" cy="3583613"/>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2" name="Google Shape;532;p125"/>
          <p:cNvGrpSpPr/>
          <p:nvPr/>
        </p:nvGrpSpPr>
        <p:grpSpPr>
          <a:xfrm>
            <a:off x="1760307" y="3744765"/>
            <a:ext cx="995965" cy="993236"/>
            <a:chOff x="1760306" y="3744764"/>
            <a:chExt cx="995965" cy="993236"/>
          </a:xfrm>
        </p:grpSpPr>
        <p:sp>
          <p:nvSpPr>
            <p:cNvPr id="533" name="Google Shape;533;p125"/>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4" name="Google Shape;534;p125"/>
            <p:cNvSpPr/>
            <p:nvPr/>
          </p:nvSpPr>
          <p:spPr>
            <a:xfrm>
              <a:off x="2118625" y="410171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35" name="Google Shape;535;p125"/>
          <p:cNvGrpSpPr/>
          <p:nvPr/>
        </p:nvGrpSpPr>
        <p:grpSpPr>
          <a:xfrm>
            <a:off x="3658379" y="4366074"/>
            <a:ext cx="995965" cy="993236"/>
            <a:chOff x="3658378" y="4366073"/>
            <a:chExt cx="995965" cy="993236"/>
          </a:xfrm>
        </p:grpSpPr>
        <p:sp>
          <p:nvSpPr>
            <p:cNvPr id="536" name="Google Shape;536;p125"/>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37" name="Google Shape;537;p125"/>
            <p:cNvSpPr/>
            <p:nvPr/>
          </p:nvSpPr>
          <p:spPr>
            <a:xfrm>
              <a:off x="4030553" y="4724983"/>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38" name="Google Shape;538;p125"/>
          <p:cNvGrpSpPr/>
          <p:nvPr/>
        </p:nvGrpSpPr>
        <p:grpSpPr>
          <a:xfrm>
            <a:off x="5556452" y="3010475"/>
            <a:ext cx="995965" cy="993236"/>
            <a:chOff x="5556451" y="3010474"/>
            <a:chExt cx="995965" cy="993236"/>
          </a:xfrm>
        </p:grpSpPr>
        <p:sp>
          <p:nvSpPr>
            <p:cNvPr id="539" name="Google Shape;539;p12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Google Shape;540;p125"/>
            <p:cNvSpPr/>
            <p:nvPr/>
          </p:nvSpPr>
          <p:spPr>
            <a:xfrm>
              <a:off x="5922678" y="3342621"/>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41" name="Google Shape;541;p125"/>
          <p:cNvGrpSpPr/>
          <p:nvPr/>
        </p:nvGrpSpPr>
        <p:grpSpPr>
          <a:xfrm>
            <a:off x="7454526" y="3536691"/>
            <a:ext cx="995965" cy="993236"/>
            <a:chOff x="7454525" y="3536691"/>
            <a:chExt cx="995965" cy="993236"/>
          </a:xfrm>
        </p:grpSpPr>
        <p:sp>
          <p:nvSpPr>
            <p:cNvPr id="542" name="Google Shape;542;p125"/>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Google Shape;543;p125"/>
            <p:cNvSpPr/>
            <p:nvPr/>
          </p:nvSpPr>
          <p:spPr>
            <a:xfrm>
              <a:off x="7812842" y="389364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44" name="Google Shape;544;p125"/>
          <p:cNvSpPr/>
          <p:nvPr/>
        </p:nvSpPr>
        <p:spPr>
          <a:xfrm>
            <a:off x="9656653" y="830142"/>
            <a:ext cx="1589340" cy="1589340"/>
          </a:xfrm>
          <a:custGeom>
            <a:avLst/>
            <a:gdLst/>
            <a:ahLst/>
            <a:cxnLst/>
            <a:rect l="l" t="t" r="r" b="b"/>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45" name="Google Shape;545;p125"/>
          <p:cNvSpPr/>
          <p:nvPr/>
        </p:nvSpPr>
        <p:spPr>
          <a:xfrm>
            <a:off x="3061374" y="392527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46" name="Google Shape;546;p125"/>
          <p:cNvSpPr/>
          <p:nvPr/>
        </p:nvSpPr>
        <p:spPr>
          <a:xfrm>
            <a:off x="2820295" y="4872158"/>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47" name="Google Shape;547;p125"/>
          <p:cNvSpPr/>
          <p:nvPr/>
        </p:nvSpPr>
        <p:spPr>
          <a:xfrm>
            <a:off x="5352765" y="4390343"/>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48" name="Google Shape;548;p125"/>
          <p:cNvSpPr/>
          <p:nvPr/>
        </p:nvSpPr>
        <p:spPr>
          <a:xfrm>
            <a:off x="7165006" y="2888866"/>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49" name="Google Shape;549;p125"/>
          <p:cNvSpPr txBox="1">
            <a:spLocks noGrp="1"/>
          </p:cNvSpPr>
          <p:nvPr>
            <p:ph type="body" idx="1"/>
          </p:nvPr>
        </p:nvSpPr>
        <p:spPr>
          <a:xfrm>
            <a:off x="1180758" y="2775427"/>
            <a:ext cx="2247780" cy="87365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125"/>
          <p:cNvSpPr txBox="1">
            <a:spLocks noGrp="1"/>
          </p:cNvSpPr>
          <p:nvPr>
            <p:ph type="body" idx="2"/>
          </p:nvPr>
        </p:nvSpPr>
        <p:spPr>
          <a:xfrm>
            <a:off x="3025297" y="5390259"/>
            <a:ext cx="2327467" cy="78964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1" name="Google Shape;551;p125"/>
          <p:cNvSpPr txBox="1">
            <a:spLocks noGrp="1"/>
          </p:cNvSpPr>
          <p:nvPr>
            <p:ph type="body" idx="3"/>
          </p:nvPr>
        </p:nvSpPr>
        <p:spPr>
          <a:xfrm>
            <a:off x="4721151" y="2149851"/>
            <a:ext cx="2327467" cy="8627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2" name="Google Shape;552;p125"/>
          <p:cNvSpPr txBox="1">
            <a:spLocks noGrp="1"/>
          </p:cNvSpPr>
          <p:nvPr>
            <p:ph type="body" idx="4"/>
          </p:nvPr>
        </p:nvSpPr>
        <p:spPr>
          <a:xfrm>
            <a:off x="6986775" y="4708150"/>
            <a:ext cx="2327467" cy="78964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3" name="Google Shape;553;p125"/>
          <p:cNvSpPr txBox="1">
            <a:spLocks noGrp="1"/>
          </p:cNvSpPr>
          <p:nvPr>
            <p:ph type="body" idx="5"/>
          </p:nvPr>
        </p:nvSpPr>
        <p:spPr>
          <a:xfrm>
            <a:off x="10694146" y="1955612"/>
            <a:ext cx="1318631" cy="186025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4" name="Google Shape;554;p125"/>
          <p:cNvSpPr txBox="1">
            <a:spLocks noGrp="1"/>
          </p:cNvSpPr>
          <p:nvPr>
            <p:ph type="body" idx="6"/>
          </p:nvPr>
        </p:nvSpPr>
        <p:spPr>
          <a:xfrm>
            <a:off x="1180759" y="2222957"/>
            <a:ext cx="2247780"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5" name="Google Shape;555;p125"/>
          <p:cNvSpPr txBox="1">
            <a:spLocks noGrp="1"/>
          </p:cNvSpPr>
          <p:nvPr>
            <p:ph type="body" idx="7"/>
          </p:nvPr>
        </p:nvSpPr>
        <p:spPr>
          <a:xfrm>
            <a:off x="4721151" y="1607631"/>
            <a:ext cx="232746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Google Shape;556;p125"/>
          <p:cNvSpPr txBox="1">
            <a:spLocks noGrp="1"/>
          </p:cNvSpPr>
          <p:nvPr>
            <p:ph type="body" idx="8"/>
          </p:nvPr>
        </p:nvSpPr>
        <p:spPr>
          <a:xfrm>
            <a:off x="3025297" y="6180789"/>
            <a:ext cx="2327467" cy="364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Google Shape;557;p125"/>
          <p:cNvSpPr txBox="1">
            <a:spLocks noGrp="1"/>
          </p:cNvSpPr>
          <p:nvPr>
            <p:ph type="body" idx="9"/>
          </p:nvPr>
        </p:nvSpPr>
        <p:spPr>
          <a:xfrm>
            <a:off x="6986775" y="5537051"/>
            <a:ext cx="232746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58"/>
        <p:cNvGrpSpPr/>
        <p:nvPr/>
      </p:nvGrpSpPr>
      <p:grpSpPr>
        <a:xfrm>
          <a:off x="0" y="0"/>
          <a:ext cx="0" cy="0"/>
          <a:chOff x="0" y="0"/>
          <a:chExt cx="0" cy="0"/>
        </a:xfrm>
      </p:grpSpPr>
      <p:sp>
        <p:nvSpPr>
          <p:cNvPr id="559" name="Google Shape;559;p12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560" name="Google Shape;560;p126"/>
          <p:cNvGrpSpPr/>
          <p:nvPr/>
        </p:nvGrpSpPr>
        <p:grpSpPr>
          <a:xfrm>
            <a:off x="8705339" y="1607951"/>
            <a:ext cx="2504672" cy="2336331"/>
            <a:chOff x="8705339" y="1607951"/>
            <a:chExt cx="2504672" cy="2336330"/>
          </a:xfrm>
        </p:grpSpPr>
        <p:grpSp>
          <p:nvGrpSpPr>
            <p:cNvPr id="561" name="Google Shape;561;p126"/>
            <p:cNvGrpSpPr/>
            <p:nvPr/>
          </p:nvGrpSpPr>
          <p:grpSpPr>
            <a:xfrm>
              <a:off x="8705339" y="1607951"/>
              <a:ext cx="2358104" cy="2097263"/>
              <a:chOff x="8705339" y="1607951"/>
              <a:chExt cx="2358104" cy="2097263"/>
            </a:xfrm>
          </p:grpSpPr>
          <p:sp>
            <p:nvSpPr>
              <p:cNvPr id="562" name="Google Shape;562;p126"/>
              <p:cNvSpPr/>
              <p:nvPr/>
            </p:nvSpPr>
            <p:spPr>
              <a:xfrm rot="-5400000">
                <a:off x="8706847"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3" name="Google Shape;563;p126"/>
              <p:cNvSpPr/>
              <p:nvPr/>
            </p:nvSpPr>
            <p:spPr>
              <a:xfrm>
                <a:off x="9882742" y="1607951"/>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4" name="Google Shape;564;p126"/>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5" name="Google Shape;565;p126"/>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66" name="Google Shape;566;p126"/>
            <p:cNvSpPr/>
            <p:nvPr/>
          </p:nvSpPr>
          <p:spPr>
            <a:xfrm rot="2700000">
              <a:off x="10575857"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67" name="Google Shape;567;p126"/>
          <p:cNvGrpSpPr/>
          <p:nvPr/>
        </p:nvGrpSpPr>
        <p:grpSpPr>
          <a:xfrm>
            <a:off x="6794671" y="3441707"/>
            <a:ext cx="2503757" cy="2336328"/>
            <a:chOff x="3371475" y="3591818"/>
            <a:chExt cx="2074748" cy="1936007"/>
          </a:xfrm>
        </p:grpSpPr>
        <p:sp>
          <p:nvSpPr>
            <p:cNvPr id="568" name="Google Shape;568;p126"/>
            <p:cNvSpPr/>
            <p:nvPr/>
          </p:nvSpPr>
          <p:spPr>
            <a:xfrm rot="-5400000" flipH="1">
              <a:off x="3372725" y="4548183"/>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9" name="Google Shape;569;p126"/>
            <p:cNvSpPr/>
            <p:nvPr/>
          </p:nvSpPr>
          <p:spPr>
            <a:xfrm rot="10800000" flipH="1">
              <a:off x="4346378" y="4546935"/>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0" name="Google Shape;570;p12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1" name="Google Shape;571;p126"/>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2" name="Google Shape;572;p126"/>
            <p:cNvSpPr/>
            <p:nvPr/>
          </p:nvSpPr>
          <p:spPr>
            <a:xfrm rot="8100000" flipH="1">
              <a:off x="4920731" y="3681978"/>
              <a:ext cx="435332" cy="435332"/>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73" name="Google Shape;573;p126"/>
          <p:cNvGrpSpPr/>
          <p:nvPr/>
        </p:nvGrpSpPr>
        <p:grpSpPr>
          <a:xfrm>
            <a:off x="4892567" y="1607951"/>
            <a:ext cx="2504672" cy="2336331"/>
            <a:chOff x="4892567" y="1607951"/>
            <a:chExt cx="2504672" cy="2336330"/>
          </a:xfrm>
        </p:grpSpPr>
        <p:sp>
          <p:nvSpPr>
            <p:cNvPr id="574" name="Google Shape;574;p126"/>
            <p:cNvSpPr/>
            <p:nvPr/>
          </p:nvSpPr>
          <p:spPr>
            <a:xfrm rot="-5400000">
              <a:off x="4894075"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5" name="Google Shape;575;p126"/>
            <p:cNvSpPr/>
            <p:nvPr/>
          </p:nvSpPr>
          <p:spPr>
            <a:xfrm>
              <a:off x="6069971" y="1607951"/>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6" name="Google Shape;576;p126"/>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7" name="Google Shape;577;p126"/>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8" name="Google Shape;578;p126"/>
            <p:cNvSpPr/>
            <p:nvPr/>
          </p:nvSpPr>
          <p:spPr>
            <a:xfrm rot="2700000">
              <a:off x="6763085"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79" name="Google Shape;579;p126"/>
          <p:cNvGrpSpPr/>
          <p:nvPr/>
        </p:nvGrpSpPr>
        <p:grpSpPr>
          <a:xfrm>
            <a:off x="2992895" y="3441707"/>
            <a:ext cx="2503757" cy="2336328"/>
            <a:chOff x="3371475" y="3591818"/>
            <a:chExt cx="2074748" cy="1936007"/>
          </a:xfrm>
        </p:grpSpPr>
        <p:sp>
          <p:nvSpPr>
            <p:cNvPr id="580" name="Google Shape;580;p126"/>
            <p:cNvSpPr/>
            <p:nvPr/>
          </p:nvSpPr>
          <p:spPr>
            <a:xfrm rot="-5400000" flipH="1">
              <a:off x="3372725" y="4548183"/>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Google Shape;581;p126"/>
            <p:cNvSpPr/>
            <p:nvPr/>
          </p:nvSpPr>
          <p:spPr>
            <a:xfrm rot="10800000" flipH="1">
              <a:off x="4346378" y="4546935"/>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2" name="Google Shape;582;p126"/>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3" name="Google Shape;583;p126"/>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4" name="Google Shape;584;p126"/>
            <p:cNvSpPr/>
            <p:nvPr/>
          </p:nvSpPr>
          <p:spPr>
            <a:xfrm rot="8100000" flipH="1">
              <a:off x="4920731" y="3681978"/>
              <a:ext cx="435332" cy="435332"/>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5" name="Google Shape;585;p126"/>
          <p:cNvGrpSpPr/>
          <p:nvPr/>
        </p:nvGrpSpPr>
        <p:grpSpPr>
          <a:xfrm>
            <a:off x="1090792" y="1607951"/>
            <a:ext cx="2504672" cy="2336331"/>
            <a:chOff x="1090792" y="1607950"/>
            <a:chExt cx="2504672" cy="2336331"/>
          </a:xfrm>
        </p:grpSpPr>
        <p:sp>
          <p:nvSpPr>
            <p:cNvPr id="586" name="Google Shape;586;p126"/>
            <p:cNvSpPr/>
            <p:nvPr/>
          </p:nvSpPr>
          <p:spPr>
            <a:xfrm rot="-5400000">
              <a:off x="1092300"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p126"/>
            <p:cNvSpPr/>
            <p:nvPr/>
          </p:nvSpPr>
          <p:spPr>
            <a:xfrm>
              <a:off x="2268196" y="1607950"/>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Google Shape;588;p126"/>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9" name="Google Shape;589;p12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0" name="Google Shape;590;p126"/>
            <p:cNvSpPr/>
            <p:nvPr/>
          </p:nvSpPr>
          <p:spPr>
            <a:xfrm rot="2700000">
              <a:off x="2961311"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91" name="Google Shape;591;p126"/>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2" name="Google Shape;592;p126"/>
          <p:cNvSpPr/>
          <p:nvPr/>
        </p:nvSpPr>
        <p:spPr>
          <a:xfrm>
            <a:off x="2153234" y="2615965"/>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93" name="Google Shape;593;p126"/>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Google Shape;594;p126"/>
          <p:cNvSpPr/>
          <p:nvPr/>
        </p:nvSpPr>
        <p:spPr>
          <a:xfrm>
            <a:off x="4047094" y="4515838"/>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95" name="Google Shape;595;p126"/>
          <p:cNvGrpSpPr/>
          <p:nvPr/>
        </p:nvGrpSpPr>
        <p:grpSpPr>
          <a:xfrm>
            <a:off x="5759497" y="2448663"/>
            <a:ext cx="611596" cy="611596"/>
            <a:chOff x="5759496" y="2448663"/>
            <a:chExt cx="611596" cy="611596"/>
          </a:xfrm>
        </p:grpSpPr>
        <p:sp>
          <p:nvSpPr>
            <p:cNvPr id="596" name="Google Shape;596;p126"/>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Google Shape;597;p126"/>
            <p:cNvSpPr/>
            <p:nvPr/>
          </p:nvSpPr>
          <p:spPr>
            <a:xfrm>
              <a:off x="5936021" y="2614727"/>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98" name="Google Shape;598;p126"/>
          <p:cNvGrpSpPr/>
          <p:nvPr/>
        </p:nvGrpSpPr>
        <p:grpSpPr>
          <a:xfrm>
            <a:off x="7681647" y="4349703"/>
            <a:ext cx="611596" cy="611596"/>
            <a:chOff x="7681647" y="4349703"/>
            <a:chExt cx="611596" cy="611596"/>
          </a:xfrm>
        </p:grpSpPr>
        <p:sp>
          <p:nvSpPr>
            <p:cNvPr id="599" name="Google Shape;599;p12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Google Shape;600;p126"/>
            <p:cNvSpPr/>
            <p:nvPr/>
          </p:nvSpPr>
          <p:spPr>
            <a:xfrm>
              <a:off x="7846559" y="4515837"/>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01" name="Google Shape;601;p126"/>
          <p:cNvGrpSpPr/>
          <p:nvPr/>
        </p:nvGrpSpPr>
        <p:grpSpPr>
          <a:xfrm>
            <a:off x="9576939" y="2448663"/>
            <a:ext cx="611596" cy="611596"/>
            <a:chOff x="9576939" y="2448663"/>
            <a:chExt cx="611596" cy="611596"/>
          </a:xfrm>
        </p:grpSpPr>
        <p:sp>
          <p:nvSpPr>
            <p:cNvPr id="602" name="Google Shape;602;p126"/>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126"/>
            <p:cNvSpPr/>
            <p:nvPr/>
          </p:nvSpPr>
          <p:spPr>
            <a:xfrm>
              <a:off x="9749393" y="261472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04" name="Google Shape;604;p126"/>
          <p:cNvSpPr txBox="1">
            <a:spLocks noGrp="1"/>
          </p:cNvSpPr>
          <p:nvPr>
            <p:ph type="body" idx="1"/>
          </p:nvPr>
        </p:nvSpPr>
        <p:spPr>
          <a:xfrm>
            <a:off x="1584929" y="3111616"/>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126"/>
          <p:cNvSpPr txBox="1">
            <a:spLocks noGrp="1"/>
          </p:cNvSpPr>
          <p:nvPr>
            <p:ph type="body" idx="2"/>
          </p:nvPr>
        </p:nvSpPr>
        <p:spPr>
          <a:xfrm>
            <a:off x="1575449" y="3523162"/>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6" name="Google Shape;606;p126"/>
          <p:cNvSpPr txBox="1">
            <a:spLocks noGrp="1"/>
          </p:cNvSpPr>
          <p:nvPr>
            <p:ph type="body" idx="3"/>
          </p:nvPr>
        </p:nvSpPr>
        <p:spPr>
          <a:xfrm>
            <a:off x="3519529" y="3908412"/>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7" name="Google Shape;607;p126"/>
          <p:cNvSpPr txBox="1">
            <a:spLocks noGrp="1"/>
          </p:cNvSpPr>
          <p:nvPr>
            <p:ph type="body" idx="4"/>
          </p:nvPr>
        </p:nvSpPr>
        <p:spPr>
          <a:xfrm>
            <a:off x="3518381" y="2588974"/>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8" name="Google Shape;608;p126"/>
          <p:cNvSpPr txBox="1">
            <a:spLocks noGrp="1"/>
          </p:cNvSpPr>
          <p:nvPr>
            <p:ph type="body" idx="5"/>
          </p:nvPr>
        </p:nvSpPr>
        <p:spPr>
          <a:xfrm>
            <a:off x="5400163" y="3111616"/>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9" name="Google Shape;609;p126"/>
          <p:cNvSpPr txBox="1">
            <a:spLocks noGrp="1"/>
          </p:cNvSpPr>
          <p:nvPr>
            <p:ph type="body" idx="6"/>
          </p:nvPr>
        </p:nvSpPr>
        <p:spPr>
          <a:xfrm>
            <a:off x="5390683" y="3523162"/>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0" name="Google Shape;610;p126"/>
          <p:cNvSpPr txBox="1">
            <a:spLocks noGrp="1"/>
          </p:cNvSpPr>
          <p:nvPr>
            <p:ph type="body" idx="7"/>
          </p:nvPr>
        </p:nvSpPr>
        <p:spPr>
          <a:xfrm>
            <a:off x="7308391" y="3908412"/>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1" name="Google Shape;611;p126"/>
          <p:cNvSpPr txBox="1">
            <a:spLocks noGrp="1"/>
          </p:cNvSpPr>
          <p:nvPr>
            <p:ph type="body" idx="8"/>
          </p:nvPr>
        </p:nvSpPr>
        <p:spPr>
          <a:xfrm>
            <a:off x="7307244" y="2588974"/>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Google Shape;612;p126"/>
          <p:cNvSpPr txBox="1">
            <a:spLocks noGrp="1"/>
          </p:cNvSpPr>
          <p:nvPr>
            <p:ph type="body" idx="9"/>
          </p:nvPr>
        </p:nvSpPr>
        <p:spPr>
          <a:xfrm>
            <a:off x="9250777" y="3111616"/>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Google Shape;613;p126"/>
          <p:cNvSpPr txBox="1">
            <a:spLocks noGrp="1"/>
          </p:cNvSpPr>
          <p:nvPr>
            <p:ph type="body" idx="13"/>
          </p:nvPr>
        </p:nvSpPr>
        <p:spPr>
          <a:xfrm>
            <a:off x="9241297" y="3523162"/>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14"/>
        <p:cNvGrpSpPr/>
        <p:nvPr/>
      </p:nvGrpSpPr>
      <p:grpSpPr>
        <a:xfrm>
          <a:off x="0" y="0"/>
          <a:ext cx="0" cy="0"/>
          <a:chOff x="0" y="0"/>
          <a:chExt cx="0" cy="0"/>
        </a:xfrm>
      </p:grpSpPr>
      <p:sp>
        <p:nvSpPr>
          <p:cNvPr id="615" name="Google Shape;615;p127"/>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616" name="Google Shape;616;p127"/>
          <p:cNvGrpSpPr/>
          <p:nvPr/>
        </p:nvGrpSpPr>
        <p:grpSpPr>
          <a:xfrm>
            <a:off x="6992717" y="1169666"/>
            <a:ext cx="4573641" cy="5344829"/>
            <a:chOff x="2813" y="961"/>
            <a:chExt cx="2052" cy="2397"/>
          </a:xfrm>
        </p:grpSpPr>
        <p:sp>
          <p:nvSpPr>
            <p:cNvPr id="617" name="Google Shape;617;p127"/>
            <p:cNvSpPr/>
            <p:nvPr/>
          </p:nvSpPr>
          <p:spPr>
            <a:xfrm>
              <a:off x="4415" y="1626"/>
              <a:ext cx="127" cy="168"/>
            </a:xfrm>
            <a:custGeom>
              <a:avLst/>
              <a:gdLst/>
              <a:ahLst/>
              <a:cxnLst/>
              <a:rect l="l" t="t" r="r" b="b"/>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127"/>
            <p:cNvSpPr/>
            <p:nvPr/>
          </p:nvSpPr>
          <p:spPr>
            <a:xfrm>
              <a:off x="4261" y="1218"/>
              <a:ext cx="130" cy="166"/>
            </a:xfrm>
            <a:custGeom>
              <a:avLst/>
              <a:gdLst/>
              <a:ahLst/>
              <a:cxnLst/>
              <a:rect l="l" t="t" r="r" b="b"/>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9" name="Google Shape;619;p127"/>
            <p:cNvSpPr/>
            <p:nvPr/>
          </p:nvSpPr>
          <p:spPr>
            <a:xfrm>
              <a:off x="3452" y="1219"/>
              <a:ext cx="120" cy="177"/>
            </a:xfrm>
            <a:custGeom>
              <a:avLst/>
              <a:gdLst/>
              <a:ahLst/>
              <a:cxnLst/>
              <a:rect l="l" t="t" r="r" b="b"/>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0" name="Google Shape;620;p127"/>
            <p:cNvSpPr/>
            <p:nvPr/>
          </p:nvSpPr>
          <p:spPr>
            <a:xfrm>
              <a:off x="2912" y="1464"/>
              <a:ext cx="186" cy="112"/>
            </a:xfrm>
            <a:custGeom>
              <a:avLst/>
              <a:gdLst/>
              <a:ahLst/>
              <a:cxnLst/>
              <a:rect l="l" t="t" r="r" b="b"/>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1" name="Google Shape;621;p127"/>
            <p:cNvSpPr/>
            <p:nvPr/>
          </p:nvSpPr>
          <p:spPr>
            <a:xfrm>
              <a:off x="3659" y="1071"/>
              <a:ext cx="173" cy="122"/>
            </a:xfrm>
            <a:custGeom>
              <a:avLst/>
              <a:gdLst/>
              <a:ahLst/>
              <a:cxnLst/>
              <a:rect l="l" t="t" r="r" b="b"/>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2" name="Google Shape;622;p127"/>
            <p:cNvSpPr/>
            <p:nvPr/>
          </p:nvSpPr>
          <p:spPr>
            <a:xfrm>
              <a:off x="4702" y="1626"/>
              <a:ext cx="130" cy="168"/>
            </a:xfrm>
            <a:custGeom>
              <a:avLst/>
              <a:gdLst/>
              <a:ahLst/>
              <a:cxnLst/>
              <a:rect l="l" t="t" r="r" b="b"/>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3" name="Google Shape;623;p127"/>
            <p:cNvSpPr/>
            <p:nvPr/>
          </p:nvSpPr>
          <p:spPr>
            <a:xfrm>
              <a:off x="3194" y="1907"/>
              <a:ext cx="153" cy="150"/>
            </a:xfrm>
            <a:custGeom>
              <a:avLst/>
              <a:gdLst/>
              <a:ahLst/>
              <a:cxnLst/>
              <a:rect l="l" t="t" r="r" b="b"/>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4" name="Google Shape;624;p127"/>
            <p:cNvSpPr/>
            <p:nvPr/>
          </p:nvSpPr>
          <p:spPr>
            <a:xfrm>
              <a:off x="2886" y="2504"/>
              <a:ext cx="1837" cy="854"/>
            </a:xfrm>
            <a:custGeom>
              <a:avLst/>
              <a:gdLst/>
              <a:ahLst/>
              <a:cxnLst/>
              <a:rect l="l" t="t" r="r" b="b"/>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127"/>
            <p:cNvSpPr/>
            <p:nvPr/>
          </p:nvSpPr>
          <p:spPr>
            <a:xfrm>
              <a:off x="3081" y="2504"/>
              <a:ext cx="1446" cy="674"/>
            </a:xfrm>
            <a:custGeom>
              <a:avLst/>
              <a:gdLst/>
              <a:ahLst/>
              <a:cxnLst/>
              <a:rect l="l" t="t" r="r" b="b"/>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6" name="Google Shape;626;p127"/>
            <p:cNvSpPr/>
            <p:nvPr/>
          </p:nvSpPr>
          <p:spPr>
            <a:xfrm>
              <a:off x="3266" y="2504"/>
              <a:ext cx="1076" cy="501"/>
            </a:xfrm>
            <a:custGeom>
              <a:avLst/>
              <a:gdLst/>
              <a:ahLst/>
              <a:cxnLst/>
              <a:rect l="l" t="t" r="r" b="b"/>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7" name="Google Shape;627;p127"/>
            <p:cNvSpPr/>
            <p:nvPr/>
          </p:nvSpPr>
          <p:spPr>
            <a:xfrm>
              <a:off x="2813" y="961"/>
              <a:ext cx="2052" cy="1860"/>
            </a:xfrm>
            <a:custGeom>
              <a:avLst/>
              <a:gdLst/>
              <a:ahLst/>
              <a:cxnLst/>
              <a:rect l="l" t="t" r="r" b="b"/>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28" name="Google Shape;628;p127"/>
          <p:cNvGrpSpPr/>
          <p:nvPr/>
        </p:nvGrpSpPr>
        <p:grpSpPr>
          <a:xfrm>
            <a:off x="1044400" y="1419553"/>
            <a:ext cx="699075" cy="699075"/>
            <a:chOff x="1044399" y="1577809"/>
            <a:chExt cx="699075" cy="699074"/>
          </a:xfrm>
        </p:grpSpPr>
        <p:sp>
          <p:nvSpPr>
            <p:cNvPr id="629" name="Google Shape;629;p12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0" name="Google Shape;630;p127"/>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31" name="Google Shape;631;p127"/>
          <p:cNvSpPr txBox="1">
            <a:spLocks noGrp="1"/>
          </p:cNvSpPr>
          <p:nvPr>
            <p:ph type="body" idx="1"/>
          </p:nvPr>
        </p:nvSpPr>
        <p:spPr>
          <a:xfrm>
            <a:off x="1890221" y="1569375"/>
            <a:ext cx="4030291" cy="3645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32" name="Google Shape;632;p127"/>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33" name="Google Shape;633;p127"/>
          <p:cNvGrpSpPr/>
          <p:nvPr/>
        </p:nvGrpSpPr>
        <p:grpSpPr>
          <a:xfrm>
            <a:off x="1044400" y="2791669"/>
            <a:ext cx="699075" cy="699075"/>
            <a:chOff x="1044399" y="1577809"/>
            <a:chExt cx="699075" cy="699074"/>
          </a:xfrm>
        </p:grpSpPr>
        <p:sp>
          <p:nvSpPr>
            <p:cNvPr id="634" name="Google Shape;634;p12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5" name="Google Shape;635;p127"/>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36" name="Google Shape;636;p127"/>
          <p:cNvSpPr txBox="1">
            <a:spLocks noGrp="1"/>
          </p:cNvSpPr>
          <p:nvPr>
            <p:ph type="body" idx="2"/>
          </p:nvPr>
        </p:nvSpPr>
        <p:spPr>
          <a:xfrm>
            <a:off x="1890221" y="2929171"/>
            <a:ext cx="4045444" cy="33523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37" name="Google Shape;637;p127"/>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38" name="Google Shape;638;p127"/>
          <p:cNvGrpSpPr/>
          <p:nvPr/>
        </p:nvGrpSpPr>
        <p:grpSpPr>
          <a:xfrm>
            <a:off x="1044400" y="4089831"/>
            <a:ext cx="699075" cy="699075"/>
            <a:chOff x="1044399" y="1577809"/>
            <a:chExt cx="699075" cy="699074"/>
          </a:xfrm>
        </p:grpSpPr>
        <p:sp>
          <p:nvSpPr>
            <p:cNvPr id="639" name="Google Shape;639;p12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0" name="Google Shape;640;p127"/>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1" name="Google Shape;641;p127"/>
          <p:cNvSpPr txBox="1">
            <a:spLocks noGrp="1"/>
          </p:cNvSpPr>
          <p:nvPr>
            <p:ph type="body" idx="3"/>
          </p:nvPr>
        </p:nvSpPr>
        <p:spPr>
          <a:xfrm>
            <a:off x="1906183" y="4366292"/>
            <a:ext cx="3967163"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2" name="Google Shape;642;p127"/>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43" name="Google Shape;643;p127"/>
          <p:cNvGrpSpPr/>
          <p:nvPr/>
        </p:nvGrpSpPr>
        <p:grpSpPr>
          <a:xfrm>
            <a:off x="1044400" y="5328616"/>
            <a:ext cx="699075" cy="699075"/>
            <a:chOff x="1044399" y="1577809"/>
            <a:chExt cx="699075" cy="699074"/>
          </a:xfrm>
        </p:grpSpPr>
        <p:sp>
          <p:nvSpPr>
            <p:cNvPr id="644" name="Google Shape;644;p12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5" name="Google Shape;645;p127"/>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6" name="Google Shape;646;p127"/>
          <p:cNvSpPr txBox="1">
            <a:spLocks noGrp="1"/>
          </p:cNvSpPr>
          <p:nvPr>
            <p:ph type="body" idx="4"/>
          </p:nvPr>
        </p:nvSpPr>
        <p:spPr>
          <a:xfrm>
            <a:off x="1906183" y="5522108"/>
            <a:ext cx="3967163"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47"/>
        <p:cNvGrpSpPr/>
        <p:nvPr/>
      </p:nvGrpSpPr>
      <p:grpSpPr>
        <a:xfrm>
          <a:off x="0" y="0"/>
          <a:ext cx="0" cy="0"/>
          <a:chOff x="0" y="0"/>
          <a:chExt cx="0" cy="0"/>
        </a:xfrm>
      </p:grpSpPr>
      <p:sp>
        <p:nvSpPr>
          <p:cNvPr id="648" name="Google Shape;648;p12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49" name="Google Shape;649;p128"/>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50" name="Google Shape;650;p12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51" name="Google Shape;651;p128"/>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52" name="Google Shape;652;p128"/>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53" name="Google Shape;653;p128"/>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654" name="Google Shape;654;p128"/>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sp>
        <p:nvSpPr>
          <p:cNvPr id="655" name="Google Shape;655;p128"/>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sp>
        <p:nvSpPr>
          <p:cNvPr id="656" name="Google Shape;656;p128"/>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sp>
        <p:nvSpPr>
          <p:cNvPr id="657" name="Google Shape;657;p128"/>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58" name="Google Shape;658;p128"/>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59" name="Google Shape;659;p12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0" name="Google Shape;660;p12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1" name="Google Shape;661;p128"/>
          <p:cNvSpPr txBox="1">
            <a:spLocks noGrp="1"/>
          </p:cNvSpPr>
          <p:nvPr>
            <p:ph type="body" idx="1"/>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2" name="Google Shape;662;p128"/>
          <p:cNvSpPr txBox="1">
            <a:spLocks noGrp="1"/>
          </p:cNvSpPr>
          <p:nvPr>
            <p:ph type="body" idx="2"/>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128"/>
          <p:cNvSpPr txBox="1">
            <a:spLocks noGrp="1"/>
          </p:cNvSpPr>
          <p:nvPr>
            <p:ph type="body" idx="3"/>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4" name="Google Shape;664;p128"/>
          <p:cNvSpPr txBox="1">
            <a:spLocks noGrp="1"/>
          </p:cNvSpPr>
          <p:nvPr>
            <p:ph type="body" idx="4"/>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5" name="Google Shape;665;p128"/>
          <p:cNvSpPr txBox="1">
            <a:spLocks noGrp="1"/>
          </p:cNvSpPr>
          <p:nvPr>
            <p:ph type="body" idx="5"/>
          </p:nvPr>
        </p:nvSpPr>
        <p:spPr>
          <a:xfrm>
            <a:off x="861881" y="2095807"/>
            <a:ext cx="2282224"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6" name="Google Shape;666;p128"/>
          <p:cNvSpPr txBox="1">
            <a:spLocks noGrp="1"/>
          </p:cNvSpPr>
          <p:nvPr>
            <p:ph type="body" idx="6"/>
          </p:nvPr>
        </p:nvSpPr>
        <p:spPr>
          <a:xfrm>
            <a:off x="5932985" y="2095807"/>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Google Shape;667;p128"/>
          <p:cNvSpPr txBox="1">
            <a:spLocks noGrp="1"/>
          </p:cNvSpPr>
          <p:nvPr>
            <p:ph type="body" idx="7"/>
          </p:nvPr>
        </p:nvSpPr>
        <p:spPr>
          <a:xfrm>
            <a:off x="3428430" y="4469248"/>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8" name="Google Shape;668;p128"/>
          <p:cNvSpPr txBox="1">
            <a:spLocks noGrp="1"/>
          </p:cNvSpPr>
          <p:nvPr>
            <p:ph type="body" idx="8"/>
          </p:nvPr>
        </p:nvSpPr>
        <p:spPr>
          <a:xfrm>
            <a:off x="8789087" y="4469248"/>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9"/>
        <p:cNvGrpSpPr/>
        <p:nvPr/>
      </p:nvGrpSpPr>
      <p:grpSpPr>
        <a:xfrm>
          <a:off x="0" y="0"/>
          <a:ext cx="0" cy="0"/>
          <a:chOff x="0" y="0"/>
          <a:chExt cx="0" cy="0"/>
        </a:xfrm>
      </p:grpSpPr>
      <p:sp>
        <p:nvSpPr>
          <p:cNvPr id="670" name="Google Shape;670;p129"/>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9pPr>
          </a:lstStyle>
          <a:p>
            <a:endParaRPr/>
          </a:p>
        </p:txBody>
      </p:sp>
      <p:sp>
        <p:nvSpPr>
          <p:cNvPr id="671" name="Google Shape;671;p129"/>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9pPr>
          </a:lstStyle>
          <a:p>
            <a:endParaRPr/>
          </a:p>
        </p:txBody>
      </p:sp>
      <p:sp>
        <p:nvSpPr>
          <p:cNvPr id="672" name="Google Shape;672;p1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1pPr>
            <a:lvl2pPr marL="0" lvl="1"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2pPr>
            <a:lvl3pPr marL="0" lvl="2"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3pPr>
            <a:lvl4pPr marL="0" lvl="3"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4pPr>
            <a:lvl5pPr marL="0" lvl="4"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5pPr>
            <a:lvl6pPr marL="0" lvl="5"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6pPr>
            <a:lvl7pPr marL="0" lvl="6"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7pPr>
            <a:lvl8pPr marL="0" lvl="7"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8pPr>
            <a:lvl9pPr marL="0" lvl="8"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1"/>
        <p:cNvGrpSpPr/>
        <p:nvPr/>
      </p:nvGrpSpPr>
      <p:grpSpPr>
        <a:xfrm>
          <a:off x="0" y="0"/>
          <a:ext cx="0" cy="0"/>
          <a:chOff x="0" y="0"/>
          <a:chExt cx="0" cy="0"/>
        </a:xfrm>
      </p:grpSpPr>
      <p:sp>
        <p:nvSpPr>
          <p:cNvPr id="22" name="Google Shape;22;p112"/>
          <p:cNvSpPr/>
          <p:nvPr/>
        </p:nvSpPr>
        <p:spPr>
          <a:xfrm>
            <a:off x="1" y="1684289"/>
            <a:ext cx="12191999" cy="4085572"/>
          </a:xfrm>
          <a:prstGeom prst="rect">
            <a:avLst/>
          </a:prstGeom>
          <a:solidFill>
            <a:srgbClr val="1CC083">
              <a:alpha val="3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11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112"/>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26" name="Google Shape;26;p112"/>
          <p:cNvSpPr/>
          <p:nvPr/>
        </p:nvSpPr>
        <p:spPr>
          <a:xfrm>
            <a:off x="-18853" y="5769859"/>
            <a:ext cx="12210853" cy="218688"/>
          </a:xfrm>
          <a:prstGeom prst="rect">
            <a:avLst/>
          </a:prstGeom>
          <a:solidFill>
            <a:srgbClr val="647486">
              <a:alpha val="6352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7" name="Google Shape;27;p112"/>
          <p:cNvPicPr preferRelativeResize="0"/>
          <p:nvPr/>
        </p:nvPicPr>
        <p:blipFill rotWithShape="1">
          <a:blip r:embed="rId3">
            <a:alphaModFix/>
          </a:blip>
          <a:srcRect/>
          <a:stretch/>
        </p:blipFill>
        <p:spPr>
          <a:xfrm>
            <a:off x="770592" y="1921828"/>
            <a:ext cx="771525" cy="1457325"/>
          </a:xfrm>
          <a:prstGeom prst="rect">
            <a:avLst/>
          </a:prstGeom>
          <a:noFill/>
          <a:ln>
            <a:noFill/>
          </a:ln>
        </p:spPr>
      </p:pic>
      <p:sp>
        <p:nvSpPr>
          <p:cNvPr id="28" name="Google Shape;28;p112"/>
          <p:cNvSpPr txBox="1">
            <a:spLocks noGrp="1"/>
          </p:cNvSpPr>
          <p:nvPr>
            <p:ph type="body" idx="1"/>
          </p:nvPr>
        </p:nvSpPr>
        <p:spPr>
          <a:xfrm>
            <a:off x="4809151" y="1852368"/>
            <a:ext cx="6690515" cy="3749411"/>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6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20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3"/>
        <p:cNvGrpSpPr/>
        <p:nvPr/>
      </p:nvGrpSpPr>
      <p:grpSpPr>
        <a:xfrm>
          <a:off x="0" y="0"/>
          <a:ext cx="0" cy="0"/>
          <a:chOff x="0" y="0"/>
          <a:chExt cx="0" cy="0"/>
        </a:xfrm>
      </p:grpSpPr>
      <p:sp>
        <p:nvSpPr>
          <p:cNvPr id="674" name="Google Shape;674;p13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Google Shape;675;p13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2133"/>
              </a:spcBef>
              <a:spcAft>
                <a:spcPts val="2133"/>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6" name="Google Shape;676;p1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1pPr>
            <a:lvl2pPr marL="0" lvl="1"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2pPr>
            <a:lvl3pPr marL="0" lvl="2"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3pPr>
            <a:lvl4pPr marL="0" lvl="3"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4pPr>
            <a:lvl5pPr marL="0" lvl="4"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5pPr>
            <a:lvl6pPr marL="0" lvl="5"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6pPr>
            <a:lvl7pPr marL="0" lvl="6"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7pPr>
            <a:lvl8pPr marL="0" lvl="7"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8pPr>
            <a:lvl9pPr marL="0" lvl="8" indent="0" algn="r">
              <a:lnSpc>
                <a:spcPct val="100000"/>
              </a:lnSpc>
              <a:spcBef>
                <a:spcPts val="0"/>
              </a:spcBef>
              <a:spcAft>
                <a:spcPts val="0"/>
              </a:spcAft>
              <a:buSzPts val="800"/>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8_Title+Content">
  <p:cSld name="8_Title+Content">
    <p:spTree>
      <p:nvGrpSpPr>
        <p:cNvPr id="1" name="Shape 677"/>
        <p:cNvGrpSpPr/>
        <p:nvPr/>
      </p:nvGrpSpPr>
      <p:grpSpPr>
        <a:xfrm>
          <a:off x="0" y="0"/>
          <a:ext cx="0" cy="0"/>
          <a:chOff x="0" y="0"/>
          <a:chExt cx="0" cy="0"/>
        </a:xfrm>
      </p:grpSpPr>
      <p:sp>
        <p:nvSpPr>
          <p:cNvPr id="678" name="Google Shape;678;p13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79" name="Google Shape;679;p131"/>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0" name="Google Shape;680;p13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7"/>
        <p:cNvGrpSpPr/>
        <p:nvPr/>
      </p:nvGrpSpPr>
      <p:grpSpPr>
        <a:xfrm>
          <a:off x="0" y="0"/>
          <a:ext cx="0" cy="0"/>
          <a:chOff x="0" y="0"/>
          <a:chExt cx="0" cy="0"/>
        </a:xfrm>
      </p:grpSpPr>
      <p:sp>
        <p:nvSpPr>
          <p:cNvPr id="688" name="Google Shape;688;p9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9" name="Google Shape;689;p9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lvl1pPr marL="457200" marR="0" lvl="0" indent="-228600" algn="l" rtl="0">
              <a:lnSpc>
                <a:spcPct val="10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0" name="Google Shape;690;p9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691"/>
        <p:cNvGrpSpPr/>
        <p:nvPr/>
      </p:nvGrpSpPr>
      <p:grpSpPr>
        <a:xfrm>
          <a:off x="0" y="0"/>
          <a:ext cx="0" cy="0"/>
          <a:chOff x="0" y="0"/>
          <a:chExt cx="0" cy="0"/>
        </a:xfrm>
      </p:grpSpPr>
      <p:sp>
        <p:nvSpPr>
          <p:cNvPr id="692" name="Google Shape;692;p98"/>
          <p:cNvSpPr/>
          <p:nvPr/>
        </p:nvSpPr>
        <p:spPr>
          <a:xfrm>
            <a:off x="1" y="1684289"/>
            <a:ext cx="12191999" cy="4085572"/>
          </a:xfrm>
          <a:prstGeom prst="rect">
            <a:avLst/>
          </a:prstGeom>
          <a:solidFill>
            <a:srgbClr val="1CC083">
              <a:alpha val="3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3" name="Google Shape;693;p9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4" name="Google Shape;694;p9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95" name="Google Shape;695;p98"/>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696" name="Google Shape;696;p98"/>
          <p:cNvSpPr/>
          <p:nvPr/>
        </p:nvSpPr>
        <p:spPr>
          <a:xfrm>
            <a:off x="-18853" y="5769859"/>
            <a:ext cx="12210853" cy="218688"/>
          </a:xfrm>
          <a:prstGeom prst="rect">
            <a:avLst/>
          </a:prstGeom>
          <a:solidFill>
            <a:srgbClr val="647486">
              <a:alpha val="6352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97" name="Google Shape;697;p98"/>
          <p:cNvPicPr preferRelativeResize="0"/>
          <p:nvPr/>
        </p:nvPicPr>
        <p:blipFill rotWithShape="1">
          <a:blip r:embed="rId3">
            <a:alphaModFix/>
          </a:blip>
          <a:srcRect/>
          <a:stretch/>
        </p:blipFill>
        <p:spPr>
          <a:xfrm>
            <a:off x="770592" y="1921828"/>
            <a:ext cx="771525" cy="1457325"/>
          </a:xfrm>
          <a:prstGeom prst="rect">
            <a:avLst/>
          </a:prstGeom>
          <a:noFill/>
          <a:ln>
            <a:noFill/>
          </a:ln>
        </p:spPr>
      </p:pic>
      <p:sp>
        <p:nvSpPr>
          <p:cNvPr id="698" name="Google Shape;698;p98"/>
          <p:cNvSpPr txBox="1">
            <a:spLocks noGrp="1"/>
          </p:cNvSpPr>
          <p:nvPr>
            <p:ph type="body" idx="1"/>
          </p:nvPr>
        </p:nvSpPr>
        <p:spPr>
          <a:xfrm>
            <a:off x="4809151" y="1852368"/>
            <a:ext cx="6690515" cy="3749411"/>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6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20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0_RunningMan-Infographic">
  <p:cSld name="20_RunningMan-Infographic">
    <p:spTree>
      <p:nvGrpSpPr>
        <p:cNvPr id="1" name="Shape 699"/>
        <p:cNvGrpSpPr/>
        <p:nvPr/>
      </p:nvGrpSpPr>
      <p:grpSpPr>
        <a:xfrm>
          <a:off x="0" y="0"/>
          <a:ext cx="0" cy="0"/>
          <a:chOff x="0" y="0"/>
          <a:chExt cx="0" cy="0"/>
        </a:xfrm>
      </p:grpSpPr>
      <p:sp>
        <p:nvSpPr>
          <p:cNvPr id="700" name="Google Shape;700;p99"/>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01" name="Google Shape;701;p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02" name="Google Shape;702;p99"/>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03" name="Google Shape;703;p9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4" name="Google Shape;704;p99"/>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05" name="Google Shape;705;p99"/>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06" name="Google Shape;706;p99"/>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1_RunningMan-Infographic">
  <p:cSld name="21_RunningMan-Infographic">
    <p:spTree>
      <p:nvGrpSpPr>
        <p:cNvPr id="1" name="Shape 707"/>
        <p:cNvGrpSpPr/>
        <p:nvPr/>
      </p:nvGrpSpPr>
      <p:grpSpPr>
        <a:xfrm>
          <a:off x="0" y="0"/>
          <a:ext cx="0" cy="0"/>
          <a:chOff x="0" y="0"/>
          <a:chExt cx="0" cy="0"/>
        </a:xfrm>
      </p:grpSpPr>
      <p:sp>
        <p:nvSpPr>
          <p:cNvPr id="708" name="Google Shape;708;p100"/>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09" name="Google Shape;709;p10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10" name="Google Shape;710;p100"/>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11" name="Google Shape;711;p100"/>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12" name="Google Shape;712;p10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13" name="Google Shape;713;p100"/>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14" name="Google Shape;714;p100"/>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RunningMan-Infographic">
  <p:cSld name="22_RunningMan-Infographic">
    <p:spTree>
      <p:nvGrpSpPr>
        <p:cNvPr id="1" name="Shape 715"/>
        <p:cNvGrpSpPr/>
        <p:nvPr/>
      </p:nvGrpSpPr>
      <p:grpSpPr>
        <a:xfrm>
          <a:off x="0" y="0"/>
          <a:ext cx="0" cy="0"/>
          <a:chOff x="0" y="0"/>
          <a:chExt cx="0" cy="0"/>
        </a:xfrm>
      </p:grpSpPr>
      <p:sp>
        <p:nvSpPr>
          <p:cNvPr id="716" name="Google Shape;716;p101"/>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17" name="Google Shape;717;p10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18" name="Google Shape;718;p1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19" name="Google Shape;719;p101"/>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20" name="Google Shape;720;p101"/>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21" name="Google Shape;721;p10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22" name="Google Shape;722;p101"/>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3_RunningMan-Infographic">
  <p:cSld name="23_RunningMan-Infographic">
    <p:spTree>
      <p:nvGrpSpPr>
        <p:cNvPr id="1" name="Shape 723"/>
        <p:cNvGrpSpPr/>
        <p:nvPr/>
      </p:nvGrpSpPr>
      <p:grpSpPr>
        <a:xfrm>
          <a:off x="0" y="0"/>
          <a:ext cx="0" cy="0"/>
          <a:chOff x="0" y="0"/>
          <a:chExt cx="0" cy="0"/>
        </a:xfrm>
      </p:grpSpPr>
      <p:sp>
        <p:nvSpPr>
          <p:cNvPr id="724" name="Google Shape;724;p102"/>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25" name="Google Shape;725;p10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26" name="Google Shape;726;p10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27" name="Google Shape;727;p102"/>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28" name="Google Shape;728;p102"/>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29" name="Google Shape;729;p102"/>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30" name="Google Shape;730;p102"/>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4_RunningMan-Infographic">
  <p:cSld name="24_RunningMan-Infographic">
    <p:spTree>
      <p:nvGrpSpPr>
        <p:cNvPr id="1" name="Shape 731"/>
        <p:cNvGrpSpPr/>
        <p:nvPr/>
      </p:nvGrpSpPr>
      <p:grpSpPr>
        <a:xfrm>
          <a:off x="0" y="0"/>
          <a:ext cx="0" cy="0"/>
          <a:chOff x="0" y="0"/>
          <a:chExt cx="0" cy="0"/>
        </a:xfrm>
      </p:grpSpPr>
      <p:sp>
        <p:nvSpPr>
          <p:cNvPr id="732" name="Google Shape;732;p103"/>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33" name="Google Shape;733;p10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4" name="Google Shape;734;p103"/>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35" name="Google Shape;735;p103"/>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36" name="Google Shape;736;p103"/>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37" name="Google Shape;737;p103"/>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38" name="Google Shape;738;p103"/>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5_RunningMan-Infographic">
  <p:cSld name="25_RunningMan-Infographic">
    <p:spTree>
      <p:nvGrpSpPr>
        <p:cNvPr id="1" name="Shape 739"/>
        <p:cNvGrpSpPr/>
        <p:nvPr/>
      </p:nvGrpSpPr>
      <p:grpSpPr>
        <a:xfrm>
          <a:off x="0" y="0"/>
          <a:ext cx="0" cy="0"/>
          <a:chOff x="0" y="0"/>
          <a:chExt cx="0" cy="0"/>
        </a:xfrm>
      </p:grpSpPr>
      <p:sp>
        <p:nvSpPr>
          <p:cNvPr id="740" name="Google Shape;740;p104"/>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41" name="Google Shape;741;p10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42" name="Google Shape;742;p104"/>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43" name="Google Shape;743;p104"/>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44" name="Google Shape;744;p104"/>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45" name="Google Shape;745;p104"/>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46" name="Google Shape;746;p104"/>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9"/>
        <p:cNvGrpSpPr/>
        <p:nvPr/>
      </p:nvGrpSpPr>
      <p:grpSpPr>
        <a:xfrm>
          <a:off x="0" y="0"/>
          <a:ext cx="0" cy="0"/>
          <a:chOff x="0" y="0"/>
          <a:chExt cx="0" cy="0"/>
        </a:xfrm>
      </p:grpSpPr>
      <p:sp>
        <p:nvSpPr>
          <p:cNvPr id="30" name="Google Shape;30;p11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31" name="Google Shape;31;p113"/>
          <p:cNvGrpSpPr/>
          <p:nvPr/>
        </p:nvGrpSpPr>
        <p:grpSpPr>
          <a:xfrm flipH="1">
            <a:off x="-1" y="1967241"/>
            <a:ext cx="6132405" cy="3823634"/>
            <a:chOff x="6625864" y="1832110"/>
            <a:chExt cx="6820169" cy="4367731"/>
          </a:xfrm>
        </p:grpSpPr>
        <p:sp>
          <p:nvSpPr>
            <p:cNvPr id="32" name="Google Shape;32;p113"/>
            <p:cNvSpPr/>
            <p:nvPr/>
          </p:nvSpPr>
          <p:spPr>
            <a:xfrm>
              <a:off x="8676704" y="2559253"/>
              <a:ext cx="4769328" cy="727141"/>
            </a:xfrm>
            <a:custGeom>
              <a:avLst/>
              <a:gdLst/>
              <a:ahLst/>
              <a:cxnLst/>
              <a:rect l="l" t="t" r="r" b="b"/>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Google Shape;33;p113"/>
            <p:cNvSpPr/>
            <p:nvPr/>
          </p:nvSpPr>
          <p:spPr>
            <a:xfrm>
              <a:off x="7565934" y="1832111"/>
              <a:ext cx="5880099" cy="727143"/>
            </a:xfrm>
            <a:custGeom>
              <a:avLst/>
              <a:gdLst/>
              <a:ahLst/>
              <a:cxnLst/>
              <a:rect l="l" t="t" r="r" b="b"/>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Google Shape;34;p113"/>
            <p:cNvSpPr/>
            <p:nvPr/>
          </p:nvSpPr>
          <p:spPr>
            <a:xfrm>
              <a:off x="9898038" y="2559253"/>
              <a:ext cx="542487" cy="337204"/>
            </a:xfrm>
            <a:custGeom>
              <a:avLst/>
              <a:gdLst/>
              <a:ahLst/>
              <a:cxnLst/>
              <a:rect l="l" t="t" r="r" b="b"/>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Google Shape;35;p113"/>
            <p:cNvSpPr/>
            <p:nvPr/>
          </p:nvSpPr>
          <p:spPr>
            <a:xfrm>
              <a:off x="9308468" y="4013537"/>
              <a:ext cx="4137563" cy="727141"/>
            </a:xfrm>
            <a:custGeom>
              <a:avLst/>
              <a:gdLst/>
              <a:ahLst/>
              <a:cxnLst/>
              <a:rect l="l" t="t" r="r" b="b"/>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Google Shape;36;p113"/>
            <p:cNvSpPr/>
            <p:nvPr/>
          </p:nvSpPr>
          <p:spPr>
            <a:xfrm>
              <a:off x="8983260" y="3286396"/>
              <a:ext cx="4462773" cy="727141"/>
            </a:xfrm>
            <a:custGeom>
              <a:avLst/>
              <a:gdLst/>
              <a:ahLst/>
              <a:cxnLst/>
              <a:rect l="l" t="t" r="r" b="b"/>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Google Shape;37;p113"/>
            <p:cNvSpPr/>
            <p:nvPr/>
          </p:nvSpPr>
          <p:spPr>
            <a:xfrm>
              <a:off x="10167877" y="5467819"/>
              <a:ext cx="3278156" cy="727141"/>
            </a:xfrm>
            <a:custGeom>
              <a:avLst/>
              <a:gdLst/>
              <a:ahLst/>
              <a:cxnLst/>
              <a:rect l="l" t="t" r="r" b="b"/>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38;p113"/>
            <p:cNvSpPr/>
            <p:nvPr/>
          </p:nvSpPr>
          <p:spPr>
            <a:xfrm>
              <a:off x="9593681" y="4740680"/>
              <a:ext cx="3852352" cy="727138"/>
            </a:xfrm>
            <a:custGeom>
              <a:avLst/>
              <a:gdLst/>
              <a:ahLst/>
              <a:cxnLst/>
              <a:rect l="l" t="t" r="r" b="b"/>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113"/>
            <p:cNvSpPr/>
            <p:nvPr/>
          </p:nvSpPr>
          <p:spPr>
            <a:xfrm>
              <a:off x="10167877" y="6194962"/>
              <a:ext cx="3278156" cy="4879"/>
            </a:xfrm>
            <a:custGeom>
              <a:avLst/>
              <a:gdLst/>
              <a:ahLst/>
              <a:cxnLst/>
              <a:rect l="l" t="t" r="r" b="b"/>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113"/>
            <p:cNvSpPr/>
            <p:nvPr/>
          </p:nvSpPr>
          <p:spPr>
            <a:xfrm>
              <a:off x="8125821" y="5963555"/>
              <a:ext cx="524061" cy="176511"/>
            </a:xfrm>
            <a:custGeom>
              <a:avLst/>
              <a:gdLst/>
              <a:ahLst/>
              <a:cxnLst/>
              <a:rect l="l" t="t" r="r" b="b"/>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113"/>
            <p:cNvSpPr/>
            <p:nvPr/>
          </p:nvSpPr>
          <p:spPr>
            <a:xfrm>
              <a:off x="10076514" y="5963553"/>
              <a:ext cx="197611" cy="231412"/>
            </a:xfrm>
            <a:custGeom>
              <a:avLst/>
              <a:gdLst/>
              <a:ahLst/>
              <a:cxnLst/>
              <a:rect l="l" t="t" r="r" b="b"/>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113"/>
            <p:cNvSpPr/>
            <p:nvPr/>
          </p:nvSpPr>
          <p:spPr>
            <a:xfrm>
              <a:off x="6625864" y="2559252"/>
              <a:ext cx="3814660" cy="727143"/>
            </a:xfrm>
            <a:custGeom>
              <a:avLst/>
              <a:gdLst/>
              <a:ahLst/>
              <a:cxnLst/>
              <a:rect l="l" t="t" r="r" b="b"/>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113"/>
            <p:cNvSpPr/>
            <p:nvPr/>
          </p:nvSpPr>
          <p:spPr>
            <a:xfrm>
              <a:off x="7297396" y="1832110"/>
              <a:ext cx="3109750" cy="727141"/>
            </a:xfrm>
            <a:custGeom>
              <a:avLst/>
              <a:gdLst/>
              <a:ahLst/>
              <a:cxnLst/>
              <a:rect l="l" t="t" r="r" b="b"/>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113"/>
            <p:cNvSpPr/>
            <p:nvPr/>
          </p:nvSpPr>
          <p:spPr>
            <a:xfrm>
              <a:off x="7777039" y="4013537"/>
              <a:ext cx="1816641" cy="727141"/>
            </a:xfrm>
            <a:custGeom>
              <a:avLst/>
              <a:gdLst/>
              <a:ahLst/>
              <a:cxnLst/>
              <a:rect l="l" t="t" r="r" b="b"/>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113"/>
            <p:cNvSpPr/>
            <p:nvPr/>
          </p:nvSpPr>
          <p:spPr>
            <a:xfrm>
              <a:off x="6896878" y="3286394"/>
              <a:ext cx="2513113" cy="727144"/>
            </a:xfrm>
            <a:custGeom>
              <a:avLst/>
              <a:gdLst/>
              <a:ahLst/>
              <a:cxnLst/>
              <a:rect l="l" t="t" r="r" b="b"/>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113"/>
            <p:cNvSpPr/>
            <p:nvPr/>
          </p:nvSpPr>
          <p:spPr>
            <a:xfrm>
              <a:off x="8125822" y="5467823"/>
              <a:ext cx="2385160" cy="727143"/>
            </a:xfrm>
            <a:custGeom>
              <a:avLst/>
              <a:gdLst/>
              <a:ahLst/>
              <a:cxnLst/>
              <a:rect l="l" t="t" r="r" b="b"/>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113"/>
            <p:cNvSpPr/>
            <p:nvPr/>
          </p:nvSpPr>
          <p:spPr>
            <a:xfrm>
              <a:off x="7885553" y="4740680"/>
              <a:ext cx="2331607" cy="727143"/>
            </a:xfrm>
            <a:custGeom>
              <a:avLst/>
              <a:gdLst/>
              <a:ahLst/>
              <a:cxnLst/>
              <a:rect l="l" t="t" r="r" b="b"/>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8" name="Google Shape;48;p113"/>
          <p:cNvSpPr txBox="1">
            <a:spLocks noGrp="1"/>
          </p:cNvSpPr>
          <p:nvPr>
            <p:ph type="body" idx="1"/>
          </p:nvPr>
        </p:nvSpPr>
        <p:spPr>
          <a:xfrm>
            <a:off x="6213746" y="1967241"/>
            <a:ext cx="5285919" cy="3749409"/>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Google Shape;49;p11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113"/>
          <p:cNvPicPr preferRelativeResize="0"/>
          <p:nvPr/>
        </p:nvPicPr>
        <p:blipFill rotWithShape="1">
          <a:blip r:embed="rId2">
            <a:alphaModFix/>
          </a:blip>
          <a:srcRect/>
          <a:stretch/>
        </p:blipFill>
        <p:spPr>
          <a:xfrm>
            <a:off x="383986" y="2388341"/>
            <a:ext cx="2408642" cy="249352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6_RunningMan-Infographic">
  <p:cSld name="26_RunningMan-Infographic">
    <p:spTree>
      <p:nvGrpSpPr>
        <p:cNvPr id="1" name="Shape 747"/>
        <p:cNvGrpSpPr/>
        <p:nvPr/>
      </p:nvGrpSpPr>
      <p:grpSpPr>
        <a:xfrm>
          <a:off x="0" y="0"/>
          <a:ext cx="0" cy="0"/>
          <a:chOff x="0" y="0"/>
          <a:chExt cx="0" cy="0"/>
        </a:xfrm>
      </p:grpSpPr>
      <p:sp>
        <p:nvSpPr>
          <p:cNvPr id="748" name="Google Shape;748;p10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49" name="Google Shape;749;p10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50" name="Google Shape;750;p10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51" name="Google Shape;751;p105"/>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52" name="Google Shape;752;p105"/>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53" name="Google Shape;753;p105"/>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54" name="Google Shape;754;p105"/>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7_RunningMan-Infographic">
  <p:cSld name="27_RunningMan-Infographic">
    <p:spTree>
      <p:nvGrpSpPr>
        <p:cNvPr id="1" name="Shape 755"/>
        <p:cNvGrpSpPr/>
        <p:nvPr/>
      </p:nvGrpSpPr>
      <p:grpSpPr>
        <a:xfrm>
          <a:off x="0" y="0"/>
          <a:ext cx="0" cy="0"/>
          <a:chOff x="0" y="0"/>
          <a:chExt cx="0" cy="0"/>
        </a:xfrm>
      </p:grpSpPr>
      <p:sp>
        <p:nvSpPr>
          <p:cNvPr id="756" name="Google Shape;756;p106"/>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57" name="Google Shape;757;p10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58" name="Google Shape;758;p10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59" name="Google Shape;759;p106"/>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60" name="Google Shape;760;p106"/>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61" name="Google Shape;761;p106"/>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62" name="Google Shape;762;p106"/>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8_RunningMan-Infographic">
  <p:cSld name="28_RunningMan-Infographic">
    <p:spTree>
      <p:nvGrpSpPr>
        <p:cNvPr id="1" name="Shape 763"/>
        <p:cNvGrpSpPr/>
        <p:nvPr/>
      </p:nvGrpSpPr>
      <p:grpSpPr>
        <a:xfrm>
          <a:off x="0" y="0"/>
          <a:ext cx="0" cy="0"/>
          <a:chOff x="0" y="0"/>
          <a:chExt cx="0" cy="0"/>
        </a:xfrm>
      </p:grpSpPr>
      <p:sp>
        <p:nvSpPr>
          <p:cNvPr id="764" name="Google Shape;764;p107"/>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65" name="Google Shape;765;p10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6" name="Google Shape;766;p10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67" name="Google Shape;767;p107"/>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68" name="Google Shape;768;p107"/>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69" name="Google Shape;769;p107"/>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70" name="Google Shape;770;p107"/>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9_RunningMan-Infographic">
  <p:cSld name="29_RunningMan-Infographic">
    <p:spTree>
      <p:nvGrpSpPr>
        <p:cNvPr id="1" name="Shape 771"/>
        <p:cNvGrpSpPr/>
        <p:nvPr/>
      </p:nvGrpSpPr>
      <p:grpSpPr>
        <a:xfrm>
          <a:off x="0" y="0"/>
          <a:ext cx="0" cy="0"/>
          <a:chOff x="0" y="0"/>
          <a:chExt cx="0" cy="0"/>
        </a:xfrm>
      </p:grpSpPr>
      <p:sp>
        <p:nvSpPr>
          <p:cNvPr id="772" name="Google Shape;772;p108"/>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73" name="Google Shape;773;p10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4" name="Google Shape;774;p10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75" name="Google Shape;775;p108"/>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76" name="Google Shape;776;p108"/>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77" name="Google Shape;777;p108"/>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78" name="Google Shape;778;p108"/>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0_RunningMan-Infographic">
  <p:cSld name="30_RunningMan-Infographic">
    <p:spTree>
      <p:nvGrpSpPr>
        <p:cNvPr id="1" name="Shape 779"/>
        <p:cNvGrpSpPr/>
        <p:nvPr/>
      </p:nvGrpSpPr>
      <p:grpSpPr>
        <a:xfrm>
          <a:off x="0" y="0"/>
          <a:ext cx="0" cy="0"/>
          <a:chOff x="0" y="0"/>
          <a:chExt cx="0" cy="0"/>
        </a:xfrm>
      </p:grpSpPr>
      <p:sp>
        <p:nvSpPr>
          <p:cNvPr id="780" name="Google Shape;780;p109"/>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81" name="Google Shape;781;p10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82" name="Google Shape;782;p109"/>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83" name="Google Shape;783;p10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84" name="Google Shape;784;p109"/>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85" name="Google Shape;785;p109"/>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86" name="Google Shape;786;p109"/>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1_RunningMan-Infographic">
  <p:cSld name="31_RunningMan-Infographic">
    <p:spTree>
      <p:nvGrpSpPr>
        <p:cNvPr id="1" name="Shape 787"/>
        <p:cNvGrpSpPr/>
        <p:nvPr/>
      </p:nvGrpSpPr>
      <p:grpSpPr>
        <a:xfrm>
          <a:off x="0" y="0"/>
          <a:ext cx="0" cy="0"/>
          <a:chOff x="0" y="0"/>
          <a:chExt cx="0" cy="0"/>
        </a:xfrm>
      </p:grpSpPr>
      <p:sp>
        <p:nvSpPr>
          <p:cNvPr id="788" name="Google Shape;788;p110"/>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89" name="Google Shape;789;p11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0" name="Google Shape;790;p110"/>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91" name="Google Shape;791;p110"/>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92" name="Google Shape;792;p11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793" name="Google Shape;793;p110"/>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94" name="Google Shape;794;p110"/>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2_RunningMan-Infographic">
  <p:cSld name="32_RunningMan-Infographic">
    <p:spTree>
      <p:nvGrpSpPr>
        <p:cNvPr id="1" name="Shape 795"/>
        <p:cNvGrpSpPr/>
        <p:nvPr/>
      </p:nvGrpSpPr>
      <p:grpSpPr>
        <a:xfrm>
          <a:off x="0" y="0"/>
          <a:ext cx="0" cy="0"/>
          <a:chOff x="0" y="0"/>
          <a:chExt cx="0" cy="0"/>
        </a:xfrm>
      </p:grpSpPr>
      <p:sp>
        <p:nvSpPr>
          <p:cNvPr id="796" name="Google Shape;796;p111"/>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797" name="Google Shape;797;p11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8" name="Google Shape;798;p11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799" name="Google Shape;799;p111"/>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800" name="Google Shape;800;p111"/>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801" name="Google Shape;801;p11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802" name="Google Shape;802;p111"/>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803"/>
        <p:cNvGrpSpPr/>
        <p:nvPr/>
      </p:nvGrpSpPr>
      <p:grpSpPr>
        <a:xfrm>
          <a:off x="0" y="0"/>
          <a:ext cx="0" cy="0"/>
          <a:chOff x="0" y="0"/>
          <a:chExt cx="0" cy="0"/>
        </a:xfrm>
      </p:grpSpPr>
      <p:sp>
        <p:nvSpPr>
          <p:cNvPr id="804" name="Google Shape;804;p132"/>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5" name="Google Shape;805;p132"/>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6" name="Google Shape;806;p13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807"/>
        <p:cNvGrpSpPr/>
        <p:nvPr/>
      </p:nvGrpSpPr>
      <p:grpSpPr>
        <a:xfrm>
          <a:off x="0" y="0"/>
          <a:ext cx="0" cy="0"/>
          <a:chOff x="0" y="0"/>
          <a:chExt cx="0" cy="0"/>
        </a:xfrm>
      </p:grpSpPr>
      <p:sp>
        <p:nvSpPr>
          <p:cNvPr id="808" name="Google Shape;808;p133"/>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9" name="Google Shape;809;p133"/>
          <p:cNvSpPr txBox="1">
            <a:spLocks noGrp="1"/>
          </p:cNvSpPr>
          <p:nvPr>
            <p:ph type="body" idx="1"/>
          </p:nvPr>
        </p:nvSpPr>
        <p:spPr>
          <a:xfrm>
            <a:off x="514350" y="1304995"/>
            <a:ext cx="5323743"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0" name="Google Shape;810;p133"/>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11" name="Google Shape;811;p133"/>
          <p:cNvSpPr>
            <a:spLocks noGrp="1"/>
          </p:cNvSpPr>
          <p:nvPr>
            <p:ph type="pic" idx="2"/>
          </p:nvPr>
        </p:nvSpPr>
        <p:spPr>
          <a:xfrm>
            <a:off x="6096000" y="1292225"/>
            <a:ext cx="5096608" cy="483552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812"/>
        <p:cNvGrpSpPr/>
        <p:nvPr/>
      </p:nvGrpSpPr>
      <p:grpSpPr>
        <a:xfrm>
          <a:off x="0" y="0"/>
          <a:ext cx="0" cy="0"/>
          <a:chOff x="0" y="0"/>
          <a:chExt cx="0" cy="0"/>
        </a:xfrm>
      </p:grpSpPr>
      <p:sp>
        <p:nvSpPr>
          <p:cNvPr id="813" name="Google Shape;813;p13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14" name="Google Shape;814;p134"/>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5" name="Google Shape;815;p134"/>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16" name="Google Shape;816;p134"/>
          <p:cNvSpPr>
            <a:spLocks noGrp="1"/>
          </p:cNvSpPr>
          <p:nvPr>
            <p:ph type="pic" idx="2"/>
          </p:nvPr>
        </p:nvSpPr>
        <p:spPr>
          <a:xfrm>
            <a:off x="8354663" y="3279531"/>
            <a:ext cx="3322988" cy="286568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1"/>
        <p:cNvGrpSpPr/>
        <p:nvPr/>
      </p:nvGrpSpPr>
      <p:grpSpPr>
        <a:xfrm>
          <a:off x="0" y="0"/>
          <a:ext cx="0" cy="0"/>
          <a:chOff x="0" y="0"/>
          <a:chExt cx="0" cy="0"/>
        </a:xfrm>
      </p:grpSpPr>
      <p:pic>
        <p:nvPicPr>
          <p:cNvPr id="52" name="Google Shape;52;p114"/>
          <p:cNvPicPr preferRelativeResize="0"/>
          <p:nvPr/>
        </p:nvPicPr>
        <p:blipFill rotWithShape="1">
          <a:blip r:embed="rId2">
            <a:alphaModFix/>
          </a:blip>
          <a:srcRect/>
          <a:stretch/>
        </p:blipFill>
        <p:spPr>
          <a:xfrm>
            <a:off x="-3134" y="5309"/>
            <a:ext cx="12185707" cy="6847385"/>
          </a:xfrm>
          <a:prstGeom prst="rect">
            <a:avLst/>
          </a:prstGeom>
          <a:noFill/>
          <a:ln>
            <a:noFill/>
          </a:ln>
        </p:spPr>
      </p:pic>
      <p:sp>
        <p:nvSpPr>
          <p:cNvPr id="53" name="Google Shape;53;p114"/>
          <p:cNvSpPr/>
          <p:nvPr/>
        </p:nvSpPr>
        <p:spPr>
          <a:xfrm>
            <a:off x="0" y="1447589"/>
            <a:ext cx="12192000" cy="1491049"/>
          </a:xfrm>
          <a:prstGeom prst="rect">
            <a:avLst/>
          </a:prstGeom>
          <a:solidFill>
            <a:srgbClr val="F2F2F2">
              <a:alpha val="43921"/>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14"/>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5" name="Google Shape;55;p114"/>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b="0" i="0" u="none" strike="noStrike" cap="none">
              <a:solidFill>
                <a:srgbClr val="000000"/>
              </a:solidFill>
              <a:latin typeface="Arial"/>
              <a:ea typeface="Arial"/>
              <a:cs typeface="Arial"/>
              <a:sym typeface="Arial"/>
            </a:endParaRPr>
          </a:p>
        </p:txBody>
      </p:sp>
      <p:sp>
        <p:nvSpPr>
          <p:cNvPr id="56" name="Google Shape;56;p114"/>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7"/>
        <p:cNvGrpSpPr/>
        <p:nvPr/>
      </p:nvGrpSpPr>
      <p:grpSpPr>
        <a:xfrm>
          <a:off x="0" y="0"/>
          <a:ext cx="0" cy="0"/>
          <a:chOff x="0" y="0"/>
          <a:chExt cx="0" cy="0"/>
        </a:xfrm>
      </p:grpSpPr>
      <p:sp>
        <p:nvSpPr>
          <p:cNvPr id="818" name="Google Shape;818;p135"/>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19" name="Google Shape;819;p13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0"/>
        <p:cNvGrpSpPr/>
        <p:nvPr/>
      </p:nvGrpSpPr>
      <p:grpSpPr>
        <a:xfrm>
          <a:off x="0" y="0"/>
          <a:ext cx="0" cy="0"/>
          <a:chOff x="0" y="0"/>
          <a:chExt cx="0" cy="0"/>
        </a:xfrm>
      </p:grpSpPr>
      <p:sp>
        <p:nvSpPr>
          <p:cNvPr id="821" name="Google Shape;821;p13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54_Title+Content">
  <p:cSld name="54_Title+Content">
    <p:spTree>
      <p:nvGrpSpPr>
        <p:cNvPr id="1" name="Shape 822"/>
        <p:cNvGrpSpPr/>
        <p:nvPr/>
      </p:nvGrpSpPr>
      <p:grpSpPr>
        <a:xfrm>
          <a:off x="0" y="0"/>
          <a:ext cx="0" cy="0"/>
          <a:chOff x="0" y="0"/>
          <a:chExt cx="0" cy="0"/>
        </a:xfrm>
      </p:grpSpPr>
      <p:sp>
        <p:nvSpPr>
          <p:cNvPr id="823" name="Google Shape;823;p13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4" name="Google Shape;824;p137"/>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5" name="Google Shape;825;p13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79_Title+Content">
  <p:cSld name="79_Title+Content">
    <p:spTree>
      <p:nvGrpSpPr>
        <p:cNvPr id="1" name="Shape 826"/>
        <p:cNvGrpSpPr/>
        <p:nvPr/>
      </p:nvGrpSpPr>
      <p:grpSpPr>
        <a:xfrm>
          <a:off x="0" y="0"/>
          <a:ext cx="0" cy="0"/>
          <a:chOff x="0" y="0"/>
          <a:chExt cx="0" cy="0"/>
        </a:xfrm>
      </p:grpSpPr>
      <p:sp>
        <p:nvSpPr>
          <p:cNvPr id="827" name="Google Shape;827;p13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8" name="Google Shape;828;p138"/>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29" name="Google Shape;829;p13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a:lvl1pPr>
            <a:lvl2pPr marL="0" marR="0" lvl="1" indent="0" algn="r">
              <a:lnSpc>
                <a:spcPct val="100000"/>
              </a:lnSpc>
              <a:spcBef>
                <a:spcPts val="0"/>
              </a:spcBef>
              <a:spcAft>
                <a:spcPts val="0"/>
              </a:spcAft>
              <a:buClr>
                <a:srgbClr val="888888"/>
              </a:buClr>
              <a:buSzPts val="800"/>
              <a:buFont typeface="Arial"/>
              <a:buNone/>
              <a:defRPr/>
            </a:lvl2pPr>
            <a:lvl3pPr marL="0" marR="0" lvl="2" indent="0" algn="r">
              <a:lnSpc>
                <a:spcPct val="100000"/>
              </a:lnSpc>
              <a:spcBef>
                <a:spcPts val="0"/>
              </a:spcBef>
              <a:spcAft>
                <a:spcPts val="0"/>
              </a:spcAft>
              <a:buClr>
                <a:srgbClr val="888888"/>
              </a:buClr>
              <a:buSzPts val="800"/>
              <a:buFont typeface="Arial"/>
              <a:buNone/>
              <a:defRPr/>
            </a:lvl3pPr>
            <a:lvl4pPr marL="0" marR="0" lvl="3" indent="0" algn="r">
              <a:lnSpc>
                <a:spcPct val="100000"/>
              </a:lnSpc>
              <a:spcBef>
                <a:spcPts val="0"/>
              </a:spcBef>
              <a:spcAft>
                <a:spcPts val="0"/>
              </a:spcAft>
              <a:buClr>
                <a:srgbClr val="888888"/>
              </a:buClr>
              <a:buSzPts val="800"/>
              <a:buFont typeface="Arial"/>
              <a:buNone/>
              <a:defRPr/>
            </a:lvl4pPr>
            <a:lvl5pPr marL="0" marR="0" lvl="4" indent="0" algn="r">
              <a:lnSpc>
                <a:spcPct val="100000"/>
              </a:lnSpc>
              <a:spcBef>
                <a:spcPts val="0"/>
              </a:spcBef>
              <a:spcAft>
                <a:spcPts val="0"/>
              </a:spcAft>
              <a:buClr>
                <a:srgbClr val="888888"/>
              </a:buClr>
              <a:buSzPts val="800"/>
              <a:buFont typeface="Arial"/>
              <a:buNone/>
              <a:defRPr/>
            </a:lvl5pPr>
            <a:lvl6pPr marL="0" marR="0" lvl="5" indent="0" algn="r">
              <a:lnSpc>
                <a:spcPct val="100000"/>
              </a:lnSpc>
              <a:spcBef>
                <a:spcPts val="0"/>
              </a:spcBef>
              <a:spcAft>
                <a:spcPts val="0"/>
              </a:spcAft>
              <a:buClr>
                <a:srgbClr val="888888"/>
              </a:buClr>
              <a:buSzPts val="800"/>
              <a:buFont typeface="Arial"/>
              <a:buNone/>
              <a:defRPr/>
            </a:lvl6pPr>
            <a:lvl7pPr marL="0" marR="0" lvl="6" indent="0" algn="r">
              <a:lnSpc>
                <a:spcPct val="100000"/>
              </a:lnSpc>
              <a:spcBef>
                <a:spcPts val="0"/>
              </a:spcBef>
              <a:spcAft>
                <a:spcPts val="0"/>
              </a:spcAft>
              <a:buClr>
                <a:srgbClr val="888888"/>
              </a:buClr>
              <a:buSzPts val="800"/>
              <a:buFont typeface="Arial"/>
              <a:buNone/>
              <a:defRPr/>
            </a:lvl7pPr>
            <a:lvl8pPr marL="0" marR="0" lvl="7" indent="0" algn="r">
              <a:lnSpc>
                <a:spcPct val="100000"/>
              </a:lnSpc>
              <a:spcBef>
                <a:spcPts val="0"/>
              </a:spcBef>
              <a:spcAft>
                <a:spcPts val="0"/>
              </a:spcAft>
              <a:buClr>
                <a:srgbClr val="888888"/>
              </a:buClr>
              <a:buSzPts val="800"/>
              <a:buFont typeface="Arial"/>
              <a:buNone/>
              <a:defRPr/>
            </a:lvl8pPr>
            <a:lvl9pPr marL="0" marR="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7"/>
        <p:cNvGrpSpPr/>
        <p:nvPr/>
      </p:nvGrpSpPr>
      <p:grpSpPr>
        <a:xfrm>
          <a:off x="0" y="0"/>
          <a:ext cx="0" cy="0"/>
          <a:chOff x="0" y="0"/>
          <a:chExt cx="0" cy="0"/>
        </a:xfrm>
      </p:grpSpPr>
      <p:sp>
        <p:nvSpPr>
          <p:cNvPr id="58" name="Google Shape;58;p115"/>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115"/>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11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115"/>
          <p:cNvSpPr txBox="1">
            <a:spLocks noGrp="1"/>
          </p:cNvSpPr>
          <p:nvPr>
            <p:ph type="body" idx="4"/>
          </p:nvPr>
        </p:nvSpPr>
        <p:spPr>
          <a:xfrm>
            <a:off x="8522430" y="3132903"/>
            <a:ext cx="3308327" cy="457200"/>
          </a:xfrm>
          <a:prstGeom prst="rect">
            <a:avLst/>
          </a:prstGeom>
          <a:solidFill>
            <a:srgbClr val="7F7F7F">
              <a:alpha val="57254"/>
            </a:srgbClr>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115"/>
          <p:cNvSpPr txBox="1">
            <a:spLocks noGrp="1"/>
          </p:cNvSpPr>
          <p:nvPr>
            <p:ph type="body" idx="5"/>
          </p:nvPr>
        </p:nvSpPr>
        <p:spPr>
          <a:xfrm>
            <a:off x="8522430" y="3590103"/>
            <a:ext cx="3308327" cy="544575"/>
          </a:xfrm>
          <a:prstGeom prst="rect">
            <a:avLst/>
          </a:prstGeom>
          <a:solidFill>
            <a:srgbClr val="7F7F7F">
              <a:alpha val="57254"/>
            </a:srgbClr>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1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11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5"/>
        <p:cNvGrpSpPr/>
        <p:nvPr/>
      </p:nvGrpSpPr>
      <p:grpSpPr>
        <a:xfrm>
          <a:off x="0" y="0"/>
          <a:ext cx="0" cy="0"/>
          <a:chOff x="0" y="0"/>
          <a:chExt cx="0" cy="0"/>
        </a:xfrm>
      </p:grpSpPr>
      <p:sp>
        <p:nvSpPr>
          <p:cNvPr id="66" name="Google Shape;66;p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Google Shape;67;p116"/>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8" name="Google Shape;68;p116"/>
          <p:cNvGrpSpPr/>
          <p:nvPr/>
        </p:nvGrpSpPr>
        <p:grpSpPr>
          <a:xfrm>
            <a:off x="638049" y="4989637"/>
            <a:ext cx="4348480" cy="128151"/>
            <a:chOff x="4800600" y="3954464"/>
            <a:chExt cx="3261360" cy="96113"/>
          </a:xfrm>
        </p:grpSpPr>
        <p:cxnSp>
          <p:nvCxnSpPr>
            <p:cNvPr id="69" name="Google Shape;69;p11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0" name="Google Shape;70;p116"/>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Google Shape;71;p116"/>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Google Shape;72;p116"/>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3" name="Google Shape;73;p116"/>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4" name="Google Shape;74;p116"/>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5" name="Google Shape;75;p116"/>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6" name="Google Shape;76;p116"/>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Google Shape;77;p116"/>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8" name="Google Shape;78;p116"/>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9" name="Google Shape;79;p11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0" name="Google Shape;80;p116"/>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81" name="Google Shape;81;p116"/>
          <p:cNvGrpSpPr/>
          <p:nvPr/>
        </p:nvGrpSpPr>
        <p:grpSpPr>
          <a:xfrm>
            <a:off x="8797949" y="3162820"/>
            <a:ext cx="616688" cy="616688"/>
            <a:chOff x="8998834" y="3241078"/>
            <a:chExt cx="616688" cy="616688"/>
          </a:xfrm>
        </p:grpSpPr>
        <p:sp>
          <p:nvSpPr>
            <p:cNvPr id="82" name="Google Shape;82;p116"/>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Google Shape;83;p116"/>
            <p:cNvSpPr/>
            <p:nvPr/>
          </p:nvSpPr>
          <p:spPr>
            <a:xfrm>
              <a:off x="9167514" y="3404228"/>
              <a:ext cx="279327" cy="279327"/>
            </a:xfrm>
            <a:custGeom>
              <a:avLst/>
              <a:gdLst/>
              <a:ahLst/>
              <a:cxnLst/>
              <a:rect l="l" t="t" r="r" b="b"/>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Google Shape;84;p116"/>
          <p:cNvGrpSpPr/>
          <p:nvPr/>
        </p:nvGrpSpPr>
        <p:grpSpPr>
          <a:xfrm>
            <a:off x="8754275" y="1601639"/>
            <a:ext cx="616688" cy="616688"/>
            <a:chOff x="8998834" y="2145924"/>
            <a:chExt cx="616688" cy="616688"/>
          </a:xfrm>
        </p:grpSpPr>
        <p:sp>
          <p:nvSpPr>
            <p:cNvPr id="85" name="Google Shape;85;p116"/>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16"/>
            <p:cNvSpPr/>
            <p:nvPr/>
          </p:nvSpPr>
          <p:spPr>
            <a:xfrm>
              <a:off x="9167514" y="2308301"/>
              <a:ext cx="279327" cy="272980"/>
            </a:xfrm>
            <a:custGeom>
              <a:avLst/>
              <a:gdLst/>
              <a:ahLst/>
              <a:cxnLst/>
              <a:rect l="l" t="t" r="r" b="b"/>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Google Shape;87;p116"/>
          <p:cNvGrpSpPr/>
          <p:nvPr/>
        </p:nvGrpSpPr>
        <p:grpSpPr>
          <a:xfrm>
            <a:off x="5852665" y="3159323"/>
            <a:ext cx="616688" cy="616688"/>
            <a:chOff x="5866603" y="3248975"/>
            <a:chExt cx="616688" cy="616688"/>
          </a:xfrm>
        </p:grpSpPr>
        <p:sp>
          <p:nvSpPr>
            <p:cNvPr id="88" name="Google Shape;88;p116"/>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16"/>
            <p:cNvSpPr/>
            <p:nvPr/>
          </p:nvSpPr>
          <p:spPr>
            <a:xfrm>
              <a:off x="6035283" y="3417655"/>
              <a:ext cx="279327" cy="279327"/>
            </a:xfrm>
            <a:custGeom>
              <a:avLst/>
              <a:gdLst/>
              <a:ahLst/>
              <a:cxnLst/>
              <a:rect l="l" t="t" r="r" b="b"/>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Google Shape;90;p116"/>
          <p:cNvGrpSpPr/>
          <p:nvPr/>
        </p:nvGrpSpPr>
        <p:grpSpPr>
          <a:xfrm>
            <a:off x="8806369" y="4754663"/>
            <a:ext cx="616688" cy="616688"/>
            <a:chOff x="8998834" y="4446928"/>
            <a:chExt cx="616688" cy="616688"/>
          </a:xfrm>
        </p:grpSpPr>
        <p:sp>
          <p:nvSpPr>
            <p:cNvPr id="91" name="Google Shape;91;p116"/>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116"/>
            <p:cNvSpPr/>
            <p:nvPr/>
          </p:nvSpPr>
          <p:spPr>
            <a:xfrm>
              <a:off x="9167514" y="4640392"/>
              <a:ext cx="279327" cy="253935"/>
            </a:xfrm>
            <a:custGeom>
              <a:avLst/>
              <a:gdLst/>
              <a:ahLst/>
              <a:cxnLst/>
              <a:rect l="l" t="t" r="r" b="b"/>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Google Shape;93;p116"/>
          <p:cNvGrpSpPr/>
          <p:nvPr/>
        </p:nvGrpSpPr>
        <p:grpSpPr>
          <a:xfrm>
            <a:off x="5866603" y="1538356"/>
            <a:ext cx="616688" cy="616688"/>
            <a:chOff x="5866603" y="2153819"/>
            <a:chExt cx="616688" cy="616688"/>
          </a:xfrm>
        </p:grpSpPr>
        <p:sp>
          <p:nvSpPr>
            <p:cNvPr id="94" name="Google Shape;94;p116"/>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16"/>
            <p:cNvSpPr/>
            <p:nvPr/>
          </p:nvSpPr>
          <p:spPr>
            <a:xfrm>
              <a:off x="6035283" y="2327251"/>
              <a:ext cx="279327" cy="254031"/>
            </a:xfrm>
            <a:custGeom>
              <a:avLst/>
              <a:gdLst/>
              <a:ahLst/>
              <a:cxnLst/>
              <a:rect l="l" t="t" r="r" b="b"/>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6" name="Google Shape;96;p116"/>
          <p:cNvGrpSpPr/>
          <p:nvPr/>
        </p:nvGrpSpPr>
        <p:grpSpPr>
          <a:xfrm>
            <a:off x="5884007" y="4735487"/>
            <a:ext cx="616688" cy="616688"/>
            <a:chOff x="5866603" y="4454825"/>
            <a:chExt cx="616688" cy="616688"/>
          </a:xfrm>
        </p:grpSpPr>
        <p:sp>
          <p:nvSpPr>
            <p:cNvPr id="97" name="Google Shape;97;p116"/>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16"/>
            <p:cNvSpPr/>
            <p:nvPr/>
          </p:nvSpPr>
          <p:spPr>
            <a:xfrm>
              <a:off x="6035283" y="4615000"/>
              <a:ext cx="279327" cy="279327"/>
            </a:xfrm>
            <a:custGeom>
              <a:avLst/>
              <a:gdLst/>
              <a:ahLst/>
              <a:cxnLst/>
              <a:rect l="l" t="t" r="r" b="b"/>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9" name="Google Shape;99;p116"/>
          <p:cNvSpPr txBox="1">
            <a:spLocks noGrp="1"/>
          </p:cNvSpPr>
          <p:nvPr>
            <p:ph type="body" idx="1"/>
          </p:nvPr>
        </p:nvSpPr>
        <p:spPr>
          <a:xfrm>
            <a:off x="329371" y="5238566"/>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Google Shape;100;p116"/>
          <p:cNvSpPr txBox="1">
            <a:spLocks noGrp="1"/>
          </p:cNvSpPr>
          <p:nvPr>
            <p:ph type="body" idx="2"/>
          </p:nvPr>
        </p:nvSpPr>
        <p:spPr>
          <a:xfrm>
            <a:off x="1164931" y="5238566"/>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Google Shape;101;p116"/>
          <p:cNvSpPr txBox="1">
            <a:spLocks noGrp="1"/>
          </p:cNvSpPr>
          <p:nvPr>
            <p:ph type="body" idx="3"/>
          </p:nvPr>
        </p:nvSpPr>
        <p:spPr>
          <a:xfrm>
            <a:off x="2004883" y="5238566"/>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116"/>
          <p:cNvSpPr txBox="1">
            <a:spLocks noGrp="1"/>
          </p:cNvSpPr>
          <p:nvPr>
            <p:ph type="body" idx="4"/>
          </p:nvPr>
        </p:nvSpPr>
        <p:spPr>
          <a:xfrm>
            <a:off x="2840957" y="5238566"/>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116"/>
          <p:cNvSpPr txBox="1">
            <a:spLocks noGrp="1"/>
          </p:cNvSpPr>
          <p:nvPr>
            <p:ph type="body" idx="5"/>
          </p:nvPr>
        </p:nvSpPr>
        <p:spPr>
          <a:xfrm>
            <a:off x="3673129" y="5238566"/>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116"/>
          <p:cNvSpPr txBox="1">
            <a:spLocks noGrp="1"/>
          </p:cNvSpPr>
          <p:nvPr>
            <p:ph type="body" idx="6"/>
          </p:nvPr>
        </p:nvSpPr>
        <p:spPr>
          <a:xfrm>
            <a:off x="4505301" y="5238566"/>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Google Shape;105;p116"/>
          <p:cNvSpPr txBox="1">
            <a:spLocks noGrp="1"/>
          </p:cNvSpPr>
          <p:nvPr>
            <p:ph type="body" idx="7"/>
          </p:nvPr>
        </p:nvSpPr>
        <p:spPr>
          <a:xfrm>
            <a:off x="6585035" y="2080354"/>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116"/>
          <p:cNvSpPr txBox="1">
            <a:spLocks noGrp="1"/>
          </p:cNvSpPr>
          <p:nvPr>
            <p:ph type="body" idx="8"/>
          </p:nvPr>
        </p:nvSpPr>
        <p:spPr>
          <a:xfrm>
            <a:off x="6595091" y="1621018"/>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Google Shape;107;p116"/>
          <p:cNvSpPr txBox="1">
            <a:spLocks noGrp="1"/>
          </p:cNvSpPr>
          <p:nvPr>
            <p:ph type="body" idx="9"/>
          </p:nvPr>
        </p:nvSpPr>
        <p:spPr>
          <a:xfrm>
            <a:off x="6585035" y="3661587"/>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116"/>
          <p:cNvSpPr txBox="1">
            <a:spLocks noGrp="1"/>
          </p:cNvSpPr>
          <p:nvPr>
            <p:ph type="body" idx="13"/>
          </p:nvPr>
        </p:nvSpPr>
        <p:spPr>
          <a:xfrm>
            <a:off x="6595091" y="3202251"/>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116"/>
          <p:cNvSpPr txBox="1">
            <a:spLocks noGrp="1"/>
          </p:cNvSpPr>
          <p:nvPr>
            <p:ph type="body" idx="14"/>
          </p:nvPr>
        </p:nvSpPr>
        <p:spPr>
          <a:xfrm>
            <a:off x="6585035" y="5214356"/>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116"/>
          <p:cNvSpPr txBox="1">
            <a:spLocks noGrp="1"/>
          </p:cNvSpPr>
          <p:nvPr>
            <p:ph type="body" idx="15"/>
          </p:nvPr>
        </p:nvSpPr>
        <p:spPr>
          <a:xfrm>
            <a:off x="6595091" y="4755021"/>
            <a:ext cx="200378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Google Shape;111;p116"/>
          <p:cNvSpPr txBox="1">
            <a:spLocks noGrp="1"/>
          </p:cNvSpPr>
          <p:nvPr>
            <p:ph type="body" idx="16"/>
          </p:nvPr>
        </p:nvSpPr>
        <p:spPr>
          <a:xfrm>
            <a:off x="9506249" y="2080354"/>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116"/>
          <p:cNvSpPr txBox="1">
            <a:spLocks noGrp="1"/>
          </p:cNvSpPr>
          <p:nvPr>
            <p:ph type="body" idx="17"/>
          </p:nvPr>
        </p:nvSpPr>
        <p:spPr>
          <a:xfrm>
            <a:off x="9516305" y="1621018"/>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Google Shape;113;p116"/>
          <p:cNvSpPr txBox="1">
            <a:spLocks noGrp="1"/>
          </p:cNvSpPr>
          <p:nvPr>
            <p:ph type="body" idx="18"/>
          </p:nvPr>
        </p:nvSpPr>
        <p:spPr>
          <a:xfrm>
            <a:off x="9506249" y="3661587"/>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Google Shape;114;p116"/>
          <p:cNvSpPr txBox="1">
            <a:spLocks noGrp="1"/>
          </p:cNvSpPr>
          <p:nvPr>
            <p:ph type="body" idx="19"/>
          </p:nvPr>
        </p:nvSpPr>
        <p:spPr>
          <a:xfrm>
            <a:off x="9516305" y="3202251"/>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116"/>
          <p:cNvSpPr txBox="1">
            <a:spLocks noGrp="1"/>
          </p:cNvSpPr>
          <p:nvPr>
            <p:ph type="body" idx="20"/>
          </p:nvPr>
        </p:nvSpPr>
        <p:spPr>
          <a:xfrm>
            <a:off x="9506249" y="5214356"/>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Google Shape;116;p116"/>
          <p:cNvSpPr txBox="1">
            <a:spLocks noGrp="1"/>
          </p:cNvSpPr>
          <p:nvPr>
            <p:ph type="body" idx="21"/>
          </p:nvPr>
        </p:nvSpPr>
        <p:spPr>
          <a:xfrm>
            <a:off x="9516305" y="4755021"/>
            <a:ext cx="200378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7"/>
        <p:cNvGrpSpPr/>
        <p:nvPr/>
      </p:nvGrpSpPr>
      <p:grpSpPr>
        <a:xfrm>
          <a:off x="0" y="0"/>
          <a:ext cx="0" cy="0"/>
          <a:chOff x="0" y="0"/>
          <a:chExt cx="0" cy="0"/>
        </a:xfrm>
      </p:grpSpPr>
      <p:sp>
        <p:nvSpPr>
          <p:cNvPr id="118" name="Google Shape;118;p117"/>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11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11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117"/>
          <p:cNvSpPr/>
          <p:nvPr/>
        </p:nvSpPr>
        <p:spPr>
          <a:xfrm>
            <a:off x="1509463" y="4105579"/>
            <a:ext cx="764423" cy="9327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117"/>
          <p:cNvSpPr/>
          <p:nvPr/>
        </p:nvSpPr>
        <p:spPr>
          <a:xfrm>
            <a:off x="2273886" y="3969058"/>
            <a:ext cx="764423" cy="22979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117"/>
          <p:cNvSpPr/>
          <p:nvPr/>
        </p:nvSpPr>
        <p:spPr>
          <a:xfrm>
            <a:off x="3038310" y="3872691"/>
            <a:ext cx="764423" cy="326156"/>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117"/>
          <p:cNvSpPr/>
          <p:nvPr/>
        </p:nvSpPr>
        <p:spPr>
          <a:xfrm>
            <a:off x="3802731" y="3704050"/>
            <a:ext cx="764423" cy="494799"/>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 name="Google Shape;125;p117"/>
          <p:cNvSpPr/>
          <p:nvPr/>
        </p:nvSpPr>
        <p:spPr>
          <a:xfrm>
            <a:off x="4567154" y="3559499"/>
            <a:ext cx="764423" cy="63934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117"/>
          <p:cNvSpPr/>
          <p:nvPr/>
        </p:nvSpPr>
        <p:spPr>
          <a:xfrm>
            <a:off x="5331578" y="3398887"/>
            <a:ext cx="764423" cy="799960"/>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17"/>
          <p:cNvSpPr/>
          <p:nvPr/>
        </p:nvSpPr>
        <p:spPr>
          <a:xfrm>
            <a:off x="6096002" y="3286461"/>
            <a:ext cx="764423" cy="912387"/>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117"/>
          <p:cNvSpPr/>
          <p:nvPr/>
        </p:nvSpPr>
        <p:spPr>
          <a:xfrm>
            <a:off x="6860423" y="3029482"/>
            <a:ext cx="764423" cy="1169367"/>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117"/>
          <p:cNvSpPr/>
          <p:nvPr/>
        </p:nvSpPr>
        <p:spPr>
          <a:xfrm>
            <a:off x="7624847" y="2774867"/>
            <a:ext cx="764423" cy="142398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17"/>
          <p:cNvSpPr/>
          <p:nvPr/>
        </p:nvSpPr>
        <p:spPr>
          <a:xfrm>
            <a:off x="8389270" y="2435219"/>
            <a:ext cx="764423" cy="176362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17"/>
          <p:cNvSpPr/>
          <p:nvPr/>
        </p:nvSpPr>
        <p:spPr>
          <a:xfrm>
            <a:off x="9153694" y="2081874"/>
            <a:ext cx="764423" cy="2116975"/>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17"/>
          <p:cNvSpPr/>
          <p:nvPr/>
        </p:nvSpPr>
        <p:spPr>
          <a:xfrm>
            <a:off x="9918115" y="1744589"/>
            <a:ext cx="764423" cy="2454259"/>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33" name="Google Shape;133;p117"/>
          <p:cNvGrpSpPr/>
          <p:nvPr/>
        </p:nvGrpSpPr>
        <p:grpSpPr>
          <a:xfrm>
            <a:off x="1567507" y="3258830"/>
            <a:ext cx="648327" cy="648329"/>
            <a:chOff x="1379092" y="2228211"/>
            <a:chExt cx="916410" cy="916410"/>
          </a:xfrm>
        </p:grpSpPr>
        <p:sp>
          <p:nvSpPr>
            <p:cNvPr id="134" name="Google Shape;134;p117"/>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35" name="Google Shape;135;p117"/>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b="0" i="0" u="none" strike="noStrike" cap="none">
                <a:solidFill>
                  <a:srgbClr val="000000"/>
                </a:solidFill>
                <a:latin typeface="Arial"/>
                <a:ea typeface="Arial"/>
                <a:cs typeface="Arial"/>
                <a:sym typeface="Arial"/>
              </a:endParaRPr>
            </a:p>
          </p:txBody>
        </p:sp>
      </p:grpSp>
      <p:grpSp>
        <p:nvGrpSpPr>
          <p:cNvPr id="136" name="Google Shape;136;p117"/>
          <p:cNvGrpSpPr/>
          <p:nvPr/>
        </p:nvGrpSpPr>
        <p:grpSpPr>
          <a:xfrm>
            <a:off x="9976162" y="877118"/>
            <a:ext cx="648329" cy="648329"/>
            <a:chOff x="9976161" y="877117"/>
            <a:chExt cx="648329" cy="648329"/>
          </a:xfrm>
        </p:grpSpPr>
        <p:sp>
          <p:nvSpPr>
            <p:cNvPr id="137" name="Google Shape;137;p117"/>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38" name="Google Shape;138;p117"/>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b="0" i="0" u="none" strike="noStrike" cap="none">
                <a:solidFill>
                  <a:srgbClr val="000000"/>
                </a:solidFill>
                <a:latin typeface="Arial"/>
                <a:ea typeface="Arial"/>
                <a:cs typeface="Arial"/>
                <a:sym typeface="Arial"/>
              </a:endParaRPr>
            </a:p>
          </p:txBody>
        </p:sp>
      </p:grpSp>
      <p:sp>
        <p:nvSpPr>
          <p:cNvPr id="139" name="Google Shape;139;p117"/>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11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1" name="Google Shape;141;p117"/>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2" name="Google Shape;142;p117"/>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3" name="Google Shape;143;p117"/>
          <p:cNvSpPr txBox="1">
            <a:spLocks noGrp="1"/>
          </p:cNvSpPr>
          <p:nvPr>
            <p:ph type="body" idx="1"/>
          </p:nvPr>
        </p:nvSpPr>
        <p:spPr>
          <a:xfrm>
            <a:off x="1567505" y="1704655"/>
            <a:ext cx="7145673" cy="10475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Google Shape;144;p117"/>
          <p:cNvSpPr txBox="1">
            <a:spLocks noGrp="1"/>
          </p:cNvSpPr>
          <p:nvPr>
            <p:ph type="body" idx="2"/>
          </p:nvPr>
        </p:nvSpPr>
        <p:spPr>
          <a:xfrm>
            <a:off x="1429719"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Google Shape;145;p117"/>
          <p:cNvSpPr txBox="1">
            <a:spLocks noGrp="1"/>
          </p:cNvSpPr>
          <p:nvPr>
            <p:ph type="body" idx="3"/>
          </p:nvPr>
        </p:nvSpPr>
        <p:spPr>
          <a:xfrm>
            <a:off x="1439775" y="4783989"/>
            <a:ext cx="298402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117"/>
          <p:cNvSpPr txBox="1">
            <a:spLocks noGrp="1"/>
          </p:cNvSpPr>
          <p:nvPr>
            <p:ph type="body" idx="4"/>
          </p:nvPr>
        </p:nvSpPr>
        <p:spPr>
          <a:xfrm>
            <a:off x="4854717"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117"/>
          <p:cNvSpPr txBox="1">
            <a:spLocks noGrp="1"/>
          </p:cNvSpPr>
          <p:nvPr>
            <p:ph type="body" idx="5"/>
          </p:nvPr>
        </p:nvSpPr>
        <p:spPr>
          <a:xfrm>
            <a:off x="4864772" y="4783989"/>
            <a:ext cx="298402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 name="Google Shape;148;p117"/>
          <p:cNvSpPr txBox="1">
            <a:spLocks noGrp="1"/>
          </p:cNvSpPr>
          <p:nvPr>
            <p:ph type="body" idx="6"/>
          </p:nvPr>
        </p:nvSpPr>
        <p:spPr>
          <a:xfrm>
            <a:off x="8236083"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9" name="Google Shape;149;p117"/>
          <p:cNvSpPr txBox="1">
            <a:spLocks noGrp="1"/>
          </p:cNvSpPr>
          <p:nvPr>
            <p:ph type="body" idx="7"/>
          </p:nvPr>
        </p:nvSpPr>
        <p:spPr>
          <a:xfrm>
            <a:off x="8246139" y="4783989"/>
            <a:ext cx="298402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0"/>
        <p:cNvGrpSpPr/>
        <p:nvPr/>
      </p:nvGrpSpPr>
      <p:grpSpPr>
        <a:xfrm>
          <a:off x="0" y="0"/>
          <a:ext cx="0" cy="0"/>
          <a:chOff x="0" y="0"/>
          <a:chExt cx="0" cy="0"/>
        </a:xfrm>
      </p:grpSpPr>
      <p:sp>
        <p:nvSpPr>
          <p:cNvPr id="151" name="Google Shape;151;p11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52" name="Google Shape;152;p118"/>
          <p:cNvGrpSpPr/>
          <p:nvPr/>
        </p:nvGrpSpPr>
        <p:grpSpPr>
          <a:xfrm>
            <a:off x="616489" y="1781439"/>
            <a:ext cx="4118607" cy="3898703"/>
            <a:chOff x="4036696" y="1781438"/>
            <a:chExt cx="4118606" cy="3898703"/>
          </a:xfrm>
        </p:grpSpPr>
        <p:grpSp>
          <p:nvGrpSpPr>
            <p:cNvPr id="153" name="Google Shape;153;p118"/>
            <p:cNvGrpSpPr/>
            <p:nvPr/>
          </p:nvGrpSpPr>
          <p:grpSpPr>
            <a:xfrm>
              <a:off x="4036696" y="2918588"/>
              <a:ext cx="1791108" cy="1022485"/>
              <a:chOff x="4036696" y="2918588"/>
              <a:chExt cx="1791108" cy="1022485"/>
            </a:xfrm>
          </p:grpSpPr>
          <p:sp>
            <p:nvSpPr>
              <p:cNvPr id="154" name="Google Shape;154;p118"/>
              <p:cNvSpPr/>
              <p:nvPr/>
            </p:nvSpPr>
            <p:spPr>
              <a:xfrm>
                <a:off x="4036696" y="2918588"/>
                <a:ext cx="1791108" cy="1022485"/>
              </a:xfrm>
              <a:custGeom>
                <a:avLst/>
                <a:gdLst/>
                <a:ahLst/>
                <a:cxnLst/>
                <a:rect l="l" t="t" r="r" b="b"/>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118"/>
              <p:cNvSpPr/>
              <p:nvPr/>
            </p:nvSpPr>
            <p:spPr>
              <a:xfrm>
                <a:off x="4452564" y="3289335"/>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56" name="Google Shape;156;p118"/>
            <p:cNvGrpSpPr/>
            <p:nvPr/>
          </p:nvGrpSpPr>
          <p:grpSpPr>
            <a:xfrm>
              <a:off x="5040846" y="1781438"/>
              <a:ext cx="1334646" cy="1571209"/>
              <a:chOff x="5040846" y="1781438"/>
              <a:chExt cx="1334646" cy="1571209"/>
            </a:xfrm>
          </p:grpSpPr>
          <p:sp>
            <p:nvSpPr>
              <p:cNvPr id="157" name="Google Shape;157;p118"/>
              <p:cNvSpPr/>
              <p:nvPr/>
            </p:nvSpPr>
            <p:spPr>
              <a:xfrm>
                <a:off x="5040846" y="1781438"/>
                <a:ext cx="1334646" cy="1571209"/>
              </a:xfrm>
              <a:custGeom>
                <a:avLst/>
                <a:gdLst/>
                <a:ahLst/>
                <a:cxnLst/>
                <a:rect l="l" t="t" r="r" b="b"/>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18"/>
              <p:cNvSpPr/>
              <p:nvPr/>
            </p:nvSpPr>
            <p:spPr>
              <a:xfrm>
                <a:off x="5449137" y="2139500"/>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59" name="Google Shape;159;p118"/>
            <p:cNvGrpSpPr/>
            <p:nvPr/>
          </p:nvGrpSpPr>
          <p:grpSpPr>
            <a:xfrm>
              <a:off x="6364196" y="2087338"/>
              <a:ext cx="1310871" cy="1584933"/>
              <a:chOff x="6364196" y="2087338"/>
              <a:chExt cx="1310871" cy="1584933"/>
            </a:xfrm>
          </p:grpSpPr>
          <p:sp>
            <p:nvSpPr>
              <p:cNvPr id="160" name="Google Shape;160;p118"/>
              <p:cNvSpPr/>
              <p:nvPr/>
            </p:nvSpPr>
            <p:spPr>
              <a:xfrm>
                <a:off x="6364196" y="2087338"/>
                <a:ext cx="1310871" cy="1584933"/>
              </a:xfrm>
              <a:custGeom>
                <a:avLst/>
                <a:gdLst/>
                <a:ahLst/>
                <a:cxnLst/>
                <a:rect l="l" t="t" r="r" b="b"/>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118"/>
              <p:cNvSpPr/>
              <p:nvPr/>
            </p:nvSpPr>
            <p:spPr>
              <a:xfrm>
                <a:off x="6980421" y="2448751"/>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2" name="Google Shape;162;p118"/>
            <p:cNvGrpSpPr/>
            <p:nvPr/>
          </p:nvGrpSpPr>
          <p:grpSpPr>
            <a:xfrm>
              <a:off x="6364196" y="3523737"/>
              <a:ext cx="1791106" cy="1022483"/>
              <a:chOff x="6364196" y="3523737"/>
              <a:chExt cx="1791106" cy="1022483"/>
            </a:xfrm>
          </p:grpSpPr>
          <p:sp>
            <p:nvSpPr>
              <p:cNvPr id="163" name="Google Shape;163;p118"/>
              <p:cNvSpPr/>
              <p:nvPr/>
            </p:nvSpPr>
            <p:spPr>
              <a:xfrm>
                <a:off x="6364196" y="3523737"/>
                <a:ext cx="1791106" cy="1022483"/>
              </a:xfrm>
              <a:custGeom>
                <a:avLst/>
                <a:gdLst/>
                <a:ahLst/>
                <a:cxnLst/>
                <a:rect l="l" t="t" r="r" b="b"/>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118"/>
              <p:cNvSpPr/>
              <p:nvPr/>
            </p:nvSpPr>
            <p:spPr>
              <a:xfrm>
                <a:off x="7432600" y="38953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5" name="Google Shape;165;p118"/>
            <p:cNvGrpSpPr/>
            <p:nvPr/>
          </p:nvGrpSpPr>
          <p:grpSpPr>
            <a:xfrm>
              <a:off x="5818896" y="4108937"/>
              <a:ext cx="1334627" cy="1571204"/>
              <a:chOff x="5818896" y="4108937"/>
              <a:chExt cx="1334627" cy="1571204"/>
            </a:xfrm>
          </p:grpSpPr>
          <p:sp>
            <p:nvSpPr>
              <p:cNvPr id="166" name="Google Shape;166;p118"/>
              <p:cNvSpPr/>
              <p:nvPr/>
            </p:nvSpPr>
            <p:spPr>
              <a:xfrm>
                <a:off x="5818896" y="4108937"/>
                <a:ext cx="1334627" cy="1571204"/>
              </a:xfrm>
              <a:custGeom>
                <a:avLst/>
                <a:gdLst/>
                <a:ahLst/>
                <a:cxnLst/>
                <a:rect l="l" t="t" r="r" b="b"/>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118"/>
              <p:cNvSpPr/>
              <p:nvPr/>
            </p:nvSpPr>
            <p:spPr>
              <a:xfrm>
                <a:off x="6437037" y="5073971"/>
                <a:ext cx="279327" cy="228540"/>
              </a:xfrm>
              <a:custGeom>
                <a:avLst/>
                <a:gdLst/>
                <a:ahLst/>
                <a:cxnLst/>
                <a:rect l="l" t="t" r="r" b="b"/>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8" name="Google Shape;168;p118"/>
            <p:cNvGrpSpPr/>
            <p:nvPr/>
          </p:nvGrpSpPr>
          <p:grpSpPr>
            <a:xfrm>
              <a:off x="4522146" y="3789737"/>
              <a:ext cx="1310882" cy="1584928"/>
              <a:chOff x="4522146" y="3789737"/>
              <a:chExt cx="1310882" cy="1584928"/>
            </a:xfrm>
          </p:grpSpPr>
          <p:sp>
            <p:nvSpPr>
              <p:cNvPr id="169" name="Google Shape;169;p118"/>
              <p:cNvSpPr/>
              <p:nvPr/>
            </p:nvSpPr>
            <p:spPr>
              <a:xfrm>
                <a:off x="4522146" y="3789737"/>
                <a:ext cx="1310882" cy="1584928"/>
              </a:xfrm>
              <a:custGeom>
                <a:avLst/>
                <a:gdLst/>
                <a:ahLst/>
                <a:cxnLst/>
                <a:rect l="l" t="t" r="r" b="b"/>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118"/>
              <p:cNvSpPr/>
              <p:nvPr/>
            </p:nvSpPr>
            <p:spPr>
              <a:xfrm>
                <a:off x="4945975" y="475630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1" name="Google Shape;171;p118"/>
          <p:cNvSpPr/>
          <p:nvPr/>
        </p:nvSpPr>
        <p:spPr>
          <a:xfrm>
            <a:off x="5052393" y="4046115"/>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2" name="Google Shape;172;p118"/>
          <p:cNvSpPr/>
          <p:nvPr/>
        </p:nvSpPr>
        <p:spPr>
          <a:xfrm>
            <a:off x="5017035" y="2724558"/>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3" name="Google Shape;173;p118"/>
          <p:cNvSpPr/>
          <p:nvPr/>
        </p:nvSpPr>
        <p:spPr>
          <a:xfrm>
            <a:off x="8565181" y="2717866"/>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4" name="Google Shape;174;p118"/>
          <p:cNvSpPr/>
          <p:nvPr/>
        </p:nvSpPr>
        <p:spPr>
          <a:xfrm>
            <a:off x="8552662" y="4028965"/>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5" name="Google Shape;175;p118"/>
          <p:cNvSpPr/>
          <p:nvPr/>
        </p:nvSpPr>
        <p:spPr>
          <a:xfrm>
            <a:off x="5046505" y="5330706"/>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6" name="Google Shape;176;p118"/>
          <p:cNvSpPr/>
          <p:nvPr/>
        </p:nvSpPr>
        <p:spPr>
          <a:xfrm>
            <a:off x="8552662" y="5340062"/>
            <a:ext cx="279327" cy="228540"/>
          </a:xfrm>
          <a:custGeom>
            <a:avLst/>
            <a:gdLst/>
            <a:ahLst/>
            <a:cxnLst/>
            <a:rect l="l" t="t" r="r" b="b"/>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7" name="Google Shape;177;p118"/>
          <p:cNvSpPr txBox="1">
            <a:spLocks noGrp="1"/>
          </p:cNvSpPr>
          <p:nvPr>
            <p:ph type="body" idx="1"/>
          </p:nvPr>
        </p:nvSpPr>
        <p:spPr>
          <a:xfrm>
            <a:off x="5400025" y="1659171"/>
            <a:ext cx="6100312" cy="89665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Google Shape;178;p118"/>
          <p:cNvSpPr txBox="1">
            <a:spLocks noGrp="1"/>
          </p:cNvSpPr>
          <p:nvPr>
            <p:ph type="body" idx="2"/>
          </p:nvPr>
        </p:nvSpPr>
        <p:spPr>
          <a:xfrm>
            <a:off x="5389970" y="3082731"/>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118"/>
          <p:cNvSpPr txBox="1">
            <a:spLocks noGrp="1"/>
          </p:cNvSpPr>
          <p:nvPr>
            <p:ph type="body" idx="3"/>
          </p:nvPr>
        </p:nvSpPr>
        <p:spPr>
          <a:xfrm>
            <a:off x="5400026" y="2676146"/>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Google Shape;180;p118"/>
          <p:cNvSpPr txBox="1">
            <a:spLocks noGrp="1"/>
          </p:cNvSpPr>
          <p:nvPr>
            <p:ph type="body" idx="4"/>
          </p:nvPr>
        </p:nvSpPr>
        <p:spPr>
          <a:xfrm>
            <a:off x="5389970" y="439382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Google Shape;181;p118"/>
          <p:cNvSpPr txBox="1">
            <a:spLocks noGrp="1"/>
          </p:cNvSpPr>
          <p:nvPr>
            <p:ph type="body" idx="5"/>
          </p:nvPr>
        </p:nvSpPr>
        <p:spPr>
          <a:xfrm>
            <a:off x="5400026" y="3987245"/>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Google Shape;182;p118"/>
          <p:cNvSpPr txBox="1">
            <a:spLocks noGrp="1"/>
          </p:cNvSpPr>
          <p:nvPr>
            <p:ph type="body" idx="6"/>
          </p:nvPr>
        </p:nvSpPr>
        <p:spPr>
          <a:xfrm>
            <a:off x="5389970" y="569491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Google Shape;183;p118"/>
          <p:cNvSpPr txBox="1">
            <a:spLocks noGrp="1"/>
          </p:cNvSpPr>
          <p:nvPr>
            <p:ph type="body" idx="7"/>
          </p:nvPr>
        </p:nvSpPr>
        <p:spPr>
          <a:xfrm>
            <a:off x="5400026" y="5288334"/>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Google Shape;184;p118"/>
          <p:cNvSpPr txBox="1">
            <a:spLocks noGrp="1"/>
          </p:cNvSpPr>
          <p:nvPr>
            <p:ph type="body" idx="8"/>
          </p:nvPr>
        </p:nvSpPr>
        <p:spPr>
          <a:xfrm>
            <a:off x="8908158" y="3082731"/>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Google Shape;185;p118"/>
          <p:cNvSpPr txBox="1">
            <a:spLocks noGrp="1"/>
          </p:cNvSpPr>
          <p:nvPr>
            <p:ph type="body" idx="9"/>
          </p:nvPr>
        </p:nvSpPr>
        <p:spPr>
          <a:xfrm>
            <a:off x="8918214" y="2676146"/>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Google Shape;186;p118"/>
          <p:cNvSpPr txBox="1">
            <a:spLocks noGrp="1"/>
          </p:cNvSpPr>
          <p:nvPr>
            <p:ph type="body" idx="13"/>
          </p:nvPr>
        </p:nvSpPr>
        <p:spPr>
          <a:xfrm>
            <a:off x="8908158" y="439382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Google Shape;187;p118"/>
          <p:cNvSpPr txBox="1">
            <a:spLocks noGrp="1"/>
          </p:cNvSpPr>
          <p:nvPr>
            <p:ph type="body" idx="14"/>
          </p:nvPr>
        </p:nvSpPr>
        <p:spPr>
          <a:xfrm>
            <a:off x="8918214" y="3987245"/>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Google Shape;188;p118"/>
          <p:cNvSpPr txBox="1">
            <a:spLocks noGrp="1"/>
          </p:cNvSpPr>
          <p:nvPr>
            <p:ph type="body" idx="15"/>
          </p:nvPr>
        </p:nvSpPr>
        <p:spPr>
          <a:xfrm>
            <a:off x="8908158" y="569491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Google Shape;189;p118"/>
          <p:cNvSpPr txBox="1">
            <a:spLocks noGrp="1"/>
          </p:cNvSpPr>
          <p:nvPr>
            <p:ph type="body" idx="16"/>
          </p:nvPr>
        </p:nvSpPr>
        <p:spPr>
          <a:xfrm>
            <a:off x="8918214" y="5288334"/>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0"/>
        <p:cNvGrpSpPr/>
        <p:nvPr/>
      </p:nvGrpSpPr>
      <p:grpSpPr>
        <a:xfrm>
          <a:off x="0" y="0"/>
          <a:ext cx="0" cy="0"/>
          <a:chOff x="0" y="0"/>
          <a:chExt cx="0" cy="0"/>
        </a:xfrm>
      </p:grpSpPr>
      <p:sp>
        <p:nvSpPr>
          <p:cNvPr id="191" name="Google Shape;191;p11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92" name="Google Shape;192;p119"/>
          <p:cNvGrpSpPr/>
          <p:nvPr/>
        </p:nvGrpSpPr>
        <p:grpSpPr>
          <a:xfrm>
            <a:off x="2011515" y="1953702"/>
            <a:ext cx="1620995" cy="2603951"/>
            <a:chOff x="2011515" y="1953702"/>
            <a:chExt cx="1620994" cy="2603950"/>
          </a:xfrm>
        </p:grpSpPr>
        <p:sp>
          <p:nvSpPr>
            <p:cNvPr id="193" name="Google Shape;193;p119"/>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4" name="Google Shape;194;p119"/>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119"/>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119"/>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19"/>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119"/>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119"/>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0" name="Google Shape;200;p119"/>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119"/>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02" name="Google Shape;202;p119"/>
          <p:cNvGrpSpPr/>
          <p:nvPr/>
        </p:nvGrpSpPr>
        <p:grpSpPr>
          <a:xfrm>
            <a:off x="4044028" y="1953702"/>
            <a:ext cx="1619441" cy="2603951"/>
            <a:chOff x="4044026" y="1953702"/>
            <a:chExt cx="1619441" cy="2603950"/>
          </a:xfrm>
        </p:grpSpPr>
        <p:sp>
          <p:nvSpPr>
            <p:cNvPr id="203" name="Google Shape;203;p119"/>
            <p:cNvSpPr/>
            <p:nvPr/>
          </p:nvSpPr>
          <p:spPr>
            <a:xfrm>
              <a:off x="4319344" y="1953702"/>
              <a:ext cx="869950" cy="923581"/>
            </a:xfrm>
            <a:custGeom>
              <a:avLst/>
              <a:gdLst/>
              <a:ahLst/>
              <a:cxnLst/>
              <a:rect l="l" t="t" r="r" b="b"/>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9"/>
            <p:cNvSpPr/>
            <p:nvPr/>
          </p:nvSpPr>
          <p:spPr>
            <a:xfrm>
              <a:off x="4884494" y="1994632"/>
              <a:ext cx="778973" cy="1023235"/>
            </a:xfrm>
            <a:custGeom>
              <a:avLst/>
              <a:gdLst/>
              <a:ahLst/>
              <a:cxnLst/>
              <a:rect l="l" t="t" r="r" b="b"/>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119"/>
            <p:cNvSpPr/>
            <p:nvPr/>
          </p:nvSpPr>
          <p:spPr>
            <a:xfrm>
              <a:off x="4065344" y="2254982"/>
              <a:ext cx="762001" cy="768350"/>
            </a:xfrm>
            <a:custGeom>
              <a:avLst/>
              <a:gdLst/>
              <a:ahLst/>
              <a:cxnLst/>
              <a:rect l="l" t="t" r="r" b="b"/>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119"/>
            <p:cNvSpPr/>
            <p:nvPr/>
          </p:nvSpPr>
          <p:spPr>
            <a:xfrm>
              <a:off x="4044026" y="2806550"/>
              <a:ext cx="786493" cy="852667"/>
            </a:xfrm>
            <a:custGeom>
              <a:avLst/>
              <a:gdLst/>
              <a:ahLst/>
              <a:cxnLst/>
              <a:rect l="l" t="t" r="r" b="b"/>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Google Shape;207;p119"/>
            <p:cNvSpPr/>
            <p:nvPr/>
          </p:nvSpPr>
          <p:spPr>
            <a:xfrm>
              <a:off x="4531326" y="2943958"/>
              <a:ext cx="889743" cy="1000126"/>
            </a:xfrm>
            <a:custGeom>
              <a:avLst/>
              <a:gdLst/>
              <a:ahLst/>
              <a:cxnLst/>
              <a:rect l="l" t="t" r="r" b="b"/>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119"/>
            <p:cNvSpPr/>
            <p:nvPr/>
          </p:nvSpPr>
          <p:spPr>
            <a:xfrm>
              <a:off x="4887669" y="2801083"/>
              <a:ext cx="755650" cy="771525"/>
            </a:xfrm>
            <a:custGeom>
              <a:avLst/>
              <a:gdLst/>
              <a:ahLst/>
              <a:cxnLst/>
              <a:rect l="l" t="t" r="r" b="b"/>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119"/>
            <p:cNvSpPr/>
            <p:nvPr/>
          </p:nvSpPr>
          <p:spPr>
            <a:xfrm>
              <a:off x="4700216" y="4086828"/>
              <a:ext cx="595044" cy="181898"/>
            </a:xfrm>
            <a:custGeom>
              <a:avLst/>
              <a:gdLst/>
              <a:ahLst/>
              <a:cxnLst/>
              <a:rect l="l" t="t" r="r" b="b"/>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119"/>
            <p:cNvSpPr/>
            <p:nvPr/>
          </p:nvSpPr>
          <p:spPr>
            <a:xfrm>
              <a:off x="4700216" y="4229703"/>
              <a:ext cx="595044" cy="181898"/>
            </a:xfrm>
            <a:custGeom>
              <a:avLst/>
              <a:gdLst/>
              <a:ahLst/>
              <a:cxnLst/>
              <a:rect l="l" t="t" r="r" b="b"/>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19"/>
            <p:cNvSpPr/>
            <p:nvPr/>
          </p:nvSpPr>
          <p:spPr>
            <a:xfrm>
              <a:off x="4700216" y="4374692"/>
              <a:ext cx="595044" cy="182960"/>
            </a:xfrm>
            <a:custGeom>
              <a:avLst/>
              <a:gdLst/>
              <a:ahLst/>
              <a:cxnLst/>
              <a:rect l="l" t="t" r="r" b="b"/>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2" name="Google Shape;212;p119"/>
          <p:cNvGrpSpPr/>
          <p:nvPr/>
        </p:nvGrpSpPr>
        <p:grpSpPr>
          <a:xfrm>
            <a:off x="6077203" y="1953702"/>
            <a:ext cx="1620896" cy="2603951"/>
            <a:chOff x="6077203" y="1953702"/>
            <a:chExt cx="1620896" cy="2603950"/>
          </a:xfrm>
        </p:grpSpPr>
        <p:sp>
          <p:nvSpPr>
            <p:cNvPr id="213" name="Google Shape;213;p119"/>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p119"/>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119"/>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Google Shape;216;p119"/>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119"/>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119"/>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119"/>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119"/>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119"/>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2" name="Google Shape;222;p119"/>
          <p:cNvGrpSpPr/>
          <p:nvPr/>
        </p:nvGrpSpPr>
        <p:grpSpPr>
          <a:xfrm>
            <a:off x="8112262" y="1953702"/>
            <a:ext cx="1616845" cy="2603951"/>
            <a:chOff x="8112261" y="1953702"/>
            <a:chExt cx="1616845" cy="2603950"/>
          </a:xfrm>
        </p:grpSpPr>
        <p:sp>
          <p:nvSpPr>
            <p:cNvPr id="223" name="Google Shape;223;p119"/>
            <p:cNvSpPr/>
            <p:nvPr/>
          </p:nvSpPr>
          <p:spPr>
            <a:xfrm>
              <a:off x="8384932" y="1953702"/>
              <a:ext cx="869950" cy="923581"/>
            </a:xfrm>
            <a:custGeom>
              <a:avLst/>
              <a:gdLst/>
              <a:ahLst/>
              <a:cxnLst/>
              <a:rect l="l" t="t" r="r" b="b"/>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119"/>
            <p:cNvSpPr/>
            <p:nvPr/>
          </p:nvSpPr>
          <p:spPr>
            <a:xfrm>
              <a:off x="8950082" y="1994632"/>
              <a:ext cx="779024" cy="1023235"/>
            </a:xfrm>
            <a:custGeom>
              <a:avLst/>
              <a:gdLst/>
              <a:ahLst/>
              <a:cxnLst/>
              <a:rect l="l" t="t" r="r" b="b"/>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Google Shape;225;p119"/>
            <p:cNvSpPr/>
            <p:nvPr/>
          </p:nvSpPr>
          <p:spPr>
            <a:xfrm>
              <a:off x="8135695" y="2254982"/>
              <a:ext cx="757239"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Google Shape;226;p119"/>
            <p:cNvSpPr/>
            <p:nvPr/>
          </p:nvSpPr>
          <p:spPr>
            <a:xfrm>
              <a:off x="8112261" y="2806550"/>
              <a:ext cx="787021" cy="852667"/>
            </a:xfrm>
            <a:custGeom>
              <a:avLst/>
              <a:gdLst/>
              <a:ahLst/>
              <a:cxnLst/>
              <a:rect l="l" t="t" r="r" b="b"/>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Google Shape;227;p119"/>
            <p:cNvSpPr/>
            <p:nvPr/>
          </p:nvSpPr>
          <p:spPr>
            <a:xfrm>
              <a:off x="8598436"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Google Shape;228;p119"/>
            <p:cNvSpPr/>
            <p:nvPr/>
          </p:nvSpPr>
          <p:spPr>
            <a:xfrm>
              <a:off x="8956432"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119"/>
            <p:cNvSpPr/>
            <p:nvPr/>
          </p:nvSpPr>
          <p:spPr>
            <a:xfrm>
              <a:off x="8765803" y="4086828"/>
              <a:ext cx="595100" cy="181898"/>
            </a:xfrm>
            <a:custGeom>
              <a:avLst/>
              <a:gdLst/>
              <a:ahLst/>
              <a:cxnLst/>
              <a:rect l="l" t="t" r="r" b="b"/>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119"/>
            <p:cNvSpPr/>
            <p:nvPr/>
          </p:nvSpPr>
          <p:spPr>
            <a:xfrm>
              <a:off x="8765803" y="4229703"/>
              <a:ext cx="595100" cy="181898"/>
            </a:xfrm>
            <a:custGeom>
              <a:avLst/>
              <a:gdLst/>
              <a:ahLst/>
              <a:cxnLst/>
              <a:rect l="l" t="t" r="r" b="b"/>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119"/>
            <p:cNvSpPr/>
            <p:nvPr/>
          </p:nvSpPr>
          <p:spPr>
            <a:xfrm>
              <a:off x="8765803" y="4374692"/>
              <a:ext cx="595100" cy="182960"/>
            </a:xfrm>
            <a:custGeom>
              <a:avLst/>
              <a:gdLst/>
              <a:ahLst/>
              <a:cxnLst/>
              <a:rect l="l" t="t" r="r" b="b"/>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2" name="Google Shape;232;p119"/>
          <p:cNvSpPr/>
          <p:nvPr/>
        </p:nvSpPr>
        <p:spPr>
          <a:xfrm>
            <a:off x="2793758" y="1481730"/>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3" name="Google Shape;233;p119"/>
          <p:cNvSpPr/>
          <p:nvPr/>
        </p:nvSpPr>
        <p:spPr>
          <a:xfrm>
            <a:off x="8839593" y="1479434"/>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4" name="Google Shape;234;p119"/>
          <p:cNvSpPr/>
          <p:nvPr/>
        </p:nvSpPr>
        <p:spPr>
          <a:xfrm>
            <a:off x="4827346" y="1463275"/>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5" name="Google Shape;235;p119"/>
          <p:cNvSpPr/>
          <p:nvPr/>
        </p:nvSpPr>
        <p:spPr>
          <a:xfrm>
            <a:off x="6734330" y="1506113"/>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6" name="Google Shape;236;p119"/>
          <p:cNvSpPr txBox="1">
            <a:spLocks noGrp="1"/>
          </p:cNvSpPr>
          <p:nvPr>
            <p:ph type="body" idx="1"/>
          </p:nvPr>
        </p:nvSpPr>
        <p:spPr>
          <a:xfrm>
            <a:off x="2120686"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Google Shape;237;p119"/>
          <p:cNvSpPr txBox="1">
            <a:spLocks noGrp="1"/>
          </p:cNvSpPr>
          <p:nvPr>
            <p:ph type="body" idx="2"/>
          </p:nvPr>
        </p:nvSpPr>
        <p:spPr>
          <a:xfrm>
            <a:off x="2130742" y="46799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119"/>
          <p:cNvSpPr txBox="1">
            <a:spLocks noGrp="1"/>
          </p:cNvSpPr>
          <p:nvPr>
            <p:ph type="body" idx="3"/>
          </p:nvPr>
        </p:nvSpPr>
        <p:spPr>
          <a:xfrm>
            <a:off x="4230093"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Google Shape;239;p119"/>
          <p:cNvSpPr txBox="1">
            <a:spLocks noGrp="1"/>
          </p:cNvSpPr>
          <p:nvPr>
            <p:ph type="body" idx="4"/>
          </p:nvPr>
        </p:nvSpPr>
        <p:spPr>
          <a:xfrm>
            <a:off x="4240150" y="46799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Google Shape;240;p119"/>
          <p:cNvSpPr txBox="1">
            <a:spLocks noGrp="1"/>
          </p:cNvSpPr>
          <p:nvPr>
            <p:ph type="body" idx="5"/>
          </p:nvPr>
        </p:nvSpPr>
        <p:spPr>
          <a:xfrm>
            <a:off x="6329442"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Google Shape;241;p119"/>
          <p:cNvSpPr txBox="1">
            <a:spLocks noGrp="1"/>
          </p:cNvSpPr>
          <p:nvPr>
            <p:ph type="body" idx="6"/>
          </p:nvPr>
        </p:nvSpPr>
        <p:spPr>
          <a:xfrm>
            <a:off x="6339499" y="46799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Google Shape;242;p119"/>
          <p:cNvSpPr txBox="1">
            <a:spLocks noGrp="1"/>
          </p:cNvSpPr>
          <p:nvPr>
            <p:ph type="body" idx="7"/>
          </p:nvPr>
        </p:nvSpPr>
        <p:spPr>
          <a:xfrm>
            <a:off x="8374877"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Google Shape;243;p119"/>
          <p:cNvSpPr txBox="1">
            <a:spLocks noGrp="1"/>
          </p:cNvSpPr>
          <p:nvPr>
            <p:ph type="body" idx="8"/>
          </p:nvPr>
        </p:nvSpPr>
        <p:spPr>
          <a:xfrm>
            <a:off x="8384934" y="46799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image" Target="../media/image1.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94"/>
          <p:cNvPicPr preferRelativeResize="0"/>
          <p:nvPr/>
        </p:nvPicPr>
        <p:blipFill rotWithShape="1">
          <a:blip r:embed="rId23">
            <a:alphaModFix/>
          </a:blip>
          <a:srcRect/>
          <a:stretch/>
        </p:blipFill>
        <p:spPr>
          <a:xfrm>
            <a:off x="1" y="0"/>
            <a:ext cx="12191999" cy="6858000"/>
          </a:xfrm>
          <a:prstGeom prst="rect">
            <a:avLst/>
          </a:prstGeom>
          <a:noFill/>
          <a:ln>
            <a:noFill/>
          </a:ln>
        </p:spPr>
      </p:pic>
      <p:sp>
        <p:nvSpPr>
          <p:cNvPr id="7" name="Google Shape;7;p94"/>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2019,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8" name="Google Shape;8;p94"/>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94"/>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10" name="Google Shape;10;p94"/>
          <p:cNvSpPr txBox="1"/>
          <p:nvPr/>
        </p:nvSpPr>
        <p:spPr>
          <a:xfrm>
            <a:off x="207963" y="273049"/>
            <a:ext cx="10515600" cy="29845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 </a:t>
            </a:r>
            <a:r>
              <a:rPr lang="en-US" sz="1600" b="0" i="0" u="none" strike="noStrike" cap="none">
                <a:solidFill>
                  <a:srgbClr val="0EC07D"/>
                </a:solidFill>
                <a:latin typeface="Arial"/>
                <a:ea typeface="Arial"/>
                <a:cs typeface="Arial"/>
                <a:sym typeface="Arial"/>
              </a:rPr>
              <a:t>Agile Practices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1"/>
        <p:cNvGrpSpPr/>
        <p:nvPr/>
      </p:nvGrpSpPr>
      <p:grpSpPr>
        <a:xfrm>
          <a:off x="0" y="0"/>
          <a:ext cx="0" cy="0"/>
          <a:chOff x="0" y="0"/>
          <a:chExt cx="0" cy="0"/>
        </a:xfrm>
      </p:grpSpPr>
      <p:pic>
        <p:nvPicPr>
          <p:cNvPr id="682" name="Google Shape;682;p96"/>
          <p:cNvPicPr preferRelativeResize="0"/>
          <p:nvPr/>
        </p:nvPicPr>
        <p:blipFill rotWithShape="1">
          <a:blip r:embed="rId24">
            <a:alphaModFix/>
          </a:blip>
          <a:srcRect/>
          <a:stretch/>
        </p:blipFill>
        <p:spPr>
          <a:xfrm>
            <a:off x="1" y="0"/>
            <a:ext cx="12191999" cy="6858000"/>
          </a:xfrm>
          <a:prstGeom prst="rect">
            <a:avLst/>
          </a:prstGeom>
          <a:noFill/>
          <a:ln>
            <a:noFill/>
          </a:ln>
        </p:spPr>
      </p:pic>
      <p:sp>
        <p:nvSpPr>
          <p:cNvPr id="683" name="Google Shape;683;p96"/>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84" name="Google Shape;684;p96"/>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2019,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685" name="Google Shape;685;p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86" name="Google Shape;686;p96"/>
          <p:cNvSpPr txBox="1"/>
          <p:nvPr/>
        </p:nvSpPr>
        <p:spPr>
          <a:xfrm>
            <a:off x="207963" y="273049"/>
            <a:ext cx="10515600" cy="29845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 </a:t>
            </a:r>
            <a:r>
              <a:rPr lang="en-US" sz="1600" b="0" i="0" u="none" strike="noStrike" cap="none">
                <a:solidFill>
                  <a:srgbClr val="0EC07D"/>
                </a:solidFill>
                <a:latin typeface="Arial"/>
                <a:ea typeface="Arial"/>
                <a:cs typeface="Arial"/>
                <a:sym typeface="Arial"/>
              </a:rPr>
              <a:t>Agile Practices</a:t>
            </a:r>
            <a:r>
              <a:rPr lang="en-US" sz="1600" b="1" i="0" u="none" strike="noStrike" cap="none">
                <a:solidFill>
                  <a:srgbClr val="0EC07D"/>
                </a:solidFill>
                <a:latin typeface="Arial"/>
                <a:ea typeface="Arial"/>
                <a:cs typeface="Arial"/>
                <a:sym typeface="Arial"/>
              </a:rPr>
              <a:t> </a:t>
            </a:r>
            <a:r>
              <a:rPr lang="en-US" sz="1600" b="0" i="0" u="none" strike="noStrike" cap="none">
                <a:solidFill>
                  <a:srgbClr val="0EC07D"/>
                </a:solidFill>
                <a:latin typeface="Arial"/>
                <a:ea typeface="Arial"/>
                <a:cs typeface="Arial"/>
                <a:sym typeface="Arial"/>
              </a:rPr>
              <a:t> </a:t>
            </a:r>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9.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
          <p:cNvSpPr txBox="1">
            <a:spLocks noGrp="1"/>
          </p:cNvSpPr>
          <p:nvPr>
            <p:ph type="body" idx="1"/>
          </p:nvPr>
        </p:nvSpPr>
        <p:spPr>
          <a:xfrm>
            <a:off x="1323191" y="719340"/>
            <a:ext cx="10039484" cy="1398560"/>
          </a:xfrm>
          <a:prstGeom prst="rect">
            <a:avLst/>
          </a:prstGeom>
          <a:noFill/>
          <a:ln>
            <a:noFill/>
          </a:ln>
        </p:spPr>
        <p:txBody>
          <a:bodyPr spcFirstLastPara="1" wrap="square" lIns="91425" tIns="45700" rIns="91425" bIns="45700" anchor="ctr" anchorCtr="0">
            <a:noAutofit/>
          </a:bodyPr>
          <a:lstStyle/>
          <a:p>
            <a:pPr marL="457189" lvl="0" indent="-228594" algn="r" rtl="0">
              <a:lnSpc>
                <a:spcPct val="111111"/>
              </a:lnSpc>
              <a:spcBef>
                <a:spcPts val="0"/>
              </a:spcBef>
              <a:spcAft>
                <a:spcPts val="0"/>
              </a:spcAft>
              <a:buSzPts val="5400"/>
              <a:buNone/>
            </a:pPr>
            <a:r>
              <a:rPr lang="en-US"/>
              <a:t>Agile Practices</a:t>
            </a:r>
            <a:endParaRPr/>
          </a:p>
        </p:txBody>
      </p:sp>
      <p:sp>
        <p:nvSpPr>
          <p:cNvPr id="835" name="Google Shape;835;p1"/>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noAutofit/>
          </a:bodyPr>
          <a:lstStyle/>
          <a:p>
            <a:pPr marL="457189" marR="0" lvl="0" indent="-228594" algn="r" rtl="0">
              <a:lnSpc>
                <a:spcPct val="100000"/>
              </a:lnSpc>
              <a:spcBef>
                <a:spcPts val="640"/>
              </a:spcBef>
              <a:spcAft>
                <a:spcPts val="0"/>
              </a:spcAft>
              <a:buClr>
                <a:schemeClr val="dk1"/>
              </a:buClr>
              <a:buSzPts val="3200"/>
              <a:buFont typeface="Arial"/>
              <a:buNone/>
            </a:pPr>
            <a:r>
              <a:rPr lang="en-US"/>
              <a:t>Agile Practices  </a:t>
            </a:r>
            <a:endParaRPr/>
          </a:p>
        </p:txBody>
      </p:sp>
      <p:sp>
        <p:nvSpPr>
          <p:cNvPr id="836" name="Google Shape;836;p1"/>
          <p:cNvSpPr txBox="1">
            <a:spLocks noGrp="1"/>
          </p:cNvSpPr>
          <p:nvPr>
            <p:ph type="body" idx="3"/>
          </p:nvPr>
        </p:nvSpPr>
        <p:spPr>
          <a:xfrm>
            <a:off x="3066758" y="698956"/>
            <a:ext cx="8295918" cy="430887"/>
          </a:xfrm>
          <a:prstGeom prst="rect">
            <a:avLst/>
          </a:prstGeom>
          <a:noFill/>
          <a:ln>
            <a:noFill/>
          </a:ln>
        </p:spPr>
        <p:txBody>
          <a:bodyPr spcFirstLastPara="1" wrap="square" lIns="91425" tIns="45700" rIns="91425" bIns="45700" anchor="ctr" anchorCtr="0">
            <a:noAutofit/>
          </a:bodyPr>
          <a:lstStyle/>
          <a:p>
            <a:pPr marL="457189" marR="0" lvl="0" indent="-228594" algn="r" rtl="0">
              <a:lnSpc>
                <a:spcPct val="100000"/>
              </a:lnSpc>
              <a:spcBef>
                <a:spcPts val="0"/>
              </a:spcBef>
              <a:spcAft>
                <a:spcPts val="0"/>
              </a:spcAft>
              <a:buClr>
                <a:srgbClr val="7F7F7F"/>
              </a:buClr>
              <a:buSzPts val="2200"/>
              <a:buFont typeface="Arial"/>
              <a:buNone/>
            </a:pPr>
            <a:r>
              <a:rPr lang="en-US" b="0" dirty="0">
                <a:solidFill>
                  <a:schemeClr val="bg2">
                    <a:lumMod val="75000"/>
                  </a:schemeClr>
                </a:solidFill>
              </a:rPr>
              <a:t>B.TECH CSE with Specialization in Full Stack Development </a:t>
            </a:r>
            <a:endParaRPr b="0" dirty="0">
              <a:solidFill>
                <a:schemeClr val="bg2">
                  <a:lumMod val="75000"/>
                </a:schemeClr>
              </a:solidFill>
            </a:endParaRPr>
          </a:p>
        </p:txBody>
      </p:sp>
      <p:sp>
        <p:nvSpPr>
          <p:cNvPr id="2" name="Rectangle 1">
            <a:extLst>
              <a:ext uri="{FF2B5EF4-FFF2-40B4-BE49-F238E27FC236}">
                <a16:creationId xmlns:a16="http://schemas.microsoft.com/office/drawing/2014/main" id="{4249E157-AE8C-407E-970D-7BCAC5271569}"/>
              </a:ext>
            </a:extLst>
          </p:cNvPr>
          <p:cNvSpPr/>
          <p:nvPr/>
        </p:nvSpPr>
        <p:spPr>
          <a:xfrm>
            <a:off x="287676" y="318499"/>
            <a:ext cx="1643866" cy="5959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EE5257A-F72E-41E9-B0D5-58612C89AD1B}"/>
              </a:ext>
            </a:extLst>
          </p:cNvPr>
          <p:cNvSpPr/>
          <p:nvPr/>
        </p:nvSpPr>
        <p:spPr>
          <a:xfrm>
            <a:off x="6096000" y="2944503"/>
            <a:ext cx="5274838" cy="27130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23665FB3-6909-4274-8EA5-9390C4CB5FF0}"/>
              </a:ext>
            </a:extLst>
          </p:cNvPr>
          <p:cNvSpPr/>
          <p:nvPr/>
        </p:nvSpPr>
        <p:spPr>
          <a:xfrm>
            <a:off x="9797019" y="1969134"/>
            <a:ext cx="1557493" cy="271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75000"/>
                  </a:schemeClr>
                </a:solidFill>
              </a:rPr>
              <a:t>Module 8 </a:t>
            </a:r>
            <a:endParaRPr lang="en-IN" b="1" dirty="0">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1.4 History of Software Engineering</a:t>
            </a:r>
            <a:endParaRPr/>
          </a:p>
        </p:txBody>
      </p:sp>
      <p:sp>
        <p:nvSpPr>
          <p:cNvPr id="934" name="Google Shape;934;p1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sp>
        <p:nvSpPr>
          <p:cNvPr id="935" name="Google Shape;935;p10"/>
          <p:cNvSpPr/>
          <p:nvPr/>
        </p:nvSpPr>
        <p:spPr>
          <a:xfrm>
            <a:off x="0" y="3366180"/>
            <a:ext cx="12192000" cy="35922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36" name="Google Shape;936;p10"/>
          <p:cNvCxnSpPr>
            <a:stCxn id="935" idx="1"/>
          </p:cNvCxnSpPr>
          <p:nvPr/>
        </p:nvCxnSpPr>
        <p:spPr>
          <a:xfrm>
            <a:off x="0" y="3545795"/>
            <a:ext cx="12192000" cy="0"/>
          </a:xfrm>
          <a:prstGeom prst="straightConnector1">
            <a:avLst/>
          </a:prstGeom>
          <a:noFill/>
          <a:ln w="38100" cap="flat" cmpd="sng">
            <a:solidFill>
              <a:srgbClr val="11151A"/>
            </a:solidFill>
            <a:prstDash val="dash"/>
            <a:round/>
            <a:headEnd type="none" w="sm" len="sm"/>
            <a:tailEnd type="none" w="sm" len="sm"/>
          </a:ln>
        </p:spPr>
      </p:cxnSp>
      <p:sp>
        <p:nvSpPr>
          <p:cNvPr id="937" name="Google Shape;937;p10"/>
          <p:cNvSpPr/>
          <p:nvPr/>
        </p:nvSpPr>
        <p:spPr>
          <a:xfrm>
            <a:off x="-27377"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1950</a:t>
            </a:r>
            <a:endParaRPr/>
          </a:p>
        </p:txBody>
      </p:sp>
      <p:sp>
        <p:nvSpPr>
          <p:cNvPr id="938" name="Google Shape;938;p10"/>
          <p:cNvSpPr/>
          <p:nvPr/>
        </p:nvSpPr>
        <p:spPr>
          <a:xfrm>
            <a:off x="1475141"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1955</a:t>
            </a:r>
            <a:endParaRPr/>
          </a:p>
        </p:txBody>
      </p:sp>
      <p:sp>
        <p:nvSpPr>
          <p:cNvPr id="939" name="Google Shape;939;p10"/>
          <p:cNvSpPr/>
          <p:nvPr/>
        </p:nvSpPr>
        <p:spPr>
          <a:xfrm>
            <a:off x="2806361"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1960</a:t>
            </a:r>
            <a:endParaRPr/>
          </a:p>
        </p:txBody>
      </p:sp>
      <p:sp>
        <p:nvSpPr>
          <p:cNvPr id="940" name="Google Shape;940;p10"/>
          <p:cNvSpPr/>
          <p:nvPr/>
        </p:nvSpPr>
        <p:spPr>
          <a:xfrm>
            <a:off x="4293163"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1965</a:t>
            </a:r>
            <a:endParaRPr/>
          </a:p>
        </p:txBody>
      </p:sp>
      <p:sp>
        <p:nvSpPr>
          <p:cNvPr id="941" name="Google Shape;941;p10"/>
          <p:cNvSpPr/>
          <p:nvPr/>
        </p:nvSpPr>
        <p:spPr>
          <a:xfrm>
            <a:off x="5707276"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1970</a:t>
            </a:r>
            <a:endParaRPr/>
          </a:p>
        </p:txBody>
      </p:sp>
      <p:sp>
        <p:nvSpPr>
          <p:cNvPr id="942" name="Google Shape;942;p10"/>
          <p:cNvSpPr/>
          <p:nvPr/>
        </p:nvSpPr>
        <p:spPr>
          <a:xfrm>
            <a:off x="5189986" y="2270319"/>
            <a:ext cx="1038376" cy="721056"/>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(1970) Pascal</a:t>
            </a:r>
            <a:endParaRPr/>
          </a:p>
        </p:txBody>
      </p:sp>
      <p:sp>
        <p:nvSpPr>
          <p:cNvPr id="943" name="Google Shape;943;p10"/>
          <p:cNvSpPr/>
          <p:nvPr/>
        </p:nvSpPr>
        <p:spPr>
          <a:xfrm>
            <a:off x="6314701" y="1504349"/>
            <a:ext cx="1881497" cy="995516"/>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(1973) C (and the Unix operating system)</a:t>
            </a:r>
            <a:endParaRPr/>
          </a:p>
        </p:txBody>
      </p:sp>
      <p:sp>
        <p:nvSpPr>
          <p:cNvPr id="944" name="Google Shape;944;p10"/>
          <p:cNvSpPr/>
          <p:nvPr/>
        </p:nvSpPr>
        <p:spPr>
          <a:xfrm>
            <a:off x="6676810" y="4108449"/>
            <a:ext cx="1651565" cy="1155744"/>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(1975) First interactive PC (Xerox PARC's Alto)</a:t>
            </a:r>
            <a:endParaRPr/>
          </a:p>
        </p:txBody>
      </p:sp>
      <p:sp>
        <p:nvSpPr>
          <p:cNvPr id="945" name="Google Shape;945;p10"/>
          <p:cNvSpPr/>
          <p:nvPr/>
        </p:nvSpPr>
        <p:spPr>
          <a:xfrm>
            <a:off x="8476328" y="1753448"/>
            <a:ext cx="1445402" cy="1248513"/>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(1980) Ada</a:t>
            </a:r>
            <a:endParaRPr/>
          </a:p>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(1980) Smalltalk</a:t>
            </a:r>
            <a:endParaRPr/>
          </a:p>
        </p:txBody>
      </p:sp>
      <p:sp>
        <p:nvSpPr>
          <p:cNvPr id="946" name="Google Shape;946;p10"/>
          <p:cNvSpPr/>
          <p:nvPr/>
        </p:nvSpPr>
        <p:spPr>
          <a:xfrm>
            <a:off x="9592975" y="4117541"/>
            <a:ext cx="860824" cy="68111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(1985) C++</a:t>
            </a:r>
            <a:endParaRPr/>
          </a:p>
        </p:txBody>
      </p:sp>
      <p:sp>
        <p:nvSpPr>
          <p:cNvPr id="947" name="Google Shape;947;p10"/>
          <p:cNvSpPr/>
          <p:nvPr/>
        </p:nvSpPr>
        <p:spPr>
          <a:xfrm>
            <a:off x="378256"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48" name="Google Shape;948;p10"/>
          <p:cNvCxnSpPr/>
          <p:nvPr/>
        </p:nvCxnSpPr>
        <p:spPr>
          <a:xfrm>
            <a:off x="70075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49" name="Google Shape;949;p10"/>
          <p:cNvCxnSpPr/>
          <p:nvPr/>
        </p:nvCxnSpPr>
        <p:spPr>
          <a:xfrm>
            <a:off x="976041"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50" name="Google Shape;950;p10"/>
          <p:cNvCxnSpPr/>
          <p:nvPr/>
        </p:nvCxnSpPr>
        <p:spPr>
          <a:xfrm>
            <a:off x="125132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51" name="Google Shape;951;p10"/>
          <p:cNvCxnSpPr/>
          <p:nvPr/>
        </p:nvCxnSpPr>
        <p:spPr>
          <a:xfrm>
            <a:off x="1526611" y="3170113"/>
            <a:ext cx="0" cy="751361"/>
          </a:xfrm>
          <a:prstGeom prst="straightConnector1">
            <a:avLst/>
          </a:prstGeom>
          <a:noFill/>
          <a:ln w="28575" cap="flat" cmpd="sng">
            <a:solidFill>
              <a:srgbClr val="323F4F"/>
            </a:solidFill>
            <a:prstDash val="dot"/>
            <a:round/>
            <a:headEnd type="none" w="sm" len="sm"/>
            <a:tailEnd type="none" w="sm" len="sm"/>
          </a:ln>
        </p:spPr>
      </p:cxnSp>
      <p:sp>
        <p:nvSpPr>
          <p:cNvPr id="952" name="Google Shape;952;p10"/>
          <p:cNvSpPr/>
          <p:nvPr/>
        </p:nvSpPr>
        <p:spPr>
          <a:xfrm>
            <a:off x="1795653"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953" name="Google Shape;953;p10"/>
          <p:cNvSpPr/>
          <p:nvPr/>
        </p:nvSpPr>
        <p:spPr>
          <a:xfrm>
            <a:off x="3219295"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54" name="Google Shape;954;p10"/>
          <p:cNvCxnSpPr/>
          <p:nvPr/>
        </p:nvCxnSpPr>
        <p:spPr>
          <a:xfrm>
            <a:off x="2118153"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55" name="Google Shape;955;p10"/>
          <p:cNvCxnSpPr/>
          <p:nvPr/>
        </p:nvCxnSpPr>
        <p:spPr>
          <a:xfrm>
            <a:off x="2393438" y="3170113"/>
            <a:ext cx="0" cy="1357106"/>
          </a:xfrm>
          <a:prstGeom prst="straightConnector1">
            <a:avLst/>
          </a:prstGeom>
          <a:noFill/>
          <a:ln w="28575" cap="flat" cmpd="sng">
            <a:solidFill>
              <a:srgbClr val="323F4F"/>
            </a:solidFill>
            <a:prstDash val="dot"/>
            <a:round/>
            <a:headEnd type="none" w="sm" len="sm"/>
            <a:tailEnd type="none" w="sm" len="sm"/>
          </a:ln>
        </p:spPr>
      </p:cxnSp>
      <p:cxnSp>
        <p:nvCxnSpPr>
          <p:cNvPr id="956" name="Google Shape;956;p10"/>
          <p:cNvCxnSpPr/>
          <p:nvPr/>
        </p:nvCxnSpPr>
        <p:spPr>
          <a:xfrm>
            <a:off x="2668723"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57" name="Google Shape;957;p10"/>
          <p:cNvCxnSpPr/>
          <p:nvPr/>
        </p:nvCxnSpPr>
        <p:spPr>
          <a:xfrm>
            <a:off x="294400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58" name="Google Shape;958;p10"/>
          <p:cNvCxnSpPr/>
          <p:nvPr/>
        </p:nvCxnSpPr>
        <p:spPr>
          <a:xfrm>
            <a:off x="3535550"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59" name="Google Shape;959;p10"/>
          <p:cNvCxnSpPr/>
          <p:nvPr/>
        </p:nvCxnSpPr>
        <p:spPr>
          <a:xfrm>
            <a:off x="3810835" y="3170113"/>
            <a:ext cx="0" cy="1398996"/>
          </a:xfrm>
          <a:prstGeom prst="straightConnector1">
            <a:avLst/>
          </a:prstGeom>
          <a:noFill/>
          <a:ln w="28575" cap="flat" cmpd="sng">
            <a:solidFill>
              <a:srgbClr val="323F4F"/>
            </a:solidFill>
            <a:prstDash val="dot"/>
            <a:round/>
            <a:headEnd type="none" w="sm" len="sm"/>
            <a:tailEnd type="none" w="sm" len="sm"/>
          </a:ln>
        </p:spPr>
      </p:cxnSp>
      <p:cxnSp>
        <p:nvCxnSpPr>
          <p:cNvPr id="960" name="Google Shape;960;p10"/>
          <p:cNvCxnSpPr/>
          <p:nvPr/>
        </p:nvCxnSpPr>
        <p:spPr>
          <a:xfrm>
            <a:off x="4086120"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61" name="Google Shape;961;p10"/>
          <p:cNvCxnSpPr/>
          <p:nvPr/>
        </p:nvCxnSpPr>
        <p:spPr>
          <a:xfrm>
            <a:off x="4361405" y="2363190"/>
            <a:ext cx="0" cy="1558284"/>
          </a:xfrm>
          <a:prstGeom prst="straightConnector1">
            <a:avLst/>
          </a:prstGeom>
          <a:noFill/>
          <a:ln w="28575" cap="flat" cmpd="sng">
            <a:solidFill>
              <a:srgbClr val="323F4F"/>
            </a:solidFill>
            <a:prstDash val="dot"/>
            <a:round/>
            <a:headEnd type="none" w="sm" len="sm"/>
            <a:tailEnd type="none" w="sm" len="sm"/>
          </a:ln>
        </p:spPr>
      </p:cxnSp>
      <p:sp>
        <p:nvSpPr>
          <p:cNvPr id="962" name="Google Shape;962;p10"/>
          <p:cNvSpPr/>
          <p:nvPr/>
        </p:nvSpPr>
        <p:spPr>
          <a:xfrm>
            <a:off x="4630447"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63" name="Google Shape;963;p10"/>
          <p:cNvCxnSpPr/>
          <p:nvPr/>
        </p:nvCxnSpPr>
        <p:spPr>
          <a:xfrm>
            <a:off x="4952947"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64" name="Google Shape;964;p10"/>
          <p:cNvCxnSpPr/>
          <p:nvPr/>
        </p:nvCxnSpPr>
        <p:spPr>
          <a:xfrm>
            <a:off x="5228232"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65" name="Google Shape;965;p10"/>
          <p:cNvCxnSpPr/>
          <p:nvPr/>
        </p:nvCxnSpPr>
        <p:spPr>
          <a:xfrm>
            <a:off x="5503517"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66" name="Google Shape;966;p10"/>
          <p:cNvCxnSpPr/>
          <p:nvPr/>
        </p:nvCxnSpPr>
        <p:spPr>
          <a:xfrm>
            <a:off x="5778802" y="3170113"/>
            <a:ext cx="0" cy="751361"/>
          </a:xfrm>
          <a:prstGeom prst="straightConnector1">
            <a:avLst/>
          </a:prstGeom>
          <a:noFill/>
          <a:ln w="28575" cap="flat" cmpd="sng">
            <a:solidFill>
              <a:srgbClr val="323F4F"/>
            </a:solidFill>
            <a:prstDash val="dot"/>
            <a:round/>
            <a:headEnd type="none" w="sm" len="sm"/>
            <a:tailEnd type="none" w="sm" len="sm"/>
          </a:ln>
        </p:spPr>
      </p:cxnSp>
      <p:sp>
        <p:nvSpPr>
          <p:cNvPr id="967" name="Google Shape;967;p10"/>
          <p:cNvSpPr/>
          <p:nvPr/>
        </p:nvSpPr>
        <p:spPr>
          <a:xfrm>
            <a:off x="6047844"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968" name="Google Shape;968;p10"/>
          <p:cNvSpPr/>
          <p:nvPr/>
        </p:nvSpPr>
        <p:spPr>
          <a:xfrm>
            <a:off x="7471486"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69" name="Google Shape;969;p10"/>
          <p:cNvCxnSpPr/>
          <p:nvPr/>
        </p:nvCxnSpPr>
        <p:spPr>
          <a:xfrm>
            <a:off x="6370344"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0" name="Google Shape;970;p10"/>
          <p:cNvCxnSpPr/>
          <p:nvPr/>
        </p:nvCxnSpPr>
        <p:spPr>
          <a:xfrm>
            <a:off x="6645629"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1" name="Google Shape;971;p10"/>
          <p:cNvCxnSpPr/>
          <p:nvPr/>
        </p:nvCxnSpPr>
        <p:spPr>
          <a:xfrm>
            <a:off x="6920914" y="2499865"/>
            <a:ext cx="0" cy="1421609"/>
          </a:xfrm>
          <a:prstGeom prst="straightConnector1">
            <a:avLst/>
          </a:prstGeom>
          <a:noFill/>
          <a:ln w="28575" cap="flat" cmpd="sng">
            <a:solidFill>
              <a:srgbClr val="323F4F"/>
            </a:solidFill>
            <a:prstDash val="dot"/>
            <a:round/>
            <a:headEnd type="none" w="sm" len="sm"/>
            <a:tailEnd type="none" w="sm" len="sm"/>
          </a:ln>
        </p:spPr>
      </p:cxnSp>
      <p:cxnSp>
        <p:nvCxnSpPr>
          <p:cNvPr id="972" name="Google Shape;972;p10"/>
          <p:cNvCxnSpPr/>
          <p:nvPr/>
        </p:nvCxnSpPr>
        <p:spPr>
          <a:xfrm>
            <a:off x="7196199" y="3170113"/>
            <a:ext cx="0" cy="751361"/>
          </a:xfrm>
          <a:prstGeom prst="straightConnector1">
            <a:avLst/>
          </a:prstGeom>
          <a:noFill/>
          <a:ln w="28575" cap="flat" cmpd="sng">
            <a:solidFill>
              <a:srgbClr val="323F4F"/>
            </a:solidFill>
            <a:prstDash val="dot"/>
            <a:round/>
            <a:headEnd type="none" w="sm" len="sm"/>
            <a:tailEnd type="none" w="sm" len="sm"/>
          </a:ln>
        </p:spPr>
      </p:cxnSp>
      <p:sp>
        <p:nvSpPr>
          <p:cNvPr id="973" name="Google Shape;973;p10"/>
          <p:cNvSpPr/>
          <p:nvPr/>
        </p:nvSpPr>
        <p:spPr>
          <a:xfrm>
            <a:off x="8888883"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74" name="Google Shape;974;p10"/>
          <p:cNvCxnSpPr/>
          <p:nvPr/>
        </p:nvCxnSpPr>
        <p:spPr>
          <a:xfrm>
            <a:off x="7787741"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5" name="Google Shape;975;p10"/>
          <p:cNvCxnSpPr/>
          <p:nvPr/>
        </p:nvCxnSpPr>
        <p:spPr>
          <a:xfrm>
            <a:off x="806302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6" name="Google Shape;976;p10"/>
          <p:cNvCxnSpPr/>
          <p:nvPr/>
        </p:nvCxnSpPr>
        <p:spPr>
          <a:xfrm>
            <a:off x="8338311"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7" name="Google Shape;977;p10"/>
          <p:cNvCxnSpPr/>
          <p:nvPr/>
        </p:nvCxnSpPr>
        <p:spPr>
          <a:xfrm>
            <a:off x="861359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8" name="Google Shape;978;p10"/>
          <p:cNvCxnSpPr/>
          <p:nvPr/>
        </p:nvCxnSpPr>
        <p:spPr>
          <a:xfrm>
            <a:off x="920513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79" name="Google Shape;979;p10"/>
          <p:cNvCxnSpPr/>
          <p:nvPr/>
        </p:nvCxnSpPr>
        <p:spPr>
          <a:xfrm>
            <a:off x="9480423"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80" name="Google Shape;980;p10"/>
          <p:cNvCxnSpPr/>
          <p:nvPr/>
        </p:nvCxnSpPr>
        <p:spPr>
          <a:xfrm>
            <a:off x="975570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81" name="Google Shape;981;p10"/>
          <p:cNvCxnSpPr/>
          <p:nvPr/>
        </p:nvCxnSpPr>
        <p:spPr>
          <a:xfrm>
            <a:off x="10030993" y="3170113"/>
            <a:ext cx="0" cy="751361"/>
          </a:xfrm>
          <a:prstGeom prst="straightConnector1">
            <a:avLst/>
          </a:prstGeom>
          <a:noFill/>
          <a:ln w="28575" cap="flat" cmpd="sng">
            <a:solidFill>
              <a:srgbClr val="323F4F"/>
            </a:solidFill>
            <a:prstDash val="dot"/>
            <a:round/>
            <a:headEnd type="none" w="sm" len="sm"/>
            <a:tailEnd type="none" w="sm" len="sm"/>
          </a:ln>
        </p:spPr>
      </p:cxnSp>
      <p:sp>
        <p:nvSpPr>
          <p:cNvPr id="982" name="Google Shape;982;p10"/>
          <p:cNvSpPr/>
          <p:nvPr/>
        </p:nvSpPr>
        <p:spPr>
          <a:xfrm>
            <a:off x="10300035"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983" name="Google Shape;983;p10"/>
          <p:cNvSpPr/>
          <p:nvPr/>
        </p:nvSpPr>
        <p:spPr>
          <a:xfrm>
            <a:off x="11723677" y="2495390"/>
            <a:ext cx="45719" cy="1613060"/>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984" name="Google Shape;984;p10"/>
          <p:cNvCxnSpPr/>
          <p:nvPr/>
        </p:nvCxnSpPr>
        <p:spPr>
          <a:xfrm>
            <a:off x="10600504" y="3142332"/>
            <a:ext cx="22031" cy="2458368"/>
          </a:xfrm>
          <a:prstGeom prst="straightConnector1">
            <a:avLst/>
          </a:prstGeom>
          <a:noFill/>
          <a:ln w="28575" cap="flat" cmpd="sng">
            <a:solidFill>
              <a:srgbClr val="323F4F"/>
            </a:solidFill>
            <a:prstDash val="dot"/>
            <a:round/>
            <a:headEnd type="none" w="sm" len="sm"/>
            <a:tailEnd type="none" w="sm" len="sm"/>
          </a:ln>
        </p:spPr>
      </p:cxnSp>
      <p:cxnSp>
        <p:nvCxnSpPr>
          <p:cNvPr id="985" name="Google Shape;985;p10"/>
          <p:cNvCxnSpPr/>
          <p:nvPr/>
        </p:nvCxnSpPr>
        <p:spPr>
          <a:xfrm>
            <a:off x="10897820" y="3170113"/>
            <a:ext cx="0" cy="1839006"/>
          </a:xfrm>
          <a:prstGeom prst="straightConnector1">
            <a:avLst/>
          </a:prstGeom>
          <a:noFill/>
          <a:ln w="28575" cap="flat" cmpd="sng">
            <a:solidFill>
              <a:srgbClr val="323F4F"/>
            </a:solidFill>
            <a:prstDash val="dot"/>
            <a:round/>
            <a:headEnd type="none" w="sm" len="sm"/>
            <a:tailEnd type="none" w="sm" len="sm"/>
          </a:ln>
        </p:spPr>
      </p:cxnSp>
      <p:cxnSp>
        <p:nvCxnSpPr>
          <p:cNvPr id="986" name="Google Shape;986;p10"/>
          <p:cNvCxnSpPr/>
          <p:nvPr/>
        </p:nvCxnSpPr>
        <p:spPr>
          <a:xfrm>
            <a:off x="11173105"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987" name="Google Shape;987;p10"/>
          <p:cNvCxnSpPr/>
          <p:nvPr/>
        </p:nvCxnSpPr>
        <p:spPr>
          <a:xfrm>
            <a:off x="11448390" y="2495389"/>
            <a:ext cx="0" cy="1426085"/>
          </a:xfrm>
          <a:prstGeom prst="straightConnector1">
            <a:avLst/>
          </a:prstGeom>
          <a:noFill/>
          <a:ln w="28575" cap="flat" cmpd="sng">
            <a:solidFill>
              <a:srgbClr val="323F4F"/>
            </a:solidFill>
            <a:prstDash val="dot"/>
            <a:round/>
            <a:headEnd type="none" w="sm" len="sm"/>
            <a:tailEnd type="none" w="sm" len="sm"/>
          </a:ln>
        </p:spPr>
      </p:cxnSp>
      <p:sp>
        <p:nvSpPr>
          <p:cNvPr id="988" name="Google Shape;988;p10"/>
          <p:cNvSpPr/>
          <p:nvPr/>
        </p:nvSpPr>
        <p:spPr>
          <a:xfrm>
            <a:off x="8587284"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1980</a:t>
            </a:r>
            <a:endParaRPr/>
          </a:p>
        </p:txBody>
      </p:sp>
      <p:sp>
        <p:nvSpPr>
          <p:cNvPr id="989" name="Google Shape;989;p10"/>
          <p:cNvSpPr/>
          <p:nvPr/>
        </p:nvSpPr>
        <p:spPr>
          <a:xfrm>
            <a:off x="7107231"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1975</a:t>
            </a:r>
            <a:endParaRPr/>
          </a:p>
        </p:txBody>
      </p:sp>
      <p:sp>
        <p:nvSpPr>
          <p:cNvPr id="990" name="Google Shape;990;p10"/>
          <p:cNvSpPr/>
          <p:nvPr/>
        </p:nvSpPr>
        <p:spPr>
          <a:xfrm>
            <a:off x="11382930"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1990</a:t>
            </a:r>
            <a:endParaRPr/>
          </a:p>
        </p:txBody>
      </p:sp>
      <p:sp>
        <p:nvSpPr>
          <p:cNvPr id="991" name="Google Shape;991;p10"/>
          <p:cNvSpPr/>
          <p:nvPr/>
        </p:nvSpPr>
        <p:spPr>
          <a:xfrm>
            <a:off x="9902877"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1985</a:t>
            </a:r>
            <a:endParaRPr/>
          </a:p>
        </p:txBody>
      </p:sp>
      <p:sp>
        <p:nvSpPr>
          <p:cNvPr id="992" name="Google Shape;992;p10"/>
          <p:cNvSpPr/>
          <p:nvPr/>
        </p:nvSpPr>
        <p:spPr>
          <a:xfrm>
            <a:off x="3660149" y="4322132"/>
            <a:ext cx="1038376" cy="721056"/>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(1962) Cobol</a:t>
            </a:r>
            <a:endParaRPr/>
          </a:p>
        </p:txBody>
      </p:sp>
      <p:sp>
        <p:nvSpPr>
          <p:cNvPr id="993" name="Google Shape;993;p10"/>
          <p:cNvSpPr/>
          <p:nvPr/>
        </p:nvSpPr>
        <p:spPr>
          <a:xfrm>
            <a:off x="10878010" y="4928806"/>
            <a:ext cx="1318537" cy="482070"/>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(1987) Perl</a:t>
            </a:r>
            <a:endParaRPr/>
          </a:p>
        </p:txBody>
      </p:sp>
      <p:sp>
        <p:nvSpPr>
          <p:cNvPr id="994" name="Google Shape;994;p10"/>
          <p:cNvSpPr/>
          <p:nvPr/>
        </p:nvSpPr>
        <p:spPr>
          <a:xfrm>
            <a:off x="10115120" y="1527004"/>
            <a:ext cx="2051758" cy="96838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(1989-90) The Web is born</a:t>
            </a:r>
            <a:endParaRPr/>
          </a:p>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(1990) Haskell</a:t>
            </a:r>
            <a:endParaRPr/>
          </a:p>
        </p:txBody>
      </p:sp>
      <p:sp>
        <p:nvSpPr>
          <p:cNvPr id="995" name="Google Shape;995;p10"/>
          <p:cNvSpPr/>
          <p:nvPr/>
        </p:nvSpPr>
        <p:spPr>
          <a:xfrm>
            <a:off x="9396212" y="4868986"/>
            <a:ext cx="1363966" cy="739241"/>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(1986) Objective-C</a:t>
            </a:r>
            <a:endParaRPr/>
          </a:p>
        </p:txBody>
      </p:sp>
      <p:sp>
        <p:nvSpPr>
          <p:cNvPr id="996" name="Google Shape;996;p10"/>
          <p:cNvSpPr/>
          <p:nvPr/>
        </p:nvSpPr>
        <p:spPr>
          <a:xfrm>
            <a:off x="3423966" y="1798700"/>
            <a:ext cx="1038376" cy="721056"/>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(1964) BASIC</a:t>
            </a:r>
            <a:endParaRPr/>
          </a:p>
        </p:txBody>
      </p:sp>
      <p:sp>
        <p:nvSpPr>
          <p:cNvPr id="997" name="Google Shape;997;p10"/>
          <p:cNvSpPr/>
          <p:nvPr/>
        </p:nvSpPr>
        <p:spPr>
          <a:xfrm>
            <a:off x="1566904" y="4259035"/>
            <a:ext cx="1038376" cy="721056"/>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(1957) Fortran</a:t>
            </a:r>
            <a:endParaRPr/>
          </a:p>
        </p:txBody>
      </p:sp>
      <p:sp>
        <p:nvSpPr>
          <p:cNvPr id="67" name="Rectangle 66">
            <a:extLst>
              <a:ext uri="{FF2B5EF4-FFF2-40B4-BE49-F238E27FC236}">
                <a16:creationId xmlns:a16="http://schemas.microsoft.com/office/drawing/2014/main" id="{3D4E0057-E597-42A8-ADE6-03E27A5B47B5}"/>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8" name="Rectangle 67">
            <a:extLst>
              <a:ext uri="{FF2B5EF4-FFF2-40B4-BE49-F238E27FC236}">
                <a16:creationId xmlns:a16="http://schemas.microsoft.com/office/drawing/2014/main" id="{CC6EA2FB-6952-448F-B666-F5CDB1E62E0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1"/>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1.4 History of Software Engineering (Contd.)</a:t>
            </a:r>
            <a:endParaRPr/>
          </a:p>
        </p:txBody>
      </p:sp>
      <p:sp>
        <p:nvSpPr>
          <p:cNvPr id="1004" name="Google Shape;1004;p11"/>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sp>
        <p:nvSpPr>
          <p:cNvPr id="1005" name="Google Shape;1005;p11"/>
          <p:cNvSpPr/>
          <p:nvPr/>
        </p:nvSpPr>
        <p:spPr>
          <a:xfrm>
            <a:off x="0" y="3366180"/>
            <a:ext cx="12192000" cy="35922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06" name="Google Shape;1006;p11"/>
          <p:cNvCxnSpPr>
            <a:stCxn id="1005" idx="1"/>
          </p:cNvCxnSpPr>
          <p:nvPr/>
        </p:nvCxnSpPr>
        <p:spPr>
          <a:xfrm>
            <a:off x="0" y="3545795"/>
            <a:ext cx="12192000" cy="0"/>
          </a:xfrm>
          <a:prstGeom prst="straightConnector1">
            <a:avLst/>
          </a:prstGeom>
          <a:noFill/>
          <a:ln w="38100" cap="flat" cmpd="sng">
            <a:solidFill>
              <a:srgbClr val="11151A"/>
            </a:solidFill>
            <a:prstDash val="dash"/>
            <a:round/>
            <a:headEnd type="none" w="sm" len="sm"/>
            <a:tailEnd type="none" w="sm" len="sm"/>
          </a:ln>
        </p:spPr>
      </p:cxnSp>
      <p:sp>
        <p:nvSpPr>
          <p:cNvPr id="1007" name="Google Shape;1007;p11"/>
          <p:cNvSpPr/>
          <p:nvPr/>
        </p:nvSpPr>
        <p:spPr>
          <a:xfrm>
            <a:off x="-27377"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1990</a:t>
            </a:r>
            <a:endParaRPr/>
          </a:p>
        </p:txBody>
      </p:sp>
      <p:sp>
        <p:nvSpPr>
          <p:cNvPr id="1008" name="Google Shape;1008;p11"/>
          <p:cNvSpPr/>
          <p:nvPr/>
        </p:nvSpPr>
        <p:spPr>
          <a:xfrm>
            <a:off x="1475141"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1995</a:t>
            </a:r>
            <a:endParaRPr/>
          </a:p>
        </p:txBody>
      </p:sp>
      <p:sp>
        <p:nvSpPr>
          <p:cNvPr id="1009" name="Google Shape;1009;p11"/>
          <p:cNvSpPr/>
          <p:nvPr/>
        </p:nvSpPr>
        <p:spPr>
          <a:xfrm>
            <a:off x="2875373"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2000</a:t>
            </a:r>
            <a:endParaRPr/>
          </a:p>
        </p:txBody>
      </p:sp>
      <p:sp>
        <p:nvSpPr>
          <p:cNvPr id="1010" name="Google Shape;1010;p11"/>
          <p:cNvSpPr/>
          <p:nvPr/>
        </p:nvSpPr>
        <p:spPr>
          <a:xfrm>
            <a:off x="4293163"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2005</a:t>
            </a:r>
            <a:endParaRPr/>
          </a:p>
        </p:txBody>
      </p:sp>
      <p:sp>
        <p:nvSpPr>
          <p:cNvPr id="1011" name="Google Shape;1011;p11"/>
          <p:cNvSpPr/>
          <p:nvPr/>
        </p:nvSpPr>
        <p:spPr>
          <a:xfrm>
            <a:off x="5707276"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2010</a:t>
            </a:r>
            <a:endParaRPr/>
          </a:p>
        </p:txBody>
      </p:sp>
      <p:sp>
        <p:nvSpPr>
          <p:cNvPr id="1012" name="Google Shape;1012;p11"/>
          <p:cNvSpPr/>
          <p:nvPr/>
        </p:nvSpPr>
        <p:spPr>
          <a:xfrm>
            <a:off x="143729" y="1667442"/>
            <a:ext cx="1038376" cy="721056"/>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(1991) Python</a:t>
            </a:r>
            <a:endParaRPr/>
          </a:p>
        </p:txBody>
      </p:sp>
      <p:sp>
        <p:nvSpPr>
          <p:cNvPr id="1013" name="Google Shape;1013;p11"/>
          <p:cNvSpPr/>
          <p:nvPr/>
        </p:nvSpPr>
        <p:spPr>
          <a:xfrm>
            <a:off x="2766487" y="2476613"/>
            <a:ext cx="1251391" cy="508419"/>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(2000) C#</a:t>
            </a:r>
            <a:endParaRPr/>
          </a:p>
        </p:txBody>
      </p:sp>
      <p:sp>
        <p:nvSpPr>
          <p:cNvPr id="1014" name="Google Shape;1014;p11"/>
          <p:cNvSpPr/>
          <p:nvPr/>
        </p:nvSpPr>
        <p:spPr>
          <a:xfrm>
            <a:off x="378256"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15" name="Google Shape;1015;p11"/>
          <p:cNvCxnSpPr/>
          <p:nvPr/>
        </p:nvCxnSpPr>
        <p:spPr>
          <a:xfrm>
            <a:off x="700756" y="2363190"/>
            <a:ext cx="0" cy="1558284"/>
          </a:xfrm>
          <a:prstGeom prst="straightConnector1">
            <a:avLst/>
          </a:prstGeom>
          <a:noFill/>
          <a:ln w="28575" cap="flat" cmpd="sng">
            <a:solidFill>
              <a:srgbClr val="323F4F"/>
            </a:solidFill>
            <a:prstDash val="dot"/>
            <a:round/>
            <a:headEnd type="none" w="sm" len="sm"/>
            <a:tailEnd type="none" w="sm" len="sm"/>
          </a:ln>
        </p:spPr>
      </p:cxnSp>
      <p:cxnSp>
        <p:nvCxnSpPr>
          <p:cNvPr id="1016" name="Google Shape;1016;p11"/>
          <p:cNvCxnSpPr/>
          <p:nvPr/>
        </p:nvCxnSpPr>
        <p:spPr>
          <a:xfrm>
            <a:off x="976041" y="3170113"/>
            <a:ext cx="0" cy="2295576"/>
          </a:xfrm>
          <a:prstGeom prst="straightConnector1">
            <a:avLst/>
          </a:prstGeom>
          <a:noFill/>
          <a:ln w="28575" cap="flat" cmpd="sng">
            <a:solidFill>
              <a:srgbClr val="323F4F"/>
            </a:solidFill>
            <a:prstDash val="dot"/>
            <a:round/>
            <a:headEnd type="none" w="sm" len="sm"/>
            <a:tailEnd type="none" w="sm" len="sm"/>
          </a:ln>
        </p:spPr>
      </p:cxnSp>
      <p:cxnSp>
        <p:nvCxnSpPr>
          <p:cNvPr id="1017" name="Google Shape;1017;p11"/>
          <p:cNvCxnSpPr/>
          <p:nvPr/>
        </p:nvCxnSpPr>
        <p:spPr>
          <a:xfrm>
            <a:off x="125132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18" name="Google Shape;1018;p11"/>
          <p:cNvCxnSpPr/>
          <p:nvPr/>
        </p:nvCxnSpPr>
        <p:spPr>
          <a:xfrm>
            <a:off x="1526611" y="2002867"/>
            <a:ext cx="0" cy="1918607"/>
          </a:xfrm>
          <a:prstGeom prst="straightConnector1">
            <a:avLst/>
          </a:prstGeom>
          <a:noFill/>
          <a:ln w="28575" cap="flat" cmpd="sng">
            <a:solidFill>
              <a:srgbClr val="323F4F"/>
            </a:solidFill>
            <a:prstDash val="dot"/>
            <a:round/>
            <a:headEnd type="none" w="sm" len="sm"/>
            <a:tailEnd type="none" w="sm" len="sm"/>
          </a:ln>
        </p:spPr>
      </p:cxnSp>
      <p:sp>
        <p:nvSpPr>
          <p:cNvPr id="1019" name="Google Shape;1019;p11"/>
          <p:cNvSpPr/>
          <p:nvPr/>
        </p:nvSpPr>
        <p:spPr>
          <a:xfrm>
            <a:off x="1795653"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20" name="Google Shape;1020;p11"/>
          <p:cNvSpPr/>
          <p:nvPr/>
        </p:nvSpPr>
        <p:spPr>
          <a:xfrm>
            <a:off x="3219295"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21" name="Google Shape;1021;p11"/>
          <p:cNvCxnSpPr/>
          <p:nvPr/>
        </p:nvCxnSpPr>
        <p:spPr>
          <a:xfrm>
            <a:off x="2118153"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2" name="Google Shape;1022;p11"/>
          <p:cNvCxnSpPr/>
          <p:nvPr/>
        </p:nvCxnSpPr>
        <p:spPr>
          <a:xfrm>
            <a:off x="239343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3" name="Google Shape;1023;p11"/>
          <p:cNvCxnSpPr/>
          <p:nvPr/>
        </p:nvCxnSpPr>
        <p:spPr>
          <a:xfrm>
            <a:off x="2668723"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4" name="Google Shape;1024;p11"/>
          <p:cNvCxnSpPr/>
          <p:nvPr/>
        </p:nvCxnSpPr>
        <p:spPr>
          <a:xfrm>
            <a:off x="294400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5" name="Google Shape;1025;p11"/>
          <p:cNvCxnSpPr/>
          <p:nvPr/>
        </p:nvCxnSpPr>
        <p:spPr>
          <a:xfrm>
            <a:off x="3535550"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6" name="Google Shape;1026;p11"/>
          <p:cNvCxnSpPr/>
          <p:nvPr/>
        </p:nvCxnSpPr>
        <p:spPr>
          <a:xfrm>
            <a:off x="3810835"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7" name="Google Shape;1027;p11"/>
          <p:cNvCxnSpPr/>
          <p:nvPr/>
        </p:nvCxnSpPr>
        <p:spPr>
          <a:xfrm>
            <a:off x="4086120"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28" name="Google Shape;1028;p11"/>
          <p:cNvCxnSpPr/>
          <p:nvPr/>
        </p:nvCxnSpPr>
        <p:spPr>
          <a:xfrm>
            <a:off x="4361405" y="3142332"/>
            <a:ext cx="0" cy="779142"/>
          </a:xfrm>
          <a:prstGeom prst="straightConnector1">
            <a:avLst/>
          </a:prstGeom>
          <a:noFill/>
          <a:ln w="28575" cap="flat" cmpd="sng">
            <a:solidFill>
              <a:srgbClr val="323F4F"/>
            </a:solidFill>
            <a:prstDash val="dot"/>
            <a:round/>
            <a:headEnd type="none" w="sm" len="sm"/>
            <a:tailEnd type="none" w="sm" len="sm"/>
          </a:ln>
        </p:spPr>
      </p:cxnSp>
      <p:sp>
        <p:nvSpPr>
          <p:cNvPr id="1029" name="Google Shape;1029;p11"/>
          <p:cNvSpPr/>
          <p:nvPr/>
        </p:nvSpPr>
        <p:spPr>
          <a:xfrm>
            <a:off x="4630447"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30" name="Google Shape;1030;p11"/>
          <p:cNvCxnSpPr/>
          <p:nvPr/>
        </p:nvCxnSpPr>
        <p:spPr>
          <a:xfrm>
            <a:off x="4952947"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31" name="Google Shape;1031;p11"/>
          <p:cNvCxnSpPr/>
          <p:nvPr/>
        </p:nvCxnSpPr>
        <p:spPr>
          <a:xfrm>
            <a:off x="5228232" y="3170113"/>
            <a:ext cx="0" cy="2295576"/>
          </a:xfrm>
          <a:prstGeom prst="straightConnector1">
            <a:avLst/>
          </a:prstGeom>
          <a:noFill/>
          <a:ln w="28575" cap="flat" cmpd="sng">
            <a:solidFill>
              <a:srgbClr val="323F4F"/>
            </a:solidFill>
            <a:prstDash val="dot"/>
            <a:round/>
            <a:headEnd type="none" w="sm" len="sm"/>
            <a:tailEnd type="none" w="sm" len="sm"/>
          </a:ln>
        </p:spPr>
      </p:cxnSp>
      <p:cxnSp>
        <p:nvCxnSpPr>
          <p:cNvPr id="1032" name="Google Shape;1032;p11"/>
          <p:cNvCxnSpPr/>
          <p:nvPr/>
        </p:nvCxnSpPr>
        <p:spPr>
          <a:xfrm>
            <a:off x="5503517"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33" name="Google Shape;1033;p11"/>
          <p:cNvCxnSpPr/>
          <p:nvPr/>
        </p:nvCxnSpPr>
        <p:spPr>
          <a:xfrm>
            <a:off x="5778802" y="3170113"/>
            <a:ext cx="0" cy="751361"/>
          </a:xfrm>
          <a:prstGeom prst="straightConnector1">
            <a:avLst/>
          </a:prstGeom>
          <a:noFill/>
          <a:ln w="28575" cap="flat" cmpd="sng">
            <a:solidFill>
              <a:srgbClr val="323F4F"/>
            </a:solidFill>
            <a:prstDash val="dot"/>
            <a:round/>
            <a:headEnd type="none" w="sm" len="sm"/>
            <a:tailEnd type="none" w="sm" len="sm"/>
          </a:ln>
        </p:spPr>
      </p:cxnSp>
      <p:sp>
        <p:nvSpPr>
          <p:cNvPr id="1034" name="Google Shape;1034;p11"/>
          <p:cNvSpPr/>
          <p:nvPr/>
        </p:nvSpPr>
        <p:spPr>
          <a:xfrm>
            <a:off x="6047844"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35" name="Google Shape;1035;p11"/>
          <p:cNvSpPr/>
          <p:nvPr/>
        </p:nvSpPr>
        <p:spPr>
          <a:xfrm>
            <a:off x="7471486"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36" name="Google Shape;1036;p11"/>
          <p:cNvCxnSpPr/>
          <p:nvPr/>
        </p:nvCxnSpPr>
        <p:spPr>
          <a:xfrm>
            <a:off x="6370344"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37" name="Google Shape;1037;p11"/>
          <p:cNvCxnSpPr/>
          <p:nvPr/>
        </p:nvCxnSpPr>
        <p:spPr>
          <a:xfrm>
            <a:off x="6645629"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38" name="Google Shape;1038;p11"/>
          <p:cNvCxnSpPr/>
          <p:nvPr/>
        </p:nvCxnSpPr>
        <p:spPr>
          <a:xfrm>
            <a:off x="6920914" y="3142332"/>
            <a:ext cx="0" cy="779142"/>
          </a:xfrm>
          <a:prstGeom prst="straightConnector1">
            <a:avLst/>
          </a:prstGeom>
          <a:noFill/>
          <a:ln w="28575" cap="flat" cmpd="sng">
            <a:solidFill>
              <a:srgbClr val="323F4F"/>
            </a:solidFill>
            <a:prstDash val="dot"/>
            <a:round/>
            <a:headEnd type="none" w="sm" len="sm"/>
            <a:tailEnd type="none" w="sm" len="sm"/>
          </a:ln>
        </p:spPr>
      </p:cxnSp>
      <p:cxnSp>
        <p:nvCxnSpPr>
          <p:cNvPr id="1039" name="Google Shape;1039;p11"/>
          <p:cNvCxnSpPr/>
          <p:nvPr/>
        </p:nvCxnSpPr>
        <p:spPr>
          <a:xfrm>
            <a:off x="7196199" y="3170113"/>
            <a:ext cx="0" cy="751361"/>
          </a:xfrm>
          <a:prstGeom prst="straightConnector1">
            <a:avLst/>
          </a:prstGeom>
          <a:noFill/>
          <a:ln w="28575" cap="flat" cmpd="sng">
            <a:solidFill>
              <a:srgbClr val="323F4F"/>
            </a:solidFill>
            <a:prstDash val="dot"/>
            <a:round/>
            <a:headEnd type="none" w="sm" len="sm"/>
            <a:tailEnd type="none" w="sm" len="sm"/>
          </a:ln>
        </p:spPr>
      </p:cxnSp>
      <p:sp>
        <p:nvSpPr>
          <p:cNvPr id="1040" name="Google Shape;1040;p11"/>
          <p:cNvSpPr/>
          <p:nvPr/>
        </p:nvSpPr>
        <p:spPr>
          <a:xfrm>
            <a:off x="8888883"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41" name="Google Shape;1041;p11"/>
          <p:cNvCxnSpPr/>
          <p:nvPr/>
        </p:nvCxnSpPr>
        <p:spPr>
          <a:xfrm>
            <a:off x="7787741"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2" name="Google Shape;1042;p11"/>
          <p:cNvCxnSpPr/>
          <p:nvPr/>
        </p:nvCxnSpPr>
        <p:spPr>
          <a:xfrm>
            <a:off x="806302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3" name="Google Shape;1043;p11"/>
          <p:cNvCxnSpPr/>
          <p:nvPr/>
        </p:nvCxnSpPr>
        <p:spPr>
          <a:xfrm>
            <a:off x="8338311"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4" name="Google Shape;1044;p11"/>
          <p:cNvCxnSpPr/>
          <p:nvPr/>
        </p:nvCxnSpPr>
        <p:spPr>
          <a:xfrm>
            <a:off x="8613596"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5" name="Google Shape;1045;p11"/>
          <p:cNvCxnSpPr/>
          <p:nvPr/>
        </p:nvCxnSpPr>
        <p:spPr>
          <a:xfrm>
            <a:off x="920513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6" name="Google Shape;1046;p11"/>
          <p:cNvCxnSpPr/>
          <p:nvPr/>
        </p:nvCxnSpPr>
        <p:spPr>
          <a:xfrm>
            <a:off x="9480423"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7" name="Google Shape;1047;p11"/>
          <p:cNvCxnSpPr/>
          <p:nvPr/>
        </p:nvCxnSpPr>
        <p:spPr>
          <a:xfrm>
            <a:off x="9755708"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48" name="Google Shape;1048;p11"/>
          <p:cNvCxnSpPr/>
          <p:nvPr/>
        </p:nvCxnSpPr>
        <p:spPr>
          <a:xfrm>
            <a:off x="10030993" y="3170113"/>
            <a:ext cx="0" cy="751361"/>
          </a:xfrm>
          <a:prstGeom prst="straightConnector1">
            <a:avLst/>
          </a:prstGeom>
          <a:noFill/>
          <a:ln w="28575" cap="flat" cmpd="sng">
            <a:solidFill>
              <a:srgbClr val="323F4F"/>
            </a:solidFill>
            <a:prstDash val="dot"/>
            <a:round/>
            <a:headEnd type="none" w="sm" len="sm"/>
            <a:tailEnd type="none" w="sm" len="sm"/>
          </a:ln>
        </p:spPr>
      </p:cxnSp>
      <p:sp>
        <p:nvSpPr>
          <p:cNvPr id="1049" name="Google Shape;1049;p11"/>
          <p:cNvSpPr/>
          <p:nvPr/>
        </p:nvSpPr>
        <p:spPr>
          <a:xfrm>
            <a:off x="10300035"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50" name="Google Shape;1050;p11"/>
          <p:cNvSpPr/>
          <p:nvPr/>
        </p:nvSpPr>
        <p:spPr>
          <a:xfrm>
            <a:off x="11723677" y="2983138"/>
            <a:ext cx="47215" cy="1125311"/>
          </a:xfrm>
          <a:prstGeom prst="roundRect">
            <a:avLst>
              <a:gd name="adj" fmla="val 50000"/>
            </a:avLst>
          </a:prstGeom>
          <a:solidFill>
            <a:srgbClr val="11151A"/>
          </a:solidFill>
          <a:ln w="1905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051" name="Google Shape;1051;p11"/>
          <p:cNvCxnSpPr/>
          <p:nvPr/>
        </p:nvCxnSpPr>
        <p:spPr>
          <a:xfrm>
            <a:off x="10622535" y="3142332"/>
            <a:ext cx="0" cy="779142"/>
          </a:xfrm>
          <a:prstGeom prst="straightConnector1">
            <a:avLst/>
          </a:prstGeom>
          <a:noFill/>
          <a:ln w="28575" cap="flat" cmpd="sng">
            <a:solidFill>
              <a:srgbClr val="323F4F"/>
            </a:solidFill>
            <a:prstDash val="dot"/>
            <a:round/>
            <a:headEnd type="none" w="sm" len="sm"/>
            <a:tailEnd type="none" w="sm" len="sm"/>
          </a:ln>
        </p:spPr>
      </p:cxnSp>
      <p:cxnSp>
        <p:nvCxnSpPr>
          <p:cNvPr id="1052" name="Google Shape;1052;p11"/>
          <p:cNvCxnSpPr/>
          <p:nvPr/>
        </p:nvCxnSpPr>
        <p:spPr>
          <a:xfrm>
            <a:off x="10897820"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53" name="Google Shape;1053;p11"/>
          <p:cNvCxnSpPr/>
          <p:nvPr/>
        </p:nvCxnSpPr>
        <p:spPr>
          <a:xfrm>
            <a:off x="11173105" y="3170113"/>
            <a:ext cx="0" cy="751361"/>
          </a:xfrm>
          <a:prstGeom prst="straightConnector1">
            <a:avLst/>
          </a:prstGeom>
          <a:noFill/>
          <a:ln w="28575" cap="flat" cmpd="sng">
            <a:solidFill>
              <a:srgbClr val="323F4F"/>
            </a:solidFill>
            <a:prstDash val="dot"/>
            <a:round/>
            <a:headEnd type="none" w="sm" len="sm"/>
            <a:tailEnd type="none" w="sm" len="sm"/>
          </a:ln>
        </p:spPr>
      </p:cxnSp>
      <p:cxnSp>
        <p:nvCxnSpPr>
          <p:cNvPr id="1054" name="Google Shape;1054;p11"/>
          <p:cNvCxnSpPr/>
          <p:nvPr/>
        </p:nvCxnSpPr>
        <p:spPr>
          <a:xfrm>
            <a:off x="11448390" y="3170113"/>
            <a:ext cx="0" cy="751361"/>
          </a:xfrm>
          <a:prstGeom prst="straightConnector1">
            <a:avLst/>
          </a:prstGeom>
          <a:noFill/>
          <a:ln w="28575" cap="flat" cmpd="sng">
            <a:solidFill>
              <a:srgbClr val="323F4F"/>
            </a:solidFill>
            <a:prstDash val="dot"/>
            <a:round/>
            <a:headEnd type="none" w="sm" len="sm"/>
            <a:tailEnd type="none" w="sm" len="sm"/>
          </a:ln>
        </p:spPr>
      </p:cxnSp>
      <p:sp>
        <p:nvSpPr>
          <p:cNvPr id="1055" name="Google Shape;1055;p11"/>
          <p:cNvSpPr/>
          <p:nvPr/>
        </p:nvSpPr>
        <p:spPr>
          <a:xfrm>
            <a:off x="8587284"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2020</a:t>
            </a:r>
            <a:endParaRPr/>
          </a:p>
        </p:txBody>
      </p:sp>
      <p:sp>
        <p:nvSpPr>
          <p:cNvPr id="1056" name="Google Shape;1056;p11"/>
          <p:cNvSpPr/>
          <p:nvPr/>
        </p:nvSpPr>
        <p:spPr>
          <a:xfrm>
            <a:off x="7107231"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2015</a:t>
            </a:r>
            <a:endParaRPr/>
          </a:p>
        </p:txBody>
      </p:sp>
      <p:sp>
        <p:nvSpPr>
          <p:cNvPr id="1057" name="Google Shape;1057;p11"/>
          <p:cNvSpPr/>
          <p:nvPr/>
        </p:nvSpPr>
        <p:spPr>
          <a:xfrm>
            <a:off x="11382930" y="4157887"/>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2030</a:t>
            </a:r>
            <a:endParaRPr/>
          </a:p>
        </p:txBody>
      </p:sp>
      <p:sp>
        <p:nvSpPr>
          <p:cNvPr id="1058" name="Google Shape;1058;p11"/>
          <p:cNvSpPr/>
          <p:nvPr/>
        </p:nvSpPr>
        <p:spPr>
          <a:xfrm>
            <a:off x="9902877" y="2592385"/>
            <a:ext cx="6976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EC07D"/>
                </a:solidFill>
                <a:latin typeface="Arial"/>
                <a:ea typeface="Arial"/>
                <a:cs typeface="Arial"/>
                <a:sym typeface="Arial"/>
              </a:rPr>
              <a:t>2025</a:t>
            </a:r>
            <a:endParaRPr/>
          </a:p>
        </p:txBody>
      </p:sp>
      <p:sp>
        <p:nvSpPr>
          <p:cNvPr id="1059" name="Google Shape;1059;p11"/>
          <p:cNvSpPr/>
          <p:nvPr/>
        </p:nvSpPr>
        <p:spPr>
          <a:xfrm>
            <a:off x="1101054" y="4083543"/>
            <a:ext cx="1810361" cy="1148514"/>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(1995) Java</a:t>
            </a:r>
            <a:endParaRPr/>
          </a:p>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(1995) Ruby</a:t>
            </a:r>
            <a:endParaRPr/>
          </a:p>
          <a:p>
            <a:pPr marL="285750" marR="0" lvl="0" indent="-285750" algn="l" rtl="0">
              <a:lnSpc>
                <a:spcPct val="100000"/>
              </a:lnSpc>
              <a:spcBef>
                <a:spcPts val="0"/>
              </a:spcBef>
              <a:spcAft>
                <a:spcPts val="0"/>
              </a:spcAft>
              <a:buClr>
                <a:schemeClr val="lt1"/>
              </a:buClr>
              <a:buSzPts val="1600"/>
              <a:buFont typeface="Noto Sans Symbols"/>
              <a:buChar char="⭲"/>
            </a:pPr>
            <a:r>
              <a:rPr lang="en-US" sz="1600" b="0" i="0" u="none" strike="noStrike" cap="none">
                <a:solidFill>
                  <a:schemeClr val="lt1"/>
                </a:solidFill>
                <a:latin typeface="Arial"/>
                <a:ea typeface="Arial"/>
                <a:cs typeface="Arial"/>
                <a:sym typeface="Arial"/>
              </a:rPr>
              <a:t>(1995) JavaScript</a:t>
            </a:r>
            <a:endParaRPr/>
          </a:p>
        </p:txBody>
      </p:sp>
      <p:sp>
        <p:nvSpPr>
          <p:cNvPr id="1060" name="Google Shape;1060;p11"/>
          <p:cNvSpPr/>
          <p:nvPr/>
        </p:nvSpPr>
        <p:spPr>
          <a:xfrm>
            <a:off x="143729" y="5465689"/>
            <a:ext cx="3028309" cy="500481"/>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(1992) Linux is open-sourced</a:t>
            </a:r>
            <a:endParaRPr/>
          </a:p>
        </p:txBody>
      </p:sp>
      <p:sp>
        <p:nvSpPr>
          <p:cNvPr id="1061" name="Google Shape;1061;p11"/>
          <p:cNvSpPr/>
          <p:nvPr/>
        </p:nvSpPr>
        <p:spPr>
          <a:xfrm>
            <a:off x="1457389" y="1464217"/>
            <a:ext cx="4637670" cy="538650"/>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(1994) Netscape, Yahoo, and Amazon launch</a:t>
            </a:r>
            <a:endParaRPr/>
          </a:p>
        </p:txBody>
      </p:sp>
      <p:sp>
        <p:nvSpPr>
          <p:cNvPr id="1062" name="Google Shape;1062;p11"/>
          <p:cNvSpPr/>
          <p:nvPr/>
        </p:nvSpPr>
        <p:spPr>
          <a:xfrm>
            <a:off x="4776830" y="4959697"/>
            <a:ext cx="2694656" cy="505992"/>
          </a:xfrm>
          <a:prstGeom prst="roundRect">
            <a:avLst>
              <a:gd name="adj" fmla="val 16667"/>
            </a:avLst>
          </a:prstGeom>
          <a:solidFill>
            <a:srgbClr val="11151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(2007) iPhone I released</a:t>
            </a:r>
            <a:endParaRPr/>
          </a:p>
        </p:txBody>
      </p:sp>
      <p:sp>
        <p:nvSpPr>
          <p:cNvPr id="62" name="Rectangle 61">
            <a:extLst>
              <a:ext uri="{FF2B5EF4-FFF2-40B4-BE49-F238E27FC236}">
                <a16:creationId xmlns:a16="http://schemas.microsoft.com/office/drawing/2014/main" id="{0F0306E9-DF92-4E41-B407-758336DB96FD}"/>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3" name="Rectangle 62">
            <a:extLst>
              <a:ext uri="{FF2B5EF4-FFF2-40B4-BE49-F238E27FC236}">
                <a16:creationId xmlns:a16="http://schemas.microsoft.com/office/drawing/2014/main" id="{2C0EF79F-6986-4336-A079-3D86ED617308}"/>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1.5 History of Software Development Methodologies</a:t>
            </a:r>
            <a:endParaRPr/>
          </a:p>
        </p:txBody>
      </p:sp>
      <p:sp>
        <p:nvSpPr>
          <p:cNvPr id="1069" name="Google Shape;1069;p12"/>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070" name="Google Shape;1070;p12"/>
          <p:cNvGrpSpPr/>
          <p:nvPr/>
        </p:nvGrpSpPr>
        <p:grpSpPr>
          <a:xfrm>
            <a:off x="599562" y="1193274"/>
            <a:ext cx="11351018" cy="5164319"/>
            <a:chOff x="599562" y="867359"/>
            <a:chExt cx="11351018" cy="5592217"/>
          </a:xfrm>
        </p:grpSpPr>
        <p:sp>
          <p:nvSpPr>
            <p:cNvPr id="1071" name="Google Shape;1071;p12"/>
            <p:cNvSpPr/>
            <p:nvPr/>
          </p:nvSpPr>
          <p:spPr>
            <a:xfrm>
              <a:off x="6714357" y="6067365"/>
              <a:ext cx="4839978"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Gantt chart for project management</a:t>
              </a:r>
              <a:endParaRPr sz="1867" b="0" i="0" u="none" strike="noStrike" cap="none">
                <a:solidFill>
                  <a:schemeClr val="dk1"/>
                </a:solidFill>
                <a:latin typeface="Arial"/>
                <a:ea typeface="Arial"/>
                <a:cs typeface="Arial"/>
                <a:sym typeface="Arial"/>
              </a:endParaRPr>
            </a:p>
          </p:txBody>
        </p:sp>
        <p:sp>
          <p:nvSpPr>
            <p:cNvPr id="1072" name="Google Shape;1072;p12"/>
            <p:cNvSpPr/>
            <p:nvPr/>
          </p:nvSpPr>
          <p:spPr>
            <a:xfrm>
              <a:off x="6714357" y="5632959"/>
              <a:ext cx="50129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First formal description of Waterfall methodology</a:t>
              </a:r>
              <a:endParaRPr/>
            </a:p>
          </p:txBody>
        </p:sp>
        <p:sp>
          <p:nvSpPr>
            <p:cNvPr id="1073" name="Google Shape;1073;p12"/>
            <p:cNvSpPr/>
            <p:nvPr/>
          </p:nvSpPr>
          <p:spPr>
            <a:xfrm>
              <a:off x="6714357" y="5198556"/>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US Dept of Defense normalizes Waterfall methodology</a:t>
              </a:r>
              <a:endParaRPr/>
            </a:p>
          </p:txBody>
        </p:sp>
        <p:sp>
          <p:nvSpPr>
            <p:cNvPr id="1074" name="Google Shape;1074;p12"/>
            <p:cNvSpPr/>
            <p:nvPr/>
          </p:nvSpPr>
          <p:spPr>
            <a:xfrm>
              <a:off x="6714357" y="4764154"/>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Spiral Development model; Introduction of Scrum concept</a:t>
              </a:r>
              <a:endParaRPr/>
            </a:p>
          </p:txBody>
        </p:sp>
        <p:sp>
          <p:nvSpPr>
            <p:cNvPr id="1075" name="Google Shape;1075;p12"/>
            <p:cNvSpPr/>
            <p:nvPr/>
          </p:nvSpPr>
          <p:spPr>
            <a:xfrm>
              <a:off x="6714357" y="4329752"/>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Scrum methodology paper published</a:t>
              </a:r>
              <a:endParaRPr/>
            </a:p>
          </p:txBody>
        </p:sp>
        <p:sp>
          <p:nvSpPr>
            <p:cNvPr id="1076" name="Google Shape;1076;p12"/>
            <p:cNvSpPr/>
            <p:nvPr/>
          </p:nvSpPr>
          <p:spPr>
            <a:xfrm>
              <a:off x="6714357" y="3895350"/>
              <a:ext cx="4078515"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Rational Unified Process (RUP)</a:t>
              </a:r>
              <a:endParaRPr/>
            </a:p>
          </p:txBody>
        </p:sp>
        <p:sp>
          <p:nvSpPr>
            <p:cNvPr id="1077" name="Google Shape;1077;p12"/>
            <p:cNvSpPr/>
            <p:nvPr/>
          </p:nvSpPr>
          <p:spPr>
            <a:xfrm>
              <a:off x="6714357" y="3460948"/>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Extreme Programming paper released</a:t>
              </a:r>
              <a:endParaRPr/>
            </a:p>
          </p:txBody>
        </p:sp>
        <p:sp>
          <p:nvSpPr>
            <p:cNvPr id="1078" name="Google Shape;1078;p12"/>
            <p:cNvSpPr/>
            <p:nvPr/>
          </p:nvSpPr>
          <p:spPr>
            <a:xfrm>
              <a:off x="6714357" y="3011955"/>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Agile Manifesto published</a:t>
              </a:r>
              <a:endParaRPr/>
            </a:p>
          </p:txBody>
        </p:sp>
        <p:sp>
          <p:nvSpPr>
            <p:cNvPr id="1079" name="Google Shape;1079;p12"/>
            <p:cNvSpPr/>
            <p:nvPr/>
          </p:nvSpPr>
          <p:spPr>
            <a:xfrm>
              <a:off x="6714357" y="2605681"/>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Lean software development book published</a:t>
              </a:r>
              <a:endParaRPr/>
            </a:p>
          </p:txBody>
        </p:sp>
        <p:sp>
          <p:nvSpPr>
            <p:cNvPr id="1080" name="Google Shape;1080;p12"/>
            <p:cNvSpPr/>
            <p:nvPr/>
          </p:nvSpPr>
          <p:spPr>
            <a:xfrm>
              <a:off x="6714357" y="2184816"/>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DevOps becomes popular through series of DevOpsDays</a:t>
              </a:r>
              <a:endParaRPr sz="1867" b="0" i="0" u="none" strike="noStrike" cap="none">
                <a:solidFill>
                  <a:schemeClr val="dk1"/>
                </a:solidFill>
                <a:latin typeface="Arial"/>
                <a:ea typeface="Arial"/>
                <a:cs typeface="Arial"/>
                <a:sym typeface="Arial"/>
              </a:endParaRPr>
            </a:p>
          </p:txBody>
        </p:sp>
        <p:sp>
          <p:nvSpPr>
            <p:cNvPr id="1081" name="Google Shape;1081;p12"/>
            <p:cNvSpPr/>
            <p:nvPr/>
          </p:nvSpPr>
          <p:spPr>
            <a:xfrm>
              <a:off x="6714357" y="1777489"/>
              <a:ext cx="4922109"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Kanban book published</a:t>
              </a:r>
              <a:endParaRPr/>
            </a:p>
          </p:txBody>
        </p:sp>
        <p:cxnSp>
          <p:nvCxnSpPr>
            <p:cNvPr id="1082" name="Google Shape;1082;p12"/>
            <p:cNvCxnSpPr/>
            <p:nvPr/>
          </p:nvCxnSpPr>
          <p:spPr>
            <a:xfrm>
              <a:off x="3889829" y="2156162"/>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3" name="Google Shape;1083;p12"/>
            <p:cNvCxnSpPr/>
            <p:nvPr/>
          </p:nvCxnSpPr>
          <p:spPr>
            <a:xfrm>
              <a:off x="3889829" y="2586503"/>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4" name="Google Shape;1084;p12"/>
            <p:cNvCxnSpPr/>
            <p:nvPr/>
          </p:nvCxnSpPr>
          <p:spPr>
            <a:xfrm>
              <a:off x="3889829" y="3016845"/>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5" name="Google Shape;1085;p12"/>
            <p:cNvCxnSpPr/>
            <p:nvPr/>
          </p:nvCxnSpPr>
          <p:spPr>
            <a:xfrm>
              <a:off x="3889829" y="3447186"/>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6" name="Google Shape;1086;p12"/>
            <p:cNvCxnSpPr/>
            <p:nvPr/>
          </p:nvCxnSpPr>
          <p:spPr>
            <a:xfrm>
              <a:off x="3889829" y="3877527"/>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7" name="Google Shape;1087;p12"/>
            <p:cNvCxnSpPr/>
            <p:nvPr/>
          </p:nvCxnSpPr>
          <p:spPr>
            <a:xfrm>
              <a:off x="3889829" y="4307868"/>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8" name="Google Shape;1088;p12"/>
            <p:cNvCxnSpPr/>
            <p:nvPr/>
          </p:nvCxnSpPr>
          <p:spPr>
            <a:xfrm>
              <a:off x="3889829" y="4738209"/>
              <a:ext cx="8060751" cy="0"/>
            </a:xfrm>
            <a:prstGeom prst="straightConnector1">
              <a:avLst/>
            </a:prstGeom>
            <a:noFill/>
            <a:ln w="12700" cap="flat" cmpd="sng">
              <a:solidFill>
                <a:srgbClr val="323F4F"/>
              </a:solidFill>
              <a:prstDash val="dash"/>
              <a:round/>
              <a:headEnd type="none" w="sm" len="sm"/>
              <a:tailEnd type="none" w="sm" len="sm"/>
            </a:ln>
          </p:spPr>
        </p:cxnSp>
        <p:cxnSp>
          <p:nvCxnSpPr>
            <p:cNvPr id="1089" name="Google Shape;1089;p12"/>
            <p:cNvCxnSpPr/>
            <p:nvPr/>
          </p:nvCxnSpPr>
          <p:spPr>
            <a:xfrm>
              <a:off x="3889829" y="5168550"/>
              <a:ext cx="8060751" cy="0"/>
            </a:xfrm>
            <a:prstGeom prst="straightConnector1">
              <a:avLst/>
            </a:prstGeom>
            <a:noFill/>
            <a:ln w="12700" cap="flat" cmpd="sng">
              <a:solidFill>
                <a:srgbClr val="323F4F"/>
              </a:solidFill>
              <a:prstDash val="dash"/>
              <a:round/>
              <a:headEnd type="none" w="sm" len="sm"/>
              <a:tailEnd type="none" w="sm" len="sm"/>
            </a:ln>
          </p:spPr>
        </p:cxnSp>
        <p:cxnSp>
          <p:nvCxnSpPr>
            <p:cNvPr id="1090" name="Google Shape;1090;p12"/>
            <p:cNvCxnSpPr/>
            <p:nvPr/>
          </p:nvCxnSpPr>
          <p:spPr>
            <a:xfrm>
              <a:off x="3889829" y="5598891"/>
              <a:ext cx="8060751" cy="0"/>
            </a:xfrm>
            <a:prstGeom prst="straightConnector1">
              <a:avLst/>
            </a:prstGeom>
            <a:noFill/>
            <a:ln w="12700" cap="flat" cmpd="sng">
              <a:solidFill>
                <a:srgbClr val="323F4F"/>
              </a:solidFill>
              <a:prstDash val="dash"/>
              <a:round/>
              <a:headEnd type="none" w="sm" len="sm"/>
              <a:tailEnd type="none" w="sm" len="sm"/>
            </a:ln>
          </p:spPr>
        </p:cxnSp>
        <p:cxnSp>
          <p:nvCxnSpPr>
            <p:cNvPr id="1091" name="Google Shape;1091;p12"/>
            <p:cNvCxnSpPr/>
            <p:nvPr/>
          </p:nvCxnSpPr>
          <p:spPr>
            <a:xfrm>
              <a:off x="3889829" y="6029232"/>
              <a:ext cx="8060751" cy="0"/>
            </a:xfrm>
            <a:prstGeom prst="straightConnector1">
              <a:avLst/>
            </a:prstGeom>
            <a:noFill/>
            <a:ln w="12700" cap="flat" cmpd="sng">
              <a:solidFill>
                <a:srgbClr val="323F4F"/>
              </a:solidFill>
              <a:prstDash val="dash"/>
              <a:round/>
              <a:headEnd type="none" w="sm" len="sm"/>
              <a:tailEnd type="none" w="sm" len="sm"/>
            </a:ln>
          </p:spPr>
        </p:cxnSp>
        <p:cxnSp>
          <p:nvCxnSpPr>
            <p:cNvPr id="1092" name="Google Shape;1092;p12"/>
            <p:cNvCxnSpPr/>
            <p:nvPr/>
          </p:nvCxnSpPr>
          <p:spPr>
            <a:xfrm>
              <a:off x="3889829" y="6459576"/>
              <a:ext cx="8060751" cy="0"/>
            </a:xfrm>
            <a:prstGeom prst="straightConnector1">
              <a:avLst/>
            </a:prstGeom>
            <a:noFill/>
            <a:ln w="12700" cap="flat" cmpd="sng">
              <a:solidFill>
                <a:srgbClr val="323F4F"/>
              </a:solidFill>
              <a:prstDash val="dash"/>
              <a:round/>
              <a:headEnd type="none" w="sm" len="sm"/>
              <a:tailEnd type="none" w="sm" len="sm"/>
            </a:ln>
          </p:spPr>
        </p:cxnSp>
        <p:cxnSp>
          <p:nvCxnSpPr>
            <p:cNvPr id="1093" name="Google Shape;1093;p12"/>
            <p:cNvCxnSpPr/>
            <p:nvPr/>
          </p:nvCxnSpPr>
          <p:spPr>
            <a:xfrm>
              <a:off x="3889829" y="1745212"/>
              <a:ext cx="8060751" cy="0"/>
            </a:xfrm>
            <a:prstGeom prst="straightConnector1">
              <a:avLst/>
            </a:prstGeom>
            <a:noFill/>
            <a:ln w="12700" cap="flat" cmpd="sng">
              <a:solidFill>
                <a:srgbClr val="323F4F"/>
              </a:solidFill>
              <a:prstDash val="dash"/>
              <a:round/>
              <a:headEnd type="none" w="sm" len="sm"/>
              <a:tailEnd type="none" w="sm" len="sm"/>
            </a:ln>
          </p:spPr>
        </p:cxnSp>
        <p:sp>
          <p:nvSpPr>
            <p:cNvPr id="1094" name="Google Shape;1094;p12"/>
            <p:cNvSpPr/>
            <p:nvPr/>
          </p:nvSpPr>
          <p:spPr>
            <a:xfrm>
              <a:off x="3173542" y="1821259"/>
              <a:ext cx="3651791" cy="251699"/>
            </a:xfrm>
            <a:prstGeom prst="rightArrow">
              <a:avLst>
                <a:gd name="adj1" fmla="val 27410"/>
                <a:gd name="adj2" fmla="val 72590"/>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95" name="Google Shape;1095;p12"/>
            <p:cNvSpPr/>
            <p:nvPr/>
          </p:nvSpPr>
          <p:spPr>
            <a:xfrm>
              <a:off x="3496246" y="2248427"/>
              <a:ext cx="3329087" cy="251699"/>
            </a:xfrm>
            <a:prstGeom prst="rightArrow">
              <a:avLst>
                <a:gd name="adj1" fmla="val 27410"/>
                <a:gd name="adj2" fmla="val 75414"/>
              </a:avLst>
            </a:prstGeom>
            <a:solidFill>
              <a:srgbClr val="2323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96" name="Google Shape;1096;p12"/>
            <p:cNvSpPr/>
            <p:nvPr/>
          </p:nvSpPr>
          <p:spPr>
            <a:xfrm>
              <a:off x="3496246" y="2675595"/>
              <a:ext cx="3329087" cy="251699"/>
            </a:xfrm>
            <a:prstGeom prst="rightArrow">
              <a:avLst>
                <a:gd name="adj1" fmla="val 27410"/>
                <a:gd name="adj2" fmla="val 72590"/>
              </a:avLst>
            </a:prstGeom>
            <a:solidFill>
              <a:srgbClr val="0D0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97" name="Google Shape;1097;p12"/>
            <p:cNvSpPr/>
            <p:nvPr/>
          </p:nvSpPr>
          <p:spPr>
            <a:xfrm>
              <a:off x="3496246" y="3102763"/>
              <a:ext cx="3329087" cy="251699"/>
            </a:xfrm>
            <a:prstGeom prst="rightArrow">
              <a:avLst>
                <a:gd name="adj1" fmla="val 27410"/>
                <a:gd name="adj2" fmla="val 72590"/>
              </a:avLst>
            </a:prstGeom>
            <a:solidFill>
              <a:srgbClr val="1817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98" name="Google Shape;1098;p12"/>
            <p:cNvSpPr/>
            <p:nvPr/>
          </p:nvSpPr>
          <p:spPr>
            <a:xfrm>
              <a:off x="3496246" y="3529931"/>
              <a:ext cx="3329087" cy="251699"/>
            </a:xfrm>
            <a:prstGeom prst="rightArrow">
              <a:avLst>
                <a:gd name="adj1" fmla="val 27410"/>
                <a:gd name="adj2" fmla="val 75414"/>
              </a:avLst>
            </a:prstGeom>
            <a:solidFill>
              <a:srgbClr val="222A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099" name="Google Shape;1099;p12"/>
            <p:cNvSpPr/>
            <p:nvPr/>
          </p:nvSpPr>
          <p:spPr>
            <a:xfrm>
              <a:off x="3496246" y="3957099"/>
              <a:ext cx="3329087" cy="251699"/>
            </a:xfrm>
            <a:prstGeom prst="rightArrow">
              <a:avLst>
                <a:gd name="adj1" fmla="val 27410"/>
                <a:gd name="adj2" fmla="val 75414"/>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00" name="Google Shape;1100;p12"/>
            <p:cNvSpPr/>
            <p:nvPr/>
          </p:nvSpPr>
          <p:spPr>
            <a:xfrm>
              <a:off x="3496246" y="4384267"/>
              <a:ext cx="3329087" cy="251699"/>
            </a:xfrm>
            <a:prstGeom prst="rightArrow">
              <a:avLst>
                <a:gd name="adj1" fmla="val 27410"/>
                <a:gd name="adj2" fmla="val 72590"/>
              </a:avLst>
            </a:prstGeom>
            <a:solidFill>
              <a:srgbClr val="5F2B0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01" name="Google Shape;1101;p12"/>
            <p:cNvSpPr/>
            <p:nvPr/>
          </p:nvSpPr>
          <p:spPr>
            <a:xfrm>
              <a:off x="3496246" y="4811435"/>
              <a:ext cx="3329087" cy="251699"/>
            </a:xfrm>
            <a:prstGeom prst="rightArrow">
              <a:avLst>
                <a:gd name="adj1" fmla="val 27410"/>
                <a:gd name="adj2" fmla="val 81061"/>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02" name="Google Shape;1102;p12"/>
            <p:cNvSpPr/>
            <p:nvPr/>
          </p:nvSpPr>
          <p:spPr>
            <a:xfrm>
              <a:off x="3496246" y="5238603"/>
              <a:ext cx="3329087" cy="251699"/>
            </a:xfrm>
            <a:prstGeom prst="rightArrow">
              <a:avLst>
                <a:gd name="adj1" fmla="val 27409"/>
                <a:gd name="adj2" fmla="val 78238"/>
              </a:avLst>
            </a:prstGeom>
            <a:solidFill>
              <a:srgbClr val="1F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03" name="Google Shape;1103;p12"/>
            <p:cNvSpPr/>
            <p:nvPr/>
          </p:nvSpPr>
          <p:spPr>
            <a:xfrm>
              <a:off x="3496246" y="5665771"/>
              <a:ext cx="3329087" cy="251699"/>
            </a:xfrm>
            <a:prstGeom prst="rightArrow">
              <a:avLst>
                <a:gd name="adj1" fmla="val 27410"/>
                <a:gd name="adj2" fmla="val 83885"/>
              </a:avLst>
            </a:prstGeom>
            <a:solidFill>
              <a:srgbClr val="3857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04" name="Google Shape;1104;p12"/>
            <p:cNvSpPr/>
            <p:nvPr/>
          </p:nvSpPr>
          <p:spPr>
            <a:xfrm>
              <a:off x="3496246" y="6092939"/>
              <a:ext cx="3329087" cy="251699"/>
            </a:xfrm>
            <a:prstGeom prst="rightArrow">
              <a:avLst>
                <a:gd name="adj1" fmla="val 27410"/>
                <a:gd name="adj2" fmla="val 83885"/>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05" name="Google Shape;1105;p12"/>
            <p:cNvSpPr/>
            <p:nvPr/>
          </p:nvSpPr>
          <p:spPr>
            <a:xfrm>
              <a:off x="599562" y="6035089"/>
              <a:ext cx="5486400" cy="424487"/>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1910</a:t>
              </a:r>
              <a:endParaRPr/>
            </a:p>
          </p:txBody>
        </p:sp>
        <p:sp>
          <p:nvSpPr>
            <p:cNvPr id="1106" name="Google Shape;1106;p12"/>
            <p:cNvSpPr/>
            <p:nvPr/>
          </p:nvSpPr>
          <p:spPr>
            <a:xfrm>
              <a:off x="848944" y="5604745"/>
              <a:ext cx="4987636" cy="424487"/>
            </a:xfrm>
            <a:prstGeom prst="roundRect">
              <a:avLst>
                <a:gd name="adj" fmla="val 16667"/>
              </a:avLst>
            </a:prstGeom>
            <a:solidFill>
              <a:srgbClr val="385623"/>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1956</a:t>
              </a:r>
              <a:endParaRPr/>
            </a:p>
          </p:txBody>
        </p:sp>
        <p:sp>
          <p:nvSpPr>
            <p:cNvPr id="1107" name="Google Shape;1107;p12"/>
            <p:cNvSpPr/>
            <p:nvPr/>
          </p:nvSpPr>
          <p:spPr>
            <a:xfrm>
              <a:off x="1075655" y="5174404"/>
              <a:ext cx="4534215" cy="424487"/>
            </a:xfrm>
            <a:prstGeom prst="roundRect">
              <a:avLst>
                <a:gd name="adj" fmla="val 16667"/>
              </a:avLst>
            </a:prstGeom>
            <a:solidFill>
              <a:srgbClr val="002060"/>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1985</a:t>
              </a:r>
              <a:endParaRPr/>
            </a:p>
          </p:txBody>
        </p:sp>
        <p:sp>
          <p:nvSpPr>
            <p:cNvPr id="1108" name="Google Shape;1108;p12"/>
            <p:cNvSpPr/>
            <p:nvPr/>
          </p:nvSpPr>
          <p:spPr>
            <a:xfrm>
              <a:off x="1322365" y="4744063"/>
              <a:ext cx="4040794" cy="424487"/>
            </a:xfrm>
            <a:prstGeom prst="roundRect">
              <a:avLst>
                <a:gd name="adj" fmla="val 16667"/>
              </a:avLst>
            </a:prstGeom>
            <a:solidFill>
              <a:srgbClr val="7F6000"/>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1986</a:t>
              </a:r>
              <a:endParaRPr/>
            </a:p>
          </p:txBody>
        </p:sp>
        <p:sp>
          <p:nvSpPr>
            <p:cNvPr id="1109" name="Google Shape;1109;p12"/>
            <p:cNvSpPr/>
            <p:nvPr/>
          </p:nvSpPr>
          <p:spPr>
            <a:xfrm>
              <a:off x="1506038" y="4313722"/>
              <a:ext cx="3673449" cy="424487"/>
            </a:xfrm>
            <a:prstGeom prst="roundRect">
              <a:avLst>
                <a:gd name="adj" fmla="val 16667"/>
              </a:avLst>
            </a:prstGeom>
            <a:solidFill>
              <a:srgbClr val="833C0B"/>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1995</a:t>
              </a:r>
              <a:endParaRPr/>
            </a:p>
          </p:txBody>
        </p:sp>
        <p:sp>
          <p:nvSpPr>
            <p:cNvPr id="1110" name="Google Shape;1110;p12"/>
            <p:cNvSpPr/>
            <p:nvPr/>
          </p:nvSpPr>
          <p:spPr>
            <a:xfrm>
              <a:off x="1705913" y="3883380"/>
              <a:ext cx="3273698" cy="424487"/>
            </a:xfrm>
            <a:prstGeom prst="roundRect">
              <a:avLst>
                <a:gd name="adj" fmla="val 16667"/>
              </a:avLst>
            </a:prstGeom>
            <a:solidFill>
              <a:srgbClr val="1F3864"/>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1996-1998</a:t>
              </a:r>
              <a:endParaRPr/>
            </a:p>
          </p:txBody>
        </p:sp>
        <p:sp>
          <p:nvSpPr>
            <p:cNvPr id="1111" name="Google Shape;1111;p12"/>
            <p:cNvSpPr/>
            <p:nvPr/>
          </p:nvSpPr>
          <p:spPr>
            <a:xfrm>
              <a:off x="1935067" y="3453039"/>
              <a:ext cx="2815391" cy="424487"/>
            </a:xfrm>
            <a:prstGeom prst="roundRect">
              <a:avLst>
                <a:gd name="adj" fmla="val 16667"/>
              </a:avLst>
            </a:prstGeom>
            <a:solidFill>
              <a:srgbClr val="757070"/>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1999</a:t>
              </a:r>
              <a:endParaRPr/>
            </a:p>
          </p:txBody>
        </p:sp>
        <p:sp>
          <p:nvSpPr>
            <p:cNvPr id="1112" name="Google Shape;1112;p12"/>
            <p:cNvSpPr/>
            <p:nvPr/>
          </p:nvSpPr>
          <p:spPr>
            <a:xfrm>
              <a:off x="2100676" y="3022698"/>
              <a:ext cx="2484173" cy="424487"/>
            </a:xfrm>
            <a:prstGeom prst="roundRect">
              <a:avLst>
                <a:gd name="adj" fmla="val 16667"/>
              </a:avLst>
            </a:prstGeom>
            <a:solidFill>
              <a:srgbClr val="06080A"/>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2001</a:t>
              </a:r>
              <a:endParaRPr/>
            </a:p>
          </p:txBody>
        </p:sp>
        <p:sp>
          <p:nvSpPr>
            <p:cNvPr id="1113" name="Google Shape;1113;p12"/>
            <p:cNvSpPr/>
            <p:nvPr/>
          </p:nvSpPr>
          <p:spPr>
            <a:xfrm>
              <a:off x="2285140" y="2592357"/>
              <a:ext cx="2115245" cy="424487"/>
            </a:xfrm>
            <a:prstGeom prst="roundRect">
              <a:avLst>
                <a:gd name="adj" fmla="val 16667"/>
              </a:avLst>
            </a:prstGeom>
            <a:solidFill>
              <a:srgbClr val="0C0C0C"/>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2003</a:t>
              </a:r>
              <a:endParaRPr/>
            </a:p>
          </p:txBody>
        </p:sp>
        <p:sp>
          <p:nvSpPr>
            <p:cNvPr id="1114" name="Google Shape;1114;p12"/>
            <p:cNvSpPr/>
            <p:nvPr/>
          </p:nvSpPr>
          <p:spPr>
            <a:xfrm>
              <a:off x="2468694" y="2162016"/>
              <a:ext cx="1748136" cy="424487"/>
            </a:xfrm>
            <a:prstGeom prst="roundRect">
              <a:avLst>
                <a:gd name="adj" fmla="val 16667"/>
              </a:avLst>
            </a:prstGeom>
            <a:solidFill>
              <a:srgbClr val="262626"/>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2009</a:t>
              </a:r>
              <a:endParaRPr/>
            </a:p>
          </p:txBody>
        </p:sp>
        <p:sp>
          <p:nvSpPr>
            <p:cNvPr id="1115" name="Google Shape;1115;p12"/>
            <p:cNvSpPr/>
            <p:nvPr/>
          </p:nvSpPr>
          <p:spPr>
            <a:xfrm>
              <a:off x="2641637" y="1731675"/>
              <a:ext cx="1402251" cy="424487"/>
            </a:xfrm>
            <a:prstGeom prst="roundRect">
              <a:avLst>
                <a:gd name="adj" fmla="val 16667"/>
              </a:avLst>
            </a:prstGeom>
            <a:solidFill>
              <a:srgbClr val="3F3F3F"/>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2010</a:t>
              </a:r>
              <a:endParaRPr/>
            </a:p>
          </p:txBody>
        </p:sp>
        <p:sp>
          <p:nvSpPr>
            <p:cNvPr id="1116" name="Google Shape;1116;p12"/>
            <p:cNvSpPr/>
            <p:nvPr/>
          </p:nvSpPr>
          <p:spPr>
            <a:xfrm>
              <a:off x="6714357" y="1320500"/>
              <a:ext cx="5236223"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Scale Agile Framework (SAFe)</a:t>
              </a:r>
              <a:endParaRPr/>
            </a:p>
          </p:txBody>
        </p:sp>
        <p:sp>
          <p:nvSpPr>
            <p:cNvPr id="1117" name="Google Shape;1117;p12"/>
            <p:cNvSpPr/>
            <p:nvPr/>
          </p:nvSpPr>
          <p:spPr>
            <a:xfrm>
              <a:off x="6714357" y="913173"/>
              <a:ext cx="4922109" cy="359934"/>
            </a:xfrm>
            <a:custGeom>
              <a:avLst/>
              <a:gdLst/>
              <a:ahLst/>
              <a:cxnLst/>
              <a:rect l="l" t="t" r="r" b="b"/>
              <a:pathLst>
                <a:path w="3201939" h="317981" extrusionOk="0">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txBody>
            <a:bodyPr spcFirstLastPara="1" wrap="square" lIns="49800" tIns="49800" rIns="49800" bIns="49800" anchor="ctr" anchorCtr="0">
              <a:noAutofit/>
            </a:bodyPr>
            <a:lstStyle/>
            <a:p>
              <a:pPr marL="182880" marR="0" lvl="0" indent="0" algn="l" rtl="0">
                <a:lnSpc>
                  <a:spcPct val="90000"/>
                </a:lnSpc>
                <a:spcBef>
                  <a:spcPts val="0"/>
                </a:spcBef>
                <a:spcAft>
                  <a:spcPts val="0"/>
                </a:spcAft>
                <a:buNone/>
              </a:pPr>
              <a:r>
                <a:rPr lang="en-US" sz="1867" b="0" i="0" u="none" strike="noStrike" cap="none">
                  <a:solidFill>
                    <a:schemeClr val="dk1"/>
                  </a:solidFill>
                  <a:latin typeface="Arial"/>
                  <a:ea typeface="Arial"/>
                  <a:cs typeface="Arial"/>
                  <a:sym typeface="Arial"/>
                </a:rPr>
                <a:t>Introduction of LeSS (Largs-scale Scrum);</a:t>
              </a:r>
              <a:endParaRPr/>
            </a:p>
          </p:txBody>
        </p:sp>
        <p:cxnSp>
          <p:nvCxnSpPr>
            <p:cNvPr id="1118" name="Google Shape;1118;p12"/>
            <p:cNvCxnSpPr/>
            <p:nvPr/>
          </p:nvCxnSpPr>
          <p:spPr>
            <a:xfrm>
              <a:off x="3889829" y="1291846"/>
              <a:ext cx="8060751" cy="0"/>
            </a:xfrm>
            <a:prstGeom prst="straightConnector1">
              <a:avLst/>
            </a:prstGeom>
            <a:noFill/>
            <a:ln w="12700" cap="flat" cmpd="sng">
              <a:solidFill>
                <a:srgbClr val="323F4F"/>
              </a:solidFill>
              <a:prstDash val="dash"/>
              <a:round/>
              <a:headEnd type="none" w="sm" len="sm"/>
              <a:tailEnd type="none" w="sm" len="sm"/>
            </a:ln>
          </p:spPr>
        </p:cxnSp>
        <p:cxnSp>
          <p:nvCxnSpPr>
            <p:cNvPr id="1119" name="Google Shape;1119;p12"/>
            <p:cNvCxnSpPr/>
            <p:nvPr/>
          </p:nvCxnSpPr>
          <p:spPr>
            <a:xfrm>
              <a:off x="3889829" y="880896"/>
              <a:ext cx="8060751" cy="0"/>
            </a:xfrm>
            <a:prstGeom prst="straightConnector1">
              <a:avLst/>
            </a:prstGeom>
            <a:noFill/>
            <a:ln w="12700" cap="flat" cmpd="sng">
              <a:solidFill>
                <a:srgbClr val="323F4F"/>
              </a:solidFill>
              <a:prstDash val="dash"/>
              <a:round/>
              <a:headEnd type="none" w="sm" len="sm"/>
              <a:tailEnd type="none" w="sm" len="sm"/>
            </a:ln>
          </p:spPr>
        </p:cxnSp>
        <p:sp>
          <p:nvSpPr>
            <p:cNvPr id="1120" name="Google Shape;1120;p12"/>
            <p:cNvSpPr/>
            <p:nvPr/>
          </p:nvSpPr>
          <p:spPr>
            <a:xfrm>
              <a:off x="3173542" y="956943"/>
              <a:ext cx="3651791" cy="251699"/>
            </a:xfrm>
            <a:prstGeom prst="rightArrow">
              <a:avLst>
                <a:gd name="adj1" fmla="val 27410"/>
                <a:gd name="adj2" fmla="val 7259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21" name="Google Shape;1121;p12"/>
            <p:cNvSpPr/>
            <p:nvPr/>
          </p:nvSpPr>
          <p:spPr>
            <a:xfrm>
              <a:off x="3496246" y="1384111"/>
              <a:ext cx="3329087" cy="251699"/>
            </a:xfrm>
            <a:prstGeom prst="rightArrow">
              <a:avLst>
                <a:gd name="adj1" fmla="val 27410"/>
                <a:gd name="adj2" fmla="val 75414"/>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122" name="Google Shape;1122;p12"/>
            <p:cNvSpPr/>
            <p:nvPr/>
          </p:nvSpPr>
          <p:spPr>
            <a:xfrm>
              <a:off x="2800035" y="1297700"/>
              <a:ext cx="1085455" cy="424487"/>
            </a:xfrm>
            <a:prstGeom prst="roundRect">
              <a:avLst>
                <a:gd name="adj" fmla="val 16667"/>
              </a:avLst>
            </a:prstGeom>
            <a:solidFill>
              <a:srgbClr val="595959"/>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2011</a:t>
              </a:r>
              <a:endParaRPr/>
            </a:p>
          </p:txBody>
        </p:sp>
        <p:sp>
          <p:nvSpPr>
            <p:cNvPr id="1123" name="Google Shape;1123;p12"/>
            <p:cNvSpPr/>
            <p:nvPr/>
          </p:nvSpPr>
          <p:spPr>
            <a:xfrm>
              <a:off x="2907419" y="867359"/>
              <a:ext cx="870687" cy="424487"/>
            </a:xfrm>
            <a:prstGeom prst="roundRect">
              <a:avLst>
                <a:gd name="adj" fmla="val 16667"/>
              </a:avLst>
            </a:prstGeom>
            <a:solidFill>
              <a:srgbClr val="7F7F7F"/>
            </a:solidFill>
            <a:ln w="25400" cap="flat" cmpd="sng">
              <a:solidFill>
                <a:schemeClr val="lt1"/>
              </a:solidFill>
              <a:prstDash val="solid"/>
              <a:round/>
              <a:headEnd type="none" w="sm" len="sm"/>
              <a:tailEnd type="none" w="sm" len="sm"/>
            </a:ln>
          </p:spPr>
          <p:txBody>
            <a:bodyPr spcFirstLastPara="1" wrap="square" lIns="49800" tIns="49800" rIns="49800" bIns="498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2014</a:t>
              </a:r>
              <a:endParaRPr/>
            </a:p>
          </p:txBody>
        </p:sp>
      </p:grpSp>
      <p:sp>
        <p:nvSpPr>
          <p:cNvPr id="58" name="Rectangle 57">
            <a:extLst>
              <a:ext uri="{FF2B5EF4-FFF2-40B4-BE49-F238E27FC236}">
                <a16:creationId xmlns:a16="http://schemas.microsoft.com/office/drawing/2014/main" id="{29575540-7980-43F8-80A7-02779494190B}"/>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9" name="Rectangle 58">
            <a:extLst>
              <a:ext uri="{FF2B5EF4-FFF2-40B4-BE49-F238E27FC236}">
                <a16:creationId xmlns:a16="http://schemas.microsoft.com/office/drawing/2014/main" id="{27612E69-9AC8-4AEF-83B7-3321580C9F2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1.6 Traditional Software Development Models</a:t>
            </a:r>
            <a:endParaRPr/>
          </a:p>
        </p:txBody>
      </p:sp>
      <p:sp>
        <p:nvSpPr>
          <p:cNvPr id="1130" name="Google Shape;1130;p1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Many life cycle models have been proposed so far, with their own advantages and disadvantages. A few important traditional software development models are as follows:</a:t>
            </a:r>
            <a:endParaRPr/>
          </a:p>
          <a:p>
            <a:pPr marL="0" lvl="0" indent="0" algn="l" rtl="0">
              <a:lnSpc>
                <a:spcPct val="100000"/>
              </a:lnSpc>
              <a:spcBef>
                <a:spcPts val="1200"/>
              </a:spcBef>
              <a:spcAft>
                <a:spcPts val="0"/>
              </a:spcAft>
              <a:buSzPts val="1800"/>
              <a:buNone/>
            </a:pPr>
            <a:endParaRPr/>
          </a:p>
          <a:p>
            <a:pPr marL="0" lvl="0" indent="0" algn="l" rtl="0">
              <a:lnSpc>
                <a:spcPct val="100000"/>
              </a:lnSpc>
              <a:spcBef>
                <a:spcPts val="1200"/>
              </a:spcBef>
              <a:spcAft>
                <a:spcPts val="600"/>
              </a:spcAft>
              <a:buSzPts val="1800"/>
              <a:buNone/>
            </a:pPr>
            <a:endParaRPr/>
          </a:p>
        </p:txBody>
      </p:sp>
      <p:sp>
        <p:nvSpPr>
          <p:cNvPr id="1131" name="Google Shape;1131;p13"/>
          <p:cNvSpPr/>
          <p:nvPr/>
        </p:nvSpPr>
        <p:spPr>
          <a:xfrm>
            <a:off x="0" y="2139940"/>
            <a:ext cx="12192000" cy="314001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32" name="Google Shape;1132;p13"/>
          <p:cNvSpPr/>
          <p:nvPr/>
        </p:nvSpPr>
        <p:spPr>
          <a:xfrm>
            <a:off x="9976197"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1133" name="Google Shape;1133;p13"/>
          <p:cNvSpPr txBox="1"/>
          <p:nvPr/>
        </p:nvSpPr>
        <p:spPr>
          <a:xfrm>
            <a:off x="889379" y="5422328"/>
            <a:ext cx="1733047"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Classic Waterfall Model</a:t>
            </a:r>
            <a:endParaRPr sz="1400" b="1" i="0" u="none" strike="noStrike" cap="none">
              <a:solidFill>
                <a:srgbClr val="000000"/>
              </a:solidFill>
              <a:latin typeface="Arial"/>
              <a:ea typeface="Arial"/>
              <a:cs typeface="Arial"/>
              <a:sym typeface="Arial"/>
            </a:endParaRPr>
          </a:p>
        </p:txBody>
      </p:sp>
      <p:sp>
        <p:nvSpPr>
          <p:cNvPr id="1134" name="Google Shape;1134;p13"/>
          <p:cNvSpPr txBox="1"/>
          <p:nvPr/>
        </p:nvSpPr>
        <p:spPr>
          <a:xfrm>
            <a:off x="2880365" y="5445676"/>
            <a:ext cx="1792460"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Gated Waterfall Model</a:t>
            </a:r>
            <a:endParaRPr/>
          </a:p>
        </p:txBody>
      </p:sp>
      <p:sp>
        <p:nvSpPr>
          <p:cNvPr id="1135" name="Google Shape;1135;p13"/>
          <p:cNvSpPr txBox="1"/>
          <p:nvPr/>
        </p:nvSpPr>
        <p:spPr>
          <a:xfrm>
            <a:off x="5175931" y="5436249"/>
            <a:ext cx="1481372"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V-Shaped </a:t>
            </a:r>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Model</a:t>
            </a:r>
            <a:endParaRPr/>
          </a:p>
        </p:txBody>
      </p:sp>
      <p:sp>
        <p:nvSpPr>
          <p:cNvPr id="1136" name="Google Shape;1136;p13"/>
          <p:cNvSpPr txBox="1"/>
          <p:nvPr/>
        </p:nvSpPr>
        <p:spPr>
          <a:xfrm>
            <a:off x="7231278" y="5422327"/>
            <a:ext cx="1528489"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Prototyping</a:t>
            </a:r>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Model</a:t>
            </a:r>
            <a:endParaRPr sz="1400" b="1" i="0" u="none" strike="noStrike" cap="none">
              <a:solidFill>
                <a:srgbClr val="000000"/>
              </a:solidFill>
              <a:latin typeface="Arial"/>
              <a:ea typeface="Arial"/>
              <a:cs typeface="Arial"/>
              <a:sym typeface="Arial"/>
            </a:endParaRPr>
          </a:p>
        </p:txBody>
      </p:sp>
      <p:sp>
        <p:nvSpPr>
          <p:cNvPr id="1137" name="Google Shape;1137;p13"/>
          <p:cNvSpPr txBox="1"/>
          <p:nvPr/>
        </p:nvSpPr>
        <p:spPr>
          <a:xfrm>
            <a:off x="9431958" y="5422327"/>
            <a:ext cx="1479781"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Spiral </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Model</a:t>
            </a:r>
            <a:endParaRPr sz="1400" b="1" i="0" u="none" strike="noStrike" cap="none">
              <a:solidFill>
                <a:srgbClr val="000000"/>
              </a:solidFill>
              <a:latin typeface="Arial"/>
              <a:ea typeface="Arial"/>
              <a:cs typeface="Arial"/>
              <a:sym typeface="Arial"/>
            </a:endParaRPr>
          </a:p>
        </p:txBody>
      </p:sp>
      <p:sp>
        <p:nvSpPr>
          <p:cNvPr id="1138" name="Google Shape;1138;p13"/>
          <p:cNvSpPr/>
          <p:nvPr/>
        </p:nvSpPr>
        <p:spPr>
          <a:xfrm>
            <a:off x="2050497" y="4836610"/>
            <a:ext cx="1666681" cy="149659"/>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1139" name="Google Shape;1139;p13"/>
          <p:cNvSpPr/>
          <p:nvPr/>
        </p:nvSpPr>
        <p:spPr>
          <a:xfrm>
            <a:off x="3717179"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1140" name="Google Shape;1140;p13"/>
          <p:cNvSpPr/>
          <p:nvPr/>
        </p:nvSpPr>
        <p:spPr>
          <a:xfrm>
            <a:off x="5999242" y="4836598"/>
            <a:ext cx="2189463" cy="149659"/>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1141" name="Google Shape;1141;p13"/>
          <p:cNvSpPr/>
          <p:nvPr/>
        </p:nvSpPr>
        <p:spPr>
          <a:xfrm>
            <a:off x="8107477" y="4847970"/>
            <a:ext cx="1947944" cy="116885"/>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1142" name="Google Shape;1142;p13"/>
          <p:cNvSpPr/>
          <p:nvPr/>
        </p:nvSpPr>
        <p:spPr>
          <a:xfrm>
            <a:off x="4797" y="4836645"/>
            <a:ext cx="1868936" cy="149659"/>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grpSp>
        <p:nvGrpSpPr>
          <p:cNvPr id="1143" name="Google Shape;1143;p13"/>
          <p:cNvGrpSpPr/>
          <p:nvPr/>
        </p:nvGrpSpPr>
        <p:grpSpPr>
          <a:xfrm>
            <a:off x="1104694" y="2731742"/>
            <a:ext cx="1304470" cy="2431269"/>
            <a:chOff x="1217471" y="1893408"/>
            <a:chExt cx="1304470" cy="2431269"/>
          </a:xfrm>
        </p:grpSpPr>
        <p:grpSp>
          <p:nvGrpSpPr>
            <p:cNvPr id="1144" name="Google Shape;1144;p13"/>
            <p:cNvGrpSpPr/>
            <p:nvPr/>
          </p:nvGrpSpPr>
          <p:grpSpPr>
            <a:xfrm>
              <a:off x="1217471" y="2766893"/>
              <a:ext cx="1304470" cy="1557784"/>
              <a:chOff x="1217471" y="2766893"/>
              <a:chExt cx="1304470" cy="1557784"/>
            </a:xfrm>
          </p:grpSpPr>
          <p:grpSp>
            <p:nvGrpSpPr>
              <p:cNvPr id="1145" name="Google Shape;1145;p13"/>
              <p:cNvGrpSpPr/>
              <p:nvPr/>
            </p:nvGrpSpPr>
            <p:grpSpPr>
              <a:xfrm>
                <a:off x="1217471" y="2766893"/>
                <a:ext cx="1304470" cy="1557784"/>
                <a:chOff x="1199541" y="3267114"/>
                <a:chExt cx="1304470" cy="1557784"/>
              </a:xfrm>
            </p:grpSpPr>
            <p:sp>
              <p:nvSpPr>
                <p:cNvPr id="1146" name="Google Shape;1146;p13"/>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47" name="Google Shape;1147;p13"/>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148" name="Google Shape;1148;p13"/>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49" name="Google Shape;1149;p13"/>
            <p:cNvGrpSpPr/>
            <p:nvPr/>
          </p:nvGrpSpPr>
          <p:grpSpPr>
            <a:xfrm>
              <a:off x="1289951" y="1893408"/>
              <a:ext cx="1136271" cy="1246506"/>
              <a:chOff x="627304" y="1987183"/>
              <a:chExt cx="1594615" cy="1749317"/>
            </a:xfrm>
          </p:grpSpPr>
          <p:sp>
            <p:nvSpPr>
              <p:cNvPr id="1150" name="Google Shape;1150;p13"/>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1" name="Google Shape;1151;p13"/>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2" name="Google Shape;1152;p13"/>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153" name="Google Shape;1153;p13"/>
          <p:cNvGrpSpPr/>
          <p:nvPr/>
        </p:nvGrpSpPr>
        <p:grpSpPr>
          <a:xfrm>
            <a:off x="3208425" y="2731742"/>
            <a:ext cx="1304470" cy="2483739"/>
            <a:chOff x="3326504" y="1893408"/>
            <a:chExt cx="1304470" cy="2483739"/>
          </a:xfrm>
        </p:grpSpPr>
        <p:grpSp>
          <p:nvGrpSpPr>
            <p:cNvPr id="1154" name="Google Shape;1154;p13"/>
            <p:cNvGrpSpPr/>
            <p:nvPr/>
          </p:nvGrpSpPr>
          <p:grpSpPr>
            <a:xfrm>
              <a:off x="3326504" y="2772528"/>
              <a:ext cx="1304470" cy="1604619"/>
              <a:chOff x="3326504" y="2772528"/>
              <a:chExt cx="1304470" cy="1604619"/>
            </a:xfrm>
          </p:grpSpPr>
          <p:grpSp>
            <p:nvGrpSpPr>
              <p:cNvPr id="1155" name="Google Shape;1155;p13"/>
              <p:cNvGrpSpPr/>
              <p:nvPr/>
            </p:nvGrpSpPr>
            <p:grpSpPr>
              <a:xfrm>
                <a:off x="3326504" y="2772528"/>
                <a:ext cx="1304470" cy="1604619"/>
                <a:chOff x="3269602" y="3277053"/>
                <a:chExt cx="1304470" cy="1593145"/>
              </a:xfrm>
            </p:grpSpPr>
            <p:sp>
              <p:nvSpPr>
                <p:cNvPr id="1156" name="Google Shape;1156;p13"/>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57" name="Google Shape;1157;p13"/>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158" name="Google Shape;1158;p13"/>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59" name="Google Shape;1159;p13"/>
            <p:cNvGrpSpPr/>
            <p:nvPr/>
          </p:nvGrpSpPr>
          <p:grpSpPr>
            <a:xfrm>
              <a:off x="3410604" y="1893408"/>
              <a:ext cx="1136271" cy="1246506"/>
              <a:chOff x="627304" y="1987183"/>
              <a:chExt cx="1594615" cy="1749317"/>
            </a:xfrm>
          </p:grpSpPr>
          <p:sp>
            <p:nvSpPr>
              <p:cNvPr id="1160" name="Google Shape;1160;p13"/>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1" name="Google Shape;1161;p13"/>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2" name="Google Shape;1162;p13"/>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163" name="Google Shape;1163;p13"/>
          <p:cNvGrpSpPr/>
          <p:nvPr/>
        </p:nvGrpSpPr>
        <p:grpSpPr>
          <a:xfrm>
            <a:off x="5312156" y="2728421"/>
            <a:ext cx="1304470" cy="2426375"/>
            <a:chOff x="5452152" y="1890087"/>
            <a:chExt cx="1304470" cy="2426375"/>
          </a:xfrm>
        </p:grpSpPr>
        <p:grpSp>
          <p:nvGrpSpPr>
            <p:cNvPr id="1164" name="Google Shape;1164;p13"/>
            <p:cNvGrpSpPr/>
            <p:nvPr/>
          </p:nvGrpSpPr>
          <p:grpSpPr>
            <a:xfrm>
              <a:off x="5452152" y="2763572"/>
              <a:ext cx="1304470" cy="1552890"/>
              <a:chOff x="5452152" y="2763572"/>
              <a:chExt cx="1304470" cy="1552890"/>
            </a:xfrm>
          </p:grpSpPr>
          <p:grpSp>
            <p:nvGrpSpPr>
              <p:cNvPr id="1165" name="Google Shape;1165;p13"/>
              <p:cNvGrpSpPr/>
              <p:nvPr/>
            </p:nvGrpSpPr>
            <p:grpSpPr>
              <a:xfrm>
                <a:off x="5452152" y="2763572"/>
                <a:ext cx="1304470" cy="1552890"/>
                <a:chOff x="5960996" y="3267114"/>
                <a:chExt cx="1304470" cy="1559509"/>
              </a:xfrm>
            </p:grpSpPr>
            <p:sp>
              <p:nvSpPr>
                <p:cNvPr id="1166" name="Google Shape;1166;p13"/>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67" name="Google Shape;1167;p13"/>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168" name="Google Shape;1168;p13"/>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69" name="Google Shape;1169;p13"/>
            <p:cNvGrpSpPr/>
            <p:nvPr/>
          </p:nvGrpSpPr>
          <p:grpSpPr>
            <a:xfrm>
              <a:off x="5556109" y="1890087"/>
              <a:ext cx="1136271" cy="1246506"/>
              <a:chOff x="627304" y="1987183"/>
              <a:chExt cx="1594615" cy="1749317"/>
            </a:xfrm>
          </p:grpSpPr>
          <p:sp>
            <p:nvSpPr>
              <p:cNvPr id="1170" name="Google Shape;1170;p13"/>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1" name="Google Shape;1171;p13"/>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2" name="Google Shape;1172;p13"/>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173" name="Google Shape;1173;p13"/>
          <p:cNvGrpSpPr/>
          <p:nvPr/>
        </p:nvGrpSpPr>
        <p:grpSpPr>
          <a:xfrm>
            <a:off x="7415887" y="2728421"/>
            <a:ext cx="1304470" cy="2434590"/>
            <a:chOff x="7521759" y="1890087"/>
            <a:chExt cx="1304470" cy="2434590"/>
          </a:xfrm>
        </p:grpSpPr>
        <p:grpSp>
          <p:nvGrpSpPr>
            <p:cNvPr id="1174" name="Google Shape;1174;p13"/>
            <p:cNvGrpSpPr/>
            <p:nvPr/>
          </p:nvGrpSpPr>
          <p:grpSpPr>
            <a:xfrm>
              <a:off x="7521759" y="2766893"/>
              <a:ext cx="1304470" cy="1557784"/>
              <a:chOff x="7521759" y="2766893"/>
              <a:chExt cx="1304470" cy="1557784"/>
            </a:xfrm>
          </p:grpSpPr>
          <p:grpSp>
            <p:nvGrpSpPr>
              <p:cNvPr id="1175" name="Google Shape;1175;p13"/>
              <p:cNvGrpSpPr/>
              <p:nvPr/>
            </p:nvGrpSpPr>
            <p:grpSpPr>
              <a:xfrm>
                <a:off x="7521759" y="2766893"/>
                <a:ext cx="1304470" cy="1557784"/>
                <a:chOff x="7980910" y="3267114"/>
                <a:chExt cx="1304470" cy="1557784"/>
              </a:xfrm>
            </p:grpSpPr>
            <p:sp>
              <p:nvSpPr>
                <p:cNvPr id="1176" name="Google Shape;1176;p13"/>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77" name="Google Shape;1177;p13"/>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178" name="Google Shape;1178;p13"/>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79" name="Google Shape;1179;p13"/>
            <p:cNvGrpSpPr/>
            <p:nvPr/>
          </p:nvGrpSpPr>
          <p:grpSpPr>
            <a:xfrm>
              <a:off x="7622141" y="1890087"/>
              <a:ext cx="1136271" cy="1246506"/>
              <a:chOff x="627304" y="1987183"/>
              <a:chExt cx="1594615" cy="1749317"/>
            </a:xfrm>
          </p:grpSpPr>
          <p:sp>
            <p:nvSpPr>
              <p:cNvPr id="1180" name="Google Shape;1180;p13"/>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1" name="Google Shape;1181;p13"/>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2" name="Google Shape;1182;p13"/>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183" name="Google Shape;1183;p13"/>
          <p:cNvGrpSpPr/>
          <p:nvPr/>
        </p:nvGrpSpPr>
        <p:grpSpPr>
          <a:xfrm>
            <a:off x="9519616" y="2692673"/>
            <a:ext cx="1304470" cy="2435707"/>
            <a:chOff x="9646841" y="1888970"/>
            <a:chExt cx="1304470" cy="2435707"/>
          </a:xfrm>
        </p:grpSpPr>
        <p:grpSp>
          <p:nvGrpSpPr>
            <p:cNvPr id="1184" name="Google Shape;1184;p13"/>
            <p:cNvGrpSpPr/>
            <p:nvPr/>
          </p:nvGrpSpPr>
          <p:grpSpPr>
            <a:xfrm>
              <a:off x="9646841" y="2766893"/>
              <a:ext cx="1304470" cy="1557784"/>
              <a:chOff x="9646841" y="2766893"/>
              <a:chExt cx="1304470" cy="1557784"/>
            </a:xfrm>
          </p:grpSpPr>
          <p:grpSp>
            <p:nvGrpSpPr>
              <p:cNvPr id="1185" name="Google Shape;1185;p13"/>
              <p:cNvGrpSpPr/>
              <p:nvPr/>
            </p:nvGrpSpPr>
            <p:grpSpPr>
              <a:xfrm>
                <a:off x="9646841" y="2766893"/>
                <a:ext cx="1304470" cy="1557784"/>
                <a:chOff x="9539460" y="3267114"/>
                <a:chExt cx="1304470" cy="1557784"/>
              </a:xfrm>
            </p:grpSpPr>
            <p:sp>
              <p:nvSpPr>
                <p:cNvPr id="1186" name="Google Shape;1186;p13"/>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87" name="Google Shape;1187;p13"/>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188" name="Google Shape;1188;p13"/>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89" name="Google Shape;1189;p13"/>
            <p:cNvGrpSpPr/>
            <p:nvPr/>
          </p:nvGrpSpPr>
          <p:grpSpPr>
            <a:xfrm>
              <a:off x="9755990" y="1888970"/>
              <a:ext cx="1136271" cy="1246506"/>
              <a:chOff x="627304" y="1987183"/>
              <a:chExt cx="1594615" cy="1749317"/>
            </a:xfrm>
          </p:grpSpPr>
          <p:sp>
            <p:nvSpPr>
              <p:cNvPr id="1190" name="Google Shape;1190;p13"/>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1" name="Google Shape;1191;p13"/>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2" name="Google Shape;1192;p13"/>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66" name="Rectangle 65">
            <a:extLst>
              <a:ext uri="{FF2B5EF4-FFF2-40B4-BE49-F238E27FC236}">
                <a16:creationId xmlns:a16="http://schemas.microsoft.com/office/drawing/2014/main" id="{66A81990-18A6-4611-BA10-8C41A60F4B11}"/>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7" name="Rectangle 66">
            <a:extLst>
              <a:ext uri="{FF2B5EF4-FFF2-40B4-BE49-F238E27FC236}">
                <a16:creationId xmlns:a16="http://schemas.microsoft.com/office/drawing/2014/main" id="{E1878035-0934-4184-8F16-A883E4A92D2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1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199" name="Google Shape;1199;p14"/>
          <p:cNvSpPr txBox="1">
            <a:spLocks noGrp="1"/>
          </p:cNvSpPr>
          <p:nvPr>
            <p:ph type="body" idx="1"/>
          </p:nvPr>
        </p:nvSpPr>
        <p:spPr>
          <a:xfrm>
            <a:off x="4809150" y="1852368"/>
            <a:ext cx="7382849"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AutoNum type="arabicPeriod"/>
            </a:pPr>
            <a:r>
              <a:rPr lang="en-US"/>
              <a:t>In which of the following prototyping methods, initially created prototypes will not become part of the final version of the software?</a:t>
            </a:r>
            <a:endParaRPr/>
          </a:p>
          <a:p>
            <a:pPr marL="688975" lvl="1" indent="-342900" algn="l" rtl="0">
              <a:lnSpc>
                <a:spcPct val="100000"/>
              </a:lnSpc>
              <a:spcBef>
                <a:spcPts val="900"/>
              </a:spcBef>
              <a:spcAft>
                <a:spcPts val="0"/>
              </a:spcAft>
              <a:buSzPts val="1800"/>
              <a:buAutoNum type="alphaUcParenR"/>
            </a:pPr>
            <a:r>
              <a:rPr lang="en-US"/>
              <a:t>Extreme prototyping</a:t>
            </a:r>
            <a:endParaRPr/>
          </a:p>
          <a:p>
            <a:pPr marL="688975" lvl="1" indent="-342900" algn="l" rtl="0">
              <a:lnSpc>
                <a:spcPct val="100000"/>
              </a:lnSpc>
              <a:spcBef>
                <a:spcPts val="0"/>
              </a:spcBef>
              <a:spcAft>
                <a:spcPts val="0"/>
              </a:spcAft>
              <a:buSzPts val="1800"/>
              <a:buAutoNum type="alphaUcParenR"/>
            </a:pPr>
            <a:r>
              <a:rPr lang="en-US"/>
              <a:t>Rapid throwaway prototyping</a:t>
            </a:r>
            <a:endParaRPr/>
          </a:p>
          <a:p>
            <a:pPr marL="688975" lvl="1" indent="-342900" algn="l" rtl="0">
              <a:lnSpc>
                <a:spcPct val="100000"/>
              </a:lnSpc>
              <a:spcBef>
                <a:spcPts val="0"/>
              </a:spcBef>
              <a:spcAft>
                <a:spcPts val="0"/>
              </a:spcAft>
              <a:buSzPts val="1800"/>
              <a:buAutoNum type="alphaUcParenR"/>
            </a:pPr>
            <a:r>
              <a:rPr lang="en-US"/>
              <a:t>Evolutionary prototyping</a:t>
            </a:r>
            <a:endParaRPr/>
          </a:p>
          <a:p>
            <a:pPr marL="688975" lvl="1" indent="-342900" algn="l" rtl="0">
              <a:lnSpc>
                <a:spcPct val="100000"/>
              </a:lnSpc>
              <a:spcBef>
                <a:spcPts val="0"/>
              </a:spcBef>
              <a:spcAft>
                <a:spcPts val="0"/>
              </a:spcAft>
              <a:buSzPts val="1800"/>
              <a:buAutoNum type="alphaUcParenR"/>
            </a:pPr>
            <a:r>
              <a:rPr lang="en-US"/>
              <a:t>Incremental prototyping</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AutoNum type="arabicPeriod"/>
            </a:pPr>
            <a:r>
              <a:rPr lang="en-US"/>
              <a:t>Which of the following statements about Spiral model is true?</a:t>
            </a:r>
            <a:endParaRPr/>
          </a:p>
          <a:p>
            <a:pPr marL="688975" lvl="1" indent="-342900" algn="l" rtl="0">
              <a:lnSpc>
                <a:spcPct val="100000"/>
              </a:lnSpc>
              <a:spcBef>
                <a:spcPts val="900"/>
              </a:spcBef>
              <a:spcAft>
                <a:spcPts val="0"/>
              </a:spcAft>
              <a:buSzPts val="1800"/>
              <a:buAutoNum type="alphaUcParenR"/>
            </a:pPr>
            <a:r>
              <a:rPr lang="en-US"/>
              <a:t>Define artifacts sequentially</a:t>
            </a:r>
            <a:endParaRPr/>
          </a:p>
          <a:p>
            <a:pPr marL="688975" lvl="1" indent="-342900" algn="l" rtl="0">
              <a:lnSpc>
                <a:spcPct val="100000"/>
              </a:lnSpc>
              <a:spcBef>
                <a:spcPts val="0"/>
              </a:spcBef>
              <a:spcAft>
                <a:spcPts val="0"/>
              </a:spcAft>
              <a:buSzPts val="1800"/>
              <a:buAutoNum type="alphaUcParenR"/>
            </a:pPr>
            <a:r>
              <a:rPr lang="en-US"/>
              <a:t>There are four essential spiral tasks</a:t>
            </a:r>
            <a:endParaRPr/>
          </a:p>
          <a:p>
            <a:pPr marL="688975" lvl="1" indent="-342900" algn="l" rtl="0">
              <a:lnSpc>
                <a:spcPct val="100000"/>
              </a:lnSpc>
              <a:spcBef>
                <a:spcPts val="0"/>
              </a:spcBef>
              <a:spcAft>
                <a:spcPts val="0"/>
              </a:spcAft>
              <a:buSzPts val="1800"/>
              <a:buAutoNum type="alphaUcParenR"/>
            </a:pPr>
            <a:r>
              <a:rPr lang="en-US"/>
              <a:t>Risk determines level of effort</a:t>
            </a:r>
            <a:endParaRPr/>
          </a:p>
          <a:p>
            <a:pPr marL="688975" lvl="1" indent="-342900" algn="l" rtl="0">
              <a:lnSpc>
                <a:spcPct val="100000"/>
              </a:lnSpc>
              <a:spcBef>
                <a:spcPts val="0"/>
              </a:spcBef>
              <a:spcAft>
                <a:spcPts val="0"/>
              </a:spcAft>
              <a:buSzPts val="1800"/>
              <a:buAutoNum type="alphaUcParenR"/>
            </a:pPr>
            <a:r>
              <a:rPr lang="en-US"/>
              <a:t>Risk determines degree of details</a:t>
            </a:r>
            <a:endParaRPr/>
          </a:p>
          <a:p>
            <a:pPr marL="342900" lvl="0" indent="-228600" algn="l" rtl="0">
              <a:lnSpc>
                <a:spcPct val="100000"/>
              </a:lnSpc>
              <a:spcBef>
                <a:spcPts val="0"/>
              </a:spcBef>
              <a:spcAft>
                <a:spcPts val="0"/>
              </a:spcAft>
              <a:buSzPts val="1800"/>
              <a:buFont typeface="Arial"/>
              <a:buNone/>
            </a:pPr>
            <a:endParaRPr/>
          </a:p>
        </p:txBody>
      </p:sp>
      <p:sp>
        <p:nvSpPr>
          <p:cNvPr id="4" name="Rectangle 3">
            <a:extLst>
              <a:ext uri="{FF2B5EF4-FFF2-40B4-BE49-F238E27FC236}">
                <a16:creationId xmlns:a16="http://schemas.microsoft.com/office/drawing/2014/main" id="{E9D3DB29-C79A-42AE-BB84-60E60E74BFDE}"/>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4C173B2B-FEFF-4163-A7A7-2AA8BCD4ACC9}"/>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1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1.7 </a:t>
            </a:r>
            <a:r>
              <a:rPr lang="en-US">
                <a:latin typeface="Arial"/>
                <a:ea typeface="Arial"/>
                <a:cs typeface="Arial"/>
                <a:sym typeface="Arial"/>
              </a:rPr>
              <a:t>Waterfall Model</a:t>
            </a:r>
            <a:endParaRPr/>
          </a:p>
        </p:txBody>
      </p:sp>
      <p:sp>
        <p:nvSpPr>
          <p:cNvPr id="1206" name="Google Shape;1206;p1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sp>
        <p:nvSpPr>
          <p:cNvPr id="1207" name="Google Shape;1207;p15"/>
          <p:cNvSpPr txBox="1"/>
          <p:nvPr/>
        </p:nvSpPr>
        <p:spPr>
          <a:xfrm>
            <a:off x="89474" y="6228999"/>
            <a:ext cx="8717100" cy="223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900" b="0" i="1" u="none" strike="noStrike" cap="none">
                <a:solidFill>
                  <a:srgbClr val="000000"/>
                </a:solidFill>
                <a:latin typeface="Arial"/>
                <a:ea typeface="Arial"/>
                <a:cs typeface="Arial"/>
                <a:sym typeface="Arial"/>
              </a:rPr>
              <a:t>Source adopted from “International Journal of Engineering &amp; Technology (iJET)”</a:t>
            </a:r>
            <a:endParaRPr sz="900" b="0" i="1" u="none" strike="noStrike" cap="none">
              <a:solidFill>
                <a:srgbClr val="000000"/>
              </a:solidFill>
              <a:latin typeface="Arial"/>
              <a:ea typeface="Arial"/>
              <a:cs typeface="Arial"/>
              <a:sym typeface="Arial"/>
            </a:endParaRPr>
          </a:p>
        </p:txBody>
      </p:sp>
      <p:grpSp>
        <p:nvGrpSpPr>
          <p:cNvPr id="1208" name="Google Shape;1208;p15"/>
          <p:cNvGrpSpPr/>
          <p:nvPr/>
        </p:nvGrpSpPr>
        <p:grpSpPr>
          <a:xfrm>
            <a:off x="244326" y="2193527"/>
            <a:ext cx="11657388" cy="2116355"/>
            <a:chOff x="244326" y="2193527"/>
            <a:chExt cx="13095500" cy="2377439"/>
          </a:xfrm>
        </p:grpSpPr>
        <p:sp>
          <p:nvSpPr>
            <p:cNvPr id="1209" name="Google Shape;1209;p15"/>
            <p:cNvSpPr/>
            <p:nvPr/>
          </p:nvSpPr>
          <p:spPr>
            <a:xfrm>
              <a:off x="251665" y="338224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0" name="Google Shape;1210;p15"/>
            <p:cNvSpPr/>
            <p:nvPr/>
          </p:nvSpPr>
          <p:spPr>
            <a:xfrm>
              <a:off x="4496659" y="338224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1" name="Google Shape;1211;p15"/>
            <p:cNvSpPr/>
            <p:nvPr/>
          </p:nvSpPr>
          <p:spPr>
            <a:xfrm rot="10800000" flipH="1">
              <a:off x="2370492" y="219352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2" name="Google Shape;1212;p15"/>
            <p:cNvSpPr/>
            <p:nvPr/>
          </p:nvSpPr>
          <p:spPr>
            <a:xfrm>
              <a:off x="8748989" y="338224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3" name="Google Shape;1213;p15"/>
            <p:cNvSpPr/>
            <p:nvPr/>
          </p:nvSpPr>
          <p:spPr>
            <a:xfrm rot="10800000" flipH="1">
              <a:off x="6622824" y="219352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4" name="Google Shape;1214;p15"/>
            <p:cNvSpPr/>
            <p:nvPr/>
          </p:nvSpPr>
          <p:spPr>
            <a:xfrm>
              <a:off x="2370492" y="338224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5" name="Google Shape;1215;p15"/>
            <p:cNvSpPr/>
            <p:nvPr/>
          </p:nvSpPr>
          <p:spPr>
            <a:xfrm rot="10800000" flipH="1">
              <a:off x="244326" y="219352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6" name="Google Shape;1216;p15"/>
            <p:cNvSpPr/>
            <p:nvPr/>
          </p:nvSpPr>
          <p:spPr>
            <a:xfrm>
              <a:off x="6622824" y="338224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7" name="Google Shape;1217;p15"/>
            <p:cNvSpPr/>
            <p:nvPr/>
          </p:nvSpPr>
          <p:spPr>
            <a:xfrm rot="10800000" flipH="1">
              <a:off x="4496659" y="219352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8" name="Google Shape;1218;p15"/>
            <p:cNvSpPr/>
            <p:nvPr/>
          </p:nvSpPr>
          <p:spPr>
            <a:xfrm rot="10800000" flipH="1">
              <a:off x="8748989" y="219352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19" name="Google Shape;1219;p15"/>
            <p:cNvSpPr txBox="1"/>
            <p:nvPr/>
          </p:nvSpPr>
          <p:spPr>
            <a:xfrm>
              <a:off x="579782" y="3201622"/>
              <a:ext cx="1733048" cy="33855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Analysis</a:t>
              </a:r>
              <a:endParaRPr/>
            </a:p>
          </p:txBody>
        </p:sp>
        <p:sp>
          <p:nvSpPr>
            <p:cNvPr id="1220" name="Google Shape;1220;p15"/>
            <p:cNvSpPr txBox="1"/>
            <p:nvPr/>
          </p:nvSpPr>
          <p:spPr>
            <a:xfrm>
              <a:off x="2698126" y="3179770"/>
              <a:ext cx="1733048" cy="33855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Design</a:t>
              </a:r>
              <a:endParaRPr/>
            </a:p>
          </p:txBody>
        </p:sp>
        <p:sp>
          <p:nvSpPr>
            <p:cNvPr id="1221" name="Google Shape;1221;p15"/>
            <p:cNvSpPr txBox="1"/>
            <p:nvPr/>
          </p:nvSpPr>
          <p:spPr>
            <a:xfrm>
              <a:off x="4845888" y="3198834"/>
              <a:ext cx="1733048" cy="338554"/>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Implementation</a:t>
              </a:r>
              <a:endParaRPr/>
            </a:p>
          </p:txBody>
        </p:sp>
        <p:sp>
          <p:nvSpPr>
            <p:cNvPr id="1222" name="Google Shape;1222;p15"/>
            <p:cNvSpPr txBox="1"/>
            <p:nvPr/>
          </p:nvSpPr>
          <p:spPr>
            <a:xfrm>
              <a:off x="6947733" y="3198834"/>
              <a:ext cx="1733048" cy="33855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Testing</a:t>
              </a:r>
              <a:endParaRPr/>
            </a:p>
          </p:txBody>
        </p:sp>
        <p:sp>
          <p:nvSpPr>
            <p:cNvPr id="1223" name="Google Shape;1223;p15"/>
            <p:cNvSpPr txBox="1"/>
            <p:nvPr/>
          </p:nvSpPr>
          <p:spPr>
            <a:xfrm>
              <a:off x="9060410" y="3198834"/>
              <a:ext cx="1733048" cy="33855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Deployment</a:t>
              </a:r>
              <a:endParaRPr/>
            </a:p>
          </p:txBody>
        </p:sp>
        <p:sp>
          <p:nvSpPr>
            <p:cNvPr id="1224" name="Google Shape;1224;p15"/>
            <p:cNvSpPr txBox="1"/>
            <p:nvPr/>
          </p:nvSpPr>
          <p:spPr>
            <a:xfrm>
              <a:off x="11300653" y="3173517"/>
              <a:ext cx="1733048" cy="33855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Maintenance</a:t>
              </a:r>
              <a:endParaRPr/>
            </a:p>
          </p:txBody>
        </p:sp>
        <p:sp>
          <p:nvSpPr>
            <p:cNvPr id="1225" name="Google Shape;1225;p15"/>
            <p:cNvSpPr/>
            <p:nvPr/>
          </p:nvSpPr>
          <p:spPr>
            <a:xfrm>
              <a:off x="10902240" y="338224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sp>
          <p:nvSpPr>
            <p:cNvPr id="1226" name="Google Shape;1226;p15"/>
            <p:cNvSpPr/>
            <p:nvPr/>
          </p:nvSpPr>
          <p:spPr>
            <a:xfrm rot="10800000" flipH="1">
              <a:off x="10902240" y="2193527"/>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D7D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solidFill>
                  <a:srgbClr val="FFFFFF"/>
                </a:solidFill>
                <a:latin typeface="Arial"/>
                <a:ea typeface="Arial"/>
                <a:cs typeface="Arial"/>
                <a:sym typeface="Arial"/>
              </a:endParaRPr>
            </a:p>
          </p:txBody>
        </p:sp>
      </p:grpSp>
      <p:sp>
        <p:nvSpPr>
          <p:cNvPr id="24" name="Rectangle 23">
            <a:extLst>
              <a:ext uri="{FF2B5EF4-FFF2-40B4-BE49-F238E27FC236}">
                <a16:creationId xmlns:a16="http://schemas.microsoft.com/office/drawing/2014/main" id="{BC9F59BD-6996-47D8-958B-D955020D0191}"/>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F77327BA-E172-400D-B201-1A03B03280C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1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 Classical Waterfall Model</a:t>
            </a:r>
            <a:endParaRPr/>
          </a:p>
        </p:txBody>
      </p:sp>
      <p:sp>
        <p:nvSpPr>
          <p:cNvPr id="1233" name="Google Shape;1233;p16"/>
          <p:cNvSpPr txBox="1">
            <a:spLocks noGrp="1"/>
          </p:cNvSpPr>
          <p:nvPr>
            <p:ph type="body" idx="1"/>
          </p:nvPr>
        </p:nvSpPr>
        <p:spPr>
          <a:xfrm>
            <a:off x="514350" y="1304995"/>
            <a:ext cx="10719817"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In the waterfall approach, the outcome of one phase acts as the input for the next phase sequentially. The following picture illustrates the flow of steps in the waterfall model.</a:t>
            </a:r>
            <a:endParaRPr/>
          </a:p>
          <a:p>
            <a:pPr marL="0" marR="0" lvl="0" indent="0" algn="l" rtl="0">
              <a:lnSpc>
                <a:spcPct val="100000"/>
              </a:lnSpc>
              <a:spcBef>
                <a:spcPts val="1200"/>
              </a:spcBef>
              <a:spcAft>
                <a:spcPts val="600"/>
              </a:spcAft>
              <a:buClr>
                <a:schemeClr val="dk1"/>
              </a:buClr>
              <a:buSzPts val="1800"/>
              <a:buFont typeface="Arial"/>
              <a:buNone/>
            </a:pPr>
            <a:endParaRPr/>
          </a:p>
        </p:txBody>
      </p:sp>
      <p:cxnSp>
        <p:nvCxnSpPr>
          <p:cNvPr id="1234" name="Google Shape;1234;p16"/>
          <p:cNvCxnSpPr/>
          <p:nvPr/>
        </p:nvCxnSpPr>
        <p:spPr>
          <a:xfrm rot="-5400000" flipH="1">
            <a:off x="7006398" y="2389669"/>
            <a:ext cx="311400" cy="287100"/>
          </a:xfrm>
          <a:prstGeom prst="bentConnector2">
            <a:avLst/>
          </a:prstGeom>
          <a:noFill/>
          <a:ln w="38100" cap="flat" cmpd="sng">
            <a:solidFill>
              <a:schemeClr val="dk1"/>
            </a:solidFill>
            <a:prstDash val="solid"/>
            <a:miter lim="800000"/>
            <a:headEnd type="none" w="sm" len="sm"/>
            <a:tailEnd type="triangle" w="lg" len="lg"/>
          </a:ln>
        </p:spPr>
      </p:cxnSp>
      <p:cxnSp>
        <p:nvCxnSpPr>
          <p:cNvPr id="1235" name="Google Shape;1235;p16"/>
          <p:cNvCxnSpPr/>
          <p:nvPr/>
        </p:nvCxnSpPr>
        <p:spPr>
          <a:xfrm>
            <a:off x="7697475" y="2920276"/>
            <a:ext cx="410700" cy="332700"/>
          </a:xfrm>
          <a:prstGeom prst="bentConnector2">
            <a:avLst/>
          </a:prstGeom>
          <a:noFill/>
          <a:ln w="38100" cap="flat" cmpd="sng">
            <a:solidFill>
              <a:schemeClr val="dk1"/>
            </a:solidFill>
            <a:prstDash val="solid"/>
            <a:miter lim="800000"/>
            <a:headEnd type="none" w="sm" len="sm"/>
            <a:tailEnd type="triangle" w="lg" len="lg"/>
          </a:ln>
        </p:spPr>
      </p:cxnSp>
      <p:cxnSp>
        <p:nvCxnSpPr>
          <p:cNvPr id="1236" name="Google Shape;1236;p16"/>
          <p:cNvCxnSpPr/>
          <p:nvPr/>
        </p:nvCxnSpPr>
        <p:spPr>
          <a:xfrm>
            <a:off x="8500002" y="3468376"/>
            <a:ext cx="407400" cy="347400"/>
          </a:xfrm>
          <a:prstGeom prst="bentConnector2">
            <a:avLst/>
          </a:prstGeom>
          <a:noFill/>
          <a:ln w="38100" cap="flat" cmpd="sng">
            <a:solidFill>
              <a:schemeClr val="dk1"/>
            </a:solidFill>
            <a:prstDash val="solid"/>
            <a:miter lim="800000"/>
            <a:headEnd type="none" w="sm" len="sm"/>
            <a:tailEnd type="triangle" w="lg" len="lg"/>
          </a:ln>
        </p:spPr>
      </p:cxnSp>
      <p:cxnSp>
        <p:nvCxnSpPr>
          <p:cNvPr id="1237" name="Google Shape;1237;p16"/>
          <p:cNvCxnSpPr/>
          <p:nvPr/>
        </p:nvCxnSpPr>
        <p:spPr>
          <a:xfrm>
            <a:off x="9299229" y="4021494"/>
            <a:ext cx="387600" cy="314400"/>
          </a:xfrm>
          <a:prstGeom prst="bentConnector2">
            <a:avLst/>
          </a:prstGeom>
          <a:noFill/>
          <a:ln w="38100" cap="flat" cmpd="sng">
            <a:solidFill>
              <a:schemeClr val="dk1"/>
            </a:solidFill>
            <a:prstDash val="solid"/>
            <a:miter lim="800000"/>
            <a:headEnd type="none" w="sm" len="sm"/>
            <a:tailEnd type="triangle" w="lg" len="lg"/>
          </a:ln>
        </p:spPr>
      </p:cxnSp>
      <p:cxnSp>
        <p:nvCxnSpPr>
          <p:cNvPr id="1238" name="Google Shape;1238;p16"/>
          <p:cNvCxnSpPr/>
          <p:nvPr/>
        </p:nvCxnSpPr>
        <p:spPr>
          <a:xfrm>
            <a:off x="10078656" y="4561839"/>
            <a:ext cx="399900" cy="322200"/>
          </a:xfrm>
          <a:prstGeom prst="bentConnector2">
            <a:avLst/>
          </a:prstGeom>
          <a:noFill/>
          <a:ln w="38100" cap="flat" cmpd="sng">
            <a:solidFill>
              <a:schemeClr val="dk1"/>
            </a:solidFill>
            <a:prstDash val="solid"/>
            <a:miter lim="800000"/>
            <a:headEnd type="none" w="sm" len="sm"/>
            <a:tailEnd type="triangle" w="lg" len="lg"/>
          </a:ln>
        </p:spPr>
      </p:cxnSp>
      <p:cxnSp>
        <p:nvCxnSpPr>
          <p:cNvPr id="1239" name="Google Shape;1239;p16"/>
          <p:cNvCxnSpPr/>
          <p:nvPr/>
        </p:nvCxnSpPr>
        <p:spPr>
          <a:xfrm rot="-5400000">
            <a:off x="4210653" y="5459797"/>
            <a:ext cx="1431300" cy="1500"/>
          </a:xfrm>
          <a:prstGeom prst="bentConnector3">
            <a:avLst>
              <a:gd name="adj1" fmla="val 50000"/>
            </a:avLst>
          </a:prstGeom>
          <a:noFill/>
          <a:ln w="38100" cap="flat" cmpd="sng">
            <a:solidFill>
              <a:srgbClr val="7F7F7F"/>
            </a:solidFill>
            <a:prstDash val="dash"/>
            <a:miter lim="800000"/>
            <a:headEnd type="none" w="sm" len="sm"/>
            <a:tailEnd type="triangle" w="lg" len="lg"/>
          </a:ln>
        </p:spPr>
      </p:cxnSp>
      <p:cxnSp>
        <p:nvCxnSpPr>
          <p:cNvPr id="1240" name="Google Shape;1240;p16"/>
          <p:cNvCxnSpPr/>
          <p:nvPr/>
        </p:nvCxnSpPr>
        <p:spPr>
          <a:xfrm rot="10800000">
            <a:off x="4177704" y="4205354"/>
            <a:ext cx="0" cy="1958810"/>
          </a:xfrm>
          <a:prstGeom prst="straightConnector1">
            <a:avLst/>
          </a:prstGeom>
          <a:noFill/>
          <a:ln w="38100" cap="flat" cmpd="sng">
            <a:solidFill>
              <a:srgbClr val="7F7F7F"/>
            </a:solidFill>
            <a:prstDash val="dash"/>
            <a:miter lim="800000"/>
            <a:headEnd type="none" w="sm" len="sm"/>
            <a:tailEnd type="triangle" w="lg" len="lg"/>
          </a:ln>
        </p:spPr>
      </p:cxnSp>
      <p:cxnSp>
        <p:nvCxnSpPr>
          <p:cNvPr id="1241" name="Google Shape;1241;p16"/>
          <p:cNvCxnSpPr/>
          <p:nvPr/>
        </p:nvCxnSpPr>
        <p:spPr>
          <a:xfrm rot="10800000">
            <a:off x="3429855" y="3678584"/>
            <a:ext cx="0" cy="2485580"/>
          </a:xfrm>
          <a:prstGeom prst="straightConnector1">
            <a:avLst/>
          </a:prstGeom>
          <a:noFill/>
          <a:ln w="38100" cap="flat" cmpd="sng">
            <a:solidFill>
              <a:srgbClr val="7F7F7F"/>
            </a:solidFill>
            <a:prstDash val="dash"/>
            <a:miter lim="800000"/>
            <a:headEnd type="none" w="sm" len="sm"/>
            <a:tailEnd type="triangle" w="lg" len="lg"/>
          </a:ln>
        </p:spPr>
      </p:cxnSp>
      <p:cxnSp>
        <p:nvCxnSpPr>
          <p:cNvPr id="1242" name="Google Shape;1242;p16"/>
          <p:cNvCxnSpPr/>
          <p:nvPr/>
        </p:nvCxnSpPr>
        <p:spPr>
          <a:xfrm rot="10800000">
            <a:off x="2682006" y="3161509"/>
            <a:ext cx="0" cy="3002655"/>
          </a:xfrm>
          <a:prstGeom prst="straightConnector1">
            <a:avLst/>
          </a:prstGeom>
          <a:noFill/>
          <a:ln w="38100" cap="flat" cmpd="sng">
            <a:solidFill>
              <a:srgbClr val="7F7F7F"/>
            </a:solidFill>
            <a:prstDash val="dash"/>
            <a:miter lim="800000"/>
            <a:headEnd type="none" w="sm" len="sm"/>
            <a:tailEnd type="triangle" w="lg" len="lg"/>
          </a:ln>
        </p:spPr>
      </p:cxnSp>
      <p:cxnSp>
        <p:nvCxnSpPr>
          <p:cNvPr id="1243" name="Google Shape;1243;p16"/>
          <p:cNvCxnSpPr/>
          <p:nvPr/>
        </p:nvCxnSpPr>
        <p:spPr>
          <a:xfrm rot="-5400000">
            <a:off x="5218964" y="5752834"/>
            <a:ext cx="912900" cy="1200"/>
          </a:xfrm>
          <a:prstGeom prst="bentConnector3">
            <a:avLst>
              <a:gd name="adj1" fmla="val 49998"/>
            </a:avLst>
          </a:prstGeom>
          <a:noFill/>
          <a:ln w="38100" cap="flat" cmpd="sng">
            <a:solidFill>
              <a:srgbClr val="7F7F7F"/>
            </a:solidFill>
            <a:prstDash val="dash"/>
            <a:miter lim="800000"/>
            <a:headEnd type="none" w="sm" len="sm"/>
            <a:tailEnd type="triangle" w="lg" len="lg"/>
          </a:ln>
        </p:spPr>
      </p:cxnSp>
      <p:cxnSp>
        <p:nvCxnSpPr>
          <p:cNvPr id="1244" name="Google Shape;1244;p16"/>
          <p:cNvCxnSpPr/>
          <p:nvPr/>
        </p:nvCxnSpPr>
        <p:spPr>
          <a:xfrm>
            <a:off x="10870508" y="5069862"/>
            <a:ext cx="363600" cy="354600"/>
          </a:xfrm>
          <a:prstGeom prst="bentConnector2">
            <a:avLst/>
          </a:prstGeom>
          <a:noFill/>
          <a:ln w="38100" cap="flat" cmpd="sng">
            <a:solidFill>
              <a:schemeClr val="dk1"/>
            </a:solidFill>
            <a:prstDash val="solid"/>
            <a:miter lim="800000"/>
            <a:headEnd type="none" w="sm" len="sm"/>
            <a:tailEnd type="triangle" w="lg" len="lg"/>
          </a:ln>
        </p:spPr>
      </p:cxnSp>
      <p:sp>
        <p:nvSpPr>
          <p:cNvPr id="1245" name="Google Shape;1245;p16"/>
          <p:cNvSpPr/>
          <p:nvPr/>
        </p:nvSpPr>
        <p:spPr>
          <a:xfrm>
            <a:off x="1228725" y="2390775"/>
            <a:ext cx="5334000" cy="3793959"/>
          </a:xfrm>
          <a:custGeom>
            <a:avLst/>
            <a:gdLst/>
            <a:ahLst/>
            <a:cxnLst/>
            <a:rect l="l" t="t" r="r" b="b"/>
            <a:pathLst>
              <a:path w="5334000" h="4114800" extrusionOk="0">
                <a:moveTo>
                  <a:pt x="295275" y="0"/>
                </a:moveTo>
                <a:lnTo>
                  <a:pt x="0" y="0"/>
                </a:lnTo>
                <a:lnTo>
                  <a:pt x="0" y="4114800"/>
                </a:lnTo>
                <a:lnTo>
                  <a:pt x="5334000" y="4114800"/>
                </a:lnTo>
                <a:lnTo>
                  <a:pt x="5334000" y="3747634"/>
                </a:lnTo>
              </a:path>
            </a:pathLst>
          </a:custGeom>
          <a:noFill/>
          <a:ln w="38100" cap="flat" cmpd="sng">
            <a:solidFill>
              <a:srgbClr val="7F7F7F"/>
            </a:solidFill>
            <a:prstDash val="dash"/>
            <a:round/>
            <a:headEnd type="triangle" w="lg" len="lg"/>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246" name="Google Shape;1246;p16"/>
          <p:cNvSpPr/>
          <p:nvPr/>
        </p:nvSpPr>
        <p:spPr>
          <a:xfrm>
            <a:off x="1533798" y="2193776"/>
            <a:ext cx="5486400" cy="417594"/>
          </a:xfrm>
          <a:prstGeom prst="roundRect">
            <a:avLst>
              <a:gd name="adj" fmla="val 16667"/>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Feasibility Study</a:t>
            </a:r>
            <a:endParaRPr sz="1400" b="1" i="0" u="none" strike="noStrike" cap="none">
              <a:solidFill>
                <a:schemeClr val="lt1"/>
              </a:solidFill>
              <a:latin typeface="Arial"/>
              <a:ea typeface="Arial"/>
              <a:cs typeface="Arial"/>
              <a:sym typeface="Arial"/>
            </a:endParaRPr>
          </a:p>
        </p:txBody>
      </p:sp>
      <p:sp>
        <p:nvSpPr>
          <p:cNvPr id="1247" name="Google Shape;1247;p16"/>
          <p:cNvSpPr/>
          <p:nvPr/>
        </p:nvSpPr>
        <p:spPr>
          <a:xfrm>
            <a:off x="2302695" y="2729310"/>
            <a:ext cx="5486400" cy="417594"/>
          </a:xfrm>
          <a:prstGeom prst="roundRect">
            <a:avLst>
              <a:gd name="adj" fmla="val 16667"/>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Requirement Analysis and </a:t>
            </a:r>
            <a:r>
              <a:rPr lang="en-US" sz="1867" b="1" i="0" u="none" strike="noStrike" cap="none">
                <a:solidFill>
                  <a:schemeClr val="dk1"/>
                </a:solidFill>
                <a:latin typeface="Arial"/>
                <a:ea typeface="Arial"/>
                <a:cs typeface="Arial"/>
                <a:sym typeface="Arial"/>
              </a:rPr>
              <a:t>S</a:t>
            </a:r>
            <a:r>
              <a:rPr lang="en-US" sz="1400" b="1" i="0" u="none" strike="noStrike" cap="none">
                <a:solidFill>
                  <a:schemeClr val="dk1"/>
                </a:solidFill>
                <a:latin typeface="Arial"/>
                <a:ea typeface="Arial"/>
                <a:cs typeface="Arial"/>
                <a:sym typeface="Arial"/>
              </a:rPr>
              <a:t>pecification </a:t>
            </a:r>
            <a:r>
              <a:rPr lang="en-US" sz="1867" b="1" i="0" u="none" strike="noStrike" cap="none">
                <a:solidFill>
                  <a:schemeClr val="dk1"/>
                </a:solidFill>
                <a:latin typeface="Arial"/>
                <a:ea typeface="Arial"/>
                <a:cs typeface="Arial"/>
                <a:sym typeface="Arial"/>
              </a:rPr>
              <a:t>D</a:t>
            </a:r>
            <a:r>
              <a:rPr lang="en-US" sz="1400" b="1" i="0" u="none" strike="noStrike" cap="none">
                <a:solidFill>
                  <a:schemeClr val="dk1"/>
                </a:solidFill>
                <a:latin typeface="Arial"/>
                <a:ea typeface="Arial"/>
                <a:cs typeface="Arial"/>
                <a:sym typeface="Arial"/>
              </a:rPr>
              <a:t>esign </a:t>
            </a:r>
            <a:endParaRPr sz="1867" b="0" i="0" u="none" strike="noStrike" cap="none">
              <a:solidFill>
                <a:srgbClr val="000000"/>
              </a:solidFill>
              <a:latin typeface="Arial"/>
              <a:ea typeface="Arial"/>
              <a:cs typeface="Arial"/>
              <a:sym typeface="Arial"/>
            </a:endParaRPr>
          </a:p>
        </p:txBody>
      </p:sp>
      <p:sp>
        <p:nvSpPr>
          <p:cNvPr id="1248" name="Google Shape;1248;p16"/>
          <p:cNvSpPr/>
          <p:nvPr/>
        </p:nvSpPr>
        <p:spPr>
          <a:xfrm>
            <a:off x="3071592" y="3264844"/>
            <a:ext cx="5486400" cy="417594"/>
          </a:xfrm>
          <a:prstGeom prst="roundRect">
            <a:avLst>
              <a:gd name="adj" fmla="val 16667"/>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Design Phase</a:t>
            </a:r>
            <a:endParaRPr sz="1400" b="1" i="0" u="none" strike="noStrike" cap="none">
              <a:solidFill>
                <a:schemeClr val="lt1"/>
              </a:solidFill>
              <a:latin typeface="Arial"/>
              <a:ea typeface="Arial"/>
              <a:cs typeface="Arial"/>
              <a:sym typeface="Arial"/>
            </a:endParaRPr>
          </a:p>
        </p:txBody>
      </p:sp>
      <p:sp>
        <p:nvSpPr>
          <p:cNvPr id="1249" name="Google Shape;1249;p16"/>
          <p:cNvSpPr/>
          <p:nvPr/>
        </p:nvSpPr>
        <p:spPr>
          <a:xfrm>
            <a:off x="3840489" y="3800378"/>
            <a:ext cx="5486400" cy="417594"/>
          </a:xfrm>
          <a:prstGeom prst="roundRect">
            <a:avLst>
              <a:gd name="adj" fmla="val 16667"/>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Coding and Unit testing</a:t>
            </a:r>
            <a:endParaRPr sz="1400" b="1" i="0" u="none" strike="noStrike" cap="none">
              <a:solidFill>
                <a:schemeClr val="dk1"/>
              </a:solidFill>
              <a:latin typeface="Arial"/>
              <a:ea typeface="Arial"/>
              <a:cs typeface="Arial"/>
              <a:sym typeface="Arial"/>
            </a:endParaRPr>
          </a:p>
        </p:txBody>
      </p:sp>
      <p:sp>
        <p:nvSpPr>
          <p:cNvPr id="1250" name="Google Shape;1250;p16"/>
          <p:cNvSpPr/>
          <p:nvPr/>
        </p:nvSpPr>
        <p:spPr>
          <a:xfrm>
            <a:off x="4609386" y="4335912"/>
            <a:ext cx="5486400" cy="417594"/>
          </a:xfrm>
          <a:prstGeom prst="roundRect">
            <a:avLst>
              <a:gd name="adj" fmla="val 16667"/>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Integration and system testing</a:t>
            </a:r>
            <a:endParaRPr sz="1400" b="1" i="0" u="none" strike="noStrike" cap="none">
              <a:solidFill>
                <a:schemeClr val="lt1"/>
              </a:solidFill>
              <a:latin typeface="Arial"/>
              <a:ea typeface="Arial"/>
              <a:cs typeface="Arial"/>
              <a:sym typeface="Arial"/>
            </a:endParaRPr>
          </a:p>
        </p:txBody>
      </p:sp>
      <p:sp>
        <p:nvSpPr>
          <p:cNvPr id="1251" name="Google Shape;1251;p16"/>
          <p:cNvSpPr/>
          <p:nvPr/>
        </p:nvSpPr>
        <p:spPr>
          <a:xfrm>
            <a:off x="6147178" y="5406977"/>
            <a:ext cx="5486400" cy="417594"/>
          </a:xfrm>
          <a:prstGeom prst="roundRect">
            <a:avLst>
              <a:gd name="adj" fmla="val 16667"/>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Maintenance</a:t>
            </a:r>
            <a:endParaRPr sz="1400" b="1" i="0" u="none" strike="noStrike" cap="none">
              <a:solidFill>
                <a:schemeClr val="dk1"/>
              </a:solidFill>
              <a:latin typeface="Arial"/>
              <a:ea typeface="Arial"/>
              <a:cs typeface="Arial"/>
              <a:sym typeface="Arial"/>
            </a:endParaRPr>
          </a:p>
        </p:txBody>
      </p:sp>
      <p:sp>
        <p:nvSpPr>
          <p:cNvPr id="1252" name="Google Shape;1252;p16"/>
          <p:cNvSpPr/>
          <p:nvPr/>
        </p:nvSpPr>
        <p:spPr>
          <a:xfrm>
            <a:off x="5378283" y="4871446"/>
            <a:ext cx="5486400" cy="417594"/>
          </a:xfrm>
          <a:prstGeom prst="roundRect">
            <a:avLst>
              <a:gd name="adj" fmla="val 16667"/>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Deployment</a:t>
            </a:r>
            <a:endParaRPr sz="1400" b="1" i="0" u="none" strike="noStrike" cap="none">
              <a:solidFill>
                <a:schemeClr val="dk1"/>
              </a:solidFill>
              <a:latin typeface="Arial"/>
              <a:ea typeface="Arial"/>
              <a:cs typeface="Arial"/>
              <a:sym typeface="Arial"/>
            </a:endParaRPr>
          </a:p>
        </p:txBody>
      </p:sp>
      <p:sp>
        <p:nvSpPr>
          <p:cNvPr id="23" name="Rectangle 22">
            <a:extLst>
              <a:ext uri="{FF2B5EF4-FFF2-40B4-BE49-F238E27FC236}">
                <a16:creationId xmlns:a16="http://schemas.microsoft.com/office/drawing/2014/main" id="{15071D33-99F5-4D16-B9EC-F8C957552600}"/>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99C998BB-8899-4200-85ED-03367CC52BEE}"/>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1.8.1 First Stage – Feasibility Study</a:t>
            </a:r>
            <a:endParaRPr/>
          </a:p>
        </p:txBody>
      </p:sp>
      <p:sp>
        <p:nvSpPr>
          <p:cNvPr id="1259" name="Google Shape;1259;p1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600"/>
              </a:spcAft>
              <a:buSzPts val="1800"/>
              <a:buNone/>
            </a:pPr>
            <a:r>
              <a:rPr lang="en-US"/>
              <a:t>The following activities are covered during the feasibility study phase:</a:t>
            </a:r>
            <a:endParaRPr/>
          </a:p>
        </p:txBody>
      </p:sp>
      <p:pic>
        <p:nvPicPr>
          <p:cNvPr id="1260" name="Google Shape;1260;p17"/>
          <p:cNvPicPr preferRelativeResize="0"/>
          <p:nvPr/>
        </p:nvPicPr>
        <p:blipFill rotWithShape="1">
          <a:blip r:embed="rId3">
            <a:alphaModFix/>
          </a:blip>
          <a:srcRect/>
          <a:stretch/>
        </p:blipFill>
        <p:spPr>
          <a:xfrm>
            <a:off x="9598740" y="3884099"/>
            <a:ext cx="2134450" cy="2330830"/>
          </a:xfrm>
          <a:prstGeom prst="rect">
            <a:avLst/>
          </a:prstGeom>
          <a:noFill/>
          <a:ln>
            <a:noFill/>
          </a:ln>
        </p:spPr>
      </p:pic>
      <p:sp>
        <p:nvSpPr>
          <p:cNvPr id="1261" name="Google Shape;1261;p17"/>
          <p:cNvSpPr/>
          <p:nvPr/>
        </p:nvSpPr>
        <p:spPr>
          <a:xfrm>
            <a:off x="667655" y="2127964"/>
            <a:ext cx="8128000" cy="504000"/>
          </a:xfrm>
          <a:prstGeom prst="rect">
            <a:avLst/>
          </a:prstGeom>
          <a:solidFill>
            <a:schemeClr val="lt1">
              <a:alpha val="89803"/>
            </a:schemeClr>
          </a:solidFill>
          <a:ln w="25400" cap="flat" cmpd="sng">
            <a:solidFill>
              <a:srgbClr val="0EC0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7"/>
          <p:cNvSpPr/>
          <p:nvPr/>
        </p:nvSpPr>
        <p:spPr>
          <a:xfrm>
            <a:off x="1074055" y="1832764"/>
            <a:ext cx="5689600" cy="590400"/>
          </a:xfrm>
          <a:custGeom>
            <a:avLst/>
            <a:gdLst/>
            <a:ahLst/>
            <a:cxnLst/>
            <a:rect l="l" t="t" r="r" b="b"/>
            <a:pathLst>
              <a:path w="5689600" h="590400" extrusionOk="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243850" tIns="28800" rIns="243850" bIns="28800" anchor="ctr" anchorCtr="0">
            <a:noAutofit/>
          </a:bodyPr>
          <a:lstStyle/>
          <a:p>
            <a:pPr marL="0" marR="0" lvl="0" indent="0" algn="l" rtl="0">
              <a:lnSpc>
                <a:spcPct val="90000"/>
              </a:lnSpc>
              <a:spcBef>
                <a:spcPts val="0"/>
              </a:spcBef>
              <a:spcAft>
                <a:spcPts val="0"/>
              </a:spcAft>
              <a:buNone/>
            </a:pPr>
            <a:r>
              <a:rPr lang="en-US" sz="2000" b="0" i="0" u="none" strike="noStrike" cap="none">
                <a:solidFill>
                  <a:schemeClr val="lt1"/>
                </a:solidFill>
                <a:latin typeface="Arial"/>
                <a:ea typeface="Arial"/>
                <a:cs typeface="Arial"/>
                <a:sym typeface="Arial"/>
              </a:rPr>
              <a:t>Financial Feasibility</a:t>
            </a:r>
            <a:endParaRPr sz="2000" b="0" i="0" u="none" strike="noStrike" cap="none">
              <a:solidFill>
                <a:schemeClr val="lt1"/>
              </a:solidFill>
              <a:latin typeface="Arial"/>
              <a:ea typeface="Arial"/>
              <a:cs typeface="Arial"/>
              <a:sym typeface="Arial"/>
            </a:endParaRPr>
          </a:p>
        </p:txBody>
      </p:sp>
      <p:sp>
        <p:nvSpPr>
          <p:cNvPr id="1263" name="Google Shape;1263;p17"/>
          <p:cNvSpPr/>
          <p:nvPr/>
        </p:nvSpPr>
        <p:spPr>
          <a:xfrm>
            <a:off x="667655" y="3035164"/>
            <a:ext cx="8128000" cy="504000"/>
          </a:xfrm>
          <a:prstGeom prst="rect">
            <a:avLst/>
          </a:prstGeom>
          <a:solidFill>
            <a:schemeClr val="lt1">
              <a:alpha val="89803"/>
            </a:schemeClr>
          </a:solidFill>
          <a:ln w="25400" cap="flat" cmpd="sng">
            <a:solidFill>
              <a:srgbClr val="0EC0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7"/>
          <p:cNvSpPr/>
          <p:nvPr/>
        </p:nvSpPr>
        <p:spPr>
          <a:xfrm>
            <a:off x="1074055" y="2739964"/>
            <a:ext cx="5689600" cy="590400"/>
          </a:xfrm>
          <a:custGeom>
            <a:avLst/>
            <a:gdLst/>
            <a:ahLst/>
            <a:cxnLst/>
            <a:rect l="l" t="t" r="r" b="b"/>
            <a:pathLst>
              <a:path w="5689600" h="590400" extrusionOk="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243850" tIns="28800" rIns="243850" bIns="28800" anchor="ctr" anchorCtr="0">
            <a:noAutofit/>
          </a:bodyPr>
          <a:lstStyle/>
          <a:p>
            <a:pPr marL="0" marR="0" lvl="0" indent="0" algn="l" rtl="0">
              <a:lnSpc>
                <a:spcPct val="90000"/>
              </a:lnSpc>
              <a:spcBef>
                <a:spcPts val="0"/>
              </a:spcBef>
              <a:spcAft>
                <a:spcPts val="0"/>
              </a:spcAft>
              <a:buNone/>
            </a:pPr>
            <a:r>
              <a:rPr lang="en-US" sz="2000" b="0" i="0" u="none" strike="noStrike" cap="none">
                <a:solidFill>
                  <a:schemeClr val="lt1"/>
                </a:solidFill>
                <a:latin typeface="Arial"/>
                <a:ea typeface="Arial"/>
                <a:cs typeface="Arial"/>
                <a:sym typeface="Arial"/>
              </a:rPr>
              <a:t>Technical Feasibility</a:t>
            </a:r>
            <a:endParaRPr sz="2000" b="0" i="0" u="none" strike="noStrike" cap="none">
              <a:solidFill>
                <a:schemeClr val="lt1"/>
              </a:solidFill>
              <a:latin typeface="Arial"/>
              <a:ea typeface="Arial"/>
              <a:cs typeface="Arial"/>
              <a:sym typeface="Arial"/>
            </a:endParaRPr>
          </a:p>
        </p:txBody>
      </p:sp>
      <p:sp>
        <p:nvSpPr>
          <p:cNvPr id="1265" name="Google Shape;1265;p17"/>
          <p:cNvSpPr/>
          <p:nvPr/>
        </p:nvSpPr>
        <p:spPr>
          <a:xfrm>
            <a:off x="667655" y="3942364"/>
            <a:ext cx="8128000" cy="504000"/>
          </a:xfrm>
          <a:prstGeom prst="rect">
            <a:avLst/>
          </a:prstGeom>
          <a:solidFill>
            <a:schemeClr val="lt1">
              <a:alpha val="89803"/>
            </a:schemeClr>
          </a:solidFill>
          <a:ln w="25400" cap="flat" cmpd="sng">
            <a:solidFill>
              <a:srgbClr val="0EC0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7"/>
          <p:cNvSpPr/>
          <p:nvPr/>
        </p:nvSpPr>
        <p:spPr>
          <a:xfrm>
            <a:off x="1074055" y="3647164"/>
            <a:ext cx="5689600" cy="590400"/>
          </a:xfrm>
          <a:custGeom>
            <a:avLst/>
            <a:gdLst/>
            <a:ahLst/>
            <a:cxnLst/>
            <a:rect l="l" t="t" r="r" b="b"/>
            <a:pathLst>
              <a:path w="5689600" h="590400" extrusionOk="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243850" tIns="28800" rIns="243850" bIns="28800" anchor="ctr" anchorCtr="0">
            <a:noAutofit/>
          </a:bodyPr>
          <a:lstStyle/>
          <a:p>
            <a:pPr marL="0" marR="0" lvl="0" indent="0" algn="l" rtl="0">
              <a:lnSpc>
                <a:spcPct val="90000"/>
              </a:lnSpc>
              <a:spcBef>
                <a:spcPts val="0"/>
              </a:spcBef>
              <a:spcAft>
                <a:spcPts val="0"/>
              </a:spcAft>
              <a:buNone/>
            </a:pPr>
            <a:r>
              <a:rPr lang="en-US" sz="2000" b="0" i="0" u="none" strike="noStrike" cap="none">
                <a:solidFill>
                  <a:schemeClr val="lt1"/>
                </a:solidFill>
                <a:latin typeface="Arial"/>
                <a:ea typeface="Arial"/>
                <a:cs typeface="Arial"/>
                <a:sym typeface="Arial"/>
              </a:rPr>
              <a:t>Client Visit</a:t>
            </a:r>
            <a:endParaRPr sz="2000" b="0" i="0" u="none" strike="noStrike" cap="none">
              <a:solidFill>
                <a:schemeClr val="lt1"/>
              </a:solidFill>
              <a:latin typeface="Arial"/>
              <a:ea typeface="Arial"/>
              <a:cs typeface="Arial"/>
              <a:sym typeface="Arial"/>
            </a:endParaRPr>
          </a:p>
        </p:txBody>
      </p:sp>
      <p:sp>
        <p:nvSpPr>
          <p:cNvPr id="1267" name="Google Shape;1267;p17"/>
          <p:cNvSpPr/>
          <p:nvPr/>
        </p:nvSpPr>
        <p:spPr>
          <a:xfrm>
            <a:off x="667655" y="4849564"/>
            <a:ext cx="8128000" cy="504000"/>
          </a:xfrm>
          <a:prstGeom prst="rect">
            <a:avLst/>
          </a:prstGeom>
          <a:solidFill>
            <a:schemeClr val="lt1">
              <a:alpha val="89803"/>
            </a:schemeClr>
          </a:solidFill>
          <a:ln w="25400" cap="flat" cmpd="sng">
            <a:solidFill>
              <a:srgbClr val="0EC0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7"/>
          <p:cNvSpPr/>
          <p:nvPr/>
        </p:nvSpPr>
        <p:spPr>
          <a:xfrm>
            <a:off x="1074055" y="4554364"/>
            <a:ext cx="5689600" cy="590400"/>
          </a:xfrm>
          <a:custGeom>
            <a:avLst/>
            <a:gdLst/>
            <a:ahLst/>
            <a:cxnLst/>
            <a:rect l="l" t="t" r="r" b="b"/>
            <a:pathLst>
              <a:path w="5689600" h="590400" extrusionOk="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243850" tIns="28800" rIns="243850" bIns="28800" anchor="ctr" anchorCtr="0">
            <a:noAutofit/>
          </a:bodyPr>
          <a:lstStyle/>
          <a:p>
            <a:pPr marL="0" marR="0" lvl="0" indent="0" algn="l" rtl="0">
              <a:lnSpc>
                <a:spcPct val="90000"/>
              </a:lnSpc>
              <a:spcBef>
                <a:spcPts val="0"/>
              </a:spcBef>
              <a:spcAft>
                <a:spcPts val="0"/>
              </a:spcAft>
              <a:buNone/>
            </a:pPr>
            <a:r>
              <a:rPr lang="en-US" sz="2000" b="0" i="0" u="none" strike="noStrike" cap="none">
                <a:solidFill>
                  <a:schemeClr val="lt1"/>
                </a:solidFill>
                <a:latin typeface="Arial"/>
                <a:ea typeface="Arial"/>
                <a:cs typeface="Arial"/>
                <a:sym typeface="Arial"/>
              </a:rPr>
              <a:t>Study Of Input-output Data</a:t>
            </a:r>
            <a:endParaRPr sz="2000" b="0" i="0" u="none" strike="noStrike" cap="none">
              <a:solidFill>
                <a:schemeClr val="lt1"/>
              </a:solidFill>
              <a:latin typeface="Arial"/>
              <a:ea typeface="Arial"/>
              <a:cs typeface="Arial"/>
              <a:sym typeface="Arial"/>
            </a:endParaRPr>
          </a:p>
        </p:txBody>
      </p:sp>
      <p:sp>
        <p:nvSpPr>
          <p:cNvPr id="1269" name="Google Shape;1269;p17"/>
          <p:cNvSpPr/>
          <p:nvPr/>
        </p:nvSpPr>
        <p:spPr>
          <a:xfrm>
            <a:off x="667655" y="5756764"/>
            <a:ext cx="8128000" cy="504000"/>
          </a:xfrm>
          <a:prstGeom prst="rect">
            <a:avLst/>
          </a:prstGeom>
          <a:solidFill>
            <a:schemeClr val="lt1">
              <a:alpha val="89803"/>
            </a:schemeClr>
          </a:solidFill>
          <a:ln w="25400" cap="flat" cmpd="sng">
            <a:solidFill>
              <a:srgbClr val="0EC0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7"/>
          <p:cNvSpPr/>
          <p:nvPr/>
        </p:nvSpPr>
        <p:spPr>
          <a:xfrm>
            <a:off x="1074055" y="5461564"/>
            <a:ext cx="5689600" cy="590400"/>
          </a:xfrm>
          <a:custGeom>
            <a:avLst/>
            <a:gdLst/>
            <a:ahLst/>
            <a:cxnLst/>
            <a:rect l="l" t="t" r="r" b="b"/>
            <a:pathLst>
              <a:path w="5689600" h="590400" extrusionOk="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243850" tIns="28800" rIns="243850" bIns="28800" anchor="ctr" anchorCtr="0">
            <a:noAutofit/>
          </a:bodyPr>
          <a:lstStyle/>
          <a:p>
            <a:pPr marL="0" marR="0" lvl="0" indent="0" algn="l" rtl="0">
              <a:lnSpc>
                <a:spcPct val="90000"/>
              </a:lnSpc>
              <a:spcBef>
                <a:spcPts val="0"/>
              </a:spcBef>
              <a:spcAft>
                <a:spcPts val="0"/>
              </a:spcAft>
              <a:buNone/>
            </a:pPr>
            <a:r>
              <a:rPr lang="en-US" sz="2000" b="0" i="0" u="none" strike="noStrike" cap="none">
                <a:solidFill>
                  <a:schemeClr val="lt1"/>
                </a:solidFill>
                <a:latin typeface="Arial"/>
                <a:ea typeface="Arial"/>
                <a:cs typeface="Arial"/>
                <a:sym typeface="Arial"/>
              </a:rPr>
              <a:t>Case Study</a:t>
            </a:r>
            <a:endParaRPr sz="2000" b="0" i="0" u="none" strike="noStrike" cap="none">
              <a:solidFill>
                <a:schemeClr val="lt1"/>
              </a:solidFill>
              <a:latin typeface="Arial"/>
              <a:ea typeface="Arial"/>
              <a:cs typeface="Arial"/>
              <a:sym typeface="Arial"/>
            </a:endParaRPr>
          </a:p>
        </p:txBody>
      </p:sp>
      <p:sp>
        <p:nvSpPr>
          <p:cNvPr id="15" name="Rectangle 14">
            <a:extLst>
              <a:ext uri="{FF2B5EF4-FFF2-40B4-BE49-F238E27FC236}">
                <a16:creationId xmlns:a16="http://schemas.microsoft.com/office/drawing/2014/main" id="{A7EBC8F5-208F-407D-823C-8D3DD1DA4135}"/>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545C7E1-34E7-4ED3-B144-118369E8CDE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8"/>
          <p:cNvSpPr txBox="1">
            <a:spLocks noGrp="1"/>
          </p:cNvSpPr>
          <p:nvPr>
            <p:ph type="title"/>
          </p:nvPr>
        </p:nvSpPr>
        <p:spPr>
          <a:xfrm>
            <a:off x="208634" y="633246"/>
            <a:ext cx="1198336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1.8.2 Second Stage – Requirements Analysis and Specification Design </a:t>
            </a:r>
            <a:endParaRPr/>
          </a:p>
        </p:txBody>
      </p:sp>
      <p:sp>
        <p:nvSpPr>
          <p:cNvPr id="1277" name="Google Shape;1277;p1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two major activities carried out during the requirements analysis and specification design phase.</a:t>
            </a:r>
            <a:endParaRPr/>
          </a:p>
          <a:p>
            <a:pPr marL="0" lvl="0" indent="0" algn="l" rtl="0">
              <a:lnSpc>
                <a:spcPct val="100000"/>
              </a:lnSpc>
              <a:spcBef>
                <a:spcPts val="1200"/>
              </a:spcBef>
              <a:spcAft>
                <a:spcPts val="600"/>
              </a:spcAft>
              <a:buSzPts val="1800"/>
              <a:buNone/>
            </a:pPr>
            <a:br>
              <a:rPr lang="en-US"/>
            </a:br>
            <a:endParaRPr/>
          </a:p>
        </p:txBody>
      </p:sp>
      <p:sp>
        <p:nvSpPr>
          <p:cNvPr id="1278" name="Google Shape;1278;p18"/>
          <p:cNvSpPr/>
          <p:nvPr/>
        </p:nvSpPr>
        <p:spPr>
          <a:xfrm>
            <a:off x="2367106" y="1913263"/>
            <a:ext cx="8625804" cy="1747563"/>
          </a:xfrm>
          <a:custGeom>
            <a:avLst/>
            <a:gdLst/>
            <a:ahLst/>
            <a:cxnLst/>
            <a:rect l="l" t="t" r="r" b="b"/>
            <a:pathLst>
              <a:path w="1747562" h="7501353" extrusionOk="0">
                <a:moveTo>
                  <a:pt x="1747562" y="1250251"/>
                </a:moveTo>
                <a:lnTo>
                  <a:pt x="1747562" y="6251102"/>
                </a:lnTo>
                <a:cubicBezTo>
                  <a:pt x="1747562" y="6941596"/>
                  <a:pt x="1717182" y="7501351"/>
                  <a:pt x="1679707" y="7501351"/>
                </a:cubicBezTo>
                <a:lnTo>
                  <a:pt x="0" y="7501351"/>
                </a:lnTo>
                <a:lnTo>
                  <a:pt x="0" y="7501351"/>
                </a:lnTo>
                <a:lnTo>
                  <a:pt x="0" y="2"/>
                </a:lnTo>
                <a:lnTo>
                  <a:pt x="0" y="2"/>
                </a:lnTo>
                <a:lnTo>
                  <a:pt x="1679707" y="2"/>
                </a:lnTo>
                <a:cubicBezTo>
                  <a:pt x="1717182" y="2"/>
                  <a:pt x="1747562" y="559757"/>
                  <a:pt x="1747562" y="1250251"/>
                </a:cubicBezTo>
                <a:close/>
              </a:path>
            </a:pathLst>
          </a:custGeom>
          <a:solidFill>
            <a:srgbClr val="C4E0B2">
              <a:alpha val="89803"/>
            </a:srgbClr>
          </a:solidFill>
          <a:ln>
            <a:noFill/>
          </a:ln>
        </p:spPr>
        <p:txBody>
          <a:bodyPr spcFirstLastPara="1" wrap="square" lIns="64750" tIns="117675" rIns="150075" bIns="117675" anchor="ctr" anchorCtr="0">
            <a:noAutofit/>
          </a:bodyPr>
          <a:lstStyle/>
          <a:p>
            <a:pPr marL="285750" marR="0" lvl="1"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All relevant information regarding the product is collected from the customer and users through interviews and discussions.</a:t>
            </a:r>
            <a:endParaRPr/>
          </a:p>
          <a:p>
            <a:pPr marL="285750" marR="0" lvl="1" indent="-28575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All the ambiguities and contradictions are identified and resolved.</a:t>
            </a:r>
            <a:endParaRPr/>
          </a:p>
        </p:txBody>
      </p:sp>
      <p:sp>
        <p:nvSpPr>
          <p:cNvPr id="1279" name="Google Shape;1279;p18"/>
          <p:cNvSpPr/>
          <p:nvPr/>
        </p:nvSpPr>
        <p:spPr>
          <a:xfrm>
            <a:off x="514350" y="1794111"/>
            <a:ext cx="1854031" cy="1985865"/>
          </a:xfrm>
          <a:prstGeom prst="roundRect">
            <a:avLst>
              <a:gd name="adj" fmla="val 9051"/>
            </a:avLst>
          </a:prstGeom>
          <a:solidFill>
            <a:srgbClr val="1CC083"/>
          </a:solidFill>
          <a:ln w="25400" cap="flat" cmpd="sng">
            <a:solidFill>
              <a:schemeClr val="lt1"/>
            </a:solidFill>
            <a:prstDash val="solid"/>
            <a:round/>
            <a:headEnd type="none" w="sm" len="sm"/>
            <a:tailEnd type="none" w="sm" len="sm"/>
          </a:ln>
        </p:spPr>
        <p:txBody>
          <a:bodyPr spcFirstLastPara="1" wrap="square" lIns="57250" tIns="43900" rIns="57250" bIns="4390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Requirements gathering and analysis</a:t>
            </a:r>
            <a:endParaRPr sz="1800" b="1" i="0" u="none" strike="noStrike" cap="none">
              <a:solidFill>
                <a:schemeClr val="lt1"/>
              </a:solidFill>
              <a:latin typeface="Arial"/>
              <a:ea typeface="Arial"/>
              <a:cs typeface="Arial"/>
              <a:sym typeface="Arial"/>
            </a:endParaRPr>
          </a:p>
        </p:txBody>
      </p:sp>
      <p:sp>
        <p:nvSpPr>
          <p:cNvPr id="1280" name="Google Shape;1280;p18"/>
          <p:cNvSpPr/>
          <p:nvPr/>
        </p:nvSpPr>
        <p:spPr>
          <a:xfrm>
            <a:off x="2368381" y="4206939"/>
            <a:ext cx="8616190" cy="1747562"/>
          </a:xfrm>
          <a:custGeom>
            <a:avLst/>
            <a:gdLst/>
            <a:ahLst/>
            <a:cxnLst/>
            <a:rect l="l" t="t" r="r" b="b"/>
            <a:pathLst>
              <a:path w="1747562" h="7473188" extrusionOk="0">
                <a:moveTo>
                  <a:pt x="1747562" y="1245556"/>
                </a:moveTo>
                <a:lnTo>
                  <a:pt x="1747562" y="6227632"/>
                </a:lnTo>
                <a:cubicBezTo>
                  <a:pt x="1747562" y="6915535"/>
                  <a:pt x="1717068" y="7473188"/>
                  <a:pt x="1679451" y="7473188"/>
                </a:cubicBezTo>
                <a:lnTo>
                  <a:pt x="0" y="7473188"/>
                </a:lnTo>
                <a:lnTo>
                  <a:pt x="0" y="7473188"/>
                </a:lnTo>
                <a:lnTo>
                  <a:pt x="0" y="0"/>
                </a:lnTo>
                <a:lnTo>
                  <a:pt x="0" y="0"/>
                </a:lnTo>
                <a:lnTo>
                  <a:pt x="1679451" y="0"/>
                </a:lnTo>
                <a:cubicBezTo>
                  <a:pt x="1717068" y="0"/>
                  <a:pt x="1747562" y="557653"/>
                  <a:pt x="1747562" y="1245556"/>
                </a:cubicBezTo>
                <a:close/>
              </a:path>
            </a:pathLst>
          </a:custGeom>
          <a:solidFill>
            <a:srgbClr val="C4E0B2">
              <a:alpha val="89803"/>
            </a:srgbClr>
          </a:solidFill>
          <a:ln>
            <a:noFill/>
          </a:ln>
        </p:spPr>
        <p:txBody>
          <a:bodyPr spcFirstLastPara="1" wrap="square" lIns="64750" tIns="117675" rIns="150075" bIns="117675" anchor="ctr" anchorCtr="0">
            <a:noAutofit/>
          </a:bodyPr>
          <a:lstStyle/>
          <a:p>
            <a:pPr marL="285750" marR="0" lvl="1"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User requirements are captured and organized into a Software Requirements Specification (SRS) document.</a:t>
            </a:r>
            <a:endParaRPr sz="1600" b="0" i="0" u="none" strike="noStrike" cap="none">
              <a:solidFill>
                <a:schemeClr val="dk1"/>
              </a:solidFill>
              <a:latin typeface="Arial"/>
              <a:ea typeface="Arial"/>
              <a:cs typeface="Arial"/>
              <a:sym typeface="Arial"/>
            </a:endParaRPr>
          </a:p>
          <a:p>
            <a:pPr marL="285750" marR="0" lvl="1" indent="-28575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The main components of SRS are functional requirements, non-functional requirements and goals for implementation.</a:t>
            </a:r>
            <a:endParaRPr sz="1600" b="0" i="0" u="none" strike="noStrike" cap="none">
              <a:solidFill>
                <a:schemeClr val="dk1"/>
              </a:solidFill>
              <a:latin typeface="Arial"/>
              <a:ea typeface="Arial"/>
              <a:cs typeface="Arial"/>
              <a:sym typeface="Arial"/>
            </a:endParaRPr>
          </a:p>
          <a:p>
            <a:pPr marL="285750" marR="0" lvl="1" indent="-28575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Very little information on top-level analysis and design is also included in this document.</a:t>
            </a:r>
            <a:endParaRPr/>
          </a:p>
        </p:txBody>
      </p:sp>
      <p:sp>
        <p:nvSpPr>
          <p:cNvPr id="1281" name="Google Shape;1281;p18"/>
          <p:cNvSpPr/>
          <p:nvPr/>
        </p:nvSpPr>
        <p:spPr>
          <a:xfrm>
            <a:off x="514351" y="4087786"/>
            <a:ext cx="1854031" cy="1985865"/>
          </a:xfrm>
          <a:prstGeom prst="roundRect">
            <a:avLst>
              <a:gd name="adj" fmla="val 7271"/>
            </a:avLst>
          </a:prstGeom>
          <a:solidFill>
            <a:srgbClr val="1CC083"/>
          </a:solidFill>
          <a:ln w="25400" cap="flat" cmpd="sng">
            <a:solidFill>
              <a:schemeClr val="lt1"/>
            </a:solidFill>
            <a:prstDash val="solid"/>
            <a:round/>
            <a:headEnd type="none" w="sm" len="sm"/>
            <a:tailEnd type="none" w="sm" len="sm"/>
          </a:ln>
        </p:spPr>
        <p:txBody>
          <a:bodyPr spcFirstLastPara="1" wrap="square" lIns="58200" tIns="44875" rIns="58200" bIns="44875"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Requirements specification</a:t>
            </a:r>
            <a:endParaRPr sz="1800" b="1" i="0" u="none" strike="noStrike" cap="none">
              <a:solidFill>
                <a:schemeClr val="lt1"/>
              </a:solidFill>
              <a:latin typeface="Arial"/>
              <a:ea typeface="Arial"/>
              <a:cs typeface="Arial"/>
              <a:sym typeface="Arial"/>
            </a:endParaRPr>
          </a:p>
        </p:txBody>
      </p:sp>
      <p:sp>
        <p:nvSpPr>
          <p:cNvPr id="8" name="Rectangle 7">
            <a:extLst>
              <a:ext uri="{FF2B5EF4-FFF2-40B4-BE49-F238E27FC236}">
                <a16:creationId xmlns:a16="http://schemas.microsoft.com/office/drawing/2014/main" id="{7F529E88-6827-43F8-B0DA-D4A2E92AD715}"/>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68EEC712-8822-495C-B0F9-5209F0AAEE1E}"/>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1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1.8.3 Third Stage – Design Phase</a:t>
            </a:r>
            <a:endParaRPr/>
          </a:p>
        </p:txBody>
      </p:sp>
      <p:sp>
        <p:nvSpPr>
          <p:cNvPr id="1288" name="Google Shape;1288;p19"/>
          <p:cNvSpPr txBox="1">
            <a:spLocks noGrp="1"/>
          </p:cNvSpPr>
          <p:nvPr>
            <p:ph type="body" idx="1"/>
          </p:nvPr>
        </p:nvSpPr>
        <p:spPr>
          <a:xfrm>
            <a:off x="514350" y="1304995"/>
            <a:ext cx="11201399"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following activities are covered during the design phase:</a:t>
            </a:r>
            <a:endParaRPr/>
          </a:p>
          <a:p>
            <a:pPr marL="344479" lvl="1" indent="-342891" algn="l" rtl="0">
              <a:lnSpc>
                <a:spcPct val="100000"/>
              </a:lnSpc>
              <a:spcBef>
                <a:spcPts val="1200"/>
              </a:spcBef>
              <a:spcAft>
                <a:spcPts val="0"/>
              </a:spcAft>
              <a:buSzPts val="1800"/>
              <a:buChar char="⇥"/>
            </a:pPr>
            <a:r>
              <a:rPr lang="en-US"/>
              <a:t>Creation of system design as per the requirements gathered during the previous phase, i.e., based on SRS document</a:t>
            </a:r>
            <a:endParaRPr/>
          </a:p>
          <a:p>
            <a:pPr marL="344479" lvl="1" indent="-342891" algn="l" rtl="0">
              <a:lnSpc>
                <a:spcPct val="100000"/>
              </a:lnSpc>
              <a:spcBef>
                <a:spcPts val="600"/>
              </a:spcBef>
              <a:spcAft>
                <a:spcPts val="0"/>
              </a:spcAft>
              <a:buSzPts val="1800"/>
              <a:buChar char="⇥"/>
            </a:pPr>
            <a:r>
              <a:rPr lang="en-US"/>
              <a:t>Functionality of hardware and software are separated out and the software modules are designed</a:t>
            </a:r>
            <a:endParaRPr/>
          </a:p>
          <a:p>
            <a:pPr marL="344479" lvl="1" indent="-342891" algn="l" rtl="0">
              <a:lnSpc>
                <a:spcPct val="100000"/>
              </a:lnSpc>
              <a:spcBef>
                <a:spcPts val="600"/>
              </a:spcBef>
              <a:spcAft>
                <a:spcPts val="0"/>
              </a:spcAft>
              <a:buSzPts val="1800"/>
              <a:buChar char="⇥"/>
            </a:pPr>
            <a:r>
              <a:rPr lang="en-US"/>
              <a:t>Definition of overall system architecture</a:t>
            </a:r>
            <a:endParaRPr/>
          </a:p>
          <a:p>
            <a:pPr marL="344479" lvl="1" indent="-342891" algn="l" rtl="0">
              <a:lnSpc>
                <a:spcPct val="100000"/>
              </a:lnSpc>
              <a:spcBef>
                <a:spcPts val="600"/>
              </a:spcBef>
              <a:spcAft>
                <a:spcPts val="0"/>
              </a:spcAft>
              <a:buSzPts val="1800"/>
              <a:buChar char="⇥"/>
            </a:pPr>
            <a:r>
              <a:rPr lang="en-US"/>
              <a:t>Documentation of design</a:t>
            </a:r>
            <a:endParaRPr/>
          </a:p>
          <a:p>
            <a:pPr marL="0" lvl="0" indent="0" algn="l" rtl="0">
              <a:lnSpc>
                <a:spcPct val="100000"/>
              </a:lnSpc>
              <a:spcBef>
                <a:spcPts val="600"/>
              </a:spcBef>
              <a:spcAft>
                <a:spcPts val="600"/>
              </a:spcAft>
              <a:buSzPts val="1800"/>
              <a:buNone/>
            </a:pPr>
            <a:r>
              <a:rPr lang="en-US"/>
              <a:t>There are two levels in the design phase: </a:t>
            </a:r>
            <a:endParaRPr/>
          </a:p>
        </p:txBody>
      </p:sp>
      <p:grpSp>
        <p:nvGrpSpPr>
          <p:cNvPr id="1289" name="Google Shape;1289;p19"/>
          <p:cNvGrpSpPr/>
          <p:nvPr/>
        </p:nvGrpSpPr>
        <p:grpSpPr>
          <a:xfrm>
            <a:off x="4336869" y="3857961"/>
            <a:ext cx="3741781" cy="2559789"/>
            <a:chOff x="3839029" y="4008989"/>
            <a:chExt cx="4513942" cy="3088032"/>
          </a:xfrm>
        </p:grpSpPr>
        <p:sp>
          <p:nvSpPr>
            <p:cNvPr id="1290" name="Google Shape;1290;p19"/>
            <p:cNvSpPr/>
            <p:nvPr/>
          </p:nvSpPr>
          <p:spPr>
            <a:xfrm>
              <a:off x="3839029" y="4008989"/>
              <a:ext cx="4513942" cy="3088032"/>
            </a:xfrm>
            <a:prstGeom prst="roundRect">
              <a:avLst>
                <a:gd name="adj" fmla="val 6327"/>
              </a:avLst>
            </a:prstGeom>
            <a:solidFill>
              <a:srgbClr val="0EC07D"/>
            </a:solidFill>
            <a:ln>
              <a:noFill/>
            </a:ln>
          </p:spPr>
          <p:txBody>
            <a:bodyPr spcFirstLastPara="1" wrap="square" lIns="91425" tIns="91425" rIns="91425" bIns="45700" anchor="t"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Design Phases</a:t>
              </a:r>
              <a:endParaRPr/>
            </a:p>
          </p:txBody>
        </p:sp>
        <p:sp>
          <p:nvSpPr>
            <p:cNvPr id="1291" name="Google Shape;1291;p19"/>
            <p:cNvSpPr/>
            <p:nvPr/>
          </p:nvSpPr>
          <p:spPr>
            <a:xfrm>
              <a:off x="3992012" y="4587752"/>
              <a:ext cx="2313573" cy="2313573"/>
            </a:xfrm>
            <a:custGeom>
              <a:avLst/>
              <a:gdLst/>
              <a:ahLst/>
              <a:cxnLst/>
              <a:rect l="l" t="t" r="r" b="b"/>
              <a:pathLst>
                <a:path w="2313573" h="2313573" extrusionOk="0">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lt1">
                <a:alpha val="77647"/>
              </a:schemeClr>
            </a:solidFill>
            <a:ln w="25400" cap="flat" cmpd="sng">
              <a:solidFill>
                <a:schemeClr val="lt1"/>
              </a:solidFill>
              <a:prstDash val="solid"/>
              <a:round/>
              <a:headEnd type="none" w="sm" len="sm"/>
              <a:tailEnd type="none" w="sm" len="sm"/>
            </a:ln>
          </p:spPr>
          <p:txBody>
            <a:bodyPr spcFirstLastPara="1" wrap="square" lIns="466125" tIns="384525" rIns="466125" bIns="3845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Arial"/>
                  <a:ea typeface="Arial"/>
                  <a:cs typeface="Arial"/>
                  <a:sym typeface="Arial"/>
                </a:rPr>
                <a:t>High </a:t>
              </a:r>
              <a:br>
                <a:rPr lang="en-US" sz="1600" b="1" i="0" u="none" strike="noStrike" cap="none">
                  <a:solidFill>
                    <a:schemeClr val="dk1"/>
                  </a:solidFill>
                  <a:latin typeface="Arial"/>
                  <a:ea typeface="Arial"/>
                  <a:cs typeface="Arial"/>
                  <a:sym typeface="Arial"/>
                </a:rPr>
              </a:br>
              <a:r>
                <a:rPr lang="en-US" sz="1600" b="1" i="0" u="none" strike="noStrike" cap="none">
                  <a:solidFill>
                    <a:schemeClr val="dk1"/>
                  </a:solidFill>
                  <a:latin typeface="Arial"/>
                  <a:ea typeface="Arial"/>
                  <a:cs typeface="Arial"/>
                  <a:sym typeface="Arial"/>
                </a:rPr>
                <a:t>level design</a:t>
              </a:r>
              <a:endParaRPr sz="1600" b="1" i="0" u="none" strike="noStrike" cap="none">
                <a:solidFill>
                  <a:schemeClr val="dk1"/>
                </a:solidFill>
                <a:latin typeface="Arial"/>
                <a:ea typeface="Arial"/>
                <a:cs typeface="Arial"/>
                <a:sym typeface="Arial"/>
              </a:endParaRPr>
            </a:p>
          </p:txBody>
        </p:sp>
        <p:sp>
          <p:nvSpPr>
            <p:cNvPr id="1292" name="Google Shape;1292;p19"/>
            <p:cNvSpPr/>
            <p:nvPr/>
          </p:nvSpPr>
          <p:spPr>
            <a:xfrm>
              <a:off x="5842871" y="4587752"/>
              <a:ext cx="2313573" cy="2313573"/>
            </a:xfrm>
            <a:custGeom>
              <a:avLst/>
              <a:gdLst/>
              <a:ahLst/>
              <a:cxnLst/>
              <a:rect l="l" t="t" r="r" b="b"/>
              <a:pathLst>
                <a:path w="2313573" h="2313573" extrusionOk="0">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lt1">
                <a:alpha val="77647"/>
              </a:schemeClr>
            </a:solidFill>
            <a:ln w="25400" cap="flat" cmpd="sng">
              <a:solidFill>
                <a:schemeClr val="lt1"/>
              </a:solidFill>
              <a:prstDash val="solid"/>
              <a:round/>
              <a:headEnd type="none" w="sm" len="sm"/>
              <a:tailEnd type="none" w="sm" len="sm"/>
            </a:ln>
          </p:spPr>
          <p:txBody>
            <a:bodyPr spcFirstLastPara="1" wrap="square" lIns="466125" tIns="384525" rIns="466125" bIns="3845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Arial"/>
                  <a:ea typeface="Arial"/>
                  <a:cs typeface="Arial"/>
                  <a:sym typeface="Arial"/>
                </a:rPr>
                <a:t>Low </a:t>
              </a:r>
              <a:br>
                <a:rPr lang="en-US" sz="1600" b="1" i="0" u="none" strike="noStrike" cap="none">
                  <a:solidFill>
                    <a:schemeClr val="dk1"/>
                  </a:solidFill>
                  <a:latin typeface="Arial"/>
                  <a:ea typeface="Arial"/>
                  <a:cs typeface="Arial"/>
                  <a:sym typeface="Arial"/>
                </a:rPr>
              </a:br>
              <a:r>
                <a:rPr lang="en-US" sz="1600" b="1" i="0" u="none" strike="noStrike" cap="none">
                  <a:solidFill>
                    <a:schemeClr val="dk1"/>
                  </a:solidFill>
                  <a:latin typeface="Arial"/>
                  <a:ea typeface="Arial"/>
                  <a:cs typeface="Arial"/>
                  <a:sym typeface="Arial"/>
                </a:rPr>
                <a:t>level design</a:t>
              </a:r>
              <a:endParaRPr sz="1600" b="1" i="0" u="none" strike="noStrike" cap="none">
                <a:solidFill>
                  <a:schemeClr val="dk1"/>
                </a:solidFill>
                <a:latin typeface="Arial"/>
                <a:ea typeface="Arial"/>
                <a:cs typeface="Arial"/>
                <a:sym typeface="Arial"/>
              </a:endParaRPr>
            </a:p>
          </p:txBody>
        </p:sp>
      </p:grpSp>
      <p:sp>
        <p:nvSpPr>
          <p:cNvPr id="8" name="Rectangle 7">
            <a:extLst>
              <a:ext uri="{FF2B5EF4-FFF2-40B4-BE49-F238E27FC236}">
                <a16:creationId xmlns:a16="http://schemas.microsoft.com/office/drawing/2014/main" id="{88548530-D426-4A51-9F7E-9C8E6A1D083F}"/>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3948FCFF-EF0A-414A-8303-DD8C016EF35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Module Objectives</a:t>
            </a:r>
            <a:endParaRPr dirty="0"/>
          </a:p>
        </p:txBody>
      </p:sp>
      <p:sp>
        <p:nvSpPr>
          <p:cNvPr id="842" name="Google Shape;842;p2"/>
          <p:cNvSpPr txBox="1">
            <a:spLocks noGrp="1"/>
          </p:cNvSpPr>
          <p:nvPr>
            <p:ph type="body" idx="1"/>
          </p:nvPr>
        </p:nvSpPr>
        <p:spPr>
          <a:xfrm>
            <a:off x="514351" y="1304995"/>
            <a:ext cx="683894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At the end of this module, you will be able to:</a:t>
            </a:r>
            <a:endParaRPr/>
          </a:p>
          <a:p>
            <a:pPr marL="344479" lvl="1" indent="-342891" algn="l" rtl="0">
              <a:lnSpc>
                <a:spcPct val="100000"/>
              </a:lnSpc>
              <a:spcBef>
                <a:spcPts val="1200"/>
              </a:spcBef>
              <a:spcAft>
                <a:spcPts val="0"/>
              </a:spcAft>
              <a:buSzPts val="1800"/>
              <a:buChar char="⇥"/>
            </a:pPr>
            <a:r>
              <a:rPr lang="en-US"/>
              <a:t>Learn Agile methodology </a:t>
            </a:r>
            <a:endParaRPr/>
          </a:p>
          <a:p>
            <a:pPr marL="344479" lvl="1" indent="-342891" algn="l" rtl="0">
              <a:lnSpc>
                <a:spcPct val="100000"/>
              </a:lnSpc>
              <a:spcBef>
                <a:spcPts val="600"/>
              </a:spcBef>
              <a:spcAft>
                <a:spcPts val="0"/>
              </a:spcAft>
              <a:buSzPts val="1800"/>
              <a:buChar char="⇥"/>
            </a:pPr>
            <a:r>
              <a:rPr lang="en-US"/>
              <a:t>Define software, history of software engineering, and software development methodologies</a:t>
            </a:r>
            <a:endParaRPr/>
          </a:p>
          <a:p>
            <a:pPr marL="344479" lvl="1" indent="-342891" algn="l" rtl="0">
              <a:lnSpc>
                <a:spcPct val="100000"/>
              </a:lnSpc>
              <a:spcBef>
                <a:spcPts val="600"/>
              </a:spcBef>
              <a:spcAft>
                <a:spcPts val="0"/>
              </a:spcAft>
              <a:buSzPts val="1800"/>
              <a:buChar char="⇥"/>
            </a:pPr>
            <a:r>
              <a:rPr lang="en-US"/>
              <a:t>Identify the traditional software development models</a:t>
            </a:r>
            <a:endParaRPr/>
          </a:p>
          <a:p>
            <a:pPr marL="344479" lvl="1" indent="-342891" algn="l" rtl="0">
              <a:lnSpc>
                <a:spcPct val="100000"/>
              </a:lnSpc>
              <a:spcBef>
                <a:spcPts val="600"/>
              </a:spcBef>
              <a:spcAft>
                <a:spcPts val="0"/>
              </a:spcAft>
              <a:buSzPts val="1800"/>
              <a:buChar char="⇥"/>
            </a:pPr>
            <a:r>
              <a:rPr lang="en-US"/>
              <a:t>Discuss the waterfall model and classical waterfall model</a:t>
            </a:r>
            <a:endParaRPr/>
          </a:p>
          <a:p>
            <a:pPr marL="344479" lvl="1" indent="-342891" algn="l" rtl="0">
              <a:lnSpc>
                <a:spcPct val="100000"/>
              </a:lnSpc>
              <a:spcBef>
                <a:spcPts val="600"/>
              </a:spcBef>
              <a:spcAft>
                <a:spcPts val="0"/>
              </a:spcAft>
              <a:buSzPts val="1800"/>
              <a:buChar char="⇥"/>
            </a:pPr>
            <a:r>
              <a:rPr lang="en-US"/>
              <a:t>Understand about traditional IT organizations</a:t>
            </a:r>
            <a:endParaRPr/>
          </a:p>
          <a:p>
            <a:pPr marL="344479" lvl="1" indent="-342891" algn="l" rtl="0">
              <a:lnSpc>
                <a:spcPct val="100000"/>
              </a:lnSpc>
              <a:spcBef>
                <a:spcPts val="600"/>
              </a:spcBef>
              <a:spcAft>
                <a:spcPts val="0"/>
              </a:spcAft>
              <a:buSzPts val="1800"/>
              <a:buChar char="⇥"/>
            </a:pPr>
            <a:r>
              <a:rPr lang="en-US"/>
              <a:t>Learn about developers vs IT operations conflict</a:t>
            </a:r>
            <a:endParaRPr/>
          </a:p>
          <a:p>
            <a:pPr marL="344479" lvl="1" indent="-342891" algn="l" rtl="0">
              <a:lnSpc>
                <a:spcPct val="100000"/>
              </a:lnSpc>
              <a:spcBef>
                <a:spcPts val="600"/>
              </a:spcBef>
              <a:spcAft>
                <a:spcPts val="0"/>
              </a:spcAft>
              <a:buSzPts val="1800"/>
              <a:buChar char="⇥"/>
            </a:pPr>
            <a:r>
              <a:rPr lang="en-US"/>
              <a:t>Explain birth of Agile, and four values of the Agile manifesto</a:t>
            </a:r>
            <a:endParaRPr/>
          </a:p>
          <a:p>
            <a:pPr marL="344479" lvl="1" indent="-342891" algn="l" rtl="0">
              <a:lnSpc>
                <a:spcPct val="100000"/>
              </a:lnSpc>
              <a:spcBef>
                <a:spcPts val="600"/>
              </a:spcBef>
              <a:spcAft>
                <a:spcPts val="0"/>
              </a:spcAft>
              <a:buSzPts val="1800"/>
              <a:buChar char="⇥"/>
            </a:pPr>
            <a:r>
              <a:rPr lang="en-US"/>
              <a:t>Describe about Scrum, Scrum theory, Scrum values, Scrum roles, </a:t>
            </a:r>
            <a:br>
              <a:rPr lang="en-US"/>
            </a:br>
            <a:r>
              <a:rPr lang="en-US"/>
              <a:t>Scrum master, Scrum sprints, benefits of Scrum, etc.</a:t>
            </a:r>
            <a:endParaRPr/>
          </a:p>
          <a:p>
            <a:pPr marL="344479" lvl="1" indent="-342891" algn="l" rtl="0">
              <a:lnSpc>
                <a:spcPct val="100000"/>
              </a:lnSpc>
              <a:spcBef>
                <a:spcPts val="600"/>
              </a:spcBef>
              <a:spcAft>
                <a:spcPts val="0"/>
              </a:spcAft>
              <a:buSzPts val="1800"/>
              <a:buChar char="⇥"/>
            </a:pPr>
            <a:r>
              <a:rPr lang="en-US"/>
              <a:t>Describe planning and estimation, Agile planning, and its levels </a:t>
            </a:r>
            <a:endParaRPr/>
          </a:p>
          <a:p>
            <a:pPr marL="344479" lvl="1" indent="-342891" algn="l" rtl="0">
              <a:lnSpc>
                <a:spcPct val="100000"/>
              </a:lnSpc>
              <a:spcBef>
                <a:spcPts val="600"/>
              </a:spcBef>
              <a:spcAft>
                <a:spcPts val="0"/>
              </a:spcAft>
              <a:buSzPts val="1800"/>
              <a:buChar char="⇥"/>
            </a:pPr>
            <a:r>
              <a:rPr lang="en-US"/>
              <a:t>Define conditions of satisfaction and velocity</a:t>
            </a: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0" marR="0" lvl="0" indent="0" algn="l" rtl="0">
              <a:lnSpc>
                <a:spcPct val="100000"/>
              </a:lnSpc>
              <a:spcBef>
                <a:spcPts val="600"/>
              </a:spcBef>
              <a:spcAft>
                <a:spcPts val="600"/>
              </a:spcAft>
              <a:buClr>
                <a:schemeClr val="dk1"/>
              </a:buClr>
              <a:buSzPts val="1800"/>
              <a:buFont typeface="Arial"/>
              <a:buNone/>
            </a:pPr>
            <a:endParaRPr/>
          </a:p>
        </p:txBody>
      </p:sp>
      <p:pic>
        <p:nvPicPr>
          <p:cNvPr id="843" name="Google Shape;843;p2"/>
          <p:cNvPicPr preferRelativeResize="0"/>
          <p:nvPr/>
        </p:nvPicPr>
        <p:blipFill rotWithShape="1">
          <a:blip r:embed="rId3">
            <a:alphaModFix/>
          </a:blip>
          <a:srcRect/>
          <a:stretch/>
        </p:blipFill>
        <p:spPr>
          <a:xfrm>
            <a:off x="7647750" y="2653748"/>
            <a:ext cx="3712675" cy="3571007"/>
          </a:xfrm>
          <a:prstGeom prst="rect">
            <a:avLst/>
          </a:prstGeom>
          <a:noFill/>
          <a:ln>
            <a:noFill/>
          </a:ln>
        </p:spPr>
      </p:pic>
      <p:sp>
        <p:nvSpPr>
          <p:cNvPr id="5" name="Rectangle 4">
            <a:extLst>
              <a:ext uri="{FF2B5EF4-FFF2-40B4-BE49-F238E27FC236}">
                <a16:creationId xmlns:a16="http://schemas.microsoft.com/office/drawing/2014/main" id="{A2BA9F33-F08C-4EDF-BF69-D710B239C7D5}"/>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80D25A51-3022-4C93-AA4B-23497E66EB1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2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1.8.4 Fourth Stage – Coding and Unit Testing</a:t>
            </a:r>
            <a:endParaRPr/>
          </a:p>
        </p:txBody>
      </p:sp>
      <p:sp>
        <p:nvSpPr>
          <p:cNvPr id="1299" name="Google Shape;1299;p2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The following activities are covered during the code and unit testing phase:</a:t>
            </a:r>
            <a:endParaRPr/>
          </a:p>
        </p:txBody>
      </p:sp>
      <p:sp>
        <p:nvSpPr>
          <p:cNvPr id="1300" name="Google Shape;1300;p20"/>
          <p:cNvSpPr/>
          <p:nvPr/>
        </p:nvSpPr>
        <p:spPr>
          <a:xfrm>
            <a:off x="886533" y="1704102"/>
            <a:ext cx="4778304" cy="4778304"/>
          </a:xfrm>
          <a:prstGeom prst="ellipse">
            <a:avLst/>
          </a:prstGeom>
          <a:solidFill>
            <a:srgbClr val="1CC083"/>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endParaRPr sz="2000" b="1" i="0" u="none" strike="noStrike" cap="none">
              <a:solidFill>
                <a:schemeClr val="lt1"/>
              </a:solidFill>
              <a:latin typeface="Arial"/>
              <a:ea typeface="Arial"/>
              <a:cs typeface="Arial"/>
              <a:sym typeface="Arial"/>
            </a:endParaRPr>
          </a:p>
        </p:txBody>
      </p:sp>
      <p:sp>
        <p:nvSpPr>
          <p:cNvPr id="1301" name="Google Shape;1301;p20"/>
          <p:cNvSpPr/>
          <p:nvPr/>
        </p:nvSpPr>
        <p:spPr>
          <a:xfrm>
            <a:off x="1203130" y="3681350"/>
            <a:ext cx="1894076" cy="1894076"/>
          </a:xfrm>
          <a:prstGeom prst="ellipse">
            <a:avLst/>
          </a:prstGeom>
          <a:solidFill>
            <a:schemeClr val="l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Developing the source code</a:t>
            </a:r>
            <a:endParaRPr/>
          </a:p>
        </p:txBody>
      </p:sp>
      <p:sp>
        <p:nvSpPr>
          <p:cNvPr id="1302" name="Google Shape;1302;p20"/>
          <p:cNvSpPr/>
          <p:nvPr/>
        </p:nvSpPr>
        <p:spPr>
          <a:xfrm>
            <a:off x="3414382" y="3681350"/>
            <a:ext cx="1894076" cy="1894076"/>
          </a:xfrm>
          <a:prstGeom prst="ellipse">
            <a:avLst/>
          </a:prstGeom>
          <a:solidFill>
            <a:schemeClr val="l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Developing the modules of the program</a:t>
            </a:r>
            <a:endParaRPr sz="1600" b="1" i="0" u="none" strike="noStrike" cap="none">
              <a:solidFill>
                <a:schemeClr val="dk1"/>
              </a:solidFill>
              <a:latin typeface="Arial"/>
              <a:ea typeface="Arial"/>
              <a:cs typeface="Arial"/>
              <a:sym typeface="Arial"/>
            </a:endParaRPr>
          </a:p>
        </p:txBody>
      </p:sp>
      <p:sp>
        <p:nvSpPr>
          <p:cNvPr id="1303" name="Google Shape;1303;p20"/>
          <p:cNvSpPr/>
          <p:nvPr/>
        </p:nvSpPr>
        <p:spPr>
          <a:xfrm>
            <a:off x="6287997" y="1704102"/>
            <a:ext cx="4778304" cy="4778304"/>
          </a:xfrm>
          <a:prstGeom prst="ellipse">
            <a:avLst/>
          </a:prstGeom>
          <a:solidFill>
            <a:srgbClr val="1CC083"/>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endParaRPr sz="2000" b="1" i="0" u="none" strike="noStrike" cap="none">
              <a:solidFill>
                <a:schemeClr val="lt1"/>
              </a:solidFill>
              <a:latin typeface="Arial"/>
              <a:ea typeface="Arial"/>
              <a:cs typeface="Arial"/>
              <a:sym typeface="Arial"/>
            </a:endParaRPr>
          </a:p>
        </p:txBody>
      </p:sp>
      <p:sp>
        <p:nvSpPr>
          <p:cNvPr id="1304" name="Google Shape;1304;p20"/>
          <p:cNvSpPr/>
          <p:nvPr/>
        </p:nvSpPr>
        <p:spPr>
          <a:xfrm>
            <a:off x="6604594" y="3681350"/>
            <a:ext cx="1894076" cy="1894076"/>
          </a:xfrm>
          <a:prstGeom prst="ellipse">
            <a:avLst/>
          </a:prstGeom>
          <a:solidFill>
            <a:schemeClr val="l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Testing of modules</a:t>
            </a:r>
            <a:endParaRPr sz="1600" b="1" i="0" u="none" strike="noStrike" cap="none">
              <a:solidFill>
                <a:schemeClr val="dk1"/>
              </a:solidFill>
              <a:latin typeface="Arial"/>
              <a:ea typeface="Arial"/>
              <a:cs typeface="Arial"/>
              <a:sym typeface="Arial"/>
            </a:endParaRPr>
          </a:p>
        </p:txBody>
      </p:sp>
      <p:sp>
        <p:nvSpPr>
          <p:cNvPr id="1305" name="Google Shape;1305;p20"/>
          <p:cNvSpPr/>
          <p:nvPr/>
        </p:nvSpPr>
        <p:spPr>
          <a:xfrm>
            <a:off x="8815846" y="3681350"/>
            <a:ext cx="1894076" cy="1894076"/>
          </a:xfrm>
          <a:prstGeom prst="ellipse">
            <a:avLst/>
          </a:prstGeom>
          <a:solidFill>
            <a:schemeClr val="l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Debugging the errors</a:t>
            </a:r>
            <a:endParaRPr sz="1600" b="1" i="0" u="none" strike="noStrike" cap="none">
              <a:solidFill>
                <a:schemeClr val="dk1"/>
              </a:solidFill>
              <a:latin typeface="Arial"/>
              <a:ea typeface="Arial"/>
              <a:cs typeface="Arial"/>
              <a:sym typeface="Arial"/>
            </a:endParaRPr>
          </a:p>
        </p:txBody>
      </p:sp>
      <p:sp>
        <p:nvSpPr>
          <p:cNvPr id="1306" name="Google Shape;1306;p20"/>
          <p:cNvSpPr/>
          <p:nvPr/>
        </p:nvSpPr>
        <p:spPr>
          <a:xfrm>
            <a:off x="1623527" y="2323797"/>
            <a:ext cx="3340359" cy="566777"/>
          </a:xfrm>
          <a:prstGeom prst="roundRect">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IMPLEMENTATION</a:t>
            </a:r>
            <a:endParaRPr sz="1800" b="1" i="0" u="none" strike="noStrike" cap="none">
              <a:solidFill>
                <a:schemeClr val="dk1"/>
              </a:solidFill>
              <a:latin typeface="Arial"/>
              <a:ea typeface="Arial"/>
              <a:cs typeface="Arial"/>
              <a:sym typeface="Arial"/>
            </a:endParaRPr>
          </a:p>
        </p:txBody>
      </p:sp>
      <p:sp>
        <p:nvSpPr>
          <p:cNvPr id="1307" name="Google Shape;1307;p20"/>
          <p:cNvSpPr/>
          <p:nvPr/>
        </p:nvSpPr>
        <p:spPr>
          <a:xfrm>
            <a:off x="7016620" y="2323797"/>
            <a:ext cx="3359021" cy="566777"/>
          </a:xfrm>
          <a:prstGeom prst="roundRect">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TESTING</a:t>
            </a:r>
            <a:endParaRPr/>
          </a:p>
        </p:txBody>
      </p:sp>
      <p:sp>
        <p:nvSpPr>
          <p:cNvPr id="1308" name="Google Shape;1308;p20"/>
          <p:cNvSpPr/>
          <p:nvPr/>
        </p:nvSpPr>
        <p:spPr>
          <a:xfrm>
            <a:off x="2027328" y="2890574"/>
            <a:ext cx="237425" cy="83483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309" name="Google Shape;1309;p20"/>
          <p:cNvSpPr/>
          <p:nvPr/>
        </p:nvSpPr>
        <p:spPr>
          <a:xfrm>
            <a:off x="4238001" y="2890574"/>
            <a:ext cx="237425" cy="83483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310" name="Google Shape;1310;p20"/>
          <p:cNvSpPr/>
          <p:nvPr/>
        </p:nvSpPr>
        <p:spPr>
          <a:xfrm>
            <a:off x="7432919" y="2890574"/>
            <a:ext cx="237425" cy="83483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311" name="Google Shape;1311;p20"/>
          <p:cNvSpPr/>
          <p:nvPr/>
        </p:nvSpPr>
        <p:spPr>
          <a:xfrm>
            <a:off x="9644171" y="2890574"/>
            <a:ext cx="237425" cy="83483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312" name="Google Shape;1312;p20"/>
          <p:cNvSpPr/>
          <p:nvPr/>
        </p:nvSpPr>
        <p:spPr>
          <a:xfrm>
            <a:off x="1681952" y="2383581"/>
            <a:ext cx="3223508" cy="459181"/>
          </a:xfrm>
          <a:prstGeom prst="roundRect">
            <a:avLst>
              <a:gd name="adj" fmla="val 50000"/>
            </a:avLst>
          </a:prstGeom>
          <a:no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313" name="Google Shape;1313;p20"/>
          <p:cNvSpPr/>
          <p:nvPr/>
        </p:nvSpPr>
        <p:spPr>
          <a:xfrm>
            <a:off x="7079452" y="2383581"/>
            <a:ext cx="3223508" cy="459181"/>
          </a:xfrm>
          <a:prstGeom prst="roundRect">
            <a:avLst>
              <a:gd name="adj" fmla="val 50000"/>
            </a:avLst>
          </a:prstGeom>
          <a:no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grpSp>
        <p:nvGrpSpPr>
          <p:cNvPr id="1314" name="Google Shape;1314;p20"/>
          <p:cNvGrpSpPr/>
          <p:nvPr/>
        </p:nvGrpSpPr>
        <p:grpSpPr>
          <a:xfrm>
            <a:off x="1289225" y="2828048"/>
            <a:ext cx="1721887" cy="2673984"/>
            <a:chOff x="1289225" y="2828048"/>
            <a:chExt cx="1721887" cy="2673984"/>
          </a:xfrm>
        </p:grpSpPr>
        <p:cxnSp>
          <p:nvCxnSpPr>
            <p:cNvPr id="1315" name="Google Shape;1315;p20"/>
            <p:cNvCxnSpPr/>
            <p:nvPr/>
          </p:nvCxnSpPr>
          <p:spPr>
            <a:xfrm>
              <a:off x="2146040" y="2828048"/>
              <a:ext cx="0" cy="957732"/>
            </a:xfrm>
            <a:prstGeom prst="straightConnector1">
              <a:avLst/>
            </a:prstGeom>
            <a:noFill/>
            <a:ln w="38100" cap="flat" cmpd="sng">
              <a:solidFill>
                <a:srgbClr val="1CC083"/>
              </a:solidFill>
              <a:prstDash val="solid"/>
              <a:round/>
              <a:headEnd type="none" w="sm" len="sm"/>
              <a:tailEnd type="none" w="sm" len="sm"/>
            </a:ln>
          </p:spPr>
        </p:cxnSp>
        <p:sp>
          <p:nvSpPr>
            <p:cNvPr id="1316" name="Google Shape;1316;p20"/>
            <p:cNvSpPr/>
            <p:nvPr/>
          </p:nvSpPr>
          <p:spPr>
            <a:xfrm>
              <a:off x="1289225" y="3780145"/>
              <a:ext cx="1721887" cy="1721887"/>
            </a:xfrm>
            <a:prstGeom prst="ellipse">
              <a:avLst/>
            </a:prstGeom>
            <a:no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1" i="0" u="none" strike="noStrike" cap="none">
                <a:solidFill>
                  <a:schemeClr val="dk1"/>
                </a:solidFill>
                <a:latin typeface="Arial"/>
                <a:ea typeface="Arial"/>
                <a:cs typeface="Arial"/>
                <a:sym typeface="Arial"/>
              </a:endParaRPr>
            </a:p>
          </p:txBody>
        </p:sp>
      </p:grpSp>
      <p:grpSp>
        <p:nvGrpSpPr>
          <p:cNvPr id="1317" name="Google Shape;1317;p20"/>
          <p:cNvGrpSpPr/>
          <p:nvPr/>
        </p:nvGrpSpPr>
        <p:grpSpPr>
          <a:xfrm>
            <a:off x="3495769" y="2828048"/>
            <a:ext cx="1721887" cy="2673984"/>
            <a:chOff x="1289225" y="2828048"/>
            <a:chExt cx="1721887" cy="2673984"/>
          </a:xfrm>
        </p:grpSpPr>
        <p:cxnSp>
          <p:nvCxnSpPr>
            <p:cNvPr id="1318" name="Google Shape;1318;p20"/>
            <p:cNvCxnSpPr/>
            <p:nvPr/>
          </p:nvCxnSpPr>
          <p:spPr>
            <a:xfrm>
              <a:off x="2146040" y="2828048"/>
              <a:ext cx="0" cy="957732"/>
            </a:xfrm>
            <a:prstGeom prst="straightConnector1">
              <a:avLst/>
            </a:prstGeom>
            <a:noFill/>
            <a:ln w="38100" cap="flat" cmpd="sng">
              <a:solidFill>
                <a:srgbClr val="1CC083"/>
              </a:solidFill>
              <a:prstDash val="solid"/>
              <a:round/>
              <a:headEnd type="none" w="sm" len="sm"/>
              <a:tailEnd type="none" w="sm" len="sm"/>
            </a:ln>
          </p:spPr>
        </p:cxnSp>
        <p:sp>
          <p:nvSpPr>
            <p:cNvPr id="1319" name="Google Shape;1319;p20"/>
            <p:cNvSpPr/>
            <p:nvPr/>
          </p:nvSpPr>
          <p:spPr>
            <a:xfrm>
              <a:off x="1289225" y="3780145"/>
              <a:ext cx="1721887" cy="1721887"/>
            </a:xfrm>
            <a:prstGeom prst="ellipse">
              <a:avLst/>
            </a:prstGeom>
            <a:no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1" i="0" u="none" strike="noStrike" cap="none">
                <a:solidFill>
                  <a:schemeClr val="dk1"/>
                </a:solidFill>
                <a:latin typeface="Arial"/>
                <a:ea typeface="Arial"/>
                <a:cs typeface="Arial"/>
                <a:sym typeface="Arial"/>
              </a:endParaRPr>
            </a:p>
          </p:txBody>
        </p:sp>
      </p:grpSp>
      <p:grpSp>
        <p:nvGrpSpPr>
          <p:cNvPr id="1320" name="Google Shape;1320;p20"/>
          <p:cNvGrpSpPr/>
          <p:nvPr/>
        </p:nvGrpSpPr>
        <p:grpSpPr>
          <a:xfrm>
            <a:off x="6690687" y="2828048"/>
            <a:ext cx="1721887" cy="2673984"/>
            <a:chOff x="1289225" y="2828048"/>
            <a:chExt cx="1721887" cy="2673984"/>
          </a:xfrm>
        </p:grpSpPr>
        <p:cxnSp>
          <p:nvCxnSpPr>
            <p:cNvPr id="1321" name="Google Shape;1321;p20"/>
            <p:cNvCxnSpPr/>
            <p:nvPr/>
          </p:nvCxnSpPr>
          <p:spPr>
            <a:xfrm>
              <a:off x="2146040" y="2828048"/>
              <a:ext cx="0" cy="957732"/>
            </a:xfrm>
            <a:prstGeom prst="straightConnector1">
              <a:avLst/>
            </a:prstGeom>
            <a:noFill/>
            <a:ln w="38100" cap="flat" cmpd="sng">
              <a:solidFill>
                <a:srgbClr val="1CC083"/>
              </a:solidFill>
              <a:prstDash val="solid"/>
              <a:round/>
              <a:headEnd type="none" w="sm" len="sm"/>
              <a:tailEnd type="none" w="sm" len="sm"/>
            </a:ln>
          </p:spPr>
        </p:cxnSp>
        <p:sp>
          <p:nvSpPr>
            <p:cNvPr id="1322" name="Google Shape;1322;p20"/>
            <p:cNvSpPr/>
            <p:nvPr/>
          </p:nvSpPr>
          <p:spPr>
            <a:xfrm>
              <a:off x="1289225" y="3780145"/>
              <a:ext cx="1721887" cy="1721887"/>
            </a:xfrm>
            <a:prstGeom prst="ellipse">
              <a:avLst/>
            </a:prstGeom>
            <a:no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1" i="0" u="none" strike="noStrike" cap="none">
                <a:solidFill>
                  <a:schemeClr val="dk1"/>
                </a:solidFill>
                <a:latin typeface="Arial"/>
                <a:ea typeface="Arial"/>
                <a:cs typeface="Arial"/>
                <a:sym typeface="Arial"/>
              </a:endParaRPr>
            </a:p>
          </p:txBody>
        </p:sp>
      </p:grpSp>
      <p:grpSp>
        <p:nvGrpSpPr>
          <p:cNvPr id="1323" name="Google Shape;1323;p20"/>
          <p:cNvGrpSpPr/>
          <p:nvPr/>
        </p:nvGrpSpPr>
        <p:grpSpPr>
          <a:xfrm>
            <a:off x="8897634" y="2828048"/>
            <a:ext cx="1721887" cy="2673984"/>
            <a:chOff x="1289225" y="2828048"/>
            <a:chExt cx="1721887" cy="2673984"/>
          </a:xfrm>
        </p:grpSpPr>
        <p:cxnSp>
          <p:nvCxnSpPr>
            <p:cNvPr id="1324" name="Google Shape;1324;p20"/>
            <p:cNvCxnSpPr/>
            <p:nvPr/>
          </p:nvCxnSpPr>
          <p:spPr>
            <a:xfrm>
              <a:off x="2146040" y="2828048"/>
              <a:ext cx="0" cy="957732"/>
            </a:xfrm>
            <a:prstGeom prst="straightConnector1">
              <a:avLst/>
            </a:prstGeom>
            <a:noFill/>
            <a:ln w="38100" cap="flat" cmpd="sng">
              <a:solidFill>
                <a:srgbClr val="1CC083"/>
              </a:solidFill>
              <a:prstDash val="solid"/>
              <a:round/>
              <a:headEnd type="none" w="sm" len="sm"/>
              <a:tailEnd type="none" w="sm" len="sm"/>
            </a:ln>
          </p:spPr>
        </p:cxnSp>
        <p:sp>
          <p:nvSpPr>
            <p:cNvPr id="1325" name="Google Shape;1325;p20"/>
            <p:cNvSpPr/>
            <p:nvPr/>
          </p:nvSpPr>
          <p:spPr>
            <a:xfrm>
              <a:off x="1289225" y="3780145"/>
              <a:ext cx="1721887" cy="1721887"/>
            </a:xfrm>
            <a:prstGeom prst="ellipse">
              <a:avLst/>
            </a:prstGeom>
            <a:no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1" i="0" u="none" strike="noStrike" cap="none">
                <a:solidFill>
                  <a:schemeClr val="dk1"/>
                </a:solidFill>
                <a:latin typeface="Arial"/>
                <a:ea typeface="Arial"/>
                <a:cs typeface="Arial"/>
                <a:sym typeface="Arial"/>
              </a:endParaRPr>
            </a:p>
          </p:txBody>
        </p:sp>
      </p:grpSp>
      <p:sp>
        <p:nvSpPr>
          <p:cNvPr id="30" name="Rectangle 29">
            <a:extLst>
              <a:ext uri="{FF2B5EF4-FFF2-40B4-BE49-F238E27FC236}">
                <a16:creationId xmlns:a16="http://schemas.microsoft.com/office/drawing/2014/main" id="{D681C050-967D-4236-B4F4-56521735CE71}"/>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F74B4C84-9A1E-4E93-A98B-937455C54CB1}"/>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21"/>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1.8.5 Fifth Stage – Integration and System Testing </a:t>
            </a:r>
            <a:endParaRPr/>
          </a:p>
        </p:txBody>
      </p:sp>
      <p:sp>
        <p:nvSpPr>
          <p:cNvPr id="1332" name="Google Shape;1332;p21"/>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following activities are covered during the integration and system testing phase:</a:t>
            </a:r>
            <a:endParaRPr/>
          </a:p>
          <a:p>
            <a:pPr marL="0" lvl="0" indent="0" algn="l" rtl="0">
              <a:lnSpc>
                <a:spcPct val="100000"/>
              </a:lnSpc>
              <a:spcBef>
                <a:spcPts val="1200"/>
              </a:spcBef>
              <a:spcAft>
                <a:spcPts val="0"/>
              </a:spcAft>
              <a:buSzPts val="1800"/>
              <a:buNone/>
            </a:pPr>
            <a:endParaRPr/>
          </a:p>
          <a:p>
            <a:pPr marL="0" marR="0" lvl="0" indent="0" algn="l" rtl="0">
              <a:lnSpc>
                <a:spcPct val="100000"/>
              </a:lnSpc>
              <a:spcBef>
                <a:spcPts val="1200"/>
              </a:spcBef>
              <a:spcAft>
                <a:spcPts val="600"/>
              </a:spcAft>
              <a:buClr>
                <a:schemeClr val="dk1"/>
              </a:buClr>
              <a:buSzPts val="1800"/>
              <a:buFont typeface="Arial"/>
              <a:buNone/>
            </a:pPr>
            <a:endParaRPr/>
          </a:p>
        </p:txBody>
      </p:sp>
      <p:sp>
        <p:nvSpPr>
          <p:cNvPr id="1333" name="Google Shape;1333;p21"/>
          <p:cNvSpPr/>
          <p:nvPr/>
        </p:nvSpPr>
        <p:spPr>
          <a:xfrm>
            <a:off x="3624651" y="1899254"/>
            <a:ext cx="4478238" cy="4478238"/>
          </a:xfrm>
          <a:prstGeom prst="diamond">
            <a:avLst/>
          </a:prstGeom>
          <a:solidFill>
            <a:srgbClr val="222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a:off x="4050083" y="2324686"/>
            <a:ext cx="1746512" cy="1746512"/>
          </a:xfrm>
          <a:custGeom>
            <a:avLst/>
            <a:gdLst/>
            <a:ahLst/>
            <a:cxnLst/>
            <a:rect l="l" t="t" r="r" b="b"/>
            <a:pathLst>
              <a:path w="1746512" h="1746512" extrusionOk="0">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176675" tIns="176675" rIns="176675" bIns="176675"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Arial"/>
                <a:ea typeface="Arial"/>
                <a:cs typeface="Arial"/>
                <a:sym typeface="Arial"/>
              </a:rPr>
              <a:t>Integration in Planned Manner</a:t>
            </a:r>
            <a:endParaRPr sz="1800" b="0" i="0" u="none" strike="noStrike" cap="none">
              <a:solidFill>
                <a:schemeClr val="lt1"/>
              </a:solidFill>
              <a:latin typeface="Arial"/>
              <a:ea typeface="Arial"/>
              <a:cs typeface="Arial"/>
              <a:sym typeface="Arial"/>
            </a:endParaRPr>
          </a:p>
        </p:txBody>
      </p:sp>
      <p:sp>
        <p:nvSpPr>
          <p:cNvPr id="1335" name="Google Shape;1335;p21"/>
          <p:cNvSpPr/>
          <p:nvPr/>
        </p:nvSpPr>
        <p:spPr>
          <a:xfrm>
            <a:off x="5930943" y="2324686"/>
            <a:ext cx="1746512" cy="1746512"/>
          </a:xfrm>
          <a:custGeom>
            <a:avLst/>
            <a:gdLst/>
            <a:ahLst/>
            <a:cxnLst/>
            <a:rect l="l" t="t" r="r" b="b"/>
            <a:pathLst>
              <a:path w="1746512" h="1746512" extrusionOk="0">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176675" tIns="176675" rIns="176675" bIns="176675"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Arial"/>
                <a:ea typeface="Arial"/>
                <a:cs typeface="Arial"/>
                <a:sym typeface="Arial"/>
              </a:rPr>
              <a:t>Steps of Integration</a:t>
            </a:r>
            <a:endParaRPr sz="1800" b="0" i="0" u="none" strike="noStrike" cap="none">
              <a:solidFill>
                <a:schemeClr val="lt1"/>
              </a:solidFill>
              <a:latin typeface="Arial"/>
              <a:ea typeface="Arial"/>
              <a:cs typeface="Arial"/>
              <a:sym typeface="Arial"/>
            </a:endParaRPr>
          </a:p>
        </p:txBody>
      </p:sp>
      <p:sp>
        <p:nvSpPr>
          <p:cNvPr id="1336" name="Google Shape;1336;p21"/>
          <p:cNvSpPr/>
          <p:nvPr/>
        </p:nvSpPr>
        <p:spPr>
          <a:xfrm>
            <a:off x="4050083" y="4205546"/>
            <a:ext cx="1746512" cy="1746512"/>
          </a:xfrm>
          <a:custGeom>
            <a:avLst/>
            <a:gdLst/>
            <a:ahLst/>
            <a:cxnLst/>
            <a:rect l="l" t="t" r="r" b="b"/>
            <a:pathLst>
              <a:path w="1746512" h="1746512" extrusionOk="0">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176675" tIns="176675" rIns="176675" bIns="176675"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Arial"/>
                <a:ea typeface="Arial"/>
                <a:cs typeface="Arial"/>
                <a:sym typeface="Arial"/>
              </a:rPr>
              <a:t>Addition of Modules</a:t>
            </a:r>
            <a:endParaRPr sz="1800" b="0" i="0" u="none" strike="noStrike" cap="none">
              <a:solidFill>
                <a:schemeClr val="lt1"/>
              </a:solidFill>
              <a:latin typeface="Arial"/>
              <a:ea typeface="Arial"/>
              <a:cs typeface="Arial"/>
              <a:sym typeface="Arial"/>
            </a:endParaRPr>
          </a:p>
        </p:txBody>
      </p:sp>
      <p:sp>
        <p:nvSpPr>
          <p:cNvPr id="1337" name="Google Shape;1337;p21"/>
          <p:cNvSpPr/>
          <p:nvPr/>
        </p:nvSpPr>
        <p:spPr>
          <a:xfrm>
            <a:off x="5930943" y="4205546"/>
            <a:ext cx="1746512" cy="1746512"/>
          </a:xfrm>
          <a:custGeom>
            <a:avLst/>
            <a:gdLst/>
            <a:ahLst/>
            <a:cxnLst/>
            <a:rect l="l" t="t" r="r" b="b"/>
            <a:pathLst>
              <a:path w="1746512" h="1746512" extrusionOk="0">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176675" tIns="176675" rIns="176675" bIns="176675"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Arial"/>
                <a:ea typeface="Arial"/>
                <a:cs typeface="Arial"/>
                <a:sym typeface="Arial"/>
              </a:rPr>
              <a:t>System Testing</a:t>
            </a:r>
            <a:endParaRPr sz="1800" b="0" i="0" u="none" strike="noStrike" cap="none">
              <a:solidFill>
                <a:schemeClr val="lt1"/>
              </a:solidFill>
              <a:latin typeface="Arial"/>
              <a:ea typeface="Arial"/>
              <a:cs typeface="Arial"/>
              <a:sym typeface="Arial"/>
            </a:endParaRPr>
          </a:p>
        </p:txBody>
      </p:sp>
      <p:sp>
        <p:nvSpPr>
          <p:cNvPr id="9" name="Rectangle 8">
            <a:extLst>
              <a:ext uri="{FF2B5EF4-FFF2-40B4-BE49-F238E27FC236}">
                <a16:creationId xmlns:a16="http://schemas.microsoft.com/office/drawing/2014/main" id="{C2A8A25C-EAE0-4A07-B2FF-1A3C5840B741}"/>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4465917-6F07-40CF-AC90-BC5EAC9A688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2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1.8.5 Fifth Stage – Integration and System Testing (Contd.)</a:t>
            </a:r>
            <a:endParaRPr/>
          </a:p>
        </p:txBody>
      </p:sp>
      <p:sp>
        <p:nvSpPr>
          <p:cNvPr id="1344" name="Google Shape;1344;p22"/>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This is a level of software testing where a complete and integrated software is tested. The various tests may include the following:</a:t>
            </a:r>
            <a:endParaRPr/>
          </a:p>
          <a:p>
            <a:pPr marL="0" lvl="0" indent="0" algn="l" rtl="0">
              <a:lnSpc>
                <a:spcPct val="100000"/>
              </a:lnSpc>
              <a:spcBef>
                <a:spcPts val="1200"/>
              </a:spcBef>
              <a:spcAft>
                <a:spcPts val="0"/>
              </a:spcAft>
              <a:buSzPts val="1800"/>
              <a:buNone/>
            </a:pPr>
            <a:endParaRPr/>
          </a:p>
          <a:p>
            <a:pPr marL="0" marR="0" lvl="0" indent="0" algn="l" rtl="0">
              <a:lnSpc>
                <a:spcPct val="100000"/>
              </a:lnSpc>
              <a:spcBef>
                <a:spcPts val="1200"/>
              </a:spcBef>
              <a:spcAft>
                <a:spcPts val="600"/>
              </a:spcAft>
              <a:buClr>
                <a:schemeClr val="dk1"/>
              </a:buClr>
              <a:buSzPts val="1800"/>
              <a:buFont typeface="Arial"/>
              <a:buNone/>
            </a:pPr>
            <a:endParaRPr/>
          </a:p>
        </p:txBody>
      </p:sp>
      <p:sp>
        <p:nvSpPr>
          <p:cNvPr id="1345" name="Google Shape;1345;p22"/>
          <p:cNvSpPr/>
          <p:nvPr/>
        </p:nvSpPr>
        <p:spPr>
          <a:xfrm>
            <a:off x="4976440" y="4140197"/>
            <a:ext cx="2239118" cy="2239119"/>
          </a:xfrm>
          <a:custGeom>
            <a:avLst/>
            <a:gdLst/>
            <a:ahLst/>
            <a:cxnLst/>
            <a:rect l="l" t="t" r="r" b="b"/>
            <a:pathLst>
              <a:path w="2239118" h="2239118" extrusionOk="0">
                <a:moveTo>
                  <a:pt x="2239118" y="0"/>
                </a:moveTo>
                <a:lnTo>
                  <a:pt x="1119559" y="2239118"/>
                </a:lnTo>
                <a:lnTo>
                  <a:pt x="0" y="0"/>
                </a:lnTo>
                <a:lnTo>
                  <a:pt x="2239118" y="0"/>
                </a:ln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609300" tIns="49525" rIns="609300" bIns="1169075" anchor="ctr" anchorCtr="0">
            <a:noAutofit/>
          </a:bodyPr>
          <a:lstStyle/>
          <a:p>
            <a:pPr marL="0" marR="0" lvl="0" indent="0" algn="ctr" rtl="0">
              <a:lnSpc>
                <a:spcPct val="100000"/>
              </a:lnSpc>
              <a:spcBef>
                <a:spcPts val="0"/>
              </a:spcBef>
              <a:spcAft>
                <a:spcPts val="0"/>
              </a:spcAft>
              <a:buNone/>
            </a:pPr>
            <a:endParaRPr sz="1600" b="1" i="0" u="none" strike="noStrike" cap="none">
              <a:solidFill>
                <a:schemeClr val="lt1"/>
              </a:solidFill>
              <a:latin typeface="Arial"/>
              <a:ea typeface="Arial"/>
              <a:cs typeface="Arial"/>
              <a:sym typeface="Arial"/>
            </a:endParaRPr>
          </a:p>
        </p:txBody>
      </p:sp>
      <p:grpSp>
        <p:nvGrpSpPr>
          <p:cNvPr id="1346" name="Google Shape;1346;p22"/>
          <p:cNvGrpSpPr/>
          <p:nvPr/>
        </p:nvGrpSpPr>
        <p:grpSpPr>
          <a:xfrm>
            <a:off x="3386666" y="1901080"/>
            <a:ext cx="5418667" cy="4478236"/>
            <a:chOff x="3856881" y="1799482"/>
            <a:chExt cx="4478237" cy="4478236"/>
          </a:xfrm>
        </p:grpSpPr>
        <p:sp>
          <p:nvSpPr>
            <p:cNvPr id="1347" name="Google Shape;1347;p22"/>
            <p:cNvSpPr/>
            <p:nvPr/>
          </p:nvSpPr>
          <p:spPr>
            <a:xfrm>
              <a:off x="4976440" y="1799482"/>
              <a:ext cx="2239118" cy="2239118"/>
            </a:xfrm>
            <a:custGeom>
              <a:avLst/>
              <a:gdLst/>
              <a:ahLst/>
              <a:cxnLst/>
              <a:rect l="l" t="t" r="r" b="b"/>
              <a:pathLst>
                <a:path w="2239118" h="2239118" extrusionOk="0">
                  <a:moveTo>
                    <a:pt x="0" y="2239118"/>
                  </a:moveTo>
                  <a:lnTo>
                    <a:pt x="1119559" y="0"/>
                  </a:lnTo>
                  <a:lnTo>
                    <a:pt x="2239118" y="2239118"/>
                  </a:lnTo>
                  <a:lnTo>
                    <a:pt x="0" y="2239118"/>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609300" tIns="914400" rIns="609300" bIns="495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Alpha (α ) - Testing (Development team)</a:t>
              </a:r>
              <a:endParaRPr sz="1600" b="1" i="0" u="none" strike="noStrike" cap="none">
                <a:solidFill>
                  <a:schemeClr val="lt1"/>
                </a:solidFill>
                <a:latin typeface="Arial"/>
                <a:ea typeface="Arial"/>
                <a:cs typeface="Arial"/>
                <a:sym typeface="Arial"/>
              </a:endParaRPr>
            </a:p>
          </p:txBody>
        </p:sp>
        <p:sp>
          <p:nvSpPr>
            <p:cNvPr id="1348" name="Google Shape;1348;p22"/>
            <p:cNvSpPr/>
            <p:nvPr/>
          </p:nvSpPr>
          <p:spPr>
            <a:xfrm>
              <a:off x="3856881" y="4038600"/>
              <a:ext cx="2239118" cy="2239118"/>
            </a:xfrm>
            <a:custGeom>
              <a:avLst/>
              <a:gdLst/>
              <a:ahLst/>
              <a:cxnLst/>
              <a:rect l="l" t="t" r="r" b="b"/>
              <a:pathLst>
                <a:path w="2239118" h="2239118" extrusionOk="0">
                  <a:moveTo>
                    <a:pt x="0" y="2239118"/>
                  </a:moveTo>
                  <a:lnTo>
                    <a:pt x="1119559" y="0"/>
                  </a:lnTo>
                  <a:lnTo>
                    <a:pt x="2239118" y="2239118"/>
                  </a:lnTo>
                  <a:lnTo>
                    <a:pt x="0" y="2239118"/>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609300" tIns="1005825" rIns="609300" bIns="495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Beta (β) - Testing (set of customers)</a:t>
              </a:r>
              <a:endParaRPr sz="1600" b="1" i="0" u="none" strike="noStrike" cap="none">
                <a:solidFill>
                  <a:schemeClr val="lt1"/>
                </a:solidFill>
                <a:latin typeface="Arial"/>
                <a:ea typeface="Arial"/>
                <a:cs typeface="Arial"/>
                <a:sym typeface="Arial"/>
              </a:endParaRPr>
            </a:p>
          </p:txBody>
        </p:sp>
        <p:sp>
          <p:nvSpPr>
            <p:cNvPr id="1349" name="Google Shape;1349;p22"/>
            <p:cNvSpPr/>
            <p:nvPr/>
          </p:nvSpPr>
          <p:spPr>
            <a:xfrm>
              <a:off x="6096000" y="4038600"/>
              <a:ext cx="2239118" cy="2239118"/>
            </a:xfrm>
            <a:custGeom>
              <a:avLst/>
              <a:gdLst/>
              <a:ahLst/>
              <a:cxnLst/>
              <a:rect l="l" t="t" r="r" b="b"/>
              <a:pathLst>
                <a:path w="2239118" h="2239118" extrusionOk="0">
                  <a:moveTo>
                    <a:pt x="0" y="2239118"/>
                  </a:moveTo>
                  <a:lnTo>
                    <a:pt x="1119559" y="0"/>
                  </a:lnTo>
                  <a:lnTo>
                    <a:pt x="2239118" y="2239118"/>
                  </a:lnTo>
                  <a:lnTo>
                    <a:pt x="0" y="2239118"/>
                  </a:ln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609300" tIns="1005825" rIns="609300" bIns="495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Acceptance Testing (customers)</a:t>
              </a:r>
              <a:endParaRPr sz="1600" b="1" i="0" u="none" strike="noStrike" cap="none">
                <a:solidFill>
                  <a:schemeClr val="lt1"/>
                </a:solidFill>
                <a:latin typeface="Arial"/>
                <a:ea typeface="Arial"/>
                <a:cs typeface="Arial"/>
                <a:sym typeface="Arial"/>
              </a:endParaRPr>
            </a:p>
          </p:txBody>
        </p:sp>
      </p:grpSp>
      <p:pic>
        <p:nvPicPr>
          <p:cNvPr id="1350" name="Google Shape;1350;p22"/>
          <p:cNvPicPr preferRelativeResize="0"/>
          <p:nvPr/>
        </p:nvPicPr>
        <p:blipFill rotWithShape="1">
          <a:blip r:embed="rId3">
            <a:alphaModFix/>
          </a:blip>
          <a:srcRect/>
          <a:stretch/>
        </p:blipFill>
        <p:spPr>
          <a:xfrm>
            <a:off x="5610905" y="4402099"/>
            <a:ext cx="986555" cy="1106712"/>
          </a:xfrm>
          <a:prstGeom prst="rect">
            <a:avLst/>
          </a:prstGeom>
          <a:noFill/>
          <a:ln>
            <a:noFill/>
          </a:ln>
        </p:spPr>
      </p:pic>
      <p:sp>
        <p:nvSpPr>
          <p:cNvPr id="10" name="Rectangle 9">
            <a:extLst>
              <a:ext uri="{FF2B5EF4-FFF2-40B4-BE49-F238E27FC236}">
                <a16:creationId xmlns:a16="http://schemas.microsoft.com/office/drawing/2014/main" id="{D96DB9C1-4DB9-4B13-94DC-67836075BB27}"/>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407E211-EFAC-4A29-9B4F-9BE8BB553413}"/>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1.8.6 Sixth Stage – System Deployment and Maintenance</a:t>
            </a:r>
            <a:endParaRPr/>
          </a:p>
        </p:txBody>
      </p:sp>
      <p:sp>
        <p:nvSpPr>
          <p:cNvPr id="1357" name="Google Shape;1357;p2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following activities are covered during the system deployment and maintenance phase.</a:t>
            </a:r>
            <a:endParaRPr/>
          </a:p>
          <a:p>
            <a:pPr marL="344479" lvl="1" indent="-342891" algn="l" rtl="0">
              <a:lnSpc>
                <a:spcPct val="100000"/>
              </a:lnSpc>
              <a:spcBef>
                <a:spcPts val="1200"/>
              </a:spcBef>
              <a:spcAft>
                <a:spcPts val="0"/>
              </a:spcAft>
              <a:buSzPts val="1800"/>
              <a:buChar char="⇥"/>
            </a:pPr>
            <a:r>
              <a:rPr lang="en-US"/>
              <a:t>Product Deployment</a:t>
            </a:r>
            <a:endParaRPr/>
          </a:p>
          <a:p>
            <a:pPr marL="344479" lvl="1" indent="-342891" algn="l" rtl="0">
              <a:lnSpc>
                <a:spcPct val="100000"/>
              </a:lnSpc>
              <a:spcBef>
                <a:spcPts val="600"/>
              </a:spcBef>
              <a:spcAft>
                <a:spcPts val="0"/>
              </a:spcAft>
              <a:buSzPts val="1800"/>
              <a:buChar char="⇥"/>
            </a:pPr>
            <a:r>
              <a:rPr lang="en-US"/>
              <a:t>Development and Maintenance</a:t>
            </a:r>
            <a:endParaRPr/>
          </a:p>
          <a:p>
            <a:pPr marL="0" lvl="0" indent="0" algn="l" rtl="0">
              <a:lnSpc>
                <a:spcPct val="100000"/>
              </a:lnSpc>
              <a:spcBef>
                <a:spcPts val="600"/>
              </a:spcBef>
              <a:spcAft>
                <a:spcPts val="0"/>
              </a:spcAft>
              <a:buSzPts val="1800"/>
              <a:buNone/>
            </a:pPr>
            <a:endParaRPr/>
          </a:p>
          <a:p>
            <a:pPr marL="0" lvl="0" indent="0" algn="l" rtl="0">
              <a:lnSpc>
                <a:spcPct val="100000"/>
              </a:lnSpc>
              <a:spcBef>
                <a:spcPts val="1200"/>
              </a:spcBef>
              <a:spcAft>
                <a:spcPts val="0"/>
              </a:spcAft>
              <a:buSzPts val="1800"/>
              <a:buNone/>
            </a:pPr>
            <a:r>
              <a:rPr lang="en-US" b="1"/>
              <a:t>Maintenance</a:t>
            </a:r>
            <a:endParaRPr b="1"/>
          </a:p>
          <a:p>
            <a:pPr marL="344479" lvl="1" indent="-342891" algn="l" rtl="0">
              <a:lnSpc>
                <a:spcPct val="100000"/>
              </a:lnSpc>
              <a:spcBef>
                <a:spcPts val="1200"/>
              </a:spcBef>
              <a:spcAft>
                <a:spcPts val="0"/>
              </a:spcAft>
              <a:buSzPts val="1800"/>
              <a:buChar char="⇥"/>
            </a:pPr>
            <a:r>
              <a:rPr lang="en-US"/>
              <a:t>Corrective Maintenance</a:t>
            </a:r>
            <a:endParaRPr/>
          </a:p>
          <a:p>
            <a:pPr marL="344479" lvl="1" indent="-342891" algn="l" rtl="0">
              <a:lnSpc>
                <a:spcPct val="100000"/>
              </a:lnSpc>
              <a:spcBef>
                <a:spcPts val="600"/>
              </a:spcBef>
              <a:spcAft>
                <a:spcPts val="0"/>
              </a:spcAft>
              <a:buSzPts val="1800"/>
              <a:buChar char="⇥"/>
            </a:pPr>
            <a:r>
              <a:rPr lang="en-US"/>
              <a:t>Perfective Maintenance</a:t>
            </a:r>
            <a:endParaRPr/>
          </a:p>
          <a:p>
            <a:pPr marL="344479" lvl="1" indent="-342891" algn="l" rtl="0">
              <a:lnSpc>
                <a:spcPct val="100000"/>
              </a:lnSpc>
              <a:spcBef>
                <a:spcPts val="600"/>
              </a:spcBef>
              <a:spcAft>
                <a:spcPts val="0"/>
              </a:spcAft>
              <a:buSzPts val="1800"/>
              <a:buChar char="⇥"/>
            </a:pPr>
            <a:r>
              <a:rPr lang="en-US"/>
              <a:t>Adaptive Maintenance</a:t>
            </a:r>
            <a:endParaRPr/>
          </a:p>
          <a:p>
            <a:pPr marL="0" lvl="0" indent="0" algn="l" rtl="0">
              <a:lnSpc>
                <a:spcPct val="100000"/>
              </a:lnSpc>
              <a:spcBef>
                <a:spcPts val="600"/>
              </a:spcBef>
              <a:spcAft>
                <a:spcPts val="0"/>
              </a:spcAft>
              <a:buSzPts val="1800"/>
              <a:buNone/>
            </a:pPr>
            <a:endParaRPr/>
          </a:p>
          <a:p>
            <a:pPr marL="0" marR="0" lvl="0" indent="0" algn="l" rtl="0">
              <a:lnSpc>
                <a:spcPct val="100000"/>
              </a:lnSpc>
              <a:spcBef>
                <a:spcPts val="1200"/>
              </a:spcBef>
              <a:spcAft>
                <a:spcPts val="600"/>
              </a:spcAft>
              <a:buClr>
                <a:schemeClr val="dk1"/>
              </a:buClr>
              <a:buSzPts val="1800"/>
              <a:buFont typeface="Arial"/>
              <a:buNone/>
            </a:pPr>
            <a:endParaRPr/>
          </a:p>
        </p:txBody>
      </p:sp>
      <p:pic>
        <p:nvPicPr>
          <p:cNvPr id="1358" name="Google Shape;1358;p23"/>
          <p:cNvPicPr preferRelativeResize="0"/>
          <p:nvPr/>
        </p:nvPicPr>
        <p:blipFill rotWithShape="1">
          <a:blip r:embed="rId3">
            <a:alphaModFix/>
          </a:blip>
          <a:srcRect/>
          <a:stretch/>
        </p:blipFill>
        <p:spPr>
          <a:xfrm>
            <a:off x="8033625" y="2712579"/>
            <a:ext cx="3251418" cy="3053219"/>
          </a:xfrm>
          <a:prstGeom prst="rect">
            <a:avLst/>
          </a:prstGeom>
          <a:noFill/>
          <a:ln>
            <a:noFill/>
          </a:ln>
        </p:spPr>
      </p:pic>
      <p:sp>
        <p:nvSpPr>
          <p:cNvPr id="5" name="Rectangle 4">
            <a:extLst>
              <a:ext uri="{FF2B5EF4-FFF2-40B4-BE49-F238E27FC236}">
                <a16:creationId xmlns:a16="http://schemas.microsoft.com/office/drawing/2014/main" id="{08D0F8C7-5024-478D-9249-1A70653844CE}"/>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6B401ACC-D44F-46F8-BE14-4D70FA2B4693}"/>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2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1.9 Advantages of Waterfall Model</a:t>
            </a:r>
            <a:br>
              <a:rPr lang="en-US"/>
            </a:br>
            <a:endParaRPr/>
          </a:p>
        </p:txBody>
      </p:sp>
      <p:sp>
        <p:nvSpPr>
          <p:cNvPr id="1365" name="Google Shape;1365;p24"/>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sp>
        <p:nvSpPr>
          <p:cNvPr id="1366" name="Google Shape;1366;p24"/>
          <p:cNvSpPr txBox="1"/>
          <p:nvPr/>
        </p:nvSpPr>
        <p:spPr>
          <a:xfrm>
            <a:off x="442709" y="5053163"/>
            <a:ext cx="3658029"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Every phase has a defined start and end point. The progress can be distinctly identified by both, the client and the software developer, through the use of milestones.</a:t>
            </a:r>
            <a:endParaRPr/>
          </a:p>
        </p:txBody>
      </p:sp>
      <p:sp>
        <p:nvSpPr>
          <p:cNvPr id="1367" name="Google Shape;1367;p24"/>
          <p:cNvSpPr txBox="1"/>
          <p:nvPr/>
        </p:nvSpPr>
        <p:spPr>
          <a:xfrm>
            <a:off x="443342" y="4670026"/>
            <a:ext cx="3644936" cy="372727"/>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Discipline</a:t>
            </a:r>
            <a:endParaRPr sz="2800" b="0" i="0" u="none" strike="noStrike" cap="none">
              <a:solidFill>
                <a:schemeClr val="dk1"/>
              </a:solidFill>
              <a:latin typeface="Arial"/>
              <a:ea typeface="Arial"/>
              <a:cs typeface="Arial"/>
              <a:sym typeface="Arial"/>
            </a:endParaRPr>
          </a:p>
        </p:txBody>
      </p:sp>
      <p:sp>
        <p:nvSpPr>
          <p:cNvPr id="1368" name="Google Shape;1368;p24"/>
          <p:cNvSpPr txBox="1"/>
          <p:nvPr/>
        </p:nvSpPr>
        <p:spPr>
          <a:xfrm>
            <a:off x="4364610" y="5053163"/>
            <a:ext cx="3726654"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The emphasis on requirements and design, before writing the codes/programs ensure the minimal wastage of time, effort  and cost and decreases the risk of slipping of schedule. </a:t>
            </a:r>
            <a:endParaRPr/>
          </a:p>
        </p:txBody>
      </p:sp>
      <p:sp>
        <p:nvSpPr>
          <p:cNvPr id="1369" name="Google Shape;1369;p24"/>
          <p:cNvSpPr txBox="1"/>
          <p:nvPr/>
        </p:nvSpPr>
        <p:spPr>
          <a:xfrm>
            <a:off x="4326298" y="4670026"/>
            <a:ext cx="3713315" cy="372727"/>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Time and Cost Effective</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p:txBody>
      </p:sp>
      <p:sp>
        <p:nvSpPr>
          <p:cNvPr id="1370" name="Google Shape;1370;p24"/>
          <p:cNvSpPr txBox="1"/>
          <p:nvPr/>
        </p:nvSpPr>
        <p:spPr>
          <a:xfrm>
            <a:off x="8267578" y="5053163"/>
            <a:ext cx="3610195"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The flaws can be easily caught and taken care of at the design stage, much earlier than the testing stage.</a:t>
            </a:r>
            <a:endParaRPr/>
          </a:p>
        </p:txBody>
      </p:sp>
      <p:sp>
        <p:nvSpPr>
          <p:cNvPr id="1371" name="Google Shape;1371;p24"/>
          <p:cNvSpPr txBox="1"/>
          <p:nvPr/>
        </p:nvSpPr>
        <p:spPr>
          <a:xfrm>
            <a:off x="8277634" y="4670026"/>
            <a:ext cx="3597273" cy="372727"/>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Quality Improvement</a:t>
            </a:r>
            <a:endParaRPr sz="2800" b="0" i="0" u="none" strike="noStrike" cap="none">
              <a:solidFill>
                <a:schemeClr val="dk1"/>
              </a:solidFill>
              <a:latin typeface="Arial"/>
              <a:ea typeface="Arial"/>
              <a:cs typeface="Arial"/>
              <a:sym typeface="Arial"/>
            </a:endParaRPr>
          </a:p>
        </p:txBody>
      </p:sp>
      <p:grpSp>
        <p:nvGrpSpPr>
          <p:cNvPr id="1372" name="Google Shape;1372;p24"/>
          <p:cNvGrpSpPr/>
          <p:nvPr/>
        </p:nvGrpSpPr>
        <p:grpSpPr>
          <a:xfrm>
            <a:off x="1398771" y="1953702"/>
            <a:ext cx="1620994" cy="2603950"/>
            <a:chOff x="2011515" y="1953702"/>
            <a:chExt cx="1620994" cy="2603950"/>
          </a:xfrm>
        </p:grpSpPr>
        <p:sp>
          <p:nvSpPr>
            <p:cNvPr id="1373" name="Google Shape;1373;p24"/>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117"/>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4" name="Google Shape;1374;p24"/>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5" name="Google Shape;1375;p24"/>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6" name="Google Shape;1376;p24"/>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392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7" name="Google Shape;1377;p24"/>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8" name="Google Shape;1378;p24"/>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392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9" name="Google Shape;1379;p24"/>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0" name="Google Shape;1380;p24"/>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1" name="Google Shape;1381;p24"/>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82" name="Google Shape;1382;p24"/>
          <p:cNvGrpSpPr/>
          <p:nvPr/>
        </p:nvGrpSpPr>
        <p:grpSpPr>
          <a:xfrm>
            <a:off x="5202409" y="1953702"/>
            <a:ext cx="1620896" cy="2603950"/>
            <a:chOff x="6077203" y="1953702"/>
            <a:chExt cx="1620896" cy="2603950"/>
          </a:xfrm>
        </p:grpSpPr>
        <p:sp>
          <p:nvSpPr>
            <p:cNvPr id="1383" name="Google Shape;1383;p24"/>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117"/>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4" name="Google Shape;1384;p24"/>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5" name="Google Shape;1385;p24"/>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6" name="Google Shape;1386;p24"/>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392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7" name="Google Shape;1387;p24"/>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8" name="Google Shape;1388;p24"/>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392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9" name="Google Shape;1389;p24"/>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0" name="Google Shape;1390;p24"/>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1" name="Google Shape;1391;p24"/>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92" name="Google Shape;1392;p24"/>
          <p:cNvSpPr/>
          <p:nvPr/>
        </p:nvSpPr>
        <p:spPr>
          <a:xfrm>
            <a:off x="2181013" y="148172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393" name="Google Shape;1393;p24"/>
          <p:cNvSpPr/>
          <p:nvPr/>
        </p:nvSpPr>
        <p:spPr>
          <a:xfrm>
            <a:off x="5952311" y="1471483"/>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394" name="Google Shape;1394;p24"/>
          <p:cNvSpPr/>
          <p:nvPr/>
        </p:nvSpPr>
        <p:spPr>
          <a:xfrm>
            <a:off x="9969811" y="1496867"/>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nvGrpSpPr>
          <p:cNvPr id="1395" name="Google Shape;1395;p24"/>
          <p:cNvGrpSpPr/>
          <p:nvPr/>
        </p:nvGrpSpPr>
        <p:grpSpPr>
          <a:xfrm>
            <a:off x="9228128" y="1953702"/>
            <a:ext cx="1620994" cy="2603950"/>
            <a:chOff x="2011515" y="1953702"/>
            <a:chExt cx="1620994" cy="2603950"/>
          </a:xfrm>
        </p:grpSpPr>
        <p:sp>
          <p:nvSpPr>
            <p:cNvPr id="1396" name="Google Shape;1396;p24"/>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117"/>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7" name="Google Shape;1397;p24"/>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8" name="Google Shape;1398;p24"/>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9" name="Google Shape;1399;p24"/>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392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0" name="Google Shape;1400;p24"/>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1" name="Google Shape;1401;p24"/>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392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2" name="Google Shape;1402;p24"/>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3" name="Google Shape;1403;p24"/>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4" name="Google Shape;1404;p24"/>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01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3" name="Rectangle 42">
            <a:extLst>
              <a:ext uri="{FF2B5EF4-FFF2-40B4-BE49-F238E27FC236}">
                <a16:creationId xmlns:a16="http://schemas.microsoft.com/office/drawing/2014/main" id="{DE4951D8-2E70-41A8-B76D-429869E4CEFE}"/>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DE769F82-AE0D-4E8F-B3F4-A8C3B45FB734}"/>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1.10 </a:t>
            </a:r>
            <a:r>
              <a:rPr lang="en-US">
                <a:latin typeface="Arial"/>
                <a:ea typeface="Arial"/>
                <a:cs typeface="Arial"/>
                <a:sym typeface="Arial"/>
              </a:rPr>
              <a:t>Shortcomings of the Waterfall Model</a:t>
            </a:r>
            <a:endParaRPr/>
          </a:p>
        </p:txBody>
      </p:sp>
      <p:sp>
        <p:nvSpPr>
          <p:cNvPr id="1411" name="Google Shape;1411;p2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412" name="Google Shape;1412;p25"/>
          <p:cNvGrpSpPr/>
          <p:nvPr/>
        </p:nvGrpSpPr>
        <p:grpSpPr>
          <a:xfrm>
            <a:off x="1017174" y="1202545"/>
            <a:ext cx="477477" cy="477477"/>
            <a:chOff x="1044399" y="1577809"/>
            <a:chExt cx="699075" cy="699074"/>
          </a:xfrm>
        </p:grpSpPr>
        <p:sp>
          <p:nvSpPr>
            <p:cNvPr id="1413" name="Google Shape;1413;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14" name="Google Shape;1414;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1415" name="Google Shape;1415;p25"/>
          <p:cNvGrpSpPr/>
          <p:nvPr/>
        </p:nvGrpSpPr>
        <p:grpSpPr>
          <a:xfrm>
            <a:off x="6992716" y="1169665"/>
            <a:ext cx="4573641" cy="5344829"/>
            <a:chOff x="2813" y="961"/>
            <a:chExt cx="2052" cy="2397"/>
          </a:xfrm>
        </p:grpSpPr>
        <p:sp>
          <p:nvSpPr>
            <p:cNvPr id="1416" name="Google Shape;1416;p25"/>
            <p:cNvSpPr/>
            <p:nvPr/>
          </p:nvSpPr>
          <p:spPr>
            <a:xfrm>
              <a:off x="4415" y="1626"/>
              <a:ext cx="127" cy="168"/>
            </a:xfrm>
            <a:custGeom>
              <a:avLst/>
              <a:gdLst/>
              <a:ahLst/>
              <a:cxnLst/>
              <a:rect l="l" t="t" r="r" b="b"/>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17" name="Google Shape;1417;p25"/>
            <p:cNvSpPr/>
            <p:nvPr/>
          </p:nvSpPr>
          <p:spPr>
            <a:xfrm>
              <a:off x="4261" y="1218"/>
              <a:ext cx="130" cy="166"/>
            </a:xfrm>
            <a:custGeom>
              <a:avLst/>
              <a:gdLst/>
              <a:ahLst/>
              <a:cxnLst/>
              <a:rect l="l" t="t" r="r" b="b"/>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18" name="Google Shape;1418;p25"/>
            <p:cNvSpPr/>
            <p:nvPr/>
          </p:nvSpPr>
          <p:spPr>
            <a:xfrm>
              <a:off x="3452" y="1219"/>
              <a:ext cx="120" cy="177"/>
            </a:xfrm>
            <a:custGeom>
              <a:avLst/>
              <a:gdLst/>
              <a:ahLst/>
              <a:cxnLst/>
              <a:rect l="l" t="t" r="r" b="b"/>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19" name="Google Shape;1419;p25"/>
            <p:cNvSpPr/>
            <p:nvPr/>
          </p:nvSpPr>
          <p:spPr>
            <a:xfrm>
              <a:off x="2912" y="1464"/>
              <a:ext cx="186" cy="112"/>
            </a:xfrm>
            <a:custGeom>
              <a:avLst/>
              <a:gdLst/>
              <a:ahLst/>
              <a:cxnLst/>
              <a:rect l="l" t="t" r="r" b="b"/>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0" name="Google Shape;1420;p25"/>
            <p:cNvSpPr/>
            <p:nvPr/>
          </p:nvSpPr>
          <p:spPr>
            <a:xfrm>
              <a:off x="3659" y="1071"/>
              <a:ext cx="173" cy="122"/>
            </a:xfrm>
            <a:custGeom>
              <a:avLst/>
              <a:gdLst/>
              <a:ahLst/>
              <a:cxnLst/>
              <a:rect l="l" t="t" r="r" b="b"/>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1" name="Google Shape;1421;p25"/>
            <p:cNvSpPr/>
            <p:nvPr/>
          </p:nvSpPr>
          <p:spPr>
            <a:xfrm>
              <a:off x="4702" y="1626"/>
              <a:ext cx="130" cy="168"/>
            </a:xfrm>
            <a:custGeom>
              <a:avLst/>
              <a:gdLst/>
              <a:ahLst/>
              <a:cxnLst/>
              <a:rect l="l" t="t" r="r" b="b"/>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25"/>
            <p:cNvSpPr/>
            <p:nvPr/>
          </p:nvSpPr>
          <p:spPr>
            <a:xfrm>
              <a:off x="3194" y="1907"/>
              <a:ext cx="153" cy="150"/>
            </a:xfrm>
            <a:custGeom>
              <a:avLst/>
              <a:gdLst/>
              <a:ahLst/>
              <a:cxnLst/>
              <a:rect l="l" t="t" r="r" b="b"/>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25"/>
            <p:cNvSpPr/>
            <p:nvPr/>
          </p:nvSpPr>
          <p:spPr>
            <a:xfrm>
              <a:off x="2886" y="2504"/>
              <a:ext cx="1837" cy="854"/>
            </a:xfrm>
            <a:custGeom>
              <a:avLst/>
              <a:gdLst/>
              <a:ahLst/>
              <a:cxnLst/>
              <a:rect l="l" t="t" r="r" b="b"/>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25"/>
            <p:cNvSpPr/>
            <p:nvPr/>
          </p:nvSpPr>
          <p:spPr>
            <a:xfrm>
              <a:off x="3081" y="2504"/>
              <a:ext cx="1446" cy="674"/>
            </a:xfrm>
            <a:custGeom>
              <a:avLst/>
              <a:gdLst/>
              <a:ahLst/>
              <a:cxnLst/>
              <a:rect l="l" t="t" r="r" b="b"/>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25"/>
            <p:cNvSpPr/>
            <p:nvPr/>
          </p:nvSpPr>
          <p:spPr>
            <a:xfrm>
              <a:off x="3266" y="2504"/>
              <a:ext cx="1076" cy="501"/>
            </a:xfrm>
            <a:custGeom>
              <a:avLst/>
              <a:gdLst/>
              <a:ahLst/>
              <a:cxnLst/>
              <a:rect l="l" t="t" r="r" b="b"/>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25"/>
            <p:cNvSpPr/>
            <p:nvPr/>
          </p:nvSpPr>
          <p:spPr>
            <a:xfrm>
              <a:off x="2813" y="961"/>
              <a:ext cx="2052" cy="1860"/>
            </a:xfrm>
            <a:custGeom>
              <a:avLst/>
              <a:gdLst/>
              <a:ahLst/>
              <a:cxnLst/>
              <a:rect l="l" t="t" r="r" b="b"/>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427" name="Google Shape;1427;p25"/>
          <p:cNvSpPr/>
          <p:nvPr/>
        </p:nvSpPr>
        <p:spPr>
          <a:xfrm>
            <a:off x="1637998" y="1289616"/>
            <a:ext cx="25442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Possibilities of errors</a:t>
            </a:r>
            <a:endParaRPr sz="1800" b="0" i="0" u="none" strike="noStrike" cap="none">
              <a:solidFill>
                <a:srgbClr val="000000"/>
              </a:solidFill>
              <a:latin typeface="Arial"/>
              <a:ea typeface="Arial"/>
              <a:cs typeface="Arial"/>
              <a:sym typeface="Arial"/>
            </a:endParaRPr>
          </a:p>
        </p:txBody>
      </p:sp>
      <p:grpSp>
        <p:nvGrpSpPr>
          <p:cNvPr id="1428" name="Google Shape;1428;p25"/>
          <p:cNvGrpSpPr/>
          <p:nvPr/>
        </p:nvGrpSpPr>
        <p:grpSpPr>
          <a:xfrm>
            <a:off x="1017174" y="1874173"/>
            <a:ext cx="477477" cy="477477"/>
            <a:chOff x="1044399" y="1577809"/>
            <a:chExt cx="699075" cy="699074"/>
          </a:xfrm>
        </p:grpSpPr>
        <p:sp>
          <p:nvSpPr>
            <p:cNvPr id="1429" name="Google Shape;1429;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30" name="Google Shape;1430;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431" name="Google Shape;1431;p25"/>
          <p:cNvSpPr/>
          <p:nvPr/>
        </p:nvSpPr>
        <p:spPr>
          <a:xfrm>
            <a:off x="1637998" y="1961244"/>
            <a:ext cx="315983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Not suitable for all projects</a:t>
            </a:r>
            <a:endParaRPr sz="1800" b="1" i="0" u="none" strike="noStrike" cap="none">
              <a:solidFill>
                <a:srgbClr val="000000"/>
              </a:solidFill>
              <a:latin typeface="Arial"/>
              <a:ea typeface="Arial"/>
              <a:cs typeface="Arial"/>
              <a:sym typeface="Arial"/>
            </a:endParaRPr>
          </a:p>
        </p:txBody>
      </p:sp>
      <p:grpSp>
        <p:nvGrpSpPr>
          <p:cNvPr id="1432" name="Google Shape;1432;p25"/>
          <p:cNvGrpSpPr/>
          <p:nvPr/>
        </p:nvGrpSpPr>
        <p:grpSpPr>
          <a:xfrm>
            <a:off x="1017174" y="2545801"/>
            <a:ext cx="477477" cy="477477"/>
            <a:chOff x="1044399" y="1577809"/>
            <a:chExt cx="699075" cy="699074"/>
          </a:xfrm>
        </p:grpSpPr>
        <p:sp>
          <p:nvSpPr>
            <p:cNvPr id="1433" name="Google Shape;1433;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34" name="Google Shape;1434;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435" name="Google Shape;1435;p25"/>
          <p:cNvSpPr/>
          <p:nvPr/>
        </p:nvSpPr>
        <p:spPr>
          <a:xfrm>
            <a:off x="1637998" y="2632872"/>
            <a:ext cx="25442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Implicit assumptions </a:t>
            </a:r>
            <a:endParaRPr/>
          </a:p>
        </p:txBody>
      </p:sp>
      <p:grpSp>
        <p:nvGrpSpPr>
          <p:cNvPr id="1436" name="Google Shape;1436;p25"/>
          <p:cNvGrpSpPr/>
          <p:nvPr/>
        </p:nvGrpSpPr>
        <p:grpSpPr>
          <a:xfrm>
            <a:off x="1017174" y="3217429"/>
            <a:ext cx="477477" cy="477477"/>
            <a:chOff x="1044399" y="1577809"/>
            <a:chExt cx="699075" cy="699074"/>
          </a:xfrm>
        </p:grpSpPr>
        <p:sp>
          <p:nvSpPr>
            <p:cNvPr id="1437" name="Google Shape;1437;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38" name="Google Shape;1438;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439" name="Google Shape;1439;p25"/>
          <p:cNvSpPr/>
          <p:nvPr/>
        </p:nvSpPr>
        <p:spPr>
          <a:xfrm>
            <a:off x="1637998" y="3304500"/>
            <a:ext cx="295465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High risk and uncertainty</a:t>
            </a:r>
            <a:endParaRPr/>
          </a:p>
        </p:txBody>
      </p:sp>
      <p:grpSp>
        <p:nvGrpSpPr>
          <p:cNvPr id="1440" name="Google Shape;1440;p25"/>
          <p:cNvGrpSpPr/>
          <p:nvPr/>
        </p:nvGrpSpPr>
        <p:grpSpPr>
          <a:xfrm>
            <a:off x="1017174" y="3889057"/>
            <a:ext cx="477477" cy="477477"/>
            <a:chOff x="1044399" y="1577809"/>
            <a:chExt cx="699075" cy="699074"/>
          </a:xfrm>
        </p:grpSpPr>
        <p:sp>
          <p:nvSpPr>
            <p:cNvPr id="1441" name="Google Shape;1441;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42" name="Google Shape;1442;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443" name="Google Shape;1443;p25"/>
          <p:cNvSpPr/>
          <p:nvPr/>
        </p:nvSpPr>
        <p:spPr>
          <a:xfrm>
            <a:off x="1637998" y="3976128"/>
            <a:ext cx="37625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Non-adaptive design constraints</a:t>
            </a:r>
            <a:endParaRPr sz="1800" b="1" i="0" u="none" strike="noStrike" cap="none">
              <a:solidFill>
                <a:srgbClr val="000000"/>
              </a:solidFill>
              <a:latin typeface="Arial"/>
              <a:ea typeface="Arial"/>
              <a:cs typeface="Arial"/>
              <a:sym typeface="Arial"/>
            </a:endParaRPr>
          </a:p>
        </p:txBody>
      </p:sp>
      <p:grpSp>
        <p:nvGrpSpPr>
          <p:cNvPr id="1444" name="Google Shape;1444;p25"/>
          <p:cNvGrpSpPr/>
          <p:nvPr/>
        </p:nvGrpSpPr>
        <p:grpSpPr>
          <a:xfrm>
            <a:off x="1017174" y="4560685"/>
            <a:ext cx="477477" cy="477477"/>
            <a:chOff x="1044399" y="1577809"/>
            <a:chExt cx="699075" cy="699074"/>
          </a:xfrm>
        </p:grpSpPr>
        <p:sp>
          <p:nvSpPr>
            <p:cNvPr id="1445" name="Google Shape;1445;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46" name="Google Shape;1446;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447" name="Google Shape;1447;p25"/>
          <p:cNvSpPr/>
          <p:nvPr/>
        </p:nvSpPr>
        <p:spPr>
          <a:xfrm>
            <a:off x="1637998" y="4647756"/>
            <a:ext cx="47371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Ignores mid-process user/client feedback</a:t>
            </a:r>
            <a:endParaRPr sz="1800" b="1" i="0" u="none" strike="noStrike" cap="none">
              <a:solidFill>
                <a:srgbClr val="000000"/>
              </a:solidFill>
              <a:latin typeface="Arial"/>
              <a:ea typeface="Arial"/>
              <a:cs typeface="Arial"/>
              <a:sym typeface="Arial"/>
            </a:endParaRPr>
          </a:p>
        </p:txBody>
      </p:sp>
      <p:grpSp>
        <p:nvGrpSpPr>
          <p:cNvPr id="1448" name="Google Shape;1448;p25"/>
          <p:cNvGrpSpPr/>
          <p:nvPr/>
        </p:nvGrpSpPr>
        <p:grpSpPr>
          <a:xfrm>
            <a:off x="1017174" y="5232313"/>
            <a:ext cx="477477" cy="477477"/>
            <a:chOff x="1044399" y="1577809"/>
            <a:chExt cx="699075" cy="699074"/>
          </a:xfrm>
        </p:grpSpPr>
        <p:sp>
          <p:nvSpPr>
            <p:cNvPr id="1449" name="Google Shape;1449;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50" name="Google Shape;1450;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1451" name="Google Shape;1451;p25"/>
          <p:cNvGrpSpPr/>
          <p:nvPr/>
        </p:nvGrpSpPr>
        <p:grpSpPr>
          <a:xfrm>
            <a:off x="1048937" y="1791471"/>
            <a:ext cx="5328291" cy="4029768"/>
            <a:chOff x="1048938" y="1791471"/>
            <a:chExt cx="4909038" cy="4029768"/>
          </a:xfrm>
        </p:grpSpPr>
        <p:cxnSp>
          <p:nvCxnSpPr>
            <p:cNvPr id="1452" name="Google Shape;1452;p25"/>
            <p:cNvCxnSpPr/>
            <p:nvPr/>
          </p:nvCxnSpPr>
          <p:spPr>
            <a:xfrm>
              <a:off x="1048938" y="1791471"/>
              <a:ext cx="4909038" cy="0"/>
            </a:xfrm>
            <a:prstGeom prst="straightConnector1">
              <a:avLst/>
            </a:prstGeom>
            <a:noFill/>
            <a:ln w="9525" cap="flat" cmpd="sng">
              <a:solidFill>
                <a:srgbClr val="16BF7F"/>
              </a:solidFill>
              <a:prstDash val="solid"/>
              <a:round/>
              <a:headEnd type="none" w="sm" len="sm"/>
              <a:tailEnd type="none" w="sm" len="sm"/>
            </a:ln>
          </p:spPr>
        </p:cxnSp>
        <p:cxnSp>
          <p:nvCxnSpPr>
            <p:cNvPr id="1453" name="Google Shape;1453;p25"/>
            <p:cNvCxnSpPr/>
            <p:nvPr/>
          </p:nvCxnSpPr>
          <p:spPr>
            <a:xfrm>
              <a:off x="1048938" y="2463099"/>
              <a:ext cx="4909038" cy="0"/>
            </a:xfrm>
            <a:prstGeom prst="straightConnector1">
              <a:avLst/>
            </a:prstGeom>
            <a:noFill/>
            <a:ln w="9525" cap="flat" cmpd="sng">
              <a:solidFill>
                <a:srgbClr val="16BF7F"/>
              </a:solidFill>
              <a:prstDash val="solid"/>
              <a:round/>
              <a:headEnd type="none" w="sm" len="sm"/>
              <a:tailEnd type="none" w="sm" len="sm"/>
            </a:ln>
          </p:spPr>
        </p:cxnSp>
        <p:cxnSp>
          <p:nvCxnSpPr>
            <p:cNvPr id="1454" name="Google Shape;1454;p25"/>
            <p:cNvCxnSpPr/>
            <p:nvPr/>
          </p:nvCxnSpPr>
          <p:spPr>
            <a:xfrm>
              <a:off x="1048938" y="3134727"/>
              <a:ext cx="4909038" cy="0"/>
            </a:xfrm>
            <a:prstGeom prst="straightConnector1">
              <a:avLst/>
            </a:prstGeom>
            <a:noFill/>
            <a:ln w="9525" cap="flat" cmpd="sng">
              <a:solidFill>
                <a:srgbClr val="16BF7F"/>
              </a:solidFill>
              <a:prstDash val="solid"/>
              <a:round/>
              <a:headEnd type="none" w="sm" len="sm"/>
              <a:tailEnd type="none" w="sm" len="sm"/>
            </a:ln>
          </p:spPr>
        </p:cxnSp>
        <p:cxnSp>
          <p:nvCxnSpPr>
            <p:cNvPr id="1455" name="Google Shape;1455;p25"/>
            <p:cNvCxnSpPr/>
            <p:nvPr/>
          </p:nvCxnSpPr>
          <p:spPr>
            <a:xfrm>
              <a:off x="1048938" y="3806355"/>
              <a:ext cx="4909038" cy="0"/>
            </a:xfrm>
            <a:prstGeom prst="straightConnector1">
              <a:avLst/>
            </a:prstGeom>
            <a:noFill/>
            <a:ln w="9525" cap="flat" cmpd="sng">
              <a:solidFill>
                <a:srgbClr val="16BF7F"/>
              </a:solidFill>
              <a:prstDash val="solid"/>
              <a:round/>
              <a:headEnd type="none" w="sm" len="sm"/>
              <a:tailEnd type="none" w="sm" len="sm"/>
            </a:ln>
          </p:spPr>
        </p:cxnSp>
        <p:cxnSp>
          <p:nvCxnSpPr>
            <p:cNvPr id="1456" name="Google Shape;1456;p25"/>
            <p:cNvCxnSpPr/>
            <p:nvPr/>
          </p:nvCxnSpPr>
          <p:spPr>
            <a:xfrm>
              <a:off x="1048938" y="4477983"/>
              <a:ext cx="4909038" cy="0"/>
            </a:xfrm>
            <a:prstGeom prst="straightConnector1">
              <a:avLst/>
            </a:prstGeom>
            <a:noFill/>
            <a:ln w="9525" cap="flat" cmpd="sng">
              <a:solidFill>
                <a:srgbClr val="16BF7F"/>
              </a:solidFill>
              <a:prstDash val="solid"/>
              <a:round/>
              <a:headEnd type="none" w="sm" len="sm"/>
              <a:tailEnd type="none" w="sm" len="sm"/>
            </a:ln>
          </p:spPr>
        </p:cxnSp>
        <p:cxnSp>
          <p:nvCxnSpPr>
            <p:cNvPr id="1457" name="Google Shape;1457;p25"/>
            <p:cNvCxnSpPr/>
            <p:nvPr/>
          </p:nvCxnSpPr>
          <p:spPr>
            <a:xfrm>
              <a:off x="1048938" y="5149611"/>
              <a:ext cx="4909038" cy="0"/>
            </a:xfrm>
            <a:prstGeom prst="straightConnector1">
              <a:avLst/>
            </a:prstGeom>
            <a:noFill/>
            <a:ln w="9525" cap="flat" cmpd="sng">
              <a:solidFill>
                <a:srgbClr val="16BF7F"/>
              </a:solidFill>
              <a:prstDash val="solid"/>
              <a:round/>
              <a:headEnd type="none" w="sm" len="sm"/>
              <a:tailEnd type="none" w="sm" len="sm"/>
            </a:ln>
          </p:spPr>
        </p:cxnSp>
        <p:cxnSp>
          <p:nvCxnSpPr>
            <p:cNvPr id="1458" name="Google Shape;1458;p25"/>
            <p:cNvCxnSpPr/>
            <p:nvPr/>
          </p:nvCxnSpPr>
          <p:spPr>
            <a:xfrm>
              <a:off x="1048938" y="5821239"/>
              <a:ext cx="4909038" cy="0"/>
            </a:xfrm>
            <a:prstGeom prst="straightConnector1">
              <a:avLst/>
            </a:prstGeom>
            <a:noFill/>
            <a:ln w="9525" cap="flat" cmpd="sng">
              <a:solidFill>
                <a:srgbClr val="16BF7F"/>
              </a:solidFill>
              <a:prstDash val="solid"/>
              <a:round/>
              <a:headEnd type="none" w="sm" len="sm"/>
              <a:tailEnd type="none" w="sm" len="sm"/>
            </a:ln>
          </p:spPr>
        </p:cxnSp>
      </p:grpSp>
      <p:sp>
        <p:nvSpPr>
          <p:cNvPr id="1459" name="Google Shape;1459;p25"/>
          <p:cNvSpPr/>
          <p:nvPr/>
        </p:nvSpPr>
        <p:spPr>
          <a:xfrm>
            <a:off x="1637998" y="5319384"/>
            <a:ext cx="265970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Delayed testing period</a:t>
            </a:r>
            <a:endParaRPr/>
          </a:p>
        </p:txBody>
      </p:sp>
      <p:grpSp>
        <p:nvGrpSpPr>
          <p:cNvPr id="1460" name="Google Shape;1460;p25"/>
          <p:cNvGrpSpPr/>
          <p:nvPr/>
        </p:nvGrpSpPr>
        <p:grpSpPr>
          <a:xfrm>
            <a:off x="1017174" y="5903941"/>
            <a:ext cx="477477" cy="477477"/>
            <a:chOff x="1044399" y="1577809"/>
            <a:chExt cx="699075" cy="699074"/>
          </a:xfrm>
        </p:grpSpPr>
        <p:sp>
          <p:nvSpPr>
            <p:cNvPr id="1461" name="Google Shape;1461;p25"/>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462" name="Google Shape;1462;p25"/>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1463" name="Google Shape;1463;p25"/>
          <p:cNvSpPr/>
          <p:nvPr/>
        </p:nvSpPr>
        <p:spPr>
          <a:xfrm>
            <a:off x="1637998" y="5991012"/>
            <a:ext cx="278794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Makes changes difficult</a:t>
            </a:r>
            <a:endParaRPr/>
          </a:p>
        </p:txBody>
      </p:sp>
      <p:sp>
        <p:nvSpPr>
          <p:cNvPr id="56" name="Rectangle 55">
            <a:extLst>
              <a:ext uri="{FF2B5EF4-FFF2-40B4-BE49-F238E27FC236}">
                <a16:creationId xmlns:a16="http://schemas.microsoft.com/office/drawing/2014/main" id="{16627178-7587-4E55-B9BA-DBA420319FCB}"/>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7" name="Rectangle 56">
            <a:extLst>
              <a:ext uri="{FF2B5EF4-FFF2-40B4-BE49-F238E27FC236}">
                <a16:creationId xmlns:a16="http://schemas.microsoft.com/office/drawing/2014/main" id="{5E3791F6-38A9-49D4-8A53-F500AFAE859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470" name="Google Shape;1470;p26"/>
          <p:cNvSpPr txBox="1">
            <a:spLocks noGrp="1"/>
          </p:cNvSpPr>
          <p:nvPr>
            <p:ph type="body" idx="1"/>
          </p:nvPr>
        </p:nvSpPr>
        <p:spPr>
          <a:xfrm>
            <a:off x="4809150" y="1852368"/>
            <a:ext cx="7039949"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AutoNum type="arabicPeriod"/>
            </a:pPr>
            <a:r>
              <a:rPr lang="en-US"/>
              <a:t>Which model is also called as the classic life cycle or the Waterfall model? </a:t>
            </a:r>
            <a:endParaRPr/>
          </a:p>
          <a:p>
            <a:pPr marL="688975" lvl="1" indent="-342900" algn="l" rtl="0">
              <a:lnSpc>
                <a:spcPct val="100000"/>
              </a:lnSpc>
              <a:spcBef>
                <a:spcPts val="900"/>
              </a:spcBef>
              <a:spcAft>
                <a:spcPts val="0"/>
              </a:spcAft>
              <a:buSzPts val="1800"/>
              <a:buAutoNum type="alphaUcParenR"/>
            </a:pPr>
            <a:r>
              <a:rPr lang="en-US"/>
              <a:t>Iterative Development</a:t>
            </a:r>
            <a:endParaRPr/>
          </a:p>
          <a:p>
            <a:pPr marL="688975" lvl="1" indent="-342900" algn="l" rtl="0">
              <a:lnSpc>
                <a:spcPct val="100000"/>
              </a:lnSpc>
              <a:spcBef>
                <a:spcPts val="0"/>
              </a:spcBef>
              <a:spcAft>
                <a:spcPts val="0"/>
              </a:spcAft>
              <a:buSzPts val="1800"/>
              <a:buAutoNum type="alphaUcParenR"/>
            </a:pPr>
            <a:r>
              <a:rPr lang="en-US"/>
              <a:t>Linear Sequential Development</a:t>
            </a:r>
            <a:endParaRPr/>
          </a:p>
          <a:p>
            <a:pPr marL="688975" lvl="1" indent="-342900" algn="l" rtl="0">
              <a:lnSpc>
                <a:spcPct val="100000"/>
              </a:lnSpc>
              <a:spcBef>
                <a:spcPts val="0"/>
              </a:spcBef>
              <a:spcAft>
                <a:spcPts val="0"/>
              </a:spcAft>
              <a:buSzPts val="1800"/>
              <a:buAutoNum type="alphaUcParenR"/>
            </a:pPr>
            <a:r>
              <a:rPr lang="en-US"/>
              <a:t>RAD Model</a:t>
            </a:r>
            <a:endParaRPr/>
          </a:p>
          <a:p>
            <a:pPr marL="688975" lvl="1" indent="-342900" algn="l" rtl="0">
              <a:lnSpc>
                <a:spcPct val="100000"/>
              </a:lnSpc>
              <a:spcBef>
                <a:spcPts val="0"/>
              </a:spcBef>
              <a:spcAft>
                <a:spcPts val="0"/>
              </a:spcAft>
              <a:buSzPts val="1800"/>
              <a:buAutoNum type="alphaUcParenR"/>
            </a:pPr>
            <a:r>
              <a:rPr lang="en-US"/>
              <a:t>Incremental Development</a:t>
            </a:r>
            <a:endParaRPr/>
          </a:p>
          <a:p>
            <a:pPr marL="342900" lvl="0" indent="-228600" algn="l" rtl="0">
              <a:lnSpc>
                <a:spcPct val="100000"/>
              </a:lnSpc>
              <a:spcBef>
                <a:spcPts val="0"/>
              </a:spcBef>
              <a:spcAft>
                <a:spcPts val="0"/>
              </a:spcAft>
              <a:buSzPts val="1800"/>
              <a:buNone/>
            </a:pPr>
            <a:endParaRPr/>
          </a:p>
          <a:p>
            <a:pPr marL="342900" lvl="0" indent="-342900" algn="l" rtl="0">
              <a:lnSpc>
                <a:spcPct val="100000"/>
              </a:lnSpc>
              <a:spcBef>
                <a:spcPts val="900"/>
              </a:spcBef>
              <a:spcAft>
                <a:spcPts val="0"/>
              </a:spcAft>
              <a:buSzPts val="1800"/>
              <a:buAutoNum type="arabicPeriod"/>
            </a:pPr>
            <a:r>
              <a:rPr lang="en-US"/>
              <a:t>What is the simplest model of software development paradigm? </a:t>
            </a:r>
            <a:endParaRPr/>
          </a:p>
          <a:p>
            <a:pPr marL="688975" lvl="1" indent="-342900" algn="l" rtl="0">
              <a:lnSpc>
                <a:spcPct val="100000"/>
              </a:lnSpc>
              <a:spcBef>
                <a:spcPts val="900"/>
              </a:spcBef>
              <a:spcAft>
                <a:spcPts val="0"/>
              </a:spcAft>
              <a:buSzPts val="1800"/>
              <a:buAutoNum type="alphaUcParenR"/>
            </a:pPr>
            <a:r>
              <a:rPr lang="en-US"/>
              <a:t>V-model</a:t>
            </a:r>
            <a:endParaRPr/>
          </a:p>
          <a:p>
            <a:pPr marL="688975" lvl="1" indent="-342900" algn="l" rtl="0">
              <a:lnSpc>
                <a:spcPct val="100000"/>
              </a:lnSpc>
              <a:spcBef>
                <a:spcPts val="0"/>
              </a:spcBef>
              <a:spcAft>
                <a:spcPts val="0"/>
              </a:spcAft>
              <a:buSzPts val="1800"/>
              <a:buAutoNum type="alphaUcParenR"/>
            </a:pPr>
            <a:r>
              <a:rPr lang="en-US"/>
              <a:t>Spiral model</a:t>
            </a:r>
            <a:endParaRPr/>
          </a:p>
          <a:p>
            <a:pPr marL="688975" lvl="1" indent="-342900" algn="l" rtl="0">
              <a:lnSpc>
                <a:spcPct val="100000"/>
              </a:lnSpc>
              <a:spcBef>
                <a:spcPts val="0"/>
              </a:spcBef>
              <a:spcAft>
                <a:spcPts val="0"/>
              </a:spcAft>
              <a:buSzPts val="1800"/>
              <a:buAutoNum type="alphaUcParenR"/>
            </a:pPr>
            <a:r>
              <a:rPr lang="en-US"/>
              <a:t>Big Bang model</a:t>
            </a:r>
            <a:endParaRPr/>
          </a:p>
          <a:p>
            <a:pPr marL="688975" lvl="1" indent="-342900" algn="l" rtl="0">
              <a:lnSpc>
                <a:spcPct val="100000"/>
              </a:lnSpc>
              <a:spcBef>
                <a:spcPts val="0"/>
              </a:spcBef>
              <a:spcAft>
                <a:spcPts val="0"/>
              </a:spcAft>
              <a:buSzPts val="1800"/>
              <a:buAutoNum type="alphaUcParenR"/>
            </a:pPr>
            <a:r>
              <a:rPr lang="en-US"/>
              <a:t>Waterfall model</a:t>
            </a:r>
            <a:endParaRPr/>
          </a:p>
          <a:p>
            <a:pPr marL="342900" lvl="0" indent="-228600" algn="l" rtl="0">
              <a:lnSpc>
                <a:spcPct val="100000"/>
              </a:lnSpc>
              <a:spcBef>
                <a:spcPts val="0"/>
              </a:spcBef>
              <a:spcAft>
                <a:spcPts val="0"/>
              </a:spcAft>
              <a:buSzPts val="1800"/>
              <a:buFont typeface="Arial"/>
              <a:buNone/>
            </a:pPr>
            <a:endParaRPr/>
          </a:p>
        </p:txBody>
      </p:sp>
      <p:sp>
        <p:nvSpPr>
          <p:cNvPr id="4" name="Rectangle 3">
            <a:extLst>
              <a:ext uri="{FF2B5EF4-FFF2-40B4-BE49-F238E27FC236}">
                <a16:creationId xmlns:a16="http://schemas.microsoft.com/office/drawing/2014/main" id="{AA121CEA-8EED-4B8B-92D2-833952B91E2C}"/>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85B77810-512B-424E-B473-F35FF986A1D4}"/>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2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477" name="Google Shape;1477;p27"/>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startAt="3"/>
            </a:pPr>
            <a:r>
              <a:rPr lang="en-US"/>
              <a:t>In which of the following phases of maintenance, the software is ported to work in a new environment?</a:t>
            </a:r>
            <a:endParaRPr/>
          </a:p>
          <a:p>
            <a:pPr marL="688975" lvl="1" indent="-342900" algn="l" rtl="0">
              <a:lnSpc>
                <a:spcPct val="100000"/>
              </a:lnSpc>
              <a:spcBef>
                <a:spcPts val="900"/>
              </a:spcBef>
              <a:spcAft>
                <a:spcPts val="0"/>
              </a:spcAft>
              <a:buSzPts val="1800"/>
              <a:buAutoNum type="alphaUcParenR"/>
            </a:pPr>
            <a:r>
              <a:rPr lang="en-US"/>
              <a:t>Corrective maintenance</a:t>
            </a:r>
            <a:endParaRPr/>
          </a:p>
          <a:p>
            <a:pPr marL="688975" lvl="1" indent="-342900" algn="l" rtl="0">
              <a:lnSpc>
                <a:spcPct val="100000"/>
              </a:lnSpc>
              <a:spcBef>
                <a:spcPts val="0"/>
              </a:spcBef>
              <a:spcAft>
                <a:spcPts val="0"/>
              </a:spcAft>
              <a:buSzPts val="1800"/>
              <a:buAutoNum type="alphaUcParenR"/>
            </a:pPr>
            <a:r>
              <a:rPr lang="en-US"/>
              <a:t>Perfective maintenance</a:t>
            </a:r>
            <a:endParaRPr/>
          </a:p>
          <a:p>
            <a:pPr marL="688975" lvl="1" indent="-342900" algn="l" rtl="0">
              <a:lnSpc>
                <a:spcPct val="100000"/>
              </a:lnSpc>
              <a:spcBef>
                <a:spcPts val="0"/>
              </a:spcBef>
              <a:spcAft>
                <a:spcPts val="0"/>
              </a:spcAft>
              <a:buSzPts val="1800"/>
              <a:buAutoNum type="alphaUcParenR"/>
            </a:pPr>
            <a:r>
              <a:rPr lang="en-US"/>
              <a:t>Adaptive maintenance</a:t>
            </a:r>
            <a:endParaRPr/>
          </a:p>
          <a:p>
            <a:pPr marL="688975" lvl="1" indent="-342900" algn="l" rtl="0">
              <a:lnSpc>
                <a:spcPct val="100000"/>
              </a:lnSpc>
              <a:spcBef>
                <a:spcPts val="0"/>
              </a:spcBef>
              <a:spcAft>
                <a:spcPts val="0"/>
              </a:spcAft>
              <a:buSzPts val="1800"/>
              <a:buAutoNum type="alphaUcParenR"/>
            </a:pPr>
            <a:r>
              <a:rPr lang="en-US"/>
              <a:t>None of the above</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AutoNum type="arabicPeriod" startAt="3"/>
            </a:pPr>
            <a:r>
              <a:rPr lang="en-US"/>
              <a:t>Which of the following testing is carried out by a primary group of customers?</a:t>
            </a:r>
            <a:endParaRPr/>
          </a:p>
          <a:p>
            <a:pPr marL="688975" lvl="1" indent="-342900" algn="l" rtl="0">
              <a:lnSpc>
                <a:spcPct val="100000"/>
              </a:lnSpc>
              <a:spcBef>
                <a:spcPts val="900"/>
              </a:spcBef>
              <a:spcAft>
                <a:spcPts val="0"/>
              </a:spcAft>
              <a:buSzPts val="1800"/>
              <a:buAutoNum type="alphaUcParenR"/>
            </a:pPr>
            <a:r>
              <a:rPr lang="en-US"/>
              <a:t>Alpha-testing</a:t>
            </a:r>
            <a:endParaRPr/>
          </a:p>
          <a:p>
            <a:pPr marL="688975" lvl="1" indent="-342900" algn="l" rtl="0">
              <a:lnSpc>
                <a:spcPct val="100000"/>
              </a:lnSpc>
              <a:spcBef>
                <a:spcPts val="0"/>
              </a:spcBef>
              <a:spcAft>
                <a:spcPts val="0"/>
              </a:spcAft>
              <a:buSzPts val="1800"/>
              <a:buAutoNum type="alphaUcParenR"/>
            </a:pPr>
            <a:r>
              <a:rPr lang="en-US"/>
              <a:t>Beta-testing</a:t>
            </a:r>
            <a:endParaRPr/>
          </a:p>
          <a:p>
            <a:pPr marL="688975" lvl="1" indent="-342900" algn="l" rtl="0">
              <a:lnSpc>
                <a:spcPct val="100000"/>
              </a:lnSpc>
              <a:spcBef>
                <a:spcPts val="0"/>
              </a:spcBef>
              <a:spcAft>
                <a:spcPts val="0"/>
              </a:spcAft>
              <a:buSzPts val="1800"/>
              <a:buAutoNum type="alphaUcParenR"/>
            </a:pPr>
            <a:r>
              <a:rPr lang="en-US"/>
              <a:t>Gamma-testing</a:t>
            </a:r>
            <a:endParaRPr/>
          </a:p>
          <a:p>
            <a:pPr marL="688975" lvl="1" indent="-342900" algn="l" rtl="0">
              <a:lnSpc>
                <a:spcPct val="100000"/>
              </a:lnSpc>
              <a:spcBef>
                <a:spcPts val="0"/>
              </a:spcBef>
              <a:spcAft>
                <a:spcPts val="0"/>
              </a:spcAft>
              <a:buSzPts val="1800"/>
              <a:buAutoNum type="alphaUcParenR"/>
            </a:pPr>
            <a:r>
              <a:rPr lang="en-US"/>
              <a:t>Delta-testing </a:t>
            </a:r>
            <a:endParaRPr/>
          </a:p>
          <a:p>
            <a:pPr marL="342900" lvl="0" indent="-228600" algn="l" rtl="0">
              <a:lnSpc>
                <a:spcPct val="100000"/>
              </a:lnSpc>
              <a:spcBef>
                <a:spcPts val="0"/>
              </a:spcBef>
              <a:spcAft>
                <a:spcPts val="0"/>
              </a:spcAft>
              <a:buSzPts val="1800"/>
              <a:buNone/>
            </a:pPr>
            <a:endParaRPr/>
          </a:p>
        </p:txBody>
      </p:sp>
      <p:sp>
        <p:nvSpPr>
          <p:cNvPr id="4" name="Rectangle 3">
            <a:extLst>
              <a:ext uri="{FF2B5EF4-FFF2-40B4-BE49-F238E27FC236}">
                <a16:creationId xmlns:a16="http://schemas.microsoft.com/office/drawing/2014/main" id="{F7221FE3-8296-4C1C-B06C-EA15BC8B5545}"/>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5ECD696F-F46C-4913-BBD3-FD76949BD901}"/>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2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1.11 Gated Waterfall Model </a:t>
            </a:r>
            <a:endParaRPr/>
          </a:p>
        </p:txBody>
      </p:sp>
      <p:sp>
        <p:nvSpPr>
          <p:cNvPr id="1484" name="Google Shape;1484;p2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following picture depicts the phases in the gated waterfall model.</a:t>
            </a:r>
            <a:endParaRPr/>
          </a:p>
          <a:p>
            <a:pPr marL="0" marR="0" lvl="0" indent="0" algn="l" rtl="0">
              <a:lnSpc>
                <a:spcPct val="100000"/>
              </a:lnSpc>
              <a:spcBef>
                <a:spcPts val="1200"/>
              </a:spcBef>
              <a:spcAft>
                <a:spcPts val="600"/>
              </a:spcAft>
              <a:buClr>
                <a:schemeClr val="dk1"/>
              </a:buClr>
              <a:buSzPts val="1800"/>
              <a:buFont typeface="Arial"/>
              <a:buNone/>
            </a:pPr>
            <a:endParaRPr/>
          </a:p>
        </p:txBody>
      </p:sp>
      <p:sp>
        <p:nvSpPr>
          <p:cNvPr id="1485" name="Google Shape;1485;p28"/>
          <p:cNvSpPr/>
          <p:nvPr/>
        </p:nvSpPr>
        <p:spPr>
          <a:xfrm>
            <a:off x="1609663" y="1775197"/>
            <a:ext cx="1580605" cy="725714"/>
          </a:xfrm>
          <a:prstGeom prst="roundRect">
            <a:avLst>
              <a:gd name="adj" fmla="val 16667"/>
            </a:avLst>
          </a:prstGeom>
          <a:solidFill>
            <a:schemeClr val="lt1"/>
          </a:solidFill>
          <a:ln w="38100" cap="flat" cmpd="sng">
            <a:solidFill>
              <a:srgbClr val="0EC07D"/>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Requirements</a:t>
            </a:r>
            <a:endParaRPr/>
          </a:p>
        </p:txBody>
      </p:sp>
      <p:sp>
        <p:nvSpPr>
          <p:cNvPr id="1486" name="Google Shape;1486;p28"/>
          <p:cNvSpPr/>
          <p:nvPr/>
        </p:nvSpPr>
        <p:spPr>
          <a:xfrm>
            <a:off x="3204571" y="2548696"/>
            <a:ext cx="1580605" cy="725714"/>
          </a:xfrm>
          <a:prstGeom prst="roundRect">
            <a:avLst>
              <a:gd name="adj" fmla="val 16667"/>
            </a:avLst>
          </a:prstGeom>
          <a:solidFill>
            <a:schemeClr val="lt1"/>
          </a:solidFill>
          <a:ln w="38100" cap="flat" cmpd="sng">
            <a:solidFill>
              <a:srgbClr val="0EC07D"/>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Architecture</a:t>
            </a:r>
            <a:endParaRPr/>
          </a:p>
        </p:txBody>
      </p:sp>
      <p:sp>
        <p:nvSpPr>
          <p:cNvPr id="1487" name="Google Shape;1487;p28"/>
          <p:cNvSpPr/>
          <p:nvPr/>
        </p:nvSpPr>
        <p:spPr>
          <a:xfrm>
            <a:off x="4799479" y="3322195"/>
            <a:ext cx="1580605" cy="725714"/>
          </a:xfrm>
          <a:prstGeom prst="roundRect">
            <a:avLst>
              <a:gd name="adj" fmla="val 16667"/>
            </a:avLst>
          </a:prstGeom>
          <a:solidFill>
            <a:schemeClr val="lt1"/>
          </a:solidFill>
          <a:ln w="38100" cap="flat" cmpd="sng">
            <a:solidFill>
              <a:srgbClr val="0EC07D"/>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Design</a:t>
            </a:r>
            <a:endParaRPr/>
          </a:p>
        </p:txBody>
      </p:sp>
      <p:sp>
        <p:nvSpPr>
          <p:cNvPr id="1488" name="Google Shape;1488;p28"/>
          <p:cNvSpPr/>
          <p:nvPr/>
        </p:nvSpPr>
        <p:spPr>
          <a:xfrm>
            <a:off x="6394387" y="4095694"/>
            <a:ext cx="1580605" cy="725714"/>
          </a:xfrm>
          <a:prstGeom prst="roundRect">
            <a:avLst>
              <a:gd name="adj" fmla="val 16667"/>
            </a:avLst>
          </a:prstGeom>
          <a:solidFill>
            <a:schemeClr val="lt1"/>
          </a:solidFill>
          <a:ln w="38100" cap="flat" cmpd="sng">
            <a:solidFill>
              <a:srgbClr val="0EC07D"/>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Construction</a:t>
            </a:r>
            <a:endParaRPr/>
          </a:p>
        </p:txBody>
      </p:sp>
      <p:sp>
        <p:nvSpPr>
          <p:cNvPr id="1489" name="Google Shape;1489;p28"/>
          <p:cNvSpPr/>
          <p:nvPr/>
        </p:nvSpPr>
        <p:spPr>
          <a:xfrm>
            <a:off x="7989295" y="4869193"/>
            <a:ext cx="1580605" cy="725714"/>
          </a:xfrm>
          <a:prstGeom prst="roundRect">
            <a:avLst>
              <a:gd name="adj" fmla="val 16667"/>
            </a:avLst>
          </a:prstGeom>
          <a:solidFill>
            <a:schemeClr val="lt1"/>
          </a:solidFill>
          <a:ln w="38100" cap="flat" cmpd="sng">
            <a:solidFill>
              <a:srgbClr val="0EC07D"/>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Test</a:t>
            </a:r>
            <a:endParaRPr/>
          </a:p>
        </p:txBody>
      </p:sp>
      <p:sp>
        <p:nvSpPr>
          <p:cNvPr id="1490" name="Google Shape;1490;p28"/>
          <p:cNvSpPr/>
          <p:nvPr/>
        </p:nvSpPr>
        <p:spPr>
          <a:xfrm>
            <a:off x="9584203" y="5642692"/>
            <a:ext cx="1580605" cy="725714"/>
          </a:xfrm>
          <a:prstGeom prst="roundRect">
            <a:avLst>
              <a:gd name="adj" fmla="val 16667"/>
            </a:avLst>
          </a:prstGeom>
          <a:solidFill>
            <a:schemeClr val="lt1"/>
          </a:solidFill>
          <a:ln w="38100" cap="flat" cmpd="sng">
            <a:solidFill>
              <a:srgbClr val="0EC07D"/>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Deploy</a:t>
            </a:r>
            <a:endParaRPr/>
          </a:p>
        </p:txBody>
      </p:sp>
      <p:sp>
        <p:nvSpPr>
          <p:cNvPr id="1491" name="Google Shape;1491;p28"/>
          <p:cNvSpPr/>
          <p:nvPr/>
        </p:nvSpPr>
        <p:spPr>
          <a:xfrm>
            <a:off x="1938979" y="3886896"/>
            <a:ext cx="2560449" cy="2560449"/>
          </a:xfrm>
          <a:prstGeom prst="ellipse">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Change </a:t>
            </a:r>
            <a:endParaRPr/>
          </a:p>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Control</a:t>
            </a:r>
            <a:endParaRPr/>
          </a:p>
        </p:txBody>
      </p:sp>
      <p:cxnSp>
        <p:nvCxnSpPr>
          <p:cNvPr id="1492" name="Google Shape;1492;p28"/>
          <p:cNvCxnSpPr/>
          <p:nvPr/>
        </p:nvCxnSpPr>
        <p:spPr>
          <a:xfrm flipH="1">
            <a:off x="2394857" y="2580596"/>
            <a:ext cx="5109" cy="1573116"/>
          </a:xfrm>
          <a:prstGeom prst="straightConnector1">
            <a:avLst/>
          </a:prstGeom>
          <a:noFill/>
          <a:ln w="25400" cap="flat" cmpd="sng">
            <a:solidFill>
              <a:schemeClr val="dk1"/>
            </a:solidFill>
            <a:prstDash val="solid"/>
            <a:round/>
            <a:headEnd type="triangle" w="med" len="med"/>
            <a:tailEnd type="triangle" w="med" len="med"/>
          </a:ln>
        </p:spPr>
      </p:cxnSp>
      <p:cxnSp>
        <p:nvCxnSpPr>
          <p:cNvPr id="1493" name="Google Shape;1493;p28"/>
          <p:cNvCxnSpPr>
            <a:stCxn id="1486" idx="2"/>
          </p:cNvCxnSpPr>
          <p:nvPr/>
        </p:nvCxnSpPr>
        <p:spPr>
          <a:xfrm flipH="1">
            <a:off x="3980774" y="3274410"/>
            <a:ext cx="14100" cy="821400"/>
          </a:xfrm>
          <a:prstGeom prst="straightConnector1">
            <a:avLst/>
          </a:prstGeom>
          <a:noFill/>
          <a:ln w="25400" cap="flat" cmpd="sng">
            <a:solidFill>
              <a:schemeClr val="dk1"/>
            </a:solidFill>
            <a:prstDash val="solid"/>
            <a:round/>
            <a:headEnd type="triangle" w="med" len="med"/>
            <a:tailEnd type="triangle" w="med" len="med"/>
          </a:ln>
        </p:spPr>
      </p:cxnSp>
      <p:cxnSp>
        <p:nvCxnSpPr>
          <p:cNvPr id="1494" name="Google Shape;1494;p28"/>
          <p:cNvCxnSpPr/>
          <p:nvPr/>
        </p:nvCxnSpPr>
        <p:spPr>
          <a:xfrm flipH="1">
            <a:off x="4294925" y="4066666"/>
            <a:ext cx="504554" cy="356563"/>
          </a:xfrm>
          <a:prstGeom prst="straightConnector1">
            <a:avLst/>
          </a:prstGeom>
          <a:noFill/>
          <a:ln w="25400" cap="flat" cmpd="sng">
            <a:solidFill>
              <a:schemeClr val="dk1"/>
            </a:solidFill>
            <a:prstDash val="solid"/>
            <a:round/>
            <a:headEnd type="triangle" w="med" len="med"/>
            <a:tailEnd type="triangle" w="med" len="med"/>
          </a:ln>
        </p:spPr>
      </p:cxnSp>
      <p:cxnSp>
        <p:nvCxnSpPr>
          <p:cNvPr id="1495" name="Google Shape;1495;p28"/>
          <p:cNvCxnSpPr/>
          <p:nvPr/>
        </p:nvCxnSpPr>
        <p:spPr>
          <a:xfrm rot="10800000">
            <a:off x="4433897" y="4563232"/>
            <a:ext cx="1908602" cy="6294"/>
          </a:xfrm>
          <a:prstGeom prst="straightConnector1">
            <a:avLst/>
          </a:prstGeom>
          <a:noFill/>
          <a:ln w="25400" cap="flat" cmpd="sng">
            <a:solidFill>
              <a:schemeClr val="dk1"/>
            </a:solidFill>
            <a:prstDash val="solid"/>
            <a:round/>
            <a:headEnd type="triangle" w="med" len="med"/>
            <a:tailEnd type="triangle" w="med" len="med"/>
          </a:ln>
        </p:spPr>
      </p:cxnSp>
      <p:cxnSp>
        <p:nvCxnSpPr>
          <p:cNvPr id="1496" name="Google Shape;1496;p28"/>
          <p:cNvCxnSpPr/>
          <p:nvPr/>
        </p:nvCxnSpPr>
        <p:spPr>
          <a:xfrm rot="10800000">
            <a:off x="4524300" y="5215485"/>
            <a:ext cx="3380130" cy="16565"/>
          </a:xfrm>
          <a:prstGeom prst="straightConnector1">
            <a:avLst/>
          </a:prstGeom>
          <a:noFill/>
          <a:ln w="25400" cap="flat" cmpd="sng">
            <a:solidFill>
              <a:schemeClr val="dk1"/>
            </a:solidFill>
            <a:prstDash val="solid"/>
            <a:round/>
            <a:headEnd type="triangle" w="med" len="med"/>
            <a:tailEnd type="triangle" w="med" len="med"/>
          </a:ln>
        </p:spPr>
      </p:cxnSp>
      <p:cxnSp>
        <p:nvCxnSpPr>
          <p:cNvPr id="1497" name="Google Shape;1497;p28"/>
          <p:cNvCxnSpPr/>
          <p:nvPr/>
        </p:nvCxnSpPr>
        <p:spPr>
          <a:xfrm>
            <a:off x="4242637" y="6005549"/>
            <a:ext cx="5307413" cy="0"/>
          </a:xfrm>
          <a:prstGeom prst="straightConnector1">
            <a:avLst/>
          </a:prstGeom>
          <a:noFill/>
          <a:ln w="25400" cap="flat" cmpd="sng">
            <a:solidFill>
              <a:schemeClr val="dk1"/>
            </a:solidFill>
            <a:prstDash val="solid"/>
            <a:round/>
            <a:headEnd type="triangle" w="med" len="med"/>
            <a:tailEnd type="triangle" w="med" len="med"/>
          </a:ln>
        </p:spPr>
      </p:cxnSp>
      <p:sp>
        <p:nvSpPr>
          <p:cNvPr id="1498" name="Google Shape;1498;p28"/>
          <p:cNvSpPr/>
          <p:nvPr/>
        </p:nvSpPr>
        <p:spPr>
          <a:xfrm rot="-2700000">
            <a:off x="3906134" y="2083539"/>
            <a:ext cx="137401" cy="137401"/>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499" name="Google Shape;1499;p28"/>
          <p:cNvCxnSpPr/>
          <p:nvPr/>
        </p:nvCxnSpPr>
        <p:spPr>
          <a:xfrm>
            <a:off x="3214652" y="2138054"/>
            <a:ext cx="620638" cy="0"/>
          </a:xfrm>
          <a:prstGeom prst="straightConnector1">
            <a:avLst/>
          </a:prstGeom>
          <a:noFill/>
          <a:ln w="25400" cap="flat" cmpd="sng">
            <a:solidFill>
              <a:schemeClr val="dk1"/>
            </a:solidFill>
            <a:prstDash val="solid"/>
            <a:round/>
            <a:headEnd type="triangle" w="med" len="med"/>
            <a:tailEnd type="triangle" w="med" len="med"/>
          </a:ln>
        </p:spPr>
      </p:cxnSp>
      <p:cxnSp>
        <p:nvCxnSpPr>
          <p:cNvPr id="1500" name="Google Shape;1500;p28"/>
          <p:cNvCxnSpPr/>
          <p:nvPr/>
        </p:nvCxnSpPr>
        <p:spPr>
          <a:xfrm>
            <a:off x="3976703" y="2273315"/>
            <a:ext cx="0" cy="247836"/>
          </a:xfrm>
          <a:prstGeom prst="straightConnector1">
            <a:avLst/>
          </a:prstGeom>
          <a:noFill/>
          <a:ln w="25400" cap="flat" cmpd="sng">
            <a:solidFill>
              <a:schemeClr val="dk1"/>
            </a:solidFill>
            <a:prstDash val="solid"/>
            <a:round/>
            <a:headEnd type="none" w="sm" len="sm"/>
            <a:tailEnd type="triangle" w="med" len="med"/>
          </a:ln>
        </p:spPr>
      </p:cxnSp>
      <p:sp>
        <p:nvSpPr>
          <p:cNvPr id="1501" name="Google Shape;1501;p28"/>
          <p:cNvSpPr/>
          <p:nvPr/>
        </p:nvSpPr>
        <p:spPr>
          <a:xfrm rot="-2700000">
            <a:off x="5521081" y="2842830"/>
            <a:ext cx="137401" cy="137401"/>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502" name="Google Shape;1502;p28"/>
          <p:cNvCxnSpPr/>
          <p:nvPr/>
        </p:nvCxnSpPr>
        <p:spPr>
          <a:xfrm>
            <a:off x="4829599" y="2897345"/>
            <a:ext cx="620638" cy="0"/>
          </a:xfrm>
          <a:prstGeom prst="straightConnector1">
            <a:avLst/>
          </a:prstGeom>
          <a:noFill/>
          <a:ln w="25400" cap="flat" cmpd="sng">
            <a:solidFill>
              <a:schemeClr val="dk1"/>
            </a:solidFill>
            <a:prstDash val="solid"/>
            <a:round/>
            <a:headEnd type="triangle" w="med" len="med"/>
            <a:tailEnd type="triangle" w="med" len="med"/>
          </a:ln>
        </p:spPr>
      </p:cxnSp>
      <p:cxnSp>
        <p:nvCxnSpPr>
          <p:cNvPr id="1503" name="Google Shape;1503;p28"/>
          <p:cNvCxnSpPr/>
          <p:nvPr/>
        </p:nvCxnSpPr>
        <p:spPr>
          <a:xfrm>
            <a:off x="5591650" y="3032606"/>
            <a:ext cx="0" cy="247836"/>
          </a:xfrm>
          <a:prstGeom prst="straightConnector1">
            <a:avLst/>
          </a:prstGeom>
          <a:noFill/>
          <a:ln w="25400" cap="flat" cmpd="sng">
            <a:solidFill>
              <a:schemeClr val="dk1"/>
            </a:solidFill>
            <a:prstDash val="solid"/>
            <a:round/>
            <a:headEnd type="none" w="sm" len="sm"/>
            <a:tailEnd type="triangle" w="med" len="med"/>
          </a:ln>
        </p:spPr>
      </p:cxnSp>
      <p:sp>
        <p:nvSpPr>
          <p:cNvPr id="1504" name="Google Shape;1504;p28"/>
          <p:cNvSpPr/>
          <p:nvPr/>
        </p:nvSpPr>
        <p:spPr>
          <a:xfrm rot="-2700000">
            <a:off x="7111644" y="3638697"/>
            <a:ext cx="137401" cy="137401"/>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505" name="Google Shape;1505;p28"/>
          <p:cNvCxnSpPr/>
          <p:nvPr/>
        </p:nvCxnSpPr>
        <p:spPr>
          <a:xfrm>
            <a:off x="6420162" y="3693212"/>
            <a:ext cx="620638" cy="0"/>
          </a:xfrm>
          <a:prstGeom prst="straightConnector1">
            <a:avLst/>
          </a:prstGeom>
          <a:noFill/>
          <a:ln w="25400" cap="flat" cmpd="sng">
            <a:solidFill>
              <a:schemeClr val="dk1"/>
            </a:solidFill>
            <a:prstDash val="solid"/>
            <a:round/>
            <a:headEnd type="triangle" w="med" len="med"/>
            <a:tailEnd type="triangle" w="med" len="med"/>
          </a:ln>
        </p:spPr>
      </p:cxnSp>
      <p:cxnSp>
        <p:nvCxnSpPr>
          <p:cNvPr id="1506" name="Google Shape;1506;p28"/>
          <p:cNvCxnSpPr/>
          <p:nvPr/>
        </p:nvCxnSpPr>
        <p:spPr>
          <a:xfrm>
            <a:off x="7182213" y="3828473"/>
            <a:ext cx="0" cy="247836"/>
          </a:xfrm>
          <a:prstGeom prst="straightConnector1">
            <a:avLst/>
          </a:prstGeom>
          <a:noFill/>
          <a:ln w="25400" cap="flat" cmpd="sng">
            <a:solidFill>
              <a:schemeClr val="dk1"/>
            </a:solidFill>
            <a:prstDash val="solid"/>
            <a:round/>
            <a:headEnd type="none" w="sm" len="sm"/>
            <a:tailEnd type="triangle" w="med" len="med"/>
          </a:ln>
        </p:spPr>
      </p:cxnSp>
      <p:sp>
        <p:nvSpPr>
          <p:cNvPr id="1507" name="Google Shape;1507;p28"/>
          <p:cNvSpPr/>
          <p:nvPr/>
        </p:nvSpPr>
        <p:spPr>
          <a:xfrm rot="-2700000">
            <a:off x="8726591" y="4373604"/>
            <a:ext cx="137401" cy="137401"/>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508" name="Google Shape;1508;p28"/>
          <p:cNvCxnSpPr/>
          <p:nvPr/>
        </p:nvCxnSpPr>
        <p:spPr>
          <a:xfrm>
            <a:off x="8035109" y="4428119"/>
            <a:ext cx="620638" cy="0"/>
          </a:xfrm>
          <a:prstGeom prst="straightConnector1">
            <a:avLst/>
          </a:prstGeom>
          <a:noFill/>
          <a:ln w="25400" cap="flat" cmpd="sng">
            <a:solidFill>
              <a:schemeClr val="dk1"/>
            </a:solidFill>
            <a:prstDash val="solid"/>
            <a:round/>
            <a:headEnd type="triangle" w="med" len="med"/>
            <a:tailEnd type="triangle" w="med" len="med"/>
          </a:ln>
        </p:spPr>
      </p:cxnSp>
      <p:cxnSp>
        <p:nvCxnSpPr>
          <p:cNvPr id="1509" name="Google Shape;1509;p28"/>
          <p:cNvCxnSpPr/>
          <p:nvPr/>
        </p:nvCxnSpPr>
        <p:spPr>
          <a:xfrm>
            <a:off x="8797160" y="4563380"/>
            <a:ext cx="0" cy="247836"/>
          </a:xfrm>
          <a:prstGeom prst="straightConnector1">
            <a:avLst/>
          </a:prstGeom>
          <a:noFill/>
          <a:ln w="25400" cap="flat" cmpd="sng">
            <a:solidFill>
              <a:schemeClr val="dk1"/>
            </a:solidFill>
            <a:prstDash val="solid"/>
            <a:round/>
            <a:headEnd type="none" w="sm" len="sm"/>
            <a:tailEnd type="triangle" w="med" len="med"/>
          </a:ln>
        </p:spPr>
      </p:cxnSp>
      <p:sp>
        <p:nvSpPr>
          <p:cNvPr id="1510" name="Google Shape;1510;p28"/>
          <p:cNvSpPr/>
          <p:nvPr/>
        </p:nvSpPr>
        <p:spPr>
          <a:xfrm rot="-2700000">
            <a:off x="10304962" y="5169471"/>
            <a:ext cx="137401" cy="137401"/>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1511" name="Google Shape;1511;p28"/>
          <p:cNvCxnSpPr/>
          <p:nvPr/>
        </p:nvCxnSpPr>
        <p:spPr>
          <a:xfrm>
            <a:off x="9613480" y="5223986"/>
            <a:ext cx="620638" cy="0"/>
          </a:xfrm>
          <a:prstGeom prst="straightConnector1">
            <a:avLst/>
          </a:prstGeom>
          <a:noFill/>
          <a:ln w="25400" cap="flat" cmpd="sng">
            <a:solidFill>
              <a:schemeClr val="dk1"/>
            </a:solidFill>
            <a:prstDash val="solid"/>
            <a:round/>
            <a:headEnd type="triangle" w="med" len="med"/>
            <a:tailEnd type="triangle" w="med" len="med"/>
          </a:ln>
        </p:spPr>
      </p:cxnSp>
      <p:cxnSp>
        <p:nvCxnSpPr>
          <p:cNvPr id="1512" name="Google Shape;1512;p28"/>
          <p:cNvCxnSpPr/>
          <p:nvPr/>
        </p:nvCxnSpPr>
        <p:spPr>
          <a:xfrm>
            <a:off x="10375531" y="5359247"/>
            <a:ext cx="0" cy="247836"/>
          </a:xfrm>
          <a:prstGeom prst="straightConnector1">
            <a:avLst/>
          </a:prstGeom>
          <a:noFill/>
          <a:ln w="25400" cap="flat" cmpd="sng">
            <a:solidFill>
              <a:schemeClr val="dk1"/>
            </a:solidFill>
            <a:prstDash val="solid"/>
            <a:round/>
            <a:headEnd type="none" w="sm" len="sm"/>
            <a:tailEnd type="triangle" w="med" len="med"/>
          </a:ln>
        </p:spPr>
      </p:cxnSp>
      <p:sp>
        <p:nvSpPr>
          <p:cNvPr id="32" name="Rectangle 31">
            <a:extLst>
              <a:ext uri="{FF2B5EF4-FFF2-40B4-BE49-F238E27FC236}">
                <a16:creationId xmlns:a16="http://schemas.microsoft.com/office/drawing/2014/main" id="{0C7A7AD1-F902-4D91-BB7D-836891ABE1FA}"/>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A8BB6832-3B1E-4338-8230-3FF0A1D30988}"/>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8" name="Google Shape;1518;p2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1.12 Traditional IT Organizations</a:t>
            </a:r>
            <a:endParaRPr/>
          </a:p>
        </p:txBody>
      </p:sp>
      <p:sp>
        <p:nvSpPr>
          <p:cNvPr id="1519" name="Google Shape;1519;p29"/>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Cultural hindrance between development and operations teams in traditional SDLC. </a:t>
            </a:r>
            <a:endParaRPr/>
          </a:p>
          <a:p>
            <a:pPr marL="344479" lvl="1" indent="-342891" algn="l" rtl="0">
              <a:lnSpc>
                <a:spcPct val="100000"/>
              </a:lnSpc>
              <a:spcBef>
                <a:spcPts val="1200"/>
              </a:spcBef>
              <a:spcAft>
                <a:spcPts val="0"/>
              </a:spcAft>
              <a:buSzPts val="1800"/>
              <a:buChar char="⇥"/>
            </a:pPr>
            <a:r>
              <a:rPr lang="en-US"/>
              <a:t>Development and operations are two sides of an equation  holding their own roles and responsibilities. </a:t>
            </a:r>
            <a:endParaRPr/>
          </a:p>
          <a:p>
            <a:pPr marL="344479" lvl="1" indent="-342891" algn="l" rtl="0">
              <a:lnSpc>
                <a:spcPct val="100000"/>
              </a:lnSpc>
              <a:spcBef>
                <a:spcPts val="600"/>
              </a:spcBef>
              <a:spcAft>
                <a:spcPts val="0"/>
              </a:spcAft>
              <a:buSzPts val="1800"/>
              <a:buChar char="⇥"/>
            </a:pPr>
            <a:r>
              <a:rPr lang="en-US"/>
              <a:t>The development team works independently on code. The code then sent to the testing team for validation.</a:t>
            </a:r>
            <a:endParaRPr/>
          </a:p>
          <a:p>
            <a:pPr marL="344479" lvl="1" indent="-342891" algn="l" rtl="0">
              <a:lnSpc>
                <a:spcPct val="100000"/>
              </a:lnSpc>
              <a:spcBef>
                <a:spcPts val="600"/>
              </a:spcBef>
              <a:spcAft>
                <a:spcPts val="0"/>
              </a:spcAft>
              <a:buSzPts val="1800"/>
              <a:buChar char="⇥"/>
            </a:pPr>
            <a:r>
              <a:rPr lang="en-US"/>
              <a:t>Operations team comes in toward the end of the process, handover of the release.</a:t>
            </a:r>
            <a:endParaRPr/>
          </a:p>
          <a:p>
            <a:pPr marL="344479" lvl="1" indent="-342891" algn="l" rtl="0">
              <a:lnSpc>
                <a:spcPct val="100000"/>
              </a:lnSpc>
              <a:spcBef>
                <a:spcPts val="600"/>
              </a:spcBef>
              <a:spcAft>
                <a:spcPts val="0"/>
              </a:spcAft>
              <a:buSzPts val="1800"/>
              <a:buChar char="⇥"/>
            </a:pPr>
            <a:r>
              <a:rPr lang="en-US"/>
              <a:t>There is no collaboration between these teams.</a:t>
            </a:r>
            <a:endParaRPr/>
          </a:p>
          <a:p>
            <a:pPr marL="0" marR="0" lvl="0" indent="0" algn="l" rtl="0">
              <a:lnSpc>
                <a:spcPct val="100000"/>
              </a:lnSpc>
              <a:spcBef>
                <a:spcPts val="600"/>
              </a:spcBef>
              <a:spcAft>
                <a:spcPts val="600"/>
              </a:spcAft>
              <a:buClr>
                <a:schemeClr val="dk1"/>
              </a:buClr>
              <a:buSzPts val="1800"/>
              <a:buFont typeface="Arial"/>
              <a:buNone/>
            </a:pPr>
            <a:endParaRPr/>
          </a:p>
        </p:txBody>
      </p:sp>
      <p:sp>
        <p:nvSpPr>
          <p:cNvPr id="1520" name="Google Shape;1520;p29"/>
          <p:cNvSpPr/>
          <p:nvPr/>
        </p:nvSpPr>
        <p:spPr>
          <a:xfrm>
            <a:off x="1036874" y="3820916"/>
            <a:ext cx="9642764" cy="577082"/>
          </a:xfrm>
          <a:prstGeom prst="roundRect">
            <a:avLst>
              <a:gd name="adj" fmla="val 16667"/>
            </a:avLst>
          </a:prstGeom>
          <a:solidFill>
            <a:srgbClr val="1CC083"/>
          </a:solidFill>
          <a:ln w="38100"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a:ea typeface="Arial"/>
                <a:cs typeface="Arial"/>
                <a:sym typeface="Arial"/>
              </a:rPr>
              <a:t>CIO</a:t>
            </a:r>
            <a:endParaRPr/>
          </a:p>
        </p:txBody>
      </p:sp>
      <p:sp>
        <p:nvSpPr>
          <p:cNvPr id="1521" name="Google Shape;1521;p29"/>
          <p:cNvSpPr/>
          <p:nvPr/>
        </p:nvSpPr>
        <p:spPr>
          <a:xfrm>
            <a:off x="3121152" y="4437888"/>
            <a:ext cx="0" cy="1133856"/>
          </a:xfrm>
          <a:custGeom>
            <a:avLst/>
            <a:gdLst/>
            <a:ahLst/>
            <a:cxnLst/>
            <a:rect l="l" t="t" r="r" b="b"/>
            <a:pathLst>
              <a:path w="120000" h="1133856" extrusionOk="0">
                <a:moveTo>
                  <a:pt x="0" y="0"/>
                </a:moveTo>
                <a:lnTo>
                  <a:pt x="0" y="1133856"/>
                </a:lnTo>
              </a:path>
            </a:pathLst>
          </a:custGeom>
          <a:noFill/>
          <a:ln w="3810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522" name="Google Shape;1522;p29"/>
          <p:cNvSpPr/>
          <p:nvPr/>
        </p:nvSpPr>
        <p:spPr>
          <a:xfrm>
            <a:off x="1621536" y="5364480"/>
            <a:ext cx="2950464" cy="243840"/>
          </a:xfrm>
          <a:custGeom>
            <a:avLst/>
            <a:gdLst/>
            <a:ahLst/>
            <a:cxnLst/>
            <a:rect l="l" t="t" r="r" b="b"/>
            <a:pathLst>
              <a:path w="2950464" h="243840" extrusionOk="0">
                <a:moveTo>
                  <a:pt x="0" y="195072"/>
                </a:moveTo>
                <a:lnTo>
                  <a:pt x="0" y="0"/>
                </a:lnTo>
                <a:lnTo>
                  <a:pt x="2950464" y="0"/>
                </a:lnTo>
                <a:lnTo>
                  <a:pt x="2950464" y="243840"/>
                </a:lnTo>
              </a:path>
            </a:pathLst>
          </a:custGeom>
          <a:noFill/>
          <a:ln w="3810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523" name="Google Shape;1523;p29"/>
          <p:cNvSpPr/>
          <p:nvPr/>
        </p:nvSpPr>
        <p:spPr>
          <a:xfrm>
            <a:off x="8580882" y="4437888"/>
            <a:ext cx="0" cy="1133856"/>
          </a:xfrm>
          <a:custGeom>
            <a:avLst/>
            <a:gdLst/>
            <a:ahLst/>
            <a:cxnLst/>
            <a:rect l="l" t="t" r="r" b="b"/>
            <a:pathLst>
              <a:path w="120000" h="1133856" extrusionOk="0">
                <a:moveTo>
                  <a:pt x="0" y="0"/>
                </a:moveTo>
                <a:lnTo>
                  <a:pt x="0" y="1133856"/>
                </a:lnTo>
              </a:path>
            </a:pathLst>
          </a:custGeom>
          <a:noFill/>
          <a:ln w="3810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524" name="Google Shape;1524;p29"/>
          <p:cNvSpPr/>
          <p:nvPr/>
        </p:nvSpPr>
        <p:spPr>
          <a:xfrm>
            <a:off x="7178802" y="5364480"/>
            <a:ext cx="2950464" cy="243840"/>
          </a:xfrm>
          <a:custGeom>
            <a:avLst/>
            <a:gdLst/>
            <a:ahLst/>
            <a:cxnLst/>
            <a:rect l="l" t="t" r="r" b="b"/>
            <a:pathLst>
              <a:path w="2950464" h="243840" extrusionOk="0">
                <a:moveTo>
                  <a:pt x="0" y="195072"/>
                </a:moveTo>
                <a:lnTo>
                  <a:pt x="0" y="0"/>
                </a:lnTo>
                <a:lnTo>
                  <a:pt x="2950464" y="0"/>
                </a:lnTo>
                <a:lnTo>
                  <a:pt x="2950464" y="243840"/>
                </a:lnTo>
              </a:path>
            </a:pathLst>
          </a:custGeom>
          <a:noFill/>
          <a:ln w="3810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525" name="Google Shape;1525;p29"/>
          <p:cNvSpPr/>
          <p:nvPr/>
        </p:nvSpPr>
        <p:spPr>
          <a:xfrm>
            <a:off x="1036874" y="4680401"/>
            <a:ext cx="4156364" cy="577082"/>
          </a:xfrm>
          <a:prstGeom prst="roundRect">
            <a:avLst>
              <a:gd name="adj" fmla="val 16667"/>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Head of Development</a:t>
            </a:r>
            <a:endParaRPr/>
          </a:p>
        </p:txBody>
      </p:sp>
      <p:sp>
        <p:nvSpPr>
          <p:cNvPr id="1526" name="Google Shape;1526;p29"/>
          <p:cNvSpPr/>
          <p:nvPr/>
        </p:nvSpPr>
        <p:spPr>
          <a:xfrm>
            <a:off x="1036874" y="5569219"/>
            <a:ext cx="1246909" cy="634790"/>
          </a:xfrm>
          <a:prstGeom prst="roundRect">
            <a:avLst>
              <a:gd name="adj" fmla="val 16667"/>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lt1"/>
                </a:solidFill>
                <a:latin typeface="Arial"/>
                <a:ea typeface="Arial"/>
                <a:cs typeface="Arial"/>
                <a:sym typeface="Arial"/>
              </a:rPr>
              <a:t> </a:t>
            </a:r>
            <a:endParaRPr/>
          </a:p>
        </p:txBody>
      </p:sp>
      <p:sp>
        <p:nvSpPr>
          <p:cNvPr id="1527" name="Google Shape;1527;p29"/>
          <p:cNvSpPr/>
          <p:nvPr/>
        </p:nvSpPr>
        <p:spPr>
          <a:xfrm>
            <a:off x="3946329" y="5569219"/>
            <a:ext cx="1246909" cy="634790"/>
          </a:xfrm>
          <a:prstGeom prst="roundRect">
            <a:avLst>
              <a:gd name="adj" fmla="val 16667"/>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lt1"/>
                </a:solidFill>
                <a:latin typeface="Arial"/>
                <a:ea typeface="Arial"/>
                <a:cs typeface="Arial"/>
                <a:sym typeface="Arial"/>
              </a:rPr>
              <a:t> </a:t>
            </a:r>
            <a:endParaRPr/>
          </a:p>
        </p:txBody>
      </p:sp>
      <p:sp>
        <p:nvSpPr>
          <p:cNvPr id="1528" name="Google Shape;1528;p29"/>
          <p:cNvSpPr/>
          <p:nvPr/>
        </p:nvSpPr>
        <p:spPr>
          <a:xfrm>
            <a:off x="2491602" y="5569219"/>
            <a:ext cx="1246909" cy="634790"/>
          </a:xfrm>
          <a:prstGeom prst="roundRect">
            <a:avLst>
              <a:gd name="adj" fmla="val 16667"/>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lt1"/>
                </a:solidFill>
                <a:latin typeface="Arial"/>
                <a:ea typeface="Arial"/>
                <a:cs typeface="Arial"/>
                <a:sym typeface="Arial"/>
              </a:rPr>
              <a:t> </a:t>
            </a:r>
            <a:endParaRPr/>
          </a:p>
        </p:txBody>
      </p:sp>
      <p:sp>
        <p:nvSpPr>
          <p:cNvPr id="1529" name="Google Shape;1529;p29"/>
          <p:cNvSpPr/>
          <p:nvPr/>
        </p:nvSpPr>
        <p:spPr>
          <a:xfrm>
            <a:off x="6523274" y="5569219"/>
            <a:ext cx="1246909" cy="634790"/>
          </a:xfrm>
          <a:prstGeom prst="roundRect">
            <a:avLst>
              <a:gd name="adj" fmla="val 16667"/>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lt1"/>
                </a:solidFill>
                <a:latin typeface="Arial"/>
                <a:ea typeface="Arial"/>
                <a:cs typeface="Arial"/>
                <a:sym typeface="Arial"/>
              </a:rPr>
              <a:t> </a:t>
            </a:r>
            <a:endParaRPr/>
          </a:p>
        </p:txBody>
      </p:sp>
      <p:sp>
        <p:nvSpPr>
          <p:cNvPr id="1530" name="Google Shape;1530;p29"/>
          <p:cNvSpPr/>
          <p:nvPr/>
        </p:nvSpPr>
        <p:spPr>
          <a:xfrm>
            <a:off x="9432729" y="5569219"/>
            <a:ext cx="1246909" cy="634790"/>
          </a:xfrm>
          <a:prstGeom prst="roundRect">
            <a:avLst>
              <a:gd name="adj" fmla="val 16667"/>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lt1"/>
                </a:solidFill>
                <a:latin typeface="Arial"/>
                <a:ea typeface="Arial"/>
                <a:cs typeface="Arial"/>
                <a:sym typeface="Arial"/>
              </a:rPr>
              <a:t> </a:t>
            </a:r>
            <a:endParaRPr/>
          </a:p>
        </p:txBody>
      </p:sp>
      <p:sp>
        <p:nvSpPr>
          <p:cNvPr id="1531" name="Google Shape;1531;p29"/>
          <p:cNvSpPr/>
          <p:nvPr/>
        </p:nvSpPr>
        <p:spPr>
          <a:xfrm>
            <a:off x="7978002" y="5569219"/>
            <a:ext cx="1246909" cy="634790"/>
          </a:xfrm>
          <a:prstGeom prst="roundRect">
            <a:avLst>
              <a:gd name="adj" fmla="val 16667"/>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lt1"/>
                </a:solidFill>
                <a:latin typeface="Arial"/>
                <a:ea typeface="Arial"/>
                <a:cs typeface="Arial"/>
                <a:sym typeface="Arial"/>
              </a:rPr>
              <a:t> </a:t>
            </a:r>
            <a:endParaRPr/>
          </a:p>
        </p:txBody>
      </p:sp>
      <p:sp>
        <p:nvSpPr>
          <p:cNvPr id="1532" name="Google Shape;1532;p29"/>
          <p:cNvSpPr/>
          <p:nvPr/>
        </p:nvSpPr>
        <p:spPr>
          <a:xfrm>
            <a:off x="6523274" y="4680401"/>
            <a:ext cx="4156364" cy="577082"/>
          </a:xfrm>
          <a:prstGeom prst="roundRect">
            <a:avLst>
              <a:gd name="adj" fmla="val 16667"/>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Head of Operation</a:t>
            </a:r>
            <a:endParaRPr/>
          </a:p>
        </p:txBody>
      </p:sp>
      <p:sp>
        <p:nvSpPr>
          <p:cNvPr id="17" name="Rectangle 16">
            <a:extLst>
              <a:ext uri="{FF2B5EF4-FFF2-40B4-BE49-F238E27FC236}">
                <a16:creationId xmlns:a16="http://schemas.microsoft.com/office/drawing/2014/main" id="{BB8F8AB3-9609-49BB-9253-82F93B06C128}"/>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FB5FC7A5-F05E-4F53-8AA7-2806EEC05BBB}"/>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Module Objectives (Contd.)</a:t>
            </a:r>
            <a:endParaRPr/>
          </a:p>
        </p:txBody>
      </p:sp>
      <p:sp>
        <p:nvSpPr>
          <p:cNvPr id="849" name="Google Shape;849;p3"/>
          <p:cNvSpPr txBox="1">
            <a:spLocks noGrp="1"/>
          </p:cNvSpPr>
          <p:nvPr>
            <p:ph type="body" idx="1"/>
          </p:nvPr>
        </p:nvSpPr>
        <p:spPr>
          <a:xfrm>
            <a:off x="514351" y="1304995"/>
            <a:ext cx="7133399" cy="4840828"/>
          </a:xfrm>
          <a:prstGeom prst="rect">
            <a:avLst/>
          </a:prstGeom>
          <a:noFill/>
          <a:ln>
            <a:noFill/>
          </a:ln>
        </p:spPr>
        <p:txBody>
          <a:bodyPr spcFirstLastPara="1" wrap="square" lIns="0" tIns="0" rIns="91425" bIns="45700" anchor="t" anchorCtr="0">
            <a:noAutofit/>
          </a:bodyPr>
          <a:lstStyle/>
          <a:p>
            <a:pPr marL="344479" lvl="1" indent="-342891" algn="l" rtl="0">
              <a:lnSpc>
                <a:spcPct val="100000"/>
              </a:lnSpc>
              <a:spcBef>
                <a:spcPts val="600"/>
              </a:spcBef>
              <a:spcAft>
                <a:spcPts val="0"/>
              </a:spcAft>
              <a:buSzPts val="1800"/>
              <a:buChar char="⇥"/>
            </a:pPr>
            <a:r>
              <a:rPr lang="en-US"/>
              <a:t>List the various estimating techniques</a:t>
            </a:r>
            <a:endParaRPr/>
          </a:p>
          <a:p>
            <a:pPr marL="344479" lvl="1" indent="-342891" algn="l" rtl="0">
              <a:lnSpc>
                <a:spcPct val="100000"/>
              </a:lnSpc>
              <a:spcBef>
                <a:spcPts val="600"/>
              </a:spcBef>
              <a:spcAft>
                <a:spcPts val="0"/>
              </a:spcAft>
              <a:buSzPts val="1800"/>
              <a:buChar char="⇥"/>
            </a:pPr>
            <a:r>
              <a:rPr lang="en-US"/>
              <a:t>Discuss about soft skills in Agile</a:t>
            </a:r>
            <a:endParaRPr/>
          </a:p>
          <a:p>
            <a:pPr marL="1588" lvl="1" indent="0" algn="l" rtl="0">
              <a:lnSpc>
                <a:spcPct val="100000"/>
              </a:lnSpc>
              <a:spcBef>
                <a:spcPts val="600"/>
              </a:spcBef>
              <a:spcAft>
                <a:spcPts val="0"/>
              </a:spcAft>
              <a:buSzPts val="1800"/>
              <a:buNone/>
            </a:pPr>
            <a:br>
              <a:rPr lang="en-US"/>
            </a:br>
            <a:br>
              <a:rPr lang="en-US"/>
            </a:b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0" marR="0" lvl="0" indent="0" algn="l" rtl="0">
              <a:lnSpc>
                <a:spcPct val="100000"/>
              </a:lnSpc>
              <a:spcBef>
                <a:spcPts val="600"/>
              </a:spcBef>
              <a:spcAft>
                <a:spcPts val="600"/>
              </a:spcAft>
              <a:buClr>
                <a:schemeClr val="dk1"/>
              </a:buClr>
              <a:buSzPts val="1800"/>
              <a:buFont typeface="Arial"/>
              <a:buNone/>
            </a:pPr>
            <a:endParaRPr/>
          </a:p>
        </p:txBody>
      </p:sp>
      <p:pic>
        <p:nvPicPr>
          <p:cNvPr id="850" name="Google Shape;850;p3"/>
          <p:cNvPicPr preferRelativeResize="0"/>
          <p:nvPr/>
        </p:nvPicPr>
        <p:blipFill rotWithShape="1">
          <a:blip r:embed="rId3">
            <a:alphaModFix/>
          </a:blip>
          <a:srcRect/>
          <a:stretch/>
        </p:blipFill>
        <p:spPr>
          <a:xfrm>
            <a:off x="7647750" y="2653748"/>
            <a:ext cx="3712675" cy="3571007"/>
          </a:xfrm>
          <a:prstGeom prst="rect">
            <a:avLst/>
          </a:prstGeom>
          <a:noFill/>
          <a:ln>
            <a:noFill/>
          </a:ln>
        </p:spPr>
      </p:pic>
      <p:sp>
        <p:nvSpPr>
          <p:cNvPr id="5" name="Rectangle 4">
            <a:extLst>
              <a:ext uri="{FF2B5EF4-FFF2-40B4-BE49-F238E27FC236}">
                <a16:creationId xmlns:a16="http://schemas.microsoft.com/office/drawing/2014/main" id="{F4CCE2C1-045D-490D-9674-A85217751659}"/>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F435ABCB-83CD-4FC5-A073-1EDAAD8BBB8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3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1.13 Developers vs IT Operations Conflict</a:t>
            </a:r>
            <a:endParaRPr/>
          </a:p>
        </p:txBody>
      </p:sp>
      <p:sp>
        <p:nvSpPr>
          <p:cNvPr id="1539" name="Google Shape;1539;p3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342900" lvl="0" indent="-342900" algn="l" rtl="0">
              <a:lnSpc>
                <a:spcPct val="100000"/>
              </a:lnSpc>
              <a:spcBef>
                <a:spcPts val="600"/>
              </a:spcBef>
              <a:spcAft>
                <a:spcPts val="0"/>
              </a:spcAft>
              <a:buSzPts val="1800"/>
              <a:buFont typeface="Arial"/>
              <a:buAutoNum type="arabicPeriod"/>
            </a:pPr>
            <a:r>
              <a:rPr lang="en-US"/>
              <a:t>Meaning </a:t>
            </a:r>
            <a:endParaRPr/>
          </a:p>
          <a:p>
            <a:pPr marL="342900" lvl="0" indent="-342900" algn="l" rtl="0">
              <a:lnSpc>
                <a:spcPct val="100000"/>
              </a:lnSpc>
              <a:spcBef>
                <a:spcPts val="1200"/>
              </a:spcBef>
              <a:spcAft>
                <a:spcPts val="0"/>
              </a:spcAft>
              <a:buSzPts val="1800"/>
              <a:buFont typeface="Arial"/>
              <a:buAutoNum type="arabicPeriod"/>
            </a:pPr>
            <a:r>
              <a:rPr lang="en-US"/>
              <a:t>Development Changes</a:t>
            </a:r>
            <a:endParaRPr/>
          </a:p>
          <a:p>
            <a:pPr marL="342900" lvl="0" indent="-342900" algn="l" rtl="0">
              <a:lnSpc>
                <a:spcPct val="100000"/>
              </a:lnSpc>
              <a:spcBef>
                <a:spcPts val="1200"/>
              </a:spcBef>
              <a:spcAft>
                <a:spcPts val="0"/>
              </a:spcAft>
              <a:buSzPts val="1800"/>
              <a:buFont typeface="Arial"/>
              <a:buAutoNum type="arabicPeriod"/>
            </a:pPr>
            <a:r>
              <a:rPr lang="en-US"/>
              <a:t>Confusions /Lack Of Communication</a:t>
            </a:r>
            <a:endParaRPr/>
          </a:p>
          <a:p>
            <a:pPr marL="342900" lvl="0" indent="-342900" algn="l" rtl="0">
              <a:lnSpc>
                <a:spcPct val="100000"/>
              </a:lnSpc>
              <a:spcBef>
                <a:spcPts val="1200"/>
              </a:spcBef>
              <a:spcAft>
                <a:spcPts val="0"/>
              </a:spcAft>
              <a:buSzPts val="1800"/>
              <a:buFont typeface="Arial"/>
              <a:buAutoNum type="arabicPeriod"/>
            </a:pPr>
            <a:r>
              <a:rPr lang="en-US"/>
              <a:t>Operations Stability</a:t>
            </a:r>
            <a:endParaRPr/>
          </a:p>
          <a:p>
            <a:pPr marL="0" lvl="0" indent="0" algn="l" rtl="0">
              <a:lnSpc>
                <a:spcPct val="100000"/>
              </a:lnSpc>
              <a:spcBef>
                <a:spcPts val="1200"/>
              </a:spcBef>
              <a:spcAft>
                <a:spcPts val="0"/>
              </a:spcAft>
              <a:buSzPts val="1800"/>
              <a:buNone/>
            </a:pPr>
            <a:endParaRPr/>
          </a:p>
          <a:p>
            <a:pPr marL="0" marR="0" lvl="0" indent="0" algn="l" rtl="0">
              <a:lnSpc>
                <a:spcPct val="100000"/>
              </a:lnSpc>
              <a:spcBef>
                <a:spcPts val="1200"/>
              </a:spcBef>
              <a:spcAft>
                <a:spcPts val="600"/>
              </a:spcAft>
              <a:buClr>
                <a:schemeClr val="dk1"/>
              </a:buClr>
              <a:buSzPts val="1800"/>
              <a:buFont typeface="Arial"/>
              <a:buNone/>
            </a:pPr>
            <a:endParaRPr/>
          </a:p>
        </p:txBody>
      </p:sp>
      <p:pic>
        <p:nvPicPr>
          <p:cNvPr id="1540" name="Google Shape;1540;p30"/>
          <p:cNvPicPr preferRelativeResize="0"/>
          <p:nvPr/>
        </p:nvPicPr>
        <p:blipFill rotWithShape="1">
          <a:blip r:embed="rId3">
            <a:alphaModFix/>
          </a:blip>
          <a:srcRect/>
          <a:stretch/>
        </p:blipFill>
        <p:spPr>
          <a:xfrm>
            <a:off x="257391" y="3429000"/>
            <a:ext cx="11668125" cy="3124200"/>
          </a:xfrm>
          <a:prstGeom prst="rect">
            <a:avLst/>
          </a:prstGeom>
          <a:noFill/>
          <a:ln>
            <a:noFill/>
          </a:ln>
        </p:spPr>
      </p:pic>
      <p:sp>
        <p:nvSpPr>
          <p:cNvPr id="5" name="Rectangle 4">
            <a:extLst>
              <a:ext uri="{FF2B5EF4-FFF2-40B4-BE49-F238E27FC236}">
                <a16:creationId xmlns:a16="http://schemas.microsoft.com/office/drawing/2014/main" id="{6B3D1651-2C37-4264-B0D5-1B965A8451C3}"/>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97DB47E9-9742-42B9-B242-C08DE7CCE1D9}"/>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31"/>
          <p:cNvSpPr txBox="1">
            <a:spLocks noGrp="1"/>
          </p:cNvSpPr>
          <p:nvPr>
            <p:ph type="title"/>
          </p:nvPr>
        </p:nvSpPr>
        <p:spPr>
          <a:xfrm>
            <a:off x="208635" y="633246"/>
            <a:ext cx="116785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1.14 Problems with the Traditional Development and the Operations </a:t>
            </a:r>
            <a:endParaRPr/>
          </a:p>
        </p:txBody>
      </p:sp>
      <p:sp>
        <p:nvSpPr>
          <p:cNvPr id="1547" name="Google Shape;1547;p31"/>
          <p:cNvSpPr txBox="1">
            <a:spLocks noGrp="1"/>
          </p:cNvSpPr>
          <p:nvPr>
            <p:ph type="body" idx="1"/>
          </p:nvPr>
        </p:nvSpPr>
        <p:spPr>
          <a:xfrm>
            <a:off x="514351" y="1304995"/>
            <a:ext cx="3617421" cy="4840828"/>
          </a:xfrm>
          <a:prstGeom prst="rect">
            <a:avLst/>
          </a:prstGeom>
          <a:noFill/>
          <a:ln>
            <a:noFill/>
          </a:ln>
        </p:spPr>
        <p:txBody>
          <a:bodyPr spcFirstLastPara="1" wrap="square" lIns="0" tIns="0" rIns="91425" bIns="45700" anchor="t" anchorCtr="0">
            <a:noAutofit/>
          </a:bodyPr>
          <a:lstStyle/>
          <a:p>
            <a:pPr marL="344479" lvl="1" indent="-342891" algn="l" rtl="0">
              <a:lnSpc>
                <a:spcPct val="100000"/>
              </a:lnSpc>
              <a:spcBef>
                <a:spcPts val="600"/>
              </a:spcBef>
              <a:spcAft>
                <a:spcPts val="0"/>
              </a:spcAft>
              <a:buSzPts val="1800"/>
              <a:buChar char="⇥"/>
            </a:pPr>
            <a:r>
              <a:rPr lang="en-US"/>
              <a:t>Organizational silos</a:t>
            </a:r>
            <a:endParaRPr/>
          </a:p>
          <a:p>
            <a:pPr marL="344479" lvl="1" indent="-342891" algn="l" rtl="0">
              <a:lnSpc>
                <a:spcPct val="100000"/>
              </a:lnSpc>
              <a:spcBef>
                <a:spcPts val="600"/>
              </a:spcBef>
              <a:spcAft>
                <a:spcPts val="0"/>
              </a:spcAft>
              <a:buSzPts val="1800"/>
              <a:buChar char="⇥"/>
            </a:pPr>
            <a:r>
              <a:rPr lang="en-US"/>
              <a:t>Different mindsets</a:t>
            </a:r>
            <a:endParaRPr/>
          </a:p>
          <a:p>
            <a:pPr marL="344479" lvl="1" indent="-342891" algn="l" rtl="0">
              <a:lnSpc>
                <a:spcPct val="100000"/>
              </a:lnSpc>
              <a:spcBef>
                <a:spcPts val="600"/>
              </a:spcBef>
              <a:spcAft>
                <a:spcPts val="0"/>
              </a:spcAft>
              <a:buSzPts val="1800"/>
              <a:buChar char="⇥"/>
            </a:pPr>
            <a:r>
              <a:rPr lang="en-US"/>
              <a:t>Different implementations</a:t>
            </a:r>
            <a:endParaRPr/>
          </a:p>
          <a:p>
            <a:pPr marL="344479" lvl="1" indent="-342891" algn="l" rtl="0">
              <a:lnSpc>
                <a:spcPct val="100000"/>
              </a:lnSpc>
              <a:spcBef>
                <a:spcPts val="600"/>
              </a:spcBef>
              <a:spcAft>
                <a:spcPts val="0"/>
              </a:spcAft>
              <a:buSzPts val="1800"/>
              <a:buChar char="⇥"/>
            </a:pPr>
            <a:r>
              <a:rPr lang="en-US"/>
              <a:t>Different tools</a:t>
            </a:r>
            <a:endParaRPr/>
          </a:p>
          <a:p>
            <a:pPr marL="344479" lvl="1" indent="-342891" algn="l" rtl="0">
              <a:lnSpc>
                <a:spcPct val="100000"/>
              </a:lnSpc>
              <a:spcBef>
                <a:spcPts val="600"/>
              </a:spcBef>
              <a:spcAft>
                <a:spcPts val="0"/>
              </a:spcAft>
              <a:buSzPts val="1800"/>
              <a:buChar char="⇥"/>
            </a:pPr>
            <a:r>
              <a:rPr lang="en-US"/>
              <a:t>Lack of interest in learning other tools</a:t>
            </a:r>
            <a:endParaRPr/>
          </a:p>
          <a:p>
            <a:pPr marL="344479" lvl="1" indent="-342891" algn="l" rtl="0">
              <a:lnSpc>
                <a:spcPct val="100000"/>
              </a:lnSpc>
              <a:spcBef>
                <a:spcPts val="600"/>
              </a:spcBef>
              <a:spcAft>
                <a:spcPts val="0"/>
              </a:spcAft>
              <a:buSzPts val="1800"/>
              <a:buChar char="⇥"/>
            </a:pPr>
            <a:r>
              <a:rPr lang="en-US"/>
              <a:t>Different environments</a:t>
            </a:r>
            <a:endParaRPr/>
          </a:p>
          <a:p>
            <a:pPr marL="344479" lvl="1" indent="-342891" algn="l" rtl="0">
              <a:lnSpc>
                <a:spcPct val="100000"/>
              </a:lnSpc>
              <a:spcBef>
                <a:spcPts val="600"/>
              </a:spcBef>
              <a:spcAft>
                <a:spcPts val="0"/>
              </a:spcAft>
              <a:buSzPts val="1800"/>
              <a:buChar char="⇥"/>
            </a:pPr>
            <a:r>
              <a:rPr lang="en-US"/>
              <a:t>Loss of work</a:t>
            </a:r>
            <a:endParaRPr/>
          </a:p>
          <a:p>
            <a:pPr marL="344479" lvl="1" indent="-342891" algn="l" rtl="0">
              <a:lnSpc>
                <a:spcPct val="100000"/>
              </a:lnSpc>
              <a:spcBef>
                <a:spcPts val="600"/>
              </a:spcBef>
              <a:spcAft>
                <a:spcPts val="0"/>
              </a:spcAft>
              <a:buSzPts val="1800"/>
              <a:buChar char="⇥"/>
            </a:pPr>
            <a:r>
              <a:rPr lang="en-US"/>
              <a:t>Blame game</a:t>
            </a:r>
            <a:endParaRPr/>
          </a:p>
          <a:p>
            <a:pPr marL="344479" lvl="1" indent="-342891" algn="l" rtl="0">
              <a:lnSpc>
                <a:spcPct val="100000"/>
              </a:lnSpc>
              <a:spcBef>
                <a:spcPts val="600"/>
              </a:spcBef>
              <a:spcAft>
                <a:spcPts val="0"/>
              </a:spcAft>
              <a:buSzPts val="1800"/>
              <a:buChar char="⇥"/>
            </a:pPr>
            <a:r>
              <a:rPr lang="en-US"/>
              <a:t>Build rollback</a:t>
            </a:r>
            <a:endParaRPr/>
          </a:p>
          <a:p>
            <a:pPr marL="344479" lvl="1" indent="-342891" algn="l" rtl="0">
              <a:lnSpc>
                <a:spcPct val="100000"/>
              </a:lnSpc>
              <a:spcBef>
                <a:spcPts val="600"/>
              </a:spcBef>
              <a:spcAft>
                <a:spcPts val="0"/>
              </a:spcAft>
              <a:buSzPts val="1800"/>
              <a:buChar char="⇥"/>
            </a:pPr>
            <a:r>
              <a:rPr lang="en-US"/>
              <a:t>Disintegrated process</a:t>
            </a:r>
            <a:endParaRPr/>
          </a:p>
          <a:p>
            <a:pPr marL="344479" lvl="1" indent="-342891" algn="l" rtl="0">
              <a:lnSpc>
                <a:spcPct val="100000"/>
              </a:lnSpc>
              <a:spcBef>
                <a:spcPts val="600"/>
              </a:spcBef>
              <a:spcAft>
                <a:spcPts val="0"/>
              </a:spcAft>
              <a:buSzPts val="1800"/>
              <a:buChar char="⇥"/>
            </a:pPr>
            <a:r>
              <a:rPr lang="en-US"/>
              <a:t>No feedback loop</a:t>
            </a: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p:txBody>
      </p:sp>
      <p:grpSp>
        <p:nvGrpSpPr>
          <p:cNvPr id="1548" name="Google Shape;1548;p31"/>
          <p:cNvGrpSpPr/>
          <p:nvPr/>
        </p:nvGrpSpPr>
        <p:grpSpPr>
          <a:xfrm>
            <a:off x="4382220" y="1460270"/>
            <a:ext cx="7504981" cy="2904696"/>
            <a:chOff x="4520242" y="3519577"/>
            <a:chExt cx="7504981" cy="2904696"/>
          </a:xfrm>
        </p:grpSpPr>
        <p:sp>
          <p:nvSpPr>
            <p:cNvPr id="1549" name="Google Shape;1549;p31"/>
            <p:cNvSpPr/>
            <p:nvPr/>
          </p:nvSpPr>
          <p:spPr>
            <a:xfrm>
              <a:off x="4520242" y="3519577"/>
              <a:ext cx="7504981" cy="2904696"/>
            </a:xfrm>
            <a:prstGeom prst="roundRect">
              <a:avLst>
                <a:gd name="adj" fmla="val 9288"/>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Cohesive Team Approach</a:t>
              </a:r>
              <a:endParaRPr/>
            </a:p>
          </p:txBody>
        </p:sp>
        <p:sp>
          <p:nvSpPr>
            <p:cNvPr id="1550" name="Google Shape;1550;p31"/>
            <p:cNvSpPr/>
            <p:nvPr/>
          </p:nvSpPr>
          <p:spPr>
            <a:xfrm>
              <a:off x="4751079" y="4157932"/>
              <a:ext cx="2898475" cy="1987891"/>
            </a:xfrm>
            <a:prstGeom prst="roundRect">
              <a:avLst>
                <a:gd name="adj" fmla="val 7988"/>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rgbClr val="0EC07D"/>
                  </a:solidFill>
                  <a:latin typeface="Arial"/>
                  <a:ea typeface="Arial"/>
                  <a:cs typeface="Arial"/>
                  <a:sym typeface="Arial"/>
                </a:rPr>
                <a:t>Dev</a:t>
              </a:r>
              <a:r>
                <a:rPr lang="en-US" sz="2000" b="1" i="0" u="none" strike="noStrike" cap="none">
                  <a:solidFill>
                    <a:schemeClr val="dk1"/>
                  </a:solidFill>
                  <a:latin typeface="Arial"/>
                  <a:ea typeface="Arial"/>
                  <a:cs typeface="Arial"/>
                  <a:sym typeface="Arial"/>
                </a:rPr>
                <a:t>elopment</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Planning </a:t>
              </a:r>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Development </a:t>
              </a:r>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Testing</a:t>
              </a:r>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Quality Assurance </a:t>
              </a:r>
              <a:endParaRPr/>
            </a:p>
          </p:txBody>
        </p:sp>
        <p:sp>
          <p:nvSpPr>
            <p:cNvPr id="1551" name="Google Shape;1551;p31"/>
            <p:cNvSpPr/>
            <p:nvPr/>
          </p:nvSpPr>
          <p:spPr>
            <a:xfrm>
              <a:off x="8876300" y="4157932"/>
              <a:ext cx="2898475" cy="1987891"/>
            </a:xfrm>
            <a:prstGeom prst="roundRect">
              <a:avLst>
                <a:gd name="adj" fmla="val 7988"/>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rgbClr val="0EC07D"/>
                  </a:solidFill>
                  <a:latin typeface="Arial"/>
                  <a:ea typeface="Arial"/>
                  <a:cs typeface="Arial"/>
                  <a:sym typeface="Arial"/>
                </a:rPr>
                <a:t>Op</a:t>
              </a:r>
              <a:r>
                <a:rPr lang="en-US" sz="2000" b="1" i="0" u="none" strike="noStrike" cap="none">
                  <a:solidFill>
                    <a:schemeClr val="dk1"/>
                  </a:solidFill>
                  <a:latin typeface="Arial"/>
                  <a:ea typeface="Arial"/>
                  <a:cs typeface="Arial"/>
                  <a:sym typeface="Arial"/>
                </a:rPr>
                <a:t>erations</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Infrastructure Mgt </a:t>
              </a:r>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Security &amp; Compliance </a:t>
              </a:r>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Database Admin </a:t>
              </a:r>
              <a:endParaRPr/>
            </a:p>
            <a:p>
              <a:pPr marL="0" marR="0" lvl="0" indent="0" algn="ctr" rtl="0">
                <a:lnSpc>
                  <a:spcPct val="100000"/>
                </a:lnSpc>
                <a:spcBef>
                  <a:spcPts val="600"/>
                </a:spcBef>
                <a:spcAft>
                  <a:spcPts val="0"/>
                </a:spcAft>
                <a:buNone/>
              </a:pPr>
              <a:r>
                <a:rPr lang="en-US" sz="1600" b="0" i="0" u="none" strike="noStrike" cap="none">
                  <a:solidFill>
                    <a:schemeClr val="dk1"/>
                  </a:solidFill>
                  <a:latin typeface="Arial"/>
                  <a:ea typeface="Arial"/>
                  <a:cs typeface="Arial"/>
                  <a:sym typeface="Arial"/>
                </a:rPr>
                <a:t>Network Technician</a:t>
              </a:r>
              <a:endParaRPr/>
            </a:p>
          </p:txBody>
        </p:sp>
        <p:sp>
          <p:nvSpPr>
            <p:cNvPr id="1552" name="Google Shape;1552;p31"/>
            <p:cNvSpPr/>
            <p:nvPr/>
          </p:nvSpPr>
          <p:spPr>
            <a:xfrm>
              <a:off x="7746520" y="4922489"/>
              <a:ext cx="982150" cy="391383"/>
            </a:xfrm>
            <a:prstGeom prst="lef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9" name="Rectangle 8">
            <a:extLst>
              <a:ext uri="{FF2B5EF4-FFF2-40B4-BE49-F238E27FC236}">
                <a16:creationId xmlns:a16="http://schemas.microsoft.com/office/drawing/2014/main" id="{3058AE85-EB8A-47DA-9FF9-9B7C85F7A1F2}"/>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1E71F39-0D07-450A-BC96-6BD4EBC67FC4}"/>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559" name="Google Shape;1559;p32"/>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AutoNum type="arabicPeriod"/>
            </a:pPr>
            <a:r>
              <a:rPr lang="en-US"/>
              <a:t>There is a negative effect on deployment and delivery dates in case of conflict between the developers and the IT operations.</a:t>
            </a:r>
            <a:endParaRPr/>
          </a:p>
          <a:p>
            <a:pPr marL="688975" lvl="1" indent="-342900" algn="l" rtl="0">
              <a:lnSpc>
                <a:spcPct val="100000"/>
              </a:lnSpc>
              <a:spcBef>
                <a:spcPts val="900"/>
              </a:spcBef>
              <a:spcAft>
                <a:spcPts val="0"/>
              </a:spcAft>
              <a:buSzPts val="1800"/>
              <a:buAutoNum type="alphaUcParenR"/>
            </a:pPr>
            <a:r>
              <a:rPr lang="en-US"/>
              <a:t>True</a:t>
            </a:r>
            <a:endParaRPr/>
          </a:p>
          <a:p>
            <a:pPr marL="688975" lvl="1" indent="-342900" algn="l" rtl="0">
              <a:lnSpc>
                <a:spcPct val="100000"/>
              </a:lnSpc>
              <a:spcBef>
                <a:spcPts val="0"/>
              </a:spcBef>
              <a:spcAft>
                <a:spcPts val="0"/>
              </a:spcAft>
              <a:buSzPts val="1800"/>
              <a:buAutoNum type="alphaUcParenR"/>
            </a:pPr>
            <a:r>
              <a:rPr lang="en-US"/>
              <a:t>False</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AutoNum type="arabicPeriod"/>
            </a:pPr>
            <a:r>
              <a:rPr lang="en-US"/>
              <a:t>Which of the following is NOT a consequence of wall of confusion?</a:t>
            </a:r>
            <a:endParaRPr/>
          </a:p>
          <a:p>
            <a:pPr marL="688975" lvl="1" indent="-342900" algn="l" rtl="0">
              <a:lnSpc>
                <a:spcPct val="100000"/>
              </a:lnSpc>
              <a:spcBef>
                <a:spcPts val="900"/>
              </a:spcBef>
              <a:spcAft>
                <a:spcPts val="0"/>
              </a:spcAft>
              <a:buSzPts val="1800"/>
              <a:buAutoNum type="alphaUcParenR"/>
            </a:pPr>
            <a:r>
              <a:rPr lang="en-US"/>
              <a:t>Lack of communication</a:t>
            </a:r>
            <a:endParaRPr/>
          </a:p>
          <a:p>
            <a:pPr marL="688975" lvl="1" indent="-342900" algn="l" rtl="0">
              <a:lnSpc>
                <a:spcPct val="100000"/>
              </a:lnSpc>
              <a:spcBef>
                <a:spcPts val="0"/>
              </a:spcBef>
              <a:spcAft>
                <a:spcPts val="0"/>
              </a:spcAft>
              <a:buSzPts val="1800"/>
              <a:buAutoNum type="alphaUcParenR"/>
            </a:pPr>
            <a:r>
              <a:rPr lang="en-US"/>
              <a:t>Errors and bugs due to the use of different tools</a:t>
            </a:r>
            <a:endParaRPr/>
          </a:p>
          <a:p>
            <a:pPr marL="688975" lvl="1" indent="-342900" algn="l" rtl="0">
              <a:lnSpc>
                <a:spcPct val="100000"/>
              </a:lnSpc>
              <a:spcBef>
                <a:spcPts val="0"/>
              </a:spcBef>
              <a:spcAft>
                <a:spcPts val="0"/>
              </a:spcAft>
              <a:buSzPts val="1800"/>
              <a:buAutoNum type="alphaUcParenR"/>
            </a:pPr>
            <a:r>
              <a:rPr lang="en-US"/>
              <a:t>Application delivery in a fast pace</a:t>
            </a:r>
            <a:endParaRPr/>
          </a:p>
          <a:p>
            <a:pPr marL="688975" lvl="1" indent="-342900" algn="l" rtl="0">
              <a:lnSpc>
                <a:spcPct val="100000"/>
              </a:lnSpc>
              <a:spcBef>
                <a:spcPts val="0"/>
              </a:spcBef>
              <a:spcAft>
                <a:spcPts val="0"/>
              </a:spcAft>
              <a:buSzPts val="1800"/>
              <a:buAutoNum type="alphaUcParenR"/>
            </a:pPr>
            <a:r>
              <a:rPr lang="en-US"/>
              <a:t>No methodical handover</a:t>
            </a:r>
            <a:endParaRPr/>
          </a:p>
        </p:txBody>
      </p:sp>
      <p:sp>
        <p:nvSpPr>
          <p:cNvPr id="4" name="Rectangle 3">
            <a:extLst>
              <a:ext uri="{FF2B5EF4-FFF2-40B4-BE49-F238E27FC236}">
                <a16:creationId xmlns:a16="http://schemas.microsoft.com/office/drawing/2014/main" id="{3C4BF0FA-CFBF-4C80-B066-B211A83C3D0A}"/>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3FA29C3F-6984-4BAC-8620-609BCAC3093C}"/>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3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1.15 Birth of Agile</a:t>
            </a:r>
            <a:endParaRPr/>
          </a:p>
        </p:txBody>
      </p:sp>
      <p:sp>
        <p:nvSpPr>
          <p:cNvPr id="1565" name="Google Shape;1565;p3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following is the process illustrates the birth of Agile: </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566" name="Google Shape;1566;p33"/>
          <p:cNvGrpSpPr/>
          <p:nvPr/>
        </p:nvGrpSpPr>
        <p:grpSpPr>
          <a:xfrm>
            <a:off x="1008621" y="1914559"/>
            <a:ext cx="10449210" cy="4231264"/>
            <a:chOff x="514350" y="1914559"/>
            <a:chExt cx="8520600" cy="3450300"/>
          </a:xfrm>
        </p:grpSpPr>
        <p:sp>
          <p:nvSpPr>
            <p:cNvPr id="1567" name="Google Shape;1567;p33"/>
            <p:cNvSpPr/>
            <p:nvPr/>
          </p:nvSpPr>
          <p:spPr>
            <a:xfrm>
              <a:off x="514350" y="1914559"/>
              <a:ext cx="8520600" cy="3450300"/>
            </a:xfrm>
            <a:prstGeom prst="roundRect">
              <a:avLst>
                <a:gd name="adj" fmla="val 6023"/>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568" name="Google Shape;1568;p33"/>
            <p:cNvSpPr/>
            <p:nvPr/>
          </p:nvSpPr>
          <p:spPr>
            <a:xfrm>
              <a:off x="2012182"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569" name="Google Shape;1569;p33"/>
            <p:cNvSpPr/>
            <p:nvPr/>
          </p:nvSpPr>
          <p:spPr>
            <a:xfrm>
              <a:off x="370057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570" name="Google Shape;1570;p33"/>
            <p:cNvSpPr/>
            <p:nvPr/>
          </p:nvSpPr>
          <p:spPr>
            <a:xfrm>
              <a:off x="538896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571" name="Google Shape;1571;p33"/>
            <p:cNvSpPr/>
            <p:nvPr/>
          </p:nvSpPr>
          <p:spPr>
            <a:xfrm>
              <a:off x="7077354"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572" name="Google Shape;1572;p33"/>
            <p:cNvSpPr/>
            <p:nvPr/>
          </p:nvSpPr>
          <p:spPr>
            <a:xfrm>
              <a:off x="674272"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a:solidFill>
                    <a:srgbClr val="000000"/>
                  </a:solidFill>
                  <a:latin typeface="Arial"/>
                  <a:ea typeface="Arial"/>
                  <a:cs typeface="Arial"/>
                  <a:sym typeface="Arial"/>
                </a:rPr>
                <a:t>Initial gathering of thought leaders from the software industry in 2000 in Oregon, Rogue River Lodge</a:t>
              </a:r>
              <a:endParaRPr sz="1800" b="0" i="0" u="none" strike="noStrike" cap="none">
                <a:solidFill>
                  <a:srgbClr val="000000"/>
                </a:solidFill>
                <a:latin typeface="Arial"/>
                <a:ea typeface="Arial"/>
                <a:cs typeface="Arial"/>
                <a:sym typeface="Arial"/>
              </a:endParaRPr>
            </a:p>
          </p:txBody>
        </p:sp>
        <p:sp>
          <p:nvSpPr>
            <p:cNvPr id="1573" name="Google Shape;1573;p33"/>
            <p:cNvSpPr/>
            <p:nvPr/>
          </p:nvSpPr>
          <p:spPr>
            <a:xfrm>
              <a:off x="2362664"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a:solidFill>
                    <a:srgbClr val="000000"/>
                  </a:solidFill>
                  <a:latin typeface="Arial"/>
                  <a:ea typeface="Arial"/>
                  <a:cs typeface="Arial"/>
                  <a:sym typeface="Arial"/>
                </a:rPr>
                <a:t>The Snowbird meeting in Utah in February, 2001.</a:t>
              </a:r>
              <a:endParaRPr sz="1800" b="0" i="0" u="none" strike="noStrike" cap="none">
                <a:solidFill>
                  <a:srgbClr val="000000"/>
                </a:solidFill>
                <a:latin typeface="Arial"/>
                <a:ea typeface="Arial"/>
                <a:cs typeface="Arial"/>
                <a:sym typeface="Arial"/>
              </a:endParaRPr>
            </a:p>
          </p:txBody>
        </p:sp>
        <p:sp>
          <p:nvSpPr>
            <p:cNvPr id="1574" name="Google Shape;1574;p33"/>
            <p:cNvSpPr/>
            <p:nvPr/>
          </p:nvSpPr>
          <p:spPr>
            <a:xfrm>
              <a:off x="4051055"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a:solidFill>
                    <a:srgbClr val="000000"/>
                  </a:solidFill>
                  <a:latin typeface="Arial"/>
                  <a:ea typeface="Arial"/>
                  <a:cs typeface="Arial"/>
                  <a:sym typeface="Arial"/>
                </a:rPr>
                <a:t>Discussions on developing ‘light’ or “lightweight’ method of software development.</a:t>
              </a:r>
              <a:endParaRPr sz="1800" b="0" i="0" u="none" strike="noStrike" cap="none">
                <a:solidFill>
                  <a:srgbClr val="000000"/>
                </a:solidFill>
                <a:latin typeface="Arial"/>
                <a:ea typeface="Arial"/>
                <a:cs typeface="Arial"/>
                <a:sym typeface="Arial"/>
              </a:endParaRPr>
            </a:p>
          </p:txBody>
        </p:sp>
        <p:sp>
          <p:nvSpPr>
            <p:cNvPr id="1575" name="Google Shape;1575;p33"/>
            <p:cNvSpPr/>
            <p:nvPr/>
          </p:nvSpPr>
          <p:spPr>
            <a:xfrm>
              <a:off x="5739447"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a:solidFill>
                    <a:srgbClr val="000000"/>
                  </a:solidFill>
                  <a:latin typeface="Arial"/>
                  <a:ea typeface="Arial"/>
                  <a:cs typeface="Arial"/>
                  <a:sym typeface="Arial"/>
                </a:rPr>
                <a:t>Emergence of the “Agile Software Development Manifesto’</a:t>
              </a:r>
              <a:r>
                <a:rPr lang="en-US" sz="2400" b="0" i="0" u="none" strike="noStrike" cap="none">
                  <a:solidFill>
                    <a:srgbClr val="000000"/>
                  </a:solidFill>
                  <a:latin typeface="Arial"/>
                  <a:ea typeface="Arial"/>
                  <a:cs typeface="Arial"/>
                  <a:sym typeface="Arial"/>
                </a:rPr>
                <a:t>.</a:t>
              </a:r>
              <a:endParaRPr sz="1600" b="0" i="0" u="none" strike="noStrike" cap="none">
                <a:solidFill>
                  <a:srgbClr val="000000"/>
                </a:solidFill>
                <a:latin typeface="Arial"/>
                <a:ea typeface="Arial"/>
                <a:cs typeface="Arial"/>
                <a:sym typeface="Arial"/>
              </a:endParaRPr>
            </a:p>
          </p:txBody>
        </p:sp>
        <p:sp>
          <p:nvSpPr>
            <p:cNvPr id="1576" name="Google Shape;1576;p33"/>
            <p:cNvSpPr/>
            <p:nvPr/>
          </p:nvSpPr>
          <p:spPr>
            <a:xfrm>
              <a:off x="7427840"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a:solidFill>
                    <a:srgbClr val="000000"/>
                  </a:solidFill>
                  <a:latin typeface="Arial"/>
                  <a:ea typeface="Arial"/>
                  <a:cs typeface="Arial"/>
                  <a:sym typeface="Arial"/>
                </a:rPr>
                <a:t>An alternative to the document-driven, heavyweight, traditional software development processes</a:t>
              </a:r>
              <a:r>
                <a:rPr lang="en-US" sz="2400" b="0" i="0" u="none" strike="noStrike" cap="none">
                  <a:solidFill>
                    <a:srgbClr val="000000"/>
                  </a:solidFill>
                  <a:latin typeface="Arial"/>
                  <a:ea typeface="Arial"/>
                  <a:cs typeface="Arial"/>
                  <a:sym typeface="Arial"/>
                </a:rPr>
                <a:t>.</a:t>
              </a:r>
              <a:endParaRPr sz="1600" b="0" i="0" u="none" strike="noStrike" cap="none">
                <a:solidFill>
                  <a:srgbClr val="000000"/>
                </a:solidFill>
                <a:latin typeface="Arial"/>
                <a:ea typeface="Arial"/>
                <a:cs typeface="Arial"/>
                <a:sym typeface="Arial"/>
              </a:endParaRPr>
            </a:p>
          </p:txBody>
        </p:sp>
      </p:grpSp>
      <p:sp>
        <p:nvSpPr>
          <p:cNvPr id="15" name="Rectangle 14">
            <a:extLst>
              <a:ext uri="{FF2B5EF4-FFF2-40B4-BE49-F238E27FC236}">
                <a16:creationId xmlns:a16="http://schemas.microsoft.com/office/drawing/2014/main" id="{041AD40E-B68C-426B-9FB2-040132205987}"/>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0581440-F664-4C0E-81BB-690E1DD501F3}"/>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3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1.16 Four Values of the Agile Manifesto</a:t>
            </a:r>
            <a:endParaRPr/>
          </a:p>
        </p:txBody>
      </p:sp>
      <p:sp>
        <p:nvSpPr>
          <p:cNvPr id="1583" name="Google Shape;1583;p34"/>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584" name="Google Shape;1584;p34"/>
          <p:cNvGrpSpPr/>
          <p:nvPr/>
        </p:nvGrpSpPr>
        <p:grpSpPr>
          <a:xfrm>
            <a:off x="755518" y="1501430"/>
            <a:ext cx="10680963" cy="3855140"/>
            <a:chOff x="324188" y="1876926"/>
            <a:chExt cx="11579100" cy="4010400"/>
          </a:xfrm>
        </p:grpSpPr>
        <p:sp>
          <p:nvSpPr>
            <p:cNvPr id="1585" name="Google Shape;1585;p34"/>
            <p:cNvSpPr/>
            <p:nvPr/>
          </p:nvSpPr>
          <p:spPr>
            <a:xfrm>
              <a:off x="324188" y="1876926"/>
              <a:ext cx="11579100" cy="4010400"/>
            </a:xfrm>
            <a:prstGeom prst="roundRect">
              <a:avLst>
                <a:gd name="adj" fmla="val 6901"/>
              </a:avLst>
            </a:prstGeom>
            <a:solidFill>
              <a:srgbClr val="0EC07D"/>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1586" name="Google Shape;1586;p34"/>
            <p:cNvGrpSpPr/>
            <p:nvPr/>
          </p:nvGrpSpPr>
          <p:grpSpPr>
            <a:xfrm>
              <a:off x="689812" y="2245895"/>
              <a:ext cx="2486401" cy="3240600"/>
              <a:chOff x="770021" y="2245895"/>
              <a:chExt cx="2486400" cy="3240599"/>
            </a:xfrm>
          </p:grpSpPr>
          <p:sp>
            <p:nvSpPr>
              <p:cNvPr id="1587" name="Google Shape;1587;p34"/>
              <p:cNvSpPr/>
              <p:nvPr/>
            </p:nvSpPr>
            <p:spPr>
              <a:xfrm>
                <a:off x="770021"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88" name="Google Shape;1588;p34"/>
              <p:cNvSpPr txBox="1"/>
              <p:nvPr/>
            </p:nvSpPr>
            <p:spPr>
              <a:xfrm>
                <a:off x="964733"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Processes and Tools</a:t>
                </a:r>
                <a:endParaRPr sz="1600" b="0" i="0" u="none" strike="noStrike" cap="none">
                  <a:solidFill>
                    <a:srgbClr val="000000"/>
                  </a:solidFill>
                  <a:latin typeface="Arial"/>
                  <a:ea typeface="Arial"/>
                  <a:cs typeface="Arial"/>
                  <a:sym typeface="Arial"/>
                </a:endParaRPr>
              </a:p>
            </p:txBody>
          </p:sp>
          <p:sp>
            <p:nvSpPr>
              <p:cNvPr id="1589" name="Google Shape;1589;p34"/>
              <p:cNvSpPr txBox="1"/>
              <p:nvPr/>
            </p:nvSpPr>
            <p:spPr>
              <a:xfrm>
                <a:off x="964733"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Individual and Interactions</a:t>
                </a:r>
                <a:endParaRPr sz="1600" b="1" i="0" u="none" strike="noStrike" cap="none">
                  <a:solidFill>
                    <a:srgbClr val="000000"/>
                  </a:solidFill>
                  <a:latin typeface="Arial"/>
                  <a:ea typeface="Arial"/>
                  <a:cs typeface="Arial"/>
                  <a:sym typeface="Arial"/>
                </a:endParaRPr>
              </a:p>
            </p:txBody>
          </p:sp>
          <p:grpSp>
            <p:nvGrpSpPr>
              <p:cNvPr id="1590" name="Google Shape;1590;p34"/>
              <p:cNvGrpSpPr/>
              <p:nvPr/>
            </p:nvGrpSpPr>
            <p:grpSpPr>
              <a:xfrm>
                <a:off x="1445110" y="3273093"/>
                <a:ext cx="1136389" cy="1246617"/>
                <a:chOff x="1450789" y="3273093"/>
                <a:chExt cx="1136389" cy="1246617"/>
              </a:xfrm>
            </p:grpSpPr>
            <p:grpSp>
              <p:nvGrpSpPr>
                <p:cNvPr id="1591" name="Google Shape;1591;p34"/>
                <p:cNvGrpSpPr/>
                <p:nvPr/>
              </p:nvGrpSpPr>
              <p:grpSpPr>
                <a:xfrm>
                  <a:off x="1450789" y="3273093"/>
                  <a:ext cx="1136389" cy="1246617"/>
                  <a:chOff x="627304" y="1987183"/>
                  <a:chExt cx="1594708" cy="1749392"/>
                </a:xfrm>
              </p:grpSpPr>
              <p:sp>
                <p:nvSpPr>
                  <p:cNvPr id="1592" name="Google Shape;1592;p34"/>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3" name="Google Shape;1593;p34"/>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4" name="Google Shape;1594;p34"/>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595" name="Google Shape;1595;p34"/>
                <p:cNvSpPr txBox="1"/>
                <p:nvPr/>
              </p:nvSpPr>
              <p:spPr>
                <a:xfrm>
                  <a:off x="1510910" y="3424168"/>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O</a:t>
                  </a:r>
                  <a:endParaRPr sz="1867" b="0" i="0" u="none" strike="noStrike" cap="none">
                    <a:solidFill>
                      <a:srgbClr val="000000"/>
                    </a:solidFill>
                    <a:latin typeface="Arial"/>
                    <a:ea typeface="Arial"/>
                    <a:cs typeface="Arial"/>
                    <a:sym typeface="Arial"/>
                  </a:endParaRPr>
                </a:p>
              </p:txBody>
            </p:sp>
          </p:grpSp>
        </p:grpSp>
        <p:grpSp>
          <p:nvGrpSpPr>
            <p:cNvPr id="1596" name="Google Shape;1596;p34"/>
            <p:cNvGrpSpPr/>
            <p:nvPr/>
          </p:nvGrpSpPr>
          <p:grpSpPr>
            <a:xfrm>
              <a:off x="3475745" y="2245895"/>
              <a:ext cx="2583610" cy="3240600"/>
              <a:chOff x="3420926" y="2245895"/>
              <a:chExt cx="2583610" cy="3240599"/>
            </a:xfrm>
          </p:grpSpPr>
          <p:sp>
            <p:nvSpPr>
              <p:cNvPr id="1597" name="Google Shape;1597;p34"/>
              <p:cNvSpPr/>
              <p:nvPr/>
            </p:nvSpPr>
            <p:spPr>
              <a:xfrm>
                <a:off x="3420926" y="2245895"/>
                <a:ext cx="2486399"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98" name="Google Shape;1598;p34"/>
              <p:cNvSpPr txBox="1"/>
              <p:nvPr/>
            </p:nvSpPr>
            <p:spPr>
              <a:xfrm>
                <a:off x="3615637" y="4721024"/>
                <a:ext cx="23888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Comprehensive Documentation</a:t>
                </a:r>
                <a:endParaRPr sz="1600" b="0" i="0" u="none" strike="noStrike" cap="none">
                  <a:solidFill>
                    <a:srgbClr val="000000"/>
                  </a:solidFill>
                  <a:latin typeface="Arial"/>
                  <a:ea typeface="Arial"/>
                  <a:cs typeface="Arial"/>
                  <a:sym typeface="Arial"/>
                </a:endParaRPr>
              </a:p>
            </p:txBody>
          </p:sp>
          <p:sp>
            <p:nvSpPr>
              <p:cNvPr id="1599" name="Google Shape;1599;p34"/>
              <p:cNvSpPr txBox="1"/>
              <p:nvPr/>
            </p:nvSpPr>
            <p:spPr>
              <a:xfrm>
                <a:off x="3615639" y="2427019"/>
                <a:ext cx="20969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Working Software</a:t>
                </a:r>
                <a:endParaRPr sz="1600" b="0" i="0" u="none" strike="noStrike" cap="none">
                  <a:solidFill>
                    <a:srgbClr val="000000"/>
                  </a:solidFill>
                  <a:latin typeface="Arial"/>
                  <a:ea typeface="Arial"/>
                  <a:cs typeface="Arial"/>
                  <a:sym typeface="Arial"/>
                </a:endParaRPr>
              </a:p>
            </p:txBody>
          </p:sp>
          <p:grpSp>
            <p:nvGrpSpPr>
              <p:cNvPr id="1600" name="Google Shape;1600;p34"/>
              <p:cNvGrpSpPr/>
              <p:nvPr/>
            </p:nvGrpSpPr>
            <p:grpSpPr>
              <a:xfrm>
                <a:off x="4096017" y="3273093"/>
                <a:ext cx="1137391" cy="1246617"/>
                <a:chOff x="4403452" y="3273093"/>
                <a:chExt cx="1137391" cy="1246617"/>
              </a:xfrm>
            </p:grpSpPr>
            <p:grpSp>
              <p:nvGrpSpPr>
                <p:cNvPr id="1601" name="Google Shape;1601;p34"/>
                <p:cNvGrpSpPr/>
                <p:nvPr/>
              </p:nvGrpSpPr>
              <p:grpSpPr>
                <a:xfrm>
                  <a:off x="4403452" y="3273093"/>
                  <a:ext cx="1136389" cy="1246617"/>
                  <a:chOff x="627304" y="1987183"/>
                  <a:chExt cx="1594708" cy="1749392"/>
                </a:xfrm>
              </p:grpSpPr>
              <p:sp>
                <p:nvSpPr>
                  <p:cNvPr id="1602" name="Google Shape;1602;p34"/>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3" name="Google Shape;1603;p34"/>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4" name="Google Shape;1604;p34"/>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05" name="Google Shape;1605;p34"/>
                <p:cNvSpPr txBox="1"/>
                <p:nvPr/>
              </p:nvSpPr>
              <p:spPr>
                <a:xfrm>
                  <a:off x="4464743" y="342962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V</a:t>
                  </a:r>
                  <a:endParaRPr sz="1867" b="0" i="0" u="none" strike="noStrike" cap="none">
                    <a:solidFill>
                      <a:srgbClr val="000000"/>
                    </a:solidFill>
                    <a:latin typeface="Arial"/>
                    <a:ea typeface="Arial"/>
                    <a:cs typeface="Arial"/>
                    <a:sym typeface="Arial"/>
                  </a:endParaRPr>
                </a:p>
              </p:txBody>
            </p:sp>
          </p:grpSp>
        </p:grpSp>
        <p:grpSp>
          <p:nvGrpSpPr>
            <p:cNvPr id="1606" name="Google Shape;1606;p34"/>
            <p:cNvGrpSpPr/>
            <p:nvPr/>
          </p:nvGrpSpPr>
          <p:grpSpPr>
            <a:xfrm>
              <a:off x="6261678" y="2245895"/>
              <a:ext cx="2486401" cy="3240600"/>
              <a:chOff x="6434793" y="2245895"/>
              <a:chExt cx="2486400" cy="3240599"/>
            </a:xfrm>
          </p:grpSpPr>
          <p:sp>
            <p:nvSpPr>
              <p:cNvPr id="1607" name="Google Shape;1607;p34"/>
              <p:cNvSpPr/>
              <p:nvPr/>
            </p:nvSpPr>
            <p:spPr>
              <a:xfrm>
                <a:off x="6434793"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08" name="Google Shape;1608;p34"/>
              <p:cNvSpPr txBox="1"/>
              <p:nvPr/>
            </p:nvSpPr>
            <p:spPr>
              <a:xfrm>
                <a:off x="6629505"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Contract Negotiation</a:t>
                </a:r>
                <a:endParaRPr sz="1600" b="1" i="0" u="none" strike="noStrike" cap="none">
                  <a:solidFill>
                    <a:srgbClr val="000000"/>
                  </a:solidFill>
                  <a:latin typeface="Arial"/>
                  <a:ea typeface="Arial"/>
                  <a:cs typeface="Arial"/>
                  <a:sym typeface="Arial"/>
                </a:endParaRPr>
              </a:p>
            </p:txBody>
          </p:sp>
          <p:sp>
            <p:nvSpPr>
              <p:cNvPr id="1609" name="Google Shape;1609;p34"/>
              <p:cNvSpPr txBox="1"/>
              <p:nvPr/>
            </p:nvSpPr>
            <p:spPr>
              <a:xfrm>
                <a:off x="6629504"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Customer Collaboration</a:t>
                </a:r>
                <a:endParaRPr sz="1600" b="0" i="0" u="none" strike="noStrike" cap="none">
                  <a:solidFill>
                    <a:srgbClr val="000000"/>
                  </a:solidFill>
                  <a:latin typeface="Arial"/>
                  <a:ea typeface="Arial"/>
                  <a:cs typeface="Arial"/>
                  <a:sym typeface="Arial"/>
                </a:endParaRPr>
              </a:p>
            </p:txBody>
          </p:sp>
          <p:grpSp>
            <p:nvGrpSpPr>
              <p:cNvPr id="1610" name="Google Shape;1610;p34"/>
              <p:cNvGrpSpPr/>
              <p:nvPr/>
            </p:nvGrpSpPr>
            <p:grpSpPr>
              <a:xfrm>
                <a:off x="7109883" y="3273093"/>
                <a:ext cx="1136389" cy="1246617"/>
                <a:chOff x="7004438" y="3273093"/>
                <a:chExt cx="1136389" cy="1246617"/>
              </a:xfrm>
            </p:grpSpPr>
            <p:grpSp>
              <p:nvGrpSpPr>
                <p:cNvPr id="1611" name="Google Shape;1611;p34"/>
                <p:cNvGrpSpPr/>
                <p:nvPr/>
              </p:nvGrpSpPr>
              <p:grpSpPr>
                <a:xfrm>
                  <a:off x="7004438" y="3273093"/>
                  <a:ext cx="1136389" cy="1246617"/>
                  <a:chOff x="627304" y="1987183"/>
                  <a:chExt cx="1594708" cy="1749392"/>
                </a:xfrm>
              </p:grpSpPr>
              <p:sp>
                <p:nvSpPr>
                  <p:cNvPr id="1612" name="Google Shape;1612;p34"/>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3" name="Google Shape;1613;p34"/>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4" name="Google Shape;1614;p34"/>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15" name="Google Shape;1615;p34"/>
                <p:cNvSpPr txBox="1"/>
                <p:nvPr/>
              </p:nvSpPr>
              <p:spPr>
                <a:xfrm>
                  <a:off x="704284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E</a:t>
                  </a:r>
                  <a:endParaRPr sz="1867" b="0" i="0" u="none" strike="noStrike" cap="none">
                    <a:solidFill>
                      <a:srgbClr val="000000"/>
                    </a:solidFill>
                    <a:latin typeface="Arial"/>
                    <a:ea typeface="Arial"/>
                    <a:cs typeface="Arial"/>
                    <a:sym typeface="Arial"/>
                  </a:endParaRPr>
                </a:p>
              </p:txBody>
            </p:sp>
          </p:grpSp>
        </p:grpSp>
        <p:grpSp>
          <p:nvGrpSpPr>
            <p:cNvPr id="1616" name="Google Shape;1616;p34"/>
            <p:cNvGrpSpPr/>
            <p:nvPr/>
          </p:nvGrpSpPr>
          <p:grpSpPr>
            <a:xfrm>
              <a:off x="9047611" y="2245896"/>
              <a:ext cx="2486400" cy="3240600"/>
              <a:chOff x="9127820" y="2245895"/>
              <a:chExt cx="2486400" cy="3240599"/>
            </a:xfrm>
          </p:grpSpPr>
          <p:sp>
            <p:nvSpPr>
              <p:cNvPr id="1617" name="Google Shape;1617;p34"/>
              <p:cNvSpPr/>
              <p:nvPr/>
            </p:nvSpPr>
            <p:spPr>
              <a:xfrm>
                <a:off x="9127820"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18" name="Google Shape;1618;p34"/>
              <p:cNvSpPr txBox="1"/>
              <p:nvPr/>
            </p:nvSpPr>
            <p:spPr>
              <a:xfrm>
                <a:off x="9322532"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Following a Plan</a:t>
                </a:r>
                <a:endParaRPr sz="1600" b="0" i="0" u="none" strike="noStrike" cap="none">
                  <a:solidFill>
                    <a:srgbClr val="000000"/>
                  </a:solidFill>
                  <a:latin typeface="Arial"/>
                  <a:ea typeface="Arial"/>
                  <a:cs typeface="Arial"/>
                  <a:sym typeface="Arial"/>
                </a:endParaRPr>
              </a:p>
            </p:txBody>
          </p:sp>
          <p:sp>
            <p:nvSpPr>
              <p:cNvPr id="1619" name="Google Shape;1619;p34"/>
              <p:cNvSpPr txBox="1"/>
              <p:nvPr/>
            </p:nvSpPr>
            <p:spPr>
              <a:xfrm>
                <a:off x="9322531"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Responding to Change</a:t>
                </a:r>
                <a:endParaRPr sz="1600" b="0" i="0" u="none" strike="noStrike" cap="none">
                  <a:solidFill>
                    <a:srgbClr val="000000"/>
                  </a:solidFill>
                  <a:latin typeface="Arial"/>
                  <a:ea typeface="Arial"/>
                  <a:cs typeface="Arial"/>
                  <a:sym typeface="Arial"/>
                </a:endParaRPr>
              </a:p>
            </p:txBody>
          </p:sp>
          <p:grpSp>
            <p:nvGrpSpPr>
              <p:cNvPr id="1620" name="Google Shape;1620;p34"/>
              <p:cNvGrpSpPr/>
              <p:nvPr/>
            </p:nvGrpSpPr>
            <p:grpSpPr>
              <a:xfrm>
                <a:off x="9796692" y="3273093"/>
                <a:ext cx="1136389" cy="1246617"/>
                <a:chOff x="9699620" y="3273093"/>
                <a:chExt cx="1136389" cy="1246617"/>
              </a:xfrm>
            </p:grpSpPr>
            <p:grpSp>
              <p:nvGrpSpPr>
                <p:cNvPr id="1621" name="Google Shape;1621;p34"/>
                <p:cNvGrpSpPr/>
                <p:nvPr/>
              </p:nvGrpSpPr>
              <p:grpSpPr>
                <a:xfrm>
                  <a:off x="9699620" y="3273093"/>
                  <a:ext cx="1136389" cy="1246617"/>
                  <a:chOff x="627304" y="1987183"/>
                  <a:chExt cx="1594708" cy="1749392"/>
                </a:xfrm>
              </p:grpSpPr>
              <p:sp>
                <p:nvSpPr>
                  <p:cNvPr id="1622" name="Google Shape;1622;p34"/>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3" name="Google Shape;1623;p34"/>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4" name="Google Shape;1624;p34"/>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25" name="Google Shape;1625;p34"/>
                <p:cNvSpPr txBox="1"/>
                <p:nvPr/>
              </p:nvSpPr>
              <p:spPr>
                <a:xfrm>
                  <a:off x="975896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R</a:t>
                  </a:r>
                  <a:endParaRPr sz="1867" b="0" i="0" u="none" strike="noStrike" cap="none">
                    <a:solidFill>
                      <a:srgbClr val="000000"/>
                    </a:solidFill>
                    <a:latin typeface="Arial"/>
                    <a:ea typeface="Arial"/>
                    <a:cs typeface="Arial"/>
                    <a:sym typeface="Arial"/>
                  </a:endParaRPr>
                </a:p>
              </p:txBody>
            </p:sp>
          </p:grpSp>
        </p:grpSp>
        <p:sp>
          <p:nvSpPr>
            <p:cNvPr id="1626" name="Google Shape;1626;p34"/>
            <p:cNvSpPr/>
            <p:nvPr/>
          </p:nvSpPr>
          <p:spPr>
            <a:xfrm>
              <a:off x="246602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27" name="Google Shape;1627;p34"/>
            <p:cNvSpPr/>
            <p:nvPr/>
          </p:nvSpPr>
          <p:spPr>
            <a:xfrm>
              <a:off x="527448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28" name="Google Shape;1628;p34"/>
            <p:cNvSpPr/>
            <p:nvPr/>
          </p:nvSpPr>
          <p:spPr>
            <a:xfrm>
              <a:off x="8050486" y="3626939"/>
              <a:ext cx="1684800" cy="560100"/>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629" name="Google Shape;1629;p34"/>
          <p:cNvSpPr/>
          <p:nvPr/>
        </p:nvSpPr>
        <p:spPr>
          <a:xfrm>
            <a:off x="983246" y="5593324"/>
            <a:ext cx="102738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67" b="0" i="0" u="none" strike="noStrike" cap="none">
                <a:solidFill>
                  <a:schemeClr val="dk1"/>
                </a:solidFill>
                <a:latin typeface="Arial"/>
                <a:ea typeface="Arial"/>
                <a:cs typeface="Arial"/>
                <a:sym typeface="Arial"/>
              </a:rPr>
              <a:t>“That is, while there is value in the items on the right, we value the items on the left more.”</a:t>
            </a:r>
            <a:endParaRPr sz="1867" b="0" i="0" u="none" strike="noStrike" cap="none">
              <a:solidFill>
                <a:srgbClr val="000000"/>
              </a:solidFill>
              <a:latin typeface="Arial"/>
              <a:ea typeface="Arial"/>
              <a:cs typeface="Arial"/>
              <a:sym typeface="Arial"/>
            </a:endParaRPr>
          </a:p>
        </p:txBody>
      </p:sp>
      <p:sp>
        <p:nvSpPr>
          <p:cNvPr id="50" name="Rectangle 49">
            <a:extLst>
              <a:ext uri="{FF2B5EF4-FFF2-40B4-BE49-F238E27FC236}">
                <a16:creationId xmlns:a16="http://schemas.microsoft.com/office/drawing/2014/main" id="{20AC1D82-C923-4ABA-9B71-5AADC5E80D01}"/>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1" name="Rectangle 50">
            <a:extLst>
              <a:ext uri="{FF2B5EF4-FFF2-40B4-BE49-F238E27FC236}">
                <a16:creationId xmlns:a16="http://schemas.microsoft.com/office/drawing/2014/main" id="{F24CEFCA-D553-4F16-81E7-4728ABE11D49}"/>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3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1.16.1 Agile Manifesto</a:t>
            </a:r>
            <a:endParaRPr/>
          </a:p>
        </p:txBody>
      </p:sp>
      <p:sp>
        <p:nvSpPr>
          <p:cNvPr id="1636" name="Google Shape;1636;p3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b="1"/>
              <a:t>Agile Manifesto Value 1:  </a:t>
            </a:r>
            <a:r>
              <a:rPr lang="en-US"/>
              <a:t>Individuals and interactions over processes and tools</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637" name="Google Shape;1637;p35"/>
          <p:cNvGrpSpPr/>
          <p:nvPr/>
        </p:nvGrpSpPr>
        <p:grpSpPr>
          <a:xfrm>
            <a:off x="514350" y="1926707"/>
            <a:ext cx="11131312" cy="3482201"/>
            <a:chOff x="514348" y="2236480"/>
            <a:chExt cx="11131312" cy="3482201"/>
          </a:xfrm>
        </p:grpSpPr>
        <p:sp>
          <p:nvSpPr>
            <p:cNvPr id="1638" name="Google Shape;1638;p35"/>
            <p:cNvSpPr/>
            <p:nvPr/>
          </p:nvSpPr>
          <p:spPr>
            <a:xfrm>
              <a:off x="514349" y="2236482"/>
              <a:ext cx="11131311" cy="3482199"/>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Communication—the key to the success of a project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People build Products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Have the focus on people and the source of energy</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Self-organization of cross-functional teams—to identify scope, negotiate, accept, define, collaborate, share, and solve problems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Individuals need to be motivated</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Interactions need to be fostered among team members, customers and other stakeholders</a:t>
              </a:r>
              <a:endParaRPr/>
            </a:p>
          </p:txBody>
        </p:sp>
        <p:sp>
          <p:nvSpPr>
            <p:cNvPr id="1639" name="Google Shape;1639;p35"/>
            <p:cNvSpPr/>
            <p:nvPr/>
          </p:nvSpPr>
          <p:spPr>
            <a:xfrm>
              <a:off x="514348" y="2236480"/>
              <a:ext cx="11131311" cy="800018"/>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INDIVIDUALS AND INTERACTIONS</a:t>
              </a:r>
              <a:endParaRPr/>
            </a:p>
          </p:txBody>
        </p:sp>
      </p:grpSp>
      <p:sp>
        <p:nvSpPr>
          <p:cNvPr id="7" name="Rectangle 6">
            <a:extLst>
              <a:ext uri="{FF2B5EF4-FFF2-40B4-BE49-F238E27FC236}">
                <a16:creationId xmlns:a16="http://schemas.microsoft.com/office/drawing/2014/main" id="{0B987F06-FA07-4C68-8A01-7440E338C9FD}"/>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CEC48F93-618E-4976-B037-E33E1013AD6C}"/>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3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1.16.1 Agile Manifesto (Contd.)</a:t>
            </a:r>
            <a:endParaRPr/>
          </a:p>
        </p:txBody>
      </p:sp>
      <p:sp>
        <p:nvSpPr>
          <p:cNvPr id="1646" name="Google Shape;1646;p36"/>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b="1"/>
              <a:t>Agile Manifesto Value 2: </a:t>
            </a:r>
            <a:r>
              <a:rPr lang="en-US"/>
              <a:t>Working software over comprehensive documentation</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647" name="Google Shape;1647;p36"/>
          <p:cNvGrpSpPr/>
          <p:nvPr/>
        </p:nvGrpSpPr>
        <p:grpSpPr>
          <a:xfrm>
            <a:off x="514350" y="1926706"/>
            <a:ext cx="11131312" cy="3445395"/>
            <a:chOff x="514348" y="2236479"/>
            <a:chExt cx="11131312" cy="3034600"/>
          </a:xfrm>
        </p:grpSpPr>
        <p:sp>
          <p:nvSpPr>
            <p:cNvPr id="1648" name="Google Shape;1648;p36"/>
            <p:cNvSpPr/>
            <p:nvPr/>
          </p:nvSpPr>
          <p:spPr>
            <a:xfrm>
              <a:off x="514349" y="2236485"/>
              <a:ext cx="11131311" cy="3034594"/>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Create and deliver value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Customer satisfaction is important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Deliver frequently and consistently; offer business value to the customer</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primary goal of software development is to create software, not lengthy documents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Write documentation that adds value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Deliver what the customer wants; documentation is always supplementary</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Customer-focus is the primary focus</a:t>
              </a:r>
              <a:endParaRPr/>
            </a:p>
          </p:txBody>
        </p:sp>
        <p:sp>
          <p:nvSpPr>
            <p:cNvPr id="1649" name="Google Shape;1649;p36"/>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WORKING SOFTWARE</a:t>
              </a:r>
              <a:endParaRPr/>
            </a:p>
          </p:txBody>
        </p:sp>
      </p:grpSp>
      <p:sp>
        <p:nvSpPr>
          <p:cNvPr id="7" name="Rectangle 6">
            <a:extLst>
              <a:ext uri="{FF2B5EF4-FFF2-40B4-BE49-F238E27FC236}">
                <a16:creationId xmlns:a16="http://schemas.microsoft.com/office/drawing/2014/main" id="{ED4FEBA7-62AC-466D-9CB1-1821E82B6F45}"/>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EF109B40-7F6D-4949-8976-09083A5B6E65}"/>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3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1.16.1 Agile Manifesto (Contd.)</a:t>
            </a:r>
            <a:endParaRPr/>
          </a:p>
        </p:txBody>
      </p:sp>
      <p:sp>
        <p:nvSpPr>
          <p:cNvPr id="1656" name="Google Shape;1656;p3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b="1"/>
              <a:t>Agile Manifesto Value 3: </a:t>
            </a:r>
            <a:r>
              <a:rPr lang="en-US"/>
              <a:t>Customer collaboration over contract negotiation</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657" name="Google Shape;1657;p37"/>
          <p:cNvGrpSpPr/>
          <p:nvPr/>
        </p:nvGrpSpPr>
        <p:grpSpPr>
          <a:xfrm>
            <a:off x="514350" y="1926707"/>
            <a:ext cx="11131312" cy="3172235"/>
            <a:chOff x="514348" y="2236480"/>
            <a:chExt cx="11131312" cy="3172235"/>
          </a:xfrm>
        </p:grpSpPr>
        <p:sp>
          <p:nvSpPr>
            <p:cNvPr id="1658" name="Google Shape;1658;p37"/>
            <p:cNvSpPr/>
            <p:nvPr/>
          </p:nvSpPr>
          <p:spPr>
            <a:xfrm>
              <a:off x="514349" y="2236483"/>
              <a:ext cx="11131311" cy="3172232"/>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Flexibility and co-operation in terms of customer’s needs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Work with the customer</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Make sure the intent of the contract is satisfied</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Understand customer’s product vision by close collaboration</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Let the contracting models be flexible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Maintain relationships </a:t>
              </a:r>
              <a:endParaRPr/>
            </a:p>
          </p:txBody>
        </p:sp>
        <p:sp>
          <p:nvSpPr>
            <p:cNvPr id="1659" name="Google Shape;1659;p37"/>
            <p:cNvSpPr/>
            <p:nvPr/>
          </p:nvSpPr>
          <p:spPr>
            <a:xfrm>
              <a:off x="514348" y="2236480"/>
              <a:ext cx="11131311" cy="800018"/>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CUSTOMER COLLABORATION</a:t>
              </a:r>
              <a:endParaRPr/>
            </a:p>
          </p:txBody>
        </p:sp>
      </p:grpSp>
      <p:sp>
        <p:nvSpPr>
          <p:cNvPr id="7" name="Rectangle 6">
            <a:extLst>
              <a:ext uri="{FF2B5EF4-FFF2-40B4-BE49-F238E27FC236}">
                <a16:creationId xmlns:a16="http://schemas.microsoft.com/office/drawing/2014/main" id="{4F938B57-E40F-4254-8DD9-398CE1685D28}"/>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85FE1C5C-36BA-4AAF-9E17-D181AE35A9DD}"/>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Google Shape;1665;p3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1.16.1 Agile Manifesto (Contd.)</a:t>
            </a:r>
            <a:endParaRPr/>
          </a:p>
        </p:txBody>
      </p:sp>
      <p:sp>
        <p:nvSpPr>
          <p:cNvPr id="1666" name="Google Shape;1666;p3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b="1"/>
              <a:t>Agile Manifesto Value 4: </a:t>
            </a:r>
            <a:r>
              <a:rPr lang="en-US"/>
              <a:t>Responding to change over following a plan</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667" name="Google Shape;1667;p38"/>
          <p:cNvGrpSpPr/>
          <p:nvPr/>
        </p:nvGrpSpPr>
        <p:grpSpPr>
          <a:xfrm>
            <a:off x="514350" y="1926707"/>
            <a:ext cx="11131312" cy="2831273"/>
            <a:chOff x="514348" y="2236480"/>
            <a:chExt cx="11131312" cy="2831273"/>
          </a:xfrm>
        </p:grpSpPr>
        <p:sp>
          <p:nvSpPr>
            <p:cNvPr id="1668" name="Google Shape;1668;p38"/>
            <p:cNvSpPr/>
            <p:nvPr/>
          </p:nvSpPr>
          <p:spPr>
            <a:xfrm>
              <a:off x="514349" y="2236483"/>
              <a:ext cx="11131311" cy="2831270"/>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Change is the reality, the worst enemy of any plan</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Changes in customer’s business needs - direct impact on developer’s plans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Adaptive planning for accepting change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Change to be reflected in the product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Show improvement </a:t>
              </a:r>
              <a:endParaRPr/>
            </a:p>
          </p:txBody>
        </p:sp>
        <p:sp>
          <p:nvSpPr>
            <p:cNvPr id="1669" name="Google Shape;1669;p38"/>
            <p:cNvSpPr/>
            <p:nvPr/>
          </p:nvSpPr>
          <p:spPr>
            <a:xfrm>
              <a:off x="514348" y="2236480"/>
              <a:ext cx="11131311" cy="800018"/>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RESPONDING TO CHANGE</a:t>
              </a:r>
              <a:endParaRPr/>
            </a:p>
          </p:txBody>
        </p:sp>
      </p:grpSp>
      <p:sp>
        <p:nvSpPr>
          <p:cNvPr id="7" name="Rectangle 6">
            <a:extLst>
              <a:ext uri="{FF2B5EF4-FFF2-40B4-BE49-F238E27FC236}">
                <a16:creationId xmlns:a16="http://schemas.microsoft.com/office/drawing/2014/main" id="{1D7BF81D-7FC0-4690-A93A-D5AB3705A56C}"/>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3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1.16.2 Twelve Principles of the Agile Manifesto</a:t>
            </a:r>
            <a:endParaRPr/>
          </a:p>
        </p:txBody>
      </p:sp>
      <p:sp>
        <p:nvSpPr>
          <p:cNvPr id="1676" name="Google Shape;1676;p39"/>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677" name="Google Shape;1677;p39"/>
          <p:cNvGrpSpPr/>
          <p:nvPr/>
        </p:nvGrpSpPr>
        <p:grpSpPr>
          <a:xfrm>
            <a:off x="514350" y="1195657"/>
            <a:ext cx="11461750" cy="5213006"/>
            <a:chOff x="514350" y="1195657"/>
            <a:chExt cx="11461750" cy="5213006"/>
          </a:xfrm>
        </p:grpSpPr>
        <p:sp>
          <p:nvSpPr>
            <p:cNvPr id="1678" name="Google Shape;1678;p39"/>
            <p:cNvSpPr/>
            <p:nvPr/>
          </p:nvSpPr>
          <p:spPr>
            <a:xfrm>
              <a:off x="514350" y="1195657"/>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Our highest priority is to satisfy the customer through an early and continuous delivery of valuable software.</a:t>
              </a:r>
              <a:endParaRPr sz="1867" b="0" i="0" u="none" strike="noStrike" cap="none">
                <a:solidFill>
                  <a:srgbClr val="000000"/>
                </a:solidFill>
                <a:latin typeface="Arial"/>
                <a:ea typeface="Arial"/>
                <a:cs typeface="Arial"/>
                <a:sym typeface="Arial"/>
              </a:endParaRPr>
            </a:p>
          </p:txBody>
        </p:sp>
        <p:sp>
          <p:nvSpPr>
            <p:cNvPr id="1679" name="Google Shape;1679;p39"/>
            <p:cNvSpPr/>
            <p:nvPr/>
          </p:nvSpPr>
          <p:spPr>
            <a:xfrm>
              <a:off x="555691" y="121820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a:t>
              </a:r>
              <a:endParaRPr sz="1867" b="0" i="0" u="none" strike="noStrike" cap="none">
                <a:solidFill>
                  <a:srgbClr val="000000"/>
                </a:solidFill>
                <a:latin typeface="Arial"/>
                <a:ea typeface="Arial"/>
                <a:cs typeface="Arial"/>
                <a:sym typeface="Arial"/>
              </a:endParaRPr>
            </a:p>
          </p:txBody>
        </p:sp>
        <p:sp>
          <p:nvSpPr>
            <p:cNvPr id="1680" name="Google Shape;1680;p39"/>
            <p:cNvSpPr/>
            <p:nvPr/>
          </p:nvSpPr>
          <p:spPr>
            <a:xfrm>
              <a:off x="514350" y="1637709"/>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Welcome changing requirements, even late in the development. Agile processes harness change for the customer's competitive advantage.</a:t>
              </a:r>
              <a:endParaRPr sz="1867" b="0" i="0" u="none" strike="noStrike" cap="none">
                <a:solidFill>
                  <a:srgbClr val="000000"/>
                </a:solidFill>
                <a:latin typeface="Arial"/>
                <a:ea typeface="Arial"/>
                <a:cs typeface="Arial"/>
                <a:sym typeface="Arial"/>
              </a:endParaRPr>
            </a:p>
          </p:txBody>
        </p:sp>
        <p:sp>
          <p:nvSpPr>
            <p:cNvPr id="1681" name="Google Shape;1681;p39"/>
            <p:cNvSpPr/>
            <p:nvPr/>
          </p:nvSpPr>
          <p:spPr>
            <a:xfrm>
              <a:off x="555691" y="1660259"/>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2</a:t>
              </a:r>
              <a:endParaRPr sz="1867" b="0" i="0" u="none" strike="noStrike" cap="none">
                <a:solidFill>
                  <a:srgbClr val="000000"/>
                </a:solidFill>
                <a:latin typeface="Arial"/>
                <a:ea typeface="Arial"/>
                <a:cs typeface="Arial"/>
                <a:sym typeface="Arial"/>
              </a:endParaRPr>
            </a:p>
          </p:txBody>
        </p:sp>
        <p:sp>
          <p:nvSpPr>
            <p:cNvPr id="1682" name="Google Shape;1682;p39"/>
            <p:cNvSpPr/>
            <p:nvPr/>
          </p:nvSpPr>
          <p:spPr>
            <a:xfrm>
              <a:off x="514350" y="2079762"/>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Deliver working software frequently, from a couple of weeks to a couple of months, with a preference to the shorter timescale.</a:t>
              </a:r>
              <a:endParaRPr sz="1867" b="0" i="0" u="none" strike="noStrike" cap="none">
                <a:solidFill>
                  <a:srgbClr val="000000"/>
                </a:solidFill>
                <a:latin typeface="Arial"/>
                <a:ea typeface="Arial"/>
                <a:cs typeface="Arial"/>
                <a:sym typeface="Arial"/>
              </a:endParaRPr>
            </a:p>
          </p:txBody>
        </p:sp>
        <p:sp>
          <p:nvSpPr>
            <p:cNvPr id="1683" name="Google Shape;1683;p39"/>
            <p:cNvSpPr/>
            <p:nvPr/>
          </p:nvSpPr>
          <p:spPr>
            <a:xfrm>
              <a:off x="555691" y="210231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3</a:t>
              </a:r>
              <a:endParaRPr sz="1867" b="0" i="0" u="none" strike="noStrike" cap="none">
                <a:solidFill>
                  <a:srgbClr val="000000"/>
                </a:solidFill>
                <a:latin typeface="Arial"/>
                <a:ea typeface="Arial"/>
                <a:cs typeface="Arial"/>
                <a:sym typeface="Arial"/>
              </a:endParaRPr>
            </a:p>
          </p:txBody>
        </p:sp>
        <p:sp>
          <p:nvSpPr>
            <p:cNvPr id="1684" name="Google Shape;1684;p39"/>
            <p:cNvSpPr/>
            <p:nvPr/>
          </p:nvSpPr>
          <p:spPr>
            <a:xfrm>
              <a:off x="514350" y="2509114"/>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Business people and developers must work together daily throughout the project.</a:t>
              </a:r>
              <a:endParaRPr sz="1867" b="0" i="0" u="none" strike="noStrike" cap="none">
                <a:solidFill>
                  <a:srgbClr val="000000"/>
                </a:solidFill>
                <a:latin typeface="Arial"/>
                <a:ea typeface="Arial"/>
                <a:cs typeface="Arial"/>
                <a:sym typeface="Arial"/>
              </a:endParaRPr>
            </a:p>
          </p:txBody>
        </p:sp>
        <p:sp>
          <p:nvSpPr>
            <p:cNvPr id="1685" name="Google Shape;1685;p39"/>
            <p:cNvSpPr/>
            <p:nvPr/>
          </p:nvSpPr>
          <p:spPr>
            <a:xfrm>
              <a:off x="555691" y="253166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4</a:t>
              </a:r>
              <a:endParaRPr sz="1867" b="0" i="0" u="none" strike="noStrike" cap="none">
                <a:solidFill>
                  <a:srgbClr val="000000"/>
                </a:solidFill>
                <a:latin typeface="Arial"/>
                <a:ea typeface="Arial"/>
                <a:cs typeface="Arial"/>
                <a:sym typeface="Arial"/>
              </a:endParaRPr>
            </a:p>
          </p:txBody>
        </p:sp>
        <p:sp>
          <p:nvSpPr>
            <p:cNvPr id="1686" name="Google Shape;1686;p39"/>
            <p:cNvSpPr/>
            <p:nvPr/>
          </p:nvSpPr>
          <p:spPr>
            <a:xfrm>
              <a:off x="514350" y="2951167"/>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Build projects around motivated individuals. Give them the environment and support they need, and trust them to get the job done.</a:t>
              </a:r>
              <a:endParaRPr sz="1867" b="0" i="0" u="none" strike="noStrike" cap="none">
                <a:solidFill>
                  <a:srgbClr val="000000"/>
                </a:solidFill>
                <a:latin typeface="Arial"/>
                <a:ea typeface="Arial"/>
                <a:cs typeface="Arial"/>
                <a:sym typeface="Arial"/>
              </a:endParaRPr>
            </a:p>
          </p:txBody>
        </p:sp>
        <p:sp>
          <p:nvSpPr>
            <p:cNvPr id="1687" name="Google Shape;1687;p39"/>
            <p:cNvSpPr/>
            <p:nvPr/>
          </p:nvSpPr>
          <p:spPr>
            <a:xfrm>
              <a:off x="555691" y="297371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5</a:t>
              </a:r>
              <a:endParaRPr sz="1867" b="0" i="0" u="none" strike="noStrike" cap="none">
                <a:solidFill>
                  <a:srgbClr val="000000"/>
                </a:solidFill>
                <a:latin typeface="Arial"/>
                <a:ea typeface="Arial"/>
                <a:cs typeface="Arial"/>
                <a:sym typeface="Arial"/>
              </a:endParaRPr>
            </a:p>
          </p:txBody>
        </p:sp>
        <p:sp>
          <p:nvSpPr>
            <p:cNvPr id="1688" name="Google Shape;1688;p39"/>
            <p:cNvSpPr/>
            <p:nvPr/>
          </p:nvSpPr>
          <p:spPr>
            <a:xfrm>
              <a:off x="514350" y="3393220"/>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The most efficient and effective method of conveying information to and within a development team is a face-to-face conversation.</a:t>
              </a:r>
              <a:endParaRPr sz="1867" b="0" i="0" u="none" strike="noStrike" cap="none">
                <a:solidFill>
                  <a:srgbClr val="000000"/>
                </a:solidFill>
                <a:latin typeface="Arial"/>
                <a:ea typeface="Arial"/>
                <a:cs typeface="Arial"/>
                <a:sym typeface="Arial"/>
              </a:endParaRPr>
            </a:p>
          </p:txBody>
        </p:sp>
        <p:sp>
          <p:nvSpPr>
            <p:cNvPr id="1689" name="Google Shape;1689;p39"/>
            <p:cNvSpPr/>
            <p:nvPr/>
          </p:nvSpPr>
          <p:spPr>
            <a:xfrm>
              <a:off x="555691" y="341577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6</a:t>
              </a:r>
              <a:endParaRPr sz="1867" b="0" i="0" u="none" strike="noStrike" cap="none">
                <a:solidFill>
                  <a:srgbClr val="000000"/>
                </a:solidFill>
                <a:latin typeface="Arial"/>
                <a:ea typeface="Arial"/>
                <a:cs typeface="Arial"/>
                <a:sym typeface="Arial"/>
              </a:endParaRPr>
            </a:p>
          </p:txBody>
        </p:sp>
        <p:sp>
          <p:nvSpPr>
            <p:cNvPr id="1690" name="Google Shape;1690;p39"/>
            <p:cNvSpPr/>
            <p:nvPr/>
          </p:nvSpPr>
          <p:spPr>
            <a:xfrm>
              <a:off x="514350" y="3835272"/>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Working software is the primary measure of progress.</a:t>
              </a:r>
              <a:endParaRPr sz="1867" b="0" i="0" u="none" strike="noStrike" cap="none">
                <a:solidFill>
                  <a:srgbClr val="000000"/>
                </a:solidFill>
                <a:latin typeface="Arial"/>
                <a:ea typeface="Arial"/>
                <a:cs typeface="Arial"/>
                <a:sym typeface="Arial"/>
              </a:endParaRPr>
            </a:p>
          </p:txBody>
        </p:sp>
        <p:sp>
          <p:nvSpPr>
            <p:cNvPr id="1691" name="Google Shape;1691;p39"/>
            <p:cNvSpPr/>
            <p:nvPr/>
          </p:nvSpPr>
          <p:spPr>
            <a:xfrm>
              <a:off x="555691" y="385782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7</a:t>
              </a:r>
              <a:endParaRPr sz="1867" b="0" i="0" u="none" strike="noStrike" cap="none">
                <a:solidFill>
                  <a:srgbClr val="000000"/>
                </a:solidFill>
                <a:latin typeface="Arial"/>
                <a:ea typeface="Arial"/>
                <a:cs typeface="Arial"/>
                <a:sym typeface="Arial"/>
              </a:endParaRPr>
            </a:p>
          </p:txBody>
        </p:sp>
        <p:sp>
          <p:nvSpPr>
            <p:cNvPr id="1692" name="Google Shape;1692;p39"/>
            <p:cNvSpPr/>
            <p:nvPr/>
          </p:nvSpPr>
          <p:spPr>
            <a:xfrm>
              <a:off x="514350" y="4277325"/>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Agile processes promote sustainable development. The sponsors, developers, and users should be able to maintain a constant pace indefinitely.</a:t>
              </a:r>
              <a:endParaRPr sz="1867" b="0" i="0" u="none" strike="noStrike" cap="none">
                <a:solidFill>
                  <a:srgbClr val="000000"/>
                </a:solidFill>
                <a:latin typeface="Arial"/>
                <a:ea typeface="Arial"/>
                <a:cs typeface="Arial"/>
                <a:sym typeface="Arial"/>
              </a:endParaRPr>
            </a:p>
          </p:txBody>
        </p:sp>
        <p:sp>
          <p:nvSpPr>
            <p:cNvPr id="1693" name="Google Shape;1693;p39"/>
            <p:cNvSpPr/>
            <p:nvPr/>
          </p:nvSpPr>
          <p:spPr>
            <a:xfrm>
              <a:off x="555691" y="429987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8</a:t>
              </a:r>
              <a:endParaRPr sz="1867" b="0" i="0" u="none" strike="noStrike" cap="none">
                <a:solidFill>
                  <a:srgbClr val="000000"/>
                </a:solidFill>
                <a:latin typeface="Arial"/>
                <a:ea typeface="Arial"/>
                <a:cs typeface="Arial"/>
                <a:sym typeface="Arial"/>
              </a:endParaRPr>
            </a:p>
          </p:txBody>
        </p:sp>
        <p:sp>
          <p:nvSpPr>
            <p:cNvPr id="1694" name="Google Shape;1694;p39"/>
            <p:cNvSpPr/>
            <p:nvPr/>
          </p:nvSpPr>
          <p:spPr>
            <a:xfrm>
              <a:off x="514350" y="4706678"/>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Continuous attention to technical excellence and good design enhances agility.</a:t>
              </a:r>
              <a:endParaRPr sz="1867" b="0" i="0" u="none" strike="noStrike" cap="none">
                <a:solidFill>
                  <a:srgbClr val="000000"/>
                </a:solidFill>
                <a:latin typeface="Arial"/>
                <a:ea typeface="Arial"/>
                <a:cs typeface="Arial"/>
                <a:sym typeface="Arial"/>
              </a:endParaRPr>
            </a:p>
          </p:txBody>
        </p:sp>
        <p:sp>
          <p:nvSpPr>
            <p:cNvPr id="1695" name="Google Shape;1695;p39"/>
            <p:cNvSpPr/>
            <p:nvPr/>
          </p:nvSpPr>
          <p:spPr>
            <a:xfrm>
              <a:off x="555691" y="4729228"/>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9</a:t>
              </a:r>
              <a:endParaRPr sz="1867" b="0" i="0" u="none" strike="noStrike" cap="none">
                <a:solidFill>
                  <a:srgbClr val="000000"/>
                </a:solidFill>
                <a:latin typeface="Arial"/>
                <a:ea typeface="Arial"/>
                <a:cs typeface="Arial"/>
                <a:sym typeface="Arial"/>
              </a:endParaRPr>
            </a:p>
          </p:txBody>
        </p:sp>
        <p:sp>
          <p:nvSpPr>
            <p:cNvPr id="1696" name="Google Shape;1696;p39"/>
            <p:cNvSpPr/>
            <p:nvPr/>
          </p:nvSpPr>
          <p:spPr>
            <a:xfrm>
              <a:off x="514350" y="5148730"/>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Simplicity‒the art of maximizing the amount of work not done‒is essential.</a:t>
              </a:r>
              <a:endParaRPr sz="1867" b="0" i="0" u="none" strike="noStrike" cap="none">
                <a:solidFill>
                  <a:srgbClr val="000000"/>
                </a:solidFill>
                <a:latin typeface="Arial"/>
                <a:ea typeface="Arial"/>
                <a:cs typeface="Arial"/>
                <a:sym typeface="Arial"/>
              </a:endParaRPr>
            </a:p>
          </p:txBody>
        </p:sp>
        <p:sp>
          <p:nvSpPr>
            <p:cNvPr id="1697" name="Google Shape;1697;p39"/>
            <p:cNvSpPr/>
            <p:nvPr/>
          </p:nvSpPr>
          <p:spPr>
            <a:xfrm>
              <a:off x="555691" y="517128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10</a:t>
              </a:r>
              <a:endParaRPr sz="1867" b="0" i="0" u="none" strike="noStrike" cap="none">
                <a:solidFill>
                  <a:srgbClr val="000000"/>
                </a:solidFill>
                <a:latin typeface="Arial"/>
                <a:ea typeface="Arial"/>
                <a:cs typeface="Arial"/>
                <a:sym typeface="Arial"/>
              </a:endParaRPr>
            </a:p>
          </p:txBody>
        </p:sp>
        <p:sp>
          <p:nvSpPr>
            <p:cNvPr id="1698" name="Google Shape;1698;p39"/>
            <p:cNvSpPr/>
            <p:nvPr/>
          </p:nvSpPr>
          <p:spPr>
            <a:xfrm>
              <a:off x="514350" y="5590783"/>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best architectures, requirements, and designs emerge from self-organizing teams.</a:t>
              </a:r>
              <a:endParaRPr sz="1867" b="0" i="0" u="none" strike="noStrike" cap="none" dirty="0">
                <a:solidFill>
                  <a:srgbClr val="000000"/>
                </a:solidFill>
                <a:latin typeface="Arial"/>
                <a:ea typeface="Arial"/>
                <a:cs typeface="Arial"/>
                <a:sym typeface="Arial"/>
              </a:endParaRPr>
            </a:p>
          </p:txBody>
        </p:sp>
        <p:sp>
          <p:nvSpPr>
            <p:cNvPr id="1699" name="Google Shape;1699;p39"/>
            <p:cNvSpPr/>
            <p:nvPr/>
          </p:nvSpPr>
          <p:spPr>
            <a:xfrm>
              <a:off x="555691" y="5613333"/>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11</a:t>
              </a:r>
              <a:endParaRPr sz="1867" b="0" i="0" u="none" strike="noStrike" cap="none">
                <a:solidFill>
                  <a:srgbClr val="000000"/>
                </a:solidFill>
                <a:latin typeface="Arial"/>
                <a:ea typeface="Arial"/>
                <a:cs typeface="Arial"/>
                <a:sym typeface="Arial"/>
              </a:endParaRPr>
            </a:p>
          </p:txBody>
        </p:sp>
        <p:sp>
          <p:nvSpPr>
            <p:cNvPr id="1700" name="Google Shape;1700;p39"/>
            <p:cNvSpPr/>
            <p:nvPr/>
          </p:nvSpPr>
          <p:spPr>
            <a:xfrm>
              <a:off x="514350" y="6032835"/>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3D4B5F"/>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regular intervals, the team reflects on how to become more effective, then tunes and adjusts its behavior accordingly.</a:t>
              </a:r>
              <a:endParaRPr sz="1867" b="0" i="0" u="none" strike="noStrike" cap="none">
                <a:solidFill>
                  <a:srgbClr val="000000"/>
                </a:solidFill>
                <a:latin typeface="Arial"/>
                <a:ea typeface="Arial"/>
                <a:cs typeface="Arial"/>
                <a:sym typeface="Arial"/>
              </a:endParaRPr>
            </a:p>
          </p:txBody>
        </p:sp>
        <p:sp>
          <p:nvSpPr>
            <p:cNvPr id="1701" name="Google Shape;1701;p39"/>
            <p:cNvSpPr/>
            <p:nvPr/>
          </p:nvSpPr>
          <p:spPr>
            <a:xfrm>
              <a:off x="555691" y="6055386"/>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12</a:t>
              </a:r>
              <a:endParaRPr sz="1867" b="0" i="0" u="none" strike="noStrike" cap="none">
                <a:solidFill>
                  <a:srgbClr val="000000"/>
                </a:solidFill>
                <a:latin typeface="Arial"/>
                <a:ea typeface="Arial"/>
                <a:cs typeface="Arial"/>
                <a:sym typeface="Arial"/>
              </a:endParaRPr>
            </a:p>
          </p:txBody>
        </p:sp>
      </p:grpSp>
      <p:sp>
        <p:nvSpPr>
          <p:cNvPr id="1702" name="Google Shape;1702;p39"/>
          <p:cNvSpPr/>
          <p:nvPr/>
        </p:nvSpPr>
        <p:spPr>
          <a:xfrm>
            <a:off x="10555274" y="6474887"/>
            <a:ext cx="1556836"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1" u="none" strike="noStrike" cap="none">
                <a:solidFill>
                  <a:schemeClr val="dk1"/>
                </a:solidFill>
                <a:latin typeface="Arial"/>
                <a:ea typeface="Arial"/>
                <a:cs typeface="Arial"/>
                <a:sym typeface="Arial"/>
              </a:rPr>
              <a:t>Source: agilemanifesto.org</a:t>
            </a:r>
            <a:endParaRPr sz="900" b="0" i="1" u="none" strike="noStrike" cap="none">
              <a:solidFill>
                <a:srgbClr val="000000"/>
              </a:solidFill>
              <a:latin typeface="Arial"/>
              <a:ea typeface="Arial"/>
              <a:cs typeface="Arial"/>
              <a:sym typeface="Arial"/>
            </a:endParaRPr>
          </a:p>
        </p:txBody>
      </p:sp>
      <p:sp>
        <p:nvSpPr>
          <p:cNvPr id="30" name="Rectangle 29">
            <a:extLst>
              <a:ext uri="{FF2B5EF4-FFF2-40B4-BE49-F238E27FC236}">
                <a16:creationId xmlns:a16="http://schemas.microsoft.com/office/drawing/2014/main" id="{ECC4E942-1AB2-4870-BDAB-CE8871E69CDF}"/>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C759A7D9-003F-4247-A44D-8A24FA4713F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Module Topics</a:t>
            </a:r>
            <a:endParaRPr/>
          </a:p>
        </p:txBody>
      </p:sp>
      <p:sp>
        <p:nvSpPr>
          <p:cNvPr id="856" name="Google Shape;856;p4"/>
          <p:cNvSpPr txBox="1">
            <a:spLocks noGrp="1"/>
          </p:cNvSpPr>
          <p:nvPr>
            <p:ph type="body" idx="1"/>
          </p:nvPr>
        </p:nvSpPr>
        <p:spPr>
          <a:xfrm>
            <a:off x="514351" y="1304995"/>
            <a:ext cx="7133399" cy="4840828"/>
          </a:xfrm>
          <a:prstGeom prst="rect">
            <a:avLst/>
          </a:prstGeom>
          <a:noFill/>
          <a:ln>
            <a:noFill/>
          </a:ln>
        </p:spPr>
        <p:txBody>
          <a:bodyPr spcFirstLastPara="1" wrap="square" lIns="0" tIns="0" rIns="91425" bIns="45700" anchor="t" anchorCtr="0">
            <a:noAutofit/>
          </a:bodyPr>
          <a:lstStyle/>
          <a:p>
            <a:pPr marL="1588" lvl="1" indent="0" algn="l" rtl="0">
              <a:lnSpc>
                <a:spcPct val="100000"/>
              </a:lnSpc>
              <a:spcBef>
                <a:spcPts val="300"/>
              </a:spcBef>
              <a:spcAft>
                <a:spcPts val="0"/>
              </a:spcAft>
              <a:buSzPts val="1800"/>
              <a:buNone/>
            </a:pPr>
            <a:r>
              <a:rPr lang="en-US"/>
              <a:t>Let us take a quick look at the topics that we will cover in this module:</a:t>
            </a:r>
            <a:endParaRPr/>
          </a:p>
          <a:p>
            <a:pPr marL="344479" lvl="1" indent="-342891" algn="l" rtl="0">
              <a:lnSpc>
                <a:spcPct val="100000"/>
              </a:lnSpc>
              <a:spcBef>
                <a:spcPts val="300"/>
              </a:spcBef>
              <a:spcAft>
                <a:spcPts val="0"/>
              </a:spcAft>
              <a:buSzPts val="1800"/>
              <a:buChar char="⇥"/>
            </a:pPr>
            <a:r>
              <a:rPr lang="en-US"/>
              <a:t>Agile methodology</a:t>
            </a:r>
            <a:endParaRPr/>
          </a:p>
          <a:p>
            <a:pPr marL="344479" lvl="1" indent="-342891" algn="l" rtl="0">
              <a:lnSpc>
                <a:spcPct val="100000"/>
              </a:lnSpc>
              <a:spcBef>
                <a:spcPts val="300"/>
              </a:spcBef>
              <a:spcAft>
                <a:spcPts val="0"/>
              </a:spcAft>
              <a:buSzPts val="1800"/>
              <a:buChar char="⇥"/>
            </a:pPr>
            <a:r>
              <a:rPr lang="en-US"/>
              <a:t>Software, History of Software Engineering and Software Development Methodologies</a:t>
            </a:r>
            <a:endParaRPr/>
          </a:p>
          <a:p>
            <a:pPr marL="344479" lvl="1" indent="-342891" algn="l" rtl="0">
              <a:lnSpc>
                <a:spcPct val="100000"/>
              </a:lnSpc>
              <a:spcBef>
                <a:spcPts val="300"/>
              </a:spcBef>
              <a:spcAft>
                <a:spcPts val="0"/>
              </a:spcAft>
              <a:buSzPts val="1800"/>
              <a:buChar char="⇥"/>
            </a:pPr>
            <a:r>
              <a:rPr lang="en-US"/>
              <a:t>Traditional Software Development Models</a:t>
            </a:r>
            <a:endParaRPr/>
          </a:p>
          <a:p>
            <a:pPr marL="344479" lvl="1" indent="-342891" algn="l" rtl="0">
              <a:lnSpc>
                <a:spcPct val="100000"/>
              </a:lnSpc>
              <a:spcBef>
                <a:spcPts val="300"/>
              </a:spcBef>
              <a:spcAft>
                <a:spcPts val="0"/>
              </a:spcAft>
              <a:buSzPts val="1800"/>
              <a:buChar char="⇥"/>
            </a:pPr>
            <a:r>
              <a:rPr lang="en-US"/>
              <a:t>Waterfall Model, Classical Waterfall Model</a:t>
            </a:r>
            <a:endParaRPr/>
          </a:p>
          <a:p>
            <a:pPr marL="344479" lvl="1" indent="-342891" algn="l" rtl="0">
              <a:lnSpc>
                <a:spcPct val="100000"/>
              </a:lnSpc>
              <a:spcBef>
                <a:spcPts val="300"/>
              </a:spcBef>
              <a:spcAft>
                <a:spcPts val="0"/>
              </a:spcAft>
              <a:buSzPts val="1800"/>
              <a:buChar char="⇥"/>
            </a:pPr>
            <a:r>
              <a:rPr lang="en-US"/>
              <a:t>Traditional IT Organizations</a:t>
            </a:r>
            <a:endParaRPr/>
          </a:p>
          <a:p>
            <a:pPr marL="344479" lvl="1" indent="-342891" algn="l" rtl="0">
              <a:lnSpc>
                <a:spcPct val="100000"/>
              </a:lnSpc>
              <a:spcBef>
                <a:spcPts val="300"/>
              </a:spcBef>
              <a:spcAft>
                <a:spcPts val="0"/>
              </a:spcAft>
              <a:buSzPts val="1800"/>
              <a:buChar char="⇥"/>
            </a:pPr>
            <a:r>
              <a:rPr lang="en-US"/>
              <a:t>Developers vs IT Operations Conflict</a:t>
            </a:r>
            <a:endParaRPr/>
          </a:p>
          <a:p>
            <a:pPr marL="344479" lvl="1" indent="-342891" algn="l" rtl="0">
              <a:lnSpc>
                <a:spcPct val="100000"/>
              </a:lnSpc>
              <a:spcBef>
                <a:spcPts val="300"/>
              </a:spcBef>
              <a:spcAft>
                <a:spcPts val="0"/>
              </a:spcAft>
              <a:buSzPts val="1800"/>
              <a:buChar char="⇥"/>
            </a:pPr>
            <a:r>
              <a:rPr lang="en-US"/>
              <a:t>Birth of Agile, Four Values of the Agile Manifesto</a:t>
            </a:r>
            <a:endParaRPr/>
          </a:p>
          <a:p>
            <a:pPr marL="344479" lvl="1" indent="-342891" algn="l" rtl="0">
              <a:lnSpc>
                <a:spcPct val="100000"/>
              </a:lnSpc>
              <a:spcBef>
                <a:spcPts val="300"/>
              </a:spcBef>
              <a:spcAft>
                <a:spcPts val="0"/>
              </a:spcAft>
              <a:buSzPts val="1800"/>
              <a:buChar char="⇥"/>
            </a:pPr>
            <a:r>
              <a:rPr lang="en-US"/>
              <a:t>Scrum, Scrum Theory, Scrum Values, Scrum Roles, Scrum Master Scrum Sprints, Benefits of Scrum</a:t>
            </a:r>
            <a:endParaRPr/>
          </a:p>
          <a:p>
            <a:pPr marL="344479" lvl="1" indent="-342891" algn="l" rtl="0">
              <a:lnSpc>
                <a:spcPct val="100000"/>
              </a:lnSpc>
              <a:spcBef>
                <a:spcPts val="300"/>
              </a:spcBef>
              <a:spcAft>
                <a:spcPts val="0"/>
              </a:spcAft>
              <a:buSzPts val="1800"/>
              <a:buChar char="⇥"/>
            </a:pPr>
            <a:r>
              <a:rPr lang="en-US"/>
              <a:t>Planning and Estimation, Agile Planning, Levels of Agile Planning</a:t>
            </a:r>
            <a:endParaRPr/>
          </a:p>
          <a:p>
            <a:pPr marL="344479" lvl="1" indent="-342891" algn="l" rtl="0">
              <a:lnSpc>
                <a:spcPct val="100000"/>
              </a:lnSpc>
              <a:spcBef>
                <a:spcPts val="300"/>
              </a:spcBef>
              <a:spcAft>
                <a:spcPts val="0"/>
              </a:spcAft>
              <a:buSzPts val="1800"/>
              <a:buChar char="⇥"/>
            </a:pPr>
            <a:r>
              <a:rPr lang="en-US"/>
              <a:t>Conditions of Satisfaction, Velocity</a:t>
            </a:r>
            <a:endParaRPr/>
          </a:p>
          <a:p>
            <a:pPr marL="344479" lvl="1" indent="-342891" algn="l" rtl="0">
              <a:lnSpc>
                <a:spcPct val="100000"/>
              </a:lnSpc>
              <a:spcBef>
                <a:spcPts val="300"/>
              </a:spcBef>
              <a:spcAft>
                <a:spcPts val="0"/>
              </a:spcAft>
              <a:buSzPts val="1800"/>
              <a:buChar char="⇥"/>
            </a:pPr>
            <a:r>
              <a:rPr lang="en-US"/>
              <a:t>Estimating Techniques</a:t>
            </a:r>
            <a:endParaRPr/>
          </a:p>
          <a:p>
            <a:pPr marL="344479" lvl="1" indent="-342891" algn="l" rtl="0">
              <a:lnSpc>
                <a:spcPct val="100000"/>
              </a:lnSpc>
              <a:spcBef>
                <a:spcPts val="300"/>
              </a:spcBef>
              <a:spcAft>
                <a:spcPts val="0"/>
              </a:spcAft>
              <a:buSzPts val="1800"/>
              <a:buChar char="⇥"/>
            </a:pPr>
            <a:r>
              <a:rPr lang="en-US"/>
              <a:t>Soft Skills in Agile</a:t>
            </a:r>
            <a:endParaRPr/>
          </a:p>
          <a:p>
            <a:pPr marL="344479" lvl="1" indent="-342891" algn="l" rtl="0">
              <a:lnSpc>
                <a:spcPct val="100000"/>
              </a:lnSpc>
              <a:spcBef>
                <a:spcPts val="300"/>
              </a:spcBef>
              <a:spcAft>
                <a:spcPts val="0"/>
              </a:spcAft>
              <a:buSzPts val="1800"/>
              <a:buChar char="⇥"/>
            </a:pPr>
            <a:r>
              <a:rPr lang="en-US"/>
              <a:t>Kanban Model</a:t>
            </a:r>
            <a:endParaRPr/>
          </a:p>
        </p:txBody>
      </p:sp>
      <p:pic>
        <p:nvPicPr>
          <p:cNvPr id="857" name="Google Shape;857;p4"/>
          <p:cNvPicPr preferRelativeResize="0"/>
          <p:nvPr/>
        </p:nvPicPr>
        <p:blipFill rotWithShape="1">
          <a:blip r:embed="rId3">
            <a:alphaModFix/>
          </a:blip>
          <a:srcRect/>
          <a:stretch/>
        </p:blipFill>
        <p:spPr>
          <a:xfrm>
            <a:off x="7647750" y="2653748"/>
            <a:ext cx="3712675" cy="3571007"/>
          </a:xfrm>
          <a:prstGeom prst="rect">
            <a:avLst/>
          </a:prstGeom>
          <a:noFill/>
          <a:ln>
            <a:noFill/>
          </a:ln>
        </p:spPr>
      </p:pic>
      <p:sp>
        <p:nvSpPr>
          <p:cNvPr id="5" name="Rectangle 4">
            <a:extLst>
              <a:ext uri="{FF2B5EF4-FFF2-40B4-BE49-F238E27FC236}">
                <a16:creationId xmlns:a16="http://schemas.microsoft.com/office/drawing/2014/main" id="{4E6AF012-B4E2-46B8-B4CB-C1484F66D796}"/>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8E921915-682B-4EED-AE54-76C566BBA5CE}"/>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4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1.17 Scrum: An Introduction</a:t>
            </a:r>
            <a:endParaRPr/>
          </a:p>
        </p:txBody>
      </p:sp>
      <p:sp>
        <p:nvSpPr>
          <p:cNvPr id="1708" name="Google Shape;1708;p4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709" name="Google Shape;1709;p40"/>
          <p:cNvGrpSpPr/>
          <p:nvPr/>
        </p:nvGrpSpPr>
        <p:grpSpPr>
          <a:xfrm>
            <a:off x="514350" y="1304995"/>
            <a:ext cx="11131312" cy="3644377"/>
            <a:chOff x="514348" y="2236479"/>
            <a:chExt cx="11131312" cy="3209857"/>
          </a:xfrm>
        </p:grpSpPr>
        <p:sp>
          <p:nvSpPr>
            <p:cNvPr id="1710" name="Google Shape;1710;p40"/>
            <p:cNvSpPr/>
            <p:nvPr/>
          </p:nvSpPr>
          <p:spPr>
            <a:xfrm>
              <a:off x="514349" y="2236485"/>
              <a:ext cx="11131311" cy="3209851"/>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Scrum is one of the most popular and widely used frameworks to implement Agile in industry projects.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Scrum has gained so much popularity that it is used synonymously with Agile, but in reality they are different.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Scrum is a framework used for incremental product development by deploying one or more cross-functional, self-organizing teams.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Using scrum, product development is carried out in small, fixed-length iterations, called sprints.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Sprints are not longer than 30 days, short sprints are preferred. Every sprint is intended to build a potentially shippable product increment.</a:t>
              </a:r>
              <a:endParaRPr/>
            </a:p>
          </p:txBody>
        </p:sp>
        <p:sp>
          <p:nvSpPr>
            <p:cNvPr id="1711" name="Google Shape;1711;p40"/>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Scrum:</a:t>
              </a:r>
              <a:endParaRPr/>
            </a:p>
          </p:txBody>
        </p:sp>
      </p:grpSp>
      <p:sp>
        <p:nvSpPr>
          <p:cNvPr id="7" name="Rectangle 6">
            <a:extLst>
              <a:ext uri="{FF2B5EF4-FFF2-40B4-BE49-F238E27FC236}">
                <a16:creationId xmlns:a16="http://schemas.microsoft.com/office/drawing/2014/main" id="{B4B0A00F-B0D4-4186-BCE8-A2B337B5003E}"/>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FDE3F165-354E-4288-B218-744C64E512E6}"/>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6" name="Google Shape;1716;p41"/>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1.17.1 Why Scrum?</a:t>
            </a:r>
            <a:endParaRPr/>
          </a:p>
        </p:txBody>
      </p:sp>
      <p:sp>
        <p:nvSpPr>
          <p:cNvPr id="1717" name="Google Shape;1717;p41"/>
          <p:cNvSpPr txBox="1">
            <a:spLocks noGrp="1"/>
          </p:cNvSpPr>
          <p:nvPr>
            <p:ph type="body" idx="1"/>
          </p:nvPr>
        </p:nvSpPr>
        <p:spPr>
          <a:xfrm>
            <a:off x="514351" y="1304995"/>
            <a:ext cx="11140620" cy="4840828"/>
          </a:xfrm>
          <a:prstGeom prst="rect">
            <a:avLst/>
          </a:prstGeom>
          <a:noFill/>
          <a:ln>
            <a:noFill/>
          </a:ln>
        </p:spPr>
        <p:txBody>
          <a:bodyPr spcFirstLastPara="1" wrap="square" lIns="0" tIns="0" rIns="91425" bIns="45700" anchor="t" anchorCtr="0">
            <a:noAutofit/>
          </a:bodyPr>
          <a:lstStyle/>
          <a:p>
            <a:pPr marL="344479" lvl="1" indent="-342891" algn="l" rtl="0">
              <a:lnSpc>
                <a:spcPct val="100000"/>
              </a:lnSpc>
              <a:spcBef>
                <a:spcPts val="600"/>
              </a:spcBef>
              <a:spcAft>
                <a:spcPts val="0"/>
              </a:spcAft>
              <a:buSzPts val="1800"/>
              <a:buChar char="⇥"/>
            </a:pPr>
            <a:r>
              <a:rPr lang="en-US"/>
              <a:t>Scrum is an alternative to the traditional waterfall method. </a:t>
            </a:r>
            <a:endParaRPr/>
          </a:p>
          <a:p>
            <a:pPr marL="344479" lvl="1" indent="-342891" algn="l" rtl="0">
              <a:lnSpc>
                <a:spcPct val="100000"/>
              </a:lnSpc>
              <a:spcBef>
                <a:spcPts val="600"/>
              </a:spcBef>
              <a:spcAft>
                <a:spcPts val="0"/>
              </a:spcAft>
              <a:buSzPts val="1800"/>
              <a:buChar char="⇥"/>
            </a:pPr>
            <a:r>
              <a:rPr lang="en-US"/>
              <a:t>Where traditional approaches depends on complete understanding of the requirements before starting off, scrum includes all the development activities in each of the sprints. </a:t>
            </a:r>
            <a:endParaRPr/>
          </a:p>
          <a:p>
            <a:pPr marL="344479" lvl="1" indent="-342891" algn="l" rtl="0">
              <a:lnSpc>
                <a:spcPct val="100000"/>
              </a:lnSpc>
              <a:spcBef>
                <a:spcPts val="600"/>
              </a:spcBef>
              <a:spcAft>
                <a:spcPts val="0"/>
              </a:spcAft>
              <a:buSzPts val="1800"/>
              <a:buChar char="⇥"/>
            </a:pPr>
            <a:r>
              <a:rPr lang="en-US"/>
              <a:t>Scrum focuses on developing high-value features first with the frequent incorporation of feedback.</a:t>
            </a:r>
            <a:endParaRPr/>
          </a:p>
          <a:p>
            <a:pPr marL="0" lvl="1" indent="0" algn="l" rtl="0">
              <a:lnSpc>
                <a:spcPct val="100000"/>
              </a:lnSpc>
              <a:spcBef>
                <a:spcPts val="600"/>
              </a:spcBef>
              <a:spcAft>
                <a:spcPts val="0"/>
              </a:spcAft>
              <a:buSzPts val="1800"/>
              <a:buNone/>
            </a:pPr>
            <a:r>
              <a:rPr lang="en-US"/>
              <a:t>The following figure shows the overall scrum framework.</a:t>
            </a:r>
            <a:endParaRPr/>
          </a:p>
        </p:txBody>
      </p:sp>
      <p:sp>
        <p:nvSpPr>
          <p:cNvPr id="1718" name="Google Shape;1718;p41"/>
          <p:cNvSpPr txBox="1"/>
          <p:nvPr/>
        </p:nvSpPr>
        <p:spPr>
          <a:xfrm>
            <a:off x="142100" y="6166267"/>
            <a:ext cx="3535600" cy="479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900" b="0" i="1" u="none" strike="noStrike" cap="none">
                <a:solidFill>
                  <a:srgbClr val="000000"/>
                </a:solidFill>
                <a:latin typeface="Arial"/>
                <a:ea typeface="Arial"/>
                <a:cs typeface="Arial"/>
                <a:sym typeface="Arial"/>
              </a:rPr>
              <a:t>Source: Scrum.org.</a:t>
            </a:r>
            <a:endParaRPr sz="900" b="0" i="1" u="none" strike="noStrike" cap="none">
              <a:solidFill>
                <a:srgbClr val="000000"/>
              </a:solidFill>
              <a:latin typeface="Arial"/>
              <a:ea typeface="Arial"/>
              <a:cs typeface="Arial"/>
              <a:sym typeface="Arial"/>
            </a:endParaRPr>
          </a:p>
        </p:txBody>
      </p:sp>
      <p:grpSp>
        <p:nvGrpSpPr>
          <p:cNvPr id="1719" name="Google Shape;1719;p41"/>
          <p:cNvGrpSpPr/>
          <p:nvPr/>
        </p:nvGrpSpPr>
        <p:grpSpPr>
          <a:xfrm>
            <a:off x="783771" y="3164114"/>
            <a:ext cx="10871200" cy="2931885"/>
            <a:chOff x="783771" y="3164114"/>
            <a:chExt cx="10871200" cy="2931885"/>
          </a:xfrm>
        </p:grpSpPr>
        <p:grpSp>
          <p:nvGrpSpPr>
            <p:cNvPr id="1720" name="Google Shape;1720;p41"/>
            <p:cNvGrpSpPr/>
            <p:nvPr/>
          </p:nvGrpSpPr>
          <p:grpSpPr>
            <a:xfrm>
              <a:off x="783771" y="3164114"/>
              <a:ext cx="10871200" cy="2931885"/>
              <a:chOff x="783771" y="3164114"/>
              <a:chExt cx="10871200" cy="2931885"/>
            </a:xfrm>
          </p:grpSpPr>
          <p:grpSp>
            <p:nvGrpSpPr>
              <p:cNvPr id="1721" name="Google Shape;1721;p41"/>
              <p:cNvGrpSpPr/>
              <p:nvPr/>
            </p:nvGrpSpPr>
            <p:grpSpPr>
              <a:xfrm>
                <a:off x="10304247" y="3998451"/>
                <a:ext cx="1185083" cy="1429376"/>
                <a:chOff x="9947505" y="4602480"/>
                <a:chExt cx="651510" cy="785812"/>
              </a:xfrm>
            </p:grpSpPr>
            <p:sp>
              <p:nvSpPr>
                <p:cNvPr id="1722" name="Google Shape;1722;p41"/>
                <p:cNvSpPr/>
                <p:nvPr/>
              </p:nvSpPr>
              <p:spPr>
                <a:xfrm>
                  <a:off x="10027920" y="4798219"/>
                  <a:ext cx="259080" cy="590073"/>
                </a:xfrm>
                <a:custGeom>
                  <a:avLst/>
                  <a:gdLst/>
                  <a:ahLst/>
                  <a:cxnLst/>
                  <a:rect l="l" t="t" r="r" b="b"/>
                  <a:pathLst>
                    <a:path w="259080" h="594360" extrusionOk="0">
                      <a:moveTo>
                        <a:pt x="0" y="0"/>
                      </a:moveTo>
                      <a:lnTo>
                        <a:pt x="0" y="487680"/>
                      </a:lnTo>
                      <a:lnTo>
                        <a:pt x="259080" y="594360"/>
                      </a:lnTo>
                      <a:lnTo>
                        <a:pt x="251460" y="99060"/>
                      </a:lnTo>
                      <a:lnTo>
                        <a:pt x="0" y="0"/>
                      </a:lnTo>
                      <a:close/>
                    </a:path>
                  </a:pathLst>
                </a:cu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3" name="Google Shape;1723;p41"/>
                <p:cNvSpPr/>
                <p:nvPr/>
              </p:nvSpPr>
              <p:spPr>
                <a:xfrm>
                  <a:off x="10279380" y="4808220"/>
                  <a:ext cx="243840" cy="580072"/>
                </a:xfrm>
                <a:custGeom>
                  <a:avLst/>
                  <a:gdLst/>
                  <a:ahLst/>
                  <a:cxnLst/>
                  <a:rect l="l" t="t" r="r" b="b"/>
                  <a:pathLst>
                    <a:path w="243840" h="580072" extrusionOk="0">
                      <a:moveTo>
                        <a:pt x="0" y="83820"/>
                      </a:moveTo>
                      <a:lnTo>
                        <a:pt x="0" y="580072"/>
                      </a:lnTo>
                      <a:lnTo>
                        <a:pt x="243840" y="457200"/>
                      </a:lnTo>
                      <a:lnTo>
                        <a:pt x="243840" y="0"/>
                      </a:lnTo>
                      <a:lnTo>
                        <a:pt x="0" y="83820"/>
                      </a:lnTo>
                      <a:close/>
                    </a:path>
                  </a:pathLst>
                </a:cu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4" name="Google Shape;1724;p41"/>
                <p:cNvSpPr/>
                <p:nvPr/>
              </p:nvSpPr>
              <p:spPr>
                <a:xfrm>
                  <a:off x="9947505" y="4792980"/>
                  <a:ext cx="365760" cy="213360"/>
                </a:xfrm>
                <a:custGeom>
                  <a:avLst/>
                  <a:gdLst/>
                  <a:ahLst/>
                  <a:cxnLst/>
                  <a:rect l="l" t="t" r="r" b="b"/>
                  <a:pathLst>
                    <a:path w="365760" h="213360" extrusionOk="0">
                      <a:moveTo>
                        <a:pt x="99060" y="0"/>
                      </a:moveTo>
                      <a:lnTo>
                        <a:pt x="0" y="106680"/>
                      </a:lnTo>
                      <a:lnTo>
                        <a:pt x="266700" y="213360"/>
                      </a:lnTo>
                      <a:lnTo>
                        <a:pt x="365760" y="99060"/>
                      </a:lnTo>
                      <a:lnTo>
                        <a:pt x="99060" y="0"/>
                      </a:lnTo>
                      <a:close/>
                    </a:path>
                  </a:pathLst>
                </a:cu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5" name="Google Shape;1725;p41"/>
                <p:cNvSpPr/>
                <p:nvPr/>
              </p:nvSpPr>
              <p:spPr>
                <a:xfrm>
                  <a:off x="10283809" y="4799392"/>
                  <a:ext cx="312420" cy="236220"/>
                </a:xfrm>
                <a:custGeom>
                  <a:avLst/>
                  <a:gdLst/>
                  <a:ahLst/>
                  <a:cxnLst/>
                  <a:rect l="l" t="t" r="r" b="b"/>
                  <a:pathLst>
                    <a:path w="312420" h="236220" extrusionOk="0">
                      <a:moveTo>
                        <a:pt x="0" y="114300"/>
                      </a:moveTo>
                      <a:lnTo>
                        <a:pt x="60960" y="236220"/>
                      </a:lnTo>
                      <a:lnTo>
                        <a:pt x="312420" y="99060"/>
                      </a:lnTo>
                      <a:lnTo>
                        <a:pt x="243840" y="0"/>
                      </a:lnTo>
                      <a:lnTo>
                        <a:pt x="0" y="114300"/>
                      </a:lnTo>
                      <a:close/>
                    </a:path>
                  </a:pathLst>
                </a:cu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6" name="Google Shape;1726;p41"/>
                <p:cNvSpPr/>
                <p:nvPr/>
              </p:nvSpPr>
              <p:spPr>
                <a:xfrm>
                  <a:off x="9947505" y="4610100"/>
                  <a:ext cx="320040" cy="190500"/>
                </a:xfrm>
                <a:custGeom>
                  <a:avLst/>
                  <a:gdLst/>
                  <a:ahLst/>
                  <a:cxnLst/>
                  <a:rect l="l" t="t" r="r" b="b"/>
                  <a:pathLst>
                    <a:path w="320040" h="190500" extrusionOk="0">
                      <a:moveTo>
                        <a:pt x="320040" y="60960"/>
                      </a:moveTo>
                      <a:lnTo>
                        <a:pt x="236220" y="0"/>
                      </a:lnTo>
                      <a:lnTo>
                        <a:pt x="0" y="121920"/>
                      </a:lnTo>
                      <a:lnTo>
                        <a:pt x="91440" y="190500"/>
                      </a:lnTo>
                      <a:lnTo>
                        <a:pt x="320040" y="60960"/>
                      </a:lnTo>
                      <a:close/>
                    </a:path>
                  </a:pathLst>
                </a:cu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7" name="Google Shape;1727;p41"/>
                <p:cNvSpPr/>
                <p:nvPr/>
              </p:nvSpPr>
              <p:spPr>
                <a:xfrm>
                  <a:off x="10271355" y="4602480"/>
                  <a:ext cx="327660" cy="190500"/>
                </a:xfrm>
                <a:custGeom>
                  <a:avLst/>
                  <a:gdLst/>
                  <a:ahLst/>
                  <a:cxnLst/>
                  <a:rect l="l" t="t" r="r" b="b"/>
                  <a:pathLst>
                    <a:path w="327660" h="190500" extrusionOk="0">
                      <a:moveTo>
                        <a:pt x="236220" y="190500"/>
                      </a:moveTo>
                      <a:lnTo>
                        <a:pt x="327660" y="114300"/>
                      </a:lnTo>
                      <a:lnTo>
                        <a:pt x="129540" y="0"/>
                      </a:lnTo>
                      <a:lnTo>
                        <a:pt x="0" y="76200"/>
                      </a:lnTo>
                      <a:lnTo>
                        <a:pt x="236220" y="190500"/>
                      </a:lnTo>
                      <a:close/>
                    </a:path>
                  </a:pathLst>
                </a:cu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8" name="Google Shape;1728;p41"/>
                <p:cNvSpPr/>
                <p:nvPr/>
              </p:nvSpPr>
              <p:spPr>
                <a:xfrm>
                  <a:off x="10025538" y="4663440"/>
                  <a:ext cx="261462" cy="236220"/>
                </a:xfrm>
                <a:custGeom>
                  <a:avLst/>
                  <a:gdLst/>
                  <a:ahLst/>
                  <a:cxnLst/>
                  <a:rect l="l" t="t" r="r" b="b"/>
                  <a:pathLst>
                    <a:path w="261462" h="236220" extrusionOk="0">
                      <a:moveTo>
                        <a:pt x="0" y="133827"/>
                      </a:moveTo>
                      <a:lnTo>
                        <a:pt x="253842" y="0"/>
                      </a:lnTo>
                      <a:lnTo>
                        <a:pt x="261462" y="236220"/>
                      </a:lnTo>
                      <a:lnTo>
                        <a:pt x="0" y="133827"/>
                      </a:lnTo>
                      <a:close/>
                    </a:path>
                  </a:pathLst>
                </a:cu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29" name="Google Shape;1729;p41"/>
                <p:cNvSpPr/>
                <p:nvPr/>
              </p:nvSpPr>
              <p:spPr>
                <a:xfrm>
                  <a:off x="10276999" y="4663440"/>
                  <a:ext cx="259080" cy="243840"/>
                </a:xfrm>
                <a:custGeom>
                  <a:avLst/>
                  <a:gdLst/>
                  <a:ahLst/>
                  <a:cxnLst/>
                  <a:rect l="l" t="t" r="r" b="b"/>
                  <a:pathLst>
                    <a:path w="259080" h="243840" extrusionOk="0">
                      <a:moveTo>
                        <a:pt x="7620" y="243840"/>
                      </a:moveTo>
                      <a:lnTo>
                        <a:pt x="259080" y="137160"/>
                      </a:lnTo>
                      <a:lnTo>
                        <a:pt x="0" y="0"/>
                      </a:lnTo>
                      <a:lnTo>
                        <a:pt x="7620" y="243840"/>
                      </a:lnTo>
                      <a:close/>
                    </a:path>
                  </a:pathLst>
                </a:cu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1730" name="Google Shape;1730;p41"/>
              <p:cNvSpPr/>
              <p:nvPr/>
            </p:nvSpPr>
            <p:spPr>
              <a:xfrm>
                <a:off x="8451110" y="4713139"/>
                <a:ext cx="1149350" cy="596900"/>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Sprint Review</a:t>
                </a:r>
                <a:endParaRPr/>
              </a:p>
            </p:txBody>
          </p:sp>
          <p:sp>
            <p:nvSpPr>
              <p:cNvPr id="1731" name="Google Shape;1731;p41"/>
              <p:cNvSpPr txBox="1"/>
              <p:nvPr/>
            </p:nvSpPr>
            <p:spPr>
              <a:xfrm>
                <a:off x="4056906" y="5708579"/>
                <a:ext cx="138928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Sprint Backlog</a:t>
                </a:r>
                <a:endParaRPr/>
              </a:p>
            </p:txBody>
          </p:sp>
          <p:sp>
            <p:nvSpPr>
              <p:cNvPr id="1732" name="Google Shape;1732;p41"/>
              <p:cNvSpPr txBox="1"/>
              <p:nvPr/>
            </p:nvSpPr>
            <p:spPr>
              <a:xfrm>
                <a:off x="874772" y="5726131"/>
                <a:ext cx="16071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Product Backlog</a:t>
                </a:r>
                <a:endParaRPr/>
              </a:p>
            </p:txBody>
          </p:sp>
          <p:sp>
            <p:nvSpPr>
              <p:cNvPr id="1733" name="Google Shape;1733;p41"/>
              <p:cNvSpPr/>
              <p:nvPr/>
            </p:nvSpPr>
            <p:spPr>
              <a:xfrm>
                <a:off x="2596401" y="4681020"/>
                <a:ext cx="1149350" cy="596900"/>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Sprint Planning</a:t>
                </a:r>
                <a:endParaRPr/>
              </a:p>
            </p:txBody>
          </p:sp>
          <p:grpSp>
            <p:nvGrpSpPr>
              <p:cNvPr id="1734" name="Google Shape;1734;p41"/>
              <p:cNvGrpSpPr/>
              <p:nvPr/>
            </p:nvGrpSpPr>
            <p:grpSpPr>
              <a:xfrm>
                <a:off x="5936980" y="4134292"/>
                <a:ext cx="1754595" cy="1754595"/>
                <a:chOff x="5630432" y="3816444"/>
                <a:chExt cx="1754595" cy="1754595"/>
              </a:xfrm>
            </p:grpSpPr>
            <p:pic>
              <p:nvPicPr>
                <p:cNvPr id="1735" name="Google Shape;1735;p41"/>
                <p:cNvPicPr preferRelativeResize="0"/>
                <p:nvPr/>
              </p:nvPicPr>
              <p:blipFill rotWithShape="1">
                <a:blip r:embed="rId3">
                  <a:alphaModFix/>
                </a:blip>
                <a:srcRect l="28739" t="46473"/>
                <a:stretch/>
              </p:blipFill>
              <p:spPr>
                <a:xfrm>
                  <a:off x="5900727" y="4021305"/>
                  <a:ext cx="1215987" cy="878532"/>
                </a:xfrm>
                <a:prstGeom prst="rect">
                  <a:avLst/>
                </a:prstGeom>
                <a:noFill/>
                <a:ln>
                  <a:noFill/>
                </a:ln>
              </p:spPr>
            </p:pic>
            <p:sp>
              <p:nvSpPr>
                <p:cNvPr id="1736" name="Google Shape;1736;p41"/>
                <p:cNvSpPr/>
                <p:nvPr/>
              </p:nvSpPr>
              <p:spPr>
                <a:xfrm>
                  <a:off x="5630432" y="3816444"/>
                  <a:ext cx="1754595" cy="1754595"/>
                </a:xfrm>
                <a:prstGeom prst="ellipse">
                  <a:avLst/>
                </a:prstGeom>
                <a:noFill/>
                <a:ln w="1016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37" name="Google Shape;1737;p41"/>
                <p:cNvSpPr txBox="1"/>
                <p:nvPr/>
              </p:nvSpPr>
              <p:spPr>
                <a:xfrm>
                  <a:off x="6028519" y="5014984"/>
                  <a:ext cx="101508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 Scrum Team</a:t>
                  </a:r>
                  <a:endParaRPr/>
                </a:p>
              </p:txBody>
            </p:sp>
          </p:grpSp>
          <p:sp>
            <p:nvSpPr>
              <p:cNvPr id="1738" name="Google Shape;1738;p41"/>
              <p:cNvSpPr txBox="1"/>
              <p:nvPr/>
            </p:nvSpPr>
            <p:spPr>
              <a:xfrm>
                <a:off x="10359995" y="5490014"/>
                <a:ext cx="101508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Increment</a:t>
                </a:r>
                <a:endParaRPr/>
              </a:p>
            </p:txBody>
          </p:sp>
          <p:sp>
            <p:nvSpPr>
              <p:cNvPr id="1739" name="Google Shape;1739;p41"/>
              <p:cNvSpPr/>
              <p:nvPr/>
            </p:nvSpPr>
            <p:spPr>
              <a:xfrm>
                <a:off x="2170003" y="4795013"/>
                <a:ext cx="401624" cy="317198"/>
              </a:xfrm>
              <a:prstGeom prst="rightArrow">
                <a:avLst>
                  <a:gd name="adj1" fmla="val 50000"/>
                  <a:gd name="adj2" fmla="val 50000"/>
                </a:avLst>
              </a:prstGeom>
              <a:solidFill>
                <a:srgbClr val="1115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0" name="Google Shape;1740;p41"/>
              <p:cNvSpPr/>
              <p:nvPr/>
            </p:nvSpPr>
            <p:spPr>
              <a:xfrm>
                <a:off x="3819654" y="4795013"/>
                <a:ext cx="401624" cy="317198"/>
              </a:xfrm>
              <a:prstGeom prst="rightArrow">
                <a:avLst>
                  <a:gd name="adj1" fmla="val 50000"/>
                  <a:gd name="adj2" fmla="val 50000"/>
                </a:avLst>
              </a:prstGeom>
              <a:solidFill>
                <a:srgbClr val="1115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1" name="Google Shape;1741;p41"/>
              <p:cNvSpPr/>
              <p:nvPr/>
            </p:nvSpPr>
            <p:spPr>
              <a:xfrm>
                <a:off x="5293368" y="4795013"/>
                <a:ext cx="401624" cy="317198"/>
              </a:xfrm>
              <a:prstGeom prst="rightArrow">
                <a:avLst>
                  <a:gd name="adj1" fmla="val 50000"/>
                  <a:gd name="adj2" fmla="val 50000"/>
                </a:avLst>
              </a:prstGeom>
              <a:solidFill>
                <a:srgbClr val="1115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2" name="Google Shape;1742;p41"/>
              <p:cNvSpPr/>
              <p:nvPr/>
            </p:nvSpPr>
            <p:spPr>
              <a:xfrm>
                <a:off x="9770968" y="4795013"/>
                <a:ext cx="401624" cy="317198"/>
              </a:xfrm>
              <a:prstGeom prst="rightArrow">
                <a:avLst>
                  <a:gd name="adj1" fmla="val 50000"/>
                  <a:gd name="adj2" fmla="val 50000"/>
                </a:avLst>
              </a:prstGeom>
              <a:solidFill>
                <a:srgbClr val="1115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3" name="Google Shape;1743;p41"/>
              <p:cNvSpPr/>
              <p:nvPr/>
            </p:nvSpPr>
            <p:spPr>
              <a:xfrm>
                <a:off x="7292859" y="3621784"/>
                <a:ext cx="906843" cy="906843"/>
              </a:xfrm>
              <a:prstGeom prst="ellipse">
                <a:avLst/>
              </a:prstGeom>
              <a:solidFill>
                <a:srgbClr val="0EC07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Daily Scrum</a:t>
                </a:r>
                <a:endParaRPr/>
              </a:p>
            </p:txBody>
          </p:sp>
          <p:sp>
            <p:nvSpPr>
              <p:cNvPr id="1744" name="Google Shape;1744;p41"/>
              <p:cNvSpPr/>
              <p:nvPr/>
            </p:nvSpPr>
            <p:spPr>
              <a:xfrm>
                <a:off x="6371771" y="3486466"/>
                <a:ext cx="2670629" cy="1201647"/>
              </a:xfrm>
              <a:custGeom>
                <a:avLst/>
                <a:gdLst/>
                <a:ahLst/>
                <a:cxnLst/>
                <a:rect l="l" t="t" r="r" b="b"/>
                <a:pathLst>
                  <a:path w="2670629" h="1553028" extrusionOk="0">
                    <a:moveTo>
                      <a:pt x="2670629" y="1553028"/>
                    </a:moveTo>
                    <a:lnTo>
                      <a:pt x="2670629" y="0"/>
                    </a:lnTo>
                    <a:lnTo>
                      <a:pt x="0" y="0"/>
                    </a:lnTo>
                  </a:path>
                </a:pathLst>
              </a:custGeom>
              <a:noFill/>
              <a:ln w="38100" cap="flat" cmpd="sng">
                <a:solidFill>
                  <a:srgbClr val="0EC07D"/>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5" name="Google Shape;1745;p41"/>
              <p:cNvSpPr/>
              <p:nvPr/>
            </p:nvSpPr>
            <p:spPr>
              <a:xfrm>
                <a:off x="3149598" y="3497943"/>
                <a:ext cx="1640115" cy="1161143"/>
              </a:xfrm>
              <a:custGeom>
                <a:avLst/>
                <a:gdLst/>
                <a:ahLst/>
                <a:cxnLst/>
                <a:rect l="l" t="t" r="r" b="b"/>
                <a:pathLst>
                  <a:path w="1640115" h="1538515" extrusionOk="0">
                    <a:moveTo>
                      <a:pt x="1640115" y="0"/>
                    </a:moveTo>
                    <a:lnTo>
                      <a:pt x="0" y="0"/>
                    </a:lnTo>
                    <a:lnTo>
                      <a:pt x="0" y="1538515"/>
                    </a:lnTo>
                  </a:path>
                </a:pathLst>
              </a:custGeom>
              <a:noFill/>
              <a:ln w="38100" cap="flat" cmpd="sng">
                <a:solidFill>
                  <a:srgbClr val="0EC07D"/>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6" name="Google Shape;1746;p41"/>
              <p:cNvSpPr/>
              <p:nvPr/>
            </p:nvSpPr>
            <p:spPr>
              <a:xfrm>
                <a:off x="4285907" y="3271521"/>
                <a:ext cx="2076742" cy="448459"/>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Sprint Retrospective</a:t>
                </a:r>
                <a:endParaRPr/>
              </a:p>
            </p:txBody>
          </p:sp>
          <p:sp>
            <p:nvSpPr>
              <p:cNvPr id="1747" name="Google Shape;1747;p41"/>
              <p:cNvSpPr/>
              <p:nvPr/>
            </p:nvSpPr>
            <p:spPr>
              <a:xfrm>
                <a:off x="7489372" y="4940793"/>
                <a:ext cx="921935" cy="649646"/>
              </a:xfrm>
              <a:custGeom>
                <a:avLst/>
                <a:gdLst/>
                <a:ahLst/>
                <a:cxnLst/>
                <a:rect l="l" t="t" r="r" b="b"/>
                <a:pathLst>
                  <a:path w="605404" h="649646" extrusionOk="0">
                    <a:moveTo>
                      <a:pt x="0" y="649646"/>
                    </a:moveTo>
                    <a:cubicBezTo>
                      <a:pt x="87132" y="327157"/>
                      <a:pt x="269639" y="-109633"/>
                      <a:pt x="605404" y="25078"/>
                    </a:cubicBezTo>
                  </a:path>
                </a:pathLst>
              </a:custGeom>
              <a:noFill/>
              <a:ln w="1016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8" name="Google Shape;1748;p41"/>
              <p:cNvSpPr/>
              <p:nvPr/>
            </p:nvSpPr>
            <p:spPr>
              <a:xfrm rot="1207065" flipH="1">
                <a:off x="5615262" y="5018684"/>
                <a:ext cx="616689" cy="468544"/>
              </a:xfrm>
              <a:custGeom>
                <a:avLst/>
                <a:gdLst/>
                <a:ahLst/>
                <a:cxnLst/>
                <a:rect l="l" t="t" r="r" b="b"/>
                <a:pathLst>
                  <a:path w="404959" h="468544" extrusionOk="0">
                    <a:moveTo>
                      <a:pt x="0" y="468544"/>
                    </a:moveTo>
                    <a:cubicBezTo>
                      <a:pt x="8677" y="450187"/>
                      <a:pt x="44356" y="423677"/>
                      <a:pt x="55202" y="400731"/>
                    </a:cubicBezTo>
                    <a:cubicBezTo>
                      <a:pt x="152820" y="283633"/>
                      <a:pt x="248032" y="-51538"/>
                      <a:pt x="404959" y="6750"/>
                    </a:cubicBezTo>
                  </a:path>
                </a:pathLst>
              </a:custGeom>
              <a:noFill/>
              <a:ln w="1016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49" name="Google Shape;1749;p41"/>
              <p:cNvSpPr/>
              <p:nvPr/>
            </p:nvSpPr>
            <p:spPr>
              <a:xfrm>
                <a:off x="783771" y="3164114"/>
                <a:ext cx="10871200" cy="2931885"/>
              </a:xfrm>
              <a:prstGeom prst="roundRect">
                <a:avLst>
                  <a:gd name="adj" fmla="val 5314"/>
                </a:avLst>
              </a:prstGeom>
              <a:noFill/>
              <a:ln w="76200" cap="flat" cmpd="sng">
                <a:solidFill>
                  <a:srgbClr val="323F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1750" name="Google Shape;1750;p41"/>
              <p:cNvPicPr preferRelativeResize="0"/>
              <p:nvPr/>
            </p:nvPicPr>
            <p:blipFill rotWithShape="1">
              <a:blip r:embed="rId4">
                <a:alphaModFix/>
              </a:blip>
              <a:srcRect/>
              <a:stretch/>
            </p:blipFill>
            <p:spPr>
              <a:xfrm>
                <a:off x="4258587" y="4254563"/>
                <a:ext cx="1012024" cy="1371719"/>
              </a:xfrm>
              <a:prstGeom prst="rect">
                <a:avLst/>
              </a:prstGeom>
              <a:noFill/>
              <a:ln>
                <a:noFill/>
              </a:ln>
            </p:spPr>
          </p:pic>
          <p:pic>
            <p:nvPicPr>
              <p:cNvPr id="1751" name="Google Shape;1751;p41"/>
              <p:cNvPicPr preferRelativeResize="0"/>
              <p:nvPr/>
            </p:nvPicPr>
            <p:blipFill rotWithShape="1">
              <a:blip r:embed="rId5">
                <a:alphaModFix/>
              </a:blip>
              <a:srcRect/>
              <a:stretch/>
            </p:blipFill>
            <p:spPr>
              <a:xfrm>
                <a:off x="1141082" y="4002298"/>
                <a:ext cx="969348" cy="1694835"/>
              </a:xfrm>
              <a:prstGeom prst="rect">
                <a:avLst/>
              </a:prstGeom>
              <a:noFill/>
              <a:ln>
                <a:noFill/>
              </a:ln>
            </p:spPr>
          </p:pic>
        </p:grpSp>
        <p:sp>
          <p:nvSpPr>
            <p:cNvPr id="1752" name="Google Shape;1752;p41"/>
            <p:cNvSpPr/>
            <p:nvPr/>
          </p:nvSpPr>
          <p:spPr>
            <a:xfrm rot="1074865">
              <a:off x="924695" y="3741810"/>
              <a:ext cx="513281" cy="513281"/>
            </a:xfrm>
            <a:prstGeom prst="arc">
              <a:avLst>
                <a:gd name="adj1" fmla="val 5556225"/>
                <a:gd name="adj2" fmla="val 19497152"/>
              </a:avLst>
            </a:prstGeom>
            <a:noFill/>
            <a:ln w="38100" cap="flat" cmpd="sng">
              <a:solidFill>
                <a:srgbClr val="0EC07D"/>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dk1"/>
                </a:solidFill>
                <a:latin typeface="Arial"/>
                <a:ea typeface="Arial"/>
                <a:cs typeface="Arial"/>
                <a:sym typeface="Arial"/>
              </a:endParaRPr>
            </a:p>
          </p:txBody>
        </p:sp>
      </p:grpSp>
      <p:sp>
        <p:nvSpPr>
          <p:cNvPr id="39" name="Rectangle 38">
            <a:extLst>
              <a:ext uri="{FF2B5EF4-FFF2-40B4-BE49-F238E27FC236}">
                <a16:creationId xmlns:a16="http://schemas.microsoft.com/office/drawing/2014/main" id="{312D8F26-7441-438B-93E7-811EC62C69E7}"/>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1CA042E3-8F68-4B46-9264-D1ACFEE1C639}"/>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4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1.17.2 Scrum Theory</a:t>
            </a:r>
            <a:endParaRPr/>
          </a:p>
        </p:txBody>
      </p:sp>
      <p:sp>
        <p:nvSpPr>
          <p:cNvPr id="1758" name="Google Shape;1758;p42"/>
          <p:cNvSpPr txBox="1">
            <a:spLocks noGrp="1"/>
          </p:cNvSpPr>
          <p:nvPr>
            <p:ph type="body" idx="1"/>
          </p:nvPr>
        </p:nvSpPr>
        <p:spPr>
          <a:xfrm>
            <a:off x="514351" y="1304995"/>
            <a:ext cx="4306100"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Scrum is based on empirical process control theory, called empiricism. This ensures that knowledge originates from experience and decisions are taken based on known things. The picture illustrates the three pillars of scrum theory.</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759" name="Google Shape;1759;p42"/>
          <p:cNvGrpSpPr/>
          <p:nvPr/>
        </p:nvGrpSpPr>
        <p:grpSpPr>
          <a:xfrm>
            <a:off x="5460206" y="1074776"/>
            <a:ext cx="4696176" cy="4878145"/>
            <a:chOff x="5321507" y="779489"/>
            <a:chExt cx="5029200" cy="5224073"/>
          </a:xfrm>
        </p:grpSpPr>
        <p:sp>
          <p:nvSpPr>
            <p:cNvPr id="1760" name="Google Shape;1760;p42"/>
            <p:cNvSpPr/>
            <p:nvPr/>
          </p:nvSpPr>
          <p:spPr>
            <a:xfrm>
              <a:off x="5321507" y="974362"/>
              <a:ext cx="5029200" cy="5029200"/>
            </a:xfrm>
            <a:prstGeom prst="ellipse">
              <a:avLst/>
            </a:prstGeom>
            <a:solidFill>
              <a:srgbClr val="C4E0B2"/>
            </a:solidFill>
            <a:ln w="2540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nvGrpSpPr>
            <p:cNvPr id="1761" name="Google Shape;1761;p42"/>
            <p:cNvGrpSpPr/>
            <p:nvPr/>
          </p:nvGrpSpPr>
          <p:grpSpPr>
            <a:xfrm>
              <a:off x="5458573" y="1125417"/>
              <a:ext cx="4764024" cy="4765459"/>
              <a:chOff x="5460248" y="1125417"/>
              <a:chExt cx="4790654" cy="4765459"/>
            </a:xfrm>
          </p:grpSpPr>
          <p:sp>
            <p:nvSpPr>
              <p:cNvPr id="1762" name="Google Shape;1762;p42"/>
              <p:cNvSpPr/>
              <p:nvPr/>
            </p:nvSpPr>
            <p:spPr>
              <a:xfrm>
                <a:off x="5649770" y="1125417"/>
                <a:ext cx="4601132" cy="4601132"/>
              </a:xfrm>
              <a:custGeom>
                <a:avLst/>
                <a:gdLst/>
                <a:ahLst/>
                <a:cxnLst/>
                <a:rect l="l" t="t" r="r" b="b"/>
                <a:pathLst>
                  <a:path w="3802588" h="3802588" extrusionOk="0">
                    <a:moveTo>
                      <a:pt x="1901294" y="0"/>
                    </a:moveTo>
                    <a:cubicBezTo>
                      <a:pt x="2580561" y="0"/>
                      <a:pt x="3208229" y="362385"/>
                      <a:pt x="3547863" y="950647"/>
                    </a:cubicBezTo>
                    <a:cubicBezTo>
                      <a:pt x="3887496" y="1538909"/>
                      <a:pt x="3887496" y="2263679"/>
                      <a:pt x="3547863" y="2851941"/>
                    </a:cubicBezTo>
                    <a:lnTo>
                      <a:pt x="1901294" y="1901294"/>
                    </a:lnTo>
                    <a:lnTo>
                      <a:pt x="1901294" y="0"/>
                    </a:lnTo>
                    <a:close/>
                  </a:path>
                </a:pathLst>
              </a:custGeom>
              <a:noFill/>
              <a:ln>
                <a:noFill/>
              </a:ln>
            </p:spPr>
            <p:txBody>
              <a:bodyPr spcFirstLastPara="1" wrap="square" lIns="2834625" tIns="1188700" rIns="0" bIns="188537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C0C0C"/>
                    </a:solidFill>
                    <a:latin typeface="Arial"/>
                    <a:ea typeface="Arial"/>
                    <a:cs typeface="Arial"/>
                    <a:sym typeface="Arial"/>
                  </a:rPr>
                  <a:t>Inspection </a:t>
                </a:r>
                <a:endParaRPr sz="1600" b="1" i="0" u="none" strike="noStrike" cap="none">
                  <a:solidFill>
                    <a:srgbClr val="0C0C0C"/>
                  </a:solidFill>
                  <a:latin typeface="Arial"/>
                  <a:ea typeface="Arial"/>
                  <a:cs typeface="Arial"/>
                  <a:sym typeface="Arial"/>
                </a:endParaRPr>
              </a:p>
            </p:txBody>
          </p:sp>
          <p:sp>
            <p:nvSpPr>
              <p:cNvPr id="1763" name="Google Shape;1763;p42"/>
              <p:cNvSpPr/>
              <p:nvPr/>
            </p:nvSpPr>
            <p:spPr>
              <a:xfrm>
                <a:off x="5555009" y="1289744"/>
                <a:ext cx="4601132" cy="4601132"/>
              </a:xfrm>
              <a:custGeom>
                <a:avLst/>
                <a:gdLst/>
                <a:ahLst/>
                <a:cxnLst/>
                <a:rect l="l" t="t" r="r" b="b"/>
                <a:pathLst>
                  <a:path w="3802588" h="3802588" extrusionOk="0">
                    <a:moveTo>
                      <a:pt x="3547863" y="2851941"/>
                    </a:moveTo>
                    <a:cubicBezTo>
                      <a:pt x="3208230" y="3440203"/>
                      <a:pt x="2580561" y="3802588"/>
                      <a:pt x="1901294" y="3802588"/>
                    </a:cubicBezTo>
                    <a:cubicBezTo>
                      <a:pt x="1222027" y="3802588"/>
                      <a:pt x="594359" y="3440203"/>
                      <a:pt x="254725" y="2851941"/>
                    </a:cubicBezTo>
                    <a:lnTo>
                      <a:pt x="1901294" y="1901294"/>
                    </a:lnTo>
                    <a:lnTo>
                      <a:pt x="3547863" y="2851941"/>
                    </a:lnTo>
                    <a:close/>
                  </a:path>
                </a:pathLst>
              </a:custGeom>
              <a:noFill/>
              <a:ln>
                <a:noFill/>
              </a:ln>
            </p:spPr>
            <p:txBody>
              <a:bodyPr spcFirstLastPara="1" wrap="square" lIns="925675" tIns="3108950" rIns="880425" bIns="35982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C0C0C"/>
                    </a:solidFill>
                    <a:latin typeface="Arial"/>
                    <a:ea typeface="Arial"/>
                    <a:cs typeface="Arial"/>
                    <a:sym typeface="Arial"/>
                  </a:rPr>
                  <a:t>Adaptation</a:t>
                </a:r>
                <a:endParaRPr sz="1600" b="1" i="0" u="none" strike="noStrike" cap="none">
                  <a:solidFill>
                    <a:srgbClr val="0C0C0C"/>
                  </a:solidFill>
                  <a:latin typeface="Arial"/>
                  <a:ea typeface="Arial"/>
                  <a:cs typeface="Arial"/>
                  <a:sym typeface="Arial"/>
                </a:endParaRPr>
              </a:p>
            </p:txBody>
          </p:sp>
          <p:sp>
            <p:nvSpPr>
              <p:cNvPr id="1764" name="Google Shape;1764;p42"/>
              <p:cNvSpPr/>
              <p:nvPr/>
            </p:nvSpPr>
            <p:spPr>
              <a:xfrm>
                <a:off x="5460248" y="1125417"/>
                <a:ext cx="4601132" cy="4601132"/>
              </a:xfrm>
              <a:custGeom>
                <a:avLst/>
                <a:gdLst/>
                <a:ahLst/>
                <a:cxnLst/>
                <a:rect l="l" t="t" r="r" b="b"/>
                <a:pathLst>
                  <a:path w="3802588" h="3802588" extrusionOk="0">
                    <a:moveTo>
                      <a:pt x="254725" y="2851941"/>
                    </a:moveTo>
                    <a:cubicBezTo>
                      <a:pt x="-84908" y="2263679"/>
                      <a:pt x="-84908" y="1538909"/>
                      <a:pt x="254725" y="950647"/>
                    </a:cubicBezTo>
                    <a:cubicBezTo>
                      <a:pt x="594358" y="362385"/>
                      <a:pt x="1222027" y="0"/>
                      <a:pt x="1901294" y="0"/>
                    </a:cubicBezTo>
                    <a:lnTo>
                      <a:pt x="1901294" y="1901294"/>
                    </a:lnTo>
                    <a:lnTo>
                      <a:pt x="254725" y="2851941"/>
                    </a:lnTo>
                    <a:close/>
                  </a:path>
                </a:pathLst>
              </a:custGeom>
              <a:noFill/>
              <a:ln>
                <a:noFill/>
              </a:ln>
            </p:spPr>
            <p:txBody>
              <a:bodyPr spcFirstLastPara="1" wrap="square" lIns="0" tIns="1188700" rIns="2743200" bIns="188537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C0C0C"/>
                    </a:solidFill>
                    <a:latin typeface="Arial"/>
                    <a:ea typeface="Arial"/>
                    <a:cs typeface="Arial"/>
                    <a:sym typeface="Arial"/>
                  </a:rPr>
                  <a:t>Transparency</a:t>
                </a:r>
                <a:endParaRPr sz="1600" b="1" i="0" u="none" strike="noStrike" cap="none">
                  <a:solidFill>
                    <a:srgbClr val="0C0C0C"/>
                  </a:solidFill>
                  <a:latin typeface="Arial"/>
                  <a:ea typeface="Arial"/>
                  <a:cs typeface="Arial"/>
                  <a:sym typeface="Arial"/>
                </a:endParaRPr>
              </a:p>
            </p:txBody>
          </p:sp>
        </p:grpSp>
        <p:sp>
          <p:nvSpPr>
            <p:cNvPr id="1765" name="Google Shape;1765;p42"/>
            <p:cNvSpPr/>
            <p:nvPr/>
          </p:nvSpPr>
          <p:spPr>
            <a:xfrm>
              <a:off x="7064095" y="2784570"/>
              <a:ext cx="1582961" cy="1582961"/>
            </a:xfrm>
            <a:prstGeom prst="ellipse">
              <a:avLst/>
            </a:prstGeom>
            <a:solidFill>
              <a:srgbClr val="0EC07D"/>
            </a:solidFill>
            <a:ln w="254000"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Scrum Theory</a:t>
              </a:r>
              <a:endParaRPr sz="2000" b="1" i="0" u="none" strike="noStrike" cap="none">
                <a:solidFill>
                  <a:schemeClr val="lt1"/>
                </a:solidFill>
                <a:latin typeface="Arial"/>
                <a:ea typeface="Arial"/>
                <a:cs typeface="Arial"/>
                <a:sym typeface="Arial"/>
              </a:endParaRPr>
            </a:p>
          </p:txBody>
        </p:sp>
        <p:sp>
          <p:nvSpPr>
            <p:cNvPr id="1766" name="Google Shape;1766;p42"/>
            <p:cNvSpPr/>
            <p:nvPr/>
          </p:nvSpPr>
          <p:spPr>
            <a:xfrm>
              <a:off x="7824866" y="779489"/>
              <a:ext cx="0" cy="2143593"/>
            </a:xfrm>
            <a:custGeom>
              <a:avLst/>
              <a:gdLst/>
              <a:ahLst/>
              <a:cxnLst/>
              <a:rect l="l" t="t" r="r" b="b"/>
              <a:pathLst>
                <a:path w="120000" h="2143593" extrusionOk="0">
                  <a:moveTo>
                    <a:pt x="0" y="2143593"/>
                  </a:moveTo>
                  <a:lnTo>
                    <a:pt x="0" y="0"/>
                  </a:lnTo>
                </a:path>
              </a:pathLst>
            </a:custGeom>
            <a:noFill/>
            <a:ln w="2540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67" name="Google Shape;1767;p42"/>
            <p:cNvSpPr/>
            <p:nvPr/>
          </p:nvSpPr>
          <p:spPr>
            <a:xfrm>
              <a:off x="8455559" y="3855238"/>
              <a:ext cx="1798820" cy="1094282"/>
            </a:xfrm>
            <a:custGeom>
              <a:avLst/>
              <a:gdLst/>
              <a:ahLst/>
              <a:cxnLst/>
              <a:rect l="l" t="t" r="r" b="b"/>
              <a:pathLst>
                <a:path w="1843790" h="1064301" extrusionOk="0">
                  <a:moveTo>
                    <a:pt x="0" y="0"/>
                  </a:moveTo>
                  <a:lnTo>
                    <a:pt x="1843790" y="1064301"/>
                  </a:lnTo>
                </a:path>
              </a:pathLst>
            </a:custGeom>
            <a:noFill/>
            <a:ln w="2540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768" name="Google Shape;1768;p42"/>
            <p:cNvSpPr/>
            <p:nvPr/>
          </p:nvSpPr>
          <p:spPr>
            <a:xfrm>
              <a:off x="5366479" y="3882452"/>
              <a:ext cx="1783829" cy="1064302"/>
            </a:xfrm>
            <a:custGeom>
              <a:avLst/>
              <a:gdLst/>
              <a:ahLst/>
              <a:cxnLst/>
              <a:rect l="l" t="t" r="r" b="b"/>
              <a:pathLst>
                <a:path w="1783829" h="1064302" extrusionOk="0">
                  <a:moveTo>
                    <a:pt x="1783829" y="0"/>
                  </a:moveTo>
                  <a:lnTo>
                    <a:pt x="0" y="1064302"/>
                  </a:lnTo>
                </a:path>
              </a:pathLst>
            </a:custGeom>
            <a:noFill/>
            <a:ln w="2540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14" name="Rectangle 13">
            <a:extLst>
              <a:ext uri="{FF2B5EF4-FFF2-40B4-BE49-F238E27FC236}">
                <a16:creationId xmlns:a16="http://schemas.microsoft.com/office/drawing/2014/main" id="{2290FC52-7B77-4B9E-8CC0-F29E574C805C}"/>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93832B40-6589-4B8F-9245-3E28E2BCE52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1.17.3 Scrum Values</a:t>
            </a:r>
            <a:endParaRPr/>
          </a:p>
        </p:txBody>
      </p:sp>
      <p:sp>
        <p:nvSpPr>
          <p:cNvPr id="1774" name="Google Shape;1774;p4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sp>
        <p:nvSpPr>
          <p:cNvPr id="1775" name="Google Shape;1775;p43"/>
          <p:cNvSpPr txBox="1"/>
          <p:nvPr/>
        </p:nvSpPr>
        <p:spPr>
          <a:xfrm>
            <a:off x="36467" y="6209323"/>
            <a:ext cx="2789600" cy="334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900" b="0" i="1" u="none" strike="noStrike" cap="none">
                <a:solidFill>
                  <a:srgbClr val="000000"/>
                </a:solidFill>
                <a:latin typeface="Arial"/>
                <a:ea typeface="Arial"/>
                <a:cs typeface="Arial"/>
                <a:sym typeface="Arial"/>
              </a:rPr>
              <a:t>Source: scrum.org</a:t>
            </a:r>
            <a:endParaRPr sz="900" b="0" i="1" u="none" strike="noStrike" cap="none">
              <a:solidFill>
                <a:srgbClr val="000000"/>
              </a:solidFill>
              <a:latin typeface="Arial"/>
              <a:ea typeface="Arial"/>
              <a:cs typeface="Arial"/>
              <a:sym typeface="Arial"/>
            </a:endParaRPr>
          </a:p>
        </p:txBody>
      </p:sp>
      <p:grpSp>
        <p:nvGrpSpPr>
          <p:cNvPr id="1776" name="Google Shape;1776;p43"/>
          <p:cNvGrpSpPr/>
          <p:nvPr/>
        </p:nvGrpSpPr>
        <p:grpSpPr>
          <a:xfrm>
            <a:off x="514350" y="1169867"/>
            <a:ext cx="10862025" cy="5252207"/>
            <a:chOff x="514350" y="1169867"/>
            <a:chExt cx="10862025" cy="5252207"/>
          </a:xfrm>
        </p:grpSpPr>
        <p:sp>
          <p:nvSpPr>
            <p:cNvPr id="1777" name="Google Shape;1777;p43"/>
            <p:cNvSpPr/>
            <p:nvPr/>
          </p:nvSpPr>
          <p:spPr>
            <a:xfrm rot="3371463">
              <a:off x="2017513" y="4978299"/>
              <a:ext cx="1586422" cy="34189"/>
            </a:xfrm>
            <a:custGeom>
              <a:avLst/>
              <a:gdLst/>
              <a:ahLst/>
              <a:cxnLst/>
              <a:rect l="l" t="t" r="r" b="b"/>
              <a:pathLst>
                <a:path w="120000" h="120000" extrusionOk="0">
                  <a:moveTo>
                    <a:pt x="0" y="59998"/>
                  </a:moveTo>
                  <a:lnTo>
                    <a:pt x="120000" y="59998"/>
                  </a:lnTo>
                </a:path>
              </a:pathLst>
            </a:custGeom>
            <a:noFill/>
            <a:ln w="38100" cap="flat" cmpd="sng">
              <a:solidFill>
                <a:srgbClr val="0EC07D"/>
              </a:solidFill>
              <a:prstDash val="solid"/>
              <a:round/>
              <a:headEnd type="none" w="sm" len="sm"/>
              <a:tailEnd type="none" w="sm" len="sm"/>
            </a:ln>
          </p:spPr>
        </p:sp>
        <p:sp>
          <p:nvSpPr>
            <p:cNvPr id="1778" name="Google Shape;1778;p43"/>
            <p:cNvSpPr/>
            <p:nvPr/>
          </p:nvSpPr>
          <p:spPr>
            <a:xfrm rot="1740169">
              <a:off x="2458627" y="4423414"/>
              <a:ext cx="1423048" cy="34189"/>
            </a:xfrm>
            <a:custGeom>
              <a:avLst/>
              <a:gdLst/>
              <a:ahLst/>
              <a:cxnLst/>
              <a:rect l="l" t="t" r="r" b="b"/>
              <a:pathLst>
                <a:path w="120000" h="120000" extrusionOk="0">
                  <a:moveTo>
                    <a:pt x="0" y="59998"/>
                  </a:moveTo>
                  <a:lnTo>
                    <a:pt x="120000" y="59998"/>
                  </a:lnTo>
                </a:path>
              </a:pathLst>
            </a:custGeom>
            <a:noFill/>
            <a:ln w="38100" cap="flat" cmpd="sng">
              <a:solidFill>
                <a:srgbClr val="0EC07D"/>
              </a:solidFill>
              <a:prstDash val="solid"/>
              <a:round/>
              <a:headEnd type="none" w="sm" len="sm"/>
              <a:tailEnd type="none" w="sm" len="sm"/>
            </a:ln>
          </p:spPr>
        </p:sp>
        <p:sp>
          <p:nvSpPr>
            <p:cNvPr id="1779" name="Google Shape;1779;p43"/>
            <p:cNvSpPr/>
            <p:nvPr/>
          </p:nvSpPr>
          <p:spPr>
            <a:xfrm>
              <a:off x="2547855" y="3778876"/>
              <a:ext cx="1428007" cy="34189"/>
            </a:xfrm>
            <a:custGeom>
              <a:avLst/>
              <a:gdLst/>
              <a:ahLst/>
              <a:cxnLst/>
              <a:rect l="l" t="t" r="r" b="b"/>
              <a:pathLst>
                <a:path w="120000" h="120000" extrusionOk="0">
                  <a:moveTo>
                    <a:pt x="0" y="59998"/>
                  </a:moveTo>
                  <a:lnTo>
                    <a:pt x="120000" y="59998"/>
                  </a:lnTo>
                </a:path>
              </a:pathLst>
            </a:custGeom>
            <a:noFill/>
            <a:ln w="38100" cap="flat" cmpd="sng">
              <a:solidFill>
                <a:srgbClr val="0EC07D"/>
              </a:solidFill>
              <a:prstDash val="solid"/>
              <a:round/>
              <a:headEnd type="none" w="sm" len="sm"/>
              <a:tailEnd type="none" w="sm" len="sm"/>
            </a:ln>
          </p:spPr>
        </p:sp>
        <p:sp>
          <p:nvSpPr>
            <p:cNvPr id="1780" name="Google Shape;1780;p43"/>
            <p:cNvSpPr/>
            <p:nvPr/>
          </p:nvSpPr>
          <p:spPr>
            <a:xfrm rot="-1740169">
              <a:off x="2458627" y="3134339"/>
              <a:ext cx="1423048" cy="34189"/>
            </a:xfrm>
            <a:custGeom>
              <a:avLst/>
              <a:gdLst/>
              <a:ahLst/>
              <a:cxnLst/>
              <a:rect l="l" t="t" r="r" b="b"/>
              <a:pathLst>
                <a:path w="120000" h="120000" extrusionOk="0">
                  <a:moveTo>
                    <a:pt x="0" y="59998"/>
                  </a:moveTo>
                  <a:lnTo>
                    <a:pt x="120000" y="59998"/>
                  </a:lnTo>
                </a:path>
              </a:pathLst>
            </a:custGeom>
            <a:noFill/>
            <a:ln w="38100" cap="flat" cmpd="sng">
              <a:solidFill>
                <a:srgbClr val="0EC07D"/>
              </a:solidFill>
              <a:prstDash val="solid"/>
              <a:round/>
              <a:headEnd type="none" w="sm" len="sm"/>
              <a:tailEnd type="none" w="sm" len="sm"/>
            </a:ln>
          </p:spPr>
        </p:sp>
        <p:sp>
          <p:nvSpPr>
            <p:cNvPr id="1781" name="Google Shape;1781;p43"/>
            <p:cNvSpPr/>
            <p:nvPr/>
          </p:nvSpPr>
          <p:spPr>
            <a:xfrm rot="-3371463">
              <a:off x="2017513" y="2579454"/>
              <a:ext cx="1586422" cy="34189"/>
            </a:xfrm>
            <a:custGeom>
              <a:avLst/>
              <a:gdLst/>
              <a:ahLst/>
              <a:cxnLst/>
              <a:rect l="l" t="t" r="r" b="b"/>
              <a:pathLst>
                <a:path w="120000" h="120000" extrusionOk="0">
                  <a:moveTo>
                    <a:pt x="0" y="59998"/>
                  </a:moveTo>
                  <a:lnTo>
                    <a:pt x="120000" y="59998"/>
                  </a:lnTo>
                </a:path>
              </a:pathLst>
            </a:custGeom>
            <a:noFill/>
            <a:ln w="38100" cap="flat" cmpd="sng">
              <a:solidFill>
                <a:srgbClr val="0EC07D"/>
              </a:solidFill>
              <a:prstDash val="solid"/>
              <a:round/>
              <a:headEnd type="none" w="sm" len="sm"/>
              <a:tailEnd type="none" w="sm" len="sm"/>
            </a:ln>
          </p:spPr>
        </p:sp>
        <p:sp>
          <p:nvSpPr>
            <p:cNvPr id="1782" name="Google Shape;1782;p43"/>
            <p:cNvSpPr/>
            <p:nvPr/>
          </p:nvSpPr>
          <p:spPr>
            <a:xfrm>
              <a:off x="530588" y="2222975"/>
              <a:ext cx="3195660" cy="3195660"/>
            </a:xfrm>
            <a:prstGeom prst="ellipse">
              <a:avLst/>
            </a:prstGeom>
            <a:solidFill>
              <a:schemeClr val="lt1"/>
            </a:solidFill>
            <a:ln w="1016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grpSp>
          <p:nvGrpSpPr>
            <p:cNvPr id="1783" name="Google Shape;1783;p43"/>
            <p:cNvGrpSpPr/>
            <p:nvPr/>
          </p:nvGrpSpPr>
          <p:grpSpPr>
            <a:xfrm>
              <a:off x="514350" y="2222975"/>
              <a:ext cx="3195660" cy="3195660"/>
              <a:chOff x="5630432" y="3816444"/>
              <a:chExt cx="1754595" cy="1754595"/>
            </a:xfrm>
          </p:grpSpPr>
          <p:pic>
            <p:nvPicPr>
              <p:cNvPr id="1784" name="Google Shape;1784;p43"/>
              <p:cNvPicPr preferRelativeResize="0"/>
              <p:nvPr/>
            </p:nvPicPr>
            <p:blipFill rotWithShape="1">
              <a:blip r:embed="rId3">
                <a:alphaModFix/>
              </a:blip>
              <a:srcRect l="28739" t="46473"/>
              <a:stretch/>
            </p:blipFill>
            <p:spPr>
              <a:xfrm>
                <a:off x="5821538" y="4006276"/>
                <a:ext cx="1432744" cy="1035135"/>
              </a:xfrm>
              <a:prstGeom prst="rect">
                <a:avLst/>
              </a:prstGeom>
              <a:noFill/>
              <a:ln>
                <a:noFill/>
              </a:ln>
            </p:spPr>
          </p:pic>
          <p:sp>
            <p:nvSpPr>
              <p:cNvPr id="1785" name="Google Shape;1785;p43"/>
              <p:cNvSpPr/>
              <p:nvPr/>
            </p:nvSpPr>
            <p:spPr>
              <a:xfrm>
                <a:off x="5630432" y="3816444"/>
                <a:ext cx="1754595" cy="1754595"/>
              </a:xfrm>
              <a:prstGeom prst="ellipse">
                <a:avLst/>
              </a:prstGeom>
              <a:noFill/>
              <a:ln w="1016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786" name="Google Shape;1786;p43"/>
              <p:cNvSpPr txBox="1"/>
              <p:nvPr/>
            </p:nvSpPr>
            <p:spPr>
              <a:xfrm>
                <a:off x="5821538" y="5130672"/>
                <a:ext cx="1351078" cy="2534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Scrum Value</a:t>
                </a:r>
                <a:endParaRPr/>
              </a:p>
            </p:txBody>
          </p:sp>
        </p:grpSp>
        <p:sp>
          <p:nvSpPr>
            <p:cNvPr id="1787" name="Google Shape;1787;p43"/>
            <p:cNvSpPr/>
            <p:nvPr/>
          </p:nvSpPr>
          <p:spPr>
            <a:xfrm>
              <a:off x="4454366" y="1226019"/>
              <a:ext cx="6922009" cy="702436"/>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36576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Scrum Team members have courage to do the right thing and work on tough problems</a:t>
              </a:r>
              <a:endParaRPr/>
            </a:p>
          </p:txBody>
        </p:sp>
        <p:sp>
          <p:nvSpPr>
            <p:cNvPr id="1788" name="Google Shape;1788;p43"/>
            <p:cNvSpPr/>
            <p:nvPr/>
          </p:nvSpPr>
          <p:spPr>
            <a:xfrm>
              <a:off x="5149036" y="2253509"/>
              <a:ext cx="6227339" cy="702436"/>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36576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Everyone focuses on the work of the Sprint and the goals of the Scrum Team</a:t>
              </a:r>
              <a:endParaRPr/>
            </a:p>
          </p:txBody>
        </p:sp>
        <p:sp>
          <p:nvSpPr>
            <p:cNvPr id="1789" name="Google Shape;1789;p43"/>
            <p:cNvSpPr/>
            <p:nvPr/>
          </p:nvSpPr>
          <p:spPr>
            <a:xfrm>
              <a:off x="5387163" y="3450411"/>
              <a:ext cx="5989212" cy="702436"/>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36576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People personally commit to achieving the goals of the Scrum Team</a:t>
              </a:r>
              <a:endParaRPr/>
            </a:p>
          </p:txBody>
        </p:sp>
        <p:sp>
          <p:nvSpPr>
            <p:cNvPr id="1790" name="Google Shape;1790;p43"/>
            <p:cNvSpPr/>
            <p:nvPr/>
          </p:nvSpPr>
          <p:spPr>
            <a:xfrm>
              <a:off x="5202754" y="4673208"/>
              <a:ext cx="6173621" cy="702436"/>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36576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Scrum Team members respect each other to be capable independent people</a:t>
              </a:r>
              <a:endParaRPr/>
            </a:p>
          </p:txBody>
        </p:sp>
        <p:sp>
          <p:nvSpPr>
            <p:cNvPr id="1791" name="Google Shape;1791;p43"/>
            <p:cNvSpPr/>
            <p:nvPr/>
          </p:nvSpPr>
          <p:spPr>
            <a:xfrm>
              <a:off x="4454366" y="5688085"/>
              <a:ext cx="6922009" cy="702436"/>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36576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The Scrum Team and its stakeholders agree to be open about all the work and the challenges with performing the work</a:t>
              </a:r>
              <a:endParaRPr/>
            </a:p>
          </p:txBody>
        </p:sp>
        <p:sp>
          <p:nvSpPr>
            <p:cNvPr id="1792" name="Google Shape;1792;p43"/>
            <p:cNvSpPr/>
            <p:nvPr/>
          </p:nvSpPr>
          <p:spPr>
            <a:xfrm>
              <a:off x="3046643" y="1169867"/>
              <a:ext cx="1700331" cy="765542"/>
            </a:xfrm>
            <a:prstGeom prst="roundRect">
              <a:avLst>
                <a:gd name="adj" fmla="val 16667"/>
              </a:avLst>
            </a:prstGeom>
            <a:solidFill>
              <a:srgbClr val="0EC07D"/>
            </a:solidFill>
            <a:ln w="25400" cap="flat" cmpd="sng">
              <a:solidFill>
                <a:srgbClr val="0EC07D"/>
              </a:solidFill>
              <a:prstDash val="solid"/>
              <a:round/>
              <a:headEnd type="none" w="sm" len="sm"/>
              <a:tailEnd type="none" w="sm" len="sm"/>
            </a:ln>
          </p:spPr>
          <p:txBody>
            <a:bodyPr spcFirstLastPara="1" wrap="square" lIns="0" tIns="148975" rIns="0" bIns="148975"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Courage</a:t>
              </a:r>
              <a:endParaRPr/>
            </a:p>
          </p:txBody>
        </p:sp>
        <p:sp>
          <p:nvSpPr>
            <p:cNvPr id="1793" name="Google Shape;1793;p43"/>
            <p:cNvSpPr/>
            <p:nvPr/>
          </p:nvSpPr>
          <p:spPr>
            <a:xfrm>
              <a:off x="3734366" y="2199117"/>
              <a:ext cx="1700331" cy="765542"/>
            </a:xfrm>
            <a:prstGeom prst="roundRect">
              <a:avLst>
                <a:gd name="adj" fmla="val 16667"/>
              </a:avLst>
            </a:prstGeom>
            <a:solidFill>
              <a:srgbClr val="0EC07D"/>
            </a:solidFill>
            <a:ln w="25400" cap="flat" cmpd="sng">
              <a:solidFill>
                <a:srgbClr val="0EC07D"/>
              </a:solidFill>
              <a:prstDash val="solid"/>
              <a:round/>
              <a:headEnd type="none" w="sm" len="sm"/>
              <a:tailEnd type="none" w="sm" len="sm"/>
            </a:ln>
          </p:spPr>
          <p:txBody>
            <a:bodyPr spcFirstLastPara="1" wrap="square" lIns="0" tIns="162950" rIns="0" bIns="16295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Focus</a:t>
              </a:r>
              <a:endParaRPr/>
            </a:p>
          </p:txBody>
        </p:sp>
        <p:sp>
          <p:nvSpPr>
            <p:cNvPr id="1794" name="Google Shape;1794;p43"/>
            <p:cNvSpPr/>
            <p:nvPr/>
          </p:nvSpPr>
          <p:spPr>
            <a:xfrm>
              <a:off x="3975862" y="3413200"/>
              <a:ext cx="1700331" cy="765542"/>
            </a:xfrm>
            <a:prstGeom prst="roundRect">
              <a:avLst>
                <a:gd name="adj" fmla="val 16667"/>
              </a:avLst>
            </a:prstGeom>
            <a:solidFill>
              <a:srgbClr val="0EC07D"/>
            </a:solidFill>
            <a:ln w="25400" cap="flat" cmpd="sng">
              <a:solidFill>
                <a:srgbClr val="0EC07D"/>
              </a:solidFill>
              <a:prstDash val="solid"/>
              <a:round/>
              <a:headEnd type="none" w="sm" len="sm"/>
              <a:tailEnd type="none" w="sm" len="sm"/>
            </a:ln>
          </p:spPr>
          <p:txBody>
            <a:bodyPr spcFirstLastPara="1" wrap="square" lIns="0" tIns="162950" rIns="0" bIns="16295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Commitment </a:t>
              </a:r>
              <a:endParaRPr/>
            </a:p>
          </p:txBody>
        </p:sp>
        <p:sp>
          <p:nvSpPr>
            <p:cNvPr id="1795" name="Google Shape;1795;p43"/>
            <p:cNvSpPr/>
            <p:nvPr/>
          </p:nvSpPr>
          <p:spPr>
            <a:xfrm>
              <a:off x="3734366" y="4627283"/>
              <a:ext cx="1700331" cy="765542"/>
            </a:xfrm>
            <a:prstGeom prst="roundRect">
              <a:avLst>
                <a:gd name="adj" fmla="val 16667"/>
              </a:avLst>
            </a:prstGeom>
            <a:solidFill>
              <a:srgbClr val="0EC07D"/>
            </a:solidFill>
            <a:ln w="25400" cap="flat" cmpd="sng">
              <a:solidFill>
                <a:srgbClr val="0EC07D"/>
              </a:solidFill>
              <a:prstDash val="solid"/>
              <a:round/>
              <a:headEnd type="none" w="sm" len="sm"/>
              <a:tailEnd type="none" w="sm" len="sm"/>
            </a:ln>
          </p:spPr>
          <p:txBody>
            <a:bodyPr spcFirstLastPara="1" wrap="square" lIns="0" tIns="162950" rIns="0" bIns="16295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Respect</a:t>
              </a:r>
              <a:endParaRPr/>
            </a:p>
          </p:txBody>
        </p:sp>
        <p:sp>
          <p:nvSpPr>
            <p:cNvPr id="1796" name="Google Shape;1796;p43"/>
            <p:cNvSpPr/>
            <p:nvPr/>
          </p:nvSpPr>
          <p:spPr>
            <a:xfrm>
              <a:off x="3046643" y="5656532"/>
              <a:ext cx="1700331" cy="765542"/>
            </a:xfrm>
            <a:prstGeom prst="roundRect">
              <a:avLst>
                <a:gd name="adj" fmla="val 16667"/>
              </a:avLst>
            </a:prstGeom>
            <a:solidFill>
              <a:srgbClr val="0EC07D"/>
            </a:solidFill>
            <a:ln w="25400" cap="flat" cmpd="sng">
              <a:solidFill>
                <a:srgbClr val="0EC07D"/>
              </a:solidFill>
              <a:prstDash val="solid"/>
              <a:round/>
              <a:headEnd type="none" w="sm" len="sm"/>
              <a:tailEnd type="none" w="sm" len="sm"/>
            </a:ln>
          </p:spPr>
          <p:txBody>
            <a:bodyPr spcFirstLastPara="1" wrap="square" lIns="0" tIns="162950" rIns="0" bIns="16295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Openness</a:t>
              </a:r>
              <a:endParaRPr/>
            </a:p>
          </p:txBody>
        </p:sp>
      </p:grpSp>
      <p:sp>
        <p:nvSpPr>
          <p:cNvPr id="26" name="Rectangle 25">
            <a:extLst>
              <a:ext uri="{FF2B5EF4-FFF2-40B4-BE49-F238E27FC236}">
                <a16:creationId xmlns:a16="http://schemas.microsoft.com/office/drawing/2014/main" id="{B8DB4A87-C355-4349-A22A-C7FE00AFB081}"/>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51E0B6F3-B45F-46B0-8726-69465738A01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4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802" name="Google Shape;1802;p44"/>
          <p:cNvSpPr txBox="1">
            <a:spLocks noGrp="1"/>
          </p:cNvSpPr>
          <p:nvPr>
            <p:ph type="body" idx="1"/>
          </p:nvPr>
        </p:nvSpPr>
        <p:spPr>
          <a:xfrm>
            <a:off x="4809150" y="1852368"/>
            <a:ext cx="7065349"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What are the iterations in Scrum called?</a:t>
            </a:r>
            <a:endParaRPr/>
          </a:p>
          <a:p>
            <a:pPr marL="688975" lvl="1" indent="-342900" algn="l" rtl="0">
              <a:lnSpc>
                <a:spcPct val="100000"/>
              </a:lnSpc>
              <a:spcBef>
                <a:spcPts val="900"/>
              </a:spcBef>
              <a:spcAft>
                <a:spcPts val="0"/>
              </a:spcAft>
              <a:buSzPts val="1800"/>
              <a:buAutoNum type="alphaUcParenR"/>
            </a:pPr>
            <a:r>
              <a:rPr lang="en-US"/>
              <a:t>Release</a:t>
            </a:r>
            <a:endParaRPr/>
          </a:p>
          <a:p>
            <a:pPr marL="688975" lvl="1" indent="-342900" algn="l" rtl="0">
              <a:lnSpc>
                <a:spcPct val="100000"/>
              </a:lnSpc>
              <a:spcBef>
                <a:spcPts val="0"/>
              </a:spcBef>
              <a:spcAft>
                <a:spcPts val="0"/>
              </a:spcAft>
              <a:buSzPts val="1800"/>
              <a:buAutoNum type="alphaUcParenR"/>
            </a:pPr>
            <a:r>
              <a:rPr lang="en-US"/>
              <a:t>Sprint</a:t>
            </a:r>
            <a:endParaRPr/>
          </a:p>
          <a:p>
            <a:pPr marL="688975" lvl="1" indent="-342900" algn="l" rtl="0">
              <a:lnSpc>
                <a:spcPct val="100000"/>
              </a:lnSpc>
              <a:spcBef>
                <a:spcPts val="0"/>
              </a:spcBef>
              <a:spcAft>
                <a:spcPts val="0"/>
              </a:spcAft>
              <a:buSzPts val="1800"/>
              <a:buAutoNum type="alphaUcParenR"/>
            </a:pPr>
            <a:r>
              <a:rPr lang="en-US"/>
              <a:t>Release cycles</a:t>
            </a:r>
            <a:endParaRPr/>
          </a:p>
          <a:p>
            <a:pPr marL="688975" lvl="1" indent="-342900" algn="l" rtl="0">
              <a:lnSpc>
                <a:spcPct val="100000"/>
              </a:lnSpc>
              <a:spcBef>
                <a:spcPts val="0"/>
              </a:spcBef>
              <a:spcAft>
                <a:spcPts val="0"/>
              </a:spcAft>
              <a:buSzPts val="1800"/>
              <a:buAutoNum type="alphaUcParenR"/>
            </a:pPr>
            <a:r>
              <a:rPr lang="en-US"/>
              <a:t>Build</a:t>
            </a:r>
            <a:endParaRPr/>
          </a:p>
          <a:p>
            <a:pPr marL="346075" lvl="1" indent="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Which of the following aspects of the Scrum theory ensures that every stakeholder understands the aspects in the same way?</a:t>
            </a:r>
            <a:endParaRPr/>
          </a:p>
          <a:p>
            <a:pPr marL="688975" lvl="1" indent="-342900" algn="l" rtl="0">
              <a:lnSpc>
                <a:spcPct val="100000"/>
              </a:lnSpc>
              <a:spcBef>
                <a:spcPts val="900"/>
              </a:spcBef>
              <a:spcAft>
                <a:spcPts val="0"/>
              </a:spcAft>
              <a:buSzPts val="1800"/>
              <a:buAutoNum type="alphaUcParenR"/>
            </a:pPr>
            <a:r>
              <a:rPr lang="en-US"/>
              <a:t>Transparency</a:t>
            </a:r>
            <a:endParaRPr/>
          </a:p>
          <a:p>
            <a:pPr marL="688975" lvl="1" indent="-342900" algn="l" rtl="0">
              <a:lnSpc>
                <a:spcPct val="100000"/>
              </a:lnSpc>
              <a:spcBef>
                <a:spcPts val="0"/>
              </a:spcBef>
              <a:spcAft>
                <a:spcPts val="0"/>
              </a:spcAft>
              <a:buSzPts val="1800"/>
              <a:buAutoNum type="alphaUcParenR"/>
            </a:pPr>
            <a:r>
              <a:rPr lang="en-US"/>
              <a:t>Inspection</a:t>
            </a:r>
            <a:endParaRPr/>
          </a:p>
          <a:p>
            <a:pPr marL="688975" lvl="1" indent="-342900" algn="l" rtl="0">
              <a:lnSpc>
                <a:spcPct val="100000"/>
              </a:lnSpc>
              <a:spcBef>
                <a:spcPts val="0"/>
              </a:spcBef>
              <a:spcAft>
                <a:spcPts val="0"/>
              </a:spcAft>
              <a:buSzPts val="1800"/>
              <a:buAutoNum type="alphaUcParenR"/>
            </a:pPr>
            <a:r>
              <a:rPr lang="en-US"/>
              <a:t>Adaptation</a:t>
            </a:r>
            <a:endParaRPr/>
          </a:p>
          <a:p>
            <a:pPr marL="688975" lvl="1" indent="-342900" algn="l" rtl="0">
              <a:lnSpc>
                <a:spcPct val="100000"/>
              </a:lnSpc>
              <a:spcBef>
                <a:spcPts val="0"/>
              </a:spcBef>
              <a:spcAft>
                <a:spcPts val="0"/>
              </a:spcAft>
              <a:buSzPts val="1800"/>
              <a:buAutoNum type="alphaUcParenR"/>
            </a:pPr>
            <a:r>
              <a:rPr lang="en-US"/>
              <a:t>Commitment</a:t>
            </a:r>
            <a:endParaRPr/>
          </a:p>
        </p:txBody>
      </p:sp>
      <p:sp>
        <p:nvSpPr>
          <p:cNvPr id="4" name="Rectangle 3">
            <a:extLst>
              <a:ext uri="{FF2B5EF4-FFF2-40B4-BE49-F238E27FC236}">
                <a16:creationId xmlns:a16="http://schemas.microsoft.com/office/drawing/2014/main" id="{0151E662-5FEA-4686-93C5-8D8B8965EBBC}"/>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F8EFB341-C5C2-450D-8568-279C48AC45EB}"/>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7" name="Google Shape;1807;p4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1.18 Scrum Roles</a:t>
            </a:r>
            <a:endParaRPr/>
          </a:p>
        </p:txBody>
      </p:sp>
      <p:sp>
        <p:nvSpPr>
          <p:cNvPr id="1808" name="Google Shape;1808;p4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The following picture illustrates the three scrum roles in comparison with the traditional approach.</a:t>
            </a:r>
            <a:endParaRPr/>
          </a:p>
          <a:p>
            <a:pPr marL="0" marR="0" lvl="0" indent="0" algn="l" rtl="0">
              <a:lnSpc>
                <a:spcPct val="100000"/>
              </a:lnSpc>
              <a:spcBef>
                <a:spcPts val="1200"/>
              </a:spcBef>
              <a:spcAft>
                <a:spcPts val="600"/>
              </a:spcAft>
              <a:buClr>
                <a:schemeClr val="dk1"/>
              </a:buClr>
              <a:buSzPts val="1800"/>
              <a:buFont typeface="Arial"/>
              <a:buNone/>
            </a:pPr>
            <a:endParaRPr/>
          </a:p>
        </p:txBody>
      </p:sp>
      <p:sp>
        <p:nvSpPr>
          <p:cNvPr id="1809" name="Google Shape;1809;p45"/>
          <p:cNvSpPr txBox="1"/>
          <p:nvPr/>
        </p:nvSpPr>
        <p:spPr>
          <a:xfrm>
            <a:off x="38151" y="6193793"/>
            <a:ext cx="3125600" cy="302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900" b="0" i="1" u="none" strike="noStrike" cap="none">
                <a:solidFill>
                  <a:srgbClr val="000000"/>
                </a:solidFill>
                <a:latin typeface="Arial"/>
                <a:ea typeface="Arial"/>
                <a:cs typeface="Arial"/>
                <a:sym typeface="Arial"/>
              </a:rPr>
              <a:t>Source: Scrum Alliance</a:t>
            </a:r>
            <a:endParaRPr sz="900" b="0" i="1" u="none" strike="noStrike" cap="none">
              <a:solidFill>
                <a:srgbClr val="000000"/>
              </a:solidFill>
              <a:latin typeface="Arial"/>
              <a:ea typeface="Arial"/>
              <a:cs typeface="Arial"/>
              <a:sym typeface="Arial"/>
            </a:endParaRPr>
          </a:p>
        </p:txBody>
      </p:sp>
      <p:sp>
        <p:nvSpPr>
          <p:cNvPr id="1810" name="Google Shape;1810;p45"/>
          <p:cNvSpPr/>
          <p:nvPr/>
        </p:nvSpPr>
        <p:spPr>
          <a:xfrm>
            <a:off x="4091597" y="1869786"/>
            <a:ext cx="6383662" cy="1154546"/>
          </a:xfrm>
          <a:custGeom>
            <a:avLst/>
            <a:gdLst/>
            <a:ahLst/>
            <a:cxnLst/>
            <a:rect l="l" t="t" r="r" b="b"/>
            <a:pathLst>
              <a:path w="1154545" h="5201920" extrusionOk="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rgbClr val="E1EFD8">
              <a:alpha val="89803"/>
            </a:srgbClr>
          </a:solidFill>
          <a:ln w="25400" cap="flat" cmpd="sng">
            <a:solidFill>
              <a:srgbClr val="CCD3EA">
                <a:alpha val="89803"/>
              </a:srgbClr>
            </a:solidFill>
            <a:prstDash val="solid"/>
            <a:round/>
            <a:headEnd type="none" w="sm" len="sm"/>
            <a:tailEnd type="none" w="sm" len="sm"/>
          </a:ln>
        </p:spPr>
        <p:txBody>
          <a:bodyPr spcFirstLastPara="1" wrap="square" lIns="114300" tIns="113500" rIns="170650" bIns="113500" anchor="ctr" anchorCtr="0">
            <a:noAutofit/>
          </a:bodyPr>
          <a:lstStyle/>
          <a:p>
            <a:pPr marL="0" marR="0" lvl="1"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Determines what needs to be done and sets the priorities to deliver the highest value</a:t>
            </a:r>
            <a:endParaRPr/>
          </a:p>
          <a:p>
            <a:pPr marL="0" marR="0" lvl="1" indent="0" algn="l" rtl="0">
              <a:lnSpc>
                <a:spcPct val="100000"/>
              </a:lnSpc>
              <a:spcBef>
                <a:spcPts val="1200"/>
              </a:spcBef>
              <a:spcAft>
                <a:spcPts val="0"/>
              </a:spcAft>
              <a:buNone/>
            </a:pPr>
            <a:r>
              <a:rPr lang="en-US" sz="1600" b="1" i="1" u="none" strike="noStrike" cap="none">
                <a:solidFill>
                  <a:schemeClr val="dk1"/>
                </a:solidFill>
                <a:latin typeface="Arial"/>
                <a:ea typeface="Arial"/>
                <a:cs typeface="Arial"/>
                <a:sym typeface="Arial"/>
              </a:rPr>
              <a:t>Traditional approach:</a:t>
            </a:r>
            <a:r>
              <a:rPr lang="en-US" sz="1600" b="0" i="1" u="none" strike="noStrike" cap="none">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Controls the work</a:t>
            </a:r>
            <a:endParaRPr/>
          </a:p>
        </p:txBody>
      </p:sp>
      <p:sp>
        <p:nvSpPr>
          <p:cNvPr id="1811" name="Google Shape;1811;p45"/>
          <p:cNvSpPr/>
          <p:nvPr/>
        </p:nvSpPr>
        <p:spPr>
          <a:xfrm>
            <a:off x="618565" y="1725467"/>
            <a:ext cx="3473033" cy="1443181"/>
          </a:xfrm>
          <a:prstGeom prst="roundRect">
            <a:avLst>
              <a:gd name="adj" fmla="val 16667"/>
            </a:avLst>
          </a:prstGeom>
          <a:solidFill>
            <a:srgbClr val="0EC07D"/>
          </a:solidFill>
          <a:ln w="25400" cap="flat" cmpd="sng">
            <a:solidFill>
              <a:schemeClr val="lt1"/>
            </a:solidFill>
            <a:prstDash val="solid"/>
            <a:round/>
            <a:headEnd type="none" w="sm" len="sm"/>
            <a:tailEnd type="none" w="sm" len="sm"/>
          </a:ln>
        </p:spPr>
        <p:txBody>
          <a:bodyPr spcFirstLastPara="1" wrap="square" lIns="0" tIns="194275" rIns="0" bIns="194275"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Product Owner</a:t>
            </a:r>
            <a:endParaRPr/>
          </a:p>
          <a:p>
            <a:pPr marL="0" marR="0" lvl="0" indent="0" algn="ctr" rtl="0">
              <a:lnSpc>
                <a:spcPct val="100000"/>
              </a:lnSpc>
              <a:spcBef>
                <a:spcPts val="840"/>
              </a:spcBef>
              <a:spcAft>
                <a:spcPts val="0"/>
              </a:spcAft>
              <a:buNone/>
            </a:pPr>
            <a:endParaRPr sz="2400" b="1" i="0" u="none" strike="noStrike" cap="none">
              <a:solidFill>
                <a:schemeClr val="lt1"/>
              </a:solidFill>
              <a:latin typeface="Arial"/>
              <a:ea typeface="Arial"/>
              <a:cs typeface="Arial"/>
              <a:sym typeface="Arial"/>
            </a:endParaRPr>
          </a:p>
        </p:txBody>
      </p:sp>
      <p:sp>
        <p:nvSpPr>
          <p:cNvPr id="1812" name="Google Shape;1812;p45"/>
          <p:cNvSpPr/>
          <p:nvPr/>
        </p:nvSpPr>
        <p:spPr>
          <a:xfrm>
            <a:off x="4091597" y="3385127"/>
            <a:ext cx="6383662" cy="1154546"/>
          </a:xfrm>
          <a:custGeom>
            <a:avLst/>
            <a:gdLst/>
            <a:ahLst/>
            <a:cxnLst/>
            <a:rect l="l" t="t" r="r" b="b"/>
            <a:pathLst>
              <a:path w="1154545" h="5201920" extrusionOk="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rgbClr val="E1EFD8">
              <a:alpha val="89803"/>
            </a:srgbClr>
          </a:solidFill>
          <a:ln w="25400" cap="flat" cmpd="sng">
            <a:solidFill>
              <a:srgbClr val="CCD3EA">
                <a:alpha val="89803"/>
              </a:srgbClr>
            </a:solidFill>
            <a:prstDash val="solid"/>
            <a:round/>
            <a:headEnd type="none" w="sm" len="sm"/>
            <a:tailEnd type="none" w="sm" len="sm"/>
          </a:ln>
        </p:spPr>
        <p:txBody>
          <a:bodyPr spcFirstLastPara="1" wrap="square" lIns="114300" tIns="113500" rIns="170650" bIns="113500" anchor="ctr" anchorCtr="0">
            <a:noAutofit/>
          </a:bodyPr>
          <a:lstStyle/>
          <a:p>
            <a:pPr marL="0" marR="0" lvl="1"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Protecting the Scrum process and preventing distractions</a:t>
            </a:r>
            <a:endParaRPr/>
          </a:p>
          <a:p>
            <a:pPr marL="0" marR="0" lvl="1" indent="0" algn="l" rtl="0">
              <a:lnSpc>
                <a:spcPct val="100000"/>
              </a:lnSpc>
              <a:spcBef>
                <a:spcPts val="1200"/>
              </a:spcBef>
              <a:spcAft>
                <a:spcPts val="0"/>
              </a:spcAft>
              <a:buNone/>
            </a:pPr>
            <a:r>
              <a:rPr lang="en-US" sz="1600" b="1" i="1" u="none" strike="noStrike" cap="none">
                <a:solidFill>
                  <a:schemeClr val="dk1"/>
                </a:solidFill>
                <a:latin typeface="Arial"/>
                <a:ea typeface="Arial"/>
                <a:cs typeface="Arial"/>
                <a:sym typeface="Arial"/>
              </a:rPr>
              <a:t>Traditional approach: </a:t>
            </a:r>
            <a:r>
              <a:rPr lang="en-US" sz="1600" b="0" i="0" u="none" strike="noStrike" cap="none">
                <a:solidFill>
                  <a:schemeClr val="dk1"/>
                </a:solidFill>
                <a:latin typeface="Arial"/>
                <a:ea typeface="Arial"/>
                <a:cs typeface="Arial"/>
                <a:sym typeface="Arial"/>
              </a:rPr>
              <a:t>No equivalent</a:t>
            </a:r>
            <a:endParaRPr/>
          </a:p>
        </p:txBody>
      </p:sp>
      <p:sp>
        <p:nvSpPr>
          <p:cNvPr id="1813" name="Google Shape;1813;p45"/>
          <p:cNvSpPr/>
          <p:nvPr/>
        </p:nvSpPr>
        <p:spPr>
          <a:xfrm>
            <a:off x="618565" y="3240808"/>
            <a:ext cx="3473033" cy="1443181"/>
          </a:xfrm>
          <a:prstGeom prst="roundRect">
            <a:avLst>
              <a:gd name="adj" fmla="val 16667"/>
            </a:avLst>
          </a:prstGeom>
          <a:solidFill>
            <a:srgbClr val="0EC07D"/>
          </a:solidFill>
          <a:ln w="25400" cap="flat" cmpd="sng">
            <a:solidFill>
              <a:schemeClr val="lt1"/>
            </a:solidFill>
            <a:prstDash val="solid"/>
            <a:round/>
            <a:headEnd type="none" w="sm" len="sm"/>
            <a:tailEnd type="none" w="sm" len="sm"/>
          </a:ln>
        </p:spPr>
        <p:txBody>
          <a:bodyPr spcFirstLastPara="1" wrap="square" lIns="0" tIns="194275" rIns="0" bIns="194275"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Scrum Master</a:t>
            </a:r>
            <a:endParaRPr/>
          </a:p>
          <a:p>
            <a:pPr marL="0" marR="0" lvl="0" indent="0" algn="ctr" rtl="0">
              <a:lnSpc>
                <a:spcPct val="100000"/>
              </a:lnSpc>
              <a:spcBef>
                <a:spcPts val="840"/>
              </a:spcBef>
              <a:spcAft>
                <a:spcPts val="0"/>
              </a:spcAft>
              <a:buNone/>
            </a:pPr>
            <a:endParaRPr sz="1600" b="1" i="0" u="none" strike="noStrike" cap="none">
              <a:solidFill>
                <a:schemeClr val="lt1"/>
              </a:solidFill>
              <a:latin typeface="Arial"/>
              <a:ea typeface="Arial"/>
              <a:cs typeface="Arial"/>
              <a:sym typeface="Arial"/>
            </a:endParaRPr>
          </a:p>
        </p:txBody>
      </p:sp>
      <p:sp>
        <p:nvSpPr>
          <p:cNvPr id="1814" name="Google Shape;1814;p45"/>
          <p:cNvSpPr/>
          <p:nvPr/>
        </p:nvSpPr>
        <p:spPr>
          <a:xfrm>
            <a:off x="4091597" y="4900467"/>
            <a:ext cx="6383662" cy="1154546"/>
          </a:xfrm>
          <a:custGeom>
            <a:avLst/>
            <a:gdLst/>
            <a:ahLst/>
            <a:cxnLst/>
            <a:rect l="l" t="t" r="r" b="b"/>
            <a:pathLst>
              <a:path w="1154545" h="5201920" extrusionOk="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rgbClr val="E1EFD8">
              <a:alpha val="89803"/>
            </a:srgbClr>
          </a:solidFill>
          <a:ln w="25400" cap="flat" cmpd="sng">
            <a:solidFill>
              <a:srgbClr val="CCD3EA">
                <a:alpha val="89803"/>
              </a:srgbClr>
            </a:solidFill>
            <a:prstDash val="solid"/>
            <a:round/>
            <a:headEnd type="none" w="sm" len="sm"/>
            <a:tailEnd type="none" w="sm" len="sm"/>
          </a:ln>
        </p:spPr>
        <p:txBody>
          <a:bodyPr spcFirstLastPara="1" wrap="square" lIns="114300" tIns="113500" rIns="170650" bIns="113500" anchor="ctr" anchorCtr="0">
            <a:noAutofit/>
          </a:bodyPr>
          <a:lstStyle/>
          <a:p>
            <a:pPr marL="0" marR="0" lvl="1"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Takes on and determines how to deliver chunks of work in frequent increments</a:t>
            </a:r>
            <a:endParaRPr/>
          </a:p>
          <a:p>
            <a:pPr marL="0" marR="0" lvl="1" indent="0" algn="l" rtl="0">
              <a:lnSpc>
                <a:spcPct val="100000"/>
              </a:lnSpc>
              <a:spcBef>
                <a:spcPts val="1200"/>
              </a:spcBef>
              <a:spcAft>
                <a:spcPts val="0"/>
              </a:spcAft>
              <a:buNone/>
            </a:pPr>
            <a:r>
              <a:rPr lang="en-US" sz="1600" b="1" i="1" u="none" strike="noStrike" cap="none">
                <a:solidFill>
                  <a:schemeClr val="dk1"/>
                </a:solidFill>
                <a:latin typeface="Arial"/>
                <a:ea typeface="Arial"/>
                <a:cs typeface="Arial"/>
                <a:sym typeface="Arial"/>
              </a:rPr>
              <a:t>Traditional approach:</a:t>
            </a:r>
            <a:r>
              <a:rPr lang="en-US" sz="1600" b="0" i="1" u="none" strike="noStrike" cap="none">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Gets told what to do by the project manager</a:t>
            </a:r>
            <a:endParaRPr/>
          </a:p>
        </p:txBody>
      </p:sp>
      <p:sp>
        <p:nvSpPr>
          <p:cNvPr id="1815" name="Google Shape;1815;p45"/>
          <p:cNvSpPr/>
          <p:nvPr/>
        </p:nvSpPr>
        <p:spPr>
          <a:xfrm>
            <a:off x="618565" y="4756149"/>
            <a:ext cx="3473033" cy="1443181"/>
          </a:xfrm>
          <a:prstGeom prst="roundRect">
            <a:avLst>
              <a:gd name="adj" fmla="val 16667"/>
            </a:avLst>
          </a:prstGeom>
          <a:solidFill>
            <a:srgbClr val="0EC07D"/>
          </a:solidFill>
          <a:ln w="25400" cap="flat" cmpd="sng">
            <a:solidFill>
              <a:schemeClr val="lt1"/>
            </a:solidFill>
            <a:prstDash val="solid"/>
            <a:round/>
            <a:headEnd type="none" w="sm" len="sm"/>
            <a:tailEnd type="none" w="sm" len="sm"/>
          </a:ln>
        </p:spPr>
        <p:txBody>
          <a:bodyPr spcFirstLastPara="1" wrap="square" lIns="0" tIns="194275" rIns="0" bIns="194275"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Development Team</a:t>
            </a:r>
            <a:endParaRPr/>
          </a:p>
          <a:p>
            <a:pPr marL="0" marR="0" lvl="0" indent="0" algn="ctr" rtl="0">
              <a:lnSpc>
                <a:spcPct val="100000"/>
              </a:lnSpc>
              <a:spcBef>
                <a:spcPts val="840"/>
              </a:spcBef>
              <a:spcAft>
                <a:spcPts val="0"/>
              </a:spcAft>
              <a:buNone/>
            </a:pPr>
            <a:endParaRPr sz="1600" b="1" i="0" u="none" strike="noStrike" cap="none">
              <a:solidFill>
                <a:schemeClr val="lt1"/>
              </a:solidFill>
              <a:latin typeface="Arial"/>
              <a:ea typeface="Arial"/>
              <a:cs typeface="Arial"/>
              <a:sym typeface="Arial"/>
            </a:endParaRPr>
          </a:p>
        </p:txBody>
      </p:sp>
      <p:sp>
        <p:nvSpPr>
          <p:cNvPr id="1816" name="Google Shape;1816;p45"/>
          <p:cNvSpPr/>
          <p:nvPr/>
        </p:nvSpPr>
        <p:spPr>
          <a:xfrm>
            <a:off x="616122" y="2500528"/>
            <a:ext cx="3477917" cy="338554"/>
          </a:xfrm>
          <a:prstGeom prst="rect">
            <a:avLst/>
          </a:prstGeom>
          <a:solidFill>
            <a:srgbClr val="E1EF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The Holder of Product Value</a:t>
            </a:r>
            <a:endParaRPr/>
          </a:p>
        </p:txBody>
      </p:sp>
      <p:sp>
        <p:nvSpPr>
          <p:cNvPr id="1817" name="Google Shape;1817;p45"/>
          <p:cNvSpPr/>
          <p:nvPr/>
        </p:nvSpPr>
        <p:spPr>
          <a:xfrm>
            <a:off x="616122" y="4050588"/>
            <a:ext cx="3477917" cy="338554"/>
          </a:xfrm>
          <a:prstGeom prst="rect">
            <a:avLst/>
          </a:prstGeom>
          <a:solidFill>
            <a:srgbClr val="E1EF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The Servant Leader</a:t>
            </a:r>
            <a:endParaRPr/>
          </a:p>
        </p:txBody>
      </p:sp>
      <p:sp>
        <p:nvSpPr>
          <p:cNvPr id="1818" name="Google Shape;1818;p45"/>
          <p:cNvSpPr/>
          <p:nvPr/>
        </p:nvSpPr>
        <p:spPr>
          <a:xfrm>
            <a:off x="616122" y="5550979"/>
            <a:ext cx="3477917" cy="338554"/>
          </a:xfrm>
          <a:prstGeom prst="rect">
            <a:avLst/>
          </a:prstGeom>
          <a:solidFill>
            <a:srgbClr val="E1EFD8"/>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The Self-Organizing Group</a:t>
            </a:r>
            <a:endParaRPr/>
          </a:p>
        </p:txBody>
      </p:sp>
      <p:sp>
        <p:nvSpPr>
          <p:cNvPr id="14" name="Rectangle 13">
            <a:extLst>
              <a:ext uri="{FF2B5EF4-FFF2-40B4-BE49-F238E27FC236}">
                <a16:creationId xmlns:a16="http://schemas.microsoft.com/office/drawing/2014/main" id="{10D7FD28-47B3-4282-9166-8B9CA8D82876}"/>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96430FE-C557-428C-A1C5-FAAB89352DE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4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1.18.1 Scrum Master</a:t>
            </a:r>
            <a:endParaRPr/>
          </a:p>
        </p:txBody>
      </p:sp>
      <p:sp>
        <p:nvSpPr>
          <p:cNvPr id="1824" name="Google Shape;1824;p46"/>
          <p:cNvSpPr txBox="1">
            <a:spLocks noGrp="1"/>
          </p:cNvSpPr>
          <p:nvPr>
            <p:ph type="body" idx="1"/>
          </p:nvPr>
        </p:nvSpPr>
        <p:spPr>
          <a:xfrm>
            <a:off x="514350" y="1304995"/>
            <a:ext cx="1137284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The Scrum Master is responsible for promoting and supporting Scrum as defined in the Scrum Guide. </a:t>
            </a:r>
            <a:endParaRPr/>
          </a:p>
          <a:p>
            <a:pPr marL="0" marR="0" lvl="0" indent="0" algn="l" rtl="0">
              <a:lnSpc>
                <a:spcPct val="100000"/>
              </a:lnSpc>
              <a:spcBef>
                <a:spcPts val="1200"/>
              </a:spcBef>
              <a:spcAft>
                <a:spcPts val="600"/>
              </a:spcAft>
              <a:buClr>
                <a:schemeClr val="dk1"/>
              </a:buClr>
              <a:buSzPts val="1800"/>
              <a:buFont typeface="Arial"/>
              <a:buNone/>
            </a:pPr>
            <a:r>
              <a:rPr lang="en-US"/>
              <a:t>It is the responsibility of the Scrum Master to support the product owner, development team and the organization. </a:t>
            </a:r>
            <a:endParaRPr/>
          </a:p>
        </p:txBody>
      </p:sp>
      <p:grpSp>
        <p:nvGrpSpPr>
          <p:cNvPr id="1825" name="Google Shape;1825;p46"/>
          <p:cNvGrpSpPr/>
          <p:nvPr/>
        </p:nvGrpSpPr>
        <p:grpSpPr>
          <a:xfrm>
            <a:off x="514350" y="2597715"/>
            <a:ext cx="11131312" cy="3489074"/>
            <a:chOff x="514348" y="2236479"/>
            <a:chExt cx="11131312" cy="3073071"/>
          </a:xfrm>
        </p:grpSpPr>
        <p:sp>
          <p:nvSpPr>
            <p:cNvPr id="1826" name="Google Shape;1826;p46"/>
            <p:cNvSpPr/>
            <p:nvPr/>
          </p:nvSpPr>
          <p:spPr>
            <a:xfrm>
              <a:off x="514349" y="2236485"/>
              <a:ext cx="11131311" cy="3073065"/>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Works with organizations in implementing Scrum</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Makes sure that Scrum is understood and implemented</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Makes the environment workable, that also ensures team self-organization</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Guards the team from external interference and distractions and ensures harmony</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Helps to encourage improved engineering practices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Doesn’t manage the team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Helps overcome hurdles</a:t>
              </a:r>
              <a:endParaRPr/>
            </a:p>
          </p:txBody>
        </p:sp>
        <p:sp>
          <p:nvSpPr>
            <p:cNvPr id="1827" name="Google Shape;1827;p46"/>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The following are the qualities of a Scrum Master, who has a leadership role:</a:t>
              </a:r>
              <a:endParaRPr/>
            </a:p>
          </p:txBody>
        </p:sp>
      </p:grpSp>
      <p:sp>
        <p:nvSpPr>
          <p:cNvPr id="7" name="Rectangle 6">
            <a:extLst>
              <a:ext uri="{FF2B5EF4-FFF2-40B4-BE49-F238E27FC236}">
                <a16:creationId xmlns:a16="http://schemas.microsoft.com/office/drawing/2014/main" id="{733963C7-3E54-432D-8DA3-63EA6964F700}"/>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C8512428-761D-4EBF-81D0-1DB7D0A20E0D}"/>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4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1.18.2 Product Owner</a:t>
            </a:r>
            <a:endParaRPr/>
          </a:p>
        </p:txBody>
      </p:sp>
      <p:sp>
        <p:nvSpPr>
          <p:cNvPr id="1833" name="Google Shape;1833;p47"/>
          <p:cNvSpPr txBox="1">
            <a:spLocks noGrp="1"/>
          </p:cNvSpPr>
          <p:nvPr>
            <p:ph type="body" idx="1"/>
          </p:nvPr>
        </p:nvSpPr>
        <p:spPr>
          <a:xfrm>
            <a:off x="514350" y="1304995"/>
            <a:ext cx="1144904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Product Owner holds the complete responsibility of the product and is called Product Value Maximizer. Product owners understand the business and market requirements and plan the work to be done by the development team.</a:t>
            </a:r>
            <a:endParaRPr/>
          </a:p>
          <a:p>
            <a:pPr marL="0" marR="0" lvl="0" indent="0" algn="l" rtl="0">
              <a:lnSpc>
                <a:spcPct val="100000"/>
              </a:lnSpc>
              <a:spcBef>
                <a:spcPts val="1200"/>
              </a:spcBef>
              <a:spcAft>
                <a:spcPts val="600"/>
              </a:spcAft>
              <a:buClr>
                <a:schemeClr val="dk1"/>
              </a:buClr>
              <a:buSzPts val="1800"/>
              <a:buFont typeface="Arial"/>
              <a:buNone/>
            </a:pPr>
            <a:r>
              <a:rPr lang="en-US"/>
              <a:t> </a:t>
            </a:r>
            <a:endParaRPr/>
          </a:p>
        </p:txBody>
      </p:sp>
      <p:grpSp>
        <p:nvGrpSpPr>
          <p:cNvPr id="1834" name="Google Shape;1834;p47"/>
          <p:cNvGrpSpPr/>
          <p:nvPr/>
        </p:nvGrpSpPr>
        <p:grpSpPr>
          <a:xfrm>
            <a:off x="514349" y="2291783"/>
            <a:ext cx="11131312" cy="4187847"/>
            <a:chOff x="514348" y="2236479"/>
            <a:chExt cx="11131312" cy="3688530"/>
          </a:xfrm>
        </p:grpSpPr>
        <p:sp>
          <p:nvSpPr>
            <p:cNvPr id="1835" name="Google Shape;1835;p47"/>
            <p:cNvSpPr/>
            <p:nvPr/>
          </p:nvSpPr>
          <p:spPr>
            <a:xfrm>
              <a:off x="514349" y="2236486"/>
              <a:ext cx="11131311" cy="3688523"/>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Building and managing the product backlog</a:t>
              </a:r>
              <a:endParaRPr/>
            </a:p>
            <a:p>
              <a:pPr marL="342900" marR="0" lvl="1" indent="-342900" algn="l" rtl="0">
                <a:lnSpc>
                  <a:spcPct val="100000"/>
                </a:lnSpc>
                <a:spcBef>
                  <a:spcPts val="5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Works closely with the organization and the Team to make sure everyone understands the work items in the product backlog</a:t>
              </a:r>
              <a:endParaRPr/>
            </a:p>
            <a:p>
              <a:pPr marL="342900" marR="0" lvl="1" indent="-342900" algn="l" rtl="0">
                <a:lnSpc>
                  <a:spcPct val="100000"/>
                </a:lnSpc>
                <a:spcBef>
                  <a:spcPts val="5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Product Owner takes the sole responsibility of maximizing the return on investment (ROI) of the development effort</a:t>
              </a:r>
              <a:endParaRPr/>
            </a:p>
            <a:p>
              <a:pPr marL="342900" marR="0" lvl="1" indent="-342900" algn="l" rtl="0">
                <a:lnSpc>
                  <a:spcPct val="100000"/>
                </a:lnSpc>
                <a:spcBef>
                  <a:spcPts val="5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Defines and constantly re-prioritizes the product backlog, makes adjustments to long-term expectations such as release plans</a:t>
              </a:r>
              <a:endParaRPr/>
            </a:p>
            <a:p>
              <a:pPr marL="342900" marR="0" lvl="1" indent="-342900" algn="l" rtl="0">
                <a:lnSpc>
                  <a:spcPct val="100000"/>
                </a:lnSpc>
                <a:spcBef>
                  <a:spcPts val="5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Decides the set of requirements that the development team has to work on</a:t>
              </a:r>
              <a:endParaRPr/>
            </a:p>
            <a:p>
              <a:pPr marL="342900" marR="0" lvl="1" indent="-342900" algn="l" rtl="0">
                <a:lnSpc>
                  <a:spcPct val="100000"/>
                </a:lnSpc>
                <a:spcBef>
                  <a:spcPts val="5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Remains accountable for the work done by the development team on product backlog</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Decides when to ship the product, by also taking into account frequent delivery</a:t>
              </a:r>
              <a:endParaRPr/>
            </a:p>
          </p:txBody>
        </p:sp>
        <p:sp>
          <p:nvSpPr>
            <p:cNvPr id="1836" name="Google Shape;1836;p47"/>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The responsibilities and qualities of a product owner include:</a:t>
              </a:r>
              <a:endParaRPr/>
            </a:p>
          </p:txBody>
        </p:sp>
      </p:grpSp>
      <p:sp>
        <p:nvSpPr>
          <p:cNvPr id="7" name="Rectangle 6">
            <a:extLst>
              <a:ext uri="{FF2B5EF4-FFF2-40B4-BE49-F238E27FC236}">
                <a16:creationId xmlns:a16="http://schemas.microsoft.com/office/drawing/2014/main" id="{81E9C251-F835-43CE-B15A-18B7FE8D66CB}"/>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889C3B53-8630-4CA5-9347-BA3FA9419B7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4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1.18.3 Scrum Development Team</a:t>
            </a:r>
            <a:endParaRPr/>
          </a:p>
        </p:txBody>
      </p:sp>
      <p:sp>
        <p:nvSpPr>
          <p:cNvPr id="1842" name="Google Shape;1842;p4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A scrum development team is a cross-functional, self-organizing team with varied skill sets. </a:t>
            </a:r>
            <a:endParaRPr/>
          </a:p>
        </p:txBody>
      </p:sp>
      <p:grpSp>
        <p:nvGrpSpPr>
          <p:cNvPr id="1843" name="Google Shape;1843;p48"/>
          <p:cNvGrpSpPr/>
          <p:nvPr/>
        </p:nvGrpSpPr>
        <p:grpSpPr>
          <a:xfrm>
            <a:off x="514350" y="1807162"/>
            <a:ext cx="11131312" cy="4031935"/>
            <a:chOff x="514348" y="2236479"/>
            <a:chExt cx="11131312" cy="3551207"/>
          </a:xfrm>
        </p:grpSpPr>
        <p:sp>
          <p:nvSpPr>
            <p:cNvPr id="1844" name="Google Shape;1844;p48"/>
            <p:cNvSpPr/>
            <p:nvPr/>
          </p:nvSpPr>
          <p:spPr>
            <a:xfrm>
              <a:off x="514349" y="2236485"/>
              <a:ext cx="11131311" cy="3551201"/>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Collaborative, cross-functional, i.e., people of varied roles, with varied skills, who carry out different functionalities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Development Team has the capabilities to self-organize/self-manage, with roles assigned internally</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Along with the Product Owner, the team plans sprints, one at a time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Development Team holds the autonomous right to plan the increment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Initial few sprints require the team to sit together and work</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Scrum is against moving people across or splitting them between teams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Ideal number per team is 6 +/- 3 members</a:t>
              </a:r>
              <a:endParaRPr/>
            </a:p>
          </p:txBody>
        </p:sp>
        <p:sp>
          <p:nvSpPr>
            <p:cNvPr id="1845" name="Google Shape;1845;p48"/>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Characteristics of a development team are as follows:</a:t>
              </a:r>
              <a:endParaRPr/>
            </a:p>
          </p:txBody>
        </p:sp>
      </p:grpSp>
      <p:sp>
        <p:nvSpPr>
          <p:cNvPr id="7" name="Rectangle 6">
            <a:extLst>
              <a:ext uri="{FF2B5EF4-FFF2-40B4-BE49-F238E27FC236}">
                <a16:creationId xmlns:a16="http://schemas.microsoft.com/office/drawing/2014/main" id="{9E1DDCFC-CC37-4964-9051-51B71DD496D5}"/>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01403DFD-D6D2-4160-B41F-5EFF9077A6D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851" name="Google Shape;1851;p49"/>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Who is responsible for protecting the team from internal and external distractions?</a:t>
            </a:r>
            <a:endParaRPr/>
          </a:p>
          <a:p>
            <a:pPr marL="688975" lvl="1" indent="-342900" algn="l" rtl="0">
              <a:lnSpc>
                <a:spcPct val="100000"/>
              </a:lnSpc>
              <a:spcBef>
                <a:spcPts val="900"/>
              </a:spcBef>
              <a:spcAft>
                <a:spcPts val="0"/>
              </a:spcAft>
              <a:buSzPts val="1800"/>
              <a:buAutoNum type="alphaUcParenR"/>
            </a:pPr>
            <a:r>
              <a:rPr lang="en-US"/>
              <a:t>Product Owner</a:t>
            </a:r>
            <a:endParaRPr/>
          </a:p>
          <a:p>
            <a:pPr marL="688975" lvl="1" indent="-342900" algn="l" rtl="0">
              <a:lnSpc>
                <a:spcPct val="100000"/>
              </a:lnSpc>
              <a:spcBef>
                <a:spcPts val="0"/>
              </a:spcBef>
              <a:spcAft>
                <a:spcPts val="0"/>
              </a:spcAft>
              <a:buSzPts val="1800"/>
              <a:buAutoNum type="alphaUcParenR"/>
            </a:pPr>
            <a:r>
              <a:rPr lang="en-US"/>
              <a:t>Scrum Master</a:t>
            </a:r>
            <a:endParaRPr/>
          </a:p>
          <a:p>
            <a:pPr marL="688975" lvl="1" indent="-342900" algn="l" rtl="0">
              <a:lnSpc>
                <a:spcPct val="100000"/>
              </a:lnSpc>
              <a:spcBef>
                <a:spcPts val="0"/>
              </a:spcBef>
              <a:spcAft>
                <a:spcPts val="0"/>
              </a:spcAft>
              <a:buSzPts val="1800"/>
              <a:buAutoNum type="alphaUcParenR"/>
            </a:pPr>
            <a:r>
              <a:rPr lang="en-US"/>
              <a:t>The team itself</a:t>
            </a:r>
            <a:endParaRPr/>
          </a:p>
          <a:p>
            <a:pPr marL="688975" lvl="1" indent="-342900" algn="l" rtl="0">
              <a:lnSpc>
                <a:spcPct val="100000"/>
              </a:lnSpc>
              <a:spcBef>
                <a:spcPts val="0"/>
              </a:spcBef>
              <a:spcAft>
                <a:spcPts val="0"/>
              </a:spcAft>
              <a:buSzPts val="1800"/>
              <a:buAutoNum type="alphaUcParenR"/>
            </a:pPr>
            <a:r>
              <a:rPr lang="en-US"/>
              <a:t>None of the above</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Who builds the product backlog?</a:t>
            </a:r>
            <a:endParaRPr/>
          </a:p>
          <a:p>
            <a:pPr marL="688975" lvl="1" indent="-342900" algn="l" rtl="0">
              <a:lnSpc>
                <a:spcPct val="100000"/>
              </a:lnSpc>
              <a:spcBef>
                <a:spcPts val="900"/>
              </a:spcBef>
              <a:spcAft>
                <a:spcPts val="0"/>
              </a:spcAft>
              <a:buSzPts val="1800"/>
              <a:buAutoNum type="alphaUcParenR"/>
            </a:pPr>
            <a:r>
              <a:rPr lang="en-US"/>
              <a:t>Product Owner</a:t>
            </a:r>
            <a:endParaRPr/>
          </a:p>
          <a:p>
            <a:pPr marL="688975" lvl="1" indent="-342900" algn="l" rtl="0">
              <a:lnSpc>
                <a:spcPct val="100000"/>
              </a:lnSpc>
              <a:spcBef>
                <a:spcPts val="0"/>
              </a:spcBef>
              <a:spcAft>
                <a:spcPts val="0"/>
              </a:spcAft>
              <a:buSzPts val="1800"/>
              <a:buAutoNum type="alphaUcParenR"/>
            </a:pPr>
            <a:r>
              <a:rPr lang="en-US"/>
              <a:t>Scrum Master</a:t>
            </a:r>
            <a:endParaRPr/>
          </a:p>
          <a:p>
            <a:pPr marL="688975" lvl="1" indent="-342900" algn="l" rtl="0">
              <a:lnSpc>
                <a:spcPct val="100000"/>
              </a:lnSpc>
              <a:spcBef>
                <a:spcPts val="0"/>
              </a:spcBef>
              <a:spcAft>
                <a:spcPts val="0"/>
              </a:spcAft>
              <a:buSzPts val="1800"/>
              <a:buAutoNum type="alphaUcParenR"/>
            </a:pPr>
            <a:r>
              <a:rPr lang="en-US"/>
              <a:t>The Development Team</a:t>
            </a:r>
            <a:endParaRPr/>
          </a:p>
          <a:p>
            <a:pPr marL="688975" lvl="1" indent="-342900" algn="l" rtl="0">
              <a:lnSpc>
                <a:spcPct val="100000"/>
              </a:lnSpc>
              <a:spcBef>
                <a:spcPts val="0"/>
              </a:spcBef>
              <a:spcAft>
                <a:spcPts val="0"/>
              </a:spcAft>
              <a:buSzPts val="1800"/>
              <a:buAutoNum type="alphaUcParenR"/>
            </a:pPr>
            <a:r>
              <a:rPr lang="en-US"/>
              <a:t>Individual team member</a:t>
            </a:r>
            <a:endParaRPr/>
          </a:p>
        </p:txBody>
      </p:sp>
      <p:sp>
        <p:nvSpPr>
          <p:cNvPr id="4" name="Rectangle 3">
            <a:extLst>
              <a:ext uri="{FF2B5EF4-FFF2-40B4-BE49-F238E27FC236}">
                <a16:creationId xmlns:a16="http://schemas.microsoft.com/office/drawing/2014/main" id="{F7A47B5A-2FB6-4654-9FF9-9FF4EA0A2903}"/>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5ECE1E69-71CF-479B-A87D-59413D0FF995}"/>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 Agile Methodology - Evolution</a:t>
            </a:r>
            <a:endParaRPr/>
          </a:p>
        </p:txBody>
      </p:sp>
      <p:sp>
        <p:nvSpPr>
          <p:cNvPr id="864" name="Google Shape;864;p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The following diagram illustrates the evolution of Agile methodology.  </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865" name="Google Shape;865;p5"/>
          <p:cNvGrpSpPr/>
          <p:nvPr/>
        </p:nvGrpSpPr>
        <p:grpSpPr>
          <a:xfrm>
            <a:off x="1796108" y="1943081"/>
            <a:ext cx="9041069" cy="4187324"/>
            <a:chOff x="4027366" y="1477630"/>
            <a:chExt cx="4714274" cy="4714273"/>
          </a:xfrm>
        </p:grpSpPr>
        <p:sp>
          <p:nvSpPr>
            <p:cNvPr id="866" name="Google Shape;866;p5"/>
            <p:cNvSpPr/>
            <p:nvPr/>
          </p:nvSpPr>
          <p:spPr>
            <a:xfrm>
              <a:off x="4556760" y="2026552"/>
              <a:ext cx="3657600" cy="3657600"/>
            </a:xfrm>
            <a:prstGeom prst="roundRect">
              <a:avLst>
                <a:gd name="adj" fmla="val 0"/>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67" name="Google Shape;867;p5"/>
            <p:cNvSpPr/>
            <p:nvPr/>
          </p:nvSpPr>
          <p:spPr>
            <a:xfrm>
              <a:off x="4027366"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Industry frustrations in the 1990s due to the deficiencies in traditional methods of software development.</a:t>
              </a:r>
              <a:endParaRPr sz="1867" b="0" i="0" u="none" strike="noStrike" cap="none">
                <a:solidFill>
                  <a:srgbClr val="000000"/>
                </a:solidFill>
                <a:latin typeface="Arial"/>
                <a:ea typeface="Arial"/>
                <a:cs typeface="Arial"/>
                <a:sym typeface="Arial"/>
              </a:endParaRPr>
            </a:p>
          </p:txBody>
        </p:sp>
        <p:sp>
          <p:nvSpPr>
            <p:cNvPr id="868" name="Google Shape;868;p5"/>
            <p:cNvSpPr/>
            <p:nvPr/>
          </p:nvSpPr>
          <p:spPr>
            <a:xfrm>
              <a:off x="6574140"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‘Application Development Crisis’ or ‘Application Delivery Lag’.</a:t>
              </a:r>
              <a:endParaRPr sz="1867" b="0" i="0" u="none" strike="noStrike" cap="none">
                <a:solidFill>
                  <a:srgbClr val="000000"/>
                </a:solidFill>
                <a:latin typeface="Arial"/>
                <a:ea typeface="Arial"/>
                <a:cs typeface="Arial"/>
                <a:sym typeface="Arial"/>
              </a:endParaRPr>
            </a:p>
          </p:txBody>
        </p:sp>
        <p:sp>
          <p:nvSpPr>
            <p:cNvPr id="869" name="Google Shape;869;p5"/>
            <p:cNvSpPr/>
            <p:nvPr/>
          </p:nvSpPr>
          <p:spPr>
            <a:xfrm>
              <a:off x="4027366"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Change in business, functional requirements, systems and client’s needs over time.</a:t>
              </a:r>
              <a:endParaRPr sz="1867" b="0" i="0" u="none" strike="noStrike" cap="none">
                <a:solidFill>
                  <a:srgbClr val="000000"/>
                </a:solidFill>
                <a:latin typeface="Arial"/>
                <a:ea typeface="Arial"/>
                <a:cs typeface="Arial"/>
                <a:sym typeface="Arial"/>
              </a:endParaRPr>
            </a:p>
          </p:txBody>
        </p:sp>
        <p:sp>
          <p:nvSpPr>
            <p:cNvPr id="870" name="Google Shape;870;p5"/>
            <p:cNvSpPr/>
            <p:nvPr/>
          </p:nvSpPr>
          <p:spPr>
            <a:xfrm>
              <a:off x="6574140"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Cancellation of Projects in pipeline.</a:t>
              </a:r>
              <a:endParaRPr sz="1867" b="0" i="0" u="none" strike="noStrike" cap="none">
                <a:solidFill>
                  <a:srgbClr val="000000"/>
                </a:solidFill>
                <a:latin typeface="Arial"/>
                <a:ea typeface="Arial"/>
                <a:cs typeface="Arial"/>
                <a:sym typeface="Arial"/>
              </a:endParaRPr>
            </a:p>
          </p:txBody>
        </p:sp>
      </p:grpSp>
      <p:sp>
        <p:nvSpPr>
          <p:cNvPr id="10" name="Rectangle 9">
            <a:extLst>
              <a:ext uri="{FF2B5EF4-FFF2-40B4-BE49-F238E27FC236}">
                <a16:creationId xmlns:a16="http://schemas.microsoft.com/office/drawing/2014/main" id="{1D44719C-1FE5-41DC-BE6C-BFF433A7A9BC}"/>
              </a:ext>
            </a:extLst>
          </p:cNvPr>
          <p:cNvSpPr/>
          <p:nvPr/>
        </p:nvSpPr>
        <p:spPr>
          <a:xfrm>
            <a:off x="95891" y="641716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3698642-91E9-4C31-A118-1AE0A4E4D81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5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1.19 Scrum Sprints</a:t>
            </a:r>
            <a:endParaRPr/>
          </a:p>
        </p:txBody>
      </p:sp>
      <p:sp>
        <p:nvSpPr>
          <p:cNvPr id="1857" name="Google Shape;1857;p5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858" name="Google Shape;1858;p50"/>
          <p:cNvGrpSpPr/>
          <p:nvPr/>
        </p:nvGrpSpPr>
        <p:grpSpPr>
          <a:xfrm>
            <a:off x="514350" y="1136586"/>
            <a:ext cx="11131312" cy="2625517"/>
            <a:chOff x="514348" y="2236479"/>
            <a:chExt cx="11131312" cy="2312477"/>
          </a:xfrm>
        </p:grpSpPr>
        <p:sp>
          <p:nvSpPr>
            <p:cNvPr id="1859" name="Google Shape;1859;p50"/>
            <p:cNvSpPr/>
            <p:nvPr/>
          </p:nvSpPr>
          <p:spPr>
            <a:xfrm>
              <a:off x="514349" y="2236485"/>
              <a:ext cx="11131311" cy="2312471"/>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A sprint is a short, time-boxed period, during which a scrum team works and completes a certain amount of work.</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With scrum, any product is built in a series of sprints, one iteration of the product in each sprint.</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Sprints are used to break down big, complex projects into bite-sized pieces.</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Sprint is the heart of Scrum, during which a useable and potentially releasable product Increment is created. </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Sprints can be typically be of one week to one month in length and happen one right after the other to keep projects moving. Shorter Sprints are generally preferred. </a:t>
              </a:r>
              <a:endParaRPr/>
            </a:p>
          </p:txBody>
        </p:sp>
        <p:sp>
          <p:nvSpPr>
            <p:cNvPr id="1860" name="Google Shape;1860;p50"/>
            <p:cNvSpPr/>
            <p:nvPr/>
          </p:nvSpPr>
          <p:spPr>
            <a:xfrm>
              <a:off x="514348" y="2236479"/>
              <a:ext cx="11131311" cy="536813"/>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Scrum sprints:</a:t>
              </a:r>
              <a:endParaRPr/>
            </a:p>
          </p:txBody>
        </p:sp>
      </p:grpSp>
      <p:pic>
        <p:nvPicPr>
          <p:cNvPr id="1861" name="Google Shape;1861;p50"/>
          <p:cNvPicPr preferRelativeResize="0"/>
          <p:nvPr/>
        </p:nvPicPr>
        <p:blipFill rotWithShape="1">
          <a:blip r:embed="rId3">
            <a:alphaModFix/>
          </a:blip>
          <a:srcRect/>
          <a:stretch/>
        </p:blipFill>
        <p:spPr>
          <a:xfrm>
            <a:off x="514349" y="3884532"/>
            <a:ext cx="9335045" cy="2567657"/>
          </a:xfrm>
          <a:prstGeom prst="rect">
            <a:avLst/>
          </a:prstGeom>
          <a:noFill/>
          <a:ln>
            <a:noFill/>
          </a:ln>
        </p:spPr>
      </p:pic>
      <p:sp>
        <p:nvSpPr>
          <p:cNvPr id="8" name="Rectangle 7">
            <a:extLst>
              <a:ext uri="{FF2B5EF4-FFF2-40B4-BE49-F238E27FC236}">
                <a16:creationId xmlns:a16="http://schemas.microsoft.com/office/drawing/2014/main" id="{130A75D3-E9C3-4FA6-900B-50277CA10195}"/>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08C95AC0-EDA2-4E75-8289-B4302F4FC3E4}"/>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51"/>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1.20 Scrum Ceremonies or Events</a:t>
            </a:r>
            <a:endParaRPr/>
          </a:p>
        </p:txBody>
      </p:sp>
      <p:sp>
        <p:nvSpPr>
          <p:cNvPr id="1867" name="Google Shape;1867;p51"/>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Events are described in Scrum for creating regularity and to reduce the need for meetings that are not described in Scrum. The picture illustrates the four major Scrum events:</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1868" name="Google Shape;1868;p51"/>
          <p:cNvGrpSpPr/>
          <p:nvPr/>
        </p:nvGrpSpPr>
        <p:grpSpPr>
          <a:xfrm>
            <a:off x="484699" y="2468428"/>
            <a:ext cx="3396000" cy="3396000"/>
            <a:chOff x="363524" y="1258050"/>
            <a:chExt cx="2547000" cy="2547000"/>
          </a:xfrm>
        </p:grpSpPr>
        <p:sp>
          <p:nvSpPr>
            <p:cNvPr id="1869" name="Google Shape;1869;p51"/>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70" name="Google Shape;1870;p51"/>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Roboto"/>
                  <a:ea typeface="Roboto"/>
                  <a:cs typeface="Roboto"/>
                  <a:sym typeface="Roboto"/>
                </a:rPr>
                <a:t>1</a:t>
              </a:r>
              <a:endParaRPr sz="2400" b="1" i="0" u="none" strike="noStrike" cap="none">
                <a:solidFill>
                  <a:schemeClr val="dk1"/>
                </a:solidFill>
                <a:latin typeface="Roboto"/>
                <a:ea typeface="Roboto"/>
                <a:cs typeface="Roboto"/>
                <a:sym typeface="Roboto"/>
              </a:endParaRPr>
            </a:p>
          </p:txBody>
        </p:sp>
        <p:sp>
          <p:nvSpPr>
            <p:cNvPr id="1871" name="Google Shape;1871;p51"/>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None/>
              </a:pPr>
              <a:r>
                <a:rPr lang="en-US" sz="2400" b="1" i="0" u="none" strike="noStrike" cap="none">
                  <a:solidFill>
                    <a:srgbClr val="FFFFFF"/>
                  </a:solidFill>
                  <a:latin typeface="Roboto"/>
                  <a:ea typeface="Roboto"/>
                  <a:cs typeface="Roboto"/>
                  <a:sym typeface="Roboto"/>
                </a:rPr>
                <a:t>Sprint Planning</a:t>
              </a:r>
              <a:endParaRPr sz="2400" b="1" i="0" u="none" strike="noStrike" cap="none">
                <a:solidFill>
                  <a:srgbClr val="FFFFFF"/>
                </a:solidFill>
                <a:latin typeface="Roboto"/>
                <a:ea typeface="Roboto"/>
                <a:cs typeface="Roboto"/>
                <a:sym typeface="Roboto"/>
              </a:endParaRPr>
            </a:p>
          </p:txBody>
        </p:sp>
      </p:grpSp>
      <p:grpSp>
        <p:nvGrpSpPr>
          <p:cNvPr id="1872" name="Google Shape;1872;p51"/>
          <p:cNvGrpSpPr/>
          <p:nvPr/>
        </p:nvGrpSpPr>
        <p:grpSpPr>
          <a:xfrm>
            <a:off x="3031661" y="2468428"/>
            <a:ext cx="3396000" cy="3396000"/>
            <a:chOff x="2273746" y="1258050"/>
            <a:chExt cx="2547000" cy="2547000"/>
          </a:xfrm>
        </p:grpSpPr>
        <p:sp>
          <p:nvSpPr>
            <p:cNvPr id="1873" name="Google Shape;1873;p51"/>
            <p:cNvSpPr/>
            <p:nvPr/>
          </p:nvSpPr>
          <p:spPr>
            <a:xfrm rot="2700000">
              <a:off x="3266383" y="1011412"/>
              <a:ext cx="561726" cy="3040276"/>
            </a:xfrm>
            <a:prstGeom prst="roundRect">
              <a:avLst>
                <a:gd name="adj" fmla="val 50000"/>
              </a:avLst>
            </a:prstGeom>
            <a:solidFill>
              <a:srgbClr val="10D28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74" name="Google Shape;1874;p51"/>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Roboto"/>
                  <a:ea typeface="Roboto"/>
                  <a:cs typeface="Roboto"/>
                  <a:sym typeface="Roboto"/>
                </a:rPr>
                <a:t>2</a:t>
              </a:r>
              <a:endParaRPr sz="2400" b="1" i="0" u="none" strike="noStrike" cap="none">
                <a:solidFill>
                  <a:schemeClr val="dk1"/>
                </a:solidFill>
                <a:latin typeface="Roboto"/>
                <a:ea typeface="Roboto"/>
                <a:cs typeface="Roboto"/>
                <a:sym typeface="Roboto"/>
              </a:endParaRPr>
            </a:p>
          </p:txBody>
        </p:sp>
        <p:sp>
          <p:nvSpPr>
            <p:cNvPr id="1875" name="Google Shape;1875;p51"/>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None/>
              </a:pPr>
              <a:r>
                <a:rPr lang="en-US" sz="2400" b="1" i="0" u="none" strike="noStrike" cap="none">
                  <a:solidFill>
                    <a:srgbClr val="FFFFFF"/>
                  </a:solidFill>
                  <a:latin typeface="Roboto"/>
                  <a:ea typeface="Roboto"/>
                  <a:cs typeface="Roboto"/>
                  <a:sym typeface="Roboto"/>
                </a:rPr>
                <a:t>Daily Scrum</a:t>
              </a:r>
              <a:endParaRPr sz="2400" b="1" i="0" u="none" strike="noStrike" cap="none">
                <a:solidFill>
                  <a:srgbClr val="FFFFFF"/>
                </a:solidFill>
                <a:latin typeface="Roboto"/>
                <a:ea typeface="Roboto"/>
                <a:cs typeface="Roboto"/>
                <a:sym typeface="Roboto"/>
              </a:endParaRPr>
            </a:p>
          </p:txBody>
        </p:sp>
      </p:grpSp>
      <p:grpSp>
        <p:nvGrpSpPr>
          <p:cNvPr id="1876" name="Google Shape;1876;p51"/>
          <p:cNvGrpSpPr/>
          <p:nvPr/>
        </p:nvGrpSpPr>
        <p:grpSpPr>
          <a:xfrm>
            <a:off x="5591685" y="2468428"/>
            <a:ext cx="3396000" cy="3396000"/>
            <a:chOff x="4193764" y="1258050"/>
            <a:chExt cx="2547000" cy="2547000"/>
          </a:xfrm>
        </p:grpSpPr>
        <p:sp>
          <p:nvSpPr>
            <p:cNvPr id="1877" name="Google Shape;1877;p51"/>
            <p:cNvSpPr/>
            <p:nvPr/>
          </p:nvSpPr>
          <p:spPr>
            <a:xfrm rot="2700000">
              <a:off x="5186401" y="1011412"/>
              <a:ext cx="561726" cy="3040276"/>
            </a:xfrm>
            <a:prstGeom prst="roundRect">
              <a:avLst>
                <a:gd name="adj" fmla="val 50000"/>
              </a:avLst>
            </a:prstGeom>
            <a:solidFill>
              <a:srgbClr val="11E59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78" name="Google Shape;1878;p51"/>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Roboto"/>
                  <a:ea typeface="Roboto"/>
                  <a:cs typeface="Roboto"/>
                  <a:sym typeface="Roboto"/>
                </a:rPr>
                <a:t>3</a:t>
              </a:r>
              <a:endParaRPr sz="2400" b="1" i="0" u="none" strike="noStrike" cap="none">
                <a:solidFill>
                  <a:schemeClr val="dk1"/>
                </a:solidFill>
                <a:latin typeface="Roboto"/>
                <a:ea typeface="Roboto"/>
                <a:cs typeface="Roboto"/>
                <a:sym typeface="Roboto"/>
              </a:endParaRPr>
            </a:p>
          </p:txBody>
        </p:sp>
        <p:sp>
          <p:nvSpPr>
            <p:cNvPr id="1879" name="Google Shape;1879;p51"/>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None/>
              </a:pPr>
              <a:r>
                <a:rPr lang="en-US" sz="2400" b="1" i="0" u="none" strike="noStrike" cap="none">
                  <a:solidFill>
                    <a:srgbClr val="FFFFFF"/>
                  </a:solidFill>
                  <a:latin typeface="Roboto"/>
                  <a:ea typeface="Roboto"/>
                  <a:cs typeface="Roboto"/>
                  <a:sym typeface="Roboto"/>
                </a:rPr>
                <a:t>Sprint Review</a:t>
              </a:r>
              <a:endParaRPr sz="2400" b="1" i="0" u="none" strike="noStrike" cap="none">
                <a:solidFill>
                  <a:srgbClr val="FFFFFF"/>
                </a:solidFill>
                <a:latin typeface="Roboto"/>
                <a:ea typeface="Roboto"/>
                <a:cs typeface="Roboto"/>
                <a:sym typeface="Roboto"/>
              </a:endParaRPr>
            </a:p>
          </p:txBody>
        </p:sp>
      </p:grpSp>
      <p:grpSp>
        <p:nvGrpSpPr>
          <p:cNvPr id="1880" name="Google Shape;1880;p51"/>
          <p:cNvGrpSpPr/>
          <p:nvPr/>
        </p:nvGrpSpPr>
        <p:grpSpPr>
          <a:xfrm>
            <a:off x="8138648" y="2468428"/>
            <a:ext cx="3396000" cy="3396000"/>
            <a:chOff x="6103986" y="1258050"/>
            <a:chExt cx="2547000" cy="2547000"/>
          </a:xfrm>
        </p:grpSpPr>
        <p:sp>
          <p:nvSpPr>
            <p:cNvPr id="1881" name="Google Shape;1881;p51"/>
            <p:cNvSpPr/>
            <p:nvPr/>
          </p:nvSpPr>
          <p:spPr>
            <a:xfrm rot="2700000">
              <a:off x="7096623" y="1011412"/>
              <a:ext cx="561726" cy="3040276"/>
            </a:xfrm>
            <a:prstGeom prst="roundRect">
              <a:avLst>
                <a:gd name="adj" fmla="val 50000"/>
              </a:avLst>
            </a:prstGeom>
            <a:solidFill>
              <a:srgbClr val="1AEE9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82" name="Google Shape;1882;p51"/>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Roboto"/>
                  <a:ea typeface="Roboto"/>
                  <a:cs typeface="Roboto"/>
                  <a:sym typeface="Roboto"/>
                </a:rPr>
                <a:t>4</a:t>
              </a:r>
              <a:endParaRPr sz="2400" b="1" i="0" u="none" strike="noStrike" cap="none">
                <a:solidFill>
                  <a:schemeClr val="dk1"/>
                </a:solidFill>
                <a:latin typeface="Roboto"/>
                <a:ea typeface="Roboto"/>
                <a:cs typeface="Roboto"/>
                <a:sym typeface="Roboto"/>
              </a:endParaRPr>
            </a:p>
          </p:txBody>
        </p:sp>
        <p:sp>
          <p:nvSpPr>
            <p:cNvPr id="1883" name="Google Shape;1883;p51"/>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None/>
              </a:pPr>
              <a:r>
                <a:rPr lang="en-US" sz="2400" b="1" i="0" u="none" strike="noStrike" cap="none">
                  <a:solidFill>
                    <a:srgbClr val="FFFFFF"/>
                  </a:solidFill>
                  <a:latin typeface="Roboto"/>
                  <a:ea typeface="Roboto"/>
                  <a:cs typeface="Roboto"/>
                  <a:sym typeface="Roboto"/>
                </a:rPr>
                <a:t>Sprint Retrospective</a:t>
              </a:r>
              <a:endParaRPr sz="2400" b="1" i="0" u="none" strike="noStrike" cap="none">
                <a:solidFill>
                  <a:srgbClr val="FFFFFF"/>
                </a:solidFill>
                <a:latin typeface="Roboto"/>
                <a:ea typeface="Roboto"/>
                <a:cs typeface="Roboto"/>
                <a:sym typeface="Roboto"/>
              </a:endParaRPr>
            </a:p>
          </p:txBody>
        </p:sp>
      </p:grpSp>
      <p:sp>
        <p:nvSpPr>
          <p:cNvPr id="20" name="Rectangle 19">
            <a:extLst>
              <a:ext uri="{FF2B5EF4-FFF2-40B4-BE49-F238E27FC236}">
                <a16:creationId xmlns:a16="http://schemas.microsoft.com/office/drawing/2014/main" id="{D3883025-5AC3-4739-B178-9C0E3D45E77F}"/>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0A4154C1-5271-45ED-99E6-1D3845B0ABED}"/>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5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1.20.1 Sprint Planning</a:t>
            </a:r>
            <a:endParaRPr/>
          </a:p>
        </p:txBody>
      </p:sp>
      <p:sp>
        <p:nvSpPr>
          <p:cNvPr id="1889" name="Google Shape;1889;p52"/>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890" name="Google Shape;1890;p52"/>
          <p:cNvGrpSpPr/>
          <p:nvPr/>
        </p:nvGrpSpPr>
        <p:grpSpPr>
          <a:xfrm>
            <a:off x="514350" y="1304995"/>
            <a:ext cx="11131312" cy="3679238"/>
            <a:chOff x="514348" y="2236479"/>
            <a:chExt cx="11131312" cy="3240562"/>
          </a:xfrm>
        </p:grpSpPr>
        <p:sp>
          <p:nvSpPr>
            <p:cNvPr id="1891" name="Google Shape;1891;p52"/>
            <p:cNvSpPr/>
            <p:nvPr/>
          </p:nvSpPr>
          <p:spPr>
            <a:xfrm>
              <a:off x="514349" y="2236485"/>
              <a:ext cx="11131311" cy="3240556"/>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At the beginning of each Sprint, the Product Owner and team hold a Sprint Planning Meeting to negotiate which Product Backlog Items (PBIs) will be converted to a working product during the Sprint.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Scrum Master ensures that planning happens and the team understands the responsibilities.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Product Owner orders the product backlog based on business and technical requirements.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Development Team finalizes the amount of work that can be accomplished at the end of a Sprint.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During the Sprint Planning Meeting, the team decides the ways of accomplishing the work.</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time-box of Sprint Planning for a 30-day Sprint is eight hours, and is reduced proportionally for a shorter Sprint.</a:t>
              </a:r>
              <a:endParaRPr/>
            </a:p>
          </p:txBody>
        </p:sp>
        <p:sp>
          <p:nvSpPr>
            <p:cNvPr id="1892" name="Google Shape;1892;p52"/>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Sprint planning:</a:t>
              </a:r>
              <a:endParaRPr/>
            </a:p>
          </p:txBody>
        </p:sp>
      </p:grpSp>
      <p:sp>
        <p:nvSpPr>
          <p:cNvPr id="7" name="Rectangle 6">
            <a:extLst>
              <a:ext uri="{FF2B5EF4-FFF2-40B4-BE49-F238E27FC236}">
                <a16:creationId xmlns:a16="http://schemas.microsoft.com/office/drawing/2014/main" id="{C040897B-FA50-427D-9FF4-77862199FFAB}"/>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47997059-D4D0-48DC-BC0D-D02334F7689C}"/>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5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1.20.2 Daily Scrum</a:t>
            </a:r>
            <a:endParaRPr/>
          </a:p>
        </p:txBody>
      </p:sp>
      <p:sp>
        <p:nvSpPr>
          <p:cNvPr id="1898" name="Google Shape;1898;p5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899" name="Google Shape;1899;p53"/>
          <p:cNvGrpSpPr/>
          <p:nvPr/>
        </p:nvGrpSpPr>
        <p:grpSpPr>
          <a:xfrm>
            <a:off x="514350" y="1304995"/>
            <a:ext cx="11131312" cy="4840827"/>
            <a:chOff x="514348" y="2236479"/>
            <a:chExt cx="11131312" cy="4263655"/>
          </a:xfrm>
        </p:grpSpPr>
        <p:sp>
          <p:nvSpPr>
            <p:cNvPr id="1900" name="Google Shape;1900;p53"/>
            <p:cNvSpPr/>
            <p:nvPr/>
          </p:nvSpPr>
          <p:spPr>
            <a:xfrm>
              <a:off x="514349" y="2236485"/>
              <a:ext cx="11131311" cy="4263649"/>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Daily Scrum is a 15-minute time-boxed event for the Development Team, held every day of the Sprint.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During the Daily Scrum, the development team plans the work for the next 24 hours. The team shares the work done on the previous day, what will be done that day and what are the roadblocks.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Daily Scrum is held at the same time and place to avoid the complexities and this also ensures that team collaboration and performance is optimized.</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meeting is structured by the development team and it is the internal meeting of the development team.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Development Team or team members often meet immediately after the Daily Scrum for detailed discussions, or to adapt, or re-plan, the rest of the Sprint’s work.</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Scrum Master ensures that the Development Team conducts the meeting, but the Development Team is responsible for conducting the Daily Scrum. </a:t>
              </a:r>
              <a:endParaRPr/>
            </a:p>
          </p:txBody>
        </p:sp>
        <p:sp>
          <p:nvSpPr>
            <p:cNvPr id="1901" name="Google Shape;1901;p53"/>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daily Scrum:</a:t>
              </a:r>
              <a:endParaRPr/>
            </a:p>
          </p:txBody>
        </p:sp>
      </p:grpSp>
      <p:sp>
        <p:nvSpPr>
          <p:cNvPr id="7" name="Rectangle 6">
            <a:extLst>
              <a:ext uri="{FF2B5EF4-FFF2-40B4-BE49-F238E27FC236}">
                <a16:creationId xmlns:a16="http://schemas.microsoft.com/office/drawing/2014/main" id="{FDB9AE86-E02D-4208-8298-D68AB67273CD}"/>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B9A948BE-5CA2-4E00-9CD6-617E1AA64FA6}"/>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5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1.20.3 Sprint Review</a:t>
            </a:r>
            <a:endParaRPr/>
          </a:p>
        </p:txBody>
      </p:sp>
      <p:sp>
        <p:nvSpPr>
          <p:cNvPr id="1907" name="Google Shape;1907;p54"/>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908" name="Google Shape;1908;p54"/>
          <p:cNvGrpSpPr/>
          <p:nvPr/>
        </p:nvGrpSpPr>
        <p:grpSpPr>
          <a:xfrm>
            <a:off x="514350" y="1304995"/>
            <a:ext cx="11131312" cy="3933211"/>
            <a:chOff x="514348" y="2236479"/>
            <a:chExt cx="11131312" cy="3464254"/>
          </a:xfrm>
        </p:grpSpPr>
        <p:sp>
          <p:nvSpPr>
            <p:cNvPr id="1909" name="Google Shape;1909;p54"/>
            <p:cNvSpPr/>
            <p:nvPr/>
          </p:nvSpPr>
          <p:spPr>
            <a:xfrm>
              <a:off x="514349" y="2236485"/>
              <a:ext cx="11131311" cy="3464248"/>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 Sprint Review is held at the end of each Sprint to inspect the Increment and adapt the Product Backlog if needed.</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Product Owner reviews the PBIs selected during the Sprint Planning Meeting and explains the ones that are considered done.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Product Owner and stakeholders convert their feedback to new PBIs and the Product Owner does the ordering.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Sprint Review Meeting is helpful for external stakeholders, including the end users.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Sprint review is time-boxed to 4 hours for a one-month Sprint and is proportionally reduced for shorter Sprints.</a:t>
              </a:r>
              <a:endParaRPr/>
            </a:p>
          </p:txBody>
        </p:sp>
        <p:sp>
          <p:nvSpPr>
            <p:cNvPr id="1910" name="Google Shape;1910;p54"/>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Sprint review:</a:t>
              </a:r>
              <a:endParaRPr/>
            </a:p>
          </p:txBody>
        </p:sp>
      </p:grpSp>
      <p:sp>
        <p:nvSpPr>
          <p:cNvPr id="7" name="Rectangle 6">
            <a:extLst>
              <a:ext uri="{FF2B5EF4-FFF2-40B4-BE49-F238E27FC236}">
                <a16:creationId xmlns:a16="http://schemas.microsoft.com/office/drawing/2014/main" id="{369D460E-F93C-4100-99A2-6CEC3E0CE12F}"/>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08B0FD98-F380-4A82-9E56-9107F956C7C1}"/>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5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1.20.4 Sprint Retrospective</a:t>
            </a:r>
            <a:endParaRPr/>
          </a:p>
        </p:txBody>
      </p:sp>
      <p:sp>
        <p:nvSpPr>
          <p:cNvPr id="1916" name="Google Shape;1916;p5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344479" lvl="1" indent="-342891" algn="l" rtl="0">
              <a:lnSpc>
                <a:spcPct val="100000"/>
              </a:lnSpc>
              <a:spcBef>
                <a:spcPts val="600"/>
              </a:spcBef>
              <a:spcAft>
                <a:spcPts val="0"/>
              </a:spcAft>
              <a:buSzPts val="1800"/>
              <a:buChar char="⇥"/>
            </a:pPr>
            <a:r>
              <a:rPr lang="en-US"/>
              <a:t>During the Sprint retrospective, the team inspects itself and creates a plan for improvements that are to be implemented during the next Sprint.</a:t>
            </a:r>
            <a:endParaRPr/>
          </a:p>
          <a:p>
            <a:pPr marL="344479" lvl="1" indent="-342891" algn="l" rtl="0">
              <a:lnSpc>
                <a:spcPct val="100000"/>
              </a:lnSpc>
              <a:spcBef>
                <a:spcPts val="600"/>
              </a:spcBef>
              <a:spcAft>
                <a:spcPts val="0"/>
              </a:spcAft>
              <a:buSzPts val="1800"/>
              <a:buChar char="⇥"/>
            </a:pPr>
            <a:r>
              <a:rPr lang="en-US"/>
              <a:t>The Sprint retrospective occurs after the Sprint review and prior to the next Sprint planning. </a:t>
            </a:r>
            <a:endParaRPr/>
          </a:p>
          <a:p>
            <a:pPr marL="344479" lvl="1" indent="-342891" algn="l" rtl="0">
              <a:lnSpc>
                <a:spcPct val="100000"/>
              </a:lnSpc>
              <a:spcBef>
                <a:spcPts val="600"/>
              </a:spcBef>
              <a:spcAft>
                <a:spcPts val="0"/>
              </a:spcAft>
              <a:buSzPts val="1800"/>
              <a:buChar char="⇥"/>
            </a:pPr>
            <a:r>
              <a:rPr lang="en-US"/>
              <a:t>This meeting is time-boxed to three hours for a one-month Sprint and is proportionally reduced for shorter Sprints.</a:t>
            </a: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p:txBody>
      </p:sp>
      <p:grpSp>
        <p:nvGrpSpPr>
          <p:cNvPr id="1917" name="Google Shape;1917;p55"/>
          <p:cNvGrpSpPr/>
          <p:nvPr/>
        </p:nvGrpSpPr>
        <p:grpSpPr>
          <a:xfrm>
            <a:off x="514350" y="3058139"/>
            <a:ext cx="11131312" cy="1934594"/>
            <a:chOff x="514348" y="2236479"/>
            <a:chExt cx="11131312" cy="1703932"/>
          </a:xfrm>
        </p:grpSpPr>
        <p:sp>
          <p:nvSpPr>
            <p:cNvPr id="1918" name="Google Shape;1918;p55"/>
            <p:cNvSpPr/>
            <p:nvPr/>
          </p:nvSpPr>
          <p:spPr>
            <a:xfrm>
              <a:off x="514349" y="2236485"/>
              <a:ext cx="11131311" cy="1703926"/>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Inspect as to how the last Sprint went in terms of people, relationships, processes and tools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Identify the important items that went well and the areas for improvement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Plan for implementing improvements in the Scrum team </a:t>
              </a:r>
              <a:endParaRPr/>
            </a:p>
          </p:txBody>
        </p:sp>
        <p:sp>
          <p:nvSpPr>
            <p:cNvPr id="1919" name="Google Shape;1919;p55"/>
            <p:cNvSpPr/>
            <p:nvPr/>
          </p:nvSpPr>
          <p:spPr>
            <a:xfrm>
              <a:off x="514348" y="2236479"/>
              <a:ext cx="11131311" cy="576406"/>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The purpose of the Sprint retrospective is to:</a:t>
              </a:r>
              <a:endParaRPr/>
            </a:p>
          </p:txBody>
        </p:sp>
      </p:grpSp>
      <p:sp>
        <p:nvSpPr>
          <p:cNvPr id="7" name="Rectangle 6">
            <a:extLst>
              <a:ext uri="{FF2B5EF4-FFF2-40B4-BE49-F238E27FC236}">
                <a16:creationId xmlns:a16="http://schemas.microsoft.com/office/drawing/2014/main" id="{6DFDBF93-24C4-4B7B-B827-C685A0AC4765}"/>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1B53009C-3628-49D7-B101-367BC5A7C263}"/>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3"/>
        <p:cNvGrpSpPr/>
        <p:nvPr/>
      </p:nvGrpSpPr>
      <p:grpSpPr>
        <a:xfrm>
          <a:off x="0" y="0"/>
          <a:ext cx="0" cy="0"/>
          <a:chOff x="0" y="0"/>
          <a:chExt cx="0" cy="0"/>
        </a:xfrm>
      </p:grpSpPr>
      <p:sp>
        <p:nvSpPr>
          <p:cNvPr id="1924" name="Google Shape;1924;p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925" name="Google Shape;1925;p56"/>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What is the maximum time-box for a sprint?</a:t>
            </a:r>
            <a:endParaRPr/>
          </a:p>
          <a:p>
            <a:pPr marL="688975" lvl="1" indent="-342900" algn="l" rtl="0">
              <a:lnSpc>
                <a:spcPct val="100000"/>
              </a:lnSpc>
              <a:spcBef>
                <a:spcPts val="900"/>
              </a:spcBef>
              <a:spcAft>
                <a:spcPts val="0"/>
              </a:spcAft>
              <a:buSzPts val="1800"/>
              <a:buAutoNum type="alphaUcParenR"/>
            </a:pPr>
            <a:r>
              <a:rPr lang="en-US"/>
              <a:t>1 month</a:t>
            </a:r>
            <a:endParaRPr/>
          </a:p>
          <a:p>
            <a:pPr marL="688975" lvl="1" indent="-342900" algn="l" rtl="0">
              <a:lnSpc>
                <a:spcPct val="100000"/>
              </a:lnSpc>
              <a:spcBef>
                <a:spcPts val="0"/>
              </a:spcBef>
              <a:spcAft>
                <a:spcPts val="0"/>
              </a:spcAft>
              <a:buSzPts val="1800"/>
              <a:buAutoNum type="alphaUcParenR"/>
            </a:pPr>
            <a:r>
              <a:rPr lang="en-US"/>
              <a:t>1 week</a:t>
            </a:r>
            <a:endParaRPr/>
          </a:p>
          <a:p>
            <a:pPr marL="688975" lvl="1" indent="-342900" algn="l" rtl="0">
              <a:lnSpc>
                <a:spcPct val="100000"/>
              </a:lnSpc>
              <a:spcBef>
                <a:spcPts val="0"/>
              </a:spcBef>
              <a:spcAft>
                <a:spcPts val="0"/>
              </a:spcAft>
              <a:buSzPts val="1800"/>
              <a:buAutoNum type="alphaUcParenR"/>
            </a:pPr>
            <a:r>
              <a:rPr lang="en-US"/>
              <a:t>1 day</a:t>
            </a:r>
            <a:endParaRPr/>
          </a:p>
          <a:p>
            <a:pPr marL="688975" lvl="1" indent="-342900" algn="l" rtl="0">
              <a:lnSpc>
                <a:spcPct val="100000"/>
              </a:lnSpc>
              <a:spcBef>
                <a:spcPts val="0"/>
              </a:spcBef>
              <a:spcAft>
                <a:spcPts val="0"/>
              </a:spcAft>
              <a:buSzPts val="1800"/>
              <a:buAutoNum type="alphaUcParenR"/>
            </a:pPr>
            <a:r>
              <a:rPr lang="en-US"/>
              <a:t>15 days</a:t>
            </a:r>
            <a:endParaRPr/>
          </a:p>
          <a:p>
            <a:pPr marL="346075" lvl="1" indent="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Which of the following events is considered as an internal meeting for the development team?</a:t>
            </a:r>
            <a:endParaRPr/>
          </a:p>
          <a:p>
            <a:pPr marL="688975" lvl="1" indent="-342900" algn="l" rtl="0">
              <a:lnSpc>
                <a:spcPct val="100000"/>
              </a:lnSpc>
              <a:spcBef>
                <a:spcPts val="900"/>
              </a:spcBef>
              <a:spcAft>
                <a:spcPts val="0"/>
              </a:spcAft>
              <a:buSzPts val="1800"/>
              <a:buAutoNum type="alphaUcParenR"/>
            </a:pPr>
            <a:r>
              <a:rPr lang="en-US"/>
              <a:t>Sprint Planning</a:t>
            </a:r>
            <a:endParaRPr/>
          </a:p>
          <a:p>
            <a:pPr marL="688975" lvl="1" indent="-342900" algn="l" rtl="0">
              <a:lnSpc>
                <a:spcPct val="100000"/>
              </a:lnSpc>
              <a:spcBef>
                <a:spcPts val="0"/>
              </a:spcBef>
              <a:spcAft>
                <a:spcPts val="0"/>
              </a:spcAft>
              <a:buSzPts val="1800"/>
              <a:buAutoNum type="alphaUcParenR"/>
            </a:pPr>
            <a:r>
              <a:rPr lang="en-US"/>
              <a:t>Daily Scrum</a:t>
            </a:r>
            <a:endParaRPr/>
          </a:p>
          <a:p>
            <a:pPr marL="688975" lvl="1" indent="-342900" algn="l" rtl="0">
              <a:lnSpc>
                <a:spcPct val="100000"/>
              </a:lnSpc>
              <a:spcBef>
                <a:spcPts val="0"/>
              </a:spcBef>
              <a:spcAft>
                <a:spcPts val="0"/>
              </a:spcAft>
              <a:buSzPts val="1800"/>
              <a:buAutoNum type="alphaUcParenR"/>
            </a:pPr>
            <a:r>
              <a:rPr lang="en-US"/>
              <a:t>Backlog Grooming</a:t>
            </a:r>
            <a:endParaRPr/>
          </a:p>
          <a:p>
            <a:pPr marL="688975" lvl="1" indent="-342900" algn="l" rtl="0">
              <a:lnSpc>
                <a:spcPct val="100000"/>
              </a:lnSpc>
              <a:spcBef>
                <a:spcPts val="0"/>
              </a:spcBef>
              <a:spcAft>
                <a:spcPts val="0"/>
              </a:spcAft>
              <a:buSzPts val="1800"/>
              <a:buAutoNum type="alphaUcParenR"/>
            </a:pPr>
            <a:r>
              <a:rPr lang="en-US"/>
              <a:t>Sprint Review</a:t>
            </a:r>
            <a:endParaRPr/>
          </a:p>
        </p:txBody>
      </p:sp>
      <p:sp>
        <p:nvSpPr>
          <p:cNvPr id="4" name="Rectangle 3">
            <a:extLst>
              <a:ext uri="{FF2B5EF4-FFF2-40B4-BE49-F238E27FC236}">
                <a16:creationId xmlns:a16="http://schemas.microsoft.com/office/drawing/2014/main" id="{83149146-3C8F-43EF-B7B2-C891ED3894DC}"/>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78E8220A-D02E-4EBC-91B2-1C70D012A03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sp>
        <p:nvSpPr>
          <p:cNvPr id="1930" name="Google Shape;1930;p5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1.21 Scrum Artifacts</a:t>
            </a:r>
            <a:endParaRPr/>
          </a:p>
        </p:txBody>
      </p:sp>
      <p:sp>
        <p:nvSpPr>
          <p:cNvPr id="1931" name="Google Shape;1931;p5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Scrum defines three artifacts:</a:t>
            </a:r>
            <a:endParaRPr/>
          </a:p>
        </p:txBody>
      </p:sp>
      <p:grpSp>
        <p:nvGrpSpPr>
          <p:cNvPr id="1932" name="Google Shape;1932;p57"/>
          <p:cNvGrpSpPr/>
          <p:nvPr/>
        </p:nvGrpSpPr>
        <p:grpSpPr>
          <a:xfrm>
            <a:off x="3567549" y="1750458"/>
            <a:ext cx="4675114" cy="4395365"/>
            <a:chOff x="3410795" y="1191248"/>
            <a:chExt cx="5367176" cy="5046016"/>
          </a:xfrm>
        </p:grpSpPr>
        <p:sp>
          <p:nvSpPr>
            <p:cNvPr id="1933" name="Google Shape;1933;p57"/>
            <p:cNvSpPr/>
            <p:nvPr/>
          </p:nvSpPr>
          <p:spPr>
            <a:xfrm>
              <a:off x="4622661" y="1191248"/>
              <a:ext cx="2888000" cy="2888000"/>
            </a:xfrm>
            <a:prstGeom prst="ellipse">
              <a:avLst/>
            </a:prstGeom>
            <a:solidFill>
              <a:srgbClr val="C4E0B2"/>
            </a:solidFill>
            <a:ln w="76200" cap="flat" cmpd="sng">
              <a:solidFill>
                <a:schemeClr val="lt1"/>
              </a:solidFill>
              <a:prstDash val="solid"/>
              <a:round/>
              <a:headEnd type="none" w="sm" len="sm"/>
              <a:tailEnd type="none" w="sm" len="sm"/>
            </a:ln>
            <a:effectLst>
              <a:outerShdw blurRad="50800" dist="38100" dir="16200000"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934" name="Google Shape;1934;p57"/>
            <p:cNvSpPr txBox="1"/>
            <p:nvPr/>
          </p:nvSpPr>
          <p:spPr>
            <a:xfrm>
              <a:off x="5097021" y="1773881"/>
              <a:ext cx="1994800" cy="9372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Product Backlog</a:t>
              </a:r>
              <a:endParaRPr sz="2000" b="1" i="0" u="none" strike="noStrike" cap="none">
                <a:solidFill>
                  <a:schemeClr val="dk1"/>
                </a:solidFill>
                <a:latin typeface="Arial"/>
                <a:ea typeface="Arial"/>
                <a:cs typeface="Arial"/>
                <a:sym typeface="Arial"/>
              </a:endParaRPr>
            </a:p>
          </p:txBody>
        </p:sp>
        <p:sp>
          <p:nvSpPr>
            <p:cNvPr id="1935" name="Google Shape;1935;p57"/>
            <p:cNvSpPr/>
            <p:nvPr/>
          </p:nvSpPr>
          <p:spPr>
            <a:xfrm>
              <a:off x="5889971" y="3349264"/>
              <a:ext cx="2888000" cy="2888000"/>
            </a:xfrm>
            <a:prstGeom prst="ellipse">
              <a:avLst/>
            </a:prstGeom>
            <a:solidFill>
              <a:srgbClr val="C4E0B2"/>
            </a:solidFill>
            <a:ln w="762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936" name="Google Shape;1936;p57"/>
            <p:cNvSpPr txBox="1"/>
            <p:nvPr/>
          </p:nvSpPr>
          <p:spPr>
            <a:xfrm>
              <a:off x="6768430" y="4418416"/>
              <a:ext cx="1806458" cy="9372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Increment</a:t>
              </a:r>
              <a:endParaRPr sz="2000" b="1" i="0" u="none" strike="noStrike" cap="none">
                <a:solidFill>
                  <a:schemeClr val="dk1"/>
                </a:solidFill>
                <a:latin typeface="Arial"/>
                <a:ea typeface="Arial"/>
                <a:cs typeface="Arial"/>
                <a:sym typeface="Arial"/>
              </a:endParaRPr>
            </a:p>
          </p:txBody>
        </p:sp>
        <p:sp>
          <p:nvSpPr>
            <p:cNvPr id="1937" name="Google Shape;1937;p57"/>
            <p:cNvSpPr/>
            <p:nvPr/>
          </p:nvSpPr>
          <p:spPr>
            <a:xfrm>
              <a:off x="3410795" y="3349264"/>
              <a:ext cx="2888000" cy="2888000"/>
            </a:xfrm>
            <a:prstGeom prst="ellipse">
              <a:avLst/>
            </a:prstGeom>
            <a:solidFill>
              <a:srgbClr val="C4E0B2"/>
            </a:solidFill>
            <a:ln w="76200" cap="flat" cmpd="sng">
              <a:solidFill>
                <a:schemeClr val="lt1"/>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938" name="Google Shape;1938;p57"/>
            <p:cNvSpPr txBox="1"/>
            <p:nvPr/>
          </p:nvSpPr>
          <p:spPr>
            <a:xfrm>
              <a:off x="3614002" y="4418416"/>
              <a:ext cx="1923401" cy="9372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Sprint Backlog</a:t>
              </a:r>
              <a:endParaRPr sz="2000" b="1" i="0" u="none" strike="noStrike" cap="none">
                <a:solidFill>
                  <a:schemeClr val="dk1"/>
                </a:solidFill>
                <a:latin typeface="Arial"/>
                <a:ea typeface="Arial"/>
                <a:cs typeface="Arial"/>
                <a:sym typeface="Arial"/>
              </a:endParaRPr>
            </a:p>
          </p:txBody>
        </p:sp>
        <p:sp>
          <p:nvSpPr>
            <p:cNvPr id="1939" name="Google Shape;1939;p57"/>
            <p:cNvSpPr/>
            <p:nvPr/>
          </p:nvSpPr>
          <p:spPr>
            <a:xfrm>
              <a:off x="4982707" y="2963274"/>
              <a:ext cx="2175386" cy="2175386"/>
            </a:xfrm>
            <a:prstGeom prst="ellipse">
              <a:avLst/>
            </a:prstGeom>
            <a:solidFill>
              <a:srgbClr val="0EC07D"/>
            </a:solidFill>
            <a:ln w="76200" cap="flat" cmpd="sng">
              <a:solidFill>
                <a:schemeClr val="lt1"/>
              </a:solidFill>
              <a:prstDash val="solid"/>
              <a:round/>
              <a:headEnd type="none" w="sm" len="sm"/>
              <a:tailEnd type="none" w="sm" len="sm"/>
            </a:ln>
          </p:spPr>
          <p:txBody>
            <a:bodyPr spcFirstLastPara="1" wrap="square" lIns="0" tIns="121900" rIns="0" bIns="1219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Scrum Artifacts</a:t>
              </a:r>
              <a:endParaRPr sz="2400" b="1" i="0" u="none" strike="noStrike" cap="none">
                <a:solidFill>
                  <a:schemeClr val="lt1"/>
                </a:solidFill>
                <a:latin typeface="Arial"/>
                <a:ea typeface="Arial"/>
                <a:cs typeface="Arial"/>
                <a:sym typeface="Arial"/>
              </a:endParaRPr>
            </a:p>
          </p:txBody>
        </p:sp>
      </p:grpSp>
      <p:sp>
        <p:nvSpPr>
          <p:cNvPr id="12" name="Rectangle 11">
            <a:extLst>
              <a:ext uri="{FF2B5EF4-FFF2-40B4-BE49-F238E27FC236}">
                <a16:creationId xmlns:a16="http://schemas.microsoft.com/office/drawing/2014/main" id="{664B9926-C21A-4132-94CE-0B499C6A355B}"/>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39E06720-9F49-48BC-A707-F984BD3D9EE1}"/>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43"/>
        <p:cNvGrpSpPr/>
        <p:nvPr/>
      </p:nvGrpSpPr>
      <p:grpSpPr>
        <a:xfrm>
          <a:off x="0" y="0"/>
          <a:ext cx="0" cy="0"/>
          <a:chOff x="0" y="0"/>
          <a:chExt cx="0" cy="0"/>
        </a:xfrm>
      </p:grpSpPr>
      <p:sp>
        <p:nvSpPr>
          <p:cNvPr id="1944" name="Google Shape;1944;p5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1.21.1 Product Backlog</a:t>
            </a:r>
            <a:endParaRPr/>
          </a:p>
        </p:txBody>
      </p:sp>
      <p:sp>
        <p:nvSpPr>
          <p:cNvPr id="1945" name="Google Shape;1945;p5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946" name="Google Shape;1946;p58"/>
          <p:cNvGrpSpPr/>
          <p:nvPr/>
        </p:nvGrpSpPr>
        <p:grpSpPr>
          <a:xfrm>
            <a:off x="514350" y="1304995"/>
            <a:ext cx="11131312" cy="4089965"/>
            <a:chOff x="514348" y="2236479"/>
            <a:chExt cx="11131312" cy="3602318"/>
          </a:xfrm>
        </p:grpSpPr>
        <p:sp>
          <p:nvSpPr>
            <p:cNvPr id="1947" name="Google Shape;1947;p58"/>
            <p:cNvSpPr/>
            <p:nvPr/>
          </p:nvSpPr>
          <p:spPr>
            <a:xfrm>
              <a:off x="514349" y="2236485"/>
              <a:ext cx="11131311" cy="3602312"/>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Product backlog is a list of the desired functionalities in the order of priority.</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All stakeholders involved have access to the product backlog.</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Items can be added to the product backlog by the development team on discretion of product owner and Scrum Master.</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Product owner continuously reorders the PBIs.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It undergoes constant refinement by the Scrum team.</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Items at the top of the product backlog should be smaller than the ones at the bottom.</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During product backlog refinement, more details, estimates and the order to the items in the product backlog are added.</a:t>
              </a:r>
              <a:endParaRPr/>
            </a:p>
          </p:txBody>
        </p:sp>
        <p:sp>
          <p:nvSpPr>
            <p:cNvPr id="1948" name="Google Shape;1948;p58"/>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The salient features of the product backlog artifact are as follows:</a:t>
              </a:r>
              <a:endParaRPr/>
            </a:p>
          </p:txBody>
        </p:sp>
      </p:grpSp>
      <p:sp>
        <p:nvSpPr>
          <p:cNvPr id="7" name="Rectangle 6">
            <a:extLst>
              <a:ext uri="{FF2B5EF4-FFF2-40B4-BE49-F238E27FC236}">
                <a16:creationId xmlns:a16="http://schemas.microsoft.com/office/drawing/2014/main" id="{EA7FBA06-B14B-4E4B-8764-CD353883DA4E}"/>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EE34EDD7-AEAC-4866-9B9E-364A11BBE7A1}"/>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5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1.21.2 Sprint Backlog</a:t>
            </a:r>
            <a:endParaRPr/>
          </a:p>
        </p:txBody>
      </p:sp>
      <p:sp>
        <p:nvSpPr>
          <p:cNvPr id="1954" name="Google Shape;1954;p59"/>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1955" name="Google Shape;1955;p59"/>
          <p:cNvGrpSpPr/>
          <p:nvPr/>
        </p:nvGrpSpPr>
        <p:grpSpPr>
          <a:xfrm>
            <a:off x="514350" y="1304995"/>
            <a:ext cx="11131312" cy="3332319"/>
            <a:chOff x="514348" y="2236479"/>
            <a:chExt cx="11131312" cy="2935006"/>
          </a:xfrm>
        </p:grpSpPr>
        <p:sp>
          <p:nvSpPr>
            <p:cNvPr id="1956" name="Google Shape;1956;p59"/>
            <p:cNvSpPr/>
            <p:nvPr/>
          </p:nvSpPr>
          <p:spPr>
            <a:xfrm>
              <a:off x="514349" y="2236485"/>
              <a:ext cx="11131311" cy="2935000"/>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Every Sprint backlog consists of PBIs selected by the team and the product owner for the Sprint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Sprint Backlog also consists of the plan for delivering the Product Increment and realizing the Sprint goal</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In general, Sprint Backlog is a forecast done by the Development Team on what will go into the next Increment and the effort needed to deliver the functionality into a ‘Done’ Increment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Development Team has access to the Sprint backlog</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Sprint backlog is the reference document during the daily Scrum meeting</a:t>
              </a:r>
              <a:endParaRPr/>
            </a:p>
          </p:txBody>
        </p:sp>
        <p:sp>
          <p:nvSpPr>
            <p:cNvPr id="1957" name="Google Shape;1957;p59"/>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Sprint backlog is the set of PBIs selected for the Sprint, along with the plan to realize the Sprint goal. </a:t>
              </a:r>
              <a:endParaRPr/>
            </a:p>
          </p:txBody>
        </p:sp>
      </p:grpSp>
      <p:sp>
        <p:nvSpPr>
          <p:cNvPr id="7" name="Rectangle 6">
            <a:extLst>
              <a:ext uri="{FF2B5EF4-FFF2-40B4-BE49-F238E27FC236}">
                <a16:creationId xmlns:a16="http://schemas.microsoft.com/office/drawing/2014/main" id="{A8C9D57C-7692-4CD5-B8AB-C62BE021C2E7}"/>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CC975705-A239-4ABF-A3A7-4E38CD4B4E4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 Software</a:t>
            </a:r>
            <a:endParaRPr/>
          </a:p>
        </p:txBody>
      </p:sp>
      <p:sp>
        <p:nvSpPr>
          <p:cNvPr id="877" name="Google Shape;877;p6"/>
          <p:cNvSpPr txBox="1">
            <a:spLocks noGrp="1"/>
          </p:cNvSpPr>
          <p:nvPr>
            <p:ph type="body" idx="1"/>
          </p:nvPr>
        </p:nvSpPr>
        <p:spPr>
          <a:xfrm>
            <a:off x="514351" y="1304995"/>
            <a:ext cx="9010415"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Following are the key details of the software:</a:t>
            </a:r>
            <a:endParaRPr/>
          </a:p>
          <a:p>
            <a:pPr marL="344479" lvl="1" indent="-342891" algn="l" rtl="0">
              <a:lnSpc>
                <a:spcPct val="100000"/>
              </a:lnSpc>
              <a:spcBef>
                <a:spcPts val="1200"/>
              </a:spcBef>
              <a:spcAft>
                <a:spcPts val="0"/>
              </a:spcAft>
              <a:buSzPts val="1800"/>
              <a:buChar char="⇥"/>
            </a:pPr>
            <a:r>
              <a:rPr lang="en-US"/>
              <a:t>A software is an organized information in the form of operating systems, programs, utilities and applications that enable a computer to work.</a:t>
            </a:r>
            <a:endParaRPr/>
          </a:p>
          <a:p>
            <a:pPr marL="344479" lvl="1" indent="-342891" algn="l" rtl="0">
              <a:lnSpc>
                <a:spcPct val="100000"/>
              </a:lnSpc>
              <a:spcBef>
                <a:spcPts val="600"/>
              </a:spcBef>
              <a:spcAft>
                <a:spcPts val="0"/>
              </a:spcAft>
              <a:buSzPts val="1800"/>
              <a:buChar char="⇥"/>
            </a:pPr>
            <a:r>
              <a:rPr lang="en-US"/>
              <a:t>Software comprises a set of machine-readable instructions that directs a computer’s processor to perform specific operations.</a:t>
            </a:r>
            <a:endParaRPr/>
          </a:p>
          <a:p>
            <a:pPr marL="344479" lvl="1" indent="-342891" algn="l" rtl="0">
              <a:lnSpc>
                <a:spcPct val="100000"/>
              </a:lnSpc>
              <a:spcBef>
                <a:spcPts val="600"/>
              </a:spcBef>
              <a:spcAft>
                <a:spcPts val="0"/>
              </a:spcAft>
              <a:buSzPts val="1800"/>
              <a:buChar char="⇥"/>
            </a:pPr>
            <a:r>
              <a:rPr lang="en-US"/>
              <a:t>It includes computer programs, libraries and their associated documentation.</a:t>
            </a:r>
            <a:endParaRPr/>
          </a:p>
          <a:p>
            <a:pPr marL="344479" lvl="1" indent="-342891" algn="l" rtl="0">
              <a:lnSpc>
                <a:spcPct val="100000"/>
              </a:lnSpc>
              <a:spcBef>
                <a:spcPts val="600"/>
              </a:spcBef>
              <a:spcAft>
                <a:spcPts val="0"/>
              </a:spcAft>
              <a:buSzPts val="1800"/>
              <a:buChar char="⇥"/>
            </a:pPr>
            <a:r>
              <a:rPr lang="en-US"/>
              <a:t>Software programs are stored as files on a storage device such as hard disk, DVD or memory sticks. When needed, they are loaded into the computer’s memory (RAM).</a:t>
            </a:r>
            <a:endParaRPr/>
          </a:p>
          <a:p>
            <a:pPr marL="344479" lvl="1" indent="-342891" algn="l" rtl="0">
              <a:lnSpc>
                <a:spcPct val="100000"/>
              </a:lnSpc>
              <a:spcBef>
                <a:spcPts val="600"/>
              </a:spcBef>
              <a:spcAft>
                <a:spcPts val="0"/>
              </a:spcAft>
              <a:buSzPts val="1800"/>
              <a:buChar char="⇥"/>
            </a:pPr>
            <a:r>
              <a:rPr lang="en-US"/>
              <a:t>In a nutshell, a software is everything that governs the functioning of a computer, an interface between computers and humans who use them. </a:t>
            </a:r>
            <a:endParaRPr/>
          </a:p>
          <a:p>
            <a:pPr marL="0" lvl="0" indent="0" algn="l" rtl="0">
              <a:lnSpc>
                <a:spcPct val="100000"/>
              </a:lnSpc>
              <a:spcBef>
                <a:spcPts val="600"/>
              </a:spcBef>
              <a:spcAft>
                <a:spcPts val="0"/>
              </a:spcAft>
              <a:buSzPts val="1800"/>
              <a:buNone/>
            </a:pPr>
            <a:endParaRPr/>
          </a:p>
          <a:p>
            <a:pPr marL="0" lvl="0" indent="0" algn="l" rtl="0">
              <a:lnSpc>
                <a:spcPct val="100000"/>
              </a:lnSpc>
              <a:spcBef>
                <a:spcPts val="1200"/>
              </a:spcBef>
              <a:spcAft>
                <a:spcPts val="0"/>
              </a:spcAft>
              <a:buSzPts val="1800"/>
              <a:buNone/>
            </a:pP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878" name="Google Shape;878;p6"/>
          <p:cNvGrpSpPr/>
          <p:nvPr/>
        </p:nvGrpSpPr>
        <p:grpSpPr>
          <a:xfrm>
            <a:off x="9351712" y="4430501"/>
            <a:ext cx="2632325" cy="1776096"/>
            <a:chOff x="9351712" y="4430501"/>
            <a:chExt cx="2632325" cy="1776096"/>
          </a:xfrm>
        </p:grpSpPr>
        <p:pic>
          <p:nvPicPr>
            <p:cNvPr id="879" name="Google Shape;879;p6"/>
            <p:cNvPicPr preferRelativeResize="0"/>
            <p:nvPr/>
          </p:nvPicPr>
          <p:blipFill rotWithShape="1">
            <a:blip r:embed="rId3">
              <a:alphaModFix/>
            </a:blip>
            <a:srcRect/>
            <a:stretch/>
          </p:blipFill>
          <p:spPr>
            <a:xfrm>
              <a:off x="9351712" y="4430501"/>
              <a:ext cx="2632325" cy="1776096"/>
            </a:xfrm>
            <a:prstGeom prst="rect">
              <a:avLst/>
            </a:prstGeom>
            <a:noFill/>
            <a:ln>
              <a:noFill/>
            </a:ln>
          </p:spPr>
        </p:pic>
        <p:sp>
          <p:nvSpPr>
            <p:cNvPr id="880" name="Google Shape;880;p6"/>
            <p:cNvSpPr/>
            <p:nvPr/>
          </p:nvSpPr>
          <p:spPr>
            <a:xfrm>
              <a:off x="9579429" y="4760686"/>
              <a:ext cx="2162628" cy="104502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881" name="Google Shape;881;p6"/>
            <p:cNvPicPr preferRelativeResize="0"/>
            <p:nvPr/>
          </p:nvPicPr>
          <p:blipFill rotWithShape="1">
            <a:blip r:embed="rId4">
              <a:alphaModFix/>
            </a:blip>
            <a:srcRect l="37631"/>
            <a:stretch/>
          </p:blipFill>
          <p:spPr>
            <a:xfrm>
              <a:off x="9667280" y="4819009"/>
              <a:ext cx="2020114" cy="997795"/>
            </a:xfrm>
            <a:prstGeom prst="rect">
              <a:avLst/>
            </a:prstGeom>
            <a:noFill/>
            <a:ln>
              <a:noFill/>
            </a:ln>
          </p:spPr>
        </p:pic>
      </p:grpSp>
      <p:sp>
        <p:nvSpPr>
          <p:cNvPr id="8" name="Rectangle 7">
            <a:extLst>
              <a:ext uri="{FF2B5EF4-FFF2-40B4-BE49-F238E27FC236}">
                <a16:creationId xmlns:a16="http://schemas.microsoft.com/office/drawing/2014/main" id="{A74DC21E-930D-473C-A1B2-76BBE6AE7EB2}"/>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B90F7598-4879-41CB-AFD5-B8002E55A7AE}"/>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6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1.21.3 Increment</a:t>
            </a:r>
            <a:endParaRPr/>
          </a:p>
        </p:txBody>
      </p:sp>
      <p:sp>
        <p:nvSpPr>
          <p:cNvPr id="1963" name="Google Shape;1963;p6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Increment refers to the sum of all the product backlog items completed during a Sprint and the value of the increments of all the previous Sprints. </a:t>
            </a:r>
            <a:endParaRPr/>
          </a:p>
        </p:txBody>
      </p:sp>
      <p:grpSp>
        <p:nvGrpSpPr>
          <p:cNvPr id="1964" name="Google Shape;1964;p60"/>
          <p:cNvGrpSpPr/>
          <p:nvPr/>
        </p:nvGrpSpPr>
        <p:grpSpPr>
          <a:xfrm>
            <a:off x="514350" y="2117870"/>
            <a:ext cx="11131312" cy="2467192"/>
            <a:chOff x="514348" y="2236479"/>
            <a:chExt cx="11131312" cy="2173028"/>
          </a:xfrm>
        </p:grpSpPr>
        <p:sp>
          <p:nvSpPr>
            <p:cNvPr id="1965" name="Google Shape;1965;p60"/>
            <p:cNvSpPr/>
            <p:nvPr/>
          </p:nvSpPr>
          <p:spPr>
            <a:xfrm>
              <a:off x="514349" y="2236485"/>
              <a:ext cx="11131311" cy="2173022"/>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An increment consists of the product capabilities completed during the Sprints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An increment is should be a usable, releasable state by the end of each Sprint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An increment is released at the discretion of the product owner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During the Sprint review Meeting an increment is inspected</a:t>
              </a:r>
              <a:endParaRPr/>
            </a:p>
          </p:txBody>
        </p:sp>
        <p:sp>
          <p:nvSpPr>
            <p:cNvPr id="1966" name="Google Shape;1966;p60"/>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The salient features of an increment are as follows:</a:t>
              </a:r>
              <a:endParaRPr/>
            </a:p>
          </p:txBody>
        </p:sp>
      </p:grpSp>
      <p:sp>
        <p:nvSpPr>
          <p:cNvPr id="7" name="Rectangle 6">
            <a:extLst>
              <a:ext uri="{FF2B5EF4-FFF2-40B4-BE49-F238E27FC236}">
                <a16:creationId xmlns:a16="http://schemas.microsoft.com/office/drawing/2014/main" id="{D306FBF4-B328-4503-A7DA-A88075C8447D}"/>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9509660D-4F84-4A7A-AABA-6DC5DAC386F6}"/>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6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1972" name="Google Shape;1972;p61"/>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Who is the authority to decide the items that go into the product backlog?</a:t>
            </a:r>
            <a:endParaRPr/>
          </a:p>
          <a:p>
            <a:pPr marL="688975" lvl="1" indent="-342900" algn="l" rtl="0">
              <a:lnSpc>
                <a:spcPct val="100000"/>
              </a:lnSpc>
              <a:spcBef>
                <a:spcPts val="900"/>
              </a:spcBef>
              <a:spcAft>
                <a:spcPts val="0"/>
              </a:spcAft>
              <a:buSzPts val="1800"/>
              <a:buAutoNum type="alphaUcParenR"/>
            </a:pPr>
            <a:r>
              <a:rPr lang="en-US"/>
              <a:t>Scrum Master</a:t>
            </a:r>
            <a:endParaRPr/>
          </a:p>
          <a:p>
            <a:pPr marL="688975" lvl="1" indent="-342900" algn="l" rtl="0">
              <a:lnSpc>
                <a:spcPct val="100000"/>
              </a:lnSpc>
              <a:spcBef>
                <a:spcPts val="0"/>
              </a:spcBef>
              <a:spcAft>
                <a:spcPts val="0"/>
              </a:spcAft>
              <a:buSzPts val="1800"/>
              <a:buAutoNum type="alphaUcParenR"/>
            </a:pPr>
            <a:r>
              <a:rPr lang="en-US"/>
              <a:t>Product Owner</a:t>
            </a:r>
            <a:endParaRPr/>
          </a:p>
          <a:p>
            <a:pPr marL="688975" lvl="1" indent="-342900" algn="l" rtl="0">
              <a:lnSpc>
                <a:spcPct val="100000"/>
              </a:lnSpc>
              <a:spcBef>
                <a:spcPts val="0"/>
              </a:spcBef>
              <a:spcAft>
                <a:spcPts val="0"/>
              </a:spcAft>
              <a:buSzPts val="1800"/>
              <a:buAutoNum type="alphaUcParenR"/>
            </a:pPr>
            <a:r>
              <a:rPr lang="en-US"/>
              <a:t>Development Team</a:t>
            </a:r>
            <a:endParaRPr/>
          </a:p>
          <a:p>
            <a:pPr marL="688975" lvl="1" indent="-342900" algn="l" rtl="0">
              <a:lnSpc>
                <a:spcPct val="100000"/>
              </a:lnSpc>
              <a:spcBef>
                <a:spcPts val="0"/>
              </a:spcBef>
              <a:spcAft>
                <a:spcPts val="0"/>
              </a:spcAft>
              <a:buSzPts val="1800"/>
              <a:buAutoNum type="alphaUcParenR"/>
            </a:pPr>
            <a:r>
              <a:rPr lang="en-US"/>
              <a:t>Customer</a:t>
            </a:r>
            <a:endParaRPr/>
          </a:p>
          <a:p>
            <a:pPr marL="346075" lvl="1" indent="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Which of these artifacts is considered as the reference document during the daily Scrum?</a:t>
            </a:r>
            <a:endParaRPr/>
          </a:p>
          <a:p>
            <a:pPr marL="688975" lvl="1" indent="-342900" algn="l" rtl="0">
              <a:lnSpc>
                <a:spcPct val="100000"/>
              </a:lnSpc>
              <a:spcBef>
                <a:spcPts val="900"/>
              </a:spcBef>
              <a:spcAft>
                <a:spcPts val="0"/>
              </a:spcAft>
              <a:buSzPts val="1800"/>
              <a:buAutoNum type="alphaUcParenR"/>
            </a:pPr>
            <a:r>
              <a:rPr lang="en-US"/>
              <a:t>Product Backlog</a:t>
            </a:r>
            <a:endParaRPr/>
          </a:p>
          <a:p>
            <a:pPr marL="688975" lvl="1" indent="-342900" algn="l" rtl="0">
              <a:lnSpc>
                <a:spcPct val="100000"/>
              </a:lnSpc>
              <a:spcBef>
                <a:spcPts val="0"/>
              </a:spcBef>
              <a:spcAft>
                <a:spcPts val="0"/>
              </a:spcAft>
              <a:buSzPts val="1800"/>
              <a:buAutoNum type="alphaUcParenR"/>
            </a:pPr>
            <a:r>
              <a:rPr lang="en-US"/>
              <a:t>Sprint Backlog</a:t>
            </a:r>
            <a:endParaRPr/>
          </a:p>
          <a:p>
            <a:pPr marL="688975" lvl="1" indent="-342900" algn="l" rtl="0">
              <a:lnSpc>
                <a:spcPct val="100000"/>
              </a:lnSpc>
              <a:spcBef>
                <a:spcPts val="0"/>
              </a:spcBef>
              <a:spcAft>
                <a:spcPts val="0"/>
              </a:spcAft>
              <a:buSzPts val="1800"/>
              <a:buAutoNum type="alphaUcParenR"/>
            </a:pPr>
            <a:r>
              <a:rPr lang="en-US"/>
              <a:t>Increment</a:t>
            </a:r>
            <a:endParaRPr/>
          </a:p>
          <a:p>
            <a:pPr marL="688975" lvl="1" indent="-342900" algn="l" rtl="0">
              <a:lnSpc>
                <a:spcPct val="100000"/>
              </a:lnSpc>
              <a:spcBef>
                <a:spcPts val="0"/>
              </a:spcBef>
              <a:spcAft>
                <a:spcPts val="0"/>
              </a:spcAft>
              <a:buSzPts val="1800"/>
              <a:buAutoNum type="alphaUcParenR"/>
            </a:pPr>
            <a:r>
              <a:rPr lang="en-US"/>
              <a:t>Sprint document</a:t>
            </a:r>
            <a:endParaRPr/>
          </a:p>
        </p:txBody>
      </p:sp>
      <p:sp>
        <p:nvSpPr>
          <p:cNvPr id="4" name="Rectangle 3">
            <a:extLst>
              <a:ext uri="{FF2B5EF4-FFF2-40B4-BE49-F238E27FC236}">
                <a16:creationId xmlns:a16="http://schemas.microsoft.com/office/drawing/2014/main" id="{9851774F-5061-4EFC-A31F-1B3067877AB3}"/>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CE1E5EA6-7D3A-4BB6-B16C-9FC6490DB7FC}"/>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6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1.22 Benefits of Scrum</a:t>
            </a:r>
            <a:endParaRPr/>
          </a:p>
        </p:txBody>
      </p:sp>
      <p:sp>
        <p:nvSpPr>
          <p:cNvPr id="1978" name="Google Shape;1978;p62"/>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600"/>
              </a:spcAft>
              <a:buSzPts val="1800"/>
              <a:buNone/>
            </a:pPr>
            <a:r>
              <a:rPr lang="en-US"/>
              <a:t>Scrum offers the following benefits over other traditional development methodologies. The key benefits of Scrum are as follows:</a:t>
            </a:r>
            <a:endParaRPr/>
          </a:p>
        </p:txBody>
      </p:sp>
      <p:sp>
        <p:nvSpPr>
          <p:cNvPr id="1979" name="Google Shape;1979;p62"/>
          <p:cNvSpPr/>
          <p:nvPr/>
        </p:nvSpPr>
        <p:spPr>
          <a:xfrm>
            <a:off x="761620" y="2174722"/>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0" rIns="45700"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ensures quality of the product by means of different practices like defining and elaborating the requirements, incorporating feedback, regular and continuous improvement of the Scrum team and conducting Sprint retrospectives.</a:t>
            </a:r>
            <a:endParaRPr/>
          </a:p>
        </p:txBody>
      </p:sp>
      <p:sp>
        <p:nvSpPr>
          <p:cNvPr id="1980" name="Google Shape;1980;p62"/>
          <p:cNvSpPr/>
          <p:nvPr/>
        </p:nvSpPr>
        <p:spPr>
          <a:xfrm>
            <a:off x="615319" y="2001380"/>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1</a:t>
            </a:r>
            <a:endParaRPr/>
          </a:p>
        </p:txBody>
      </p:sp>
      <p:sp>
        <p:nvSpPr>
          <p:cNvPr id="1981" name="Google Shape;1981;p62"/>
          <p:cNvSpPr/>
          <p:nvPr/>
        </p:nvSpPr>
        <p:spPr>
          <a:xfrm>
            <a:off x="4539181" y="2189673"/>
            <a:ext cx="3515481" cy="1165100"/>
          </a:xfrm>
          <a:custGeom>
            <a:avLst/>
            <a:gdLst/>
            <a:ahLst/>
            <a:cxnLst/>
            <a:rect l="l" t="t" r="r" b="b"/>
            <a:pathLst>
              <a:path w="3408950" h="1065297" extrusionOk="0">
                <a:moveTo>
                  <a:pt x="0" y="0"/>
                </a:moveTo>
                <a:lnTo>
                  <a:pt x="3408950" y="0"/>
                </a:lnTo>
                <a:lnTo>
                  <a:pt x="3408950" y="1065297"/>
                </a:lnTo>
                <a:lnTo>
                  <a:pt x="0" y="1065297"/>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drastically reduces the time to market, since it employs an iterative development and each iteration produces a usable version of the product in a short time period.</a:t>
            </a:r>
            <a:endParaRPr/>
          </a:p>
        </p:txBody>
      </p:sp>
      <p:sp>
        <p:nvSpPr>
          <p:cNvPr id="1982" name="Google Shape;1982;p62"/>
          <p:cNvSpPr/>
          <p:nvPr/>
        </p:nvSpPr>
        <p:spPr>
          <a:xfrm>
            <a:off x="4397143" y="2021381"/>
            <a:ext cx="593266" cy="973270"/>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2</a:t>
            </a:r>
            <a:endParaRPr/>
          </a:p>
        </p:txBody>
      </p:sp>
      <p:sp>
        <p:nvSpPr>
          <p:cNvPr id="1983" name="Google Shape;1983;p62"/>
          <p:cNvSpPr/>
          <p:nvPr/>
        </p:nvSpPr>
        <p:spPr>
          <a:xfrm>
            <a:off x="8326539" y="2174722"/>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Higher return on investment (ROI) is possible with Scrum because it reduces the time to market.</a:t>
            </a:r>
            <a:endParaRPr/>
          </a:p>
        </p:txBody>
      </p:sp>
      <p:sp>
        <p:nvSpPr>
          <p:cNvPr id="1984" name="Google Shape;1984;p62"/>
          <p:cNvSpPr/>
          <p:nvPr/>
        </p:nvSpPr>
        <p:spPr>
          <a:xfrm>
            <a:off x="8180238" y="2001380"/>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3</a:t>
            </a:r>
            <a:endParaRPr/>
          </a:p>
        </p:txBody>
      </p:sp>
      <p:sp>
        <p:nvSpPr>
          <p:cNvPr id="1985" name="Google Shape;1985;p62"/>
          <p:cNvSpPr/>
          <p:nvPr/>
        </p:nvSpPr>
        <p:spPr>
          <a:xfrm>
            <a:off x="760349" y="3685455"/>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teams are committed to delivering products and services that satisfy the customers</a:t>
            </a:r>
            <a:endParaRPr sz="1200" b="0" i="0" u="none" strike="noStrike" cap="none">
              <a:solidFill>
                <a:schemeClr val="dk1"/>
              </a:solidFill>
              <a:latin typeface="Arial"/>
              <a:ea typeface="Arial"/>
              <a:cs typeface="Arial"/>
              <a:sym typeface="Arial"/>
            </a:endParaRPr>
          </a:p>
        </p:txBody>
      </p:sp>
      <p:sp>
        <p:nvSpPr>
          <p:cNvPr id="1986" name="Google Shape;1986;p62"/>
          <p:cNvSpPr/>
          <p:nvPr/>
        </p:nvSpPr>
        <p:spPr>
          <a:xfrm>
            <a:off x="614048" y="3512114"/>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4</a:t>
            </a:r>
            <a:endParaRPr/>
          </a:p>
        </p:txBody>
      </p:sp>
      <p:sp>
        <p:nvSpPr>
          <p:cNvPr id="1987" name="Google Shape;1987;p62"/>
          <p:cNvSpPr/>
          <p:nvPr/>
        </p:nvSpPr>
        <p:spPr>
          <a:xfrm>
            <a:off x="4543444" y="3685455"/>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promotes collaboration and team spirit among the stakeholders.</a:t>
            </a:r>
            <a:endParaRPr sz="1200" b="0" i="0" u="none" strike="noStrike" cap="none">
              <a:solidFill>
                <a:schemeClr val="dk1"/>
              </a:solidFill>
              <a:latin typeface="Arial"/>
              <a:ea typeface="Arial"/>
              <a:cs typeface="Arial"/>
              <a:sym typeface="Arial"/>
            </a:endParaRPr>
          </a:p>
        </p:txBody>
      </p:sp>
      <p:sp>
        <p:nvSpPr>
          <p:cNvPr id="1988" name="Google Shape;1988;p62"/>
          <p:cNvSpPr/>
          <p:nvPr/>
        </p:nvSpPr>
        <p:spPr>
          <a:xfrm>
            <a:off x="4397143" y="3512114"/>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5</a:t>
            </a:r>
            <a:endParaRPr/>
          </a:p>
        </p:txBody>
      </p:sp>
      <p:sp>
        <p:nvSpPr>
          <p:cNvPr id="1989" name="Google Shape;1989;p62"/>
          <p:cNvSpPr/>
          <p:nvPr/>
        </p:nvSpPr>
        <p:spPr>
          <a:xfrm>
            <a:off x="8326539" y="3685455"/>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encourages teams to take ownership of the projects and products so they can produce great results.</a:t>
            </a:r>
            <a:endParaRPr/>
          </a:p>
        </p:txBody>
      </p:sp>
      <p:sp>
        <p:nvSpPr>
          <p:cNvPr id="1990" name="Google Shape;1990;p62"/>
          <p:cNvSpPr/>
          <p:nvPr/>
        </p:nvSpPr>
        <p:spPr>
          <a:xfrm>
            <a:off x="8180238" y="3512114"/>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6</a:t>
            </a:r>
            <a:endParaRPr/>
          </a:p>
        </p:txBody>
      </p:sp>
      <p:sp>
        <p:nvSpPr>
          <p:cNvPr id="1991" name="Google Shape;1991;p62"/>
          <p:cNvSpPr/>
          <p:nvPr/>
        </p:nvSpPr>
        <p:spPr>
          <a:xfrm>
            <a:off x="760349" y="5196189"/>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uses more relevant metrics to measure the outcome of any project.</a:t>
            </a:r>
            <a:endParaRPr sz="1200" b="0" i="0" u="none" strike="noStrike" cap="none">
              <a:solidFill>
                <a:schemeClr val="dk1"/>
              </a:solidFill>
              <a:latin typeface="Arial"/>
              <a:ea typeface="Arial"/>
              <a:cs typeface="Arial"/>
              <a:sym typeface="Arial"/>
            </a:endParaRPr>
          </a:p>
        </p:txBody>
      </p:sp>
      <p:sp>
        <p:nvSpPr>
          <p:cNvPr id="1992" name="Google Shape;1992;p62"/>
          <p:cNvSpPr/>
          <p:nvPr/>
        </p:nvSpPr>
        <p:spPr>
          <a:xfrm>
            <a:off x="614048" y="5022847"/>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7</a:t>
            </a:r>
            <a:endParaRPr/>
          </a:p>
        </p:txBody>
      </p:sp>
      <p:sp>
        <p:nvSpPr>
          <p:cNvPr id="1993" name="Google Shape;1993;p62"/>
          <p:cNvSpPr/>
          <p:nvPr/>
        </p:nvSpPr>
        <p:spPr>
          <a:xfrm>
            <a:off x="4543444" y="5196189"/>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Scrum ensures visibility on progress and control over the project.</a:t>
            </a:r>
            <a:endParaRPr sz="1200" b="0" i="0" u="none" strike="noStrike" cap="none">
              <a:solidFill>
                <a:schemeClr val="dk1"/>
              </a:solidFill>
              <a:latin typeface="Arial"/>
              <a:ea typeface="Arial"/>
              <a:cs typeface="Arial"/>
              <a:sym typeface="Arial"/>
            </a:endParaRPr>
          </a:p>
        </p:txBody>
      </p:sp>
      <p:sp>
        <p:nvSpPr>
          <p:cNvPr id="1994" name="Google Shape;1994;p62"/>
          <p:cNvSpPr/>
          <p:nvPr/>
        </p:nvSpPr>
        <p:spPr>
          <a:xfrm>
            <a:off x="4397143" y="5022847"/>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8</a:t>
            </a:r>
            <a:endParaRPr/>
          </a:p>
        </p:txBody>
      </p:sp>
      <p:sp>
        <p:nvSpPr>
          <p:cNvPr id="1995" name="Google Shape;1995;p62"/>
          <p:cNvSpPr/>
          <p:nvPr/>
        </p:nvSpPr>
        <p:spPr>
          <a:xfrm>
            <a:off x="8326539" y="5196189"/>
            <a:ext cx="3511219" cy="1200052"/>
          </a:xfrm>
          <a:custGeom>
            <a:avLst/>
            <a:gdLst/>
            <a:ahLst/>
            <a:cxnLst/>
            <a:rect l="l" t="t" r="r" b="b"/>
            <a:pathLst>
              <a:path w="3511219" h="1097255" extrusionOk="0">
                <a:moveTo>
                  <a:pt x="0" y="0"/>
                </a:moveTo>
                <a:lnTo>
                  <a:pt x="3511219" y="0"/>
                </a:lnTo>
                <a:lnTo>
                  <a:pt x="3511219" y="1097255"/>
                </a:lnTo>
                <a:lnTo>
                  <a:pt x="0" y="1097255"/>
                </a:lnTo>
                <a:lnTo>
                  <a:pt x="0" y="0"/>
                </a:lnTo>
                <a:close/>
              </a:path>
            </a:pathLst>
          </a:custGeom>
          <a:solidFill>
            <a:schemeClr val="lt1">
              <a:alpha val="40000"/>
            </a:schemeClr>
          </a:solidFill>
          <a:ln w="25400" cap="flat" cmpd="sng">
            <a:solidFill>
              <a:srgbClr val="0EC07D"/>
            </a:solidFill>
            <a:prstDash val="solid"/>
            <a:round/>
            <a:headEnd type="none" w="sm" len="sm"/>
            <a:tailEnd type="none" w="sm" len="sm"/>
          </a:ln>
        </p:spPr>
        <p:txBody>
          <a:bodyPr spcFirstLastPara="1" wrap="square" lIns="548625" tIns="91425" rIns="45700" bIns="45700"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Most importantly Scrum mitigates the risk of complete project failure, as products are built over iterations. Any failure can be identified rectified before proceeding to the next iteration. </a:t>
            </a:r>
            <a:endParaRPr/>
          </a:p>
        </p:txBody>
      </p:sp>
      <p:sp>
        <p:nvSpPr>
          <p:cNvPr id="1996" name="Google Shape;1996;p62"/>
          <p:cNvSpPr/>
          <p:nvPr/>
        </p:nvSpPr>
        <p:spPr>
          <a:xfrm>
            <a:off x="8180238" y="5022847"/>
            <a:ext cx="611065" cy="1002469"/>
          </a:xfrm>
          <a:prstGeom prst="rect">
            <a:avLst/>
          </a:prstGeom>
          <a:solidFill>
            <a:srgbClr val="0EC07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9</a:t>
            </a:r>
            <a:endParaRPr/>
          </a:p>
        </p:txBody>
      </p:sp>
      <p:sp>
        <p:nvSpPr>
          <p:cNvPr id="22" name="Rectangle 21">
            <a:extLst>
              <a:ext uri="{FF2B5EF4-FFF2-40B4-BE49-F238E27FC236}">
                <a16:creationId xmlns:a16="http://schemas.microsoft.com/office/drawing/2014/main" id="{411F6A01-4727-446B-8613-6DBEA03F2AC9}"/>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CBE3C94C-F8AF-487B-9BA2-20ED0625DA4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00"/>
        <p:cNvGrpSpPr/>
        <p:nvPr/>
      </p:nvGrpSpPr>
      <p:grpSpPr>
        <a:xfrm>
          <a:off x="0" y="0"/>
          <a:ext cx="0" cy="0"/>
          <a:chOff x="0" y="0"/>
          <a:chExt cx="0" cy="0"/>
        </a:xfrm>
      </p:grpSpPr>
      <p:sp>
        <p:nvSpPr>
          <p:cNvPr id="2001" name="Google Shape;2001;p6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1.23 Planning and Estimation - An Introduction</a:t>
            </a:r>
            <a:endParaRPr/>
          </a:p>
        </p:txBody>
      </p:sp>
      <p:sp>
        <p:nvSpPr>
          <p:cNvPr id="2002" name="Google Shape;2002;p6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344479" lvl="1" indent="-342891" algn="l" rtl="0">
              <a:lnSpc>
                <a:spcPct val="100000"/>
              </a:lnSpc>
              <a:spcBef>
                <a:spcPts val="600"/>
              </a:spcBef>
              <a:spcAft>
                <a:spcPts val="0"/>
              </a:spcAft>
              <a:buSzPts val="1800"/>
              <a:buChar char="⇥"/>
            </a:pPr>
            <a:r>
              <a:rPr lang="en-US"/>
              <a:t>Estimation and planning are not just about determining an appropriate schedule or deadline for any given project.</a:t>
            </a:r>
            <a:endParaRPr/>
          </a:p>
          <a:p>
            <a:pPr marL="344479" lvl="1" indent="-342891" algn="l" rtl="0">
              <a:lnSpc>
                <a:spcPct val="100000"/>
              </a:lnSpc>
              <a:spcBef>
                <a:spcPts val="600"/>
              </a:spcBef>
              <a:spcAft>
                <a:spcPts val="0"/>
              </a:spcAft>
              <a:buSzPts val="1800"/>
              <a:buChar char="⇥"/>
            </a:pPr>
            <a:r>
              <a:rPr lang="en-US"/>
              <a:t>Planning for any project should be an iterative and ongoing process to determine what to build and when to deliver it.</a:t>
            </a:r>
            <a:endParaRPr/>
          </a:p>
          <a:p>
            <a:pPr marL="344479" lvl="1" indent="-342891" algn="l" rtl="0">
              <a:lnSpc>
                <a:spcPct val="100000"/>
              </a:lnSpc>
              <a:spcBef>
                <a:spcPts val="600"/>
              </a:spcBef>
              <a:spcAft>
                <a:spcPts val="0"/>
              </a:spcAft>
              <a:buSzPts val="1800"/>
              <a:buChar char="⇥"/>
            </a:pPr>
            <a:r>
              <a:rPr lang="en-US"/>
              <a:t>The factors to be considered while planning are the features to be built, available resources and the schedule.</a:t>
            </a:r>
            <a:endParaRPr/>
          </a:p>
          <a:p>
            <a:pPr marL="344479" lvl="1" indent="-342891" algn="l" rtl="0">
              <a:lnSpc>
                <a:spcPct val="100000"/>
              </a:lnSpc>
              <a:spcBef>
                <a:spcPts val="600"/>
              </a:spcBef>
              <a:spcAft>
                <a:spcPts val="0"/>
              </a:spcAft>
              <a:buSzPts val="1800"/>
              <a:buChar char="⇥"/>
            </a:pPr>
            <a:r>
              <a:rPr lang="en-US"/>
              <a:t>Planning is a very important step in implementing Agile or any other development method. </a:t>
            </a:r>
            <a:endParaRPr/>
          </a:p>
          <a:p>
            <a:pPr marL="0" marR="0" lvl="0" indent="0" algn="l" rtl="0">
              <a:lnSpc>
                <a:spcPct val="100000"/>
              </a:lnSpc>
              <a:spcBef>
                <a:spcPts val="600"/>
              </a:spcBef>
              <a:spcAft>
                <a:spcPts val="600"/>
              </a:spcAft>
              <a:buClr>
                <a:schemeClr val="dk1"/>
              </a:buClr>
              <a:buSzPts val="1800"/>
              <a:buFont typeface="Arial"/>
              <a:buNone/>
            </a:pPr>
            <a:endParaRPr/>
          </a:p>
        </p:txBody>
      </p:sp>
      <p:grpSp>
        <p:nvGrpSpPr>
          <p:cNvPr id="2003" name="Google Shape;2003;p63"/>
          <p:cNvGrpSpPr/>
          <p:nvPr/>
        </p:nvGrpSpPr>
        <p:grpSpPr>
          <a:xfrm>
            <a:off x="914356" y="3739281"/>
            <a:ext cx="5762215" cy="2650752"/>
            <a:chOff x="914356" y="3753795"/>
            <a:chExt cx="5355815" cy="2650752"/>
          </a:xfrm>
        </p:grpSpPr>
        <p:sp>
          <p:nvSpPr>
            <p:cNvPr id="2004" name="Google Shape;2004;p63"/>
            <p:cNvSpPr/>
            <p:nvPr/>
          </p:nvSpPr>
          <p:spPr>
            <a:xfrm>
              <a:off x="914356" y="3753795"/>
              <a:ext cx="5355815" cy="365621"/>
            </a:xfrm>
            <a:prstGeom prst="roundRect">
              <a:avLst>
                <a:gd name="adj" fmla="val 16667"/>
              </a:avLst>
            </a:prstGeom>
            <a:solidFill>
              <a:srgbClr val="0EC07D"/>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lt1"/>
                  </a:solidFill>
                  <a:latin typeface="Arial"/>
                  <a:ea typeface="Arial"/>
                  <a:cs typeface="Arial"/>
                  <a:sym typeface="Arial"/>
                </a:rPr>
                <a:t>Planning is important because it helps in the following:</a:t>
              </a:r>
              <a:endParaRPr/>
            </a:p>
          </p:txBody>
        </p:sp>
        <p:sp>
          <p:nvSpPr>
            <p:cNvPr id="2005" name="Google Shape;2005;p63"/>
            <p:cNvSpPr/>
            <p:nvPr/>
          </p:nvSpPr>
          <p:spPr>
            <a:xfrm>
              <a:off x="941761" y="4119416"/>
              <a:ext cx="91440" cy="274215"/>
            </a:xfrm>
            <a:custGeom>
              <a:avLst/>
              <a:gdLst/>
              <a:ahLst/>
              <a:cxnLst/>
              <a:rect l="l" t="t" r="r" b="b"/>
              <a:pathLst>
                <a:path w="120000" h="120000" extrusionOk="0">
                  <a:moveTo>
                    <a:pt x="60000" y="0"/>
                  </a:moveTo>
                  <a:lnTo>
                    <a:pt x="60000" y="120000"/>
                  </a:lnTo>
                  <a:lnTo>
                    <a:pt x="155963" y="120000"/>
                  </a:lnTo>
                </a:path>
              </a:pathLst>
            </a:custGeom>
            <a:noFill/>
            <a:ln w="28575" cap="flat" cmpd="sng">
              <a:solidFill>
                <a:srgbClr val="0EC07D"/>
              </a:solidFill>
              <a:prstDash val="solid"/>
              <a:round/>
              <a:headEnd type="none" w="sm" len="sm"/>
              <a:tailEnd type="none" w="sm" len="sm"/>
            </a:ln>
          </p:spPr>
        </p:sp>
        <p:sp>
          <p:nvSpPr>
            <p:cNvPr id="2006" name="Google Shape;2006;p63"/>
            <p:cNvSpPr/>
            <p:nvPr/>
          </p:nvSpPr>
          <p:spPr>
            <a:xfrm>
              <a:off x="1060605" y="4210821"/>
              <a:ext cx="5209566"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Reducing risk</a:t>
              </a:r>
              <a:endParaRPr/>
            </a:p>
          </p:txBody>
        </p:sp>
        <p:sp>
          <p:nvSpPr>
            <p:cNvPr id="2007" name="Google Shape;2007;p63"/>
            <p:cNvSpPr/>
            <p:nvPr/>
          </p:nvSpPr>
          <p:spPr>
            <a:xfrm>
              <a:off x="941761" y="4119416"/>
              <a:ext cx="91440" cy="731242"/>
            </a:xfrm>
            <a:custGeom>
              <a:avLst/>
              <a:gdLst/>
              <a:ahLst/>
              <a:cxnLst/>
              <a:rect l="l" t="t" r="r" b="b"/>
              <a:pathLst>
                <a:path w="120000" h="120000" extrusionOk="0">
                  <a:moveTo>
                    <a:pt x="60000" y="0"/>
                  </a:moveTo>
                  <a:lnTo>
                    <a:pt x="60000" y="120000"/>
                  </a:lnTo>
                  <a:lnTo>
                    <a:pt x="155963" y="120000"/>
                  </a:lnTo>
                </a:path>
              </a:pathLst>
            </a:custGeom>
            <a:noFill/>
            <a:ln w="28575" cap="flat" cmpd="sng">
              <a:solidFill>
                <a:srgbClr val="0EC07D"/>
              </a:solidFill>
              <a:prstDash val="solid"/>
              <a:round/>
              <a:headEnd type="none" w="sm" len="sm"/>
              <a:tailEnd type="none" w="sm" len="sm"/>
            </a:ln>
          </p:spPr>
        </p:sp>
        <p:sp>
          <p:nvSpPr>
            <p:cNvPr id="2008" name="Google Shape;2008;p63"/>
            <p:cNvSpPr/>
            <p:nvPr/>
          </p:nvSpPr>
          <p:spPr>
            <a:xfrm>
              <a:off x="1060605" y="4667847"/>
              <a:ext cx="5209566"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Reducing uncertainty</a:t>
              </a:r>
              <a:endParaRPr/>
            </a:p>
          </p:txBody>
        </p:sp>
        <p:sp>
          <p:nvSpPr>
            <p:cNvPr id="2009" name="Google Shape;2009;p63"/>
            <p:cNvSpPr/>
            <p:nvPr/>
          </p:nvSpPr>
          <p:spPr>
            <a:xfrm>
              <a:off x="941761" y="4119416"/>
              <a:ext cx="91440" cy="1188268"/>
            </a:xfrm>
            <a:custGeom>
              <a:avLst/>
              <a:gdLst/>
              <a:ahLst/>
              <a:cxnLst/>
              <a:rect l="l" t="t" r="r" b="b"/>
              <a:pathLst>
                <a:path w="120000" h="120000" extrusionOk="0">
                  <a:moveTo>
                    <a:pt x="60000" y="0"/>
                  </a:moveTo>
                  <a:lnTo>
                    <a:pt x="60000" y="120000"/>
                  </a:lnTo>
                  <a:lnTo>
                    <a:pt x="155963" y="120000"/>
                  </a:lnTo>
                </a:path>
              </a:pathLst>
            </a:custGeom>
            <a:noFill/>
            <a:ln w="28575" cap="flat" cmpd="sng">
              <a:solidFill>
                <a:srgbClr val="0EC07D"/>
              </a:solidFill>
              <a:prstDash val="solid"/>
              <a:round/>
              <a:headEnd type="none" w="sm" len="sm"/>
              <a:tailEnd type="none" w="sm" len="sm"/>
            </a:ln>
          </p:spPr>
        </p:sp>
        <p:sp>
          <p:nvSpPr>
            <p:cNvPr id="2010" name="Google Shape;2010;p63"/>
            <p:cNvSpPr/>
            <p:nvPr/>
          </p:nvSpPr>
          <p:spPr>
            <a:xfrm>
              <a:off x="1060605" y="5124874"/>
              <a:ext cx="5209566"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Supporting better decision making</a:t>
              </a:r>
              <a:endParaRPr/>
            </a:p>
          </p:txBody>
        </p:sp>
        <p:sp>
          <p:nvSpPr>
            <p:cNvPr id="2011" name="Google Shape;2011;p63"/>
            <p:cNvSpPr/>
            <p:nvPr/>
          </p:nvSpPr>
          <p:spPr>
            <a:xfrm>
              <a:off x="941761" y="4119416"/>
              <a:ext cx="91440" cy="1645294"/>
            </a:xfrm>
            <a:custGeom>
              <a:avLst/>
              <a:gdLst/>
              <a:ahLst/>
              <a:cxnLst/>
              <a:rect l="l" t="t" r="r" b="b"/>
              <a:pathLst>
                <a:path w="120000" h="120000" extrusionOk="0">
                  <a:moveTo>
                    <a:pt x="60000" y="0"/>
                  </a:moveTo>
                  <a:lnTo>
                    <a:pt x="60000" y="120000"/>
                  </a:lnTo>
                  <a:lnTo>
                    <a:pt x="155963" y="120000"/>
                  </a:lnTo>
                </a:path>
              </a:pathLst>
            </a:custGeom>
            <a:noFill/>
            <a:ln w="28575" cap="flat" cmpd="sng">
              <a:solidFill>
                <a:srgbClr val="0EC07D"/>
              </a:solidFill>
              <a:prstDash val="solid"/>
              <a:round/>
              <a:headEnd type="none" w="sm" len="sm"/>
              <a:tailEnd type="none" w="sm" len="sm"/>
            </a:ln>
          </p:spPr>
        </p:sp>
        <p:sp>
          <p:nvSpPr>
            <p:cNvPr id="2012" name="Google Shape;2012;p63"/>
            <p:cNvSpPr/>
            <p:nvPr/>
          </p:nvSpPr>
          <p:spPr>
            <a:xfrm>
              <a:off x="1060605" y="5581900"/>
              <a:ext cx="5209566"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Establishing trust</a:t>
              </a:r>
              <a:endParaRPr/>
            </a:p>
          </p:txBody>
        </p:sp>
        <p:sp>
          <p:nvSpPr>
            <p:cNvPr id="2013" name="Google Shape;2013;p63"/>
            <p:cNvSpPr/>
            <p:nvPr/>
          </p:nvSpPr>
          <p:spPr>
            <a:xfrm>
              <a:off x="941761" y="4119416"/>
              <a:ext cx="91440" cy="2102321"/>
            </a:xfrm>
            <a:custGeom>
              <a:avLst/>
              <a:gdLst/>
              <a:ahLst/>
              <a:cxnLst/>
              <a:rect l="l" t="t" r="r" b="b"/>
              <a:pathLst>
                <a:path w="120000" h="120000" extrusionOk="0">
                  <a:moveTo>
                    <a:pt x="60000" y="0"/>
                  </a:moveTo>
                  <a:lnTo>
                    <a:pt x="60000" y="120000"/>
                  </a:lnTo>
                  <a:lnTo>
                    <a:pt x="155963" y="120000"/>
                  </a:lnTo>
                </a:path>
              </a:pathLst>
            </a:custGeom>
            <a:noFill/>
            <a:ln w="28575" cap="flat" cmpd="sng">
              <a:solidFill>
                <a:srgbClr val="0EC07D"/>
              </a:solidFill>
              <a:prstDash val="solid"/>
              <a:round/>
              <a:headEnd type="none" w="sm" len="sm"/>
              <a:tailEnd type="none" w="sm" len="sm"/>
            </a:ln>
          </p:spPr>
        </p:sp>
        <p:sp>
          <p:nvSpPr>
            <p:cNvPr id="2014" name="Google Shape;2014;p63"/>
            <p:cNvSpPr/>
            <p:nvPr/>
          </p:nvSpPr>
          <p:spPr>
            <a:xfrm>
              <a:off x="1060605" y="6038926"/>
              <a:ext cx="5209566"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Conveying information</a:t>
              </a:r>
              <a:endParaRPr/>
            </a:p>
          </p:txBody>
        </p:sp>
      </p:grpSp>
      <p:sp>
        <p:nvSpPr>
          <p:cNvPr id="16" name="Rectangle 15">
            <a:extLst>
              <a:ext uri="{FF2B5EF4-FFF2-40B4-BE49-F238E27FC236}">
                <a16:creationId xmlns:a16="http://schemas.microsoft.com/office/drawing/2014/main" id="{C954C767-E455-49B2-B725-3E0A7A8DC7D2}"/>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86658DF2-C935-4BD5-A263-B2B4388160C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6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1.23.1 Agile Planning</a:t>
            </a:r>
            <a:endParaRPr/>
          </a:p>
        </p:txBody>
      </p:sp>
      <p:sp>
        <p:nvSpPr>
          <p:cNvPr id="2020" name="Google Shape;2020;p64"/>
          <p:cNvSpPr txBox="1">
            <a:spLocks noGrp="1"/>
          </p:cNvSpPr>
          <p:nvPr>
            <p:ph type="body" idx="1"/>
          </p:nvPr>
        </p:nvSpPr>
        <p:spPr>
          <a:xfrm>
            <a:off x="514350" y="1304995"/>
            <a:ext cx="1091564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According to Mike Cohn, the author of </a:t>
            </a:r>
            <a:r>
              <a:rPr lang="en-US" i="1"/>
              <a:t>Agile Estimating and Planning</a:t>
            </a:r>
            <a:r>
              <a:rPr lang="en-US"/>
              <a:t>, “Agile planning balances the effort and investment in planning with the knowledge that we will revise the plan through the course of the project.”</a:t>
            </a:r>
            <a:endParaRPr/>
          </a:p>
          <a:p>
            <a:pPr marL="344479" lvl="1" indent="-342891" algn="l" rtl="0">
              <a:lnSpc>
                <a:spcPct val="100000"/>
              </a:lnSpc>
              <a:spcBef>
                <a:spcPts val="1200"/>
              </a:spcBef>
              <a:spcAft>
                <a:spcPts val="0"/>
              </a:spcAft>
              <a:buSzPts val="1800"/>
              <a:buChar char="⇥"/>
            </a:pPr>
            <a:r>
              <a:rPr lang="en-US"/>
              <a:t>Plan changes only if there is a need that arises based on the learning acquired through the course of the project.</a:t>
            </a:r>
            <a:endParaRPr/>
          </a:p>
          <a:p>
            <a:pPr marL="344479" lvl="1" indent="-342891" algn="l" rtl="0">
              <a:lnSpc>
                <a:spcPct val="100000"/>
              </a:lnSpc>
              <a:spcBef>
                <a:spcPts val="600"/>
              </a:spcBef>
              <a:spcAft>
                <a:spcPts val="0"/>
              </a:spcAft>
              <a:buSzPts val="1800"/>
              <a:buChar char="⇥"/>
            </a:pPr>
            <a:r>
              <a:rPr lang="en-US"/>
              <a:t>Plan changes if the customer requirements change, or change in technology or change in priorities. </a:t>
            </a:r>
            <a:endParaRPr/>
          </a:p>
          <a:p>
            <a:pPr marL="0" marR="0" lvl="0" indent="0" algn="l" rtl="0">
              <a:lnSpc>
                <a:spcPct val="100000"/>
              </a:lnSpc>
              <a:spcBef>
                <a:spcPts val="600"/>
              </a:spcBef>
              <a:spcAft>
                <a:spcPts val="0"/>
              </a:spcAft>
              <a:buClr>
                <a:schemeClr val="dk1"/>
              </a:buClr>
              <a:buSzPts val="1800"/>
              <a:buFont typeface="Arial"/>
              <a:buNone/>
            </a:pPr>
            <a:r>
              <a:rPr lang="en-US"/>
              <a:t> </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2021" name="Google Shape;2021;p64"/>
          <p:cNvGrpSpPr/>
          <p:nvPr/>
        </p:nvGrpSpPr>
        <p:grpSpPr>
          <a:xfrm>
            <a:off x="885327" y="3575369"/>
            <a:ext cx="5762215" cy="2193726"/>
            <a:chOff x="885327" y="3495071"/>
            <a:chExt cx="5762215" cy="2193726"/>
          </a:xfrm>
        </p:grpSpPr>
        <p:sp>
          <p:nvSpPr>
            <p:cNvPr id="2022" name="Google Shape;2022;p64"/>
            <p:cNvSpPr/>
            <p:nvPr/>
          </p:nvSpPr>
          <p:spPr>
            <a:xfrm>
              <a:off x="885327" y="3495071"/>
              <a:ext cx="5762215" cy="365621"/>
            </a:xfrm>
            <a:prstGeom prst="roundRect">
              <a:avLst>
                <a:gd name="adj" fmla="val 16667"/>
              </a:avLst>
            </a:prstGeom>
            <a:solidFill>
              <a:srgbClr val="0EC07D"/>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lt1"/>
                  </a:solidFill>
                  <a:latin typeface="Arial"/>
                  <a:ea typeface="Arial"/>
                  <a:cs typeface="Arial"/>
                  <a:sym typeface="Arial"/>
                </a:rPr>
                <a:t>The most important aspects of Agile planning include:</a:t>
              </a:r>
              <a:endParaRPr/>
            </a:p>
          </p:txBody>
        </p:sp>
        <p:sp>
          <p:nvSpPr>
            <p:cNvPr id="2023" name="Google Shape;2023;p64"/>
            <p:cNvSpPr/>
            <p:nvPr/>
          </p:nvSpPr>
          <p:spPr>
            <a:xfrm>
              <a:off x="914811" y="3860692"/>
              <a:ext cx="98378" cy="274215"/>
            </a:xfrm>
            <a:custGeom>
              <a:avLst/>
              <a:gdLst/>
              <a:ahLst/>
              <a:cxnLst/>
              <a:rect l="l" t="t" r="r" b="b"/>
              <a:pathLst>
                <a:path w="120000" h="120000" extrusionOk="0">
                  <a:moveTo>
                    <a:pt x="55769" y="0"/>
                  </a:moveTo>
                  <a:lnTo>
                    <a:pt x="55769" y="120000"/>
                  </a:lnTo>
                  <a:lnTo>
                    <a:pt x="144964" y="120000"/>
                  </a:lnTo>
                </a:path>
              </a:pathLst>
            </a:custGeom>
            <a:noFill/>
            <a:ln w="28575" cap="flat" cmpd="sng">
              <a:solidFill>
                <a:srgbClr val="0EC07D"/>
              </a:solidFill>
              <a:prstDash val="solid"/>
              <a:round/>
              <a:headEnd type="none" w="sm" len="sm"/>
              <a:tailEnd type="none" w="sm" len="sm"/>
            </a:ln>
          </p:spPr>
        </p:sp>
        <p:sp>
          <p:nvSpPr>
            <p:cNvPr id="2024" name="Google Shape;2024;p64"/>
            <p:cNvSpPr/>
            <p:nvPr/>
          </p:nvSpPr>
          <p:spPr>
            <a:xfrm>
              <a:off x="1042673" y="3952097"/>
              <a:ext cx="5604869"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It is focused more on the planning than the plan</a:t>
              </a:r>
              <a:endParaRPr/>
            </a:p>
          </p:txBody>
        </p:sp>
        <p:sp>
          <p:nvSpPr>
            <p:cNvPr id="2025" name="Google Shape;2025;p64"/>
            <p:cNvSpPr/>
            <p:nvPr/>
          </p:nvSpPr>
          <p:spPr>
            <a:xfrm>
              <a:off x="914811" y="3860692"/>
              <a:ext cx="98378" cy="731242"/>
            </a:xfrm>
            <a:custGeom>
              <a:avLst/>
              <a:gdLst/>
              <a:ahLst/>
              <a:cxnLst/>
              <a:rect l="l" t="t" r="r" b="b"/>
              <a:pathLst>
                <a:path w="120000" h="120000" extrusionOk="0">
                  <a:moveTo>
                    <a:pt x="55769" y="0"/>
                  </a:moveTo>
                  <a:lnTo>
                    <a:pt x="55769" y="120000"/>
                  </a:lnTo>
                  <a:lnTo>
                    <a:pt x="144964" y="120000"/>
                  </a:lnTo>
                </a:path>
              </a:pathLst>
            </a:custGeom>
            <a:noFill/>
            <a:ln w="28575" cap="flat" cmpd="sng">
              <a:solidFill>
                <a:srgbClr val="0EC07D"/>
              </a:solidFill>
              <a:prstDash val="solid"/>
              <a:round/>
              <a:headEnd type="none" w="sm" len="sm"/>
              <a:tailEnd type="none" w="sm" len="sm"/>
            </a:ln>
          </p:spPr>
        </p:sp>
        <p:sp>
          <p:nvSpPr>
            <p:cNvPr id="2026" name="Google Shape;2026;p64"/>
            <p:cNvSpPr/>
            <p:nvPr/>
          </p:nvSpPr>
          <p:spPr>
            <a:xfrm>
              <a:off x="1042673" y="4409123"/>
              <a:ext cx="5604869"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It encourages change</a:t>
              </a:r>
              <a:endParaRPr/>
            </a:p>
          </p:txBody>
        </p:sp>
        <p:sp>
          <p:nvSpPr>
            <p:cNvPr id="2027" name="Google Shape;2027;p64"/>
            <p:cNvSpPr/>
            <p:nvPr/>
          </p:nvSpPr>
          <p:spPr>
            <a:xfrm>
              <a:off x="914811" y="3860692"/>
              <a:ext cx="98378" cy="1188268"/>
            </a:xfrm>
            <a:custGeom>
              <a:avLst/>
              <a:gdLst/>
              <a:ahLst/>
              <a:cxnLst/>
              <a:rect l="l" t="t" r="r" b="b"/>
              <a:pathLst>
                <a:path w="120000" h="120000" extrusionOk="0">
                  <a:moveTo>
                    <a:pt x="55769" y="0"/>
                  </a:moveTo>
                  <a:lnTo>
                    <a:pt x="55769" y="120000"/>
                  </a:lnTo>
                  <a:lnTo>
                    <a:pt x="144964" y="120000"/>
                  </a:lnTo>
                </a:path>
              </a:pathLst>
            </a:custGeom>
            <a:noFill/>
            <a:ln w="28575" cap="flat" cmpd="sng">
              <a:solidFill>
                <a:srgbClr val="0EC07D"/>
              </a:solidFill>
              <a:prstDash val="solid"/>
              <a:round/>
              <a:headEnd type="none" w="sm" len="sm"/>
              <a:tailEnd type="none" w="sm" len="sm"/>
            </a:ln>
          </p:spPr>
        </p:sp>
        <p:sp>
          <p:nvSpPr>
            <p:cNvPr id="2028" name="Google Shape;2028;p64"/>
            <p:cNvSpPr/>
            <p:nvPr/>
          </p:nvSpPr>
          <p:spPr>
            <a:xfrm>
              <a:off x="1042673" y="4866150"/>
              <a:ext cx="5604869"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It results in plans that are easily changed</a:t>
              </a:r>
              <a:endParaRPr/>
            </a:p>
          </p:txBody>
        </p:sp>
        <p:sp>
          <p:nvSpPr>
            <p:cNvPr id="2029" name="Google Shape;2029;p64"/>
            <p:cNvSpPr/>
            <p:nvPr/>
          </p:nvSpPr>
          <p:spPr>
            <a:xfrm>
              <a:off x="914811" y="3860692"/>
              <a:ext cx="98378" cy="1645294"/>
            </a:xfrm>
            <a:custGeom>
              <a:avLst/>
              <a:gdLst/>
              <a:ahLst/>
              <a:cxnLst/>
              <a:rect l="l" t="t" r="r" b="b"/>
              <a:pathLst>
                <a:path w="120000" h="120000" extrusionOk="0">
                  <a:moveTo>
                    <a:pt x="55769" y="0"/>
                  </a:moveTo>
                  <a:lnTo>
                    <a:pt x="55769" y="120000"/>
                  </a:lnTo>
                  <a:lnTo>
                    <a:pt x="144964" y="120000"/>
                  </a:lnTo>
                </a:path>
              </a:pathLst>
            </a:custGeom>
            <a:noFill/>
            <a:ln w="28575" cap="flat" cmpd="sng">
              <a:solidFill>
                <a:srgbClr val="0EC07D"/>
              </a:solidFill>
              <a:prstDash val="solid"/>
              <a:round/>
              <a:headEnd type="none" w="sm" len="sm"/>
              <a:tailEnd type="none" w="sm" len="sm"/>
            </a:ln>
          </p:spPr>
        </p:sp>
        <p:sp>
          <p:nvSpPr>
            <p:cNvPr id="2030" name="Google Shape;2030;p64"/>
            <p:cNvSpPr/>
            <p:nvPr/>
          </p:nvSpPr>
          <p:spPr>
            <a:xfrm>
              <a:off x="1042673" y="5323176"/>
              <a:ext cx="5604869" cy="365621"/>
            </a:xfrm>
            <a:prstGeom prst="roundRect">
              <a:avLst>
                <a:gd name="adj" fmla="val 16667"/>
              </a:avLst>
            </a:prstGeom>
            <a:solidFill>
              <a:schemeClr val="lt1">
                <a:alpha val="89803"/>
              </a:schemeClr>
            </a:solidFill>
            <a:ln w="28575" cap="flat" cmpd="sng">
              <a:solidFill>
                <a:srgbClr val="0EC07D"/>
              </a:solidFill>
              <a:prstDash val="solid"/>
              <a:round/>
              <a:headEnd type="none" w="sm" len="sm"/>
              <a:tailEnd type="none" w="sm" len="sm"/>
            </a:ln>
          </p:spPr>
          <p:txBody>
            <a:bodyPr spcFirstLastPara="1" wrap="square" lIns="91425" tIns="18325" rIns="22125" bIns="18325" anchor="ctr" anchorCtr="0">
              <a:noAutofit/>
            </a:bodyPr>
            <a:lstStyle/>
            <a:p>
              <a:pPr marL="0" marR="0" lvl="0" indent="0" algn="l"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It’s spread throughout the project</a:t>
              </a:r>
              <a:endParaRPr/>
            </a:p>
          </p:txBody>
        </p:sp>
      </p:grpSp>
      <p:sp>
        <p:nvSpPr>
          <p:cNvPr id="14" name="Rectangle 13">
            <a:extLst>
              <a:ext uri="{FF2B5EF4-FFF2-40B4-BE49-F238E27FC236}">
                <a16:creationId xmlns:a16="http://schemas.microsoft.com/office/drawing/2014/main" id="{C2078001-41D9-4B6D-AB05-A8F41A5DF858}"/>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751218E-E4B8-4B10-90A9-87B4A9542EDD}"/>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6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1.24 Need for Agile Planning</a:t>
            </a:r>
            <a:endParaRPr/>
          </a:p>
        </p:txBody>
      </p:sp>
      <p:sp>
        <p:nvSpPr>
          <p:cNvPr id="2036" name="Google Shape;2036;p6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037" name="Google Shape;2037;p65"/>
          <p:cNvGrpSpPr/>
          <p:nvPr/>
        </p:nvGrpSpPr>
        <p:grpSpPr>
          <a:xfrm>
            <a:off x="514350" y="1304995"/>
            <a:ext cx="11131312" cy="3702433"/>
            <a:chOff x="514348" y="2236479"/>
            <a:chExt cx="11131312" cy="3260991"/>
          </a:xfrm>
        </p:grpSpPr>
        <p:sp>
          <p:nvSpPr>
            <p:cNvPr id="2038" name="Google Shape;2038;p65"/>
            <p:cNvSpPr/>
            <p:nvPr/>
          </p:nvSpPr>
          <p:spPr>
            <a:xfrm>
              <a:off x="514349" y="2236486"/>
              <a:ext cx="11131311" cy="3260984"/>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Focusing more on activities than delivered features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Ignoring the prioritization</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Not considering the existence of uncertainty</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Considering estimations as commitments</a:t>
              </a:r>
              <a:endParaRPr/>
            </a:p>
            <a:p>
              <a:pPr marL="0" marR="0" lvl="1" indent="0" algn="l" rtl="0">
                <a:lnSpc>
                  <a:spcPct val="100000"/>
                </a:lnSpc>
                <a:spcBef>
                  <a:spcPts val="600"/>
                </a:spcBef>
                <a:spcAft>
                  <a:spcPts val="0"/>
                </a:spcAft>
                <a:buNone/>
              </a:pPr>
              <a:r>
                <a:rPr lang="en-US" sz="1800" b="0" i="0" u="none" strike="noStrike" cap="none">
                  <a:solidFill>
                    <a:schemeClr val="dk1"/>
                  </a:solidFill>
                  <a:latin typeface="Arial"/>
                  <a:ea typeface="Arial"/>
                  <a:cs typeface="Arial"/>
                  <a:sym typeface="Arial"/>
                </a:rPr>
                <a:t>To keep up with the progress of Agile projects and the dynamic environments, the planning has to be Agile as well.</a:t>
              </a:r>
              <a:endParaRPr/>
            </a:p>
            <a:p>
              <a:pPr marL="0" marR="0" lvl="1" indent="0" algn="l" rtl="0">
                <a:lnSpc>
                  <a:spcPct val="100000"/>
                </a:lnSpc>
                <a:spcBef>
                  <a:spcPts val="600"/>
                </a:spcBef>
                <a:spcAft>
                  <a:spcPts val="0"/>
                </a:spcAft>
                <a:buNone/>
              </a:pPr>
              <a:r>
                <a:rPr lang="en-US" sz="1800" b="0" i="0" u="none" strike="noStrike" cap="none">
                  <a:solidFill>
                    <a:schemeClr val="dk1"/>
                  </a:solidFill>
                  <a:latin typeface="Arial"/>
                  <a:ea typeface="Arial"/>
                  <a:cs typeface="Arial"/>
                  <a:sym typeface="Arial"/>
                </a:rPr>
                <a:t>Agile planning factors in the user requirements and the plan is adapted to accommodate the changes, which makes it superior to traditional planning. </a:t>
              </a:r>
              <a:endParaRPr/>
            </a:p>
          </p:txBody>
        </p:sp>
        <p:sp>
          <p:nvSpPr>
            <p:cNvPr id="2039" name="Google Shape;2039;p65"/>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Agile planning helps in overcoming the deficiencies associated with traditional planning, which include:</a:t>
              </a:r>
              <a:endParaRPr/>
            </a:p>
          </p:txBody>
        </p:sp>
      </p:grpSp>
      <p:sp>
        <p:nvSpPr>
          <p:cNvPr id="7" name="Rectangle 6">
            <a:extLst>
              <a:ext uri="{FF2B5EF4-FFF2-40B4-BE49-F238E27FC236}">
                <a16:creationId xmlns:a16="http://schemas.microsoft.com/office/drawing/2014/main" id="{F03B3BC1-5EEF-4B02-914F-114B852670EF}"/>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196822DD-8A55-4D63-84D7-B0AFD3F2AFE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6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1.25 The Agile Planning Onion</a:t>
            </a:r>
            <a:endParaRPr/>
          </a:p>
        </p:txBody>
      </p:sp>
      <p:sp>
        <p:nvSpPr>
          <p:cNvPr id="2045" name="Google Shape;2045;p66"/>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The given image illustrates the relationship between the different planning horizons.</a:t>
            </a:r>
            <a:endParaRPr/>
          </a:p>
        </p:txBody>
      </p:sp>
      <p:sp>
        <p:nvSpPr>
          <p:cNvPr id="2046" name="Google Shape;2046;p66"/>
          <p:cNvSpPr txBox="1"/>
          <p:nvPr/>
        </p:nvSpPr>
        <p:spPr>
          <a:xfrm>
            <a:off x="58056" y="6184052"/>
            <a:ext cx="2649200" cy="311727"/>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900" b="0" i="1" u="none" strike="noStrike" cap="none">
                <a:solidFill>
                  <a:srgbClr val="000000"/>
                </a:solidFill>
                <a:latin typeface="Arial"/>
                <a:ea typeface="Arial"/>
                <a:cs typeface="Arial"/>
                <a:sym typeface="Arial"/>
              </a:rPr>
              <a:t>Credit: Mike Cohn</a:t>
            </a:r>
            <a:endParaRPr sz="900" b="0" i="1" u="none" strike="noStrike" cap="none">
              <a:solidFill>
                <a:srgbClr val="000000"/>
              </a:solidFill>
              <a:latin typeface="Arial"/>
              <a:ea typeface="Arial"/>
              <a:cs typeface="Arial"/>
              <a:sym typeface="Arial"/>
            </a:endParaRPr>
          </a:p>
        </p:txBody>
      </p:sp>
      <p:grpSp>
        <p:nvGrpSpPr>
          <p:cNvPr id="2047" name="Google Shape;2047;p66"/>
          <p:cNvGrpSpPr/>
          <p:nvPr/>
        </p:nvGrpSpPr>
        <p:grpSpPr>
          <a:xfrm>
            <a:off x="2752262" y="1893397"/>
            <a:ext cx="5428345" cy="4461999"/>
            <a:chOff x="2752262" y="1893397"/>
            <a:chExt cx="5428345" cy="4461999"/>
          </a:xfrm>
        </p:grpSpPr>
        <p:sp>
          <p:nvSpPr>
            <p:cNvPr id="2048" name="Google Shape;2048;p66"/>
            <p:cNvSpPr/>
            <p:nvPr/>
          </p:nvSpPr>
          <p:spPr>
            <a:xfrm>
              <a:off x="4195240" y="4309856"/>
              <a:ext cx="2542391" cy="2045540"/>
            </a:xfrm>
            <a:prstGeom prst="roundRect">
              <a:avLst>
                <a:gd name="adj" fmla="val 46097"/>
              </a:avLst>
            </a:pr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49" name="Google Shape;2049;p66"/>
            <p:cNvSpPr/>
            <p:nvPr/>
          </p:nvSpPr>
          <p:spPr>
            <a:xfrm>
              <a:off x="2752262" y="1987891"/>
              <a:ext cx="5428345" cy="4367505"/>
            </a:xfrm>
            <a:prstGeom prst="roundRect">
              <a:avLst>
                <a:gd name="adj" fmla="val 46097"/>
              </a:avLst>
            </a:pr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50" name="Google Shape;2050;p66"/>
            <p:cNvSpPr/>
            <p:nvPr/>
          </p:nvSpPr>
          <p:spPr>
            <a:xfrm>
              <a:off x="3095827" y="2540738"/>
              <a:ext cx="4741216" cy="3814657"/>
            </a:xfrm>
            <a:prstGeom prst="roundRect">
              <a:avLst>
                <a:gd name="adj" fmla="val 46097"/>
              </a:avLst>
            </a:pr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51" name="Google Shape;2051;p66"/>
            <p:cNvSpPr/>
            <p:nvPr/>
          </p:nvSpPr>
          <p:spPr>
            <a:xfrm>
              <a:off x="3436442" y="3088838"/>
              <a:ext cx="4059986" cy="3266557"/>
            </a:xfrm>
            <a:prstGeom prst="roundRect">
              <a:avLst>
                <a:gd name="adj" fmla="val 46097"/>
              </a:avLst>
            </a:pr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52" name="Google Shape;2052;p66"/>
            <p:cNvSpPr/>
            <p:nvPr/>
          </p:nvSpPr>
          <p:spPr>
            <a:xfrm>
              <a:off x="4534015" y="4854996"/>
              <a:ext cx="1864840" cy="1500400"/>
            </a:xfrm>
            <a:prstGeom prst="roundRect">
              <a:avLst>
                <a:gd name="adj" fmla="val 46097"/>
              </a:avLst>
            </a:pr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53" name="Google Shape;2053;p66"/>
            <p:cNvSpPr/>
            <p:nvPr/>
          </p:nvSpPr>
          <p:spPr>
            <a:xfrm>
              <a:off x="3834495" y="3729364"/>
              <a:ext cx="3263880" cy="2626031"/>
            </a:xfrm>
            <a:prstGeom prst="roundRect">
              <a:avLst>
                <a:gd name="adj" fmla="val 46097"/>
              </a:avLst>
            </a:pr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54" name="Google Shape;2054;p66"/>
            <p:cNvSpPr txBox="1"/>
            <p:nvPr/>
          </p:nvSpPr>
          <p:spPr>
            <a:xfrm>
              <a:off x="5067180" y="1893397"/>
              <a:ext cx="798507" cy="254360"/>
            </a:xfrm>
            <a:prstGeom prst="rect">
              <a:avLst/>
            </a:prstGeom>
            <a:solidFill>
              <a:schemeClr val="lt1"/>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Strategy</a:t>
              </a:r>
              <a:endParaRPr/>
            </a:p>
          </p:txBody>
        </p:sp>
        <p:sp>
          <p:nvSpPr>
            <p:cNvPr id="2055" name="Google Shape;2055;p66"/>
            <p:cNvSpPr txBox="1"/>
            <p:nvPr/>
          </p:nvSpPr>
          <p:spPr>
            <a:xfrm>
              <a:off x="5067180" y="2426883"/>
              <a:ext cx="798507" cy="254360"/>
            </a:xfrm>
            <a:prstGeom prst="rect">
              <a:avLst/>
            </a:prstGeom>
            <a:solidFill>
              <a:schemeClr val="lt1"/>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Portfolio</a:t>
              </a:r>
              <a:endParaRPr/>
            </a:p>
          </p:txBody>
        </p:sp>
        <p:sp>
          <p:nvSpPr>
            <p:cNvPr id="2056" name="Google Shape;2056;p66"/>
            <p:cNvSpPr txBox="1"/>
            <p:nvPr/>
          </p:nvSpPr>
          <p:spPr>
            <a:xfrm>
              <a:off x="5067180" y="2981869"/>
              <a:ext cx="798507" cy="254360"/>
            </a:xfrm>
            <a:prstGeom prst="rect">
              <a:avLst/>
            </a:prstGeom>
            <a:solidFill>
              <a:schemeClr val="lt1"/>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Product</a:t>
              </a:r>
              <a:endParaRPr/>
            </a:p>
          </p:txBody>
        </p:sp>
        <p:sp>
          <p:nvSpPr>
            <p:cNvPr id="2057" name="Google Shape;2057;p66"/>
            <p:cNvSpPr txBox="1"/>
            <p:nvPr/>
          </p:nvSpPr>
          <p:spPr>
            <a:xfrm>
              <a:off x="5075047" y="3613657"/>
              <a:ext cx="782773" cy="254360"/>
            </a:xfrm>
            <a:prstGeom prst="rect">
              <a:avLst/>
            </a:prstGeom>
            <a:solidFill>
              <a:schemeClr val="lt1"/>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Release</a:t>
              </a:r>
              <a:endParaRPr/>
            </a:p>
          </p:txBody>
        </p:sp>
        <p:sp>
          <p:nvSpPr>
            <p:cNvPr id="2058" name="Google Shape;2058;p66"/>
            <p:cNvSpPr txBox="1"/>
            <p:nvPr/>
          </p:nvSpPr>
          <p:spPr>
            <a:xfrm>
              <a:off x="5075047" y="4201502"/>
              <a:ext cx="782773" cy="254360"/>
            </a:xfrm>
            <a:prstGeom prst="rect">
              <a:avLst/>
            </a:prstGeom>
            <a:solidFill>
              <a:schemeClr val="lt1"/>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Iteration</a:t>
              </a:r>
              <a:endParaRPr/>
            </a:p>
          </p:txBody>
        </p:sp>
        <p:sp>
          <p:nvSpPr>
            <p:cNvPr id="2059" name="Google Shape;2059;p66"/>
            <p:cNvSpPr txBox="1"/>
            <p:nvPr/>
          </p:nvSpPr>
          <p:spPr>
            <a:xfrm>
              <a:off x="5245506" y="4732075"/>
              <a:ext cx="441855" cy="254360"/>
            </a:xfrm>
            <a:prstGeom prst="rect">
              <a:avLst/>
            </a:prstGeom>
            <a:solidFill>
              <a:schemeClr val="lt1"/>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Day</a:t>
              </a:r>
              <a:endParaRPr/>
            </a:p>
          </p:txBody>
        </p:sp>
      </p:grpSp>
      <p:sp>
        <p:nvSpPr>
          <p:cNvPr id="18" name="Rectangle 17">
            <a:extLst>
              <a:ext uri="{FF2B5EF4-FFF2-40B4-BE49-F238E27FC236}">
                <a16:creationId xmlns:a16="http://schemas.microsoft.com/office/drawing/2014/main" id="{2E75BC29-7858-487B-9B28-DD008AAE498B}"/>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AF1CE57F-4DEC-4A4D-9094-E1072433A3A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
        <p:nvSpPr>
          <p:cNvPr id="20" name="Rectangle 19">
            <a:extLst>
              <a:ext uri="{FF2B5EF4-FFF2-40B4-BE49-F238E27FC236}">
                <a16:creationId xmlns:a16="http://schemas.microsoft.com/office/drawing/2014/main" id="{A67E2BB6-EE0C-4555-AC31-51EA860EE548}"/>
              </a:ext>
            </a:extLst>
          </p:cNvPr>
          <p:cNvSpPr/>
          <p:nvPr/>
        </p:nvSpPr>
        <p:spPr>
          <a:xfrm>
            <a:off x="208634" y="294130"/>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6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2065" name="Google Shape;2065;p67"/>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State True or False. </a:t>
            </a:r>
            <a:endParaRPr/>
          </a:p>
          <a:p>
            <a:pPr marL="341313" lvl="0" indent="0" algn="l" rtl="0">
              <a:lnSpc>
                <a:spcPct val="100000"/>
              </a:lnSpc>
              <a:spcBef>
                <a:spcPts val="900"/>
              </a:spcBef>
              <a:spcAft>
                <a:spcPts val="0"/>
              </a:spcAft>
              <a:buSzPts val="1800"/>
              <a:buNone/>
            </a:pPr>
            <a:r>
              <a:rPr lang="en-US"/>
              <a:t>In Agile planning, the plans cannot be changed easily.</a:t>
            </a:r>
            <a:endParaRPr/>
          </a:p>
          <a:p>
            <a:pPr marL="688975" lvl="1" indent="-342900" algn="l" rtl="0">
              <a:lnSpc>
                <a:spcPct val="100000"/>
              </a:lnSpc>
              <a:spcBef>
                <a:spcPts val="900"/>
              </a:spcBef>
              <a:spcAft>
                <a:spcPts val="0"/>
              </a:spcAft>
              <a:buSzPts val="1800"/>
              <a:buAutoNum type="alphaUcParenR"/>
            </a:pPr>
            <a:r>
              <a:rPr lang="en-US"/>
              <a:t>True</a:t>
            </a:r>
            <a:endParaRPr/>
          </a:p>
          <a:p>
            <a:pPr marL="688975" lvl="1" indent="-342900" algn="l" rtl="0">
              <a:lnSpc>
                <a:spcPct val="100000"/>
              </a:lnSpc>
              <a:spcBef>
                <a:spcPts val="0"/>
              </a:spcBef>
              <a:spcAft>
                <a:spcPts val="0"/>
              </a:spcAft>
              <a:buSzPts val="1800"/>
              <a:buAutoNum type="alphaUcParenR"/>
            </a:pPr>
            <a:r>
              <a:rPr lang="en-US"/>
              <a:t>False</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startAt="2"/>
            </a:pPr>
            <a:r>
              <a:rPr lang="en-US"/>
              <a:t>Which among the following is the most visible horizon in the Agile planning onion?</a:t>
            </a:r>
            <a:endParaRPr/>
          </a:p>
          <a:p>
            <a:pPr marL="688975" lvl="1" indent="-342900" algn="l" rtl="0">
              <a:lnSpc>
                <a:spcPct val="100000"/>
              </a:lnSpc>
              <a:spcBef>
                <a:spcPts val="900"/>
              </a:spcBef>
              <a:spcAft>
                <a:spcPts val="0"/>
              </a:spcAft>
              <a:buSzPts val="1800"/>
              <a:buAutoNum type="alphaUcParenR"/>
            </a:pPr>
            <a:r>
              <a:rPr lang="en-US"/>
              <a:t>Day</a:t>
            </a:r>
            <a:endParaRPr/>
          </a:p>
          <a:p>
            <a:pPr marL="688975" lvl="1" indent="-342900" algn="l" rtl="0">
              <a:lnSpc>
                <a:spcPct val="100000"/>
              </a:lnSpc>
              <a:spcBef>
                <a:spcPts val="0"/>
              </a:spcBef>
              <a:spcAft>
                <a:spcPts val="0"/>
              </a:spcAft>
              <a:buSzPts val="1800"/>
              <a:buAutoNum type="alphaUcParenR"/>
            </a:pPr>
            <a:r>
              <a:rPr lang="en-US"/>
              <a:t>Iteration</a:t>
            </a:r>
            <a:endParaRPr/>
          </a:p>
          <a:p>
            <a:pPr marL="688975" lvl="1" indent="-342900" algn="l" rtl="0">
              <a:lnSpc>
                <a:spcPct val="100000"/>
              </a:lnSpc>
              <a:spcBef>
                <a:spcPts val="0"/>
              </a:spcBef>
              <a:spcAft>
                <a:spcPts val="0"/>
              </a:spcAft>
              <a:buSzPts val="1800"/>
              <a:buAutoNum type="alphaUcParenR"/>
            </a:pPr>
            <a:r>
              <a:rPr lang="en-US"/>
              <a:t>Release</a:t>
            </a:r>
            <a:endParaRPr/>
          </a:p>
          <a:p>
            <a:pPr marL="688975" lvl="1" indent="-342900" algn="l" rtl="0">
              <a:lnSpc>
                <a:spcPct val="100000"/>
              </a:lnSpc>
              <a:spcBef>
                <a:spcPts val="0"/>
              </a:spcBef>
              <a:spcAft>
                <a:spcPts val="0"/>
              </a:spcAft>
              <a:buSzPts val="1800"/>
              <a:buAutoNum type="alphaUcParenR"/>
            </a:pPr>
            <a:r>
              <a:rPr lang="en-US"/>
              <a:t>Product</a:t>
            </a:r>
            <a:endParaRPr/>
          </a:p>
        </p:txBody>
      </p:sp>
      <p:sp>
        <p:nvSpPr>
          <p:cNvPr id="4" name="Rectangle 3">
            <a:extLst>
              <a:ext uri="{FF2B5EF4-FFF2-40B4-BE49-F238E27FC236}">
                <a16:creationId xmlns:a16="http://schemas.microsoft.com/office/drawing/2014/main" id="{33CBD218-37F1-4F9B-8CF0-27C57EE2DC79}"/>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4E45A1E9-DCE0-4B82-8401-535FD35FE2F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68"/>
          <p:cNvSpPr/>
          <p:nvPr/>
        </p:nvSpPr>
        <p:spPr>
          <a:xfrm>
            <a:off x="3009900" y="1314520"/>
            <a:ext cx="8686800" cy="0"/>
          </a:xfrm>
          <a:custGeom>
            <a:avLst/>
            <a:gdLst/>
            <a:ahLst/>
            <a:cxnLst/>
            <a:rect l="l" t="t" r="r" b="b"/>
            <a:pathLst>
              <a:path w="8686800" h="120000" extrusionOk="0">
                <a:moveTo>
                  <a:pt x="0" y="0"/>
                </a:moveTo>
                <a:lnTo>
                  <a:pt x="8686800" y="0"/>
                </a:lnTo>
              </a:path>
            </a:pathLst>
          </a:custGeom>
          <a:noFill/>
          <a:ln w="19050" cap="flat" cmpd="sng">
            <a:solidFill>
              <a:srgbClr val="323F4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71" name="Google Shape;2071;p6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1.26 Levels of Agile Planning</a:t>
            </a:r>
            <a:endParaRPr/>
          </a:p>
        </p:txBody>
      </p:sp>
      <p:sp>
        <p:nvSpPr>
          <p:cNvPr id="2072" name="Google Shape;2072;p6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073" name="Google Shape;2073;p68"/>
          <p:cNvGrpSpPr/>
          <p:nvPr/>
        </p:nvGrpSpPr>
        <p:grpSpPr>
          <a:xfrm>
            <a:off x="389382" y="1311946"/>
            <a:ext cx="5186587" cy="5049321"/>
            <a:chOff x="2873141" y="1206418"/>
            <a:chExt cx="5186587" cy="5202320"/>
          </a:xfrm>
        </p:grpSpPr>
        <p:sp>
          <p:nvSpPr>
            <p:cNvPr id="2074" name="Google Shape;2074;p68"/>
            <p:cNvSpPr/>
            <p:nvPr/>
          </p:nvSpPr>
          <p:spPr>
            <a:xfrm>
              <a:off x="2873141" y="1206418"/>
              <a:ext cx="5186587" cy="5202320"/>
            </a:xfrm>
            <a:prstGeom prst="roundRect">
              <a:avLst>
                <a:gd name="adj" fmla="val 50000"/>
              </a:avLst>
            </a:prstGeom>
            <a:solidFill>
              <a:srgbClr val="385623"/>
            </a:solidFill>
            <a:ln w="12700" cap="flat" cmpd="sng">
              <a:solidFill>
                <a:schemeClr val="lt1"/>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75" name="Google Shape;2075;p68"/>
            <p:cNvSpPr/>
            <p:nvPr/>
          </p:nvSpPr>
          <p:spPr>
            <a:xfrm>
              <a:off x="3201405" y="1864937"/>
              <a:ext cx="4530060" cy="4543799"/>
            </a:xfrm>
            <a:prstGeom prst="roundRect">
              <a:avLst>
                <a:gd name="adj" fmla="val 50000"/>
              </a:avLst>
            </a:prstGeom>
            <a:solidFill>
              <a:srgbClr val="548135"/>
            </a:solidFill>
            <a:ln w="12700" cap="flat" cmpd="sng">
              <a:solidFill>
                <a:schemeClr val="lt1"/>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76" name="Google Shape;2076;p68"/>
            <p:cNvSpPr/>
            <p:nvPr/>
          </p:nvSpPr>
          <p:spPr>
            <a:xfrm>
              <a:off x="3526850" y="2517803"/>
              <a:ext cx="3879170" cy="3890934"/>
            </a:xfrm>
            <a:prstGeom prst="roundRect">
              <a:avLst>
                <a:gd name="adj" fmla="val 50000"/>
              </a:avLst>
            </a:prstGeom>
            <a:solidFill>
              <a:srgbClr val="A8D08C"/>
            </a:solidFill>
            <a:ln w="12700" cap="flat" cmpd="sng">
              <a:solidFill>
                <a:schemeClr val="lt1"/>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77" name="Google Shape;2077;p68"/>
            <p:cNvSpPr/>
            <p:nvPr/>
          </p:nvSpPr>
          <p:spPr>
            <a:xfrm>
              <a:off x="3907175" y="3280760"/>
              <a:ext cx="3118520" cy="3127977"/>
            </a:xfrm>
            <a:prstGeom prst="roundRect">
              <a:avLst>
                <a:gd name="adj" fmla="val 50000"/>
              </a:avLst>
            </a:prstGeom>
            <a:solidFill>
              <a:srgbClr val="C4E0B2"/>
            </a:solidFill>
            <a:ln w="12700" cap="flat" cmpd="sng">
              <a:solidFill>
                <a:schemeClr val="lt1"/>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78" name="Google Shape;2078;p68"/>
            <p:cNvSpPr/>
            <p:nvPr/>
          </p:nvSpPr>
          <p:spPr>
            <a:xfrm>
              <a:off x="4515598" y="1526644"/>
              <a:ext cx="1901667" cy="646331"/>
            </a:xfrm>
            <a:prstGeom prst="rect">
              <a:avLst/>
            </a:prstGeom>
          </p:spPr>
          <p:txBody>
            <a:bodyPr>
              <a:prstTxWarp prst="textPlain">
                <a:avLst/>
              </a:prstTxWarp>
            </a:bodyPr>
            <a:lstStyle/>
            <a:p>
              <a:pPr lvl="0" algn="ctr"/>
              <a:r>
                <a:rPr b="1" i="0">
                  <a:ln>
                    <a:noFill/>
                  </a:ln>
                  <a:solidFill>
                    <a:schemeClr val="lt1"/>
                  </a:solidFill>
                  <a:latin typeface="Arial"/>
                </a:rPr>
                <a:t>Product Vision</a:t>
              </a:r>
            </a:p>
          </p:txBody>
        </p:sp>
        <p:sp>
          <p:nvSpPr>
            <p:cNvPr id="2079" name="Google Shape;2079;p68"/>
            <p:cNvSpPr/>
            <p:nvPr/>
          </p:nvSpPr>
          <p:spPr>
            <a:xfrm>
              <a:off x="4200873" y="2257955"/>
              <a:ext cx="2531119" cy="369332"/>
            </a:xfrm>
            <a:prstGeom prst="rect">
              <a:avLst/>
            </a:prstGeom>
          </p:spPr>
          <p:txBody>
            <a:bodyPr>
              <a:prstTxWarp prst="textPlain">
                <a:avLst/>
              </a:prstTxWarp>
            </a:bodyPr>
            <a:lstStyle/>
            <a:p>
              <a:pPr lvl="0" algn="ctr"/>
              <a:r>
                <a:rPr b="1" i="0">
                  <a:ln>
                    <a:noFill/>
                  </a:ln>
                  <a:solidFill>
                    <a:schemeClr val="lt1"/>
                  </a:solidFill>
                  <a:latin typeface="Arial"/>
                </a:rPr>
                <a:t>Product Roadmap</a:t>
              </a:r>
            </a:p>
          </p:txBody>
        </p:sp>
        <p:sp>
          <p:nvSpPr>
            <p:cNvPr id="2080" name="Google Shape;2080;p68"/>
            <p:cNvSpPr/>
            <p:nvPr/>
          </p:nvSpPr>
          <p:spPr>
            <a:xfrm>
              <a:off x="4343150" y="2956547"/>
              <a:ext cx="2301017" cy="369332"/>
            </a:xfrm>
            <a:prstGeom prst="rect">
              <a:avLst/>
            </a:prstGeom>
          </p:spPr>
          <p:txBody>
            <a:bodyPr>
              <a:prstTxWarp prst="textPlain">
                <a:avLst/>
              </a:prstTxWarp>
            </a:bodyPr>
            <a:lstStyle/>
            <a:p>
              <a:pPr lvl="0" algn="ctr"/>
              <a:r>
                <a:rPr b="1" i="0">
                  <a:ln>
                    <a:noFill/>
                  </a:ln>
                  <a:solidFill>
                    <a:srgbClr val="000000"/>
                  </a:solidFill>
                  <a:latin typeface="Arial"/>
                </a:rPr>
                <a:t>Release Planning</a:t>
              </a:r>
            </a:p>
          </p:txBody>
        </p:sp>
        <p:sp>
          <p:nvSpPr>
            <p:cNvPr id="2081" name="Google Shape;2081;p68"/>
            <p:cNvSpPr/>
            <p:nvPr/>
          </p:nvSpPr>
          <p:spPr>
            <a:xfrm>
              <a:off x="4398989" y="3698786"/>
              <a:ext cx="2189340" cy="646331"/>
            </a:xfrm>
            <a:prstGeom prst="rect">
              <a:avLst/>
            </a:prstGeom>
          </p:spPr>
          <p:txBody>
            <a:bodyPr>
              <a:prstTxWarp prst="textPlain">
                <a:avLst/>
              </a:prstTxWarp>
            </a:bodyPr>
            <a:lstStyle/>
            <a:p>
              <a:pPr lvl="0" algn="ctr"/>
              <a:r>
                <a:rPr b="1" i="0">
                  <a:ln>
                    <a:noFill/>
                  </a:ln>
                  <a:solidFill>
                    <a:srgbClr val="000000"/>
                  </a:solidFill>
                  <a:latin typeface="Arial"/>
                </a:rPr>
                <a:t>Iteration Planning</a:t>
              </a:r>
            </a:p>
          </p:txBody>
        </p:sp>
        <p:sp>
          <p:nvSpPr>
            <p:cNvPr id="2082" name="Google Shape;2082;p68"/>
            <p:cNvSpPr/>
            <p:nvPr/>
          </p:nvSpPr>
          <p:spPr>
            <a:xfrm>
              <a:off x="4251853" y="3972209"/>
              <a:ext cx="2429163" cy="2436529"/>
            </a:xfrm>
            <a:prstGeom prst="roundRect">
              <a:avLst>
                <a:gd name="adj" fmla="val 50000"/>
              </a:avLst>
            </a:prstGeom>
            <a:solidFill>
              <a:srgbClr val="E1EFD8"/>
            </a:solidFill>
            <a:ln w="12700" cap="flat" cmpd="sng">
              <a:solidFill>
                <a:schemeClr val="lt1"/>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83" name="Google Shape;2083;p68"/>
            <p:cNvSpPr/>
            <p:nvPr/>
          </p:nvSpPr>
          <p:spPr>
            <a:xfrm>
              <a:off x="4530113" y="4572431"/>
              <a:ext cx="1901669" cy="646331"/>
            </a:xfrm>
            <a:prstGeom prst="rect">
              <a:avLst/>
            </a:prstGeom>
          </p:spPr>
          <p:txBody>
            <a:bodyPr>
              <a:prstTxWarp prst="textPlain">
                <a:avLst/>
              </a:prstTxWarp>
            </a:bodyPr>
            <a:lstStyle/>
            <a:p>
              <a:pPr lvl="0" algn="ctr"/>
              <a:r>
                <a:rPr b="1" i="0">
                  <a:ln>
                    <a:noFill/>
                  </a:ln>
                  <a:solidFill>
                    <a:srgbClr val="000000"/>
                  </a:solidFill>
                  <a:latin typeface="Arial"/>
                </a:rPr>
                <a:t>Daily Planning</a:t>
              </a:r>
            </a:p>
          </p:txBody>
        </p:sp>
      </p:grpSp>
      <p:sp>
        <p:nvSpPr>
          <p:cNvPr id="2084" name="Google Shape;2084;p68"/>
          <p:cNvSpPr txBox="1"/>
          <p:nvPr/>
        </p:nvSpPr>
        <p:spPr>
          <a:xfrm>
            <a:off x="5775651" y="1449686"/>
            <a:ext cx="59718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What, Who, Why, When, Constraints, Assumptions</a:t>
            </a:r>
            <a:endParaRPr/>
          </a:p>
        </p:txBody>
      </p:sp>
      <p:sp>
        <p:nvSpPr>
          <p:cNvPr id="2085" name="Google Shape;2085;p68"/>
          <p:cNvSpPr txBox="1"/>
          <p:nvPr/>
        </p:nvSpPr>
        <p:spPr>
          <a:xfrm>
            <a:off x="5775651" y="1948149"/>
            <a:ext cx="597184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Releases – Date, Theme/Feature Set, Objective, Development Approach</a:t>
            </a:r>
            <a:endParaRPr/>
          </a:p>
        </p:txBody>
      </p:sp>
      <p:sp>
        <p:nvSpPr>
          <p:cNvPr id="2086" name="Google Shape;2086;p68"/>
          <p:cNvSpPr txBox="1"/>
          <p:nvPr/>
        </p:nvSpPr>
        <p:spPr>
          <a:xfrm>
            <a:off x="5775651" y="2632698"/>
            <a:ext cx="597184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Iteration, Team Capacity, Stories, Priority, Size, Estimates, Definition of Done</a:t>
            </a:r>
            <a:endParaRPr/>
          </a:p>
        </p:txBody>
      </p:sp>
      <p:sp>
        <p:nvSpPr>
          <p:cNvPr id="2087" name="Google Shape;2087;p68"/>
          <p:cNvSpPr txBox="1"/>
          <p:nvPr/>
        </p:nvSpPr>
        <p:spPr>
          <a:xfrm>
            <a:off x="5775651" y="3490200"/>
            <a:ext cx="59718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Stories – Tasks, Definition of Done Level-of Effort, Commitment</a:t>
            </a:r>
            <a:endParaRPr/>
          </a:p>
        </p:txBody>
      </p:sp>
      <p:sp>
        <p:nvSpPr>
          <p:cNvPr id="2088" name="Google Shape;2088;p68"/>
          <p:cNvSpPr txBox="1"/>
          <p:nvPr/>
        </p:nvSpPr>
        <p:spPr>
          <a:xfrm>
            <a:off x="5966151" y="4698550"/>
            <a:ext cx="5750771" cy="83099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Arial"/>
                <a:ea typeface="Arial"/>
                <a:cs typeface="Arial"/>
                <a:sym typeface="Arial"/>
              </a:rPr>
              <a:t>What did I do yesterday?</a:t>
            </a:r>
            <a:endParaRPr/>
          </a:p>
          <a:p>
            <a:pPr marL="457200" marR="0" lvl="0" indent="-4572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Arial"/>
                <a:ea typeface="Arial"/>
                <a:cs typeface="Arial"/>
                <a:sym typeface="Arial"/>
              </a:rPr>
              <a:t>What will I do today?</a:t>
            </a:r>
            <a:endParaRPr/>
          </a:p>
          <a:p>
            <a:pPr marL="457200" marR="0" lvl="0" indent="-4572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Arial"/>
                <a:ea typeface="Arial"/>
                <a:cs typeface="Arial"/>
                <a:sym typeface="Arial"/>
              </a:rPr>
              <a:t>What is blocking me?</a:t>
            </a:r>
            <a:endParaRPr/>
          </a:p>
        </p:txBody>
      </p:sp>
      <p:sp>
        <p:nvSpPr>
          <p:cNvPr id="2089" name="Google Shape;2089;p68"/>
          <p:cNvSpPr/>
          <p:nvPr/>
        </p:nvSpPr>
        <p:spPr>
          <a:xfrm>
            <a:off x="3009900" y="3996396"/>
            <a:ext cx="8686800" cy="0"/>
          </a:xfrm>
          <a:custGeom>
            <a:avLst/>
            <a:gdLst/>
            <a:ahLst/>
            <a:cxnLst/>
            <a:rect l="l" t="t" r="r" b="b"/>
            <a:pathLst>
              <a:path w="8686800" h="120000" extrusionOk="0">
                <a:moveTo>
                  <a:pt x="0" y="0"/>
                </a:moveTo>
                <a:lnTo>
                  <a:pt x="8686800" y="0"/>
                </a:lnTo>
              </a:path>
            </a:pathLst>
          </a:custGeom>
          <a:noFill/>
          <a:ln w="19050" cap="flat" cmpd="sng">
            <a:solidFill>
              <a:srgbClr val="323F4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90" name="Google Shape;2090;p68"/>
          <p:cNvSpPr/>
          <p:nvPr/>
        </p:nvSpPr>
        <p:spPr>
          <a:xfrm>
            <a:off x="3009900" y="3325282"/>
            <a:ext cx="8686800" cy="0"/>
          </a:xfrm>
          <a:custGeom>
            <a:avLst/>
            <a:gdLst/>
            <a:ahLst/>
            <a:cxnLst/>
            <a:rect l="l" t="t" r="r" b="b"/>
            <a:pathLst>
              <a:path w="8686800" h="120000" extrusionOk="0">
                <a:moveTo>
                  <a:pt x="0" y="0"/>
                </a:moveTo>
                <a:lnTo>
                  <a:pt x="8686800" y="0"/>
                </a:lnTo>
              </a:path>
            </a:pathLst>
          </a:custGeom>
          <a:noFill/>
          <a:ln w="19050" cap="flat" cmpd="sng">
            <a:solidFill>
              <a:srgbClr val="323F4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91" name="Google Shape;2091;p68"/>
          <p:cNvSpPr/>
          <p:nvPr/>
        </p:nvSpPr>
        <p:spPr>
          <a:xfrm>
            <a:off x="3009900" y="6419850"/>
            <a:ext cx="8686800" cy="0"/>
          </a:xfrm>
          <a:custGeom>
            <a:avLst/>
            <a:gdLst/>
            <a:ahLst/>
            <a:cxnLst/>
            <a:rect l="l" t="t" r="r" b="b"/>
            <a:pathLst>
              <a:path w="8686800" h="120000" extrusionOk="0">
                <a:moveTo>
                  <a:pt x="0" y="0"/>
                </a:moveTo>
                <a:lnTo>
                  <a:pt x="8686800" y="0"/>
                </a:lnTo>
              </a:path>
            </a:pathLst>
          </a:custGeom>
          <a:noFill/>
          <a:ln w="19050" cap="flat" cmpd="sng">
            <a:solidFill>
              <a:srgbClr val="323F4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92" name="Google Shape;2092;p68"/>
          <p:cNvSpPr/>
          <p:nvPr/>
        </p:nvSpPr>
        <p:spPr>
          <a:xfrm>
            <a:off x="3009900" y="2584763"/>
            <a:ext cx="8686800" cy="0"/>
          </a:xfrm>
          <a:custGeom>
            <a:avLst/>
            <a:gdLst/>
            <a:ahLst/>
            <a:cxnLst/>
            <a:rect l="l" t="t" r="r" b="b"/>
            <a:pathLst>
              <a:path w="8686800" h="120000" extrusionOk="0">
                <a:moveTo>
                  <a:pt x="0" y="0"/>
                </a:moveTo>
                <a:lnTo>
                  <a:pt x="8686800" y="0"/>
                </a:lnTo>
              </a:path>
            </a:pathLst>
          </a:custGeom>
          <a:noFill/>
          <a:ln w="19050" cap="flat" cmpd="sng">
            <a:solidFill>
              <a:srgbClr val="323F4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093" name="Google Shape;2093;p68"/>
          <p:cNvSpPr/>
          <p:nvPr/>
        </p:nvSpPr>
        <p:spPr>
          <a:xfrm>
            <a:off x="3009900" y="1957231"/>
            <a:ext cx="8686800" cy="0"/>
          </a:xfrm>
          <a:custGeom>
            <a:avLst/>
            <a:gdLst/>
            <a:ahLst/>
            <a:cxnLst/>
            <a:rect l="l" t="t" r="r" b="b"/>
            <a:pathLst>
              <a:path w="8686800" h="120000" extrusionOk="0">
                <a:moveTo>
                  <a:pt x="0" y="0"/>
                </a:moveTo>
                <a:lnTo>
                  <a:pt x="8686800" y="0"/>
                </a:lnTo>
              </a:path>
            </a:pathLst>
          </a:custGeom>
          <a:noFill/>
          <a:ln w="19050" cap="flat" cmpd="sng">
            <a:solidFill>
              <a:srgbClr val="323F4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6" name="Rectangle 25">
            <a:extLst>
              <a:ext uri="{FF2B5EF4-FFF2-40B4-BE49-F238E27FC236}">
                <a16:creationId xmlns:a16="http://schemas.microsoft.com/office/drawing/2014/main" id="{D0A8339D-904E-4136-9DE9-58D961F51E7D}"/>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B4E4917C-472F-4171-B29D-C11A59FCA1B3}"/>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097"/>
        <p:cNvGrpSpPr/>
        <p:nvPr/>
      </p:nvGrpSpPr>
      <p:grpSpPr>
        <a:xfrm>
          <a:off x="0" y="0"/>
          <a:ext cx="0" cy="0"/>
          <a:chOff x="0" y="0"/>
          <a:chExt cx="0" cy="0"/>
        </a:xfrm>
      </p:grpSpPr>
      <p:sp>
        <p:nvSpPr>
          <p:cNvPr id="2098" name="Google Shape;2098;p6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1.26.1 Product Vision</a:t>
            </a:r>
            <a:endParaRPr/>
          </a:p>
        </p:txBody>
      </p:sp>
      <p:sp>
        <p:nvSpPr>
          <p:cNvPr id="2099" name="Google Shape;2099;p69"/>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100" name="Google Shape;2100;p69"/>
          <p:cNvGrpSpPr/>
          <p:nvPr/>
        </p:nvGrpSpPr>
        <p:grpSpPr>
          <a:xfrm>
            <a:off x="514350" y="1125417"/>
            <a:ext cx="11131312" cy="3330469"/>
            <a:chOff x="514348" y="2236479"/>
            <a:chExt cx="11131312" cy="2933376"/>
          </a:xfrm>
        </p:grpSpPr>
        <p:sp>
          <p:nvSpPr>
            <p:cNvPr id="2101" name="Google Shape;2101;p69"/>
            <p:cNvSpPr/>
            <p:nvPr/>
          </p:nvSpPr>
          <p:spPr>
            <a:xfrm>
              <a:off x="514349" y="2236486"/>
              <a:ext cx="11131311" cy="2933369"/>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outermost level of the planning horizon and it concentrates on the future of the product.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macro image of the product, i.e., how it will look at the end of the project, is defined at this level.</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Product vision is set primarily by the product owner, with a little support from the project manager.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Product vision creation step is to ensure that the strategies are aligned properly and the team spends the time and effort only on creating and delivering the valuable product.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vision statement also tells us how the product supports the organization’s strategies. The picture shows a product vision template.</a:t>
              </a:r>
              <a:endParaRPr/>
            </a:p>
          </p:txBody>
        </p:sp>
        <p:sp>
          <p:nvSpPr>
            <p:cNvPr id="2102" name="Google Shape;2102;p69"/>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product vision: </a:t>
              </a:r>
              <a:endParaRPr/>
            </a:p>
          </p:txBody>
        </p:sp>
      </p:grpSp>
      <p:graphicFrame>
        <p:nvGraphicFramePr>
          <p:cNvPr id="2103" name="Google Shape;2103;p69"/>
          <p:cNvGraphicFramePr/>
          <p:nvPr/>
        </p:nvGraphicFramePr>
        <p:xfrm>
          <a:off x="573213" y="4635455"/>
          <a:ext cx="11052700" cy="1689975"/>
        </p:xfrm>
        <a:graphic>
          <a:graphicData uri="http://schemas.openxmlformats.org/drawingml/2006/table">
            <a:tbl>
              <a:tblPr firstRow="1" bandRow="1">
                <a:noFill/>
                <a:tableStyleId>{DA09981F-B11A-4057-86A4-97D456A61757}</a:tableStyleId>
              </a:tblPr>
              <a:tblGrid>
                <a:gridCol w="2763175">
                  <a:extLst>
                    <a:ext uri="{9D8B030D-6E8A-4147-A177-3AD203B41FA5}">
                      <a16:colId xmlns:a16="http://schemas.microsoft.com/office/drawing/2014/main" val="20000"/>
                    </a:ext>
                  </a:extLst>
                </a:gridCol>
                <a:gridCol w="2763175">
                  <a:extLst>
                    <a:ext uri="{9D8B030D-6E8A-4147-A177-3AD203B41FA5}">
                      <a16:colId xmlns:a16="http://schemas.microsoft.com/office/drawing/2014/main" val="20001"/>
                    </a:ext>
                  </a:extLst>
                </a:gridCol>
                <a:gridCol w="2763175">
                  <a:extLst>
                    <a:ext uri="{9D8B030D-6E8A-4147-A177-3AD203B41FA5}">
                      <a16:colId xmlns:a16="http://schemas.microsoft.com/office/drawing/2014/main" val="20002"/>
                    </a:ext>
                  </a:extLst>
                </a:gridCol>
                <a:gridCol w="2763175">
                  <a:extLst>
                    <a:ext uri="{9D8B030D-6E8A-4147-A177-3AD203B41FA5}">
                      <a16:colId xmlns:a16="http://schemas.microsoft.com/office/drawing/2014/main" val="20003"/>
                    </a:ext>
                  </a:extLst>
                </a:gridCol>
              </a:tblGrid>
              <a:tr h="563325">
                <a:tc gridSpan="4">
                  <a:txBody>
                    <a:bodyPr/>
                    <a:lstStyle/>
                    <a:p>
                      <a:pPr marL="0" marR="0" lvl="0" indent="0" algn="l" rtl="0">
                        <a:lnSpc>
                          <a:spcPct val="100000"/>
                        </a:lnSpc>
                        <a:spcBef>
                          <a:spcPts val="0"/>
                        </a:spcBef>
                        <a:spcAft>
                          <a:spcPts val="0"/>
                        </a:spcAft>
                        <a:buNone/>
                      </a:pPr>
                      <a:r>
                        <a:rPr lang="en-US" sz="1400" u="none" strike="noStrike" cap="none">
                          <a:solidFill>
                            <a:srgbClr val="0EC07D"/>
                          </a:solidFill>
                          <a:latin typeface="Arial"/>
                          <a:ea typeface="Arial"/>
                          <a:cs typeface="Arial"/>
                          <a:sym typeface="Arial"/>
                        </a:rPr>
                        <a:t>THE PRODUCT VISION BOARD</a:t>
                      </a:r>
                      <a:endParaRPr sz="1400" u="none" strike="noStrike" cap="none">
                        <a:solidFill>
                          <a:srgbClr val="0EC07D"/>
                        </a:solidFill>
                        <a:latin typeface="Arial"/>
                        <a:ea typeface="Arial"/>
                        <a:cs typeface="Arial"/>
                        <a:sym typeface="Arial"/>
                      </a:endParaRPr>
                    </a:p>
                  </a:txBody>
                  <a:tcPr marL="0" marR="91450" marT="45725" marB="45725" anchor="ctr">
                    <a:lnB w="2857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3325">
                <a:tc gridSpan="4">
                  <a:txBody>
                    <a:bodyPr/>
                    <a:lstStyle/>
                    <a:p>
                      <a:pPr marL="0" marR="0" lvl="0" indent="0" algn="l" rtl="0">
                        <a:lnSpc>
                          <a:spcPct val="100000"/>
                        </a:lnSpc>
                        <a:spcBef>
                          <a:spcPts val="0"/>
                        </a:spcBef>
                        <a:spcAft>
                          <a:spcPts val="0"/>
                        </a:spcAft>
                        <a:buNone/>
                      </a:pPr>
                      <a:r>
                        <a:rPr lang="en-US" sz="1400" u="none" strike="noStrike" cap="none">
                          <a:solidFill>
                            <a:srgbClr val="0EC07D"/>
                          </a:solidFill>
                          <a:latin typeface="Arial"/>
                          <a:ea typeface="Arial"/>
                          <a:cs typeface="Arial"/>
                          <a:sym typeface="Arial"/>
                        </a:rPr>
                        <a:t>VISION</a:t>
                      </a:r>
                      <a:endParaRPr/>
                    </a:p>
                  </a:txBody>
                  <a:tcPr marL="640075"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63325">
                <a:tc>
                  <a:txBody>
                    <a:bodyPr/>
                    <a:lstStyle/>
                    <a:p>
                      <a:pPr marL="0" marR="0" lvl="0" indent="0" algn="l" rtl="0">
                        <a:lnSpc>
                          <a:spcPct val="100000"/>
                        </a:lnSpc>
                        <a:spcBef>
                          <a:spcPts val="0"/>
                        </a:spcBef>
                        <a:spcAft>
                          <a:spcPts val="0"/>
                        </a:spcAft>
                        <a:buNone/>
                      </a:pPr>
                      <a:r>
                        <a:rPr lang="en-US" sz="1400" u="none" strike="noStrike" cap="none">
                          <a:solidFill>
                            <a:srgbClr val="0EC07D"/>
                          </a:solidFill>
                          <a:latin typeface="Arial"/>
                          <a:ea typeface="Arial"/>
                          <a:cs typeface="Arial"/>
                          <a:sym typeface="Arial"/>
                        </a:rPr>
                        <a:t>TARGET GROUP</a:t>
                      </a:r>
                      <a:endParaRPr/>
                    </a:p>
                  </a:txBody>
                  <a:tcPr marL="640075"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rgbClr val="0EC07D"/>
                          </a:solidFill>
                          <a:latin typeface="Arial"/>
                          <a:ea typeface="Arial"/>
                          <a:cs typeface="Arial"/>
                          <a:sym typeface="Arial"/>
                        </a:rPr>
                        <a:t>NEEDS</a:t>
                      </a:r>
                      <a:endParaRPr/>
                    </a:p>
                  </a:txBody>
                  <a:tcPr marL="640075"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rgbClr val="0EC07D"/>
                          </a:solidFill>
                          <a:latin typeface="Arial"/>
                          <a:ea typeface="Arial"/>
                          <a:cs typeface="Arial"/>
                          <a:sym typeface="Arial"/>
                        </a:rPr>
                        <a:t>PRODUCT</a:t>
                      </a:r>
                      <a:endParaRPr/>
                    </a:p>
                  </a:txBody>
                  <a:tcPr marL="640075"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rgbClr val="0EC07D"/>
                          </a:solidFill>
                          <a:latin typeface="Arial"/>
                          <a:ea typeface="Arial"/>
                          <a:cs typeface="Arial"/>
                          <a:sym typeface="Arial"/>
                        </a:rPr>
                        <a:t>BUSINESS GOALS</a:t>
                      </a:r>
                      <a:endParaRPr/>
                    </a:p>
                  </a:txBody>
                  <a:tcPr marL="640075"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104" name="Google Shape;2104;p69" descr="Image result for product vision template"/>
          <p:cNvPicPr preferRelativeResize="0"/>
          <p:nvPr/>
        </p:nvPicPr>
        <p:blipFill rotWithShape="1">
          <a:blip r:embed="rId3">
            <a:alphaModFix/>
          </a:blip>
          <a:srcRect l="2710" t="8668" r="91318" b="82661"/>
          <a:stretch/>
        </p:blipFill>
        <p:spPr>
          <a:xfrm>
            <a:off x="688028" y="5250707"/>
            <a:ext cx="439387" cy="451263"/>
          </a:xfrm>
          <a:prstGeom prst="rect">
            <a:avLst/>
          </a:prstGeom>
          <a:noFill/>
          <a:ln>
            <a:noFill/>
          </a:ln>
        </p:spPr>
      </p:pic>
      <p:pic>
        <p:nvPicPr>
          <p:cNvPr id="2105" name="Google Shape;2105;p69" descr="Image result for product vision template"/>
          <p:cNvPicPr preferRelativeResize="0"/>
          <p:nvPr/>
        </p:nvPicPr>
        <p:blipFill rotWithShape="1">
          <a:blip r:embed="rId3">
            <a:alphaModFix/>
          </a:blip>
          <a:srcRect l="2513" t="21218" r="91516" b="70111"/>
          <a:stretch/>
        </p:blipFill>
        <p:spPr>
          <a:xfrm>
            <a:off x="702542" y="5816074"/>
            <a:ext cx="439387" cy="451263"/>
          </a:xfrm>
          <a:prstGeom prst="rect">
            <a:avLst/>
          </a:prstGeom>
          <a:noFill/>
          <a:ln>
            <a:noFill/>
          </a:ln>
        </p:spPr>
      </p:pic>
      <p:pic>
        <p:nvPicPr>
          <p:cNvPr id="2106" name="Google Shape;2106;p69" descr="Image result for product vision template"/>
          <p:cNvPicPr preferRelativeResize="0"/>
          <p:nvPr/>
        </p:nvPicPr>
        <p:blipFill rotWithShape="1">
          <a:blip r:embed="rId3">
            <a:alphaModFix/>
          </a:blip>
          <a:srcRect l="26772" t="20939" r="67255" b="70389"/>
          <a:stretch/>
        </p:blipFill>
        <p:spPr>
          <a:xfrm>
            <a:off x="3460256" y="5787046"/>
            <a:ext cx="439387" cy="451263"/>
          </a:xfrm>
          <a:prstGeom prst="rect">
            <a:avLst/>
          </a:prstGeom>
          <a:noFill/>
          <a:ln>
            <a:noFill/>
          </a:ln>
        </p:spPr>
      </p:pic>
      <p:pic>
        <p:nvPicPr>
          <p:cNvPr id="2107" name="Google Shape;2107;p69" descr="Image result for product vision template"/>
          <p:cNvPicPr preferRelativeResize="0"/>
          <p:nvPr/>
        </p:nvPicPr>
        <p:blipFill rotWithShape="1">
          <a:blip r:embed="rId3">
            <a:alphaModFix/>
          </a:blip>
          <a:srcRect l="51427" t="21497" r="42601" b="69832"/>
          <a:stretch/>
        </p:blipFill>
        <p:spPr>
          <a:xfrm>
            <a:off x="6203456" y="5830588"/>
            <a:ext cx="439387" cy="451263"/>
          </a:xfrm>
          <a:prstGeom prst="rect">
            <a:avLst/>
          </a:prstGeom>
          <a:noFill/>
          <a:ln>
            <a:noFill/>
          </a:ln>
        </p:spPr>
      </p:pic>
      <p:pic>
        <p:nvPicPr>
          <p:cNvPr id="2108" name="Google Shape;2108;p69" descr="Image result for product vision template"/>
          <p:cNvPicPr preferRelativeResize="0"/>
          <p:nvPr/>
        </p:nvPicPr>
        <p:blipFill rotWithShape="1">
          <a:blip r:embed="rId3">
            <a:alphaModFix/>
          </a:blip>
          <a:srcRect l="76280" t="21218" r="17748" b="70111"/>
          <a:stretch/>
        </p:blipFill>
        <p:spPr>
          <a:xfrm>
            <a:off x="8990198" y="5801560"/>
            <a:ext cx="439387" cy="451263"/>
          </a:xfrm>
          <a:prstGeom prst="rect">
            <a:avLst/>
          </a:prstGeom>
          <a:noFill/>
          <a:ln>
            <a:noFill/>
          </a:ln>
        </p:spPr>
      </p:pic>
      <p:sp>
        <p:nvSpPr>
          <p:cNvPr id="13" name="Rectangle 12">
            <a:extLst>
              <a:ext uri="{FF2B5EF4-FFF2-40B4-BE49-F238E27FC236}">
                <a16:creationId xmlns:a16="http://schemas.microsoft.com/office/drawing/2014/main" id="{C1F59102-431B-44D1-9241-10493C916DEC}"/>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0109858-3889-42CF-ACB2-B6BDFA5CD2CB}"/>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7"/>
          <p:cNvSpPr/>
          <p:nvPr/>
        </p:nvSpPr>
        <p:spPr>
          <a:xfrm>
            <a:off x="7679721" y="3222169"/>
            <a:ext cx="2922485" cy="217714"/>
          </a:xfrm>
          <a:custGeom>
            <a:avLst/>
            <a:gdLst/>
            <a:ahLst/>
            <a:cxnLst/>
            <a:rect l="l" t="t" r="r" b="b"/>
            <a:pathLst>
              <a:path w="3889828" h="217714" extrusionOk="0">
                <a:moveTo>
                  <a:pt x="0" y="174172"/>
                </a:moveTo>
                <a:lnTo>
                  <a:pt x="0" y="0"/>
                </a:lnTo>
                <a:lnTo>
                  <a:pt x="3889828" y="0"/>
                </a:lnTo>
                <a:lnTo>
                  <a:pt x="3889828" y="217714"/>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88" name="Google Shape;888;p7"/>
          <p:cNvSpPr/>
          <p:nvPr/>
        </p:nvSpPr>
        <p:spPr>
          <a:xfrm>
            <a:off x="9167062" y="2465876"/>
            <a:ext cx="45719" cy="740228"/>
          </a:xfrm>
          <a:custGeom>
            <a:avLst/>
            <a:gdLst/>
            <a:ahLst/>
            <a:cxnLst/>
            <a:rect l="l" t="t" r="r" b="b"/>
            <a:pathLst>
              <a:path w="120000" h="1378857" extrusionOk="0">
                <a:moveTo>
                  <a:pt x="0" y="0"/>
                </a:moveTo>
                <a:lnTo>
                  <a:pt x="0" y="1378857"/>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89" name="Google Shape;889;p7"/>
          <p:cNvSpPr/>
          <p:nvPr/>
        </p:nvSpPr>
        <p:spPr>
          <a:xfrm>
            <a:off x="1204686" y="3222169"/>
            <a:ext cx="3889828" cy="217714"/>
          </a:xfrm>
          <a:custGeom>
            <a:avLst/>
            <a:gdLst/>
            <a:ahLst/>
            <a:cxnLst/>
            <a:rect l="l" t="t" r="r" b="b"/>
            <a:pathLst>
              <a:path w="3889828" h="217714" extrusionOk="0">
                <a:moveTo>
                  <a:pt x="0" y="174172"/>
                </a:moveTo>
                <a:lnTo>
                  <a:pt x="0" y="0"/>
                </a:lnTo>
                <a:lnTo>
                  <a:pt x="3889828" y="0"/>
                </a:lnTo>
                <a:lnTo>
                  <a:pt x="3889828" y="217714"/>
                </a:lnTo>
              </a:path>
            </a:pathLst>
          </a:cu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90" name="Google Shape;890;p7"/>
          <p:cNvSpPr/>
          <p:nvPr/>
        </p:nvSpPr>
        <p:spPr>
          <a:xfrm>
            <a:off x="3120317" y="2655778"/>
            <a:ext cx="159912" cy="740229"/>
          </a:xfrm>
          <a:custGeom>
            <a:avLst/>
            <a:gdLst/>
            <a:ahLst/>
            <a:cxnLst/>
            <a:rect l="l" t="t" r="r" b="b"/>
            <a:pathLst>
              <a:path w="120000" h="1378857" extrusionOk="0">
                <a:moveTo>
                  <a:pt x="0" y="0"/>
                </a:moveTo>
                <a:lnTo>
                  <a:pt x="0" y="1378857"/>
                </a:lnTo>
              </a:path>
            </a:pathLst>
          </a:cu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91" name="Google Shape;891;p7"/>
          <p:cNvSpPr/>
          <p:nvPr/>
        </p:nvSpPr>
        <p:spPr>
          <a:xfrm>
            <a:off x="3120317" y="2046512"/>
            <a:ext cx="159912" cy="740229"/>
          </a:xfrm>
          <a:custGeom>
            <a:avLst/>
            <a:gdLst/>
            <a:ahLst/>
            <a:cxnLst/>
            <a:rect l="l" t="t" r="r" b="b"/>
            <a:pathLst>
              <a:path w="120000" h="1378857" extrusionOk="0">
                <a:moveTo>
                  <a:pt x="0" y="0"/>
                </a:moveTo>
                <a:lnTo>
                  <a:pt x="0" y="1378857"/>
                </a:lnTo>
              </a:path>
            </a:pathLst>
          </a:cu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92" name="Google Shape;892;p7"/>
          <p:cNvSpPr/>
          <p:nvPr/>
        </p:nvSpPr>
        <p:spPr>
          <a:xfrm>
            <a:off x="9167062" y="2046513"/>
            <a:ext cx="45719" cy="740228"/>
          </a:xfrm>
          <a:custGeom>
            <a:avLst/>
            <a:gdLst/>
            <a:ahLst/>
            <a:cxnLst/>
            <a:rect l="l" t="t" r="r" b="b"/>
            <a:pathLst>
              <a:path w="120000" h="1378857" extrusionOk="0">
                <a:moveTo>
                  <a:pt x="0" y="0"/>
                </a:moveTo>
                <a:lnTo>
                  <a:pt x="0" y="1378857"/>
                </a:lnTo>
              </a:path>
            </a:pathLst>
          </a:custGeom>
          <a:noFill/>
          <a:ln w="381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93" name="Google Shape;893;p7"/>
          <p:cNvSpPr/>
          <p:nvPr/>
        </p:nvSpPr>
        <p:spPr>
          <a:xfrm>
            <a:off x="2302199" y="3999594"/>
            <a:ext cx="1762055" cy="2199350"/>
          </a:xfrm>
          <a:prstGeom prst="roundRect">
            <a:avLst>
              <a:gd name="adj" fmla="val 9664"/>
            </a:avLst>
          </a:prstGeom>
          <a:solidFill>
            <a:schemeClr val="lt1"/>
          </a:solidFill>
          <a:ln w="12700" cap="flat" cmpd="sng">
            <a:solidFill>
              <a:srgbClr val="0EC07D"/>
            </a:solidFill>
            <a:prstDash val="dash"/>
            <a:miter lim="800000"/>
            <a:headEnd type="none" w="sm" len="sm"/>
            <a:tailEnd type="none" w="sm" len="sm"/>
          </a:ln>
        </p:spPr>
        <p:txBody>
          <a:bodyPr spcFirstLastPara="1" wrap="square" lIns="91425" tIns="2743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System utilities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Performance monitors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Security monitors</a:t>
            </a:r>
            <a:endParaRPr/>
          </a:p>
        </p:txBody>
      </p:sp>
      <p:sp>
        <p:nvSpPr>
          <p:cNvPr id="894" name="Google Shape;894;p7"/>
          <p:cNvSpPr/>
          <p:nvPr/>
        </p:nvSpPr>
        <p:spPr>
          <a:xfrm>
            <a:off x="4232112" y="3999594"/>
            <a:ext cx="1645920" cy="2199357"/>
          </a:xfrm>
          <a:prstGeom prst="roundRect">
            <a:avLst>
              <a:gd name="adj" fmla="val 4359"/>
            </a:avLst>
          </a:prstGeom>
          <a:solidFill>
            <a:schemeClr val="lt1"/>
          </a:solidFill>
          <a:ln w="12700" cap="flat" cmpd="sng">
            <a:solidFill>
              <a:srgbClr val="0EC07D"/>
            </a:solidFill>
            <a:prstDash val="dash"/>
            <a:miter lim="800000"/>
            <a:headEnd type="none" w="sm" len="sm"/>
            <a:tailEnd type="none" w="sm" len="sm"/>
          </a:ln>
        </p:spPr>
        <p:txBody>
          <a:bodyPr spcFirstLastPara="1" wrap="square" lIns="91425" tIns="2743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Programming Language Translators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Programming environments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Computer-Aided Software Engineering (CASE) Packages </a:t>
            </a:r>
            <a:endParaRPr/>
          </a:p>
        </p:txBody>
      </p:sp>
      <p:sp>
        <p:nvSpPr>
          <p:cNvPr id="895" name="Google Shape;895;p7"/>
          <p:cNvSpPr/>
          <p:nvPr/>
        </p:nvSpPr>
        <p:spPr>
          <a:xfrm>
            <a:off x="6415406" y="3999594"/>
            <a:ext cx="2560320" cy="2199358"/>
          </a:xfrm>
          <a:prstGeom prst="roundRect">
            <a:avLst>
              <a:gd name="adj" fmla="val 6117"/>
            </a:avLst>
          </a:prstGeom>
          <a:solidFill>
            <a:schemeClr val="lt1"/>
          </a:solidFill>
          <a:ln w="12700" cap="flat" cmpd="sng">
            <a:solidFill>
              <a:srgbClr val="11151A"/>
            </a:solidFill>
            <a:prstDash val="dash"/>
            <a:miter lim="800000"/>
            <a:headEnd type="none" w="sm" len="sm"/>
            <a:tailEnd type="none" w="sm" len="sm"/>
          </a:ln>
        </p:spPr>
        <p:txBody>
          <a:bodyPr spcFirstLastPara="1" wrap="square" lIns="91425" tIns="2743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Word Processing</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Electronic Spreadsheets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Database Management Systems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Graphics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Integrated packages</a:t>
            </a:r>
            <a:endParaRPr/>
          </a:p>
        </p:txBody>
      </p:sp>
      <p:sp>
        <p:nvSpPr>
          <p:cNvPr id="896" name="Google Shape;896;p7"/>
          <p:cNvSpPr/>
          <p:nvPr/>
        </p:nvSpPr>
        <p:spPr>
          <a:xfrm>
            <a:off x="9341486" y="3999593"/>
            <a:ext cx="2560320" cy="2218799"/>
          </a:xfrm>
          <a:prstGeom prst="roundRect">
            <a:avLst>
              <a:gd name="adj" fmla="val 6155"/>
            </a:avLst>
          </a:prstGeom>
          <a:solidFill>
            <a:schemeClr val="lt1"/>
          </a:solidFill>
          <a:ln w="12700" cap="flat" cmpd="sng">
            <a:solidFill>
              <a:srgbClr val="11151A"/>
            </a:solidFill>
            <a:prstDash val="dash"/>
            <a:miter lim="800000"/>
            <a:headEnd type="none" w="sm" len="sm"/>
            <a:tailEnd type="none" w="sm" len="sm"/>
          </a:ln>
        </p:spPr>
        <p:txBody>
          <a:bodyPr spcFirstLastPara="1" wrap="square" lIns="91425" tIns="274300" rIns="0" bIns="45700" anchor="t" anchorCtr="0">
            <a:noAutofit/>
          </a:bodyPr>
          <a:lstStyle/>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Accounting software</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Reservation systems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Marketing – Sales Analysis, etc.</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Finance – Capital Budgeting, etc.</a:t>
            </a:r>
            <a:endParaRPr/>
          </a:p>
        </p:txBody>
      </p:sp>
      <p:sp>
        <p:nvSpPr>
          <p:cNvPr id="897" name="Google Shape;897;p7"/>
          <p:cNvSpPr/>
          <p:nvPr/>
        </p:nvSpPr>
        <p:spPr>
          <a:xfrm>
            <a:off x="378903" y="3999593"/>
            <a:ext cx="1798240" cy="2218799"/>
          </a:xfrm>
          <a:prstGeom prst="roundRect">
            <a:avLst>
              <a:gd name="adj" fmla="val 6209"/>
            </a:avLst>
          </a:prstGeom>
          <a:solidFill>
            <a:schemeClr val="lt1"/>
          </a:solidFill>
          <a:ln w="12700" cap="flat" cmpd="sng">
            <a:solidFill>
              <a:srgbClr val="0EC07D"/>
            </a:solidFill>
            <a:prstDash val="dash"/>
            <a:miter lim="800000"/>
            <a:headEnd type="none" w="sm" len="sm"/>
            <a:tailEnd type="none" w="sm" len="sm"/>
          </a:ln>
        </p:spPr>
        <p:txBody>
          <a:bodyPr spcFirstLastPara="1" wrap="square" lIns="91425" tIns="2743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Operating systems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Operating Environments</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Database Management Systems </a:t>
            </a:r>
            <a:endParaRPr/>
          </a:p>
          <a:p>
            <a:pPr marL="182880" marR="0" lvl="0" indent="-182880" algn="l" rtl="0">
              <a:lnSpc>
                <a:spcPct val="100000"/>
              </a:lnSpc>
              <a:spcBef>
                <a:spcPts val="0"/>
              </a:spcBef>
              <a:spcAft>
                <a:spcPts val="0"/>
              </a:spcAft>
              <a:buClr>
                <a:schemeClr val="dk1"/>
              </a:buClr>
              <a:buSzPts val="1100"/>
              <a:buFont typeface="Noto Sans Symbols"/>
              <a:buChar char="⭲"/>
            </a:pPr>
            <a:r>
              <a:rPr lang="en-US" sz="1200" b="0" i="0" u="none" strike="noStrike" cap="none">
                <a:solidFill>
                  <a:schemeClr val="dk1"/>
                </a:solidFill>
                <a:latin typeface="Arial"/>
                <a:ea typeface="Arial"/>
                <a:cs typeface="Arial"/>
                <a:sym typeface="Arial"/>
              </a:rPr>
              <a:t>Telecommunication Monitors</a:t>
            </a:r>
            <a:endParaRPr/>
          </a:p>
        </p:txBody>
      </p:sp>
      <p:sp>
        <p:nvSpPr>
          <p:cNvPr id="898" name="Google Shape;898;p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1.2.1 Different Types of Software</a:t>
            </a:r>
            <a:endParaRPr/>
          </a:p>
        </p:txBody>
      </p:sp>
      <p:sp>
        <p:nvSpPr>
          <p:cNvPr id="899" name="Google Shape;899;p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sp>
        <p:nvSpPr>
          <p:cNvPr id="900" name="Google Shape;900;p7"/>
          <p:cNvSpPr/>
          <p:nvPr/>
        </p:nvSpPr>
        <p:spPr>
          <a:xfrm>
            <a:off x="379779" y="1447033"/>
            <a:ext cx="11541513" cy="673683"/>
          </a:xfrm>
          <a:prstGeom prst="roundRect">
            <a:avLst>
              <a:gd name="adj" fmla="val 10000"/>
            </a:avLst>
          </a:prstGeom>
          <a:solidFill>
            <a:srgbClr val="0EC07D"/>
          </a:solidFill>
          <a:ln w="28575" cap="flat" cmpd="sng">
            <a:solidFill>
              <a:srgbClr val="1CC08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2400" b="1" i="0" u="none" strike="noStrike" cap="none">
                <a:solidFill>
                  <a:srgbClr val="000000"/>
                </a:solidFill>
                <a:latin typeface="Arial"/>
                <a:ea typeface="Arial"/>
                <a:cs typeface="Arial"/>
                <a:sym typeface="Arial"/>
              </a:rPr>
              <a:t>Software</a:t>
            </a:r>
            <a:endParaRPr sz="2400" b="1" i="0" u="none" strike="noStrike" cap="none">
              <a:solidFill>
                <a:srgbClr val="000000"/>
              </a:solidFill>
              <a:latin typeface="Arial"/>
              <a:ea typeface="Arial"/>
              <a:cs typeface="Arial"/>
              <a:sym typeface="Arial"/>
            </a:endParaRPr>
          </a:p>
        </p:txBody>
      </p:sp>
      <p:sp>
        <p:nvSpPr>
          <p:cNvPr id="901" name="Google Shape;901;p7"/>
          <p:cNvSpPr/>
          <p:nvPr/>
        </p:nvSpPr>
        <p:spPr>
          <a:xfrm>
            <a:off x="379779" y="3371914"/>
            <a:ext cx="1797364" cy="815156"/>
          </a:xfrm>
          <a:prstGeom prst="roundRect">
            <a:avLst>
              <a:gd name="adj" fmla="val 10000"/>
            </a:avLst>
          </a:prstGeom>
          <a:solidFill>
            <a:srgbClr val="A1E5C6">
              <a:alpha val="89411"/>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00000"/>
                </a:solidFill>
                <a:latin typeface="Arial"/>
                <a:ea typeface="Arial"/>
                <a:cs typeface="Arial"/>
                <a:sym typeface="Arial"/>
              </a:rPr>
              <a:t>System Management Programs</a:t>
            </a:r>
            <a:endParaRPr/>
          </a:p>
        </p:txBody>
      </p:sp>
      <p:sp>
        <p:nvSpPr>
          <p:cNvPr id="902" name="Google Shape;902;p7"/>
          <p:cNvSpPr/>
          <p:nvPr/>
        </p:nvSpPr>
        <p:spPr>
          <a:xfrm>
            <a:off x="2305946" y="3371914"/>
            <a:ext cx="1758054" cy="815156"/>
          </a:xfrm>
          <a:prstGeom prst="roundRect">
            <a:avLst>
              <a:gd name="adj" fmla="val 10000"/>
            </a:avLst>
          </a:prstGeom>
          <a:solidFill>
            <a:srgbClr val="A1E5C6">
              <a:alpha val="89411"/>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00000"/>
                </a:solidFill>
                <a:latin typeface="Arial"/>
                <a:ea typeface="Arial"/>
                <a:cs typeface="Arial"/>
                <a:sym typeface="Arial"/>
              </a:rPr>
              <a:t>System Support Programs</a:t>
            </a:r>
            <a:endParaRPr/>
          </a:p>
        </p:txBody>
      </p:sp>
      <p:sp>
        <p:nvSpPr>
          <p:cNvPr id="903" name="Google Shape;903;p7"/>
          <p:cNvSpPr/>
          <p:nvPr/>
        </p:nvSpPr>
        <p:spPr>
          <a:xfrm>
            <a:off x="4232112" y="3388837"/>
            <a:ext cx="1645920" cy="815156"/>
          </a:xfrm>
          <a:prstGeom prst="roundRect">
            <a:avLst>
              <a:gd name="adj" fmla="val 10000"/>
            </a:avLst>
          </a:prstGeom>
          <a:solidFill>
            <a:srgbClr val="A1E5C6">
              <a:alpha val="89411"/>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00000"/>
                </a:solidFill>
                <a:latin typeface="Arial"/>
                <a:ea typeface="Arial"/>
                <a:cs typeface="Arial"/>
                <a:sym typeface="Arial"/>
              </a:rPr>
              <a:t>System Development Programs</a:t>
            </a:r>
            <a:endParaRPr/>
          </a:p>
        </p:txBody>
      </p:sp>
      <p:sp>
        <p:nvSpPr>
          <p:cNvPr id="904" name="Google Shape;904;p7"/>
          <p:cNvSpPr/>
          <p:nvPr/>
        </p:nvSpPr>
        <p:spPr>
          <a:xfrm>
            <a:off x="6415406" y="3388837"/>
            <a:ext cx="2560320" cy="815156"/>
          </a:xfrm>
          <a:prstGeom prst="roundRect">
            <a:avLst>
              <a:gd name="adj" fmla="val 10000"/>
            </a:avLst>
          </a:prstGeom>
          <a:solidFill>
            <a:srgbClr val="333F50"/>
          </a:solidFill>
          <a:ln w="28575" cap="flat" cmpd="sng">
            <a:solidFill>
              <a:srgbClr val="11151A"/>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General Purpose Applications</a:t>
            </a:r>
            <a:endParaRPr sz="1600" b="1" i="0" u="none" strike="noStrike" cap="none">
              <a:solidFill>
                <a:schemeClr val="lt1"/>
              </a:solidFill>
              <a:latin typeface="Arial"/>
              <a:ea typeface="Arial"/>
              <a:cs typeface="Arial"/>
              <a:sym typeface="Arial"/>
            </a:endParaRPr>
          </a:p>
        </p:txBody>
      </p:sp>
      <p:sp>
        <p:nvSpPr>
          <p:cNvPr id="905" name="Google Shape;905;p7"/>
          <p:cNvSpPr/>
          <p:nvPr/>
        </p:nvSpPr>
        <p:spPr>
          <a:xfrm>
            <a:off x="9341486" y="3388837"/>
            <a:ext cx="2560320" cy="815156"/>
          </a:xfrm>
          <a:prstGeom prst="roundRect">
            <a:avLst>
              <a:gd name="adj" fmla="val 10000"/>
            </a:avLst>
          </a:prstGeom>
          <a:solidFill>
            <a:srgbClr val="333F50"/>
          </a:solidFill>
          <a:ln w="28575" cap="flat" cmpd="sng">
            <a:solidFill>
              <a:srgbClr val="11151A"/>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Special Purpose Applications</a:t>
            </a:r>
            <a:endParaRPr/>
          </a:p>
        </p:txBody>
      </p:sp>
      <p:sp>
        <p:nvSpPr>
          <p:cNvPr id="906" name="Google Shape;906;p7"/>
          <p:cNvSpPr/>
          <p:nvPr/>
        </p:nvSpPr>
        <p:spPr>
          <a:xfrm>
            <a:off x="391632" y="2389296"/>
            <a:ext cx="5486400" cy="612439"/>
          </a:xfrm>
          <a:prstGeom prst="roundRect">
            <a:avLst>
              <a:gd name="adj" fmla="val 10000"/>
            </a:avLst>
          </a:prstGeom>
          <a:solidFill>
            <a:srgbClr val="A1E5C6"/>
          </a:solidFill>
          <a:ln w="28575" cap="flat" cmpd="sng">
            <a:solidFill>
              <a:srgbClr val="11151A"/>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rgbClr val="000000"/>
                </a:solidFill>
                <a:latin typeface="Arial"/>
                <a:ea typeface="Arial"/>
                <a:cs typeface="Arial"/>
                <a:sym typeface="Arial"/>
              </a:rPr>
              <a:t>System Software</a:t>
            </a:r>
            <a:endParaRPr/>
          </a:p>
        </p:txBody>
      </p:sp>
      <p:sp>
        <p:nvSpPr>
          <p:cNvPr id="907" name="Google Shape;907;p7"/>
          <p:cNvSpPr/>
          <p:nvPr/>
        </p:nvSpPr>
        <p:spPr>
          <a:xfrm>
            <a:off x="6415406" y="2397758"/>
            <a:ext cx="5486400" cy="612439"/>
          </a:xfrm>
          <a:prstGeom prst="roundRect">
            <a:avLst>
              <a:gd name="adj" fmla="val 10000"/>
            </a:avLst>
          </a:prstGeom>
          <a:solidFill>
            <a:srgbClr val="333F50"/>
          </a:solidFill>
          <a:ln w="28575" cap="flat" cmpd="sng">
            <a:solidFill>
              <a:srgbClr val="11151A"/>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Application Software</a:t>
            </a:r>
            <a:endParaRPr sz="1600" b="1" i="0" u="none" strike="noStrike" cap="none">
              <a:solidFill>
                <a:schemeClr val="lt1"/>
              </a:solidFill>
              <a:latin typeface="Arial"/>
              <a:ea typeface="Arial"/>
              <a:cs typeface="Arial"/>
              <a:sym typeface="Arial"/>
            </a:endParaRPr>
          </a:p>
        </p:txBody>
      </p:sp>
      <p:sp>
        <p:nvSpPr>
          <p:cNvPr id="23" name="Rectangle 22">
            <a:extLst>
              <a:ext uri="{FF2B5EF4-FFF2-40B4-BE49-F238E27FC236}">
                <a16:creationId xmlns:a16="http://schemas.microsoft.com/office/drawing/2014/main" id="{E8E782DA-38AF-4527-8F60-608B9A791C84}"/>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0042BC1-98E2-487E-A18B-1B8B741A3626}"/>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7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1.26.2 Product Roadmap</a:t>
            </a:r>
            <a:endParaRPr/>
          </a:p>
        </p:txBody>
      </p:sp>
      <p:sp>
        <p:nvSpPr>
          <p:cNvPr id="2114" name="Google Shape;2114;p7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115" name="Google Shape;2115;p70"/>
          <p:cNvGrpSpPr/>
          <p:nvPr/>
        </p:nvGrpSpPr>
        <p:grpSpPr>
          <a:xfrm>
            <a:off x="246735" y="1304995"/>
            <a:ext cx="5544465" cy="5114855"/>
            <a:chOff x="514348" y="2236479"/>
            <a:chExt cx="11131312" cy="4505009"/>
          </a:xfrm>
        </p:grpSpPr>
        <p:sp>
          <p:nvSpPr>
            <p:cNvPr id="2116" name="Google Shape;2116;p70"/>
            <p:cNvSpPr/>
            <p:nvPr/>
          </p:nvSpPr>
          <p:spPr>
            <a:xfrm>
              <a:off x="514350" y="2236486"/>
              <a:ext cx="11131310" cy="4505002"/>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Roadmap is the plan that describes the way that the product is likely to grow. </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Agile teams focus on a goal-oriented roadmap, as it is important for the team to know about the everyday work.</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Product roadmap also helps in estimating the budget for developing and delivering high value product as per the promised schedule.</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Agile environment is prone to changes because of the changing requirements from the customers, hence creating a roadmap is often a challenging task.</a:t>
              </a:r>
              <a:endParaRPr/>
            </a:p>
            <a:p>
              <a:pPr marL="342900" marR="0" lvl="1" indent="-342900" algn="l" rtl="0">
                <a:lnSpc>
                  <a:spcPct val="100000"/>
                </a:lnSpc>
                <a:spcBef>
                  <a:spcPts val="600"/>
                </a:spcBef>
                <a:spcAft>
                  <a:spcPts val="0"/>
                </a:spcAft>
                <a:buClr>
                  <a:srgbClr val="000000"/>
                </a:buClr>
                <a:buSzPts val="1600"/>
                <a:buFont typeface="Noto Sans Symbols"/>
                <a:buChar char="⭲"/>
              </a:pPr>
              <a:r>
                <a:rPr lang="en-US" sz="1600" b="0" i="0" u="none" strike="noStrike" cap="none">
                  <a:solidFill>
                    <a:schemeClr val="dk1"/>
                  </a:solidFill>
                  <a:latin typeface="Arial"/>
                  <a:ea typeface="Arial"/>
                  <a:cs typeface="Arial"/>
                  <a:sym typeface="Arial"/>
                </a:rPr>
                <a:t>Product roadmap should focus on goals, benefits, objectives, acquiring customers and increasing their engagement. The picture shows a sample product roadmap.</a:t>
              </a:r>
              <a:endParaRPr/>
            </a:p>
          </p:txBody>
        </p:sp>
        <p:sp>
          <p:nvSpPr>
            <p:cNvPr id="2117" name="Google Shape;2117;p70"/>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a:solidFill>
                    <a:schemeClr val="lt1"/>
                  </a:solidFill>
                  <a:latin typeface="Arial"/>
                  <a:ea typeface="Arial"/>
                  <a:cs typeface="Arial"/>
                  <a:sym typeface="Arial"/>
                </a:rPr>
                <a:t>Following are the key details of product roadmap:</a:t>
              </a:r>
              <a:endParaRPr/>
            </a:p>
          </p:txBody>
        </p:sp>
      </p:grpSp>
      <p:grpSp>
        <p:nvGrpSpPr>
          <p:cNvPr id="2118" name="Google Shape;2118;p70"/>
          <p:cNvGrpSpPr/>
          <p:nvPr/>
        </p:nvGrpSpPr>
        <p:grpSpPr>
          <a:xfrm>
            <a:off x="5903074" y="885894"/>
            <a:ext cx="6139866" cy="5476805"/>
            <a:chOff x="5998324" y="885894"/>
            <a:chExt cx="6139866" cy="5476805"/>
          </a:xfrm>
        </p:grpSpPr>
        <p:sp>
          <p:nvSpPr>
            <p:cNvPr id="2119" name="Google Shape;2119;p70"/>
            <p:cNvSpPr/>
            <p:nvPr/>
          </p:nvSpPr>
          <p:spPr>
            <a:xfrm>
              <a:off x="5998324" y="885894"/>
              <a:ext cx="6139866" cy="5476805"/>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20" name="Google Shape;2120;p70"/>
            <p:cNvSpPr txBox="1"/>
            <p:nvPr/>
          </p:nvSpPr>
          <p:spPr>
            <a:xfrm>
              <a:off x="6100819" y="970785"/>
              <a:ext cx="58221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2016</a:t>
              </a:r>
              <a:endParaRPr/>
            </a:p>
          </p:txBody>
        </p:sp>
        <p:sp>
          <p:nvSpPr>
            <p:cNvPr id="2121" name="Google Shape;2121;p70"/>
            <p:cNvSpPr txBox="1"/>
            <p:nvPr/>
          </p:nvSpPr>
          <p:spPr>
            <a:xfrm>
              <a:off x="6155321" y="1300985"/>
              <a:ext cx="47320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Jun</a:t>
              </a:r>
              <a:endParaRPr/>
            </a:p>
          </p:txBody>
        </p:sp>
        <p:sp>
          <p:nvSpPr>
            <p:cNvPr id="2122" name="Google Shape;2122;p70"/>
            <p:cNvSpPr txBox="1"/>
            <p:nvPr/>
          </p:nvSpPr>
          <p:spPr>
            <a:xfrm>
              <a:off x="6944916" y="970785"/>
              <a:ext cx="42351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Q3</a:t>
              </a:r>
              <a:endParaRPr/>
            </a:p>
          </p:txBody>
        </p:sp>
        <p:sp>
          <p:nvSpPr>
            <p:cNvPr id="2123" name="Google Shape;2123;p70"/>
            <p:cNvSpPr txBox="1"/>
            <p:nvPr/>
          </p:nvSpPr>
          <p:spPr>
            <a:xfrm>
              <a:off x="6949726" y="1300985"/>
              <a:ext cx="41389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Jul</a:t>
              </a:r>
              <a:endParaRPr/>
            </a:p>
          </p:txBody>
        </p:sp>
        <p:sp>
          <p:nvSpPr>
            <p:cNvPr id="2124" name="Google Shape;2124;p70"/>
            <p:cNvSpPr txBox="1"/>
            <p:nvPr/>
          </p:nvSpPr>
          <p:spPr>
            <a:xfrm>
              <a:off x="7669590" y="1300985"/>
              <a:ext cx="50366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Aug</a:t>
              </a:r>
              <a:endParaRPr/>
            </a:p>
          </p:txBody>
        </p:sp>
        <p:sp>
          <p:nvSpPr>
            <p:cNvPr id="2125" name="Google Shape;2125;p70"/>
            <p:cNvSpPr txBox="1"/>
            <p:nvPr/>
          </p:nvSpPr>
          <p:spPr>
            <a:xfrm>
              <a:off x="8434339" y="1300985"/>
              <a:ext cx="503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Sep</a:t>
              </a:r>
              <a:endParaRPr/>
            </a:p>
          </p:txBody>
        </p:sp>
        <p:sp>
          <p:nvSpPr>
            <p:cNvPr id="2126" name="Google Shape;2126;p70"/>
            <p:cNvSpPr txBox="1"/>
            <p:nvPr/>
          </p:nvSpPr>
          <p:spPr>
            <a:xfrm>
              <a:off x="9239163" y="970785"/>
              <a:ext cx="42351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Q4</a:t>
              </a:r>
              <a:endParaRPr/>
            </a:p>
          </p:txBody>
        </p:sp>
        <p:sp>
          <p:nvSpPr>
            <p:cNvPr id="2127" name="Google Shape;2127;p70"/>
            <p:cNvSpPr txBox="1"/>
            <p:nvPr/>
          </p:nvSpPr>
          <p:spPr>
            <a:xfrm>
              <a:off x="9219126" y="1300985"/>
              <a:ext cx="46358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Oct</a:t>
              </a:r>
              <a:endParaRPr/>
            </a:p>
          </p:txBody>
        </p:sp>
        <p:sp>
          <p:nvSpPr>
            <p:cNvPr id="2128" name="Google Shape;2128;p70"/>
            <p:cNvSpPr txBox="1"/>
            <p:nvPr/>
          </p:nvSpPr>
          <p:spPr>
            <a:xfrm>
              <a:off x="9963837" y="1300985"/>
              <a:ext cx="503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Nov</a:t>
              </a:r>
              <a:endParaRPr/>
            </a:p>
          </p:txBody>
        </p:sp>
        <p:sp>
          <p:nvSpPr>
            <p:cNvPr id="2129" name="Google Shape;2129;p70"/>
            <p:cNvSpPr txBox="1"/>
            <p:nvPr/>
          </p:nvSpPr>
          <p:spPr>
            <a:xfrm>
              <a:off x="10728586" y="1300985"/>
              <a:ext cx="503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Dec</a:t>
              </a:r>
              <a:endParaRPr/>
            </a:p>
          </p:txBody>
        </p:sp>
        <p:sp>
          <p:nvSpPr>
            <p:cNvPr id="2130" name="Google Shape;2130;p70"/>
            <p:cNvSpPr txBox="1"/>
            <p:nvPr/>
          </p:nvSpPr>
          <p:spPr>
            <a:xfrm>
              <a:off x="11454062" y="970785"/>
              <a:ext cx="58221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2017</a:t>
              </a:r>
              <a:endParaRPr/>
            </a:p>
          </p:txBody>
        </p:sp>
        <p:sp>
          <p:nvSpPr>
            <p:cNvPr id="2131" name="Google Shape;2131;p70"/>
            <p:cNvSpPr txBox="1"/>
            <p:nvPr/>
          </p:nvSpPr>
          <p:spPr>
            <a:xfrm>
              <a:off x="11508564" y="1300985"/>
              <a:ext cx="47320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Jan</a:t>
              </a:r>
              <a:endParaRPr/>
            </a:p>
          </p:txBody>
        </p:sp>
        <p:sp>
          <p:nvSpPr>
            <p:cNvPr id="2132" name="Google Shape;2132;p70"/>
            <p:cNvSpPr/>
            <p:nvPr/>
          </p:nvSpPr>
          <p:spPr>
            <a:xfrm>
              <a:off x="6096765" y="1690566"/>
              <a:ext cx="5943560" cy="1460847"/>
            </a:xfrm>
            <a:prstGeom prst="roundRect">
              <a:avLst>
                <a:gd name="adj" fmla="val 9681"/>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33" name="Google Shape;2133;p70"/>
            <p:cNvSpPr txBox="1"/>
            <p:nvPr/>
          </p:nvSpPr>
          <p:spPr>
            <a:xfrm>
              <a:off x="6092509" y="1699257"/>
              <a:ext cx="10102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Product 1</a:t>
              </a:r>
              <a:endParaRPr/>
            </a:p>
          </p:txBody>
        </p:sp>
        <p:sp>
          <p:nvSpPr>
            <p:cNvPr id="2134" name="Google Shape;2134;p70"/>
            <p:cNvSpPr txBox="1"/>
            <p:nvPr/>
          </p:nvSpPr>
          <p:spPr>
            <a:xfrm>
              <a:off x="6235322" y="1986517"/>
              <a:ext cx="1707397" cy="287596"/>
            </a:xfrm>
            <a:prstGeom prst="rect">
              <a:avLst/>
            </a:prstGeom>
            <a:solidFill>
              <a:srgbClr val="3856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&gt; Web Platform</a:t>
              </a:r>
              <a:endParaRPr/>
            </a:p>
          </p:txBody>
        </p:sp>
        <p:sp>
          <p:nvSpPr>
            <p:cNvPr id="2135" name="Google Shape;2135;p70"/>
            <p:cNvSpPr txBox="1"/>
            <p:nvPr/>
          </p:nvSpPr>
          <p:spPr>
            <a:xfrm>
              <a:off x="7942719" y="1986517"/>
              <a:ext cx="1553978" cy="287596"/>
            </a:xfrm>
            <a:prstGeom prst="rect">
              <a:avLst/>
            </a:prstGeom>
            <a:solidFill>
              <a:srgbClr val="A8D08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a:t>
              </a:r>
              <a:endParaRPr/>
            </a:p>
          </p:txBody>
        </p:sp>
        <p:sp>
          <p:nvSpPr>
            <p:cNvPr id="2136" name="Google Shape;2136;p70"/>
            <p:cNvSpPr txBox="1"/>
            <p:nvPr/>
          </p:nvSpPr>
          <p:spPr>
            <a:xfrm>
              <a:off x="8125092" y="2360182"/>
              <a:ext cx="3261375" cy="287596"/>
            </a:xfrm>
            <a:prstGeom prst="rect">
              <a:avLst/>
            </a:prstGeom>
            <a:solidFill>
              <a:srgbClr val="2E7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&gt; Web Platform</a:t>
              </a:r>
              <a:endParaRPr/>
            </a:p>
          </p:txBody>
        </p:sp>
        <p:sp>
          <p:nvSpPr>
            <p:cNvPr id="2137" name="Google Shape;2137;p70"/>
            <p:cNvSpPr txBox="1"/>
            <p:nvPr/>
          </p:nvSpPr>
          <p:spPr>
            <a:xfrm>
              <a:off x="9752116" y="2713389"/>
              <a:ext cx="2292465" cy="287596"/>
            </a:xfrm>
            <a:prstGeom prst="rect">
              <a:avLst/>
            </a:prstGeom>
            <a:solidFill>
              <a:srgbClr val="BF9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a:t>
              </a:r>
              <a:endParaRPr/>
            </a:p>
          </p:txBody>
        </p:sp>
        <p:sp>
          <p:nvSpPr>
            <p:cNvPr id="2138" name="Google Shape;2138;p70"/>
            <p:cNvSpPr txBox="1"/>
            <p:nvPr/>
          </p:nvSpPr>
          <p:spPr>
            <a:xfrm>
              <a:off x="9296882" y="2713389"/>
              <a:ext cx="571018" cy="287596"/>
            </a:xfrm>
            <a:prstGeom prst="rect">
              <a:avLst/>
            </a:prstGeom>
            <a:solidFill>
              <a:srgbClr val="7F6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Distribution</a:t>
              </a:r>
              <a:endParaRPr/>
            </a:p>
          </p:txBody>
        </p:sp>
        <p:sp>
          <p:nvSpPr>
            <p:cNvPr id="2139" name="Google Shape;2139;p70"/>
            <p:cNvSpPr/>
            <p:nvPr/>
          </p:nvSpPr>
          <p:spPr>
            <a:xfrm>
              <a:off x="6096765" y="3250829"/>
              <a:ext cx="5943560" cy="1460847"/>
            </a:xfrm>
            <a:prstGeom prst="roundRect">
              <a:avLst>
                <a:gd name="adj" fmla="val 9681"/>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40" name="Google Shape;2140;p70"/>
            <p:cNvSpPr txBox="1"/>
            <p:nvPr/>
          </p:nvSpPr>
          <p:spPr>
            <a:xfrm>
              <a:off x="6092509" y="3259520"/>
              <a:ext cx="10102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Product 2</a:t>
              </a:r>
              <a:endParaRPr/>
            </a:p>
          </p:txBody>
        </p:sp>
        <p:sp>
          <p:nvSpPr>
            <p:cNvPr id="2141" name="Google Shape;2141;p70"/>
            <p:cNvSpPr txBox="1"/>
            <p:nvPr/>
          </p:nvSpPr>
          <p:spPr>
            <a:xfrm>
              <a:off x="7669590" y="3575652"/>
              <a:ext cx="2080466" cy="287596"/>
            </a:xfrm>
            <a:prstGeom prst="rect">
              <a:avLst/>
            </a:prstGeom>
            <a:solidFill>
              <a:srgbClr val="A8D08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a:t>
              </a:r>
              <a:endParaRPr/>
            </a:p>
          </p:txBody>
        </p:sp>
        <p:sp>
          <p:nvSpPr>
            <p:cNvPr id="2142" name="Google Shape;2142;p70"/>
            <p:cNvSpPr txBox="1"/>
            <p:nvPr/>
          </p:nvSpPr>
          <p:spPr>
            <a:xfrm>
              <a:off x="7447415" y="3895296"/>
              <a:ext cx="3340747" cy="287596"/>
            </a:xfrm>
            <a:prstGeom prst="rect">
              <a:avLst/>
            </a:prstGeom>
            <a:solidFill>
              <a:srgbClr val="2E7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Mobile Monitoring Solution</a:t>
              </a:r>
              <a:endParaRPr/>
            </a:p>
          </p:txBody>
        </p:sp>
        <p:sp>
          <p:nvSpPr>
            <p:cNvPr id="2143" name="Google Shape;2143;p70"/>
            <p:cNvSpPr txBox="1"/>
            <p:nvPr/>
          </p:nvSpPr>
          <p:spPr>
            <a:xfrm>
              <a:off x="10724235" y="4273652"/>
              <a:ext cx="1312038" cy="287596"/>
            </a:xfrm>
            <a:prstGeom prst="rect">
              <a:avLst/>
            </a:prstGeom>
            <a:solidFill>
              <a:srgbClr val="BF9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a:t>
              </a:r>
              <a:endParaRPr/>
            </a:p>
          </p:txBody>
        </p:sp>
        <p:sp>
          <p:nvSpPr>
            <p:cNvPr id="2144" name="Google Shape;2144;p70"/>
            <p:cNvSpPr txBox="1"/>
            <p:nvPr/>
          </p:nvSpPr>
          <p:spPr>
            <a:xfrm>
              <a:off x="8413526" y="4273652"/>
              <a:ext cx="2441663" cy="287596"/>
            </a:xfrm>
            <a:prstGeom prst="rect">
              <a:avLst/>
            </a:prstGeom>
            <a:solidFill>
              <a:srgbClr val="7F6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&gt; Marketing Campaign</a:t>
              </a:r>
              <a:endParaRPr/>
            </a:p>
          </p:txBody>
        </p:sp>
        <p:sp>
          <p:nvSpPr>
            <p:cNvPr id="2145" name="Google Shape;2145;p70"/>
            <p:cNvSpPr/>
            <p:nvPr/>
          </p:nvSpPr>
          <p:spPr>
            <a:xfrm>
              <a:off x="6096765" y="4811092"/>
              <a:ext cx="5943560" cy="1460847"/>
            </a:xfrm>
            <a:prstGeom prst="roundRect">
              <a:avLst>
                <a:gd name="adj" fmla="val 9681"/>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46" name="Google Shape;2146;p70"/>
            <p:cNvSpPr txBox="1"/>
            <p:nvPr/>
          </p:nvSpPr>
          <p:spPr>
            <a:xfrm>
              <a:off x="6092509" y="4819783"/>
              <a:ext cx="10102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Product 3</a:t>
              </a:r>
              <a:endParaRPr/>
            </a:p>
          </p:txBody>
        </p:sp>
        <p:sp>
          <p:nvSpPr>
            <p:cNvPr id="2147" name="Google Shape;2147;p70"/>
            <p:cNvSpPr txBox="1"/>
            <p:nvPr/>
          </p:nvSpPr>
          <p:spPr>
            <a:xfrm>
              <a:off x="6091217" y="5107043"/>
              <a:ext cx="1851502" cy="287596"/>
            </a:xfrm>
            <a:prstGeom prst="rect">
              <a:avLst/>
            </a:prstGeom>
            <a:solidFill>
              <a:srgbClr val="833C0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&gt; Localized CRM</a:t>
              </a:r>
              <a:endParaRPr/>
            </a:p>
          </p:txBody>
        </p:sp>
        <p:sp>
          <p:nvSpPr>
            <p:cNvPr id="2148" name="Google Shape;2148;p70"/>
            <p:cNvSpPr txBox="1"/>
            <p:nvPr/>
          </p:nvSpPr>
          <p:spPr>
            <a:xfrm>
              <a:off x="8938004" y="5833915"/>
              <a:ext cx="3106578" cy="287596"/>
            </a:xfrm>
            <a:prstGeom prst="rect">
              <a:avLst/>
            </a:prstGeom>
            <a:solidFill>
              <a:srgbClr val="BF9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 </a:t>
              </a:r>
              <a:endParaRPr/>
            </a:p>
          </p:txBody>
        </p:sp>
        <p:sp>
          <p:nvSpPr>
            <p:cNvPr id="2149" name="Google Shape;2149;p70"/>
            <p:cNvSpPr txBox="1"/>
            <p:nvPr/>
          </p:nvSpPr>
          <p:spPr>
            <a:xfrm>
              <a:off x="8331337" y="5833915"/>
              <a:ext cx="700377" cy="287596"/>
            </a:xfrm>
            <a:prstGeom prst="rect">
              <a:avLst/>
            </a:prstGeom>
            <a:solidFill>
              <a:srgbClr val="7F6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&gt; </a:t>
              </a:r>
              <a:r>
                <a:rPr lang="en-US" sz="1200" b="0" i="0" u="none" strike="noStrike" cap="none">
                  <a:solidFill>
                    <a:schemeClr val="lt1"/>
                  </a:solidFill>
                  <a:latin typeface="Arial"/>
                  <a:ea typeface="Arial"/>
                  <a:cs typeface="Arial"/>
                  <a:sym typeface="Arial"/>
                </a:rPr>
                <a:t>Data</a:t>
              </a:r>
              <a:r>
                <a:rPr lang="en-US" sz="1400" b="0" i="0" u="none" strike="noStrike" cap="none">
                  <a:solidFill>
                    <a:schemeClr val="lt1"/>
                  </a:solidFill>
                  <a:latin typeface="Arial"/>
                  <a:ea typeface="Arial"/>
                  <a:cs typeface="Arial"/>
                  <a:sym typeface="Arial"/>
                </a:rPr>
                <a:t> Logging Module</a:t>
              </a:r>
              <a:endParaRPr/>
            </a:p>
          </p:txBody>
        </p:sp>
        <p:sp>
          <p:nvSpPr>
            <p:cNvPr id="2150" name="Google Shape;2150;p70"/>
            <p:cNvSpPr txBox="1"/>
            <p:nvPr/>
          </p:nvSpPr>
          <p:spPr>
            <a:xfrm>
              <a:off x="6346759" y="3575652"/>
              <a:ext cx="1401832" cy="287596"/>
            </a:xfrm>
            <a:prstGeom prst="rect">
              <a:avLst/>
            </a:prstGeom>
            <a:solidFill>
              <a:srgbClr val="3856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&gt; Mobile Platform</a:t>
              </a:r>
              <a:endParaRPr/>
            </a:p>
          </p:txBody>
        </p:sp>
        <p:sp>
          <p:nvSpPr>
            <p:cNvPr id="2151" name="Google Shape;2151;p70"/>
            <p:cNvSpPr txBox="1"/>
            <p:nvPr/>
          </p:nvSpPr>
          <p:spPr>
            <a:xfrm>
              <a:off x="8329441" y="5108154"/>
              <a:ext cx="1919838" cy="287596"/>
            </a:xfrm>
            <a:prstGeom prst="rect">
              <a:avLst/>
            </a:prstGeom>
            <a:solidFill>
              <a:srgbClr val="A8D08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 </a:t>
              </a:r>
              <a:endParaRPr/>
            </a:p>
          </p:txBody>
        </p:sp>
        <p:sp>
          <p:nvSpPr>
            <p:cNvPr id="2152" name="Google Shape;2152;p70"/>
            <p:cNvSpPr txBox="1"/>
            <p:nvPr/>
          </p:nvSpPr>
          <p:spPr>
            <a:xfrm>
              <a:off x="8020859" y="5108154"/>
              <a:ext cx="304326" cy="287596"/>
            </a:xfrm>
            <a:prstGeom prst="rect">
              <a:avLst/>
            </a:prstGeom>
            <a:solidFill>
              <a:srgbClr val="3856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 &gt;  Cloud Support</a:t>
              </a:r>
              <a:endParaRPr/>
            </a:p>
          </p:txBody>
        </p:sp>
        <p:sp>
          <p:nvSpPr>
            <p:cNvPr id="2153" name="Google Shape;2153;p70"/>
            <p:cNvSpPr txBox="1"/>
            <p:nvPr/>
          </p:nvSpPr>
          <p:spPr>
            <a:xfrm>
              <a:off x="8304400" y="5480708"/>
              <a:ext cx="661791" cy="287596"/>
            </a:xfrm>
            <a:prstGeom prst="rect">
              <a:avLst/>
            </a:prstGeom>
            <a:solidFill>
              <a:srgbClr val="BF9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154" name="Google Shape;2154;p70"/>
            <p:cNvSpPr txBox="1"/>
            <p:nvPr/>
          </p:nvSpPr>
          <p:spPr>
            <a:xfrm>
              <a:off x="7307316" y="5480708"/>
              <a:ext cx="1017869" cy="287596"/>
            </a:xfrm>
            <a:prstGeom prst="rect">
              <a:avLst/>
            </a:prstGeom>
            <a:solidFill>
              <a:srgbClr val="7F6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Market Problems</a:t>
              </a:r>
              <a:endParaRPr/>
            </a:p>
          </p:txBody>
        </p:sp>
        <p:sp>
          <p:nvSpPr>
            <p:cNvPr id="2155" name="Google Shape;2155;p70"/>
            <p:cNvSpPr txBox="1"/>
            <p:nvPr/>
          </p:nvSpPr>
          <p:spPr>
            <a:xfrm>
              <a:off x="10153650" y="5471034"/>
              <a:ext cx="1119040" cy="287596"/>
            </a:xfrm>
            <a:prstGeom prst="rect">
              <a:avLst/>
            </a:prstGeom>
            <a:solidFill>
              <a:srgbClr val="BF9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 </a:t>
              </a:r>
              <a:endParaRPr/>
            </a:p>
          </p:txBody>
        </p:sp>
        <p:sp>
          <p:nvSpPr>
            <p:cNvPr id="2156" name="Google Shape;2156;p70"/>
            <p:cNvSpPr txBox="1"/>
            <p:nvPr/>
          </p:nvSpPr>
          <p:spPr>
            <a:xfrm>
              <a:off x="9034610" y="5471034"/>
              <a:ext cx="1119040" cy="287596"/>
            </a:xfrm>
            <a:prstGeom prst="rect">
              <a:avLst/>
            </a:prstGeom>
            <a:solidFill>
              <a:srgbClr val="7F6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Market Opportunities</a:t>
              </a:r>
              <a:endParaRPr/>
            </a:p>
          </p:txBody>
        </p:sp>
        <p:sp>
          <p:nvSpPr>
            <p:cNvPr id="2157" name="Google Shape;2157;p70"/>
            <p:cNvSpPr/>
            <p:nvPr/>
          </p:nvSpPr>
          <p:spPr>
            <a:xfrm>
              <a:off x="9944787" y="3286142"/>
              <a:ext cx="1372402" cy="493330"/>
            </a:xfrm>
            <a:prstGeom prst="rect">
              <a:avLst/>
            </a:prstGeom>
            <a:solidFill>
              <a:srgbClr val="B7014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Mobile Release</a:t>
              </a:r>
              <a:endParaRPr/>
            </a:p>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Oct 27, 2016</a:t>
              </a:r>
              <a:endParaRPr/>
            </a:p>
          </p:txBody>
        </p:sp>
        <p:cxnSp>
          <p:nvCxnSpPr>
            <p:cNvPr id="2158" name="Google Shape;2158;p70"/>
            <p:cNvCxnSpPr/>
            <p:nvPr/>
          </p:nvCxnSpPr>
          <p:spPr>
            <a:xfrm>
              <a:off x="9947655" y="3291617"/>
              <a:ext cx="0" cy="1426322"/>
            </a:xfrm>
            <a:prstGeom prst="straightConnector1">
              <a:avLst/>
            </a:prstGeom>
            <a:noFill/>
            <a:ln w="28575" cap="flat" cmpd="sng">
              <a:solidFill>
                <a:srgbClr val="B70146"/>
              </a:solidFill>
              <a:prstDash val="solid"/>
              <a:round/>
              <a:headEnd type="none" w="sm" len="sm"/>
              <a:tailEnd type="none" w="sm" len="sm"/>
            </a:ln>
          </p:spPr>
        </p:cxnSp>
      </p:grpSp>
      <p:sp>
        <p:nvSpPr>
          <p:cNvPr id="48" name="Rectangle 47">
            <a:extLst>
              <a:ext uri="{FF2B5EF4-FFF2-40B4-BE49-F238E27FC236}">
                <a16:creationId xmlns:a16="http://schemas.microsoft.com/office/drawing/2014/main" id="{4FB037D4-7CAC-47EE-8D05-8B048DF2CB36}"/>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5173888-2704-4886-B835-C147BDD43A5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sp>
        <p:nvSpPr>
          <p:cNvPr id="2163" name="Google Shape;2163;p71"/>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1.26.3 Release Planning</a:t>
            </a:r>
            <a:endParaRPr/>
          </a:p>
        </p:txBody>
      </p:sp>
      <p:sp>
        <p:nvSpPr>
          <p:cNvPr id="2164" name="Google Shape;2164;p71"/>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165" name="Google Shape;2165;p71"/>
          <p:cNvGrpSpPr/>
          <p:nvPr/>
        </p:nvGrpSpPr>
        <p:grpSpPr>
          <a:xfrm>
            <a:off x="514350" y="1304995"/>
            <a:ext cx="11131312" cy="3320793"/>
            <a:chOff x="514348" y="2236479"/>
            <a:chExt cx="11131312" cy="2924854"/>
          </a:xfrm>
        </p:grpSpPr>
        <p:sp>
          <p:nvSpPr>
            <p:cNvPr id="2166" name="Google Shape;2166;p71"/>
            <p:cNvSpPr/>
            <p:nvPr/>
          </p:nvSpPr>
          <p:spPr>
            <a:xfrm>
              <a:off x="514349" y="2236486"/>
              <a:ext cx="11131311" cy="2924847"/>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Release is a set of increments that are released to the customer at frequent intervals.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release plan helps to estimate the amount of work that will be delivered by the team at the scheduled deadline.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Release planning is a collaborative effort of the Scrum Master and the product owner, Agile team and the stakeholders.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Release planning is focused on goals and benefits, by taking into account, the dependencies and uncertainties.</a:t>
              </a:r>
              <a:endParaRPr/>
            </a:p>
          </p:txBody>
        </p:sp>
        <p:sp>
          <p:nvSpPr>
            <p:cNvPr id="2167" name="Google Shape;2167;p71"/>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release planning:</a:t>
              </a:r>
              <a:endParaRPr/>
            </a:p>
          </p:txBody>
        </p:sp>
      </p:grpSp>
      <p:sp>
        <p:nvSpPr>
          <p:cNvPr id="7" name="Rectangle 6">
            <a:extLst>
              <a:ext uri="{FF2B5EF4-FFF2-40B4-BE49-F238E27FC236}">
                <a16:creationId xmlns:a16="http://schemas.microsoft.com/office/drawing/2014/main" id="{AFFDFBC1-2B08-440A-B1A5-E7689165380F}"/>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DEC743A4-A104-4096-B662-E28204AD0608}"/>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sp>
        <p:nvSpPr>
          <p:cNvPr id="2172" name="Google Shape;2172;p7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1.26.4 Iteration Planning</a:t>
            </a:r>
            <a:endParaRPr/>
          </a:p>
        </p:txBody>
      </p:sp>
      <p:sp>
        <p:nvSpPr>
          <p:cNvPr id="2173" name="Google Shape;2173;p72"/>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174" name="Google Shape;2174;p72"/>
          <p:cNvGrpSpPr/>
          <p:nvPr/>
        </p:nvGrpSpPr>
        <p:grpSpPr>
          <a:xfrm>
            <a:off x="514350" y="1304995"/>
            <a:ext cx="11131312" cy="3679380"/>
            <a:chOff x="514348" y="2236479"/>
            <a:chExt cx="11131312" cy="3240687"/>
          </a:xfrm>
        </p:grpSpPr>
        <p:sp>
          <p:nvSpPr>
            <p:cNvPr id="2175" name="Google Shape;2175;p72"/>
            <p:cNvSpPr/>
            <p:nvPr/>
          </p:nvSpPr>
          <p:spPr>
            <a:xfrm>
              <a:off x="514349" y="2236486"/>
              <a:ext cx="11131311" cy="3240680"/>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Iteration planning is generally a subset of the release plan stories that will be done in the next iteration or a sprint.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During iteration planning, the volume of the backlog items that a team can deliver during the next iteration, are determined.</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team commits to deliver the features according to their velocity and the schedule.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Iteration plan is about breaking down the features into multiple development tasks and estimating them.</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Use cases are also created to identify the stories that will be developed and to break them into specific tasks and acceptance criteria.</a:t>
              </a:r>
              <a:endParaRPr/>
            </a:p>
          </p:txBody>
        </p:sp>
        <p:sp>
          <p:nvSpPr>
            <p:cNvPr id="2176" name="Google Shape;2176;p72"/>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iteration planning:</a:t>
              </a:r>
              <a:endParaRPr/>
            </a:p>
          </p:txBody>
        </p:sp>
      </p:grpSp>
      <p:sp>
        <p:nvSpPr>
          <p:cNvPr id="7" name="Rectangle 6">
            <a:extLst>
              <a:ext uri="{FF2B5EF4-FFF2-40B4-BE49-F238E27FC236}">
                <a16:creationId xmlns:a16="http://schemas.microsoft.com/office/drawing/2014/main" id="{3C33F12C-D61A-419E-B17E-5AA37B6ECE18}"/>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66A6E515-2483-4BB7-8B28-6651F4638C83}"/>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7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1.26.5 Daily Scrum/Standup</a:t>
            </a:r>
            <a:endParaRPr/>
          </a:p>
        </p:txBody>
      </p:sp>
      <p:sp>
        <p:nvSpPr>
          <p:cNvPr id="2182" name="Google Shape;2182;p7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183" name="Google Shape;2183;p73"/>
          <p:cNvGrpSpPr/>
          <p:nvPr/>
        </p:nvGrpSpPr>
        <p:grpSpPr>
          <a:xfrm>
            <a:off x="514350" y="1304995"/>
            <a:ext cx="11131312" cy="3033923"/>
            <a:chOff x="514348" y="2236479"/>
            <a:chExt cx="11131312" cy="2672188"/>
          </a:xfrm>
        </p:grpSpPr>
        <p:sp>
          <p:nvSpPr>
            <p:cNvPr id="2184" name="Google Shape;2184;p73"/>
            <p:cNvSpPr/>
            <p:nvPr/>
          </p:nvSpPr>
          <p:spPr>
            <a:xfrm>
              <a:off x="514349" y="2236486"/>
              <a:ext cx="11131311" cy="2672181"/>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Daily scrum is done to coordinate the work and synchronize the effort.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Teams make, assess and revise their plans during this meeting.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Daily scrum is focused on completing the top priority features. This meeting is focused on the individual’s accomplishments, plan for the day and the issues faced by them and ways to resolve them.</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For the unresolved issues, ‘Parking Lot’ can be used. Anything out of the scope of the daily planning will be placed in the parking lot and dealt with later.</a:t>
              </a:r>
              <a:endParaRPr/>
            </a:p>
          </p:txBody>
        </p:sp>
        <p:sp>
          <p:nvSpPr>
            <p:cNvPr id="2185" name="Google Shape;2185;p73"/>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daily scrum/standup:</a:t>
              </a:r>
              <a:endParaRPr/>
            </a:p>
          </p:txBody>
        </p:sp>
      </p:grpSp>
      <p:sp>
        <p:nvSpPr>
          <p:cNvPr id="7" name="Rectangle 6">
            <a:extLst>
              <a:ext uri="{FF2B5EF4-FFF2-40B4-BE49-F238E27FC236}">
                <a16:creationId xmlns:a16="http://schemas.microsoft.com/office/drawing/2014/main" id="{1D0998BE-8BF4-4E2E-B643-C8DD32090DD0}"/>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D8904AFF-6643-440F-88F3-F417098583E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Google Shape;2190;p7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1.27 Conditions of Satisfaction</a:t>
            </a:r>
            <a:endParaRPr/>
          </a:p>
        </p:txBody>
      </p:sp>
      <p:sp>
        <p:nvSpPr>
          <p:cNvPr id="2191" name="Google Shape;2191;p74"/>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The picture shows how the conditions of satisfaction drive both release and iteration planning.</a:t>
            </a:r>
            <a:endParaRPr/>
          </a:p>
        </p:txBody>
      </p:sp>
      <p:grpSp>
        <p:nvGrpSpPr>
          <p:cNvPr id="2192" name="Google Shape;2192;p74"/>
          <p:cNvGrpSpPr/>
          <p:nvPr/>
        </p:nvGrpSpPr>
        <p:grpSpPr>
          <a:xfrm>
            <a:off x="1179847" y="1779778"/>
            <a:ext cx="9984707" cy="4529073"/>
            <a:chOff x="1179847" y="1805178"/>
            <a:chExt cx="9984707" cy="4529073"/>
          </a:xfrm>
        </p:grpSpPr>
        <p:grpSp>
          <p:nvGrpSpPr>
            <p:cNvPr id="2193" name="Google Shape;2193;p74"/>
            <p:cNvGrpSpPr/>
            <p:nvPr/>
          </p:nvGrpSpPr>
          <p:grpSpPr>
            <a:xfrm>
              <a:off x="1381660" y="1939308"/>
              <a:ext cx="9631880" cy="4254346"/>
              <a:chOff x="1333501" y="1578962"/>
              <a:chExt cx="9728199" cy="4746439"/>
            </a:xfrm>
          </p:grpSpPr>
          <p:sp>
            <p:nvSpPr>
              <p:cNvPr id="2194" name="Google Shape;2194;p74"/>
              <p:cNvSpPr/>
              <p:nvPr/>
            </p:nvSpPr>
            <p:spPr>
              <a:xfrm>
                <a:off x="1539295" y="2144522"/>
                <a:ext cx="2781301" cy="901700"/>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Conditions of Satisfaction (user stories, budget, schedule)</a:t>
                </a:r>
                <a:endParaRPr/>
              </a:p>
            </p:txBody>
          </p:sp>
          <p:sp>
            <p:nvSpPr>
              <p:cNvPr id="2195" name="Google Shape;2195;p74"/>
              <p:cNvSpPr/>
              <p:nvPr/>
            </p:nvSpPr>
            <p:spPr>
              <a:xfrm>
                <a:off x="4030076" y="3225800"/>
                <a:ext cx="1123950" cy="682603"/>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Release planning</a:t>
                </a:r>
                <a:endParaRPr/>
              </a:p>
            </p:txBody>
          </p:sp>
          <p:sp>
            <p:nvSpPr>
              <p:cNvPr id="2196" name="Google Shape;2196;p74"/>
              <p:cNvSpPr/>
              <p:nvPr/>
            </p:nvSpPr>
            <p:spPr>
              <a:xfrm>
                <a:off x="3217276" y="4631326"/>
                <a:ext cx="2749550" cy="791574"/>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Conditions of Satisfaction (user stories + acceptance tests)</a:t>
                </a:r>
                <a:endParaRPr/>
              </a:p>
            </p:txBody>
          </p:sp>
          <p:sp>
            <p:nvSpPr>
              <p:cNvPr id="2197" name="Google Shape;2197;p74"/>
              <p:cNvSpPr/>
              <p:nvPr/>
            </p:nvSpPr>
            <p:spPr>
              <a:xfrm>
                <a:off x="4085812" y="5724612"/>
                <a:ext cx="1804314" cy="481799"/>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Iteration planning</a:t>
                </a:r>
                <a:endParaRPr/>
              </a:p>
            </p:txBody>
          </p:sp>
          <p:sp>
            <p:nvSpPr>
              <p:cNvPr id="2198" name="Google Shape;2198;p74"/>
              <p:cNvSpPr/>
              <p:nvPr/>
            </p:nvSpPr>
            <p:spPr>
              <a:xfrm>
                <a:off x="6534830" y="5724611"/>
                <a:ext cx="1804314" cy="481799"/>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Development</a:t>
                </a:r>
                <a:endParaRPr/>
              </a:p>
            </p:txBody>
          </p:sp>
          <p:sp>
            <p:nvSpPr>
              <p:cNvPr id="2199" name="Google Shape;2199;p74"/>
              <p:cNvSpPr/>
              <p:nvPr/>
            </p:nvSpPr>
            <p:spPr>
              <a:xfrm>
                <a:off x="1333501" y="1765300"/>
                <a:ext cx="4025899" cy="2286000"/>
              </a:xfrm>
              <a:prstGeom prst="rect">
                <a:avLst/>
              </a:prstGeom>
              <a:noFill/>
              <a:ln w="19050" cap="flat" cmpd="sng">
                <a:solidFill>
                  <a:srgbClr val="0EC07D"/>
                </a:solidFill>
                <a:prstDash val="solid"/>
                <a:round/>
                <a:headEnd type="none" w="sm" len="sm"/>
                <a:tailEnd type="none" w="sm" len="sm"/>
              </a:ln>
            </p:spPr>
            <p:txBody>
              <a:bodyPr spcFirstLastPara="1" wrap="square" lIns="18287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Release</a:t>
                </a:r>
                <a:endParaRPr/>
              </a:p>
            </p:txBody>
          </p:sp>
          <p:sp>
            <p:nvSpPr>
              <p:cNvPr id="2200" name="Google Shape;2200;p74"/>
              <p:cNvSpPr/>
              <p:nvPr/>
            </p:nvSpPr>
            <p:spPr>
              <a:xfrm>
                <a:off x="3022601" y="4178001"/>
                <a:ext cx="8039099" cy="2147400"/>
              </a:xfrm>
              <a:prstGeom prst="rect">
                <a:avLst/>
              </a:prstGeom>
              <a:noFill/>
              <a:ln w="19050" cap="flat" cmpd="sng">
                <a:solidFill>
                  <a:srgbClr val="0EC07D"/>
                </a:solidFill>
                <a:prstDash val="solid"/>
                <a:round/>
                <a:headEnd type="none" w="sm" len="sm"/>
                <a:tailEnd type="none" w="sm" len="sm"/>
              </a:ln>
            </p:spPr>
            <p:txBody>
              <a:bodyPr spcFirstLastPara="1" wrap="square" lIns="18287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Iteration</a:t>
                </a:r>
                <a:endParaRPr/>
              </a:p>
            </p:txBody>
          </p:sp>
          <p:sp>
            <p:nvSpPr>
              <p:cNvPr id="2201" name="Google Shape;2201;p74"/>
              <p:cNvSpPr/>
              <p:nvPr/>
            </p:nvSpPr>
            <p:spPr>
              <a:xfrm rot="-5400000" flipH="1">
                <a:off x="3340674" y="2549390"/>
                <a:ext cx="1103899" cy="1168400"/>
              </a:xfrm>
              <a:prstGeom prst="arc">
                <a:avLst>
                  <a:gd name="adj1" fmla="val 16200000"/>
                  <a:gd name="adj2" fmla="val 0"/>
                </a:avLst>
              </a:prstGeom>
              <a:noFill/>
              <a:ln w="19050" cap="flat" cmpd="sng">
                <a:solidFill>
                  <a:srgbClr val="0C0C0C"/>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dk1"/>
                  </a:solidFill>
                  <a:latin typeface="Arial"/>
                  <a:ea typeface="Arial"/>
                  <a:cs typeface="Arial"/>
                  <a:sym typeface="Arial"/>
                </a:endParaRPr>
              </a:p>
            </p:txBody>
          </p:sp>
          <p:sp>
            <p:nvSpPr>
              <p:cNvPr id="2202" name="Google Shape;2202;p74"/>
              <p:cNvSpPr/>
              <p:nvPr/>
            </p:nvSpPr>
            <p:spPr>
              <a:xfrm rot="6300000" flipH="1">
                <a:off x="3673980" y="2399803"/>
                <a:ext cx="1103899" cy="1168400"/>
              </a:xfrm>
              <a:prstGeom prst="arc">
                <a:avLst>
                  <a:gd name="adj1" fmla="val 16200000"/>
                  <a:gd name="adj2" fmla="val 0"/>
                </a:avLst>
              </a:prstGeom>
              <a:noFill/>
              <a:ln w="19050" cap="flat" cmpd="sng">
                <a:solidFill>
                  <a:srgbClr val="0C0C0C"/>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dk1"/>
                  </a:solidFill>
                  <a:latin typeface="Arial"/>
                  <a:ea typeface="Arial"/>
                  <a:cs typeface="Arial"/>
                  <a:sym typeface="Arial"/>
                </a:endParaRPr>
              </a:p>
            </p:txBody>
          </p:sp>
          <p:sp>
            <p:nvSpPr>
              <p:cNvPr id="2203" name="Google Shape;2203;p74"/>
              <p:cNvSpPr/>
              <p:nvPr/>
            </p:nvSpPr>
            <p:spPr>
              <a:xfrm rot="-5400000" flipH="1">
                <a:off x="3600356" y="4871760"/>
                <a:ext cx="894714" cy="1168400"/>
              </a:xfrm>
              <a:prstGeom prst="arc">
                <a:avLst>
                  <a:gd name="adj1" fmla="val 16200000"/>
                  <a:gd name="adj2" fmla="val 0"/>
                </a:avLst>
              </a:prstGeom>
              <a:noFill/>
              <a:ln w="19050" cap="flat" cmpd="sng">
                <a:solidFill>
                  <a:srgbClr val="0C0C0C"/>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dk1"/>
                  </a:solidFill>
                  <a:latin typeface="Arial"/>
                  <a:ea typeface="Arial"/>
                  <a:cs typeface="Arial"/>
                  <a:sym typeface="Arial"/>
                </a:endParaRPr>
              </a:p>
            </p:txBody>
          </p:sp>
          <p:sp>
            <p:nvSpPr>
              <p:cNvPr id="2204" name="Google Shape;2204;p74"/>
              <p:cNvSpPr/>
              <p:nvPr/>
            </p:nvSpPr>
            <p:spPr>
              <a:xfrm rot="6300000" flipH="1">
                <a:off x="5414580" y="4816182"/>
                <a:ext cx="894712" cy="1168400"/>
              </a:xfrm>
              <a:prstGeom prst="arc">
                <a:avLst>
                  <a:gd name="adj1" fmla="val 12236207"/>
                  <a:gd name="adj2" fmla="val 0"/>
                </a:avLst>
              </a:prstGeom>
              <a:noFill/>
              <a:ln w="19050" cap="flat" cmpd="sng">
                <a:solidFill>
                  <a:srgbClr val="0C0C0C"/>
                </a:solidFill>
                <a:prstDash val="solid"/>
                <a:round/>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dk1"/>
                  </a:solidFill>
                  <a:latin typeface="Arial"/>
                  <a:ea typeface="Arial"/>
                  <a:cs typeface="Arial"/>
                  <a:sym typeface="Arial"/>
                </a:endParaRPr>
              </a:p>
            </p:txBody>
          </p:sp>
          <p:cxnSp>
            <p:nvCxnSpPr>
              <p:cNvPr id="2205" name="Google Shape;2205;p74"/>
              <p:cNvCxnSpPr>
                <a:stCxn id="2197" idx="3"/>
                <a:endCxn id="2198" idx="1"/>
              </p:cNvCxnSpPr>
              <p:nvPr/>
            </p:nvCxnSpPr>
            <p:spPr>
              <a:xfrm>
                <a:off x="5890126" y="5965512"/>
                <a:ext cx="644700" cy="0"/>
              </a:xfrm>
              <a:prstGeom prst="straightConnector1">
                <a:avLst/>
              </a:prstGeom>
              <a:noFill/>
              <a:ln w="19050" cap="flat" cmpd="sng">
                <a:solidFill>
                  <a:srgbClr val="0C0C0C"/>
                </a:solidFill>
                <a:prstDash val="solid"/>
                <a:round/>
                <a:headEnd type="none" w="sm" len="sm"/>
                <a:tailEnd type="triangle" w="lg" len="lg"/>
              </a:ln>
            </p:spPr>
          </p:cxnSp>
          <p:cxnSp>
            <p:nvCxnSpPr>
              <p:cNvPr id="2206" name="Google Shape;2206;p74"/>
              <p:cNvCxnSpPr/>
              <p:nvPr/>
            </p:nvCxnSpPr>
            <p:spPr>
              <a:xfrm rot="10800000" flipH="1">
                <a:off x="8339144" y="5965511"/>
                <a:ext cx="644704" cy="1"/>
              </a:xfrm>
              <a:prstGeom prst="straightConnector1">
                <a:avLst/>
              </a:prstGeom>
              <a:noFill/>
              <a:ln w="19050" cap="flat" cmpd="sng">
                <a:solidFill>
                  <a:srgbClr val="0C0C0C"/>
                </a:solidFill>
                <a:prstDash val="solid"/>
                <a:round/>
                <a:headEnd type="none" w="sm" len="sm"/>
                <a:tailEnd type="triangle" w="lg" len="lg"/>
              </a:ln>
            </p:spPr>
          </p:cxnSp>
          <p:cxnSp>
            <p:nvCxnSpPr>
              <p:cNvPr id="2207" name="Google Shape;2207;p74"/>
              <p:cNvCxnSpPr/>
              <p:nvPr/>
            </p:nvCxnSpPr>
            <p:spPr>
              <a:xfrm>
                <a:off x="4616158" y="3908403"/>
                <a:ext cx="15755" cy="699319"/>
              </a:xfrm>
              <a:prstGeom prst="straightConnector1">
                <a:avLst/>
              </a:prstGeom>
              <a:noFill/>
              <a:ln w="19050" cap="flat" cmpd="sng">
                <a:solidFill>
                  <a:srgbClr val="0C0C0C"/>
                </a:solidFill>
                <a:prstDash val="solid"/>
                <a:round/>
                <a:headEnd type="none" w="sm" len="sm"/>
                <a:tailEnd type="triangle" w="lg" len="lg"/>
              </a:ln>
            </p:spPr>
          </p:cxnSp>
          <p:sp>
            <p:nvSpPr>
              <p:cNvPr id="2208" name="Google Shape;2208;p74"/>
              <p:cNvSpPr/>
              <p:nvPr/>
            </p:nvSpPr>
            <p:spPr>
              <a:xfrm>
                <a:off x="2984500" y="1578962"/>
                <a:ext cx="6921500" cy="4161438"/>
              </a:xfrm>
              <a:custGeom>
                <a:avLst/>
                <a:gdLst/>
                <a:ahLst/>
                <a:cxnLst/>
                <a:rect l="l" t="t" r="r" b="b"/>
                <a:pathLst>
                  <a:path w="6921500" h="4161438" extrusionOk="0">
                    <a:moveTo>
                      <a:pt x="0" y="541938"/>
                    </a:moveTo>
                    <a:cubicBezTo>
                      <a:pt x="191558" y="119663"/>
                      <a:pt x="383117" y="-302612"/>
                      <a:pt x="1536700" y="300638"/>
                    </a:cubicBezTo>
                    <a:cubicBezTo>
                      <a:pt x="2690283" y="903888"/>
                      <a:pt x="6921500" y="4161438"/>
                      <a:pt x="6921500" y="4161438"/>
                    </a:cubicBezTo>
                  </a:path>
                </a:pathLst>
              </a:custGeom>
              <a:noFill/>
              <a:ln w="1905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09" name="Google Shape;2209;p74"/>
              <p:cNvSpPr/>
              <p:nvPr/>
            </p:nvSpPr>
            <p:spPr>
              <a:xfrm>
                <a:off x="4933080" y="4230878"/>
                <a:ext cx="4740148" cy="1509521"/>
              </a:xfrm>
              <a:custGeom>
                <a:avLst/>
                <a:gdLst/>
                <a:ahLst/>
                <a:cxnLst/>
                <a:rect l="l" t="t" r="r" b="b"/>
                <a:pathLst>
                  <a:path w="6921500" h="4819896" extrusionOk="0">
                    <a:moveTo>
                      <a:pt x="0" y="1200396"/>
                    </a:moveTo>
                    <a:cubicBezTo>
                      <a:pt x="191558" y="778121"/>
                      <a:pt x="-136126" y="-482208"/>
                      <a:pt x="1592333" y="197228"/>
                    </a:cubicBezTo>
                    <a:cubicBezTo>
                      <a:pt x="3320792" y="876664"/>
                      <a:pt x="6921500" y="4819896"/>
                      <a:pt x="6921500" y="4819896"/>
                    </a:cubicBezTo>
                  </a:path>
                </a:pathLst>
              </a:custGeom>
              <a:noFill/>
              <a:ln w="1905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10" name="Google Shape;2210;p74"/>
              <p:cNvSpPr/>
              <p:nvPr/>
            </p:nvSpPr>
            <p:spPr>
              <a:xfrm>
                <a:off x="8983848" y="5724612"/>
                <a:ext cx="1900052" cy="481799"/>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Product increment</a:t>
                </a:r>
                <a:endParaRPr/>
              </a:p>
            </p:txBody>
          </p:sp>
          <p:sp>
            <p:nvSpPr>
              <p:cNvPr id="2211" name="Google Shape;2211;p74"/>
              <p:cNvSpPr txBox="1"/>
              <p:nvPr/>
            </p:nvSpPr>
            <p:spPr>
              <a:xfrm>
                <a:off x="5966826" y="2476569"/>
                <a:ext cx="1236236"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Feedback</a:t>
                </a:r>
                <a:endParaRPr/>
              </a:p>
            </p:txBody>
          </p:sp>
          <p:sp>
            <p:nvSpPr>
              <p:cNvPr id="2212" name="Google Shape;2212;p74"/>
              <p:cNvSpPr txBox="1"/>
              <p:nvPr/>
            </p:nvSpPr>
            <p:spPr>
              <a:xfrm>
                <a:off x="6920143" y="4859246"/>
                <a:ext cx="1236236"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Feedback</a:t>
                </a:r>
                <a:endParaRPr/>
              </a:p>
            </p:txBody>
          </p:sp>
        </p:grpSp>
        <p:sp>
          <p:nvSpPr>
            <p:cNvPr id="2213" name="Google Shape;2213;p74"/>
            <p:cNvSpPr/>
            <p:nvPr/>
          </p:nvSpPr>
          <p:spPr>
            <a:xfrm>
              <a:off x="1179847" y="1805178"/>
              <a:ext cx="9984707" cy="4529073"/>
            </a:xfrm>
            <a:prstGeom prst="roundRect">
              <a:avLst>
                <a:gd name="adj" fmla="val 5431"/>
              </a:avLst>
            </a:prstGeom>
            <a:noFill/>
            <a:ln w="38100" cap="flat" cmpd="sng">
              <a:solidFill>
                <a:srgbClr val="3D4B5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26" name="Rectangle 25">
            <a:extLst>
              <a:ext uri="{FF2B5EF4-FFF2-40B4-BE49-F238E27FC236}">
                <a16:creationId xmlns:a16="http://schemas.microsoft.com/office/drawing/2014/main" id="{EF9CD747-7B06-4E33-A29F-2EF980282FFD}"/>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49408C46-C387-41D3-BBEC-2EF29415CB17}"/>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7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2219" name="Google Shape;2219;p75"/>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Who is responsible for devising the product roadmap?</a:t>
            </a:r>
            <a:endParaRPr/>
          </a:p>
          <a:p>
            <a:pPr marL="688975" lvl="1" indent="-342900" algn="l" rtl="0">
              <a:lnSpc>
                <a:spcPct val="100000"/>
              </a:lnSpc>
              <a:spcBef>
                <a:spcPts val="900"/>
              </a:spcBef>
              <a:spcAft>
                <a:spcPts val="0"/>
              </a:spcAft>
              <a:buSzPts val="1800"/>
              <a:buAutoNum type="alphaUcParenR"/>
            </a:pPr>
            <a:r>
              <a:rPr lang="en-US"/>
              <a:t>Developer</a:t>
            </a:r>
            <a:endParaRPr/>
          </a:p>
          <a:p>
            <a:pPr marL="688975" lvl="1" indent="-342900" algn="l" rtl="0">
              <a:lnSpc>
                <a:spcPct val="100000"/>
              </a:lnSpc>
              <a:spcBef>
                <a:spcPts val="0"/>
              </a:spcBef>
              <a:spcAft>
                <a:spcPts val="0"/>
              </a:spcAft>
              <a:buSzPts val="1800"/>
              <a:buAutoNum type="alphaUcParenR"/>
            </a:pPr>
            <a:r>
              <a:rPr lang="en-US"/>
              <a:t>Product Owner</a:t>
            </a:r>
            <a:endParaRPr/>
          </a:p>
          <a:p>
            <a:pPr marL="688975" lvl="1" indent="-342900" algn="l" rtl="0">
              <a:lnSpc>
                <a:spcPct val="100000"/>
              </a:lnSpc>
              <a:spcBef>
                <a:spcPts val="0"/>
              </a:spcBef>
              <a:spcAft>
                <a:spcPts val="0"/>
              </a:spcAft>
              <a:buSzPts val="1800"/>
              <a:buAutoNum type="alphaUcParenR"/>
            </a:pPr>
            <a:r>
              <a:rPr lang="en-US"/>
              <a:t>Scrum Master</a:t>
            </a:r>
            <a:endParaRPr/>
          </a:p>
          <a:p>
            <a:pPr marL="688975" lvl="1" indent="-342900" algn="l" rtl="0">
              <a:lnSpc>
                <a:spcPct val="100000"/>
              </a:lnSpc>
              <a:spcBef>
                <a:spcPts val="0"/>
              </a:spcBef>
              <a:spcAft>
                <a:spcPts val="0"/>
              </a:spcAft>
              <a:buSzPts val="1800"/>
              <a:buAutoNum type="alphaUcParenR"/>
            </a:pPr>
            <a:r>
              <a:rPr lang="en-US"/>
              <a:t>Customer</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State True or False</a:t>
            </a:r>
            <a:br>
              <a:rPr lang="en-US"/>
            </a:br>
            <a:r>
              <a:rPr lang="en-US"/>
              <a:t>Conditions of satisfaction are checked only at the iteration level.</a:t>
            </a:r>
            <a:endParaRPr/>
          </a:p>
          <a:p>
            <a:pPr marL="688975" lvl="1" indent="-342900" algn="l" rtl="0">
              <a:lnSpc>
                <a:spcPct val="100000"/>
              </a:lnSpc>
              <a:spcBef>
                <a:spcPts val="900"/>
              </a:spcBef>
              <a:spcAft>
                <a:spcPts val="0"/>
              </a:spcAft>
              <a:buSzPts val="1800"/>
              <a:buAutoNum type="alphaUcParenR"/>
            </a:pPr>
            <a:r>
              <a:rPr lang="en-US"/>
              <a:t>True</a:t>
            </a:r>
            <a:endParaRPr/>
          </a:p>
          <a:p>
            <a:pPr marL="688975" lvl="1" indent="-342900" algn="l" rtl="0">
              <a:lnSpc>
                <a:spcPct val="100000"/>
              </a:lnSpc>
              <a:spcBef>
                <a:spcPts val="0"/>
              </a:spcBef>
              <a:spcAft>
                <a:spcPts val="0"/>
              </a:spcAft>
              <a:buSzPts val="1800"/>
              <a:buAutoNum type="alphaUcParenR"/>
            </a:pPr>
            <a:r>
              <a:rPr lang="en-US"/>
              <a:t>False</a:t>
            </a:r>
            <a:endParaRPr/>
          </a:p>
        </p:txBody>
      </p:sp>
      <p:sp>
        <p:nvSpPr>
          <p:cNvPr id="4" name="Rectangle 3">
            <a:extLst>
              <a:ext uri="{FF2B5EF4-FFF2-40B4-BE49-F238E27FC236}">
                <a16:creationId xmlns:a16="http://schemas.microsoft.com/office/drawing/2014/main" id="{BF04E46B-BFD7-4897-B710-EF043BD9C299}"/>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7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1.28 Estimating the Size - Story Points</a:t>
            </a:r>
            <a:endParaRPr/>
          </a:p>
        </p:txBody>
      </p:sp>
      <p:sp>
        <p:nvSpPr>
          <p:cNvPr id="2225" name="Google Shape;2225;p76"/>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Estimate is defined as ‘the quantified evaluation of the effort necessary to carry out a given development task.’ Estimation is done in terms of size or duration.</a:t>
            </a:r>
            <a:endParaRPr/>
          </a:p>
          <a:p>
            <a:pPr marL="344479" lvl="1" indent="-342891" algn="l" rtl="0">
              <a:lnSpc>
                <a:spcPct val="100000"/>
              </a:lnSpc>
              <a:spcBef>
                <a:spcPts val="1200"/>
              </a:spcBef>
              <a:spcAft>
                <a:spcPts val="0"/>
              </a:spcAft>
              <a:buSzPts val="1800"/>
              <a:buChar char="⇥"/>
            </a:pPr>
            <a:r>
              <a:rPr lang="en-US"/>
              <a:t>Estimating the size helps in the estimation of duration, which is shown in the figure given below.</a:t>
            </a:r>
            <a:br>
              <a:rPr lang="en-US"/>
            </a:br>
            <a:br>
              <a:rPr lang="en-US"/>
            </a:br>
            <a:br>
              <a:rPr lang="en-US"/>
            </a:br>
            <a:br>
              <a:rPr lang="en-US"/>
            </a:b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344479" lvl="1" indent="-228590" algn="l" rtl="0">
              <a:lnSpc>
                <a:spcPct val="100000"/>
              </a:lnSpc>
              <a:spcBef>
                <a:spcPts val="600"/>
              </a:spcBef>
              <a:spcAft>
                <a:spcPts val="0"/>
              </a:spcAft>
              <a:buSzPts val="1800"/>
              <a:buNone/>
            </a:pPr>
            <a:endParaRPr/>
          </a:p>
          <a:p>
            <a:pPr marL="0" lvl="1" indent="0" algn="l" rtl="0">
              <a:lnSpc>
                <a:spcPct val="100000"/>
              </a:lnSpc>
              <a:spcBef>
                <a:spcPts val="600"/>
              </a:spcBef>
              <a:spcAft>
                <a:spcPts val="0"/>
              </a:spcAft>
              <a:buSzPts val="1800"/>
              <a:buNone/>
            </a:pPr>
            <a:endParaRPr/>
          </a:p>
          <a:p>
            <a:pPr marL="344479" lvl="1" indent="-342891" algn="l" rtl="0">
              <a:lnSpc>
                <a:spcPct val="100000"/>
              </a:lnSpc>
              <a:spcBef>
                <a:spcPts val="600"/>
              </a:spcBef>
              <a:spcAft>
                <a:spcPts val="0"/>
              </a:spcAft>
              <a:buSzPts val="1800"/>
              <a:buChar char="⇥"/>
            </a:pPr>
            <a:r>
              <a:rPr lang="en-US"/>
              <a:t>Story points are a unit of measure for expressing the overall size of a user story, feature, or any other piece of work. A point value is assigned to each item while estimating with story points.</a:t>
            </a:r>
            <a:endParaRPr/>
          </a:p>
          <a:p>
            <a:pPr marL="344479" lvl="1" indent="-342891" algn="l" rtl="0">
              <a:lnSpc>
                <a:spcPct val="100000"/>
              </a:lnSpc>
              <a:spcBef>
                <a:spcPts val="600"/>
              </a:spcBef>
              <a:spcAft>
                <a:spcPts val="0"/>
              </a:spcAft>
              <a:buSzPts val="1800"/>
              <a:buChar char="⇥"/>
            </a:pPr>
            <a:r>
              <a:rPr lang="en-US"/>
              <a:t>Story points are relative and not absolute. A story point with a value two should be twice as much the story with with the value one.</a:t>
            </a:r>
            <a:endParaRPr/>
          </a:p>
          <a:p>
            <a:pPr marL="344479" lvl="1" indent="-342891" algn="l" rtl="0">
              <a:lnSpc>
                <a:spcPct val="100000"/>
              </a:lnSpc>
              <a:spcBef>
                <a:spcPts val="600"/>
              </a:spcBef>
              <a:spcAft>
                <a:spcPts val="0"/>
              </a:spcAft>
              <a:buSzPts val="1800"/>
              <a:buChar char="⇥"/>
            </a:pPr>
            <a:r>
              <a:rPr lang="en-US"/>
              <a:t>The number of story points associated with a story represents the overall size of the story.</a:t>
            </a:r>
            <a:endParaRPr/>
          </a:p>
          <a:p>
            <a:pPr marL="0" marR="0" lvl="0" indent="0" algn="l" rtl="0">
              <a:lnSpc>
                <a:spcPct val="100000"/>
              </a:lnSpc>
              <a:spcBef>
                <a:spcPts val="600"/>
              </a:spcBef>
              <a:spcAft>
                <a:spcPts val="0"/>
              </a:spcAft>
              <a:buClr>
                <a:schemeClr val="dk1"/>
              </a:buClr>
              <a:buSzPts val="1800"/>
              <a:buFont typeface="Arial"/>
              <a:buNone/>
            </a:pP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2226" name="Google Shape;2226;p76"/>
          <p:cNvGrpSpPr/>
          <p:nvPr/>
        </p:nvGrpSpPr>
        <p:grpSpPr>
          <a:xfrm>
            <a:off x="628650" y="2476095"/>
            <a:ext cx="10610850" cy="2270028"/>
            <a:chOff x="514350" y="2465436"/>
            <a:chExt cx="10610850" cy="2270028"/>
          </a:xfrm>
        </p:grpSpPr>
        <p:sp>
          <p:nvSpPr>
            <p:cNvPr id="2227" name="Google Shape;2227;p76"/>
            <p:cNvSpPr/>
            <p:nvPr/>
          </p:nvSpPr>
          <p:spPr>
            <a:xfrm>
              <a:off x="723900" y="2602294"/>
              <a:ext cx="1549400" cy="2006701"/>
            </a:xfrm>
            <a:prstGeom prst="roundRect">
              <a:avLst>
                <a:gd name="adj" fmla="val 7651"/>
              </a:avLst>
            </a:prstGeom>
            <a:solidFill>
              <a:srgbClr val="0EC07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Desired Features</a:t>
              </a:r>
              <a:endParaRPr/>
            </a:p>
          </p:txBody>
        </p:sp>
        <p:sp>
          <p:nvSpPr>
            <p:cNvPr id="2228" name="Google Shape;2228;p76"/>
            <p:cNvSpPr/>
            <p:nvPr/>
          </p:nvSpPr>
          <p:spPr>
            <a:xfrm>
              <a:off x="3583340" y="3253976"/>
              <a:ext cx="1549400" cy="703337"/>
            </a:xfrm>
            <a:prstGeom prst="roundRect">
              <a:avLst>
                <a:gd name="adj" fmla="val 7651"/>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Estimate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size</a:t>
              </a:r>
              <a:endParaRPr/>
            </a:p>
          </p:txBody>
        </p:sp>
        <p:sp>
          <p:nvSpPr>
            <p:cNvPr id="2229" name="Google Shape;2229;p76"/>
            <p:cNvSpPr/>
            <p:nvPr/>
          </p:nvSpPr>
          <p:spPr>
            <a:xfrm>
              <a:off x="6442780" y="3253976"/>
              <a:ext cx="1549400" cy="703337"/>
            </a:xfrm>
            <a:prstGeom prst="roundRect">
              <a:avLst>
                <a:gd name="adj" fmla="val 7651"/>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Estimate duration</a:t>
              </a:r>
              <a:endParaRPr/>
            </a:p>
          </p:txBody>
        </p:sp>
        <p:sp>
          <p:nvSpPr>
            <p:cNvPr id="2230" name="Google Shape;2230;p76"/>
            <p:cNvSpPr/>
            <p:nvPr/>
          </p:nvSpPr>
          <p:spPr>
            <a:xfrm>
              <a:off x="9302220" y="2782684"/>
              <a:ext cx="1645920" cy="1645920"/>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Schedule</a:t>
              </a:r>
              <a:endParaRPr/>
            </a:p>
          </p:txBody>
        </p:sp>
        <p:grpSp>
          <p:nvGrpSpPr>
            <p:cNvPr id="2231" name="Google Shape;2231;p76"/>
            <p:cNvGrpSpPr/>
            <p:nvPr/>
          </p:nvGrpSpPr>
          <p:grpSpPr>
            <a:xfrm>
              <a:off x="1066779" y="3368276"/>
              <a:ext cx="825500" cy="1115622"/>
              <a:chOff x="1066779" y="3368276"/>
              <a:chExt cx="825500" cy="1115622"/>
            </a:xfrm>
          </p:grpSpPr>
          <p:sp>
            <p:nvSpPr>
              <p:cNvPr id="2232" name="Google Shape;2232;p76"/>
              <p:cNvSpPr/>
              <p:nvPr/>
            </p:nvSpPr>
            <p:spPr>
              <a:xfrm>
                <a:off x="1066779" y="3368276"/>
                <a:ext cx="546100" cy="347209"/>
              </a:xfrm>
              <a:prstGeom prst="rect">
                <a:avLst/>
              </a:prstGeom>
              <a:solidFill>
                <a:srgbClr val="F2F2F2"/>
              </a:solidFill>
              <a:ln w="2540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33" name="Google Shape;2233;p76"/>
              <p:cNvSpPr/>
              <p:nvPr/>
            </p:nvSpPr>
            <p:spPr>
              <a:xfrm>
                <a:off x="1206479" y="3492500"/>
                <a:ext cx="546100" cy="347209"/>
              </a:xfrm>
              <a:prstGeom prst="rect">
                <a:avLst/>
              </a:prstGeom>
              <a:solidFill>
                <a:srgbClr val="F2F2F2"/>
              </a:solidFill>
              <a:ln w="2540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34" name="Google Shape;2234;p76"/>
              <p:cNvSpPr/>
              <p:nvPr/>
            </p:nvSpPr>
            <p:spPr>
              <a:xfrm>
                <a:off x="1346179" y="3616724"/>
                <a:ext cx="546100" cy="347209"/>
              </a:xfrm>
              <a:prstGeom prst="rect">
                <a:avLst/>
              </a:prstGeom>
              <a:solidFill>
                <a:srgbClr val="F2F2F2"/>
              </a:solidFill>
              <a:ln w="2540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35" name="Google Shape;2235;p76"/>
              <p:cNvSpPr/>
              <p:nvPr/>
            </p:nvSpPr>
            <p:spPr>
              <a:xfrm>
                <a:off x="1066779" y="3888241"/>
                <a:ext cx="546100" cy="347209"/>
              </a:xfrm>
              <a:prstGeom prst="rect">
                <a:avLst/>
              </a:prstGeom>
              <a:solidFill>
                <a:srgbClr val="F2F2F2"/>
              </a:solidFill>
              <a:ln w="2540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36" name="Google Shape;2236;p76"/>
              <p:cNvSpPr/>
              <p:nvPr/>
            </p:nvSpPr>
            <p:spPr>
              <a:xfrm>
                <a:off x="1206479" y="4012465"/>
                <a:ext cx="546100" cy="347209"/>
              </a:xfrm>
              <a:prstGeom prst="rect">
                <a:avLst/>
              </a:prstGeom>
              <a:solidFill>
                <a:srgbClr val="F2F2F2"/>
              </a:solidFill>
              <a:ln w="2540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37" name="Google Shape;2237;p76"/>
              <p:cNvSpPr/>
              <p:nvPr/>
            </p:nvSpPr>
            <p:spPr>
              <a:xfrm>
                <a:off x="1346179" y="4136689"/>
                <a:ext cx="546100" cy="347209"/>
              </a:xfrm>
              <a:prstGeom prst="rect">
                <a:avLst/>
              </a:prstGeom>
              <a:solidFill>
                <a:srgbClr val="F2F2F2"/>
              </a:solidFill>
              <a:ln w="25400" cap="flat" cmpd="sng">
                <a:solidFill>
                  <a:srgbClr val="0C0C0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2238" name="Google Shape;2238;p76"/>
            <p:cNvSpPr/>
            <p:nvPr/>
          </p:nvSpPr>
          <p:spPr>
            <a:xfrm>
              <a:off x="2241764" y="3418853"/>
              <a:ext cx="1271512" cy="395741"/>
            </a:xfrm>
            <a:prstGeom prst="rightArrow">
              <a:avLst>
                <a:gd name="adj1" fmla="val 50000"/>
                <a:gd name="adj2" fmla="val 50000"/>
              </a:avLst>
            </a:prstGeom>
            <a:solidFill>
              <a:srgbClr val="F2F2F2"/>
            </a:solidFill>
            <a:ln w="1905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39" name="Google Shape;2239;p76"/>
            <p:cNvSpPr/>
            <p:nvPr/>
          </p:nvSpPr>
          <p:spPr>
            <a:xfrm>
              <a:off x="5101204" y="3418853"/>
              <a:ext cx="1271512" cy="395741"/>
            </a:xfrm>
            <a:prstGeom prst="rightArrow">
              <a:avLst>
                <a:gd name="adj1" fmla="val 50000"/>
                <a:gd name="adj2" fmla="val 50000"/>
              </a:avLst>
            </a:prstGeom>
            <a:solidFill>
              <a:srgbClr val="F2F2F2"/>
            </a:solidFill>
            <a:ln w="1905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40" name="Google Shape;2240;p76"/>
            <p:cNvSpPr/>
            <p:nvPr/>
          </p:nvSpPr>
          <p:spPr>
            <a:xfrm>
              <a:off x="7960644" y="3418853"/>
              <a:ext cx="1271512" cy="395741"/>
            </a:xfrm>
            <a:prstGeom prst="rightArrow">
              <a:avLst>
                <a:gd name="adj1" fmla="val 50000"/>
                <a:gd name="adj2" fmla="val 50000"/>
              </a:avLst>
            </a:prstGeom>
            <a:solidFill>
              <a:srgbClr val="F2F2F2"/>
            </a:solidFill>
            <a:ln w="1905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241" name="Google Shape;2241;p76"/>
            <p:cNvSpPr/>
            <p:nvPr/>
          </p:nvSpPr>
          <p:spPr>
            <a:xfrm>
              <a:off x="514350" y="2465436"/>
              <a:ext cx="10610850" cy="2270028"/>
            </a:xfrm>
            <a:prstGeom prst="roundRect">
              <a:avLst>
                <a:gd name="adj" fmla="val 9409"/>
              </a:avLst>
            </a:prstGeom>
            <a:noFill/>
            <a:ln w="38100" cap="flat" cmpd="sng">
              <a:solidFill>
                <a:srgbClr val="3D4B5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20" name="Rectangle 19">
            <a:extLst>
              <a:ext uri="{FF2B5EF4-FFF2-40B4-BE49-F238E27FC236}">
                <a16:creationId xmlns:a16="http://schemas.microsoft.com/office/drawing/2014/main" id="{23B43B7D-FF62-436D-A035-9FB32F7B9A82}"/>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058D0F04-0378-4EEA-B431-986CAEDB2B7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7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1.29 Velocity</a:t>
            </a:r>
            <a:endParaRPr/>
          </a:p>
        </p:txBody>
      </p:sp>
      <p:sp>
        <p:nvSpPr>
          <p:cNvPr id="2247" name="Google Shape;2247;p7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a:t> </a:t>
            </a:r>
            <a:endParaRPr/>
          </a:p>
        </p:txBody>
      </p:sp>
      <p:grpSp>
        <p:nvGrpSpPr>
          <p:cNvPr id="2248" name="Google Shape;2248;p77"/>
          <p:cNvGrpSpPr/>
          <p:nvPr/>
        </p:nvGrpSpPr>
        <p:grpSpPr>
          <a:xfrm>
            <a:off x="514350" y="1304995"/>
            <a:ext cx="11131312" cy="4235193"/>
            <a:chOff x="514348" y="2236479"/>
            <a:chExt cx="11131312" cy="3730230"/>
          </a:xfrm>
        </p:grpSpPr>
        <p:sp>
          <p:nvSpPr>
            <p:cNvPr id="2249" name="Google Shape;2249;p77"/>
            <p:cNvSpPr/>
            <p:nvPr/>
          </p:nvSpPr>
          <p:spPr>
            <a:xfrm>
              <a:off x="514349" y="2236486"/>
              <a:ext cx="11131311" cy="3730223"/>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Velocity is defined as a measure of a team’s rate of progress, which is important to understand the story points.</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Velocity is by adding the number of story points assigned to each user story that the team completed during the iteration.</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For example, if a team completes three stories that are valued at three story points each, the velocity of the team would be nine.</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Based on the velocity of the team during the previous iteration, the estimate for the next iteration can be estimated. </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If the story point estimates of all the features are summed up, the total size estimate for the project can be done.</a:t>
              </a:r>
              <a:endParaRPr/>
            </a:p>
          </p:txBody>
        </p:sp>
        <p:sp>
          <p:nvSpPr>
            <p:cNvPr id="2250" name="Google Shape;2250;p77"/>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Following are the key details of velocity:</a:t>
              </a:r>
              <a:endParaRPr/>
            </a:p>
          </p:txBody>
        </p:sp>
      </p:grpSp>
      <p:sp>
        <p:nvSpPr>
          <p:cNvPr id="7" name="Rectangle 6">
            <a:extLst>
              <a:ext uri="{FF2B5EF4-FFF2-40B4-BE49-F238E27FC236}">
                <a16:creationId xmlns:a16="http://schemas.microsoft.com/office/drawing/2014/main" id="{8BAF8F9A-19F0-4CD3-A543-44B3A220030E}"/>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80739455-6815-45A0-8CBF-5CA4B72A9331}"/>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sp>
        <p:nvSpPr>
          <p:cNvPr id="2255" name="Google Shape;2255;p7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1.30 Estimating in Ideal Days</a:t>
            </a:r>
            <a:endParaRPr/>
          </a:p>
        </p:txBody>
      </p:sp>
      <p:sp>
        <p:nvSpPr>
          <p:cNvPr id="2256" name="Google Shape;2256;p7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In Agile development, user stories or other tasks are estimated in ideal days.</a:t>
            </a:r>
            <a:endParaRPr/>
          </a:p>
          <a:p>
            <a:pPr marL="0" marR="0" lvl="0" indent="0" algn="l" rtl="0">
              <a:lnSpc>
                <a:spcPct val="100000"/>
              </a:lnSpc>
              <a:spcBef>
                <a:spcPts val="1200"/>
              </a:spcBef>
              <a:spcAft>
                <a:spcPts val="0"/>
              </a:spcAft>
              <a:buClr>
                <a:schemeClr val="dk1"/>
              </a:buClr>
              <a:buSzPts val="1800"/>
              <a:buFont typeface="Arial"/>
              <a:buNone/>
            </a:pPr>
            <a:r>
              <a:rPr lang="en-US"/>
              <a:t> </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2257" name="Google Shape;2257;p78"/>
          <p:cNvGrpSpPr/>
          <p:nvPr/>
        </p:nvGrpSpPr>
        <p:grpSpPr>
          <a:xfrm>
            <a:off x="514350" y="1870919"/>
            <a:ext cx="11131312" cy="3059669"/>
            <a:chOff x="514348" y="2236479"/>
            <a:chExt cx="11131312" cy="2694864"/>
          </a:xfrm>
        </p:grpSpPr>
        <p:sp>
          <p:nvSpPr>
            <p:cNvPr id="2258" name="Google Shape;2258;p78"/>
            <p:cNvSpPr/>
            <p:nvPr/>
          </p:nvSpPr>
          <p:spPr>
            <a:xfrm>
              <a:off x="514349" y="2236487"/>
              <a:ext cx="11131311" cy="2694856"/>
            </a:xfrm>
            <a:prstGeom prst="roundRect">
              <a:avLst>
                <a:gd name="adj" fmla="val 965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 story being estimated is the only thing that the developer works on</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Everything the developer needs will be on hand when they start</a:t>
              </a:r>
              <a:endParaRPr/>
            </a:p>
            <a:p>
              <a:pPr marL="342900" marR="0" lvl="1" indent="-342900" algn="l" rtl="0">
                <a:lnSpc>
                  <a:spcPct val="100000"/>
                </a:lnSpc>
                <a:spcBef>
                  <a:spcPts val="600"/>
                </a:spcBef>
                <a:spcAft>
                  <a:spcPts val="0"/>
                </a:spcAft>
                <a:buClr>
                  <a:srgbClr val="000000"/>
                </a:buClr>
                <a:buSzPts val="1800"/>
                <a:buFont typeface="Noto Sans Symbols"/>
                <a:buChar char="⭲"/>
              </a:pPr>
              <a:r>
                <a:rPr lang="en-US" sz="1800" b="0" i="0" u="none" strike="noStrike" cap="none">
                  <a:solidFill>
                    <a:schemeClr val="dk1"/>
                  </a:solidFill>
                  <a:latin typeface="Arial"/>
                  <a:ea typeface="Arial"/>
                  <a:cs typeface="Arial"/>
                  <a:sym typeface="Arial"/>
                </a:rPr>
                <a:t>There will be no interruptions</a:t>
              </a:r>
              <a:endParaRPr/>
            </a:p>
            <a:p>
              <a:pPr marL="0" marR="0" lvl="1" indent="0" algn="l" rtl="0">
                <a:lnSpc>
                  <a:spcPct val="100000"/>
                </a:lnSpc>
                <a:spcBef>
                  <a:spcPts val="600"/>
                </a:spcBef>
                <a:spcAft>
                  <a:spcPts val="0"/>
                </a:spcAft>
                <a:buNone/>
              </a:pPr>
              <a:r>
                <a:rPr lang="en-US" sz="1800" b="0" i="0" u="none" strike="noStrike" cap="none">
                  <a:solidFill>
                    <a:schemeClr val="dk1"/>
                  </a:solidFill>
                  <a:latin typeface="Arial"/>
                  <a:ea typeface="Arial"/>
                  <a:cs typeface="Arial"/>
                  <a:sym typeface="Arial"/>
                </a:rPr>
                <a:t>While estimating the ideal days required to develop, test and accept a user story, it is not necessary to take into account, the overhead of the environment in which the team works.</a:t>
              </a:r>
              <a:endParaRPr/>
            </a:p>
            <a:p>
              <a:pPr marL="0" marR="0" lvl="1" indent="0" algn="l" rtl="0">
                <a:lnSpc>
                  <a:spcPct val="100000"/>
                </a:lnSpc>
                <a:spcBef>
                  <a:spcPts val="600"/>
                </a:spcBef>
                <a:spcAft>
                  <a:spcPts val="0"/>
                </a:spcAft>
                <a:buNone/>
              </a:pPr>
              <a:r>
                <a:rPr lang="en-US" sz="1800" b="0" i="0" u="none" strike="noStrike" cap="none">
                  <a:solidFill>
                    <a:schemeClr val="dk1"/>
                  </a:solidFill>
                  <a:latin typeface="Arial"/>
                  <a:ea typeface="Arial"/>
                  <a:cs typeface="Arial"/>
                  <a:sym typeface="Arial"/>
                </a:rPr>
                <a:t>If this organizational overhead is ignored, ideal days can be thought of as an estimate similar to story points. </a:t>
              </a:r>
              <a:endParaRPr/>
            </a:p>
          </p:txBody>
        </p:sp>
        <p:sp>
          <p:nvSpPr>
            <p:cNvPr id="2259" name="Google Shape;2259;p78"/>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The assumptions behind ideal days estimation are as follows:</a:t>
              </a:r>
              <a:endParaRPr/>
            </a:p>
          </p:txBody>
        </p:sp>
      </p:grpSp>
      <p:sp>
        <p:nvSpPr>
          <p:cNvPr id="7" name="Rectangle 6">
            <a:extLst>
              <a:ext uri="{FF2B5EF4-FFF2-40B4-BE49-F238E27FC236}">
                <a16:creationId xmlns:a16="http://schemas.microsoft.com/office/drawing/2014/main" id="{FA91AFCB-3C07-4616-9E1F-B6BC1850556E}"/>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3828C62D-1F89-4E77-9891-24C15024D190}"/>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2265" name="Google Shape;2265;p79"/>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What is the velocity of the team that completes five user stories that have 4 story points each?</a:t>
            </a:r>
            <a:endParaRPr/>
          </a:p>
          <a:p>
            <a:pPr marL="688975" lvl="1" indent="-342900" algn="l" rtl="0">
              <a:lnSpc>
                <a:spcPct val="100000"/>
              </a:lnSpc>
              <a:spcBef>
                <a:spcPts val="900"/>
              </a:spcBef>
              <a:spcAft>
                <a:spcPts val="0"/>
              </a:spcAft>
              <a:buSzPts val="1800"/>
              <a:buAutoNum type="alphaUcParenR"/>
            </a:pPr>
            <a:r>
              <a:rPr lang="en-US"/>
              <a:t>10</a:t>
            </a:r>
            <a:endParaRPr/>
          </a:p>
          <a:p>
            <a:pPr marL="688975" lvl="1" indent="-342900" algn="l" rtl="0">
              <a:lnSpc>
                <a:spcPct val="100000"/>
              </a:lnSpc>
              <a:spcBef>
                <a:spcPts val="0"/>
              </a:spcBef>
              <a:spcAft>
                <a:spcPts val="0"/>
              </a:spcAft>
              <a:buSzPts val="1800"/>
              <a:buAutoNum type="alphaUcParenR"/>
            </a:pPr>
            <a:r>
              <a:rPr lang="en-US"/>
              <a:t>15</a:t>
            </a:r>
            <a:endParaRPr/>
          </a:p>
          <a:p>
            <a:pPr marL="688975" lvl="1" indent="-342900" algn="l" rtl="0">
              <a:lnSpc>
                <a:spcPct val="100000"/>
              </a:lnSpc>
              <a:spcBef>
                <a:spcPts val="0"/>
              </a:spcBef>
              <a:spcAft>
                <a:spcPts val="0"/>
              </a:spcAft>
              <a:buSzPts val="1800"/>
              <a:buAutoNum type="alphaUcParenR"/>
            </a:pPr>
            <a:r>
              <a:rPr lang="en-US"/>
              <a:t>20</a:t>
            </a:r>
            <a:endParaRPr/>
          </a:p>
          <a:p>
            <a:pPr marL="688975" lvl="1" indent="-342900" algn="l" rtl="0">
              <a:lnSpc>
                <a:spcPct val="100000"/>
              </a:lnSpc>
              <a:spcBef>
                <a:spcPts val="0"/>
              </a:spcBef>
              <a:spcAft>
                <a:spcPts val="0"/>
              </a:spcAft>
              <a:buSzPts val="1800"/>
              <a:buAutoNum type="alphaUcParenR"/>
            </a:pPr>
            <a:r>
              <a:rPr lang="en-US"/>
              <a:t>30</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State True or False. </a:t>
            </a:r>
            <a:br>
              <a:rPr lang="en-US"/>
            </a:br>
            <a:r>
              <a:rPr lang="en-US"/>
              <a:t>While estimating in ideal days, it is assumed that the developer works only on the story being estimated.</a:t>
            </a:r>
            <a:endParaRPr/>
          </a:p>
          <a:p>
            <a:pPr marL="688975" lvl="1" indent="-342900" algn="l" rtl="0">
              <a:lnSpc>
                <a:spcPct val="100000"/>
              </a:lnSpc>
              <a:spcBef>
                <a:spcPts val="900"/>
              </a:spcBef>
              <a:spcAft>
                <a:spcPts val="0"/>
              </a:spcAft>
              <a:buSzPts val="1800"/>
              <a:buAutoNum type="alphaUcParenR"/>
            </a:pPr>
            <a:r>
              <a:rPr lang="en-US"/>
              <a:t>True</a:t>
            </a:r>
            <a:endParaRPr/>
          </a:p>
          <a:p>
            <a:pPr marL="688975" lvl="1" indent="-342900" algn="l" rtl="0">
              <a:lnSpc>
                <a:spcPct val="100000"/>
              </a:lnSpc>
              <a:spcBef>
                <a:spcPts val="0"/>
              </a:spcBef>
              <a:spcAft>
                <a:spcPts val="0"/>
              </a:spcAft>
              <a:buSzPts val="1800"/>
              <a:buAutoNum type="alphaUcParenR"/>
            </a:pPr>
            <a:r>
              <a:rPr lang="en-US"/>
              <a:t>False</a:t>
            </a:r>
            <a:endParaRPr/>
          </a:p>
        </p:txBody>
      </p:sp>
      <p:sp>
        <p:nvSpPr>
          <p:cNvPr id="4" name="Rectangle 3">
            <a:extLst>
              <a:ext uri="{FF2B5EF4-FFF2-40B4-BE49-F238E27FC236}">
                <a16:creationId xmlns:a16="http://schemas.microsoft.com/office/drawing/2014/main" id="{10DA9ED6-2EF7-43BF-9F39-F28D5A2BE2F3}"/>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B9AC067C-42E0-459C-BFBA-2E666FA64185}"/>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What did You Grasp?</a:t>
            </a:r>
            <a:endParaRPr/>
          </a:p>
        </p:txBody>
      </p:sp>
      <p:sp>
        <p:nvSpPr>
          <p:cNvPr id="914" name="Google Shape;914;p8"/>
          <p:cNvSpPr txBox="1">
            <a:spLocks noGrp="1"/>
          </p:cNvSpPr>
          <p:nvPr>
            <p:ph type="body" idx="1"/>
          </p:nvPr>
        </p:nvSpPr>
        <p:spPr>
          <a:xfrm>
            <a:off x="4809151" y="1852368"/>
            <a:ext cx="6690515" cy="3749411"/>
          </a:xfrm>
          <a:prstGeom prst="rect">
            <a:avLst/>
          </a:prstGeom>
          <a:noFill/>
          <a:ln>
            <a:noFill/>
          </a:ln>
        </p:spPr>
        <p:txBody>
          <a:bodyPr spcFirstLastPara="1" wrap="square" lIns="91425" tIns="45700" rIns="91425" bIns="45700" anchor="t" anchorCtr="0">
            <a:noAutofit/>
          </a:bodyPr>
          <a:lstStyle/>
          <a:p>
            <a:pPr marL="342891" lvl="0" indent="-342891" algn="l" rtl="0">
              <a:lnSpc>
                <a:spcPct val="100000"/>
              </a:lnSpc>
              <a:spcBef>
                <a:spcPts val="0"/>
              </a:spcBef>
              <a:spcAft>
                <a:spcPts val="0"/>
              </a:spcAft>
              <a:buSzPts val="1800"/>
              <a:buAutoNum type="arabicPeriod"/>
            </a:pPr>
            <a:r>
              <a:rPr lang="en-US"/>
              <a:t>Which of the following is not a system software?</a:t>
            </a:r>
            <a:endParaRPr/>
          </a:p>
          <a:p>
            <a:pPr marL="688957" lvl="1" indent="-342891" algn="l" rtl="0">
              <a:lnSpc>
                <a:spcPct val="100000"/>
              </a:lnSpc>
              <a:spcBef>
                <a:spcPts val="600"/>
              </a:spcBef>
              <a:spcAft>
                <a:spcPts val="0"/>
              </a:spcAft>
              <a:buSzPts val="1800"/>
              <a:buAutoNum type="alphaUcParenR"/>
            </a:pPr>
            <a:r>
              <a:rPr lang="en-US"/>
              <a:t>Operating software</a:t>
            </a:r>
            <a:endParaRPr/>
          </a:p>
          <a:p>
            <a:pPr marL="688957" lvl="1" indent="-342891" algn="l" rtl="0">
              <a:lnSpc>
                <a:spcPct val="100000"/>
              </a:lnSpc>
              <a:spcBef>
                <a:spcPts val="200"/>
              </a:spcBef>
              <a:spcAft>
                <a:spcPts val="0"/>
              </a:spcAft>
              <a:buSzPts val="1800"/>
              <a:buAutoNum type="alphaUcParenR"/>
            </a:pPr>
            <a:r>
              <a:rPr lang="en-US"/>
              <a:t>Performance monitor</a:t>
            </a:r>
            <a:endParaRPr/>
          </a:p>
          <a:p>
            <a:pPr marL="688957" lvl="1" indent="-342891" algn="l" rtl="0">
              <a:lnSpc>
                <a:spcPct val="100000"/>
              </a:lnSpc>
              <a:spcBef>
                <a:spcPts val="200"/>
              </a:spcBef>
              <a:spcAft>
                <a:spcPts val="0"/>
              </a:spcAft>
              <a:buSzPts val="1800"/>
              <a:buAutoNum type="alphaUcParenR"/>
            </a:pPr>
            <a:r>
              <a:rPr lang="en-US"/>
              <a:t>Database management systems</a:t>
            </a:r>
            <a:endParaRPr/>
          </a:p>
          <a:p>
            <a:pPr marL="688957" lvl="1" indent="-342891" algn="l" rtl="0">
              <a:lnSpc>
                <a:spcPct val="100000"/>
              </a:lnSpc>
              <a:spcBef>
                <a:spcPts val="200"/>
              </a:spcBef>
              <a:spcAft>
                <a:spcPts val="0"/>
              </a:spcAft>
              <a:buSzPts val="1800"/>
              <a:buAutoNum type="alphaUcParenR"/>
            </a:pPr>
            <a:r>
              <a:rPr lang="en-US"/>
              <a:t>Word processing software</a:t>
            </a:r>
            <a:endParaRPr/>
          </a:p>
          <a:p>
            <a:pPr marL="342891" lvl="0" indent="-228590" algn="l" rtl="0">
              <a:lnSpc>
                <a:spcPct val="100000"/>
              </a:lnSpc>
              <a:spcBef>
                <a:spcPts val="200"/>
              </a:spcBef>
              <a:spcAft>
                <a:spcPts val="0"/>
              </a:spcAft>
              <a:buSzPts val="1800"/>
              <a:buFont typeface="Arial"/>
              <a:buNone/>
            </a:pPr>
            <a:endParaRPr/>
          </a:p>
        </p:txBody>
      </p:sp>
      <p:sp>
        <p:nvSpPr>
          <p:cNvPr id="4" name="Rectangle 3">
            <a:extLst>
              <a:ext uri="{FF2B5EF4-FFF2-40B4-BE49-F238E27FC236}">
                <a16:creationId xmlns:a16="http://schemas.microsoft.com/office/drawing/2014/main" id="{EA790B98-55F7-4BFB-B2DA-002985F101EA}"/>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B03D5C61-49E8-4FF0-A415-CAC31CE3FEE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269"/>
        <p:cNvGrpSpPr/>
        <p:nvPr/>
      </p:nvGrpSpPr>
      <p:grpSpPr>
        <a:xfrm>
          <a:off x="0" y="0"/>
          <a:ext cx="0" cy="0"/>
          <a:chOff x="0" y="0"/>
          <a:chExt cx="0" cy="0"/>
        </a:xfrm>
      </p:grpSpPr>
      <p:sp>
        <p:nvSpPr>
          <p:cNvPr id="2270" name="Google Shape;2270;p80"/>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1.31 Estimating Techniques</a:t>
            </a:r>
            <a:endParaRPr/>
          </a:p>
        </p:txBody>
      </p:sp>
      <p:sp>
        <p:nvSpPr>
          <p:cNvPr id="2271" name="Google Shape;2271;p8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The three most common techniques for estimating are represented in the figure below:</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2272" name="Google Shape;2272;p80"/>
          <p:cNvGrpSpPr/>
          <p:nvPr/>
        </p:nvGrpSpPr>
        <p:grpSpPr>
          <a:xfrm>
            <a:off x="3732551" y="1906217"/>
            <a:ext cx="4668839" cy="4419184"/>
            <a:chOff x="3761580" y="1721045"/>
            <a:chExt cx="4668839" cy="4419184"/>
          </a:xfrm>
        </p:grpSpPr>
        <p:sp>
          <p:nvSpPr>
            <p:cNvPr id="2273" name="Google Shape;2273;p80"/>
            <p:cNvSpPr/>
            <p:nvPr/>
          </p:nvSpPr>
          <p:spPr>
            <a:xfrm>
              <a:off x="4252490" y="2453210"/>
              <a:ext cx="3687019" cy="3687019"/>
            </a:xfrm>
            <a:prstGeom prst="blockArc">
              <a:avLst>
                <a:gd name="adj1" fmla="val 9000000"/>
                <a:gd name="adj2" fmla="val 16200000"/>
                <a:gd name="adj3" fmla="val 4639"/>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0"/>
            <p:cNvSpPr/>
            <p:nvPr/>
          </p:nvSpPr>
          <p:spPr>
            <a:xfrm>
              <a:off x="4252490" y="2453210"/>
              <a:ext cx="3687019" cy="3687019"/>
            </a:xfrm>
            <a:prstGeom prst="blockArc">
              <a:avLst>
                <a:gd name="adj1" fmla="val 1800000"/>
                <a:gd name="adj2" fmla="val 9000000"/>
                <a:gd name="adj3" fmla="val 4639"/>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0"/>
            <p:cNvSpPr/>
            <p:nvPr/>
          </p:nvSpPr>
          <p:spPr>
            <a:xfrm>
              <a:off x="4252490" y="2453210"/>
              <a:ext cx="3687019" cy="3687019"/>
            </a:xfrm>
            <a:prstGeom prst="blockArc">
              <a:avLst>
                <a:gd name="adj1" fmla="val 16200000"/>
                <a:gd name="adj2" fmla="val 1800000"/>
                <a:gd name="adj3" fmla="val 4639"/>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0"/>
            <p:cNvSpPr/>
            <p:nvPr/>
          </p:nvSpPr>
          <p:spPr>
            <a:xfrm>
              <a:off x="4592916" y="2793635"/>
              <a:ext cx="3006168" cy="3006168"/>
            </a:xfrm>
            <a:custGeom>
              <a:avLst/>
              <a:gdLst/>
              <a:ahLst/>
              <a:cxnLst/>
              <a:rect l="l" t="t" r="r" b="b"/>
              <a:pathLst>
                <a:path w="1696904" h="1696904" extrusionOk="0">
                  <a:moveTo>
                    <a:pt x="0" y="848452"/>
                  </a:moveTo>
                  <a:cubicBezTo>
                    <a:pt x="0" y="379865"/>
                    <a:pt x="379865" y="0"/>
                    <a:pt x="848452" y="0"/>
                  </a:cubicBezTo>
                  <a:cubicBezTo>
                    <a:pt x="1317039" y="0"/>
                    <a:pt x="1696904" y="379865"/>
                    <a:pt x="1696904" y="848452"/>
                  </a:cubicBezTo>
                  <a:cubicBezTo>
                    <a:pt x="1696904" y="1317039"/>
                    <a:pt x="1317039" y="1696904"/>
                    <a:pt x="848452" y="1696904"/>
                  </a:cubicBezTo>
                  <a:cubicBezTo>
                    <a:pt x="379865" y="1696904"/>
                    <a:pt x="0" y="1317039"/>
                    <a:pt x="0" y="848452"/>
                  </a:cubicBez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Agile </a:t>
              </a:r>
              <a:br>
                <a:rPr lang="en-US" sz="2000" b="1" i="0" u="none" strike="noStrike" cap="none">
                  <a:solidFill>
                    <a:schemeClr val="lt1"/>
                  </a:solidFill>
                  <a:latin typeface="Arial"/>
                  <a:ea typeface="Arial"/>
                  <a:cs typeface="Arial"/>
                  <a:sym typeface="Arial"/>
                </a:rPr>
              </a:br>
              <a:r>
                <a:rPr lang="en-US" sz="2000" b="1" i="0" u="none" strike="noStrike" cap="none">
                  <a:solidFill>
                    <a:schemeClr val="lt1"/>
                  </a:solidFill>
                  <a:latin typeface="Arial"/>
                  <a:ea typeface="Arial"/>
                  <a:cs typeface="Arial"/>
                  <a:sym typeface="Arial"/>
                </a:rPr>
                <a:t>Estimating </a:t>
              </a:r>
              <a:br>
                <a:rPr lang="en-US" sz="2000" b="1" i="0" u="none" strike="noStrike" cap="none">
                  <a:solidFill>
                    <a:schemeClr val="lt1"/>
                  </a:solidFill>
                  <a:latin typeface="Arial"/>
                  <a:ea typeface="Arial"/>
                  <a:cs typeface="Arial"/>
                  <a:sym typeface="Arial"/>
                </a:rPr>
              </a:br>
              <a:r>
                <a:rPr lang="en-US" sz="2000" b="1" i="0" u="none" strike="noStrike" cap="none">
                  <a:solidFill>
                    <a:schemeClr val="lt1"/>
                  </a:solidFill>
                  <a:latin typeface="Arial"/>
                  <a:ea typeface="Arial"/>
                  <a:cs typeface="Arial"/>
                  <a:sym typeface="Arial"/>
                </a:rPr>
                <a:t>Techniques</a:t>
              </a:r>
              <a:endParaRPr sz="2000" b="0" i="0" u="none" strike="noStrike" cap="none">
                <a:solidFill>
                  <a:schemeClr val="lt1"/>
                </a:solidFill>
                <a:latin typeface="Arial"/>
                <a:ea typeface="Arial"/>
                <a:cs typeface="Arial"/>
                <a:sym typeface="Arial"/>
              </a:endParaRPr>
            </a:p>
          </p:txBody>
        </p:sp>
        <p:sp>
          <p:nvSpPr>
            <p:cNvPr id="2277" name="Google Shape;2277;p80"/>
            <p:cNvSpPr/>
            <p:nvPr/>
          </p:nvSpPr>
          <p:spPr>
            <a:xfrm>
              <a:off x="5321074" y="1721045"/>
              <a:ext cx="1549852" cy="1549852"/>
            </a:xfrm>
            <a:custGeom>
              <a:avLst/>
              <a:gdLst/>
              <a:ahLst/>
              <a:cxnLst/>
              <a:rect l="l" t="t" r="r" b="b"/>
              <a:pathLst>
                <a:path w="1187832" h="1187832" extrusionOk="0">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lt1"/>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Expert </a:t>
              </a:r>
              <a:br>
                <a:rPr lang="en-US" sz="1600" b="0" i="0"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Opinion</a:t>
              </a:r>
              <a:endParaRPr sz="1600" b="0" i="0" u="none" strike="noStrike" cap="none">
                <a:solidFill>
                  <a:schemeClr val="dk1"/>
                </a:solidFill>
                <a:latin typeface="Arial"/>
                <a:ea typeface="Arial"/>
                <a:cs typeface="Arial"/>
                <a:sym typeface="Arial"/>
              </a:endParaRPr>
            </a:p>
          </p:txBody>
        </p:sp>
        <p:sp>
          <p:nvSpPr>
            <p:cNvPr id="2278" name="Google Shape;2278;p80"/>
            <p:cNvSpPr/>
            <p:nvPr/>
          </p:nvSpPr>
          <p:spPr>
            <a:xfrm>
              <a:off x="6880567" y="4422167"/>
              <a:ext cx="1549852" cy="1549852"/>
            </a:xfrm>
            <a:custGeom>
              <a:avLst/>
              <a:gdLst/>
              <a:ahLst/>
              <a:cxnLst/>
              <a:rect l="l" t="t" r="r" b="b"/>
              <a:pathLst>
                <a:path w="1187832" h="1187832" extrusionOk="0">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lt1"/>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Analogy</a:t>
              </a:r>
              <a:endParaRPr sz="1600" b="0" i="0" u="none" strike="noStrike" cap="none">
                <a:solidFill>
                  <a:schemeClr val="dk1"/>
                </a:solidFill>
                <a:latin typeface="Arial"/>
                <a:ea typeface="Arial"/>
                <a:cs typeface="Arial"/>
                <a:sym typeface="Arial"/>
              </a:endParaRPr>
            </a:p>
          </p:txBody>
        </p:sp>
        <p:sp>
          <p:nvSpPr>
            <p:cNvPr id="2279" name="Google Shape;2279;p80"/>
            <p:cNvSpPr/>
            <p:nvPr/>
          </p:nvSpPr>
          <p:spPr>
            <a:xfrm>
              <a:off x="3761580" y="4422167"/>
              <a:ext cx="1549852" cy="1549852"/>
            </a:xfrm>
            <a:custGeom>
              <a:avLst/>
              <a:gdLst/>
              <a:ahLst/>
              <a:cxnLst/>
              <a:rect l="l" t="t" r="r" b="b"/>
              <a:pathLst>
                <a:path w="1187832" h="1187832" extrusionOk="0">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lt1"/>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Arial"/>
                  <a:ea typeface="Arial"/>
                  <a:cs typeface="Arial"/>
                  <a:sym typeface="Arial"/>
                </a:rPr>
                <a:t>Disaggregation</a:t>
              </a:r>
              <a:endParaRPr sz="1600" b="0" i="0" u="none" strike="noStrike" cap="none">
                <a:solidFill>
                  <a:schemeClr val="dk1"/>
                </a:solidFill>
                <a:latin typeface="Arial"/>
                <a:ea typeface="Arial"/>
                <a:cs typeface="Arial"/>
                <a:sym typeface="Arial"/>
              </a:endParaRPr>
            </a:p>
          </p:txBody>
        </p:sp>
      </p:grpSp>
      <p:sp>
        <p:nvSpPr>
          <p:cNvPr id="12" name="Rectangle 11">
            <a:extLst>
              <a:ext uri="{FF2B5EF4-FFF2-40B4-BE49-F238E27FC236}">
                <a16:creationId xmlns:a16="http://schemas.microsoft.com/office/drawing/2014/main" id="{92CF6857-A647-4736-BB0F-22295E45D0E2}"/>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253EFAED-4495-4ACE-8B71-5A75A9C3F9A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283"/>
        <p:cNvGrpSpPr/>
        <p:nvPr/>
      </p:nvGrpSpPr>
      <p:grpSpPr>
        <a:xfrm>
          <a:off x="0" y="0"/>
          <a:ext cx="0" cy="0"/>
          <a:chOff x="0" y="0"/>
          <a:chExt cx="0" cy="0"/>
        </a:xfrm>
      </p:grpSpPr>
      <p:sp>
        <p:nvSpPr>
          <p:cNvPr id="2284" name="Google Shape;2284;p81"/>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1.32 Planning Poker</a:t>
            </a:r>
            <a:endParaRPr/>
          </a:p>
        </p:txBody>
      </p:sp>
      <p:sp>
        <p:nvSpPr>
          <p:cNvPr id="2285" name="Google Shape;2285;p81"/>
          <p:cNvSpPr txBox="1">
            <a:spLocks noGrp="1"/>
          </p:cNvSpPr>
          <p:nvPr>
            <p:ph type="body" idx="1"/>
          </p:nvPr>
        </p:nvSpPr>
        <p:spPr>
          <a:xfrm>
            <a:off x="514351" y="1304995"/>
            <a:ext cx="6721236"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Following are the key details of the Planning Poker game: </a:t>
            </a:r>
            <a:endParaRPr/>
          </a:p>
          <a:p>
            <a:pPr marL="344479" lvl="1" indent="-342891" algn="l" rtl="0">
              <a:lnSpc>
                <a:spcPct val="100000"/>
              </a:lnSpc>
              <a:spcBef>
                <a:spcPts val="1200"/>
              </a:spcBef>
              <a:spcAft>
                <a:spcPts val="0"/>
              </a:spcAft>
              <a:buSzPts val="1800"/>
              <a:buChar char="⇥"/>
            </a:pPr>
            <a:r>
              <a:rPr lang="en-US"/>
              <a:t>Planning poker is one of the most popular gross level estimating technique, which uses Fibonacci sequence (adding previous two numbers to get the next number in the sequence) to assign point value to a story or a feature.</a:t>
            </a:r>
            <a:endParaRPr/>
          </a:p>
          <a:p>
            <a:pPr marL="344479" lvl="1" indent="-342891" algn="l" rtl="0">
              <a:lnSpc>
                <a:spcPct val="100000"/>
              </a:lnSpc>
              <a:spcBef>
                <a:spcPts val="600"/>
              </a:spcBef>
              <a:spcAft>
                <a:spcPts val="0"/>
              </a:spcAft>
              <a:buSzPts val="1800"/>
              <a:buChar char="⇥"/>
            </a:pPr>
            <a:r>
              <a:rPr lang="en-US"/>
              <a:t>Fibonacci sequence has been modified to get the following sequence for Agile estimation purposes: 0, 1, 2, 3, 5, 8, 13, 20, 40, 100.</a:t>
            </a:r>
            <a:endParaRPr/>
          </a:p>
          <a:p>
            <a:pPr marL="344479" lvl="1" indent="-342891" algn="l" rtl="0">
              <a:lnSpc>
                <a:spcPct val="100000"/>
              </a:lnSpc>
              <a:spcBef>
                <a:spcPts val="600"/>
              </a:spcBef>
              <a:spcAft>
                <a:spcPts val="0"/>
              </a:spcAft>
              <a:buSzPts val="1800"/>
              <a:buChar char="⇥"/>
            </a:pPr>
            <a:r>
              <a:rPr lang="en-US"/>
              <a:t>The numbers in the given sequence are represented in a set of playing cards as shown in the picture.</a:t>
            </a:r>
            <a:endParaRPr/>
          </a:p>
          <a:p>
            <a:pPr marL="344479" lvl="1" indent="-342891" algn="l" rtl="0">
              <a:lnSpc>
                <a:spcPct val="100000"/>
              </a:lnSpc>
              <a:spcBef>
                <a:spcPts val="600"/>
              </a:spcBef>
              <a:spcAft>
                <a:spcPts val="0"/>
              </a:spcAft>
              <a:buSzPts val="1800"/>
              <a:buChar char="⇥"/>
            </a:pPr>
            <a:r>
              <a:rPr lang="en-US"/>
              <a:t>Team members play the Planning Poker game and assign a point value to each item. The process is explained below in the notes.</a:t>
            </a:r>
            <a:endParaRPr/>
          </a:p>
          <a:p>
            <a:pPr marL="344479" lvl="1" indent="-342891" algn="l" rtl="0">
              <a:lnSpc>
                <a:spcPct val="100000"/>
              </a:lnSpc>
              <a:spcBef>
                <a:spcPts val="600"/>
              </a:spcBef>
              <a:spcAft>
                <a:spcPts val="0"/>
              </a:spcAft>
              <a:buSzPts val="1800"/>
              <a:buChar char="⇥"/>
            </a:pPr>
            <a:r>
              <a:rPr lang="en-US"/>
              <a:t>Fibonacci sequence is used as these numbers to represent relative size and this method also provide the correct level of detail for smaller and better understood projects.  </a:t>
            </a:r>
            <a:endParaRPr/>
          </a:p>
        </p:txBody>
      </p:sp>
      <p:grpSp>
        <p:nvGrpSpPr>
          <p:cNvPr id="2286" name="Google Shape;2286;p81"/>
          <p:cNvGrpSpPr/>
          <p:nvPr/>
        </p:nvGrpSpPr>
        <p:grpSpPr>
          <a:xfrm>
            <a:off x="7511142" y="1436914"/>
            <a:ext cx="4448629" cy="3390900"/>
            <a:chOff x="7366000" y="1422400"/>
            <a:chExt cx="4448629" cy="3390900"/>
          </a:xfrm>
        </p:grpSpPr>
        <p:sp>
          <p:nvSpPr>
            <p:cNvPr id="2287" name="Google Shape;2287;p81"/>
            <p:cNvSpPr/>
            <p:nvPr/>
          </p:nvSpPr>
          <p:spPr>
            <a:xfrm>
              <a:off x="7366000" y="1422400"/>
              <a:ext cx="4448629" cy="3390900"/>
            </a:xfrm>
            <a:prstGeom prst="rect">
              <a:avLst/>
            </a:prstGeom>
            <a:solidFill>
              <a:srgbClr val="0EC07D"/>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nvGrpSpPr>
            <p:cNvPr id="2288" name="Google Shape;2288;p81"/>
            <p:cNvGrpSpPr/>
            <p:nvPr/>
          </p:nvGrpSpPr>
          <p:grpSpPr>
            <a:xfrm rot="-4395130">
              <a:off x="7690949" y="3041202"/>
              <a:ext cx="711200" cy="965200"/>
              <a:chOff x="8799720" y="2851150"/>
              <a:chExt cx="711200" cy="965200"/>
            </a:xfrm>
          </p:grpSpPr>
          <p:grpSp>
            <p:nvGrpSpPr>
              <p:cNvPr id="2289" name="Google Shape;2289;p81"/>
              <p:cNvGrpSpPr/>
              <p:nvPr/>
            </p:nvGrpSpPr>
            <p:grpSpPr>
              <a:xfrm>
                <a:off x="8799720" y="2851150"/>
                <a:ext cx="711200" cy="965200"/>
                <a:chOff x="7493000" y="2851150"/>
                <a:chExt cx="711200" cy="965200"/>
              </a:xfrm>
            </p:grpSpPr>
            <p:sp>
              <p:nvSpPr>
                <p:cNvPr id="2290" name="Google Shape;2290;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40</a:t>
                  </a:r>
                  <a:endParaRPr/>
                </a:p>
              </p:txBody>
            </p:sp>
            <p:cxnSp>
              <p:nvCxnSpPr>
                <p:cNvPr id="2291" name="Google Shape;2291;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292" name="Google Shape;2292;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293" name="Google Shape;2293;p81"/>
              <p:cNvPicPr preferRelativeResize="0"/>
              <p:nvPr/>
            </p:nvPicPr>
            <p:blipFill rotWithShape="1">
              <a:blip r:embed="rId3">
                <a:alphaModFix/>
              </a:blip>
              <a:srcRect r="90173"/>
              <a:stretch/>
            </p:blipFill>
            <p:spPr>
              <a:xfrm>
                <a:off x="8830440" y="2881485"/>
                <a:ext cx="238384" cy="231428"/>
              </a:xfrm>
              <a:prstGeom prst="rect">
                <a:avLst/>
              </a:prstGeom>
              <a:noFill/>
              <a:ln>
                <a:noFill/>
              </a:ln>
            </p:spPr>
          </p:pic>
        </p:grpSp>
        <p:grpSp>
          <p:nvGrpSpPr>
            <p:cNvPr id="2294" name="Google Shape;2294;p81"/>
            <p:cNvGrpSpPr/>
            <p:nvPr/>
          </p:nvGrpSpPr>
          <p:grpSpPr>
            <a:xfrm rot="-5400000">
              <a:off x="7610903" y="3734762"/>
              <a:ext cx="711200" cy="965200"/>
              <a:chOff x="7493000" y="2851150"/>
              <a:chExt cx="711200" cy="965200"/>
            </a:xfrm>
          </p:grpSpPr>
          <p:sp>
            <p:nvSpPr>
              <p:cNvPr id="2295" name="Google Shape;2295;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100</a:t>
                </a:r>
                <a:endParaRPr/>
              </a:p>
            </p:txBody>
          </p:sp>
          <p:cxnSp>
            <p:nvCxnSpPr>
              <p:cNvPr id="2296" name="Google Shape;2296;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297" name="Google Shape;2297;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pic>
            <p:nvPicPr>
              <p:cNvPr id="2298" name="Google Shape;2298;p81"/>
              <p:cNvPicPr preferRelativeResize="0"/>
              <p:nvPr/>
            </p:nvPicPr>
            <p:blipFill rotWithShape="1">
              <a:blip r:embed="rId4">
                <a:alphaModFix/>
              </a:blip>
              <a:srcRect/>
              <a:stretch/>
            </p:blipFill>
            <p:spPr>
              <a:xfrm>
                <a:off x="7499350" y="2881622"/>
                <a:ext cx="260575" cy="231155"/>
              </a:xfrm>
              <a:prstGeom prst="rect">
                <a:avLst/>
              </a:prstGeom>
              <a:noFill/>
              <a:ln>
                <a:noFill/>
              </a:ln>
            </p:spPr>
          </p:pic>
        </p:grpSp>
        <p:grpSp>
          <p:nvGrpSpPr>
            <p:cNvPr id="2299" name="Google Shape;2299;p81"/>
            <p:cNvGrpSpPr/>
            <p:nvPr/>
          </p:nvGrpSpPr>
          <p:grpSpPr>
            <a:xfrm rot="-3188043">
              <a:off x="7977235" y="2413381"/>
              <a:ext cx="711200" cy="965200"/>
              <a:chOff x="8799720" y="2851150"/>
              <a:chExt cx="711200" cy="965200"/>
            </a:xfrm>
          </p:grpSpPr>
          <p:grpSp>
            <p:nvGrpSpPr>
              <p:cNvPr id="2300" name="Google Shape;2300;p81"/>
              <p:cNvGrpSpPr/>
              <p:nvPr/>
            </p:nvGrpSpPr>
            <p:grpSpPr>
              <a:xfrm>
                <a:off x="8799720" y="2851150"/>
                <a:ext cx="711200" cy="965200"/>
                <a:chOff x="7493000" y="2851150"/>
                <a:chExt cx="711200" cy="965200"/>
              </a:xfrm>
            </p:grpSpPr>
            <p:sp>
              <p:nvSpPr>
                <p:cNvPr id="2301" name="Google Shape;2301;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20</a:t>
                  </a:r>
                  <a:endParaRPr/>
                </a:p>
              </p:txBody>
            </p:sp>
            <p:cxnSp>
              <p:nvCxnSpPr>
                <p:cNvPr id="2302" name="Google Shape;2302;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03" name="Google Shape;2303;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04" name="Google Shape;2304;p81"/>
              <p:cNvPicPr preferRelativeResize="0"/>
              <p:nvPr/>
            </p:nvPicPr>
            <p:blipFill rotWithShape="1">
              <a:blip r:embed="rId3">
                <a:alphaModFix/>
              </a:blip>
              <a:srcRect l="12564" r="77608"/>
              <a:stretch/>
            </p:blipFill>
            <p:spPr>
              <a:xfrm>
                <a:off x="8830440" y="2881485"/>
                <a:ext cx="238384" cy="231428"/>
              </a:xfrm>
              <a:prstGeom prst="rect">
                <a:avLst/>
              </a:prstGeom>
              <a:noFill/>
              <a:ln>
                <a:noFill/>
              </a:ln>
            </p:spPr>
          </p:pic>
        </p:grpSp>
        <p:grpSp>
          <p:nvGrpSpPr>
            <p:cNvPr id="2305" name="Google Shape;2305;p81"/>
            <p:cNvGrpSpPr/>
            <p:nvPr/>
          </p:nvGrpSpPr>
          <p:grpSpPr>
            <a:xfrm rot="-2225575">
              <a:off x="8485934" y="1922285"/>
              <a:ext cx="711200" cy="965200"/>
              <a:chOff x="8799720" y="2851150"/>
              <a:chExt cx="711200" cy="965200"/>
            </a:xfrm>
          </p:grpSpPr>
          <p:grpSp>
            <p:nvGrpSpPr>
              <p:cNvPr id="2306" name="Google Shape;2306;p81"/>
              <p:cNvGrpSpPr/>
              <p:nvPr/>
            </p:nvGrpSpPr>
            <p:grpSpPr>
              <a:xfrm>
                <a:off x="8799720" y="2851150"/>
                <a:ext cx="711200" cy="965200"/>
                <a:chOff x="7493000" y="2851150"/>
                <a:chExt cx="711200" cy="965200"/>
              </a:xfrm>
            </p:grpSpPr>
            <p:sp>
              <p:nvSpPr>
                <p:cNvPr id="2307" name="Google Shape;2307;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13</a:t>
                  </a:r>
                  <a:endParaRPr/>
                </a:p>
              </p:txBody>
            </p:sp>
            <p:cxnSp>
              <p:nvCxnSpPr>
                <p:cNvPr id="2308" name="Google Shape;2308;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09" name="Google Shape;2309;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10" name="Google Shape;2310;p81"/>
              <p:cNvPicPr preferRelativeResize="0"/>
              <p:nvPr/>
            </p:nvPicPr>
            <p:blipFill rotWithShape="1">
              <a:blip r:embed="rId3">
                <a:alphaModFix/>
              </a:blip>
              <a:srcRect l="25757" r="64415"/>
              <a:stretch/>
            </p:blipFill>
            <p:spPr>
              <a:xfrm>
                <a:off x="8830440" y="2881485"/>
                <a:ext cx="238384" cy="231428"/>
              </a:xfrm>
              <a:prstGeom prst="rect">
                <a:avLst/>
              </a:prstGeom>
              <a:noFill/>
              <a:ln>
                <a:noFill/>
              </a:ln>
            </p:spPr>
          </p:pic>
        </p:grpSp>
        <p:grpSp>
          <p:nvGrpSpPr>
            <p:cNvPr id="2311" name="Google Shape;2311;p81"/>
            <p:cNvGrpSpPr/>
            <p:nvPr/>
          </p:nvGrpSpPr>
          <p:grpSpPr>
            <a:xfrm>
              <a:off x="9223204" y="1672337"/>
              <a:ext cx="711200" cy="965200"/>
              <a:chOff x="8799720" y="2851150"/>
              <a:chExt cx="711200" cy="965200"/>
            </a:xfrm>
          </p:grpSpPr>
          <p:grpSp>
            <p:nvGrpSpPr>
              <p:cNvPr id="2312" name="Google Shape;2312;p81"/>
              <p:cNvGrpSpPr/>
              <p:nvPr/>
            </p:nvGrpSpPr>
            <p:grpSpPr>
              <a:xfrm>
                <a:off x="8799720" y="2851150"/>
                <a:ext cx="711200" cy="965200"/>
                <a:chOff x="7493000" y="2851150"/>
                <a:chExt cx="711200" cy="965200"/>
              </a:xfrm>
            </p:grpSpPr>
            <p:sp>
              <p:nvSpPr>
                <p:cNvPr id="2313" name="Google Shape;2313;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8</a:t>
                  </a:r>
                  <a:endParaRPr/>
                </a:p>
              </p:txBody>
            </p:sp>
            <p:cxnSp>
              <p:nvCxnSpPr>
                <p:cNvPr id="2314" name="Google Shape;2314;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15" name="Google Shape;2315;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16" name="Google Shape;2316;p81"/>
              <p:cNvPicPr preferRelativeResize="0"/>
              <p:nvPr/>
            </p:nvPicPr>
            <p:blipFill rotWithShape="1">
              <a:blip r:embed="rId3">
                <a:alphaModFix/>
              </a:blip>
              <a:srcRect l="38637" r="51536"/>
              <a:stretch/>
            </p:blipFill>
            <p:spPr>
              <a:xfrm>
                <a:off x="8830440" y="2881485"/>
                <a:ext cx="238384" cy="231428"/>
              </a:xfrm>
              <a:prstGeom prst="rect">
                <a:avLst/>
              </a:prstGeom>
              <a:noFill/>
              <a:ln>
                <a:noFill/>
              </a:ln>
            </p:spPr>
          </p:pic>
        </p:grpSp>
        <p:grpSp>
          <p:nvGrpSpPr>
            <p:cNvPr id="2317" name="Google Shape;2317;p81"/>
            <p:cNvGrpSpPr/>
            <p:nvPr/>
          </p:nvGrpSpPr>
          <p:grpSpPr>
            <a:xfrm rot="1911547">
              <a:off x="9998227" y="1942071"/>
              <a:ext cx="711200" cy="965200"/>
              <a:chOff x="8799720" y="2851150"/>
              <a:chExt cx="711200" cy="965200"/>
            </a:xfrm>
          </p:grpSpPr>
          <p:grpSp>
            <p:nvGrpSpPr>
              <p:cNvPr id="2318" name="Google Shape;2318;p81"/>
              <p:cNvGrpSpPr/>
              <p:nvPr/>
            </p:nvGrpSpPr>
            <p:grpSpPr>
              <a:xfrm>
                <a:off x="8799720" y="2851150"/>
                <a:ext cx="711200" cy="965200"/>
                <a:chOff x="7493000" y="2851150"/>
                <a:chExt cx="711200" cy="965200"/>
              </a:xfrm>
            </p:grpSpPr>
            <p:sp>
              <p:nvSpPr>
                <p:cNvPr id="2319" name="Google Shape;2319;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5</a:t>
                  </a:r>
                  <a:endParaRPr/>
                </a:p>
              </p:txBody>
            </p:sp>
            <p:cxnSp>
              <p:nvCxnSpPr>
                <p:cNvPr id="2320" name="Google Shape;2320;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21" name="Google Shape;2321;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22" name="Google Shape;2322;p81"/>
              <p:cNvPicPr preferRelativeResize="0"/>
              <p:nvPr/>
            </p:nvPicPr>
            <p:blipFill rotWithShape="1">
              <a:blip r:embed="rId3">
                <a:alphaModFix/>
              </a:blip>
              <a:srcRect l="51515" r="38657"/>
              <a:stretch/>
            </p:blipFill>
            <p:spPr>
              <a:xfrm>
                <a:off x="8830440" y="2881485"/>
                <a:ext cx="238384" cy="231428"/>
              </a:xfrm>
              <a:prstGeom prst="rect">
                <a:avLst/>
              </a:prstGeom>
              <a:noFill/>
              <a:ln>
                <a:noFill/>
              </a:ln>
            </p:spPr>
          </p:pic>
        </p:grpSp>
        <p:grpSp>
          <p:nvGrpSpPr>
            <p:cNvPr id="2323" name="Google Shape;2323;p81"/>
            <p:cNvGrpSpPr/>
            <p:nvPr/>
          </p:nvGrpSpPr>
          <p:grpSpPr>
            <a:xfrm rot="3604168">
              <a:off x="10529993" y="2442837"/>
              <a:ext cx="711200" cy="965200"/>
              <a:chOff x="8799720" y="2851150"/>
              <a:chExt cx="711200" cy="965200"/>
            </a:xfrm>
          </p:grpSpPr>
          <p:grpSp>
            <p:nvGrpSpPr>
              <p:cNvPr id="2324" name="Google Shape;2324;p81"/>
              <p:cNvGrpSpPr/>
              <p:nvPr/>
            </p:nvGrpSpPr>
            <p:grpSpPr>
              <a:xfrm>
                <a:off x="8799720" y="2851150"/>
                <a:ext cx="711200" cy="965200"/>
                <a:chOff x="7493000" y="2851150"/>
                <a:chExt cx="711200" cy="965200"/>
              </a:xfrm>
            </p:grpSpPr>
            <p:sp>
              <p:nvSpPr>
                <p:cNvPr id="2325" name="Google Shape;2325;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3</a:t>
                  </a:r>
                  <a:endParaRPr/>
                </a:p>
              </p:txBody>
            </p:sp>
            <p:cxnSp>
              <p:nvCxnSpPr>
                <p:cNvPr id="2326" name="Google Shape;2326;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27" name="Google Shape;2327;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28" name="Google Shape;2328;p81"/>
              <p:cNvPicPr preferRelativeResize="0"/>
              <p:nvPr/>
            </p:nvPicPr>
            <p:blipFill rotWithShape="1">
              <a:blip r:embed="rId3">
                <a:alphaModFix/>
              </a:blip>
              <a:srcRect l="64394" r="25777"/>
              <a:stretch/>
            </p:blipFill>
            <p:spPr>
              <a:xfrm>
                <a:off x="8830440" y="2881485"/>
                <a:ext cx="238384" cy="231428"/>
              </a:xfrm>
              <a:prstGeom prst="rect">
                <a:avLst/>
              </a:prstGeom>
              <a:noFill/>
              <a:ln>
                <a:noFill/>
              </a:ln>
            </p:spPr>
          </p:pic>
        </p:grpSp>
        <p:grpSp>
          <p:nvGrpSpPr>
            <p:cNvPr id="2329" name="Google Shape;2329;p81"/>
            <p:cNvGrpSpPr/>
            <p:nvPr/>
          </p:nvGrpSpPr>
          <p:grpSpPr>
            <a:xfrm rot="4784684">
              <a:off x="10768665" y="3089477"/>
              <a:ext cx="711200" cy="965200"/>
              <a:chOff x="8799720" y="2851150"/>
              <a:chExt cx="711200" cy="965200"/>
            </a:xfrm>
          </p:grpSpPr>
          <p:grpSp>
            <p:nvGrpSpPr>
              <p:cNvPr id="2330" name="Google Shape;2330;p81"/>
              <p:cNvGrpSpPr/>
              <p:nvPr/>
            </p:nvGrpSpPr>
            <p:grpSpPr>
              <a:xfrm>
                <a:off x="8799720" y="2851150"/>
                <a:ext cx="711200" cy="965200"/>
                <a:chOff x="7493000" y="2851150"/>
                <a:chExt cx="711200" cy="965200"/>
              </a:xfrm>
            </p:grpSpPr>
            <p:sp>
              <p:nvSpPr>
                <p:cNvPr id="2331" name="Google Shape;2331;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2</a:t>
                  </a:r>
                  <a:endParaRPr/>
                </a:p>
              </p:txBody>
            </p:sp>
            <p:cxnSp>
              <p:nvCxnSpPr>
                <p:cNvPr id="2332" name="Google Shape;2332;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33" name="Google Shape;2333;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34" name="Google Shape;2334;p81"/>
              <p:cNvPicPr preferRelativeResize="0"/>
              <p:nvPr/>
            </p:nvPicPr>
            <p:blipFill rotWithShape="1">
              <a:blip r:embed="rId3">
                <a:alphaModFix/>
              </a:blip>
              <a:srcRect l="77588" r="12585"/>
              <a:stretch/>
            </p:blipFill>
            <p:spPr>
              <a:xfrm>
                <a:off x="8830440" y="2881485"/>
                <a:ext cx="238384" cy="231428"/>
              </a:xfrm>
              <a:prstGeom prst="rect">
                <a:avLst/>
              </a:prstGeom>
              <a:noFill/>
              <a:ln>
                <a:noFill/>
              </a:ln>
            </p:spPr>
          </p:pic>
        </p:grpSp>
        <p:grpSp>
          <p:nvGrpSpPr>
            <p:cNvPr id="2335" name="Google Shape;2335;p81"/>
            <p:cNvGrpSpPr/>
            <p:nvPr/>
          </p:nvGrpSpPr>
          <p:grpSpPr>
            <a:xfrm rot="5400000">
              <a:off x="10828894" y="3777607"/>
              <a:ext cx="711200" cy="965200"/>
              <a:chOff x="8799720" y="2851150"/>
              <a:chExt cx="711200" cy="965200"/>
            </a:xfrm>
          </p:grpSpPr>
          <p:grpSp>
            <p:nvGrpSpPr>
              <p:cNvPr id="2336" name="Google Shape;2336;p81"/>
              <p:cNvGrpSpPr/>
              <p:nvPr/>
            </p:nvGrpSpPr>
            <p:grpSpPr>
              <a:xfrm>
                <a:off x="8799720" y="2851150"/>
                <a:ext cx="711200" cy="965200"/>
                <a:chOff x="7493000" y="2851150"/>
                <a:chExt cx="711200" cy="965200"/>
              </a:xfrm>
            </p:grpSpPr>
            <p:sp>
              <p:nvSpPr>
                <p:cNvPr id="2337" name="Google Shape;2337;p81"/>
                <p:cNvSpPr/>
                <p:nvPr/>
              </p:nvSpPr>
              <p:spPr>
                <a:xfrm>
                  <a:off x="7493000" y="2851150"/>
                  <a:ext cx="711200" cy="965200"/>
                </a:xfrm>
                <a:prstGeom prst="roundRect">
                  <a:avLst>
                    <a:gd name="adj" fmla="val 16667"/>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1</a:t>
                  </a:r>
                  <a:endParaRPr/>
                </a:p>
              </p:txBody>
            </p:sp>
            <p:cxnSp>
              <p:nvCxnSpPr>
                <p:cNvPr id="2338" name="Google Shape;2338;p81"/>
                <p:cNvCxnSpPr/>
                <p:nvPr/>
              </p:nvCxnSpPr>
              <p:spPr>
                <a:xfrm>
                  <a:off x="7556500" y="3006725"/>
                  <a:ext cx="584200" cy="0"/>
                </a:xfrm>
                <a:prstGeom prst="straightConnector1">
                  <a:avLst/>
                </a:prstGeom>
                <a:noFill/>
                <a:ln w="12700" cap="flat" cmpd="sng">
                  <a:solidFill>
                    <a:srgbClr val="0C0C0C"/>
                  </a:solidFill>
                  <a:prstDash val="solid"/>
                  <a:round/>
                  <a:headEnd type="none" w="sm" len="sm"/>
                  <a:tailEnd type="none" w="sm" len="sm"/>
                </a:ln>
              </p:spPr>
            </p:cxnSp>
            <p:cxnSp>
              <p:nvCxnSpPr>
                <p:cNvPr id="2339" name="Google Shape;2339;p81"/>
                <p:cNvCxnSpPr/>
                <p:nvPr/>
              </p:nvCxnSpPr>
              <p:spPr>
                <a:xfrm>
                  <a:off x="7556500" y="3679372"/>
                  <a:ext cx="584200" cy="0"/>
                </a:xfrm>
                <a:prstGeom prst="straightConnector1">
                  <a:avLst/>
                </a:prstGeom>
                <a:noFill/>
                <a:ln w="12700" cap="flat" cmpd="sng">
                  <a:solidFill>
                    <a:srgbClr val="0C0C0C"/>
                  </a:solidFill>
                  <a:prstDash val="solid"/>
                  <a:round/>
                  <a:headEnd type="none" w="sm" len="sm"/>
                  <a:tailEnd type="none" w="sm" len="sm"/>
                </a:ln>
              </p:spPr>
            </p:cxnSp>
          </p:grpSp>
          <p:pic>
            <p:nvPicPr>
              <p:cNvPr id="2340" name="Google Shape;2340;p81"/>
              <p:cNvPicPr preferRelativeResize="0"/>
              <p:nvPr/>
            </p:nvPicPr>
            <p:blipFill rotWithShape="1">
              <a:blip r:embed="rId3">
                <a:alphaModFix/>
              </a:blip>
              <a:srcRect l="90466" r="-294"/>
              <a:stretch/>
            </p:blipFill>
            <p:spPr>
              <a:xfrm>
                <a:off x="8830440" y="2881485"/>
                <a:ext cx="238384" cy="231428"/>
              </a:xfrm>
              <a:prstGeom prst="rect">
                <a:avLst/>
              </a:prstGeom>
              <a:noFill/>
              <a:ln>
                <a:noFill/>
              </a:ln>
            </p:spPr>
          </p:pic>
        </p:grpSp>
        <p:pic>
          <p:nvPicPr>
            <p:cNvPr id="2341" name="Google Shape;2341;p81"/>
            <p:cNvPicPr preferRelativeResize="0"/>
            <p:nvPr/>
          </p:nvPicPr>
          <p:blipFill rotWithShape="1">
            <a:blip r:embed="rId5">
              <a:alphaModFix/>
            </a:blip>
            <a:srcRect/>
            <a:stretch/>
          </p:blipFill>
          <p:spPr>
            <a:xfrm>
              <a:off x="9664323" y="3906793"/>
              <a:ext cx="955021" cy="773112"/>
            </a:xfrm>
            <a:prstGeom prst="rect">
              <a:avLst/>
            </a:prstGeom>
            <a:noFill/>
            <a:ln>
              <a:noFill/>
            </a:ln>
          </p:spPr>
        </p:pic>
      </p:grpSp>
      <p:sp>
        <p:nvSpPr>
          <p:cNvPr id="60" name="Rectangle 59">
            <a:extLst>
              <a:ext uri="{FF2B5EF4-FFF2-40B4-BE49-F238E27FC236}">
                <a16:creationId xmlns:a16="http://schemas.microsoft.com/office/drawing/2014/main" id="{4DAE5E95-87B1-42E9-BF99-CA2AE1EE1049}"/>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1" name="Rectangle 60">
            <a:extLst>
              <a:ext uri="{FF2B5EF4-FFF2-40B4-BE49-F238E27FC236}">
                <a16:creationId xmlns:a16="http://schemas.microsoft.com/office/drawing/2014/main" id="{DB1F9E11-1BC7-41F4-8053-DDB67FE96FD4}"/>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sp>
        <p:nvSpPr>
          <p:cNvPr id="2346" name="Google Shape;2346;p82"/>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1.33 Affinity Grouping</a:t>
            </a:r>
            <a:endParaRPr/>
          </a:p>
        </p:txBody>
      </p:sp>
      <p:sp>
        <p:nvSpPr>
          <p:cNvPr id="2347" name="Google Shape;2347;p82"/>
          <p:cNvSpPr txBox="1">
            <a:spLocks noGrp="1"/>
          </p:cNvSpPr>
          <p:nvPr>
            <p:ph type="body" idx="1"/>
          </p:nvPr>
        </p:nvSpPr>
        <p:spPr>
          <a:xfrm>
            <a:off x="514351" y="1304995"/>
            <a:ext cx="5934520"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Following are the key details of affinity grouping: </a:t>
            </a:r>
            <a:endParaRPr/>
          </a:p>
          <a:p>
            <a:pPr marL="344479" lvl="1" indent="-342891" algn="l" rtl="0">
              <a:lnSpc>
                <a:spcPct val="100000"/>
              </a:lnSpc>
              <a:spcBef>
                <a:spcPts val="1200"/>
              </a:spcBef>
              <a:spcAft>
                <a:spcPts val="0"/>
              </a:spcAft>
              <a:buSzPts val="1800"/>
              <a:buChar char="⇥"/>
            </a:pPr>
            <a:r>
              <a:rPr lang="en-US"/>
              <a:t>Affinity grouping is a faster way to Agile estimating, especially when the number of items to estimate is very large.</a:t>
            </a:r>
            <a:endParaRPr/>
          </a:p>
          <a:p>
            <a:pPr marL="344479" lvl="1" indent="-342891" algn="l" rtl="0">
              <a:lnSpc>
                <a:spcPct val="100000"/>
              </a:lnSpc>
              <a:spcBef>
                <a:spcPts val="600"/>
              </a:spcBef>
              <a:spcAft>
                <a:spcPts val="0"/>
              </a:spcAft>
              <a:buSzPts val="1800"/>
              <a:buChar char="⇥"/>
            </a:pPr>
            <a:r>
              <a:rPr lang="en-US"/>
              <a:t>Stories or items that are like-sized are grouped together that results in affinity groups as shown in the picture.</a:t>
            </a:r>
            <a:endParaRPr/>
          </a:p>
          <a:p>
            <a:pPr marL="344479" lvl="1" indent="-342891" algn="l" rtl="0">
              <a:lnSpc>
                <a:spcPct val="100000"/>
              </a:lnSpc>
              <a:spcBef>
                <a:spcPts val="600"/>
              </a:spcBef>
              <a:spcAft>
                <a:spcPts val="0"/>
              </a:spcAft>
              <a:buSzPts val="1800"/>
              <a:buChar char="⇥"/>
            </a:pPr>
            <a:r>
              <a:rPr lang="en-US"/>
              <a:t>The first item is read out by the presenter to the team members and placed on the wall. The second item is then read out and compared with the size of the first item. If it is of smaller size, it goes to the left of the first one and if larger, goes to the right.</a:t>
            </a:r>
            <a:endParaRPr/>
          </a:p>
          <a:p>
            <a:pPr marL="344479" lvl="1" indent="-342891" algn="l" rtl="0">
              <a:lnSpc>
                <a:spcPct val="100000"/>
              </a:lnSpc>
              <a:spcBef>
                <a:spcPts val="600"/>
              </a:spcBef>
              <a:spcAft>
                <a:spcPts val="0"/>
              </a:spcAft>
              <a:buSzPts val="1800"/>
              <a:buChar char="⇥"/>
            </a:pPr>
            <a:r>
              <a:rPr lang="en-US"/>
              <a:t>All the items are thus read out, assessed and placed on the wall. The team then reviews the grouping and any inappropriate placement is modified.</a:t>
            </a:r>
            <a:endParaRPr/>
          </a:p>
          <a:p>
            <a:pPr marL="344479" lvl="1" indent="-342891" algn="l" rtl="0">
              <a:lnSpc>
                <a:spcPct val="100000"/>
              </a:lnSpc>
              <a:spcBef>
                <a:spcPts val="600"/>
              </a:spcBef>
              <a:spcAft>
                <a:spcPts val="0"/>
              </a:spcAft>
              <a:buSzPts val="1800"/>
              <a:buChar char="⇥"/>
            </a:pPr>
            <a:r>
              <a:rPr lang="en-US"/>
              <a:t>Once the affinity grouping is complete, point values are then assigned.</a:t>
            </a:r>
            <a:endParaRPr/>
          </a:p>
        </p:txBody>
      </p:sp>
      <p:grpSp>
        <p:nvGrpSpPr>
          <p:cNvPr id="2348" name="Google Shape;2348;p82"/>
          <p:cNvGrpSpPr/>
          <p:nvPr/>
        </p:nvGrpSpPr>
        <p:grpSpPr>
          <a:xfrm>
            <a:off x="6750050" y="1304995"/>
            <a:ext cx="5166178" cy="2809160"/>
            <a:chOff x="6981825" y="1080669"/>
            <a:chExt cx="5166178" cy="2809160"/>
          </a:xfrm>
        </p:grpSpPr>
        <p:sp>
          <p:nvSpPr>
            <p:cNvPr id="2349" name="Google Shape;2349;p82"/>
            <p:cNvSpPr/>
            <p:nvPr/>
          </p:nvSpPr>
          <p:spPr>
            <a:xfrm>
              <a:off x="7199086" y="1304995"/>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0" name="Google Shape;2350;p82"/>
            <p:cNvSpPr/>
            <p:nvPr/>
          </p:nvSpPr>
          <p:spPr>
            <a:xfrm>
              <a:off x="7257143" y="1660749"/>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1" name="Google Shape;2351;p82"/>
            <p:cNvSpPr/>
            <p:nvPr/>
          </p:nvSpPr>
          <p:spPr>
            <a:xfrm>
              <a:off x="7173691" y="2075064"/>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2" name="Google Shape;2352;p82"/>
            <p:cNvSpPr/>
            <p:nvPr/>
          </p:nvSpPr>
          <p:spPr>
            <a:xfrm>
              <a:off x="7257143" y="2449043"/>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3" name="Google Shape;2353;p82"/>
            <p:cNvSpPr/>
            <p:nvPr/>
          </p:nvSpPr>
          <p:spPr>
            <a:xfrm>
              <a:off x="8200572" y="1304995"/>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4" name="Google Shape;2354;p82"/>
            <p:cNvSpPr/>
            <p:nvPr/>
          </p:nvSpPr>
          <p:spPr>
            <a:xfrm>
              <a:off x="8128001" y="1568354"/>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5" name="Google Shape;2355;p82"/>
            <p:cNvSpPr/>
            <p:nvPr/>
          </p:nvSpPr>
          <p:spPr>
            <a:xfrm>
              <a:off x="8200572" y="1863150"/>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6" name="Google Shape;2356;p82"/>
            <p:cNvSpPr/>
            <p:nvPr/>
          </p:nvSpPr>
          <p:spPr>
            <a:xfrm>
              <a:off x="8302172" y="2116505"/>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7" name="Google Shape;2357;p82"/>
            <p:cNvSpPr/>
            <p:nvPr/>
          </p:nvSpPr>
          <p:spPr>
            <a:xfrm>
              <a:off x="9202058" y="1304995"/>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8" name="Google Shape;2358;p82"/>
            <p:cNvSpPr/>
            <p:nvPr/>
          </p:nvSpPr>
          <p:spPr>
            <a:xfrm>
              <a:off x="9076875" y="1697766"/>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59" name="Google Shape;2359;p82"/>
            <p:cNvSpPr/>
            <p:nvPr/>
          </p:nvSpPr>
          <p:spPr>
            <a:xfrm>
              <a:off x="9285518" y="2075064"/>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0" name="Google Shape;2360;p82"/>
            <p:cNvSpPr/>
            <p:nvPr/>
          </p:nvSpPr>
          <p:spPr>
            <a:xfrm>
              <a:off x="9158527" y="2482103"/>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1" name="Google Shape;2361;p82"/>
            <p:cNvSpPr/>
            <p:nvPr/>
          </p:nvSpPr>
          <p:spPr>
            <a:xfrm>
              <a:off x="10203544" y="1304995"/>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2" name="Google Shape;2362;p82"/>
            <p:cNvSpPr/>
            <p:nvPr/>
          </p:nvSpPr>
          <p:spPr>
            <a:xfrm>
              <a:off x="10203544" y="1710190"/>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3" name="Google Shape;2363;p82"/>
            <p:cNvSpPr/>
            <p:nvPr/>
          </p:nvSpPr>
          <p:spPr>
            <a:xfrm>
              <a:off x="10268864" y="2135573"/>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4" name="Google Shape;2364;p82"/>
            <p:cNvSpPr/>
            <p:nvPr/>
          </p:nvSpPr>
          <p:spPr>
            <a:xfrm>
              <a:off x="11205030" y="1304995"/>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5" name="Google Shape;2365;p82"/>
            <p:cNvSpPr/>
            <p:nvPr/>
          </p:nvSpPr>
          <p:spPr>
            <a:xfrm>
              <a:off x="11330213" y="1668246"/>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6" name="Google Shape;2366;p82"/>
            <p:cNvSpPr/>
            <p:nvPr/>
          </p:nvSpPr>
          <p:spPr>
            <a:xfrm>
              <a:off x="8189691" y="2449043"/>
              <a:ext cx="667657" cy="451234"/>
            </a:xfrm>
            <a:prstGeom prst="roundRect">
              <a:avLst>
                <a:gd name="adj" fmla="val 16667"/>
              </a:avLst>
            </a:prstGeom>
            <a:solidFill>
              <a:srgbClr val="0EC07D"/>
            </a:solidFill>
            <a:ln w="25400" cap="flat" cmpd="sng">
              <a:solidFill>
                <a:schemeClr val="lt1"/>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67" name="Google Shape;2367;p82"/>
            <p:cNvSpPr/>
            <p:nvPr/>
          </p:nvSpPr>
          <p:spPr>
            <a:xfrm>
              <a:off x="6981825" y="1080669"/>
              <a:ext cx="5166178" cy="2809160"/>
            </a:xfrm>
            <a:prstGeom prst="roundRect">
              <a:avLst>
                <a:gd name="adj" fmla="val 7412"/>
              </a:avLst>
            </a:prstGeom>
            <a:noFill/>
            <a:ln w="38100" cap="flat" cmpd="sng">
              <a:solidFill>
                <a:srgbClr val="3D4B5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cxnSp>
          <p:nvCxnSpPr>
            <p:cNvPr id="2368" name="Google Shape;2368;p82"/>
            <p:cNvCxnSpPr/>
            <p:nvPr/>
          </p:nvCxnSpPr>
          <p:spPr>
            <a:xfrm>
              <a:off x="7213601" y="3309257"/>
              <a:ext cx="4740727" cy="0"/>
            </a:xfrm>
            <a:prstGeom prst="straightConnector1">
              <a:avLst/>
            </a:prstGeom>
            <a:noFill/>
            <a:ln w="38100" cap="flat" cmpd="sng">
              <a:solidFill>
                <a:srgbClr val="0EC07D"/>
              </a:solidFill>
              <a:prstDash val="solid"/>
              <a:round/>
              <a:headEnd type="triangle" w="med" len="med"/>
              <a:tailEnd type="triangle" w="med" len="med"/>
            </a:ln>
          </p:spPr>
        </p:cxnSp>
        <p:sp>
          <p:nvSpPr>
            <p:cNvPr id="2369" name="Google Shape;2369;p82"/>
            <p:cNvSpPr txBox="1"/>
            <p:nvPr/>
          </p:nvSpPr>
          <p:spPr>
            <a:xfrm>
              <a:off x="7173691" y="3436311"/>
              <a:ext cx="1266376"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67" b="0" i="0" u="none" strike="noStrike" cap="none">
                  <a:solidFill>
                    <a:srgbClr val="000000"/>
                  </a:solidFill>
                  <a:latin typeface="Arial"/>
                  <a:ea typeface="Arial"/>
                  <a:cs typeface="Arial"/>
                  <a:sym typeface="Arial"/>
                </a:rPr>
                <a:t>Smaller</a:t>
              </a:r>
              <a:endParaRPr/>
            </a:p>
          </p:txBody>
        </p:sp>
        <p:sp>
          <p:nvSpPr>
            <p:cNvPr id="2370" name="Google Shape;2370;p82"/>
            <p:cNvSpPr txBox="1"/>
            <p:nvPr/>
          </p:nvSpPr>
          <p:spPr>
            <a:xfrm>
              <a:off x="10746010" y="3436311"/>
              <a:ext cx="1266376" cy="37965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1867" b="0" i="0" u="none" strike="noStrike" cap="none">
                  <a:solidFill>
                    <a:srgbClr val="000000"/>
                  </a:solidFill>
                  <a:latin typeface="Arial"/>
                  <a:ea typeface="Arial"/>
                  <a:cs typeface="Arial"/>
                  <a:sym typeface="Arial"/>
                </a:rPr>
                <a:t>Large</a:t>
              </a:r>
              <a:endParaRPr/>
            </a:p>
          </p:txBody>
        </p:sp>
      </p:grpSp>
      <p:sp>
        <p:nvSpPr>
          <p:cNvPr id="27" name="Rectangle 26">
            <a:extLst>
              <a:ext uri="{FF2B5EF4-FFF2-40B4-BE49-F238E27FC236}">
                <a16:creationId xmlns:a16="http://schemas.microsoft.com/office/drawing/2014/main" id="{F7E9C314-5A8E-42F3-AE19-520FC2330CF8}"/>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EAF5E7BA-996B-4787-ACC4-EFA81568B44A}"/>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374"/>
        <p:cNvGrpSpPr/>
        <p:nvPr/>
      </p:nvGrpSpPr>
      <p:grpSpPr>
        <a:xfrm>
          <a:off x="0" y="0"/>
          <a:ext cx="0" cy="0"/>
          <a:chOff x="0" y="0"/>
          <a:chExt cx="0" cy="0"/>
        </a:xfrm>
      </p:grpSpPr>
      <p:sp>
        <p:nvSpPr>
          <p:cNvPr id="2375" name="Google Shape;2375;p8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1.34 T-Shirt Sizes</a:t>
            </a:r>
            <a:endParaRPr/>
          </a:p>
        </p:txBody>
      </p:sp>
      <p:sp>
        <p:nvSpPr>
          <p:cNvPr id="2376" name="Google Shape;2376;p83"/>
          <p:cNvSpPr txBox="1">
            <a:spLocks noGrp="1"/>
          </p:cNvSpPr>
          <p:nvPr>
            <p:ph type="body" idx="1"/>
          </p:nvPr>
        </p:nvSpPr>
        <p:spPr>
          <a:xfrm>
            <a:off x="514351" y="1304995"/>
            <a:ext cx="552780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The salient features of T-shirt sizes are as follows:</a:t>
            </a:r>
            <a:endParaRPr/>
          </a:p>
          <a:p>
            <a:pPr marL="344479" lvl="1" indent="-342891" algn="l" rtl="0">
              <a:lnSpc>
                <a:spcPct val="100000"/>
              </a:lnSpc>
              <a:spcBef>
                <a:spcPts val="1200"/>
              </a:spcBef>
              <a:spcAft>
                <a:spcPts val="0"/>
              </a:spcAft>
              <a:buSzPts val="1800"/>
              <a:buChar char="⇥"/>
            </a:pPr>
            <a:r>
              <a:rPr lang="en-US"/>
              <a:t>T-Shirt sizes is a way of estimating relative sizes of features. Five different sizes Extra Small (XS), Small (S), Medium (M), Large (L), Extra Large (XL) are used for estimating the size of features.</a:t>
            </a:r>
            <a:endParaRPr/>
          </a:p>
          <a:p>
            <a:pPr marL="344479" lvl="1" indent="-342891" algn="l" rtl="0">
              <a:lnSpc>
                <a:spcPct val="100000"/>
              </a:lnSpc>
              <a:spcBef>
                <a:spcPts val="600"/>
              </a:spcBef>
              <a:spcAft>
                <a:spcPts val="0"/>
              </a:spcAft>
              <a:buSzPts val="1800"/>
              <a:buChar char="⇥"/>
            </a:pPr>
            <a:r>
              <a:rPr lang="en-US"/>
              <a:t>Using T-shirt sizes is an informal and fast way of assessing the size of backlog items.</a:t>
            </a:r>
            <a:endParaRPr/>
          </a:p>
          <a:p>
            <a:pPr marL="344479" lvl="1" indent="-342891" algn="l" rtl="0">
              <a:lnSpc>
                <a:spcPct val="100000"/>
              </a:lnSpc>
              <a:spcBef>
                <a:spcPts val="600"/>
              </a:spcBef>
              <a:spcAft>
                <a:spcPts val="0"/>
              </a:spcAft>
              <a:buSzPts val="1800"/>
              <a:buChar char="⇥"/>
            </a:pPr>
            <a:r>
              <a:rPr lang="en-US"/>
              <a:t>The picture shows how affinity grouping is done using T-shirt sizes.</a:t>
            </a:r>
            <a:endParaRPr/>
          </a:p>
          <a:p>
            <a:pPr marL="344479" lvl="1" indent="-342891" algn="l" rtl="0">
              <a:lnSpc>
                <a:spcPct val="100000"/>
              </a:lnSpc>
              <a:spcBef>
                <a:spcPts val="600"/>
              </a:spcBef>
              <a:spcAft>
                <a:spcPts val="0"/>
              </a:spcAft>
              <a:buSzPts val="1800"/>
              <a:buChar char="⇥"/>
            </a:pPr>
            <a:r>
              <a:rPr lang="en-US"/>
              <a:t>After mutual discussion and agreement of the team, a relative size is first decided, which will be medium (M) most often. </a:t>
            </a:r>
            <a:endParaRPr/>
          </a:p>
          <a:p>
            <a:pPr marL="344479" lvl="1" indent="-342891" algn="l" rtl="0">
              <a:lnSpc>
                <a:spcPct val="100000"/>
              </a:lnSpc>
              <a:spcBef>
                <a:spcPts val="600"/>
              </a:spcBef>
              <a:spcAft>
                <a:spcPts val="0"/>
              </a:spcAft>
              <a:buSzPts val="1800"/>
              <a:buChar char="⇥"/>
            </a:pPr>
            <a:r>
              <a:rPr lang="en-US"/>
              <a:t>Numbers are then assigned to the items, according to the relative size that is assigned to the medium size. </a:t>
            </a:r>
            <a:endParaRPr/>
          </a:p>
        </p:txBody>
      </p:sp>
      <p:grpSp>
        <p:nvGrpSpPr>
          <p:cNvPr id="2377" name="Google Shape;2377;p83"/>
          <p:cNvGrpSpPr/>
          <p:nvPr/>
        </p:nvGrpSpPr>
        <p:grpSpPr>
          <a:xfrm>
            <a:off x="6241145" y="1304994"/>
            <a:ext cx="5718628" cy="4840828"/>
            <a:chOff x="6241145" y="1304994"/>
            <a:chExt cx="5718628" cy="4840828"/>
          </a:xfrm>
        </p:grpSpPr>
        <p:sp>
          <p:nvSpPr>
            <p:cNvPr id="2378" name="Google Shape;2378;p83"/>
            <p:cNvSpPr/>
            <p:nvPr/>
          </p:nvSpPr>
          <p:spPr>
            <a:xfrm>
              <a:off x="6241145" y="1304994"/>
              <a:ext cx="5718628" cy="4840828"/>
            </a:xfrm>
            <a:prstGeom prst="rect">
              <a:avLst/>
            </a:prstGeom>
            <a:solidFill>
              <a:schemeClr val="lt1"/>
            </a:solidFill>
            <a:ln w="76200" cap="flat" cmpd="sng">
              <a:solidFill>
                <a:srgbClr val="3D4B5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79" name="Google Shape;2379;p83"/>
            <p:cNvSpPr/>
            <p:nvPr/>
          </p:nvSpPr>
          <p:spPr>
            <a:xfrm>
              <a:off x="6519632" y="1631172"/>
              <a:ext cx="719096" cy="50469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67" b="0" i="0" u="none" strike="noStrike" cap="none">
                  <a:solidFill>
                    <a:schemeClr val="lt1"/>
                  </a:solidFill>
                  <a:latin typeface="Arial"/>
                  <a:ea typeface="Arial"/>
                  <a:cs typeface="Arial"/>
                  <a:sym typeface="Arial"/>
                </a:rPr>
                <a:t>XS</a:t>
              </a:r>
              <a:endParaRPr/>
            </a:p>
          </p:txBody>
        </p:sp>
        <p:sp>
          <p:nvSpPr>
            <p:cNvPr id="2380" name="Google Shape;2380;p83"/>
            <p:cNvSpPr/>
            <p:nvPr/>
          </p:nvSpPr>
          <p:spPr>
            <a:xfrm>
              <a:off x="7469555" y="1631172"/>
              <a:ext cx="719096" cy="50469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67" b="0" i="0" u="none" strike="noStrike" cap="none">
                  <a:solidFill>
                    <a:schemeClr val="lt1"/>
                  </a:solidFill>
                  <a:latin typeface="Arial"/>
                  <a:ea typeface="Arial"/>
                  <a:cs typeface="Arial"/>
                  <a:sym typeface="Arial"/>
                </a:rPr>
                <a:t>S</a:t>
              </a:r>
              <a:endParaRPr/>
            </a:p>
          </p:txBody>
        </p:sp>
        <p:sp>
          <p:nvSpPr>
            <p:cNvPr id="2381" name="Google Shape;2381;p83"/>
            <p:cNvSpPr/>
            <p:nvPr/>
          </p:nvSpPr>
          <p:spPr>
            <a:xfrm>
              <a:off x="8362689" y="1631172"/>
              <a:ext cx="1356879" cy="50469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67" b="0" i="0" u="none" strike="noStrike" cap="none">
                  <a:solidFill>
                    <a:schemeClr val="lt1"/>
                  </a:solidFill>
                  <a:latin typeface="Arial"/>
                  <a:ea typeface="Arial"/>
                  <a:cs typeface="Arial"/>
                  <a:sym typeface="Arial"/>
                </a:rPr>
                <a:t>M</a:t>
              </a:r>
              <a:endParaRPr/>
            </a:p>
          </p:txBody>
        </p:sp>
        <p:sp>
          <p:nvSpPr>
            <p:cNvPr id="2382" name="Google Shape;2382;p83"/>
            <p:cNvSpPr/>
            <p:nvPr/>
          </p:nvSpPr>
          <p:spPr>
            <a:xfrm>
              <a:off x="10768840" y="1631172"/>
              <a:ext cx="719096" cy="50469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67" b="0" i="0" u="none" strike="noStrike" cap="none">
                  <a:solidFill>
                    <a:schemeClr val="lt1"/>
                  </a:solidFill>
                  <a:latin typeface="Arial"/>
                  <a:ea typeface="Arial"/>
                  <a:cs typeface="Arial"/>
                  <a:sym typeface="Arial"/>
                </a:rPr>
                <a:t>XL</a:t>
              </a:r>
              <a:endParaRPr/>
            </a:p>
          </p:txBody>
        </p:sp>
        <p:sp>
          <p:nvSpPr>
            <p:cNvPr id="2383" name="Google Shape;2383;p83"/>
            <p:cNvSpPr/>
            <p:nvPr/>
          </p:nvSpPr>
          <p:spPr>
            <a:xfrm>
              <a:off x="6400620" y="2379827"/>
              <a:ext cx="957120" cy="458814"/>
            </a:xfrm>
            <a:prstGeom prst="roundRect">
              <a:avLst>
                <a:gd name="adj" fmla="val 16667"/>
              </a:avLst>
            </a:prstGeom>
            <a:solidFill>
              <a:srgbClr val="E1EFD8"/>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Smaller</a:t>
              </a:r>
              <a:endParaRPr/>
            </a:p>
          </p:txBody>
        </p:sp>
        <p:sp>
          <p:nvSpPr>
            <p:cNvPr id="2384" name="Google Shape;2384;p83"/>
            <p:cNvSpPr/>
            <p:nvPr/>
          </p:nvSpPr>
          <p:spPr>
            <a:xfrm>
              <a:off x="7531956" y="2400682"/>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85" name="Google Shape;2385;p83"/>
            <p:cNvSpPr/>
            <p:nvPr/>
          </p:nvSpPr>
          <p:spPr>
            <a:xfrm>
              <a:off x="8364629" y="2418506"/>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86" name="Google Shape;2386;p83"/>
            <p:cNvSpPr/>
            <p:nvPr/>
          </p:nvSpPr>
          <p:spPr>
            <a:xfrm>
              <a:off x="9165894" y="2400682"/>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87" name="Google Shape;2387;p83"/>
            <p:cNvSpPr/>
            <p:nvPr/>
          </p:nvSpPr>
          <p:spPr>
            <a:xfrm>
              <a:off x="10707090" y="2379827"/>
              <a:ext cx="957120" cy="458814"/>
            </a:xfrm>
            <a:prstGeom prst="roundRect">
              <a:avLst>
                <a:gd name="adj" fmla="val 16667"/>
              </a:avLst>
            </a:prstGeom>
            <a:solidFill>
              <a:srgbClr val="E1EFD8"/>
            </a:solidFill>
            <a:ln w="25400" cap="flat" cmpd="sng">
              <a:solidFill>
                <a:srgbClr val="0EC0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Larger</a:t>
              </a:r>
              <a:endParaRPr/>
            </a:p>
          </p:txBody>
        </p:sp>
        <p:sp>
          <p:nvSpPr>
            <p:cNvPr id="2388" name="Google Shape;2388;p83"/>
            <p:cNvSpPr/>
            <p:nvPr/>
          </p:nvSpPr>
          <p:spPr>
            <a:xfrm>
              <a:off x="6582033" y="2952225"/>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89" name="Google Shape;2389;p83"/>
            <p:cNvSpPr/>
            <p:nvPr/>
          </p:nvSpPr>
          <p:spPr>
            <a:xfrm>
              <a:off x="7414707" y="2946400"/>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0" name="Google Shape;2390;p83"/>
            <p:cNvSpPr/>
            <p:nvPr/>
          </p:nvSpPr>
          <p:spPr>
            <a:xfrm>
              <a:off x="8496411" y="2937620"/>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1" name="Google Shape;2391;p83"/>
            <p:cNvSpPr/>
            <p:nvPr/>
          </p:nvSpPr>
          <p:spPr>
            <a:xfrm>
              <a:off x="9125274" y="2946400"/>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2" name="Google Shape;2392;p83"/>
            <p:cNvSpPr/>
            <p:nvPr/>
          </p:nvSpPr>
          <p:spPr>
            <a:xfrm>
              <a:off x="10846939" y="3024641"/>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3" name="Google Shape;2393;p83"/>
            <p:cNvSpPr/>
            <p:nvPr/>
          </p:nvSpPr>
          <p:spPr>
            <a:xfrm>
              <a:off x="6582033" y="3503768"/>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4" name="Google Shape;2394;p83"/>
            <p:cNvSpPr/>
            <p:nvPr/>
          </p:nvSpPr>
          <p:spPr>
            <a:xfrm>
              <a:off x="7636449" y="3503768"/>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5" name="Google Shape;2395;p83"/>
            <p:cNvSpPr/>
            <p:nvPr/>
          </p:nvSpPr>
          <p:spPr>
            <a:xfrm>
              <a:off x="8425058" y="3503768"/>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6" name="Google Shape;2396;p83"/>
            <p:cNvSpPr/>
            <p:nvPr/>
          </p:nvSpPr>
          <p:spPr>
            <a:xfrm>
              <a:off x="9165894" y="3503768"/>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7" name="Google Shape;2397;p83"/>
            <p:cNvSpPr/>
            <p:nvPr/>
          </p:nvSpPr>
          <p:spPr>
            <a:xfrm>
              <a:off x="10993161" y="3841703"/>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8" name="Google Shape;2398;p83"/>
            <p:cNvSpPr/>
            <p:nvPr/>
          </p:nvSpPr>
          <p:spPr>
            <a:xfrm>
              <a:off x="6582033" y="4055311"/>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399" name="Google Shape;2399;p83"/>
            <p:cNvSpPr/>
            <p:nvPr/>
          </p:nvSpPr>
          <p:spPr>
            <a:xfrm>
              <a:off x="7470639" y="4038782"/>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0" name="Google Shape;2400;p83"/>
            <p:cNvSpPr/>
            <p:nvPr/>
          </p:nvSpPr>
          <p:spPr>
            <a:xfrm>
              <a:off x="8481879" y="4055311"/>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1" name="Google Shape;2401;p83"/>
            <p:cNvSpPr/>
            <p:nvPr/>
          </p:nvSpPr>
          <p:spPr>
            <a:xfrm>
              <a:off x="9237742" y="4083309"/>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2" name="Google Shape;2402;p83"/>
            <p:cNvSpPr/>
            <p:nvPr/>
          </p:nvSpPr>
          <p:spPr>
            <a:xfrm>
              <a:off x="11088994" y="4753029"/>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3" name="Google Shape;2403;p83"/>
            <p:cNvSpPr/>
            <p:nvPr/>
          </p:nvSpPr>
          <p:spPr>
            <a:xfrm>
              <a:off x="7603182" y="4639556"/>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4" name="Google Shape;2404;p83"/>
            <p:cNvSpPr/>
            <p:nvPr/>
          </p:nvSpPr>
          <p:spPr>
            <a:xfrm>
              <a:off x="8423823" y="4592249"/>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5" name="Google Shape;2405;p83"/>
            <p:cNvSpPr/>
            <p:nvPr/>
          </p:nvSpPr>
          <p:spPr>
            <a:xfrm>
              <a:off x="9090706" y="4743171"/>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6" name="Google Shape;2406;p83"/>
            <p:cNvSpPr/>
            <p:nvPr/>
          </p:nvSpPr>
          <p:spPr>
            <a:xfrm>
              <a:off x="7658879" y="5196810"/>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7" name="Google Shape;2407;p83"/>
            <p:cNvSpPr/>
            <p:nvPr/>
          </p:nvSpPr>
          <p:spPr>
            <a:xfrm>
              <a:off x="8511528" y="5158397"/>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08" name="Google Shape;2408;p83"/>
            <p:cNvSpPr/>
            <p:nvPr/>
          </p:nvSpPr>
          <p:spPr>
            <a:xfrm>
              <a:off x="9936166" y="1631172"/>
              <a:ext cx="719096" cy="504695"/>
            </a:xfrm>
            <a:prstGeom prst="roundRect">
              <a:avLst>
                <a:gd name="adj" fmla="val 16667"/>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67" b="0" i="0" u="none" strike="noStrike" cap="none">
                  <a:solidFill>
                    <a:schemeClr val="lt1"/>
                  </a:solidFill>
                  <a:latin typeface="Arial"/>
                  <a:ea typeface="Arial"/>
                  <a:cs typeface="Arial"/>
                  <a:sym typeface="Arial"/>
                </a:rPr>
                <a:t>L</a:t>
              </a:r>
              <a:endParaRPr/>
            </a:p>
          </p:txBody>
        </p:sp>
        <p:sp>
          <p:nvSpPr>
            <p:cNvPr id="2409" name="Google Shape;2409;p83"/>
            <p:cNvSpPr/>
            <p:nvPr/>
          </p:nvSpPr>
          <p:spPr>
            <a:xfrm>
              <a:off x="9998567" y="2400682"/>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0" name="Google Shape;2410;p83"/>
            <p:cNvSpPr/>
            <p:nvPr/>
          </p:nvSpPr>
          <p:spPr>
            <a:xfrm>
              <a:off x="10041573" y="3069324"/>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1" name="Google Shape;2411;p83"/>
            <p:cNvSpPr/>
            <p:nvPr/>
          </p:nvSpPr>
          <p:spPr>
            <a:xfrm>
              <a:off x="9973265" y="3695705"/>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2" name="Google Shape;2412;p83"/>
            <p:cNvSpPr/>
            <p:nvPr/>
          </p:nvSpPr>
          <p:spPr>
            <a:xfrm>
              <a:off x="10070065" y="4409990"/>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3" name="Google Shape;2413;p83"/>
            <p:cNvSpPr/>
            <p:nvPr/>
          </p:nvSpPr>
          <p:spPr>
            <a:xfrm>
              <a:off x="9998567" y="5170133"/>
              <a:ext cx="594295" cy="417104"/>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4" name="Google Shape;2414;p83"/>
            <p:cNvSpPr/>
            <p:nvPr/>
          </p:nvSpPr>
          <p:spPr>
            <a:xfrm>
              <a:off x="7286173" y="2946400"/>
              <a:ext cx="87086" cy="2946400"/>
            </a:xfrm>
            <a:custGeom>
              <a:avLst/>
              <a:gdLst/>
              <a:ahLst/>
              <a:cxnLst/>
              <a:rect l="l" t="t" r="r" b="b"/>
              <a:pathLst>
                <a:path w="87086" h="2946400" extrusionOk="0">
                  <a:moveTo>
                    <a:pt x="14514" y="0"/>
                  </a:moveTo>
                  <a:lnTo>
                    <a:pt x="0" y="1045029"/>
                  </a:lnTo>
                  <a:lnTo>
                    <a:pt x="87086" y="1436914"/>
                  </a:lnTo>
                  <a:lnTo>
                    <a:pt x="72572" y="2946400"/>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5" name="Google Shape;2415;p83"/>
            <p:cNvSpPr/>
            <p:nvPr/>
          </p:nvSpPr>
          <p:spPr>
            <a:xfrm>
              <a:off x="8200572" y="2403558"/>
              <a:ext cx="162117" cy="3509581"/>
            </a:xfrm>
            <a:custGeom>
              <a:avLst/>
              <a:gdLst/>
              <a:ahLst/>
              <a:cxnLst/>
              <a:rect l="l" t="t" r="r" b="b"/>
              <a:pathLst>
                <a:path w="162117" h="2946400" extrusionOk="0">
                  <a:moveTo>
                    <a:pt x="89545" y="0"/>
                  </a:moveTo>
                  <a:cubicBezTo>
                    <a:pt x="83887" y="204713"/>
                    <a:pt x="5658" y="385056"/>
                    <a:pt x="0" y="589769"/>
                  </a:cubicBezTo>
                  <a:lnTo>
                    <a:pt x="75031" y="1045029"/>
                  </a:lnTo>
                  <a:lnTo>
                    <a:pt x="162117" y="1436914"/>
                  </a:lnTo>
                  <a:lnTo>
                    <a:pt x="147603" y="2946400"/>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6" name="Google Shape;2416;p83"/>
            <p:cNvSpPr/>
            <p:nvPr/>
          </p:nvSpPr>
          <p:spPr>
            <a:xfrm>
              <a:off x="9826724" y="2403558"/>
              <a:ext cx="87086" cy="3509581"/>
            </a:xfrm>
            <a:custGeom>
              <a:avLst/>
              <a:gdLst/>
              <a:ahLst/>
              <a:cxnLst/>
              <a:rect l="l" t="t" r="r" b="b"/>
              <a:pathLst>
                <a:path w="87086" h="2946400" extrusionOk="0">
                  <a:moveTo>
                    <a:pt x="14514" y="0"/>
                  </a:moveTo>
                  <a:cubicBezTo>
                    <a:pt x="9492" y="208775"/>
                    <a:pt x="62528" y="417550"/>
                    <a:pt x="57506" y="626325"/>
                  </a:cubicBezTo>
                  <a:lnTo>
                    <a:pt x="0" y="1045029"/>
                  </a:lnTo>
                  <a:lnTo>
                    <a:pt x="87086" y="1436914"/>
                  </a:lnTo>
                  <a:lnTo>
                    <a:pt x="72572" y="2946400"/>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417" name="Google Shape;2417;p83"/>
            <p:cNvSpPr/>
            <p:nvPr/>
          </p:nvSpPr>
          <p:spPr>
            <a:xfrm>
              <a:off x="10707090" y="2976472"/>
              <a:ext cx="87086" cy="2213674"/>
            </a:xfrm>
            <a:custGeom>
              <a:avLst/>
              <a:gdLst/>
              <a:ahLst/>
              <a:cxnLst/>
              <a:rect l="l" t="t" r="r" b="b"/>
              <a:pathLst>
                <a:path w="87086" h="2946400" extrusionOk="0">
                  <a:moveTo>
                    <a:pt x="14514" y="0"/>
                  </a:moveTo>
                  <a:lnTo>
                    <a:pt x="0" y="1045029"/>
                  </a:lnTo>
                  <a:lnTo>
                    <a:pt x="87086" y="1436914"/>
                  </a:lnTo>
                  <a:lnTo>
                    <a:pt x="72572" y="2946400"/>
                  </a:ln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
        <p:nvSpPr>
          <p:cNvPr id="45" name="Rectangle 44">
            <a:extLst>
              <a:ext uri="{FF2B5EF4-FFF2-40B4-BE49-F238E27FC236}">
                <a16:creationId xmlns:a16="http://schemas.microsoft.com/office/drawing/2014/main" id="{F175A675-0E56-4C46-AAC3-6CEFF87FA0DC}"/>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A17D079C-7C0B-4059-8F93-A6925E732E40}"/>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8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2423" name="Google Shape;2423;p84"/>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What is the ideal number of points can be completed in a single iteration?</a:t>
            </a:r>
            <a:endParaRPr/>
          </a:p>
          <a:p>
            <a:pPr marL="688975" lvl="1" indent="-342900" algn="l" rtl="0">
              <a:lnSpc>
                <a:spcPct val="100000"/>
              </a:lnSpc>
              <a:spcBef>
                <a:spcPts val="900"/>
              </a:spcBef>
              <a:spcAft>
                <a:spcPts val="0"/>
              </a:spcAft>
              <a:buSzPts val="1800"/>
              <a:buAutoNum type="alphaUcParenR"/>
            </a:pPr>
            <a:r>
              <a:rPr lang="en-US"/>
              <a:t>0-13</a:t>
            </a:r>
            <a:endParaRPr/>
          </a:p>
          <a:p>
            <a:pPr marL="688975" lvl="1" indent="-342900" algn="l" rtl="0">
              <a:lnSpc>
                <a:spcPct val="100000"/>
              </a:lnSpc>
              <a:spcBef>
                <a:spcPts val="0"/>
              </a:spcBef>
              <a:spcAft>
                <a:spcPts val="0"/>
              </a:spcAft>
              <a:buSzPts val="1800"/>
              <a:buAutoNum type="alphaUcParenR"/>
            </a:pPr>
            <a:r>
              <a:rPr lang="en-US"/>
              <a:t>15-18</a:t>
            </a:r>
            <a:endParaRPr/>
          </a:p>
          <a:p>
            <a:pPr marL="688975" lvl="1" indent="-342900" algn="l" rtl="0">
              <a:lnSpc>
                <a:spcPct val="100000"/>
              </a:lnSpc>
              <a:spcBef>
                <a:spcPts val="0"/>
              </a:spcBef>
              <a:spcAft>
                <a:spcPts val="0"/>
              </a:spcAft>
              <a:buSzPts val="1800"/>
              <a:buAutoNum type="alphaUcParenR"/>
            </a:pPr>
            <a:r>
              <a:rPr lang="en-US"/>
              <a:t>20-25</a:t>
            </a:r>
            <a:endParaRPr/>
          </a:p>
          <a:p>
            <a:pPr marL="688975" lvl="1" indent="-342900" algn="l" rtl="0">
              <a:lnSpc>
                <a:spcPct val="100000"/>
              </a:lnSpc>
              <a:spcBef>
                <a:spcPts val="0"/>
              </a:spcBef>
              <a:spcAft>
                <a:spcPts val="0"/>
              </a:spcAft>
              <a:buSzPts val="1800"/>
              <a:buAutoNum type="alphaUcParenR"/>
            </a:pPr>
            <a:r>
              <a:rPr lang="en-US"/>
              <a:t>25-30</a:t>
            </a:r>
            <a:endParaRPr/>
          </a:p>
          <a:p>
            <a:pPr marL="688975" lvl="1" indent="-2286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Font typeface="Arial"/>
              <a:buAutoNum type="arabicPeriod"/>
            </a:pPr>
            <a:r>
              <a:rPr lang="en-US"/>
              <a:t>State True or False. </a:t>
            </a:r>
            <a:br>
              <a:rPr lang="en-US"/>
            </a:br>
            <a:r>
              <a:rPr lang="en-US"/>
              <a:t>Affinity grouping is suitable only for projects with minimum number of items.</a:t>
            </a:r>
            <a:endParaRPr/>
          </a:p>
          <a:p>
            <a:pPr marL="688975" lvl="1" indent="-342900" algn="l" rtl="0">
              <a:lnSpc>
                <a:spcPct val="100000"/>
              </a:lnSpc>
              <a:spcBef>
                <a:spcPts val="900"/>
              </a:spcBef>
              <a:spcAft>
                <a:spcPts val="0"/>
              </a:spcAft>
              <a:buSzPts val="1800"/>
              <a:buAutoNum type="alphaUcParenR"/>
            </a:pPr>
            <a:r>
              <a:rPr lang="en-US"/>
              <a:t>True</a:t>
            </a:r>
            <a:endParaRPr/>
          </a:p>
          <a:p>
            <a:pPr marL="688975" lvl="1" indent="-342900" algn="l" rtl="0">
              <a:lnSpc>
                <a:spcPct val="100000"/>
              </a:lnSpc>
              <a:spcBef>
                <a:spcPts val="0"/>
              </a:spcBef>
              <a:spcAft>
                <a:spcPts val="0"/>
              </a:spcAft>
              <a:buSzPts val="1800"/>
              <a:buAutoNum type="alphaUcParenR"/>
            </a:pPr>
            <a:r>
              <a:rPr lang="en-US"/>
              <a:t>False</a:t>
            </a:r>
            <a:endParaRPr/>
          </a:p>
        </p:txBody>
      </p:sp>
      <p:sp>
        <p:nvSpPr>
          <p:cNvPr id="4" name="Rectangle 3">
            <a:extLst>
              <a:ext uri="{FF2B5EF4-FFF2-40B4-BE49-F238E27FC236}">
                <a16:creationId xmlns:a16="http://schemas.microsoft.com/office/drawing/2014/main" id="{F2E9BF1E-95C9-4766-80D2-D01D9872E78D}"/>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1C62CBEF-424F-4586-9FD9-22115D8BF779}"/>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8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1.35 Agile Implementation in Industry Projects</a:t>
            </a:r>
            <a:endParaRPr/>
          </a:p>
        </p:txBody>
      </p:sp>
      <p:sp>
        <p:nvSpPr>
          <p:cNvPr id="2429" name="Google Shape;2429;p8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Implementation of Agile across organizations can be done by several approaches. Some of these for Developers and Management include:</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2430" name="Google Shape;2430;p85"/>
          <p:cNvGrpSpPr/>
          <p:nvPr/>
        </p:nvGrpSpPr>
        <p:grpSpPr>
          <a:xfrm>
            <a:off x="638630" y="2214690"/>
            <a:ext cx="11007316" cy="4127758"/>
            <a:chOff x="2160501" y="2487928"/>
            <a:chExt cx="7643704" cy="3595034"/>
          </a:xfrm>
        </p:grpSpPr>
        <p:grpSp>
          <p:nvGrpSpPr>
            <p:cNvPr id="2431" name="Google Shape;2431;p85"/>
            <p:cNvGrpSpPr/>
            <p:nvPr/>
          </p:nvGrpSpPr>
          <p:grpSpPr>
            <a:xfrm>
              <a:off x="5982318" y="2487928"/>
              <a:ext cx="3821887" cy="3595034"/>
              <a:chOff x="0" y="2295575"/>
              <a:chExt cx="2286000" cy="2650423"/>
            </a:xfrm>
          </p:grpSpPr>
          <p:grpSp>
            <p:nvGrpSpPr>
              <p:cNvPr id="2432" name="Google Shape;2432;p85"/>
              <p:cNvGrpSpPr/>
              <p:nvPr/>
            </p:nvGrpSpPr>
            <p:grpSpPr>
              <a:xfrm>
                <a:off x="0" y="2295575"/>
                <a:ext cx="2286000" cy="2650423"/>
                <a:chOff x="0" y="2295575"/>
                <a:chExt cx="2286000" cy="2650423"/>
              </a:xfrm>
            </p:grpSpPr>
            <p:sp>
              <p:nvSpPr>
                <p:cNvPr id="2433" name="Google Shape;2433;p85"/>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89" b="1" i="0" u="none" strike="noStrike" cap="none">
                    <a:solidFill>
                      <a:srgbClr val="000000"/>
                    </a:solidFill>
                    <a:latin typeface="Arial"/>
                    <a:ea typeface="Arial"/>
                    <a:cs typeface="Arial"/>
                    <a:sym typeface="Arial"/>
                  </a:endParaRPr>
                </a:p>
              </p:txBody>
            </p:sp>
            <p:sp>
              <p:nvSpPr>
                <p:cNvPr id="2434" name="Google Shape;2434;p85"/>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89" b="1" i="0" u="none" strike="noStrike" cap="none">
                    <a:solidFill>
                      <a:srgbClr val="000000"/>
                    </a:solidFill>
                    <a:latin typeface="Arial"/>
                    <a:ea typeface="Arial"/>
                    <a:cs typeface="Arial"/>
                    <a:sym typeface="Arial"/>
                  </a:endParaRPr>
                </a:p>
              </p:txBody>
            </p:sp>
          </p:grpSp>
          <p:sp>
            <p:nvSpPr>
              <p:cNvPr id="2435" name="Google Shape;2435;p85"/>
              <p:cNvSpPr txBox="1"/>
              <p:nvPr/>
            </p:nvSpPr>
            <p:spPr>
              <a:xfrm>
                <a:off x="216294" y="2362066"/>
                <a:ext cx="1952100" cy="2604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33"/>
                  </a:spcAft>
                  <a:buNone/>
                </a:pPr>
                <a:r>
                  <a:rPr lang="en-US" sz="2400" b="1" i="0" u="none" strike="noStrike" cap="none">
                    <a:solidFill>
                      <a:srgbClr val="0EC07D"/>
                    </a:solidFill>
                    <a:latin typeface="Arial"/>
                    <a:ea typeface="Arial"/>
                    <a:cs typeface="Arial"/>
                    <a:sym typeface="Arial"/>
                  </a:rPr>
                  <a:t>Upper management</a:t>
                </a:r>
                <a:endParaRPr sz="2400" b="1" i="0" u="none" strike="noStrike" cap="none">
                  <a:solidFill>
                    <a:srgbClr val="0EC07D"/>
                  </a:solidFill>
                  <a:latin typeface="Arial"/>
                  <a:ea typeface="Arial"/>
                  <a:cs typeface="Arial"/>
                  <a:sym typeface="Arial"/>
                </a:endParaRPr>
              </a:p>
            </p:txBody>
          </p:sp>
          <p:sp>
            <p:nvSpPr>
              <p:cNvPr id="2436" name="Google Shape;2436;p85"/>
              <p:cNvSpPr txBox="1"/>
              <p:nvPr/>
            </p:nvSpPr>
            <p:spPr>
              <a:xfrm>
                <a:off x="147749" y="3050052"/>
                <a:ext cx="2020645" cy="1019400"/>
              </a:xfrm>
              <a:prstGeom prst="rect">
                <a:avLst/>
              </a:prstGeom>
              <a:noFill/>
              <a:ln>
                <a:noFill/>
              </a:ln>
            </p:spPr>
            <p:txBody>
              <a:bodyPr spcFirstLastPara="1" wrap="square" lIns="121900" tIns="121900" rIns="121900" bIns="121900" anchor="t" anchorCtr="0">
                <a:noAutofit/>
              </a:bodyPr>
              <a:lstStyle/>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Customer Commitments</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Tracking Progress</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Impact on other groups</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Project completion</a:t>
                </a:r>
                <a:endParaRPr sz="1800" b="0" i="0" u="none" strike="noStrike" cap="none">
                  <a:solidFill>
                    <a:srgbClr val="FFFFFF"/>
                  </a:solidFill>
                  <a:latin typeface="Arial"/>
                  <a:ea typeface="Arial"/>
                  <a:cs typeface="Arial"/>
                  <a:sym typeface="Arial"/>
                </a:endParaRPr>
              </a:p>
            </p:txBody>
          </p:sp>
        </p:grpSp>
        <p:grpSp>
          <p:nvGrpSpPr>
            <p:cNvPr id="2437" name="Google Shape;2437;p85"/>
            <p:cNvGrpSpPr/>
            <p:nvPr/>
          </p:nvGrpSpPr>
          <p:grpSpPr>
            <a:xfrm>
              <a:off x="2160501" y="2487928"/>
              <a:ext cx="3821887" cy="3595034"/>
              <a:chOff x="0" y="2295575"/>
              <a:chExt cx="2286000" cy="2650423"/>
            </a:xfrm>
          </p:grpSpPr>
          <p:grpSp>
            <p:nvGrpSpPr>
              <p:cNvPr id="2438" name="Google Shape;2438;p85"/>
              <p:cNvGrpSpPr/>
              <p:nvPr/>
            </p:nvGrpSpPr>
            <p:grpSpPr>
              <a:xfrm>
                <a:off x="0" y="2295575"/>
                <a:ext cx="2286000" cy="2650423"/>
                <a:chOff x="0" y="2295575"/>
                <a:chExt cx="2286000" cy="2650423"/>
              </a:xfrm>
            </p:grpSpPr>
            <p:sp>
              <p:nvSpPr>
                <p:cNvPr id="2439" name="Google Shape;2439;p85"/>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89" b="1" i="0" u="none" strike="noStrike" cap="none">
                    <a:solidFill>
                      <a:srgbClr val="000000"/>
                    </a:solidFill>
                    <a:latin typeface="Arial"/>
                    <a:ea typeface="Arial"/>
                    <a:cs typeface="Arial"/>
                    <a:sym typeface="Arial"/>
                  </a:endParaRPr>
                </a:p>
              </p:txBody>
            </p:sp>
            <p:sp>
              <p:nvSpPr>
                <p:cNvPr id="2440" name="Google Shape;2440;p85"/>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89" b="1" i="0" u="none" strike="noStrike" cap="none">
                    <a:solidFill>
                      <a:srgbClr val="000000"/>
                    </a:solidFill>
                    <a:latin typeface="Arial"/>
                    <a:ea typeface="Arial"/>
                    <a:cs typeface="Arial"/>
                    <a:sym typeface="Arial"/>
                  </a:endParaRPr>
                </a:p>
              </p:txBody>
            </p:sp>
          </p:grpSp>
          <p:sp>
            <p:nvSpPr>
              <p:cNvPr id="2441" name="Google Shape;2441;p85"/>
              <p:cNvSpPr txBox="1"/>
              <p:nvPr/>
            </p:nvSpPr>
            <p:spPr>
              <a:xfrm>
                <a:off x="216280" y="2351366"/>
                <a:ext cx="1575300" cy="2604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2133"/>
                  </a:spcAft>
                  <a:buNone/>
                </a:pPr>
                <a:r>
                  <a:rPr lang="en-US" sz="2400" b="1" i="0" u="none" strike="noStrike" cap="none">
                    <a:solidFill>
                      <a:srgbClr val="0EC07D"/>
                    </a:solidFill>
                    <a:latin typeface="Arial"/>
                    <a:ea typeface="Arial"/>
                    <a:cs typeface="Arial"/>
                    <a:sym typeface="Arial"/>
                  </a:rPr>
                  <a:t>Developers</a:t>
                </a:r>
                <a:endParaRPr sz="2400" b="1" i="0" u="none" strike="noStrike" cap="none">
                  <a:solidFill>
                    <a:srgbClr val="0EC07D"/>
                  </a:solidFill>
                  <a:latin typeface="Arial"/>
                  <a:ea typeface="Arial"/>
                  <a:cs typeface="Arial"/>
                  <a:sym typeface="Arial"/>
                </a:endParaRPr>
              </a:p>
            </p:txBody>
          </p:sp>
          <p:sp>
            <p:nvSpPr>
              <p:cNvPr id="2442" name="Google Shape;2442;p85"/>
              <p:cNvSpPr txBox="1"/>
              <p:nvPr/>
            </p:nvSpPr>
            <p:spPr>
              <a:xfrm>
                <a:off x="11981" y="3050050"/>
                <a:ext cx="2273976" cy="797700"/>
              </a:xfrm>
              <a:prstGeom prst="rect">
                <a:avLst/>
              </a:prstGeom>
              <a:noFill/>
              <a:ln>
                <a:noFill/>
              </a:ln>
            </p:spPr>
            <p:txBody>
              <a:bodyPr spcFirstLastPara="1" wrap="square" lIns="121900" tIns="121900" rIns="121900" bIns="121900" anchor="t" anchorCtr="0">
                <a:noAutofit/>
              </a:bodyPr>
              <a:lstStyle/>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Resistance</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Micromanagement</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Transition from traditional to Agile processes</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Distributed development</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Top talent is required</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Enthusiastic teams</a:t>
                </a:r>
                <a:endParaRPr sz="1800" b="0" i="0" u="none" strike="noStrike" cap="none">
                  <a:solidFill>
                    <a:srgbClr val="FFFFFF"/>
                  </a:solidFill>
                  <a:latin typeface="Arial"/>
                  <a:ea typeface="Arial"/>
                  <a:cs typeface="Arial"/>
                  <a:sym typeface="Arial"/>
                </a:endParaRPr>
              </a:p>
              <a:p>
                <a:pPr marL="609585" marR="0" lvl="0" indent="-406389" algn="l" rtl="0">
                  <a:lnSpc>
                    <a:spcPct val="100000"/>
                  </a:lnSpc>
                  <a:spcBef>
                    <a:spcPts val="60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Testers</a:t>
                </a:r>
                <a:endParaRPr sz="1800" b="0" i="0" u="none" strike="noStrike" cap="none">
                  <a:solidFill>
                    <a:srgbClr val="FFFFFF"/>
                  </a:solidFill>
                  <a:latin typeface="Arial"/>
                  <a:ea typeface="Arial"/>
                  <a:cs typeface="Arial"/>
                  <a:sym typeface="Arial"/>
                </a:endParaRPr>
              </a:p>
            </p:txBody>
          </p:sp>
          <p:cxnSp>
            <p:nvCxnSpPr>
              <p:cNvPr id="2443" name="Google Shape;2443;p85"/>
              <p:cNvCxnSpPr/>
              <p:nvPr/>
            </p:nvCxnSpPr>
            <p:spPr>
              <a:xfrm flipH="1">
                <a:off x="2285957" y="2295575"/>
                <a:ext cx="43" cy="2637632"/>
              </a:xfrm>
              <a:prstGeom prst="straightConnector1">
                <a:avLst/>
              </a:prstGeom>
              <a:noFill/>
              <a:ln w="28575" cap="flat" cmpd="sng">
                <a:solidFill>
                  <a:srgbClr val="83E3D9"/>
                </a:solidFill>
                <a:prstDash val="dot"/>
                <a:round/>
                <a:headEnd type="none" w="sm" len="sm"/>
                <a:tailEnd type="none" w="sm" len="sm"/>
              </a:ln>
            </p:spPr>
          </p:cxnSp>
        </p:grpSp>
      </p:grpSp>
      <p:sp>
        <p:nvSpPr>
          <p:cNvPr id="18" name="Rectangle 17">
            <a:extLst>
              <a:ext uri="{FF2B5EF4-FFF2-40B4-BE49-F238E27FC236}">
                <a16:creationId xmlns:a16="http://schemas.microsoft.com/office/drawing/2014/main" id="{7ACA501A-A96C-4997-9C70-1DAC5680DF49}"/>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36E0DC2F-B435-410F-9DBE-B0FDDF1E979F}"/>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447"/>
        <p:cNvGrpSpPr/>
        <p:nvPr/>
      </p:nvGrpSpPr>
      <p:grpSpPr>
        <a:xfrm>
          <a:off x="0" y="0"/>
          <a:ext cx="0" cy="0"/>
          <a:chOff x="0" y="0"/>
          <a:chExt cx="0" cy="0"/>
        </a:xfrm>
      </p:grpSpPr>
      <p:sp>
        <p:nvSpPr>
          <p:cNvPr id="2448" name="Google Shape;2448;p86"/>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1.36 Soft Skills in Agile</a:t>
            </a:r>
            <a:endParaRPr/>
          </a:p>
        </p:txBody>
      </p:sp>
      <p:sp>
        <p:nvSpPr>
          <p:cNvPr id="2449" name="Google Shape;2449;p86"/>
          <p:cNvSpPr txBox="1">
            <a:spLocks noGrp="1"/>
          </p:cNvSpPr>
          <p:nvPr>
            <p:ph type="body" idx="1"/>
          </p:nvPr>
        </p:nvSpPr>
        <p:spPr>
          <a:xfrm>
            <a:off x="514351" y="1304995"/>
            <a:ext cx="382270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a:t>Soft skills refer to the interpersonal skills and the ability to interact effectively and harmoniously with other people.</a:t>
            </a:r>
            <a:endParaRPr/>
          </a:p>
          <a:p>
            <a:pPr marL="0" marR="0" lvl="0" indent="0" algn="l" rtl="0">
              <a:lnSpc>
                <a:spcPct val="100000"/>
              </a:lnSpc>
              <a:spcBef>
                <a:spcPts val="1200"/>
              </a:spcBef>
              <a:spcAft>
                <a:spcPts val="600"/>
              </a:spcAft>
              <a:buClr>
                <a:schemeClr val="dk1"/>
              </a:buClr>
              <a:buSzPts val="1800"/>
              <a:buFont typeface="Arial"/>
              <a:buNone/>
            </a:pPr>
            <a:r>
              <a:rPr lang="en-US"/>
              <a:t>Agile teams and the project leaders need to have soft skills, a few of them are as follows:</a:t>
            </a:r>
            <a:endParaRPr/>
          </a:p>
        </p:txBody>
      </p:sp>
      <p:grpSp>
        <p:nvGrpSpPr>
          <p:cNvPr id="2450" name="Google Shape;2450;p86"/>
          <p:cNvGrpSpPr/>
          <p:nvPr/>
        </p:nvGrpSpPr>
        <p:grpSpPr>
          <a:xfrm>
            <a:off x="5724107" y="633245"/>
            <a:ext cx="5019917" cy="5554263"/>
            <a:chOff x="5269698" y="855859"/>
            <a:chExt cx="5019917" cy="5554263"/>
          </a:xfrm>
        </p:grpSpPr>
        <p:sp>
          <p:nvSpPr>
            <p:cNvPr id="2451" name="Google Shape;2451;p86"/>
            <p:cNvSpPr/>
            <p:nvPr/>
          </p:nvSpPr>
          <p:spPr>
            <a:xfrm>
              <a:off x="6996731" y="2850065"/>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0EC07D"/>
            </a:solidFill>
            <a:ln w="25400" cap="flat" cmpd="sng">
              <a:solidFill>
                <a:schemeClr val="lt1"/>
              </a:solidFill>
              <a:prstDash val="solid"/>
              <a:round/>
              <a:headEnd type="none" w="sm" len="sm"/>
              <a:tailEnd type="none" w="sm" len="sm"/>
            </a:ln>
          </p:spPr>
          <p:txBody>
            <a:bodyPr spcFirstLastPara="1" wrap="square" lIns="236400" tIns="236400" rIns="236400" bIns="23640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Soft Skills in Agile</a:t>
              </a:r>
              <a:endParaRPr sz="1800" b="1" i="0" u="none" strike="noStrike" cap="none">
                <a:solidFill>
                  <a:schemeClr val="lt1"/>
                </a:solidFill>
                <a:latin typeface="Arial"/>
                <a:ea typeface="Arial"/>
                <a:cs typeface="Arial"/>
                <a:sym typeface="Arial"/>
              </a:endParaRPr>
            </a:p>
          </p:txBody>
        </p:sp>
        <p:sp>
          <p:nvSpPr>
            <p:cNvPr id="2452" name="Google Shape;2452;p86"/>
            <p:cNvSpPr/>
            <p:nvPr/>
          </p:nvSpPr>
          <p:spPr>
            <a:xfrm rot="-5400000">
              <a:off x="7628420" y="2402453"/>
              <a:ext cx="302473" cy="483990"/>
            </a:xfrm>
            <a:custGeom>
              <a:avLst/>
              <a:gdLst/>
              <a:ahLst/>
              <a:cxnLst/>
              <a:rect l="l" t="t" r="r" b="b"/>
              <a:pathLst>
                <a:path w="302473" h="483990" extrusionOk="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a:ln>
              <a:noFill/>
            </a:ln>
          </p:spPr>
          <p:txBody>
            <a:bodyPr spcFirstLastPara="1" wrap="square" lIns="0" tIns="96775" rIns="90725" bIns="96775" anchor="ctr" anchorCtr="0">
              <a:noAutofit/>
            </a:bodyPr>
            <a:lstStyle/>
            <a:p>
              <a:pPr marL="0" marR="0" lvl="0" indent="0" algn="ctr" rtl="0">
                <a:lnSpc>
                  <a:spcPct val="9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453" name="Google Shape;2453;p86"/>
            <p:cNvSpPr/>
            <p:nvPr/>
          </p:nvSpPr>
          <p:spPr>
            <a:xfrm>
              <a:off x="6996731" y="855859"/>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E1EFD8"/>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Collaboration</a:t>
              </a:r>
              <a:endParaRPr/>
            </a:p>
          </p:txBody>
        </p:sp>
        <p:sp>
          <p:nvSpPr>
            <p:cNvPr id="2454" name="Google Shape;2454;p86"/>
            <p:cNvSpPr/>
            <p:nvPr/>
          </p:nvSpPr>
          <p:spPr>
            <a:xfrm rot="-1800000">
              <a:off x="8484523" y="2896724"/>
              <a:ext cx="302473" cy="483990"/>
            </a:xfrm>
            <a:custGeom>
              <a:avLst/>
              <a:gdLst/>
              <a:ahLst/>
              <a:cxnLst/>
              <a:rect l="l" t="t" r="r" b="b"/>
              <a:pathLst>
                <a:path w="302473" h="483990" extrusionOk="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a:ln>
              <a:noFill/>
            </a:ln>
          </p:spPr>
          <p:txBody>
            <a:bodyPr spcFirstLastPara="1" wrap="square" lIns="0" tIns="96775" rIns="90725" bIns="96775" anchor="ctr" anchorCtr="0">
              <a:noAutofit/>
            </a:bodyPr>
            <a:lstStyle/>
            <a:p>
              <a:pPr marL="0" marR="0" lvl="0" indent="0" algn="ctr" rtl="0">
                <a:lnSpc>
                  <a:spcPct val="9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455" name="Google Shape;2455;p86"/>
            <p:cNvSpPr/>
            <p:nvPr/>
          </p:nvSpPr>
          <p:spPr>
            <a:xfrm>
              <a:off x="8723764" y="1852962"/>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E1EFD8"/>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Self-leadership</a:t>
              </a:r>
              <a:endParaRPr sz="1600" b="0" i="0" u="none" strike="noStrike" cap="none">
                <a:solidFill>
                  <a:schemeClr val="dk1"/>
                </a:solidFill>
                <a:latin typeface="Arial"/>
                <a:ea typeface="Arial"/>
                <a:cs typeface="Arial"/>
                <a:sym typeface="Arial"/>
              </a:endParaRPr>
            </a:p>
          </p:txBody>
        </p:sp>
        <p:sp>
          <p:nvSpPr>
            <p:cNvPr id="2456" name="Google Shape;2456;p86"/>
            <p:cNvSpPr/>
            <p:nvPr/>
          </p:nvSpPr>
          <p:spPr>
            <a:xfrm rot="1800000">
              <a:off x="8484523" y="3885267"/>
              <a:ext cx="302473" cy="483990"/>
            </a:xfrm>
            <a:custGeom>
              <a:avLst/>
              <a:gdLst/>
              <a:ahLst/>
              <a:cxnLst/>
              <a:rect l="l" t="t" r="r" b="b"/>
              <a:pathLst>
                <a:path w="302473" h="483990" extrusionOk="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a:ln>
              <a:noFill/>
            </a:ln>
          </p:spPr>
          <p:txBody>
            <a:bodyPr spcFirstLastPara="1" wrap="square" lIns="0" tIns="96775" rIns="90725" bIns="96775" anchor="ctr" anchorCtr="0">
              <a:noAutofit/>
            </a:bodyPr>
            <a:lstStyle/>
            <a:p>
              <a:pPr marL="0" marR="0" lvl="0" indent="0" algn="ctr" rtl="0">
                <a:lnSpc>
                  <a:spcPct val="9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457" name="Google Shape;2457;p86"/>
            <p:cNvSpPr/>
            <p:nvPr/>
          </p:nvSpPr>
          <p:spPr>
            <a:xfrm>
              <a:off x="8723764" y="3847168"/>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E1EFD8"/>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Adaptive leadership</a:t>
              </a:r>
              <a:endParaRPr sz="1600" b="0" i="0" u="none" strike="noStrike" cap="none">
                <a:solidFill>
                  <a:schemeClr val="dk1"/>
                </a:solidFill>
                <a:latin typeface="Arial"/>
                <a:ea typeface="Arial"/>
                <a:cs typeface="Arial"/>
                <a:sym typeface="Arial"/>
              </a:endParaRPr>
            </a:p>
          </p:txBody>
        </p:sp>
        <p:sp>
          <p:nvSpPr>
            <p:cNvPr id="2458" name="Google Shape;2458;p86"/>
            <p:cNvSpPr/>
            <p:nvPr/>
          </p:nvSpPr>
          <p:spPr>
            <a:xfrm rot="5400000">
              <a:off x="7628420" y="4379538"/>
              <a:ext cx="302473" cy="483990"/>
            </a:xfrm>
            <a:custGeom>
              <a:avLst/>
              <a:gdLst/>
              <a:ahLst/>
              <a:cxnLst/>
              <a:rect l="l" t="t" r="r" b="b"/>
              <a:pathLst>
                <a:path w="302473" h="483990" extrusionOk="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a:ln>
              <a:noFill/>
            </a:ln>
          </p:spPr>
          <p:txBody>
            <a:bodyPr spcFirstLastPara="1" wrap="square" lIns="0" tIns="96775" rIns="90725" bIns="96775" anchor="ctr" anchorCtr="0">
              <a:noAutofit/>
            </a:bodyPr>
            <a:lstStyle/>
            <a:p>
              <a:pPr marL="0" marR="0" lvl="0" indent="0" algn="ctr" rtl="0">
                <a:lnSpc>
                  <a:spcPct val="9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459" name="Google Shape;2459;p86"/>
            <p:cNvSpPr/>
            <p:nvPr/>
          </p:nvSpPr>
          <p:spPr>
            <a:xfrm>
              <a:off x="6996731" y="4844271"/>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E1EFD8"/>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Negotiation</a:t>
              </a:r>
              <a:endParaRPr sz="1600" b="0" i="0" u="none" strike="noStrike" cap="none">
                <a:solidFill>
                  <a:schemeClr val="dk1"/>
                </a:solidFill>
                <a:latin typeface="Arial"/>
                <a:ea typeface="Arial"/>
                <a:cs typeface="Arial"/>
                <a:sym typeface="Arial"/>
              </a:endParaRPr>
            </a:p>
          </p:txBody>
        </p:sp>
        <p:sp>
          <p:nvSpPr>
            <p:cNvPr id="2460" name="Google Shape;2460;p86"/>
            <p:cNvSpPr/>
            <p:nvPr/>
          </p:nvSpPr>
          <p:spPr>
            <a:xfrm rot="-1800000">
              <a:off x="6772318" y="3885266"/>
              <a:ext cx="302474" cy="483991"/>
            </a:xfrm>
            <a:custGeom>
              <a:avLst/>
              <a:gdLst/>
              <a:ahLst/>
              <a:cxnLst/>
              <a:rect l="l" t="t" r="r" b="b"/>
              <a:pathLst>
                <a:path w="302473" h="483990" extrusionOk="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a:ln>
              <a:noFill/>
            </a:ln>
          </p:spPr>
          <p:txBody>
            <a:bodyPr spcFirstLastPara="1" wrap="square" lIns="90725" tIns="96775" rIns="0" bIns="96775" anchor="ctr" anchorCtr="0">
              <a:noAutofit/>
            </a:bodyPr>
            <a:lstStyle/>
            <a:p>
              <a:pPr marL="0" marR="0" lvl="0" indent="0" algn="ctr" rtl="0">
                <a:lnSpc>
                  <a:spcPct val="9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461" name="Google Shape;2461;p86"/>
            <p:cNvSpPr/>
            <p:nvPr/>
          </p:nvSpPr>
          <p:spPr>
            <a:xfrm>
              <a:off x="5269698" y="3847168"/>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E1EFD8"/>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Agile servant leadership</a:t>
              </a:r>
              <a:endParaRPr/>
            </a:p>
          </p:txBody>
        </p:sp>
        <p:sp>
          <p:nvSpPr>
            <p:cNvPr id="2462" name="Google Shape;2462;p86"/>
            <p:cNvSpPr/>
            <p:nvPr/>
          </p:nvSpPr>
          <p:spPr>
            <a:xfrm rot="1800000">
              <a:off x="6772318" y="2896723"/>
              <a:ext cx="302474" cy="483991"/>
            </a:xfrm>
            <a:custGeom>
              <a:avLst/>
              <a:gdLst/>
              <a:ahLst/>
              <a:cxnLst/>
              <a:rect l="l" t="t" r="r" b="b"/>
              <a:pathLst>
                <a:path w="302473" h="483990" extrusionOk="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a:ln>
              <a:noFill/>
            </a:ln>
          </p:spPr>
          <p:txBody>
            <a:bodyPr spcFirstLastPara="1" wrap="square" lIns="90725" tIns="96775" rIns="0" bIns="96775" anchor="ctr" anchorCtr="0">
              <a:noAutofit/>
            </a:bodyPr>
            <a:lstStyle/>
            <a:p>
              <a:pPr marL="0" marR="0" lvl="0" indent="0" algn="ctr" rtl="0">
                <a:lnSpc>
                  <a:spcPct val="9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463" name="Google Shape;2463;p86"/>
            <p:cNvSpPr/>
            <p:nvPr/>
          </p:nvSpPr>
          <p:spPr>
            <a:xfrm>
              <a:off x="5269698" y="1852962"/>
              <a:ext cx="1565851" cy="1565851"/>
            </a:xfrm>
            <a:custGeom>
              <a:avLst/>
              <a:gdLst/>
              <a:ahLst/>
              <a:cxnLst/>
              <a:rect l="l" t="t" r="r" b="b"/>
              <a:pathLst>
                <a:path w="1423501" h="1423501" extrusionOk="0">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E1EFD8"/>
            </a:solidFill>
            <a:ln w="38100" cap="flat" cmpd="sng">
              <a:solidFill>
                <a:srgbClr val="0EC07D"/>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Agile coaching</a:t>
              </a:r>
              <a:endParaRPr sz="1600" b="0" i="0" u="none" strike="noStrike" cap="none">
                <a:solidFill>
                  <a:schemeClr val="dk1"/>
                </a:solidFill>
                <a:latin typeface="Arial"/>
                <a:ea typeface="Arial"/>
                <a:cs typeface="Arial"/>
                <a:sym typeface="Arial"/>
              </a:endParaRPr>
            </a:p>
          </p:txBody>
        </p:sp>
      </p:grpSp>
      <p:sp>
        <p:nvSpPr>
          <p:cNvPr id="18" name="Rectangle 17">
            <a:extLst>
              <a:ext uri="{FF2B5EF4-FFF2-40B4-BE49-F238E27FC236}">
                <a16:creationId xmlns:a16="http://schemas.microsoft.com/office/drawing/2014/main" id="{ACBA9394-FA27-4B4E-B891-A7C382CF5F3C}"/>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6A4C312A-B4A6-442E-8D19-FA12DB57BF08}"/>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What did You Grasp?</a:t>
            </a:r>
            <a:endParaRPr/>
          </a:p>
        </p:txBody>
      </p:sp>
      <p:sp>
        <p:nvSpPr>
          <p:cNvPr id="2469" name="Google Shape;2469;p87"/>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Font typeface="Arial"/>
              <a:buAutoNum type="arabicPeriod"/>
            </a:pPr>
            <a:r>
              <a:rPr lang="en-US"/>
              <a:t>Which of the following could not be a soft skill of an Agile leader?</a:t>
            </a:r>
            <a:endParaRPr/>
          </a:p>
          <a:p>
            <a:pPr marL="688975" lvl="1" indent="-342900" algn="l" rtl="0">
              <a:lnSpc>
                <a:spcPct val="100000"/>
              </a:lnSpc>
              <a:spcBef>
                <a:spcPts val="900"/>
              </a:spcBef>
              <a:spcAft>
                <a:spcPts val="0"/>
              </a:spcAft>
              <a:buSzPts val="1800"/>
              <a:buAutoNum type="alphaUcParenR"/>
            </a:pPr>
            <a:r>
              <a:rPr lang="en-US"/>
              <a:t>Dictatorship</a:t>
            </a:r>
            <a:endParaRPr/>
          </a:p>
          <a:p>
            <a:pPr marL="688975" lvl="1" indent="-342900" algn="l" rtl="0">
              <a:lnSpc>
                <a:spcPct val="100000"/>
              </a:lnSpc>
              <a:spcBef>
                <a:spcPts val="0"/>
              </a:spcBef>
              <a:spcAft>
                <a:spcPts val="0"/>
              </a:spcAft>
              <a:buSzPts val="1800"/>
              <a:buAutoNum type="alphaUcParenR"/>
            </a:pPr>
            <a:r>
              <a:rPr lang="en-US"/>
              <a:t>Self-leadership</a:t>
            </a:r>
            <a:endParaRPr/>
          </a:p>
          <a:p>
            <a:pPr marL="688975" lvl="1" indent="-342900" algn="l" rtl="0">
              <a:lnSpc>
                <a:spcPct val="100000"/>
              </a:lnSpc>
              <a:spcBef>
                <a:spcPts val="0"/>
              </a:spcBef>
              <a:spcAft>
                <a:spcPts val="0"/>
              </a:spcAft>
              <a:buSzPts val="1800"/>
              <a:buAutoNum type="alphaUcParenR"/>
            </a:pPr>
            <a:r>
              <a:rPr lang="en-US"/>
              <a:t>Coaching</a:t>
            </a:r>
            <a:endParaRPr/>
          </a:p>
          <a:p>
            <a:pPr marL="688975" lvl="1" indent="-342900" algn="l" rtl="0">
              <a:lnSpc>
                <a:spcPct val="100000"/>
              </a:lnSpc>
              <a:spcBef>
                <a:spcPts val="0"/>
              </a:spcBef>
              <a:spcAft>
                <a:spcPts val="0"/>
              </a:spcAft>
              <a:buSzPts val="1800"/>
              <a:buAutoNum type="alphaUcParenR"/>
            </a:pPr>
            <a:r>
              <a:rPr lang="en-US"/>
              <a:t>Negotiation</a:t>
            </a:r>
            <a:endParaRPr/>
          </a:p>
        </p:txBody>
      </p:sp>
      <p:sp>
        <p:nvSpPr>
          <p:cNvPr id="4" name="Rectangle 3">
            <a:extLst>
              <a:ext uri="{FF2B5EF4-FFF2-40B4-BE49-F238E27FC236}">
                <a16:creationId xmlns:a16="http://schemas.microsoft.com/office/drawing/2014/main" id="{FEE70693-0CC5-42F8-A262-A8EDCD1CE211}"/>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4561BAD8-0AC9-4D68-B78A-ECF91B8330E8}"/>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474"/>
        <p:cNvGrpSpPr/>
        <p:nvPr/>
      </p:nvGrpSpPr>
      <p:grpSpPr>
        <a:xfrm>
          <a:off x="0" y="0"/>
          <a:ext cx="0" cy="0"/>
          <a:chOff x="0" y="0"/>
          <a:chExt cx="0" cy="0"/>
        </a:xfrm>
      </p:grpSpPr>
      <p:sp>
        <p:nvSpPr>
          <p:cNvPr id="2475" name="Google Shape;2475;p8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1.37 Lean Thinking</a:t>
            </a:r>
            <a:endParaRPr/>
          </a:p>
        </p:txBody>
      </p:sp>
      <p:sp>
        <p:nvSpPr>
          <p:cNvPr id="2476" name="Google Shape;2476;p88"/>
          <p:cNvSpPr txBox="1">
            <a:spLocks noGrp="1"/>
          </p:cNvSpPr>
          <p:nvPr>
            <p:ph type="body" idx="1"/>
          </p:nvPr>
        </p:nvSpPr>
        <p:spPr>
          <a:xfrm>
            <a:off x="514351" y="1304995"/>
            <a:ext cx="3364961"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Lean methodology derives itself from Lean Principles in Manufacturing where more is achieved from less. Lean thinking is governed by core principles such as:</a:t>
            </a:r>
            <a:endParaRPr/>
          </a:p>
          <a:p>
            <a:pPr marL="344479" lvl="1" indent="-228590" algn="l" rtl="0">
              <a:lnSpc>
                <a:spcPct val="100000"/>
              </a:lnSpc>
              <a:spcBef>
                <a:spcPts val="1200"/>
              </a:spcBef>
              <a:spcAft>
                <a:spcPts val="0"/>
              </a:spcAft>
              <a:buSzPts val="1800"/>
              <a:buNone/>
            </a:pPr>
            <a:endParaRPr/>
          </a:p>
          <a:p>
            <a:pPr marL="0" marR="0" lvl="0" indent="0" algn="l" rtl="0">
              <a:lnSpc>
                <a:spcPct val="100000"/>
              </a:lnSpc>
              <a:spcBef>
                <a:spcPts val="600"/>
              </a:spcBef>
              <a:spcAft>
                <a:spcPts val="600"/>
              </a:spcAft>
              <a:buClr>
                <a:schemeClr val="dk1"/>
              </a:buClr>
              <a:buSzPts val="1800"/>
              <a:buFont typeface="Arial"/>
              <a:buNone/>
            </a:pPr>
            <a:endParaRPr/>
          </a:p>
        </p:txBody>
      </p:sp>
      <p:grpSp>
        <p:nvGrpSpPr>
          <p:cNvPr id="2477" name="Google Shape;2477;p88"/>
          <p:cNvGrpSpPr/>
          <p:nvPr/>
        </p:nvGrpSpPr>
        <p:grpSpPr>
          <a:xfrm>
            <a:off x="4072378" y="1334558"/>
            <a:ext cx="5130287" cy="5130287"/>
            <a:chOff x="4076007" y="1590302"/>
            <a:chExt cx="5130287" cy="5130287"/>
          </a:xfrm>
        </p:grpSpPr>
        <p:sp>
          <p:nvSpPr>
            <p:cNvPr id="2478" name="Google Shape;2478;p88"/>
            <p:cNvSpPr/>
            <p:nvPr/>
          </p:nvSpPr>
          <p:spPr>
            <a:xfrm>
              <a:off x="4076007" y="1590302"/>
              <a:ext cx="5130287" cy="5130287"/>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nvGrpSpPr>
            <p:cNvPr id="2479" name="Google Shape;2479;p88"/>
            <p:cNvGrpSpPr/>
            <p:nvPr/>
          </p:nvGrpSpPr>
          <p:grpSpPr>
            <a:xfrm>
              <a:off x="4240889" y="1711529"/>
              <a:ext cx="4800522" cy="4715404"/>
              <a:chOff x="4259974" y="1732920"/>
              <a:chExt cx="4800522" cy="4715404"/>
            </a:xfrm>
          </p:grpSpPr>
          <p:sp>
            <p:nvSpPr>
              <p:cNvPr id="2480" name="Google Shape;2480;p88"/>
              <p:cNvSpPr/>
              <p:nvPr/>
            </p:nvSpPr>
            <p:spPr>
              <a:xfrm>
                <a:off x="5950371" y="3466971"/>
                <a:ext cx="1419729" cy="1419730"/>
              </a:xfrm>
              <a:custGeom>
                <a:avLst/>
                <a:gdLst/>
                <a:ahLst/>
                <a:cxnLst/>
                <a:rect l="l" t="t" r="r" b="b"/>
                <a:pathLst>
                  <a:path w="1561703" h="1561703" extrusionOk="0">
                    <a:moveTo>
                      <a:pt x="0" y="780852"/>
                    </a:moveTo>
                    <a:cubicBezTo>
                      <a:pt x="0" y="349599"/>
                      <a:pt x="349599" y="0"/>
                      <a:pt x="780852" y="0"/>
                    </a:cubicBezTo>
                    <a:cubicBezTo>
                      <a:pt x="1212105" y="0"/>
                      <a:pt x="1561704" y="349599"/>
                      <a:pt x="1561704" y="780852"/>
                    </a:cubicBezTo>
                    <a:cubicBezTo>
                      <a:pt x="1561704" y="1212105"/>
                      <a:pt x="1212105" y="1561704"/>
                      <a:pt x="780852" y="1561704"/>
                    </a:cubicBezTo>
                    <a:cubicBezTo>
                      <a:pt x="349599" y="1561704"/>
                      <a:pt x="0" y="1212105"/>
                      <a:pt x="0" y="780852"/>
                    </a:cubicBezTo>
                    <a:close/>
                  </a:path>
                </a:pathLst>
              </a:custGeom>
              <a:solidFill>
                <a:srgbClr val="11151A"/>
              </a:solidFill>
              <a:ln w="25400" cap="flat" cmpd="sng">
                <a:solidFill>
                  <a:srgbClr val="11151A"/>
                </a:solidFill>
                <a:prstDash val="solid"/>
                <a:round/>
                <a:headEnd type="none" w="sm" len="sm"/>
                <a:tailEnd type="none" w="sm" len="sm"/>
              </a:ln>
            </p:spPr>
            <p:txBody>
              <a:bodyPr spcFirstLastPara="1" wrap="square" lIns="0" tIns="257900" rIns="0" bIns="257900" anchor="ctr" anchorCtr="0">
                <a:noAutofit/>
              </a:bodyPr>
              <a:lstStyle/>
              <a:p>
                <a:pPr marL="0" marR="0" lvl="0" indent="0" algn="ctr" rtl="0">
                  <a:lnSpc>
                    <a:spcPct val="90000"/>
                  </a:lnSpc>
                  <a:spcBef>
                    <a:spcPts val="0"/>
                  </a:spcBef>
                  <a:spcAft>
                    <a:spcPts val="0"/>
                  </a:spcAft>
                  <a:buNone/>
                </a:pPr>
                <a:r>
                  <a:rPr lang="en-US" sz="1800" b="1" i="0" u="none" strike="noStrike" cap="none">
                    <a:solidFill>
                      <a:schemeClr val="lt1"/>
                    </a:solidFill>
                    <a:latin typeface="Arial"/>
                    <a:ea typeface="Arial"/>
                    <a:cs typeface="Arial"/>
                    <a:sym typeface="Arial"/>
                  </a:rPr>
                  <a:t>Lean Thinking</a:t>
                </a:r>
                <a:endParaRPr/>
              </a:p>
            </p:txBody>
          </p:sp>
          <p:sp>
            <p:nvSpPr>
              <p:cNvPr id="2481" name="Google Shape;2481;p88"/>
              <p:cNvSpPr/>
              <p:nvPr/>
            </p:nvSpPr>
            <p:spPr>
              <a:xfrm rot="-5400000">
                <a:off x="6523756" y="3062307"/>
                <a:ext cx="272960" cy="438826"/>
              </a:xfrm>
              <a:custGeom>
                <a:avLst/>
                <a:gdLst/>
                <a:ahLst/>
                <a:cxnLst/>
                <a:rect l="l" t="t" r="r" b="b"/>
                <a:pathLst>
                  <a:path w="330281" h="530979" extrusionOk="0">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0" tIns="106175" rIns="99075"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82" name="Google Shape;2482;p88"/>
              <p:cNvSpPr/>
              <p:nvPr/>
            </p:nvSpPr>
            <p:spPr>
              <a:xfrm>
                <a:off x="5957469" y="1732920"/>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Minimization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of waste</a:t>
                </a:r>
                <a:endParaRPr/>
              </a:p>
            </p:txBody>
          </p:sp>
          <p:sp>
            <p:nvSpPr>
              <p:cNvPr id="2483" name="Google Shape;2483;p88"/>
              <p:cNvSpPr/>
              <p:nvPr/>
            </p:nvSpPr>
            <p:spPr>
              <a:xfrm rot="-2314286">
                <a:off x="7223585" y="3399328"/>
                <a:ext cx="272959" cy="438826"/>
              </a:xfrm>
              <a:custGeom>
                <a:avLst/>
                <a:gdLst/>
                <a:ahLst/>
                <a:cxnLst/>
                <a:rect l="l" t="t" r="r" b="b"/>
                <a:pathLst>
                  <a:path w="330281" h="530979" extrusionOk="0">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0" tIns="106175" rIns="99075"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84" name="Google Shape;2484;p88"/>
              <p:cNvSpPr/>
              <p:nvPr/>
            </p:nvSpPr>
            <p:spPr>
              <a:xfrm>
                <a:off x="7318754" y="2388480"/>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More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learning</a:t>
                </a:r>
                <a:endParaRPr/>
              </a:p>
            </p:txBody>
          </p:sp>
          <p:sp>
            <p:nvSpPr>
              <p:cNvPr id="2485" name="Google Shape;2485;p88"/>
              <p:cNvSpPr/>
              <p:nvPr/>
            </p:nvSpPr>
            <p:spPr>
              <a:xfrm rot="771429">
                <a:off x="7396429" y="4156605"/>
                <a:ext cx="272959" cy="438826"/>
              </a:xfrm>
              <a:custGeom>
                <a:avLst/>
                <a:gdLst/>
                <a:ahLst/>
                <a:cxnLst/>
                <a:rect l="l" t="t" r="r" b="b"/>
                <a:pathLst>
                  <a:path w="330281" h="530979" extrusionOk="0">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0" tIns="106175" rIns="99075"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86" name="Google Shape;2486;p88"/>
              <p:cNvSpPr/>
              <p:nvPr/>
            </p:nvSpPr>
            <p:spPr>
              <a:xfrm>
                <a:off x="7654964" y="3861512"/>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Late decision making</a:t>
                </a:r>
                <a:endParaRPr sz="1400" b="1" i="0" u="none" strike="noStrike" cap="none">
                  <a:solidFill>
                    <a:schemeClr val="dk1"/>
                  </a:solidFill>
                  <a:latin typeface="Arial"/>
                  <a:ea typeface="Arial"/>
                  <a:cs typeface="Arial"/>
                  <a:sym typeface="Arial"/>
                </a:endParaRPr>
              </a:p>
            </p:txBody>
          </p:sp>
          <p:sp>
            <p:nvSpPr>
              <p:cNvPr id="2487" name="Google Shape;2487;p88"/>
              <p:cNvSpPr/>
              <p:nvPr/>
            </p:nvSpPr>
            <p:spPr>
              <a:xfrm rot="3857143">
                <a:off x="6912132" y="4763895"/>
                <a:ext cx="272960" cy="438826"/>
              </a:xfrm>
              <a:custGeom>
                <a:avLst/>
                <a:gdLst/>
                <a:ahLst/>
                <a:cxnLst/>
                <a:rect l="l" t="t" r="r" b="b"/>
                <a:pathLst>
                  <a:path w="330281" h="530979" extrusionOk="0">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0" tIns="106175" rIns="99075"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88" name="Google Shape;2488;p88"/>
              <p:cNvSpPr/>
              <p:nvPr/>
            </p:nvSpPr>
            <p:spPr>
              <a:xfrm>
                <a:off x="6712925" y="5042791"/>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Quick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delivery</a:t>
                </a:r>
                <a:endParaRPr/>
              </a:p>
            </p:txBody>
          </p:sp>
          <p:sp>
            <p:nvSpPr>
              <p:cNvPr id="2489" name="Google Shape;2489;p88"/>
              <p:cNvSpPr/>
              <p:nvPr/>
            </p:nvSpPr>
            <p:spPr>
              <a:xfrm rot="-3857143">
                <a:off x="6135379" y="4763894"/>
                <a:ext cx="272960" cy="438826"/>
              </a:xfrm>
              <a:custGeom>
                <a:avLst/>
                <a:gdLst/>
                <a:ahLst/>
                <a:cxnLst/>
                <a:rect l="l" t="t" r="r" b="b"/>
                <a:pathLst>
                  <a:path w="330281" h="530979" extrusionOk="0">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99075" tIns="106175" rIns="0"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90" name="Google Shape;2490;p88"/>
              <p:cNvSpPr/>
              <p:nvPr/>
            </p:nvSpPr>
            <p:spPr>
              <a:xfrm>
                <a:off x="5202013" y="5042791"/>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Team empowerment</a:t>
                </a:r>
                <a:endParaRPr sz="1400" b="1" i="0" u="none" strike="noStrike" cap="none">
                  <a:solidFill>
                    <a:schemeClr val="dk1"/>
                  </a:solidFill>
                  <a:latin typeface="Arial"/>
                  <a:ea typeface="Arial"/>
                  <a:cs typeface="Arial"/>
                  <a:sym typeface="Arial"/>
                </a:endParaRPr>
              </a:p>
            </p:txBody>
          </p:sp>
          <p:sp>
            <p:nvSpPr>
              <p:cNvPr id="2491" name="Google Shape;2491;p88"/>
              <p:cNvSpPr/>
              <p:nvPr/>
            </p:nvSpPr>
            <p:spPr>
              <a:xfrm rot="-771429">
                <a:off x="5651082" y="4156605"/>
                <a:ext cx="272960" cy="438826"/>
              </a:xfrm>
              <a:custGeom>
                <a:avLst/>
                <a:gdLst/>
                <a:ahLst/>
                <a:cxnLst/>
                <a:rect l="l" t="t" r="r" b="b"/>
                <a:pathLst>
                  <a:path w="330281" h="530979" extrusionOk="0">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99075" tIns="106175" rIns="0"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92" name="Google Shape;2492;p88"/>
              <p:cNvSpPr/>
              <p:nvPr/>
            </p:nvSpPr>
            <p:spPr>
              <a:xfrm>
                <a:off x="4259974" y="3861512"/>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Build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integrity</a:t>
                </a:r>
                <a:endParaRPr/>
              </a:p>
            </p:txBody>
          </p:sp>
          <p:sp>
            <p:nvSpPr>
              <p:cNvPr id="2493" name="Google Shape;2493;p88"/>
              <p:cNvSpPr/>
              <p:nvPr/>
            </p:nvSpPr>
            <p:spPr>
              <a:xfrm rot="2314286">
                <a:off x="5823925" y="3399327"/>
                <a:ext cx="272960" cy="438826"/>
              </a:xfrm>
              <a:custGeom>
                <a:avLst/>
                <a:gdLst/>
                <a:ahLst/>
                <a:cxnLst/>
                <a:rect l="l" t="t" r="r" b="b"/>
                <a:pathLst>
                  <a:path w="330281" h="530979" extrusionOk="0">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lt1"/>
              </a:solidFill>
              <a:ln w="9525" cap="flat" cmpd="sng">
                <a:solidFill>
                  <a:srgbClr val="11151A"/>
                </a:solidFill>
                <a:prstDash val="solid"/>
                <a:round/>
                <a:headEnd type="none" w="sm" len="sm"/>
                <a:tailEnd type="none" w="sm" len="sm"/>
              </a:ln>
            </p:spPr>
            <p:txBody>
              <a:bodyPr spcFirstLastPara="1" wrap="square" lIns="99075" tIns="106175" rIns="0" bIns="106175" anchor="ctr" anchorCtr="0">
                <a:noAutofit/>
              </a:bodyPr>
              <a:lstStyle/>
              <a:p>
                <a:pPr marL="0" marR="0" lvl="0" indent="0" algn="ctr" rtl="0">
                  <a:lnSpc>
                    <a:spcPct val="9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2494" name="Google Shape;2494;p88"/>
              <p:cNvSpPr/>
              <p:nvPr/>
            </p:nvSpPr>
            <p:spPr>
              <a:xfrm>
                <a:off x="4596184" y="2388480"/>
                <a:ext cx="1405532" cy="1405533"/>
              </a:xfrm>
              <a:custGeom>
                <a:avLst/>
                <a:gdLst/>
                <a:ahLst/>
                <a:cxnLst/>
                <a:rect l="l" t="t" r="r" b="b"/>
                <a:pathLst>
                  <a:path w="1405532" h="1405532" extrusionOk="0">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0" tIns="221075" rIns="0" bIns="221075" anchor="ctr" anchorCtr="0">
                <a:noAutofit/>
              </a:bodyPr>
              <a:lstStyle/>
              <a:p>
                <a:pPr marL="0" marR="0" lvl="0" indent="0" algn="ctr" rtl="0">
                  <a:lnSpc>
                    <a:spcPct val="90000"/>
                  </a:lnSpc>
                  <a:spcBef>
                    <a:spcPts val="0"/>
                  </a:spcBef>
                  <a:spcAft>
                    <a:spcPts val="0"/>
                  </a:spcAft>
                  <a:buNone/>
                </a:pPr>
                <a:r>
                  <a:rPr lang="en-US" sz="1400" b="1" i="0" u="none" strike="noStrike" cap="none">
                    <a:solidFill>
                      <a:schemeClr val="dk1"/>
                    </a:solidFill>
                    <a:latin typeface="Arial"/>
                    <a:ea typeface="Arial"/>
                    <a:cs typeface="Arial"/>
                    <a:sym typeface="Arial"/>
                  </a:rPr>
                  <a:t>Holistic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view</a:t>
                </a:r>
                <a:endParaRPr/>
              </a:p>
            </p:txBody>
          </p:sp>
        </p:grpSp>
      </p:grpSp>
      <p:sp>
        <p:nvSpPr>
          <p:cNvPr id="22" name="Rectangle 21">
            <a:extLst>
              <a:ext uri="{FF2B5EF4-FFF2-40B4-BE49-F238E27FC236}">
                <a16:creationId xmlns:a16="http://schemas.microsoft.com/office/drawing/2014/main" id="{94D21AE4-FB61-4195-81F2-52CE93D8FF26}"/>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4F4C4CA0-6DB8-4C54-8059-E190403DA815}"/>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499"/>
        <p:cNvGrpSpPr/>
        <p:nvPr/>
      </p:nvGrpSpPr>
      <p:grpSpPr>
        <a:xfrm>
          <a:off x="0" y="0"/>
          <a:ext cx="0" cy="0"/>
          <a:chOff x="0" y="0"/>
          <a:chExt cx="0" cy="0"/>
        </a:xfrm>
      </p:grpSpPr>
      <p:sp>
        <p:nvSpPr>
          <p:cNvPr id="2500" name="Google Shape;2500;p8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1.38 Lean Methodology: Customer is King</a:t>
            </a:r>
            <a:endParaRPr/>
          </a:p>
        </p:txBody>
      </p:sp>
      <p:sp>
        <p:nvSpPr>
          <p:cNvPr id="2501" name="Google Shape;2501;p89"/>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600"/>
              </a:spcBef>
              <a:spcAft>
                <a:spcPts val="0"/>
              </a:spcAft>
              <a:buSzPts val="1800"/>
              <a:buNone/>
            </a:pPr>
            <a:r>
              <a:rPr lang="en-US"/>
              <a:t>Lean places supreme importance on creating value for the customer. </a:t>
            </a:r>
            <a:endParaRPr/>
          </a:p>
          <a:p>
            <a:pPr marL="0" marR="0" lvl="0" indent="0" algn="l" rtl="0">
              <a:lnSpc>
                <a:spcPct val="100000"/>
              </a:lnSpc>
              <a:spcBef>
                <a:spcPts val="1200"/>
              </a:spcBef>
              <a:spcAft>
                <a:spcPts val="600"/>
              </a:spcAft>
              <a:buClr>
                <a:schemeClr val="dk1"/>
              </a:buClr>
              <a:buSzPts val="1800"/>
              <a:buFont typeface="Arial"/>
              <a:buNone/>
            </a:pPr>
            <a:endParaRPr/>
          </a:p>
        </p:txBody>
      </p:sp>
      <p:grpSp>
        <p:nvGrpSpPr>
          <p:cNvPr id="2502" name="Google Shape;2502;p89"/>
          <p:cNvGrpSpPr/>
          <p:nvPr/>
        </p:nvGrpSpPr>
        <p:grpSpPr>
          <a:xfrm>
            <a:off x="2170788" y="1802933"/>
            <a:ext cx="7908484" cy="4537134"/>
            <a:chOff x="2998102" y="1701335"/>
            <a:chExt cx="7908484" cy="4537134"/>
          </a:xfrm>
        </p:grpSpPr>
        <p:sp>
          <p:nvSpPr>
            <p:cNvPr id="2503" name="Google Shape;2503;p89"/>
            <p:cNvSpPr/>
            <p:nvPr/>
          </p:nvSpPr>
          <p:spPr>
            <a:xfrm>
              <a:off x="2998102" y="5433013"/>
              <a:ext cx="7908484" cy="805455"/>
            </a:xfrm>
            <a:prstGeom prst="round2SameRect">
              <a:avLst>
                <a:gd name="adj1" fmla="val 0"/>
                <a:gd name="adj2" fmla="val 17770"/>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Lean is delivering value to customers and continuously improving the ability to do this, by removing waste from the entire system that produces the value.</a:t>
              </a:r>
              <a:endParaRPr/>
            </a:p>
          </p:txBody>
        </p:sp>
        <p:sp>
          <p:nvSpPr>
            <p:cNvPr id="2504" name="Google Shape;2504;p89"/>
            <p:cNvSpPr/>
            <p:nvPr/>
          </p:nvSpPr>
          <p:spPr>
            <a:xfrm>
              <a:off x="2998102" y="1701335"/>
              <a:ext cx="7908484" cy="4537134"/>
            </a:xfrm>
            <a:prstGeom prst="roundRect">
              <a:avLst>
                <a:gd name="adj" fmla="val 3841"/>
              </a:avLst>
            </a:prstGeom>
            <a:noFill/>
            <a:ln w="38100" cap="flat" cmpd="sng">
              <a:solidFill>
                <a:srgbClr val="1115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nvGrpSpPr>
            <p:cNvPr id="2505" name="Google Shape;2505;p89"/>
            <p:cNvGrpSpPr/>
            <p:nvPr/>
          </p:nvGrpSpPr>
          <p:grpSpPr>
            <a:xfrm>
              <a:off x="3185014" y="1894839"/>
              <a:ext cx="7416583" cy="3404871"/>
              <a:chOff x="3185014" y="1845310"/>
              <a:chExt cx="7416583" cy="3404871"/>
            </a:xfrm>
          </p:grpSpPr>
          <p:pic>
            <p:nvPicPr>
              <p:cNvPr id="2506" name="Google Shape;2506;p89"/>
              <p:cNvPicPr preferRelativeResize="0"/>
              <p:nvPr/>
            </p:nvPicPr>
            <p:blipFill rotWithShape="1">
              <a:blip r:embed="rId3">
                <a:alphaModFix/>
              </a:blip>
              <a:srcRect l="6450" t="9700" r="2121" b="26375"/>
              <a:stretch/>
            </p:blipFill>
            <p:spPr>
              <a:xfrm>
                <a:off x="3546388" y="2137719"/>
                <a:ext cx="7055209" cy="3112462"/>
              </a:xfrm>
              <a:prstGeom prst="rect">
                <a:avLst/>
              </a:prstGeom>
              <a:noFill/>
              <a:ln>
                <a:noFill/>
              </a:ln>
            </p:spPr>
          </p:pic>
          <p:sp>
            <p:nvSpPr>
              <p:cNvPr id="2507" name="Google Shape;2507;p89"/>
              <p:cNvSpPr/>
              <p:nvPr/>
            </p:nvSpPr>
            <p:spPr>
              <a:xfrm>
                <a:off x="3185014" y="1845310"/>
                <a:ext cx="899886" cy="899886"/>
              </a:xfrm>
              <a:prstGeom prst="ellipse">
                <a:avLst/>
              </a:prstGeom>
              <a:solidFill>
                <a:srgbClr val="0EC07D"/>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Arial"/>
                    <a:ea typeface="Arial"/>
                    <a:cs typeface="Arial"/>
                    <a:sym typeface="Arial"/>
                  </a:rPr>
                  <a:t>Lean</a:t>
                </a:r>
                <a:endParaRPr/>
              </a:p>
            </p:txBody>
          </p:sp>
        </p:grpSp>
      </p:grpSp>
      <p:sp>
        <p:nvSpPr>
          <p:cNvPr id="10" name="Rectangle 9">
            <a:extLst>
              <a:ext uri="{FF2B5EF4-FFF2-40B4-BE49-F238E27FC236}">
                <a16:creationId xmlns:a16="http://schemas.microsoft.com/office/drawing/2014/main" id="{F6E8052D-23D5-4954-B6AA-95FAF3E828D0}"/>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CABB13B5-6AC0-4154-BCB2-6C1A15B62646}"/>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1.3 Definition of Digital Transformation</a:t>
            </a:r>
            <a:endParaRPr/>
          </a:p>
        </p:txBody>
      </p:sp>
      <p:sp>
        <p:nvSpPr>
          <p:cNvPr id="921" name="Google Shape;921;p9"/>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pic>
        <p:nvPicPr>
          <p:cNvPr id="922" name="Google Shape;922;p9"/>
          <p:cNvPicPr preferRelativeResize="0"/>
          <p:nvPr/>
        </p:nvPicPr>
        <p:blipFill rotWithShape="1">
          <a:blip r:embed="rId3">
            <a:alphaModFix/>
          </a:blip>
          <a:srcRect t="2904" b="2903"/>
          <a:stretch/>
        </p:blipFill>
        <p:spPr>
          <a:xfrm>
            <a:off x="0" y="1450975"/>
            <a:ext cx="12192000" cy="2822575"/>
          </a:xfrm>
          <a:prstGeom prst="rect">
            <a:avLst/>
          </a:prstGeom>
          <a:noFill/>
          <a:ln>
            <a:noFill/>
          </a:ln>
        </p:spPr>
      </p:pic>
      <p:sp>
        <p:nvSpPr>
          <p:cNvPr id="923" name="Google Shape;923;p9"/>
          <p:cNvSpPr txBox="1"/>
          <p:nvPr/>
        </p:nvSpPr>
        <p:spPr>
          <a:xfrm>
            <a:off x="1138259" y="4802597"/>
            <a:ext cx="7375007" cy="874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“Software engineering is the technology that encompasses a process, a set of methods and an array of tools that allow professionals to build high quality computer software.”</a:t>
            </a:r>
            <a:endParaRPr/>
          </a:p>
        </p:txBody>
      </p:sp>
      <p:sp>
        <p:nvSpPr>
          <p:cNvPr id="924" name="Google Shape;924;p9"/>
          <p:cNvSpPr txBox="1"/>
          <p:nvPr/>
        </p:nvSpPr>
        <p:spPr>
          <a:xfrm>
            <a:off x="8522430" y="3132903"/>
            <a:ext cx="3553456" cy="457200"/>
          </a:xfrm>
          <a:prstGeom prst="rect">
            <a:avLst/>
          </a:prstGeom>
          <a:solidFill>
            <a:srgbClr val="7F7F7F">
              <a:alpha val="57254"/>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Roger S. Pressman</a:t>
            </a:r>
            <a:endParaRPr sz="1800" b="1" i="0" u="none" strike="noStrike" cap="none">
              <a:solidFill>
                <a:schemeClr val="lt1"/>
              </a:solidFill>
              <a:latin typeface="Arial"/>
              <a:ea typeface="Arial"/>
              <a:cs typeface="Arial"/>
              <a:sym typeface="Arial"/>
            </a:endParaRPr>
          </a:p>
        </p:txBody>
      </p:sp>
      <p:sp>
        <p:nvSpPr>
          <p:cNvPr id="925" name="Google Shape;925;p9"/>
          <p:cNvSpPr txBox="1"/>
          <p:nvPr/>
        </p:nvSpPr>
        <p:spPr>
          <a:xfrm>
            <a:off x="8522429" y="3590102"/>
            <a:ext cx="3553457" cy="544575"/>
          </a:xfrm>
          <a:prstGeom prst="rect">
            <a:avLst/>
          </a:prstGeom>
          <a:solidFill>
            <a:srgbClr val="7F7F7F">
              <a:alpha val="57254"/>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President of R.S. Pressman &amp; Associates</a:t>
            </a:r>
            <a:endParaRPr sz="1400" b="0" i="0" u="none" strike="noStrike" cap="none">
              <a:solidFill>
                <a:schemeClr val="lt1"/>
              </a:solidFill>
              <a:latin typeface="Arial"/>
              <a:ea typeface="Arial"/>
              <a:cs typeface="Arial"/>
              <a:sym typeface="Arial"/>
            </a:endParaRPr>
          </a:p>
        </p:txBody>
      </p:sp>
      <p:pic>
        <p:nvPicPr>
          <p:cNvPr id="926" name="Google Shape;926;p9"/>
          <p:cNvPicPr preferRelativeResize="0"/>
          <p:nvPr/>
        </p:nvPicPr>
        <p:blipFill rotWithShape="1">
          <a:blip r:embed="rId4">
            <a:alphaModFix/>
          </a:blip>
          <a:srcRect/>
          <a:stretch/>
        </p:blipFill>
        <p:spPr>
          <a:xfrm>
            <a:off x="9351712" y="4430501"/>
            <a:ext cx="2632325" cy="1776096"/>
          </a:xfrm>
          <a:prstGeom prst="rect">
            <a:avLst/>
          </a:prstGeom>
          <a:noFill/>
          <a:ln>
            <a:noFill/>
          </a:ln>
        </p:spPr>
      </p:pic>
      <p:sp>
        <p:nvSpPr>
          <p:cNvPr id="927" name="Google Shape;927;p9"/>
          <p:cNvSpPr txBox="1"/>
          <p:nvPr/>
        </p:nvSpPr>
        <p:spPr>
          <a:xfrm>
            <a:off x="155972" y="6179665"/>
            <a:ext cx="8717100" cy="299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900" b="0" i="1" u="none" strike="noStrike" cap="none">
                <a:solidFill>
                  <a:srgbClr val="000000"/>
                </a:solidFill>
                <a:latin typeface="Arial"/>
                <a:ea typeface="Arial"/>
                <a:cs typeface="Arial"/>
                <a:sym typeface="Arial"/>
              </a:rPr>
              <a:t>Source adopted from “Software Engineering: A Practitioner's Approach” written by Roger S. Pressman</a:t>
            </a:r>
            <a:endParaRPr/>
          </a:p>
        </p:txBody>
      </p:sp>
      <p:sp>
        <p:nvSpPr>
          <p:cNvPr id="10" name="Rectangle 9">
            <a:extLst>
              <a:ext uri="{FF2B5EF4-FFF2-40B4-BE49-F238E27FC236}">
                <a16:creationId xmlns:a16="http://schemas.microsoft.com/office/drawing/2014/main" id="{669429EB-67C6-40D5-B745-BC42696C27DF}"/>
              </a:ext>
            </a:extLst>
          </p:cNvPr>
          <p:cNvSpPr/>
          <p:nvPr/>
        </p:nvSpPr>
        <p:spPr>
          <a:xfrm>
            <a:off x="95891" y="6406894"/>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A9098C76-3F34-47D8-875E-FE554138B4A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512"/>
        <p:cNvGrpSpPr/>
        <p:nvPr/>
      </p:nvGrpSpPr>
      <p:grpSpPr>
        <a:xfrm>
          <a:off x="0" y="0"/>
          <a:ext cx="0" cy="0"/>
          <a:chOff x="0" y="0"/>
          <a:chExt cx="0" cy="0"/>
        </a:xfrm>
      </p:grpSpPr>
      <p:sp>
        <p:nvSpPr>
          <p:cNvPr id="2513" name="Google Shape;2513;p90"/>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2514" name="Google Shape;2514;p90"/>
          <p:cNvSpPr txBox="1">
            <a:spLocks noGrp="1"/>
          </p:cNvSpPr>
          <p:nvPr>
            <p:ph type="body" idx="1"/>
          </p:nvPr>
        </p:nvSpPr>
        <p:spPr>
          <a:xfrm>
            <a:off x="4809151" y="1852368"/>
            <a:ext cx="6690515" cy="3749411"/>
          </a:xfrm>
          <a:prstGeom prst="rect">
            <a:avLst/>
          </a:prstGeom>
          <a:noFill/>
          <a:ln>
            <a:noFill/>
          </a:ln>
        </p:spPr>
        <p:txBody>
          <a:bodyPr spcFirstLastPara="1" wrap="square" lIns="91425" tIns="45700" rIns="91425" bIns="45700" anchor="t" anchorCtr="0">
            <a:noAutofit/>
          </a:bodyPr>
          <a:lstStyle/>
          <a:p>
            <a:pPr marL="342891" lvl="0" indent="-342891" algn="l" rtl="0">
              <a:lnSpc>
                <a:spcPct val="100000"/>
              </a:lnSpc>
              <a:spcBef>
                <a:spcPts val="0"/>
              </a:spcBef>
              <a:spcAft>
                <a:spcPts val="0"/>
              </a:spcAft>
              <a:buSzPts val="1800"/>
              <a:buAutoNum type="arabicPeriod"/>
            </a:pPr>
            <a:r>
              <a:rPr lang="en-US"/>
              <a:t>Which of the following options is not a LEAN principle?</a:t>
            </a:r>
            <a:endParaRPr/>
          </a:p>
          <a:p>
            <a:pPr marL="688957" lvl="1" indent="-342891" algn="l" rtl="0">
              <a:lnSpc>
                <a:spcPct val="100000"/>
              </a:lnSpc>
              <a:spcBef>
                <a:spcPts val="600"/>
              </a:spcBef>
              <a:spcAft>
                <a:spcPts val="0"/>
              </a:spcAft>
              <a:buSzPts val="1800"/>
              <a:buAutoNum type="alphaUcParenR"/>
            </a:pPr>
            <a:r>
              <a:rPr lang="en-US"/>
              <a:t>Elimination of fees</a:t>
            </a:r>
            <a:endParaRPr/>
          </a:p>
          <a:p>
            <a:pPr marL="688957" lvl="1" indent="-342891" algn="l" rtl="0">
              <a:lnSpc>
                <a:spcPct val="100000"/>
              </a:lnSpc>
              <a:spcBef>
                <a:spcPts val="200"/>
              </a:spcBef>
              <a:spcAft>
                <a:spcPts val="0"/>
              </a:spcAft>
              <a:buSzPts val="1800"/>
              <a:buAutoNum type="alphaUcParenR"/>
            </a:pPr>
            <a:r>
              <a:rPr lang="en-US"/>
              <a:t>Slow delivery of features</a:t>
            </a:r>
            <a:endParaRPr/>
          </a:p>
          <a:p>
            <a:pPr marL="688957" lvl="1" indent="-342891" algn="l" rtl="0">
              <a:lnSpc>
                <a:spcPct val="100000"/>
              </a:lnSpc>
              <a:spcBef>
                <a:spcPts val="200"/>
              </a:spcBef>
              <a:spcAft>
                <a:spcPts val="0"/>
              </a:spcAft>
              <a:buSzPts val="1800"/>
              <a:buAutoNum type="alphaUcParenR"/>
            </a:pPr>
            <a:r>
              <a:rPr lang="en-US"/>
              <a:t>Late decision making</a:t>
            </a:r>
            <a:endParaRPr/>
          </a:p>
          <a:p>
            <a:pPr marL="688957" lvl="1" indent="-342891" algn="l" rtl="0">
              <a:lnSpc>
                <a:spcPct val="100000"/>
              </a:lnSpc>
              <a:spcBef>
                <a:spcPts val="200"/>
              </a:spcBef>
              <a:spcAft>
                <a:spcPts val="0"/>
              </a:spcAft>
              <a:buSzPts val="1800"/>
              <a:buAutoNum type="alphaUcParenR"/>
            </a:pPr>
            <a:r>
              <a:rPr lang="en-US"/>
              <a:t>Holistic approach</a:t>
            </a:r>
            <a:endParaRPr/>
          </a:p>
          <a:p>
            <a:pPr marL="688957" lvl="1" indent="-228590" algn="l" rtl="0">
              <a:lnSpc>
                <a:spcPct val="100000"/>
              </a:lnSpc>
              <a:spcBef>
                <a:spcPts val="200"/>
              </a:spcBef>
              <a:spcAft>
                <a:spcPts val="0"/>
              </a:spcAft>
              <a:buSzPts val="1800"/>
              <a:buNone/>
            </a:pPr>
            <a:endParaRPr/>
          </a:p>
        </p:txBody>
      </p:sp>
      <p:sp>
        <p:nvSpPr>
          <p:cNvPr id="4" name="Rectangle 3">
            <a:extLst>
              <a:ext uri="{FF2B5EF4-FFF2-40B4-BE49-F238E27FC236}">
                <a16:creationId xmlns:a16="http://schemas.microsoft.com/office/drawing/2014/main" id="{7C254D52-AB55-46F9-A3DF-94423C967D92}"/>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EA7B754A-321B-470A-9E42-EE90233B34E0}"/>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518"/>
        <p:cNvGrpSpPr/>
        <p:nvPr/>
      </p:nvGrpSpPr>
      <p:grpSpPr>
        <a:xfrm>
          <a:off x="0" y="0"/>
          <a:ext cx="0" cy="0"/>
          <a:chOff x="0" y="0"/>
          <a:chExt cx="0" cy="0"/>
        </a:xfrm>
      </p:grpSpPr>
      <p:sp>
        <p:nvSpPr>
          <p:cNvPr id="2519" name="Google Shape;2519;p9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a:t>In a nutshell, we learnt:</a:t>
            </a:r>
            <a:endParaRPr/>
          </a:p>
        </p:txBody>
      </p:sp>
      <p:sp>
        <p:nvSpPr>
          <p:cNvPr id="2520" name="Google Shape;2520;p91"/>
          <p:cNvSpPr txBox="1">
            <a:spLocks noGrp="1"/>
          </p:cNvSpPr>
          <p:nvPr>
            <p:ph type="body" idx="1"/>
          </p:nvPr>
        </p:nvSpPr>
        <p:spPr>
          <a:xfrm>
            <a:off x="6213746" y="1967241"/>
            <a:ext cx="5285919" cy="3749409"/>
          </a:xfrm>
          <a:prstGeom prst="rect">
            <a:avLst/>
          </a:prstGeom>
          <a:noFill/>
          <a:ln>
            <a:noFill/>
          </a:ln>
        </p:spPr>
        <p:txBody>
          <a:bodyPr spcFirstLastPara="1" wrap="square" lIns="0" tIns="45700" rIns="91425" bIns="45700" anchor="t" anchorCtr="0">
            <a:noAutofit/>
          </a:bodyPr>
          <a:lstStyle/>
          <a:p>
            <a:pPr marL="347663" lvl="1" indent="-344488" algn="l" rtl="0">
              <a:lnSpc>
                <a:spcPct val="100000"/>
              </a:lnSpc>
              <a:spcBef>
                <a:spcPts val="300"/>
              </a:spcBef>
              <a:spcAft>
                <a:spcPts val="0"/>
              </a:spcAft>
              <a:buSzPts val="1800"/>
              <a:buAutoNum type="arabicPeriod"/>
            </a:pPr>
            <a:r>
              <a:rPr lang="en-US"/>
              <a:t>Agile methodology</a:t>
            </a:r>
            <a:endParaRPr/>
          </a:p>
          <a:p>
            <a:pPr marL="347663" lvl="1" indent="-344488" algn="l" rtl="0">
              <a:lnSpc>
                <a:spcPct val="100000"/>
              </a:lnSpc>
              <a:spcBef>
                <a:spcPts val="300"/>
              </a:spcBef>
              <a:spcAft>
                <a:spcPts val="0"/>
              </a:spcAft>
              <a:buSzPts val="1800"/>
              <a:buAutoNum type="arabicPeriod"/>
            </a:pPr>
            <a:r>
              <a:rPr lang="en-US"/>
              <a:t>Software, History of Software Engineering and Software Development Methodologies</a:t>
            </a:r>
            <a:endParaRPr/>
          </a:p>
          <a:p>
            <a:pPr marL="347663" lvl="1" indent="-344488" algn="l" rtl="0">
              <a:lnSpc>
                <a:spcPct val="100000"/>
              </a:lnSpc>
              <a:spcBef>
                <a:spcPts val="300"/>
              </a:spcBef>
              <a:spcAft>
                <a:spcPts val="0"/>
              </a:spcAft>
              <a:buSzPts val="1800"/>
              <a:buAutoNum type="arabicPeriod"/>
            </a:pPr>
            <a:r>
              <a:rPr lang="en-US"/>
              <a:t>Traditional Software Development Models</a:t>
            </a:r>
            <a:endParaRPr/>
          </a:p>
          <a:p>
            <a:pPr marL="347663" lvl="1" indent="-344488" algn="l" rtl="0">
              <a:lnSpc>
                <a:spcPct val="100000"/>
              </a:lnSpc>
              <a:spcBef>
                <a:spcPts val="300"/>
              </a:spcBef>
              <a:spcAft>
                <a:spcPts val="0"/>
              </a:spcAft>
              <a:buSzPts val="1800"/>
              <a:buAutoNum type="arabicPeriod"/>
            </a:pPr>
            <a:r>
              <a:rPr lang="en-US"/>
              <a:t>Waterfall Model, Classical Waterfall Model</a:t>
            </a:r>
            <a:endParaRPr/>
          </a:p>
          <a:p>
            <a:pPr marL="347663" lvl="1" indent="-344488" algn="l" rtl="0">
              <a:lnSpc>
                <a:spcPct val="100000"/>
              </a:lnSpc>
              <a:spcBef>
                <a:spcPts val="300"/>
              </a:spcBef>
              <a:spcAft>
                <a:spcPts val="0"/>
              </a:spcAft>
              <a:buSzPts val="1800"/>
              <a:buAutoNum type="arabicPeriod"/>
            </a:pPr>
            <a:r>
              <a:rPr lang="en-US"/>
              <a:t>Traditional IT Organizations</a:t>
            </a:r>
            <a:endParaRPr/>
          </a:p>
          <a:p>
            <a:pPr marL="347663" lvl="1" indent="-344488" algn="l" rtl="0">
              <a:lnSpc>
                <a:spcPct val="100000"/>
              </a:lnSpc>
              <a:spcBef>
                <a:spcPts val="300"/>
              </a:spcBef>
              <a:spcAft>
                <a:spcPts val="0"/>
              </a:spcAft>
              <a:buSzPts val="1800"/>
              <a:buAutoNum type="arabicPeriod"/>
            </a:pPr>
            <a:r>
              <a:rPr lang="en-US"/>
              <a:t>Developers vs IT Operations Conflict</a:t>
            </a:r>
            <a:endParaRPr/>
          </a:p>
          <a:p>
            <a:pPr marL="347663" lvl="1" indent="-344488" algn="l" rtl="0">
              <a:lnSpc>
                <a:spcPct val="100000"/>
              </a:lnSpc>
              <a:spcBef>
                <a:spcPts val="300"/>
              </a:spcBef>
              <a:spcAft>
                <a:spcPts val="0"/>
              </a:spcAft>
              <a:buSzPts val="1800"/>
              <a:buAutoNum type="arabicPeriod"/>
            </a:pPr>
            <a:r>
              <a:rPr lang="en-US"/>
              <a:t>Birth of Agile, Four Values of the Agile Manifesto</a:t>
            </a:r>
            <a:endParaRPr/>
          </a:p>
          <a:p>
            <a:pPr marL="347663" lvl="1" indent="-344488" algn="l" rtl="0">
              <a:lnSpc>
                <a:spcPct val="100000"/>
              </a:lnSpc>
              <a:spcBef>
                <a:spcPts val="300"/>
              </a:spcBef>
              <a:spcAft>
                <a:spcPts val="0"/>
              </a:spcAft>
              <a:buSzPts val="1800"/>
              <a:buAutoNum type="arabicPeriod"/>
            </a:pPr>
            <a:r>
              <a:rPr lang="en-US"/>
              <a:t>Scrum, Scrum Theory, Scrum Values, Scrum Roles, Scrum Master</a:t>
            </a:r>
            <a:br>
              <a:rPr lang="en-US"/>
            </a:br>
            <a:r>
              <a:rPr lang="en-US"/>
              <a:t>Scrum Sprints, Benefits of Scrum</a:t>
            </a:r>
            <a:endParaRPr/>
          </a:p>
          <a:p>
            <a:pPr marL="347663" lvl="1" indent="-344488" algn="l" rtl="0">
              <a:lnSpc>
                <a:spcPct val="100000"/>
              </a:lnSpc>
              <a:spcBef>
                <a:spcPts val="300"/>
              </a:spcBef>
              <a:spcAft>
                <a:spcPts val="0"/>
              </a:spcAft>
              <a:buSzPts val="1800"/>
              <a:buAutoNum type="arabicPeriod"/>
            </a:pPr>
            <a:r>
              <a:rPr lang="en-US"/>
              <a:t>Planning and Estimation, Agile Planning, Levels of Agile Planning</a:t>
            </a:r>
            <a:endParaRPr/>
          </a:p>
        </p:txBody>
      </p:sp>
      <p:sp>
        <p:nvSpPr>
          <p:cNvPr id="4" name="Rectangle 3">
            <a:extLst>
              <a:ext uri="{FF2B5EF4-FFF2-40B4-BE49-F238E27FC236}">
                <a16:creationId xmlns:a16="http://schemas.microsoft.com/office/drawing/2014/main" id="{43C9264F-0F53-4AC4-B24F-24F7E500CA65}"/>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FCD46998-A01C-409C-94E5-731DD2052F34}"/>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524"/>
        <p:cNvGrpSpPr/>
        <p:nvPr/>
      </p:nvGrpSpPr>
      <p:grpSpPr>
        <a:xfrm>
          <a:off x="0" y="0"/>
          <a:ext cx="0" cy="0"/>
          <a:chOff x="0" y="0"/>
          <a:chExt cx="0" cy="0"/>
        </a:xfrm>
      </p:grpSpPr>
      <p:sp>
        <p:nvSpPr>
          <p:cNvPr id="2525" name="Google Shape;2525;p9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a:t>In a nutshell, we learnt (Contd.):</a:t>
            </a:r>
            <a:endParaRPr/>
          </a:p>
        </p:txBody>
      </p:sp>
      <p:sp>
        <p:nvSpPr>
          <p:cNvPr id="2526" name="Google Shape;2526;p92"/>
          <p:cNvSpPr txBox="1">
            <a:spLocks noGrp="1"/>
          </p:cNvSpPr>
          <p:nvPr>
            <p:ph type="body" idx="1"/>
          </p:nvPr>
        </p:nvSpPr>
        <p:spPr>
          <a:xfrm>
            <a:off x="6213746" y="1967241"/>
            <a:ext cx="5285919" cy="3749409"/>
          </a:xfrm>
          <a:prstGeom prst="rect">
            <a:avLst/>
          </a:prstGeom>
          <a:noFill/>
          <a:ln>
            <a:noFill/>
          </a:ln>
        </p:spPr>
        <p:txBody>
          <a:bodyPr spcFirstLastPara="1" wrap="square" lIns="0" tIns="45700" rIns="91425" bIns="45700" anchor="t" anchorCtr="0">
            <a:noAutofit/>
          </a:bodyPr>
          <a:lstStyle/>
          <a:p>
            <a:pPr marL="347663" lvl="1" indent="-344488" algn="l" rtl="0">
              <a:lnSpc>
                <a:spcPct val="100000"/>
              </a:lnSpc>
              <a:spcBef>
                <a:spcPts val="300"/>
              </a:spcBef>
              <a:spcAft>
                <a:spcPts val="0"/>
              </a:spcAft>
              <a:buSzPts val="1800"/>
              <a:buFont typeface="Arial"/>
              <a:buAutoNum type="arabicPeriod" startAt="10"/>
            </a:pPr>
            <a:r>
              <a:rPr lang="en-US"/>
              <a:t>Conditions of Satisfaction, Velocity</a:t>
            </a:r>
            <a:endParaRPr/>
          </a:p>
          <a:p>
            <a:pPr marL="347663" lvl="1" indent="-344488" algn="l" rtl="0">
              <a:lnSpc>
                <a:spcPct val="100000"/>
              </a:lnSpc>
              <a:spcBef>
                <a:spcPts val="300"/>
              </a:spcBef>
              <a:spcAft>
                <a:spcPts val="0"/>
              </a:spcAft>
              <a:buSzPts val="1800"/>
              <a:buAutoNum type="arabicPeriod" startAt="10"/>
            </a:pPr>
            <a:r>
              <a:rPr lang="en-US"/>
              <a:t>Estimating Techniques</a:t>
            </a:r>
            <a:endParaRPr/>
          </a:p>
          <a:p>
            <a:pPr marL="347663" lvl="1" indent="-344488" algn="l" rtl="0">
              <a:lnSpc>
                <a:spcPct val="100000"/>
              </a:lnSpc>
              <a:spcBef>
                <a:spcPts val="300"/>
              </a:spcBef>
              <a:spcAft>
                <a:spcPts val="0"/>
              </a:spcAft>
              <a:buSzPts val="1800"/>
              <a:buAutoNum type="arabicPeriod" startAt="10"/>
            </a:pPr>
            <a:r>
              <a:rPr lang="en-US"/>
              <a:t>Soft Skills in Agile</a:t>
            </a:r>
            <a:endParaRPr/>
          </a:p>
          <a:p>
            <a:pPr marL="3175" lvl="1" indent="0" algn="l" rtl="0">
              <a:lnSpc>
                <a:spcPct val="100000"/>
              </a:lnSpc>
              <a:spcBef>
                <a:spcPts val="600"/>
              </a:spcBef>
              <a:spcAft>
                <a:spcPts val="0"/>
              </a:spcAft>
              <a:buSzPts val="1800"/>
              <a:buNone/>
            </a:pPr>
            <a:endParaRPr/>
          </a:p>
        </p:txBody>
      </p:sp>
      <p:sp>
        <p:nvSpPr>
          <p:cNvPr id="4" name="Rectangle 3">
            <a:extLst>
              <a:ext uri="{FF2B5EF4-FFF2-40B4-BE49-F238E27FC236}">
                <a16:creationId xmlns:a16="http://schemas.microsoft.com/office/drawing/2014/main" id="{0BBCF621-2327-49FA-88C9-3C91F16489CE}"/>
              </a:ext>
            </a:extLst>
          </p:cNvPr>
          <p:cNvSpPr/>
          <p:nvPr/>
        </p:nvSpPr>
        <p:spPr>
          <a:xfrm>
            <a:off x="0" y="6504498"/>
            <a:ext cx="6366553" cy="35350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F42615B0-F894-4AC1-BA23-8B7F18EF5C02}"/>
              </a:ext>
            </a:extLst>
          </p:cNvPr>
          <p:cNvSpPr/>
          <p:nvPr/>
        </p:nvSpPr>
        <p:spPr>
          <a:xfrm>
            <a:off x="208635" y="253218"/>
            <a:ext cx="2731513" cy="380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B050"/>
                </a:solidFill>
              </a:rPr>
              <a:t>Module 8: Agile Practices </a:t>
            </a:r>
            <a:endParaRPr lang="en-IN" dirty="0">
              <a:solidFill>
                <a:srgbClr val="00B05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3" name="Rectangle 2">
            <a:extLst>
              <a:ext uri="{FF2B5EF4-FFF2-40B4-BE49-F238E27FC236}">
                <a16:creationId xmlns:a16="http://schemas.microsoft.com/office/drawing/2014/main" id="{099EBF6E-ED53-4C56-A75B-9DDE888FC5C6}"/>
              </a:ext>
            </a:extLst>
          </p:cNvPr>
          <p:cNvSpPr/>
          <p:nvPr/>
        </p:nvSpPr>
        <p:spPr>
          <a:xfrm>
            <a:off x="287676" y="318499"/>
            <a:ext cx="1643866" cy="5959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29625</Words>
  <Application>Microsoft Office PowerPoint</Application>
  <PresentationFormat>Widescreen</PresentationFormat>
  <Paragraphs>2268</Paragraphs>
  <Slides>93</Slides>
  <Notes>93</Notes>
  <HiddenSlides>0</HiddenSlides>
  <MMClips>0</MMClips>
  <ScaleCrop>false</ScaleCrop>
  <HeadingPairs>
    <vt:vector size="4" baseType="variant">
      <vt:variant>
        <vt:lpstr>Theme</vt:lpstr>
      </vt:variant>
      <vt:variant>
        <vt:i4>2</vt:i4>
      </vt:variant>
      <vt:variant>
        <vt:lpstr>Slide Titles</vt:lpstr>
      </vt:variant>
      <vt:variant>
        <vt:i4>93</vt:i4>
      </vt:variant>
    </vt:vector>
  </HeadingPairs>
  <TitlesOfParts>
    <vt:vector size="95" baseType="lpstr">
      <vt:lpstr>DevOps_Semester 1_Mod5-Upes-Xebia-v1.0.0</vt:lpstr>
      <vt:lpstr>Custom Design</vt:lpstr>
      <vt:lpstr>PowerPoint Presentation</vt:lpstr>
      <vt:lpstr>Module Objectives</vt:lpstr>
      <vt:lpstr>Module Objectives (Contd.)</vt:lpstr>
      <vt:lpstr>Module Topics</vt:lpstr>
      <vt:lpstr>1.1 Agile Methodology - Evolution</vt:lpstr>
      <vt:lpstr>1.2 Software</vt:lpstr>
      <vt:lpstr>1.2.1 Different Types of Software</vt:lpstr>
      <vt:lpstr>What did You Grasp?</vt:lpstr>
      <vt:lpstr>1.3 Definition of Digital Transformation</vt:lpstr>
      <vt:lpstr>1.4 History of Software Engineering</vt:lpstr>
      <vt:lpstr>1.4 History of Software Engineering (Contd.)</vt:lpstr>
      <vt:lpstr>1.5 History of Software Development Methodologies</vt:lpstr>
      <vt:lpstr>1.6 Traditional Software Development Models</vt:lpstr>
      <vt:lpstr>What did You Grasp?</vt:lpstr>
      <vt:lpstr>1.7 Waterfall Model</vt:lpstr>
      <vt:lpstr>1.8 Classical Waterfall Model</vt:lpstr>
      <vt:lpstr>1.8.1 First Stage – Feasibility Study</vt:lpstr>
      <vt:lpstr>1.8.2 Second Stage – Requirements Analysis and Specification Design </vt:lpstr>
      <vt:lpstr>1.8.3 Third Stage – Design Phase</vt:lpstr>
      <vt:lpstr>1.8.4 Fourth Stage – Coding and Unit Testing</vt:lpstr>
      <vt:lpstr>1.8.5 Fifth Stage – Integration and System Testing </vt:lpstr>
      <vt:lpstr>1.8.5 Fifth Stage – Integration and System Testing (Contd.)</vt:lpstr>
      <vt:lpstr>1.8.6 Sixth Stage – System Deployment and Maintenance</vt:lpstr>
      <vt:lpstr>1.9 Advantages of Waterfall Model </vt:lpstr>
      <vt:lpstr>1.10 Shortcomings of the Waterfall Model</vt:lpstr>
      <vt:lpstr>What did You Grasp?</vt:lpstr>
      <vt:lpstr>What did You Grasp?</vt:lpstr>
      <vt:lpstr>1.11 Gated Waterfall Model </vt:lpstr>
      <vt:lpstr>1.12 Traditional IT Organizations</vt:lpstr>
      <vt:lpstr>1.13 Developers vs IT Operations Conflict</vt:lpstr>
      <vt:lpstr>1.14 Problems with the Traditional Development and the Operations </vt:lpstr>
      <vt:lpstr>What did You Grasp?</vt:lpstr>
      <vt:lpstr>1.15 Birth of Agile</vt:lpstr>
      <vt:lpstr>1.16 Four Values of the Agile Manifesto</vt:lpstr>
      <vt:lpstr>1.16.1 Agile Manifesto</vt:lpstr>
      <vt:lpstr>1.16.1 Agile Manifesto (Contd.)</vt:lpstr>
      <vt:lpstr>1.16.1 Agile Manifesto (Contd.)</vt:lpstr>
      <vt:lpstr>1.16.1 Agile Manifesto (Contd.)</vt:lpstr>
      <vt:lpstr>1.16.2 Twelve Principles of the Agile Manifesto</vt:lpstr>
      <vt:lpstr>1.17 Scrum: An Introduction</vt:lpstr>
      <vt:lpstr>1.17.1 Why Scrum?</vt:lpstr>
      <vt:lpstr>1.17.2 Scrum Theory</vt:lpstr>
      <vt:lpstr>1.17.3 Scrum Values</vt:lpstr>
      <vt:lpstr>What did You Grasp?</vt:lpstr>
      <vt:lpstr>1.18 Scrum Roles</vt:lpstr>
      <vt:lpstr>1.18.1 Scrum Master</vt:lpstr>
      <vt:lpstr>1.18.2 Product Owner</vt:lpstr>
      <vt:lpstr>1.18.3 Scrum Development Team</vt:lpstr>
      <vt:lpstr>What did You Grasp?</vt:lpstr>
      <vt:lpstr>1.19 Scrum Sprints</vt:lpstr>
      <vt:lpstr>1.20 Scrum Ceremonies or Events</vt:lpstr>
      <vt:lpstr>1.20.1 Sprint Planning</vt:lpstr>
      <vt:lpstr>1.20.2 Daily Scrum</vt:lpstr>
      <vt:lpstr>1.20.3 Sprint Review</vt:lpstr>
      <vt:lpstr>1.20.4 Sprint Retrospective</vt:lpstr>
      <vt:lpstr>What did You Grasp?</vt:lpstr>
      <vt:lpstr>1.21 Scrum Artifacts</vt:lpstr>
      <vt:lpstr>1.21.1 Product Backlog</vt:lpstr>
      <vt:lpstr>1.21.2 Sprint Backlog</vt:lpstr>
      <vt:lpstr>1.21.3 Increment</vt:lpstr>
      <vt:lpstr>What did You Grasp?</vt:lpstr>
      <vt:lpstr>1.22 Benefits of Scrum</vt:lpstr>
      <vt:lpstr>1.23 Planning and Estimation - An Introduction</vt:lpstr>
      <vt:lpstr>1.23.1 Agile Planning</vt:lpstr>
      <vt:lpstr>1.24 Need for Agile Planning</vt:lpstr>
      <vt:lpstr>1.25 The Agile Planning Onion</vt:lpstr>
      <vt:lpstr>What did You Grasp?</vt:lpstr>
      <vt:lpstr>1.26 Levels of Agile Planning</vt:lpstr>
      <vt:lpstr>1.26.1 Product Vision</vt:lpstr>
      <vt:lpstr>1.26.2 Product Roadmap</vt:lpstr>
      <vt:lpstr>1.26.3 Release Planning</vt:lpstr>
      <vt:lpstr>1.26.4 Iteration Planning</vt:lpstr>
      <vt:lpstr>1.26.5 Daily Scrum/Standup</vt:lpstr>
      <vt:lpstr>1.27 Conditions of Satisfaction</vt:lpstr>
      <vt:lpstr>What did You Grasp?</vt:lpstr>
      <vt:lpstr>1.28 Estimating the Size - Story Points</vt:lpstr>
      <vt:lpstr>1.29 Velocity</vt:lpstr>
      <vt:lpstr>1.30 Estimating in Ideal Days</vt:lpstr>
      <vt:lpstr>What did You Grasp?</vt:lpstr>
      <vt:lpstr>1.31 Estimating Techniques</vt:lpstr>
      <vt:lpstr>1.32 Planning Poker</vt:lpstr>
      <vt:lpstr>1.33 Affinity Grouping</vt:lpstr>
      <vt:lpstr>1.34 T-Shirt Sizes</vt:lpstr>
      <vt:lpstr>What did You Grasp?</vt:lpstr>
      <vt:lpstr>1.35 Agile Implementation in Industry Projects</vt:lpstr>
      <vt:lpstr>1.36 Soft Skills in Agile</vt:lpstr>
      <vt:lpstr>What did You Grasp?</vt:lpstr>
      <vt:lpstr>1.37 Lean Thinking</vt:lpstr>
      <vt:lpstr>1.38 Lean Methodology: Customer is King</vt:lpstr>
      <vt:lpstr>What did You Grasp?</vt:lpstr>
      <vt:lpstr>In a nutshell, we learnt:</vt:lpstr>
      <vt:lpstr>In a nutshell, we learnt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Priyanka Nair</cp:lastModifiedBy>
  <cp:revision>2</cp:revision>
  <dcterms:modified xsi:type="dcterms:W3CDTF">2025-01-13T15:36:05Z</dcterms:modified>
</cp:coreProperties>
</file>