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81"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shali Rana" initials="VR" lastIdx="49" clrIdx="0">
    <p:extLst>
      <p:ext uri="{19B8F6BF-5375-455C-9EA6-DF929625EA0E}">
        <p15:presenceInfo xmlns:p15="http://schemas.microsoft.com/office/powerpoint/2012/main" userId="cbb99b6661feeb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46A"/>
    <a:srgbClr val="44546A"/>
    <a:srgbClr val="ECF4FB"/>
    <a:srgbClr val="0EC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6EF90-1CF8-4A9E-BF54-2CDDC54C64E7}" v="30" dt="2021-09-16T04:54:56.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56" autoAdjust="0"/>
  </p:normalViewPr>
  <p:slideViewPr>
    <p:cSldViewPr snapToGrid="0">
      <p:cViewPr varScale="1">
        <p:scale>
          <a:sx n="72" d="100"/>
          <a:sy n="72" d="100"/>
        </p:scale>
        <p:origin x="636" y="5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23494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r>
              <a:rPr lang="en-US" sz="1100" b="1" i="0" u="none" strike="noStrike" cap="none" dirty="0">
                <a:solidFill>
                  <a:srgbClr val="000000"/>
                </a:solidFill>
                <a:effectLst/>
                <a:latin typeface="Arial"/>
                <a:ea typeface="Arial"/>
                <a:cs typeface="Arial"/>
                <a:sym typeface="Arial"/>
              </a:rPr>
              <a:t>Notes to the Facilitator:</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Welcome the participants and give them an overview of the module. Tell them that they will learn about the ‘Kanban Principles’ in this module. </a:t>
            </a:r>
            <a:endParaRPr lang="en-US" b="0" dirty="0">
              <a:effectLst/>
            </a:endParaRPr>
          </a:p>
          <a:p>
            <a:pPr marL="158750" indent="0" rtl="0">
              <a:buNone/>
            </a:pPr>
            <a:br>
              <a:rPr lang="en-US" b="0" dirty="0">
                <a:effectLst/>
              </a:rPr>
            </a:br>
            <a:r>
              <a:rPr lang="en-US" sz="1100" b="1" i="0" u="none" strike="noStrike" cap="none" dirty="0">
                <a:solidFill>
                  <a:srgbClr val="000000"/>
                </a:solidFill>
                <a:effectLst/>
                <a:latin typeface="Arial"/>
                <a:ea typeface="Arial"/>
                <a:cs typeface="Arial"/>
                <a:sym typeface="Arial"/>
              </a:rPr>
              <a:t>Notes to the Participants:</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You will learn about the ‘Kanban Principles’ in this module.</a:t>
            </a:r>
            <a:endParaRPr lang="en-US" b="0" dirty="0">
              <a:effectLst/>
            </a:endParaRPr>
          </a:p>
          <a:p>
            <a:pPr marL="158750" indent="0">
              <a:buNone/>
            </a:pPr>
            <a:br>
              <a:rPr lang="en-US" dirty="0"/>
            </a:br>
            <a:endParaRPr dirty="0"/>
          </a:p>
        </p:txBody>
      </p:sp>
    </p:spTree>
    <p:extLst>
      <p:ext uri="{BB962C8B-B14F-4D97-AF65-F5344CB8AC3E}">
        <p14:creationId xmlns:p14="http://schemas.microsoft.com/office/powerpoint/2010/main" val="1959851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Limit work in progress.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Traditional production management teaches us that unfinished products are tied-up capital. This is why every production organization tries to keep the number of half-finished products as low as possible.</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 Again, we have the problem that the value of tangible products is easier to quantify than that initially resident in the minds of software developers. In any case, the following is true for both traditional assembly and knowledge work: the greater the number of active operations in the system, the higher the lead times. Let us demonstrate this using the example of allocation.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All that has been assembled and is ready to be delivered can be invoiced, earning the organization money. From an economic perspective, it is thus cleverer to carry out one operation 100% of the way rather than 10% of each of 10 operations. Therefore, in order to reduce the lead times and establish a continuous workflow, it is sensible to limit the number of operations carried out simultaneously at any given stage.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Hence, we talk about limiting the “</a:t>
            </a:r>
            <a:r>
              <a:rPr lang="en-US" sz="1100" b="0" i="0" u="none" strike="noStrike" cap="none" dirty="0" err="1">
                <a:solidFill>
                  <a:srgbClr val="000000"/>
                </a:solidFill>
                <a:latin typeface="Arial"/>
                <a:ea typeface="Arial"/>
                <a:cs typeface="Arial"/>
                <a:sym typeface="Arial"/>
              </a:rPr>
              <a:t>WiP</a:t>
            </a:r>
            <a:r>
              <a:rPr lang="en-US" sz="1100" b="0" i="0" u="none" strike="noStrike" cap="none" dirty="0">
                <a:solidFill>
                  <a:srgbClr val="000000"/>
                </a:solidFill>
                <a:latin typeface="Arial"/>
                <a:ea typeface="Arial"/>
                <a:cs typeface="Arial"/>
                <a:sym typeface="Arial"/>
              </a:rPr>
              <a:t>” or simply about “</a:t>
            </a:r>
            <a:r>
              <a:rPr lang="en-US" sz="1100" b="0" i="0" u="none" strike="noStrike" cap="none" dirty="0" err="1">
                <a:solidFill>
                  <a:srgbClr val="000000"/>
                </a:solidFill>
                <a:latin typeface="Arial"/>
                <a:ea typeface="Arial"/>
                <a:cs typeface="Arial"/>
                <a:sym typeface="Arial"/>
              </a:rPr>
              <a:t>WiP</a:t>
            </a:r>
            <a:r>
              <a:rPr lang="en-US" sz="1100" b="0" i="0" u="none" strike="noStrike" cap="none" dirty="0">
                <a:solidFill>
                  <a:srgbClr val="000000"/>
                </a:solidFill>
                <a:latin typeface="Arial"/>
                <a:ea typeface="Arial"/>
                <a:cs typeface="Arial"/>
                <a:sym typeface="Arial"/>
              </a:rPr>
              <a:t> limits.” The relationship between the number of simultaneous operations and the lead times becomes clear in the above slide.</a:t>
            </a:r>
            <a:endParaRPr dirty="0"/>
          </a:p>
        </p:txBody>
      </p:sp>
    </p:spTree>
    <p:extLst>
      <p:ext uri="{BB962C8B-B14F-4D97-AF65-F5344CB8AC3E}">
        <p14:creationId xmlns:p14="http://schemas.microsoft.com/office/powerpoint/2010/main" val="2310628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participants about WIP limits in Kanban.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just" rtl="0">
              <a:spcBef>
                <a:spcPts val="0"/>
              </a:spcBef>
              <a:spcAft>
                <a:spcPts val="0"/>
              </a:spcAft>
              <a:buClr>
                <a:schemeClr val="dk1"/>
              </a:buClr>
              <a:buSzPts val="1100"/>
              <a:buFont typeface="Arial"/>
              <a:buNone/>
            </a:pPr>
            <a:r>
              <a:rPr lang="en-US" dirty="0">
                <a:solidFill>
                  <a:schemeClr val="dk1"/>
                </a:solidFill>
              </a:rPr>
              <a:t>The work-in-progress (WIP) limits Kanban imposes ensure that the core engineering team is working on a focused set of issues instead of continually working on issues randomly and never finishing. These restrict the number of work items in the Kanban system as a whole in order to avoid the overflow.</a:t>
            </a:r>
            <a:endParaRPr dirty="0">
              <a:solidFill>
                <a:schemeClr val="dk1"/>
              </a:solidFill>
            </a:endParaRPr>
          </a:p>
          <a:p>
            <a:pPr marL="0" lvl="0" indent="0" algn="just" rtl="0">
              <a:lnSpc>
                <a:spcPct val="100000"/>
              </a:lnSpc>
              <a:spcBef>
                <a:spcPts val="0"/>
              </a:spcBef>
              <a:spcAft>
                <a:spcPts val="0"/>
              </a:spcAft>
              <a:buSzPts val="1100"/>
              <a:buNone/>
            </a:pPr>
            <a:endParaRPr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Let us look more closely at the situation in the above slide. The employee in Development has completed two work items and thus transfers them to the “Done” column. Work in Analysis has also been completed, but the developer is not allowed to collect it because he observes the </a:t>
            </a:r>
            <a:r>
              <a:rPr lang="en-US" dirty="0" err="1">
                <a:solidFill>
                  <a:schemeClr val="dk1"/>
                </a:solidFill>
              </a:rPr>
              <a:t>WiP</a:t>
            </a:r>
            <a:r>
              <a:rPr lang="en-US" dirty="0">
                <a:solidFill>
                  <a:schemeClr val="dk1"/>
                </a:solidFill>
              </a:rPr>
              <a:t> limit of two. The test turns out to be the bottleneck in this process because the Test employee is still working on his current work item, observing the </a:t>
            </a:r>
            <a:r>
              <a:rPr lang="en-US" dirty="0" err="1">
                <a:solidFill>
                  <a:schemeClr val="dk1"/>
                </a:solidFill>
              </a:rPr>
              <a:t>WiP</a:t>
            </a:r>
            <a:r>
              <a:rPr lang="en-US" dirty="0">
                <a:solidFill>
                  <a:schemeClr val="dk1"/>
                </a:solidFill>
              </a:rPr>
              <a:t> limit of one. Only when the tester has completed his work and gathered a new work item from Development can the developer begin with the next work item.</a:t>
            </a:r>
            <a:endParaRPr dirty="0">
              <a:solidFill>
                <a:schemeClr val="dk1"/>
              </a:solidFill>
            </a:endParaRPr>
          </a:p>
          <a:p>
            <a:pPr marL="0" lvl="0" indent="0" algn="just"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extLst>
      <p:ext uri="{BB962C8B-B14F-4D97-AF65-F5344CB8AC3E}">
        <p14:creationId xmlns:p14="http://schemas.microsoft.com/office/powerpoint/2010/main" val="419134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Manage flow.</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Kanban focus is on the workflow. This means that everything that hampers the flow of work, such as blockers and bottlenecks, receives particular attention. The motto is: work on your problems first before going on to new work.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Furthermore, we want to be able to honor agreements we make with our partners enabling us to develop our mutual trust. In order to keep promises and honor agreements, we must know precisely what we’re capable of achieving. When we change something, we also want to be able to see whether the changes prove to be of value.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We therefore must measure the extent of our approach to the stated goals. However, this doesn’t mean that we measure the performance of individual employees, but rather the performance of our Kanban system.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We want to examine whether we have shaped and developed our capacities and processes in this segment of the value chain in such a way that they can deal with the required tasks. If they can’t deal with the tasks, we must change them again—this is the basis of a kaizen culture.</a:t>
            </a:r>
            <a:endParaRPr dirty="0"/>
          </a:p>
        </p:txBody>
      </p:sp>
    </p:spTree>
    <p:extLst>
      <p:ext uri="{BB962C8B-B14F-4D97-AF65-F5344CB8AC3E}">
        <p14:creationId xmlns:p14="http://schemas.microsoft.com/office/powerpoint/2010/main" val="2945569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Make progress policies explicit.</a:t>
            </a:r>
            <a:endParaRPr dirty="0"/>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sz="1100" b="1"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The work style of a Kanban team can be seen as a collection of policies that the group imposes upon itself. These policies are to be transparent to all participants and must be adhered to and have two effects:</a:t>
            </a:r>
            <a:endParaRPr dirty="0"/>
          </a:p>
          <a:p>
            <a:pPr marL="457200" lvl="0" indent="-228600" algn="just"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Errors and aspects of a policy that sometimes need to be changed can only be identified when both the team and the stakeholders adhere to the policies. The training course we relocated to the neighboring café is an excellent example. The baristas immediately realized that the policy “everyone must stand in a single line, regardless of the particular type of order they would like to make,” was no longer feasible when 25 rather than five customers suddenly congregated at the counter. One of the first policies states that a problem should be solved as soon as it appears. The policies themselves are no exception to this: if a policy is no longer effective, it should be changed. The moment we stop changing our policies and standards, we halt the process of improvement.</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Policies remove a large portion of emotion from the discussions. One moves from subjective accusations of guilt to significantly more objective discussions about policies, making consensus on subjects in dispute more likely. This effect is not always immediately apparent. Initially, due to established habits, a guilty party is often sought when a policy isn’t adhered to. At the very least, someone should assume the responsibility of raising conversations to the pertinent level, where the policies themselves and not the individual people are the subject of the discussions.</a:t>
            </a:r>
            <a:endParaRPr dirty="0"/>
          </a:p>
        </p:txBody>
      </p:sp>
    </p:spTree>
    <p:extLst>
      <p:ext uri="{BB962C8B-B14F-4D97-AF65-F5344CB8AC3E}">
        <p14:creationId xmlns:p14="http://schemas.microsoft.com/office/powerpoint/2010/main" val="3046805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Implement feedback mechanisms.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With Kanban, everything is focused on achieving continuous improvement. Learning plays a decisive role. In order for us to be able to learn something, we need feedback to identify what we can do better. For example, many organizations opt for daily stand-up meetings where feedback about the current work situation is exchanged. We recommend that these meetings take place not only at the team level, but also on a larger scale, encompassing the entire value chain.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number of participants can be restricted by using delegates of individual teams to coordinate those of other teams in front of the board. Retrospectives, targeted improvement meetings, are also an important feedback mechanism. </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following maxim applies: the broader the spectrum of participants, the better the feedback. Operational reviews are often used for organization-wide learning about metrics. Whatever helps establish high-quality feedback about the actual process should be integrated into the everyday working practice in order to learn and improve.</a:t>
            </a:r>
            <a:endParaRPr dirty="0"/>
          </a:p>
        </p:txBody>
      </p:sp>
    </p:spTree>
    <p:extLst>
      <p:ext uri="{BB962C8B-B14F-4D97-AF65-F5344CB8AC3E}">
        <p14:creationId xmlns:p14="http://schemas.microsoft.com/office/powerpoint/2010/main" val="2948122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Improve collaboratively. </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Improvement doesn’t mean that we constantly have to reinvent the wheel. In the case of multiple problems, we can fall back on approaches and models that illuminate the sets of problems that constantly reappear in all systems and have hence already proved their value in practice. Kanban is thus itself an adaptation of available practices and ideals—for example, from the automobile industry—for the purposes of software development in particular and knowledge work in general. David J. Anderson found several fitting and well-proven theories for the basic principles of Kanban such as Eliyahu M. Goldratt’s aforementioned theory of constraints; economic understandings of waste in the form of transaction and coordination costs, for example; or the influences of variability on a given system.</a:t>
            </a:r>
            <a:endParaRPr dirty="0"/>
          </a:p>
          <a:p>
            <a:pPr marL="457200" lvl="0" indent="-228600" algn="just" rtl="0">
              <a:lnSpc>
                <a:spcPct val="100000"/>
              </a:lnSpc>
              <a:spcBef>
                <a:spcPts val="0"/>
              </a:spcBef>
              <a:spcAft>
                <a:spcPts val="0"/>
              </a:spcAft>
              <a:buSzPts val="1100"/>
              <a:buNone/>
            </a:pPr>
            <a:endParaRPr sz="1100" b="0" i="0" u="none" strike="noStrike" cap="none" dirty="0">
              <a:solidFill>
                <a:srgbClr val="000000"/>
              </a:solidFill>
              <a:latin typeface="Arial"/>
              <a:ea typeface="Arial"/>
              <a:cs typeface="Arial"/>
              <a:sym typeface="Arial"/>
            </a:endParaRPr>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Nevertheless, Kanban doesn’t prescribe which models and methods must be applied. This is because the demands and situations are different in every organization. Neither does Kanban prescribe how models and methods should be applied. No assertions are made as to what is right and what is wrong. Just for the various types of visualization, there are already as many possibilities as there are organizations in the world that apply Kanban.</a:t>
            </a:r>
            <a:endParaRPr dirty="0"/>
          </a:p>
        </p:txBody>
      </p:sp>
    </p:spTree>
    <p:extLst>
      <p:ext uri="{BB962C8B-B14F-4D97-AF65-F5344CB8AC3E}">
        <p14:creationId xmlns:p14="http://schemas.microsoft.com/office/powerpoint/2010/main" val="2613528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ccc8a292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5ccc8a2929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Value of the system.</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457200" lvl="0" indent="-298450" algn="just" rtl="0">
              <a:lnSpc>
                <a:spcPct val="100000"/>
              </a:lnSpc>
              <a:spcBef>
                <a:spcPts val="0"/>
              </a:spcBef>
              <a:spcAft>
                <a:spcPts val="0"/>
              </a:spcAft>
              <a:buSzPts val="1100"/>
              <a:buChar char="●"/>
            </a:pPr>
            <a:r>
              <a:rPr lang="en-US" dirty="0"/>
              <a:t>Your system is all and everyone engaged in your customer satisfaction process.</a:t>
            </a:r>
            <a:endParaRPr dirty="0"/>
          </a:p>
          <a:p>
            <a:pPr marL="457200" lvl="0" indent="-298450" algn="just" rtl="0">
              <a:lnSpc>
                <a:spcPct val="100000"/>
              </a:lnSpc>
              <a:spcBef>
                <a:spcPts val="0"/>
              </a:spcBef>
              <a:spcAft>
                <a:spcPts val="0"/>
              </a:spcAft>
              <a:buSzPts val="1100"/>
              <a:buChar char="●"/>
            </a:pPr>
            <a:r>
              <a:rPr lang="en-US" dirty="0"/>
              <a:t> It's your workers, associates, support systems, </a:t>
            </a:r>
            <a:r>
              <a:rPr lang="en-US" dirty="0" err="1"/>
              <a:t>organisation</a:t>
            </a:r>
            <a:r>
              <a:rPr lang="en-US" dirty="0"/>
              <a:t>, and routines. The concept behind "system-thinking" is that the outcome depends on how it all works together.</a:t>
            </a:r>
            <a:endParaRPr dirty="0"/>
          </a:p>
          <a:p>
            <a:pPr marL="457200" lvl="0" indent="-298450" algn="just" rtl="0">
              <a:lnSpc>
                <a:spcPct val="100000"/>
              </a:lnSpc>
              <a:spcBef>
                <a:spcPts val="0"/>
              </a:spcBef>
              <a:spcAft>
                <a:spcPts val="0"/>
              </a:spcAft>
              <a:buSzPts val="1100"/>
              <a:buChar char="●"/>
            </a:pPr>
            <a:r>
              <a:rPr lang="en-US" dirty="0"/>
              <a:t>If something goes wrong, the usual reason is not a human error, but something in the scheme is broken; we need to discover the fault or flaw and solve it to get better. </a:t>
            </a:r>
            <a:endParaRPr dirty="0"/>
          </a:p>
          <a:p>
            <a:pPr marL="457200" lvl="0" indent="-298450" algn="just" rtl="0">
              <a:lnSpc>
                <a:spcPct val="100000"/>
              </a:lnSpc>
              <a:spcBef>
                <a:spcPts val="0"/>
              </a:spcBef>
              <a:spcAft>
                <a:spcPts val="0"/>
              </a:spcAft>
              <a:buSzPts val="1100"/>
              <a:buChar char="●"/>
            </a:pPr>
            <a:r>
              <a:rPr lang="en-US" dirty="0"/>
              <a:t>The better our system becomes, the better we meet the expectations of our clients.</a:t>
            </a:r>
            <a:endParaRPr dirty="0"/>
          </a:p>
          <a:p>
            <a:pPr marL="457200" lvl="0" indent="-298450" algn="just" rtl="0">
              <a:lnSpc>
                <a:spcPct val="100000"/>
              </a:lnSpc>
              <a:spcBef>
                <a:spcPts val="0"/>
              </a:spcBef>
              <a:spcAft>
                <a:spcPts val="0"/>
              </a:spcAft>
              <a:buSzPts val="1100"/>
              <a:buChar char="●"/>
            </a:pPr>
            <a:r>
              <a:rPr lang="en-US" dirty="0"/>
              <a:t>If we understand where our demands come from, we need to find out what's going on before we take care of the request and our clients are pleased. You can use a value stream mapping tool to do this.</a:t>
            </a:r>
            <a:endParaRPr dirty="0"/>
          </a:p>
          <a:p>
            <a:pPr marL="45720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241681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ccc8a2929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5ccc8a2929_3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Value of the system - Mapping the process.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Clr>
                <a:schemeClr val="dk1"/>
              </a:buClr>
              <a:buSzPts val="1100"/>
              <a:buFont typeface="Arial"/>
              <a:buNone/>
            </a:pPr>
            <a:r>
              <a:rPr lang="en-US" dirty="0"/>
              <a:t>Step I – Draw the process steps</a:t>
            </a:r>
            <a:endParaRPr dirty="0"/>
          </a:p>
          <a:p>
            <a:pPr marL="0" lvl="0" indent="0" algn="l" rtl="0">
              <a:lnSpc>
                <a:spcPct val="100000"/>
              </a:lnSpc>
              <a:spcBef>
                <a:spcPts val="0"/>
              </a:spcBef>
              <a:spcAft>
                <a:spcPts val="0"/>
              </a:spcAft>
              <a:buSzPts val="1100"/>
              <a:buNone/>
            </a:pPr>
            <a:r>
              <a:rPr lang="en-US" dirty="0"/>
              <a:t>Decide on a typical situation, function, or problem that you want to create a value stream map for from the "normal" service class. </a:t>
            </a:r>
            <a:endParaRPr dirty="0"/>
          </a:p>
          <a:p>
            <a:pPr marL="0" lvl="0" indent="0" algn="l" rtl="0">
              <a:lnSpc>
                <a:spcPct val="100000"/>
              </a:lnSpc>
              <a:spcBef>
                <a:spcPts val="0"/>
              </a:spcBef>
              <a:spcAft>
                <a:spcPts val="0"/>
              </a:spcAft>
              <a:buSzPts val="1100"/>
              <a:buNone/>
            </a:pPr>
            <a:r>
              <a:rPr lang="en-US" dirty="0"/>
              <a:t>To begin with, set the coordinates that will unfold the whole process, that is, the start and the end. </a:t>
            </a:r>
            <a:endParaRPr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You've got a client at the start with a need to show this with a sad face on your' map' so you're evident where you're going from. </a:t>
            </a:r>
            <a:endParaRPr dirty="0"/>
          </a:p>
          <a:p>
            <a:pPr marL="0" lvl="0" indent="0" algn="l" rtl="0">
              <a:lnSpc>
                <a:spcPct val="100000"/>
              </a:lnSpc>
              <a:spcBef>
                <a:spcPts val="0"/>
              </a:spcBef>
              <a:spcAft>
                <a:spcPts val="0"/>
              </a:spcAft>
              <a:buClr>
                <a:schemeClr val="dk1"/>
              </a:buClr>
              <a:buSzPts val="1100"/>
              <a:buFont typeface="Arial"/>
              <a:buNone/>
            </a:pPr>
            <a:r>
              <a:rPr lang="en-US" sz="1200" dirty="0">
                <a:solidFill>
                  <a:schemeClr val="dk1"/>
                </a:solidFill>
                <a:highlight>
                  <a:srgbClr val="FFFFFF"/>
                </a:highlight>
              </a:rPr>
              <a:t>You should have a happy client at the end of the process – specify this with a happy face so that you know exactly where you're going.</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dirty="0"/>
              <a:t>Step II – Find the time spent on each process step</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US" dirty="0"/>
              <a:t>1. Draw triangles, symbolizing queues between each step: Sometimes the queue between two steps is empty (meaning the movement between the two steps is practically instantaneous and takes no time to pass).</a:t>
            </a:r>
            <a:endParaRPr dirty="0"/>
          </a:p>
          <a:p>
            <a:pPr marL="0" lvl="0" indent="0" algn="l" rtl="0">
              <a:lnSpc>
                <a:spcPct val="100000"/>
              </a:lnSpc>
              <a:spcBef>
                <a:spcPts val="0"/>
              </a:spcBef>
              <a:spcAft>
                <a:spcPts val="0"/>
              </a:spcAft>
              <a:buClr>
                <a:schemeClr val="dk1"/>
              </a:buClr>
              <a:buSzPts val="1100"/>
              <a:buFont typeface="Arial"/>
              <a:buNone/>
            </a:pPr>
            <a:r>
              <a:rPr lang="en-US" dirty="0"/>
              <a:t>2. Find elapsed time: For each queue, decide for how long the request on average will be waiting in the queue. </a:t>
            </a:r>
            <a:endParaRPr dirty="0"/>
          </a:p>
          <a:p>
            <a:pPr marL="0" lvl="0" indent="0" algn="l" rtl="0">
              <a:lnSpc>
                <a:spcPct val="100000"/>
              </a:lnSpc>
              <a:spcBef>
                <a:spcPts val="0"/>
              </a:spcBef>
              <a:spcAft>
                <a:spcPts val="0"/>
              </a:spcAft>
              <a:buClr>
                <a:schemeClr val="dk1"/>
              </a:buClr>
              <a:buSzPts val="1100"/>
              <a:buFont typeface="Arial"/>
              <a:buNone/>
            </a:pPr>
            <a:r>
              <a:rPr lang="en-US" dirty="0"/>
              <a:t>Write those under the queue-triangle. An example of how waiting time is calculated for some different scenarios: If someone checks a mailbox once a week, the average waiting time will be half a week.</a:t>
            </a:r>
            <a:endParaRPr dirty="0"/>
          </a:p>
          <a:p>
            <a:pPr marL="0" lvl="0" indent="0" algn="l" rtl="0">
              <a:lnSpc>
                <a:spcPct val="100000"/>
              </a:lnSpc>
              <a:spcBef>
                <a:spcPts val="0"/>
              </a:spcBef>
              <a:spcAft>
                <a:spcPts val="0"/>
              </a:spcAft>
              <a:buClr>
                <a:schemeClr val="dk1"/>
              </a:buClr>
              <a:buSzPts val="1100"/>
              <a:buFont typeface="Arial"/>
              <a:buNone/>
            </a:pPr>
            <a:r>
              <a:rPr lang="en-US" dirty="0"/>
              <a:t>3. Look at every step: How long does it take for an average request to pass the step? Write those figures in the square under the step.</a:t>
            </a:r>
            <a:endParaRPr dirty="0"/>
          </a:p>
          <a:p>
            <a:pPr marL="0" lvl="0" indent="0" algn="l" rtl="0">
              <a:lnSpc>
                <a:spcPct val="100000"/>
              </a:lnSpc>
              <a:spcBef>
                <a:spcPts val="0"/>
              </a:spcBef>
              <a:spcAft>
                <a:spcPts val="0"/>
              </a:spcAft>
              <a:buClr>
                <a:schemeClr val="dk1"/>
              </a:buClr>
              <a:buSzPts val="1100"/>
              <a:buFont typeface="Arial"/>
              <a:buNone/>
            </a:pPr>
            <a:r>
              <a:rPr lang="en-US" dirty="0"/>
              <a:t>4. Find value adding time: Again, look at each step. If this request were the only thing handled at this step and you could work with it without interruptions, how long would it take then? Write this figure above the step. </a:t>
            </a:r>
            <a:endParaRPr dirty="0"/>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This might be the same figure as we wrote under the step. </a:t>
            </a:r>
            <a:endParaRPr dirty="0"/>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If they work with many things in parallel, have dependencies to other teams, or need to look for answers outside the team, this figure will be lower.</a:t>
            </a:r>
            <a:endParaRPr dirty="0"/>
          </a:p>
          <a:p>
            <a:pPr marL="0" lvl="0" indent="0" algn="l" rtl="0">
              <a:lnSpc>
                <a:spcPct val="100000"/>
              </a:lnSpc>
              <a:spcBef>
                <a:spcPts val="0"/>
              </a:spcBef>
              <a:spcAft>
                <a:spcPts val="0"/>
              </a:spcAft>
              <a:buClr>
                <a:schemeClr val="dk1"/>
              </a:buClr>
              <a:buSzPts val="1100"/>
              <a:buFont typeface="Arial"/>
              <a:buNone/>
            </a:pPr>
            <a:endParaRPr b="1" dirty="0"/>
          </a:p>
          <a:p>
            <a:pPr marL="0" lvl="0" indent="0" algn="l" rtl="0">
              <a:lnSpc>
                <a:spcPct val="100000"/>
              </a:lnSpc>
              <a:spcBef>
                <a:spcPts val="0"/>
              </a:spcBef>
              <a:spcAft>
                <a:spcPts val="0"/>
              </a:spcAft>
              <a:buSzPts val="1100"/>
              <a:buNone/>
            </a:pPr>
            <a:endParaRPr b="1" dirty="0"/>
          </a:p>
        </p:txBody>
      </p:sp>
    </p:spTree>
    <p:extLst>
      <p:ext uri="{BB962C8B-B14F-4D97-AF65-F5344CB8AC3E}">
        <p14:creationId xmlns:p14="http://schemas.microsoft.com/office/powerpoint/2010/main" val="389730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ccc8a2929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5ccc8a2929_3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Value of the system - Happy  Customer.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Clr>
                <a:schemeClr val="dk1"/>
              </a:buClr>
              <a:buSzPts val="1100"/>
              <a:buFont typeface="Arial"/>
              <a:buNone/>
            </a:pPr>
            <a:endParaRPr lang="en-US" dirty="0"/>
          </a:p>
          <a:p>
            <a:pPr marL="0" lvl="0" indent="0" algn="l" rtl="0">
              <a:lnSpc>
                <a:spcPct val="100000"/>
              </a:lnSpc>
              <a:spcBef>
                <a:spcPts val="0"/>
              </a:spcBef>
              <a:spcAft>
                <a:spcPts val="0"/>
              </a:spcAft>
              <a:buClr>
                <a:schemeClr val="dk1"/>
              </a:buClr>
              <a:buSzPts val="1100"/>
              <a:buFont typeface="Arial"/>
              <a:buNone/>
            </a:pPr>
            <a:r>
              <a:rPr lang="en-US" dirty="0"/>
              <a:t>You need to understand precisely what your customer values are before you begin constructing a board that will assist you enhance the value result for your customer.</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en-US" dirty="0"/>
              <a:t>Another workshop with your team's appropriate members should be used to attempt to address this issue. Prepare the workshop by drawing on the whiteboard a happy and a sad </a:t>
            </a:r>
            <a:r>
              <a:rPr lang="en-US" dirty="0">
                <a:solidFill>
                  <a:schemeClr val="dk1"/>
                </a:solidFill>
              </a:rPr>
              <a:t>customer</a:t>
            </a:r>
            <a:r>
              <a:rPr lang="en-US" dirty="0"/>
              <a:t>. Get your colleagues back together and begin writing notes to find out the importance of your </a:t>
            </a:r>
            <a:r>
              <a:rPr lang="en-US" dirty="0">
                <a:solidFill>
                  <a:schemeClr val="dk1"/>
                </a:solidFill>
              </a:rPr>
              <a:t>customers</a:t>
            </a:r>
            <a:r>
              <a:rPr lang="en-US" dirty="0"/>
              <a:t>. Here are some of the clearest examples of what your </a:t>
            </a:r>
            <a:r>
              <a:rPr lang="en-US" dirty="0">
                <a:solidFill>
                  <a:schemeClr val="dk1"/>
                </a:solidFill>
              </a:rPr>
              <a:t>customer </a:t>
            </a:r>
            <a:r>
              <a:rPr lang="en-US" dirty="0"/>
              <a:t>will probably value.</a:t>
            </a:r>
            <a:endParaRPr dirty="0"/>
          </a:p>
          <a:p>
            <a:pPr marL="0" lvl="0" indent="0" algn="l" rtl="0">
              <a:lnSpc>
                <a:spcPct val="100000"/>
              </a:lnSpc>
              <a:spcBef>
                <a:spcPts val="0"/>
              </a:spcBef>
              <a:spcAft>
                <a:spcPts val="0"/>
              </a:spcAft>
              <a:buClr>
                <a:schemeClr val="dk1"/>
              </a:buClr>
              <a:buSzPts val="1100"/>
              <a:buFont typeface="Arial"/>
              <a:buNone/>
            </a:pPr>
            <a:r>
              <a:rPr lang="en-US" dirty="0"/>
              <a:t>• Price</a:t>
            </a:r>
            <a:endParaRPr dirty="0"/>
          </a:p>
          <a:p>
            <a:pPr marL="0" lvl="0" indent="0" algn="l" rtl="0">
              <a:lnSpc>
                <a:spcPct val="100000"/>
              </a:lnSpc>
              <a:spcBef>
                <a:spcPts val="0"/>
              </a:spcBef>
              <a:spcAft>
                <a:spcPts val="0"/>
              </a:spcAft>
              <a:buClr>
                <a:schemeClr val="dk1"/>
              </a:buClr>
              <a:buSzPts val="1100"/>
              <a:buFont typeface="Arial"/>
              <a:buNone/>
            </a:pPr>
            <a:r>
              <a:rPr lang="en-US" dirty="0"/>
              <a:t>• Service</a:t>
            </a:r>
            <a:endParaRPr dirty="0"/>
          </a:p>
          <a:p>
            <a:pPr marL="0" lvl="0" indent="0" algn="l" rtl="0">
              <a:lnSpc>
                <a:spcPct val="100000"/>
              </a:lnSpc>
              <a:spcBef>
                <a:spcPts val="0"/>
              </a:spcBef>
              <a:spcAft>
                <a:spcPts val="0"/>
              </a:spcAft>
              <a:buClr>
                <a:schemeClr val="dk1"/>
              </a:buClr>
              <a:buSzPts val="1100"/>
              <a:buFont typeface="Arial"/>
              <a:buNone/>
            </a:pPr>
            <a:r>
              <a:rPr lang="en-US" dirty="0"/>
              <a:t>• Predictability</a:t>
            </a:r>
            <a:endParaRPr dirty="0"/>
          </a:p>
          <a:p>
            <a:pPr marL="0" lvl="0" indent="0" algn="l" rtl="0">
              <a:lnSpc>
                <a:spcPct val="100000"/>
              </a:lnSpc>
              <a:spcBef>
                <a:spcPts val="0"/>
              </a:spcBef>
              <a:spcAft>
                <a:spcPts val="0"/>
              </a:spcAft>
              <a:buClr>
                <a:schemeClr val="dk1"/>
              </a:buClr>
              <a:buSzPts val="1100"/>
              <a:buFont typeface="Arial"/>
              <a:buNone/>
            </a:pPr>
            <a:r>
              <a:rPr lang="en-US" dirty="0"/>
              <a:t>• Flexibility</a:t>
            </a:r>
            <a:endParaRPr dirty="0"/>
          </a:p>
          <a:p>
            <a:pPr marL="0" lvl="0" indent="0" algn="l" rtl="0">
              <a:lnSpc>
                <a:spcPct val="100000"/>
              </a:lnSpc>
              <a:spcBef>
                <a:spcPts val="0"/>
              </a:spcBef>
              <a:spcAft>
                <a:spcPts val="0"/>
              </a:spcAft>
              <a:buClr>
                <a:schemeClr val="dk1"/>
              </a:buClr>
              <a:buSzPts val="1100"/>
              <a:buFont typeface="Arial"/>
              <a:buNone/>
            </a:pPr>
            <a:r>
              <a:rPr lang="en-US" dirty="0"/>
              <a:t>• Quick response</a:t>
            </a:r>
            <a:endParaRPr dirty="0"/>
          </a:p>
          <a:p>
            <a:pPr marL="0" lvl="0" indent="0" algn="l" rtl="0">
              <a:lnSpc>
                <a:spcPct val="100000"/>
              </a:lnSpc>
              <a:spcBef>
                <a:spcPts val="0"/>
              </a:spcBef>
              <a:spcAft>
                <a:spcPts val="0"/>
              </a:spcAft>
              <a:buClr>
                <a:schemeClr val="dk1"/>
              </a:buClr>
              <a:buSzPts val="1100"/>
              <a:buFont typeface="Arial"/>
              <a:buNone/>
            </a:pPr>
            <a:r>
              <a:rPr lang="en-US" dirty="0"/>
              <a:t>• Professional behavior</a:t>
            </a:r>
            <a:endParaRPr dirty="0"/>
          </a:p>
          <a:p>
            <a:pPr marL="0" lvl="0" indent="0" algn="l" rtl="0">
              <a:lnSpc>
                <a:spcPct val="100000"/>
              </a:lnSpc>
              <a:spcBef>
                <a:spcPts val="0"/>
              </a:spcBef>
              <a:spcAft>
                <a:spcPts val="0"/>
              </a:spcAft>
              <a:buClr>
                <a:schemeClr val="dk1"/>
              </a:buClr>
              <a:buSzPts val="1100"/>
              <a:buFont typeface="Arial"/>
              <a:buNone/>
            </a:pPr>
            <a:r>
              <a:rPr lang="en-US" dirty="0"/>
              <a:t>• Good relevant knowledge</a:t>
            </a:r>
            <a:endParaRPr dirty="0"/>
          </a:p>
          <a:p>
            <a:pPr marL="0" lvl="0" indent="0" algn="l" rtl="0">
              <a:lnSpc>
                <a:spcPct val="100000"/>
              </a:lnSpc>
              <a:spcBef>
                <a:spcPts val="0"/>
              </a:spcBef>
              <a:spcAft>
                <a:spcPts val="0"/>
              </a:spcAft>
              <a:buClr>
                <a:schemeClr val="dk1"/>
              </a:buClr>
              <a:buSzPts val="1100"/>
              <a:buFont typeface="Arial"/>
              <a:buNone/>
            </a:pPr>
            <a:r>
              <a:rPr lang="en-US" dirty="0"/>
              <a:t>• Honesty</a:t>
            </a:r>
            <a:endParaRPr dirty="0"/>
          </a:p>
          <a:p>
            <a:pPr marL="0" lvl="0" indent="0" algn="l" rtl="0">
              <a:lnSpc>
                <a:spcPct val="100000"/>
              </a:lnSpc>
              <a:spcBef>
                <a:spcPts val="0"/>
              </a:spcBef>
              <a:spcAft>
                <a:spcPts val="0"/>
              </a:spcAft>
              <a:buClr>
                <a:schemeClr val="dk1"/>
              </a:buClr>
              <a:buSzPts val="1100"/>
              <a:buFont typeface="Arial"/>
              <a:buNone/>
            </a:pPr>
            <a:r>
              <a:rPr lang="en-US" dirty="0"/>
              <a:t>• Collaboration</a:t>
            </a:r>
            <a:endParaRPr dirty="0"/>
          </a:p>
          <a:p>
            <a:pPr marL="0" lvl="0" indent="0" algn="l" rtl="0">
              <a:lnSpc>
                <a:spcPct val="100000"/>
              </a:lnSpc>
              <a:spcBef>
                <a:spcPts val="0"/>
              </a:spcBef>
              <a:spcAft>
                <a:spcPts val="0"/>
              </a:spcAft>
              <a:buClr>
                <a:schemeClr val="dk1"/>
              </a:buClr>
              <a:buSzPts val="1100"/>
              <a:buFont typeface="Arial"/>
              <a:buNone/>
            </a:pPr>
            <a:r>
              <a:rPr lang="en-US" dirty="0"/>
              <a:t>• Compliance</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endParaRPr b="1" dirty="0"/>
          </a:p>
        </p:txBody>
      </p:sp>
    </p:spTree>
    <p:extLst>
      <p:ext uri="{BB962C8B-B14F-4D97-AF65-F5344CB8AC3E}">
        <p14:creationId xmlns:p14="http://schemas.microsoft.com/office/powerpoint/2010/main" val="657806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44f71d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5c44f71db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SzPts val="1100"/>
              <a:buNone/>
            </a:pPr>
            <a:r>
              <a:rPr lang="en-US" dirty="0">
                <a:solidFill>
                  <a:schemeClr val="dk1"/>
                </a:solidFill>
              </a:rPr>
              <a:t>Explain the participants about the classes of service in Kanban.</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dirty="0">
                <a:solidFill>
                  <a:schemeClr val="dk1"/>
                </a:solidFill>
              </a:rPr>
              <a:t>Consequently, according to the nature of the request, the action you take in response will be different. Some examples of how your action may be different include:</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Maximum time before responding</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Way of responding</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Way of documenting</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Way of following up</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0" lvl="0" indent="0" algn="l" rtl="0">
              <a:spcBef>
                <a:spcPts val="0"/>
              </a:spcBef>
              <a:spcAft>
                <a:spcPts val="0"/>
              </a:spcAft>
              <a:buSzPts val="1100"/>
              <a:buNone/>
            </a:pPr>
            <a:r>
              <a:rPr lang="en-US" dirty="0">
                <a:solidFill>
                  <a:schemeClr val="dk1"/>
                </a:solidFill>
              </a:rPr>
              <a:t>Every response requires a different type of service. This is not only because you need to pay attention to the nature of the requests, but also because a certain flexibility and adaptability is essential for your own personal and organizational workflow. Since this touches on something called classes of services, it's worth taking some time to look at this in more detail…</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dirty="0">
                <a:solidFill>
                  <a:schemeClr val="dk1"/>
                </a:solidFill>
              </a:rPr>
              <a:t>Classes of services are a way of setting a contract for how to handle issues that have close to the same need of service. A typical setup is to use these three classes, which primarily divides the request on their urgency:</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Expedite for the most urgent</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Intangible for the least urgent</a:t>
            </a:r>
            <a:endParaRPr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Standard for any others</a:t>
            </a:r>
            <a:endParaRPr dirty="0">
              <a:solidFill>
                <a:schemeClr val="dk1"/>
              </a:solidFill>
            </a:endParaRPr>
          </a:p>
          <a:p>
            <a:pPr marL="0" lvl="0" indent="0" algn="l" rtl="0">
              <a:spcBef>
                <a:spcPts val="0"/>
              </a:spcBef>
              <a:spcAft>
                <a:spcPts val="0"/>
              </a:spcAft>
              <a:buSzPts val="1100"/>
              <a:buNone/>
            </a:pPr>
            <a:endParaRPr b="1" dirty="0">
              <a:solidFill>
                <a:schemeClr val="dk1"/>
              </a:solidFil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52554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rtl="0">
              <a:buNone/>
            </a:pPr>
            <a:r>
              <a:rPr lang="en-US" sz="1100" b="1" i="0" u="none" strike="noStrike" cap="none" dirty="0">
                <a:solidFill>
                  <a:srgbClr val="000000"/>
                </a:solidFill>
                <a:effectLst/>
                <a:latin typeface="Arial"/>
                <a:ea typeface="Arial"/>
                <a:cs typeface="Arial"/>
                <a:sym typeface="Arial"/>
              </a:rPr>
              <a:t>Notes to the Facilitator:</a:t>
            </a:r>
            <a:endParaRPr lang="en-US" b="0" dirty="0">
              <a:effectLst/>
            </a:endParaRPr>
          </a:p>
          <a:p>
            <a:pPr marL="158750" indent="0" rtl="0">
              <a:buNone/>
            </a:pPr>
            <a:r>
              <a:rPr lang="en-US" sz="1100" b="0" i="0" u="none" strike="noStrike" cap="none" dirty="0">
                <a:solidFill>
                  <a:srgbClr val="000000"/>
                </a:solidFill>
                <a:effectLst/>
                <a:latin typeface="Arial"/>
                <a:ea typeface="Arial"/>
                <a:cs typeface="Arial"/>
                <a:sym typeface="Arial"/>
              </a:rPr>
              <a:t>Explain the module objectives to the participants. </a:t>
            </a: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1" i="0" u="none" strike="noStrike" cap="none" dirty="0">
                <a:solidFill>
                  <a:srgbClr val="000000"/>
                </a:solidFill>
                <a:effectLst/>
                <a:latin typeface="Arial"/>
                <a:ea typeface="Arial"/>
                <a:cs typeface="Arial"/>
                <a:sym typeface="Arial"/>
              </a:rPr>
              <a:t>Notes to the Participants:</a:t>
            </a: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0" i="0" u="none" strike="noStrike" cap="none" dirty="0">
                <a:solidFill>
                  <a:srgbClr val="000000"/>
                </a:solidFill>
                <a:effectLst/>
                <a:latin typeface="Arial"/>
                <a:ea typeface="Arial"/>
                <a:cs typeface="Arial"/>
                <a:sym typeface="Arial"/>
              </a:rPr>
              <a:t>You will be informed about the module objectives.</a:t>
            </a:r>
            <a:endParaRPr lang="en-US" b="0" dirty="0">
              <a:effectLst/>
            </a:endParaRPr>
          </a:p>
          <a:p>
            <a:pPr marL="114300" lvl="0" indent="0" algn="l" rtl="0">
              <a:lnSpc>
                <a:spcPct val="115000"/>
              </a:lnSpc>
              <a:spcBef>
                <a:spcPts val="1600"/>
              </a:spcBef>
              <a:spcAft>
                <a:spcPts val="0"/>
              </a:spcAft>
              <a:buSzPts val="1800"/>
              <a:buNone/>
            </a:pPr>
            <a:r>
              <a:rPr lang="en-US" sz="1100" b="0" i="0" u="none" strike="noStrike" cap="none" dirty="0">
                <a:solidFill>
                  <a:srgbClr val="000000"/>
                </a:solidFill>
                <a:effectLst/>
                <a:latin typeface="Arial"/>
                <a:ea typeface="Arial"/>
                <a:cs typeface="Arial"/>
                <a:sym typeface="Arial"/>
              </a:rPr>
              <a:t>At the end of this module, you will be able to:</a:t>
            </a:r>
            <a:br>
              <a:rPr lang="en-US" dirty="0"/>
            </a:br>
            <a:endParaRPr lang="en-US" dirty="0"/>
          </a:p>
          <a:p>
            <a:pPr marL="285750" lvl="0" indent="-171450" algn="l" rtl="0">
              <a:lnSpc>
                <a:spcPct val="115000"/>
              </a:lnSpc>
              <a:spcBef>
                <a:spcPts val="1600"/>
              </a:spcBef>
              <a:spcAft>
                <a:spcPts val="0"/>
              </a:spcAft>
              <a:buSzPts val="1800"/>
            </a:pPr>
            <a:r>
              <a:rPr lang="en-US" dirty="0"/>
              <a:t>Define Kanban principle</a:t>
            </a:r>
          </a:p>
          <a:p>
            <a:pPr marL="285750" lvl="0" indent="-171450" algn="l" rtl="0">
              <a:lnSpc>
                <a:spcPct val="115000"/>
              </a:lnSpc>
              <a:spcBef>
                <a:spcPts val="1600"/>
              </a:spcBef>
              <a:spcAft>
                <a:spcPts val="0"/>
              </a:spcAft>
              <a:buSzPts val="1800"/>
            </a:pPr>
            <a:r>
              <a:rPr lang="en-US" dirty="0"/>
              <a:t>Explain Kanban board</a:t>
            </a:r>
          </a:p>
          <a:p>
            <a:pPr marL="285750" lvl="0" indent="-171450" algn="l" rtl="0">
              <a:lnSpc>
                <a:spcPct val="115000"/>
              </a:lnSpc>
              <a:spcBef>
                <a:spcPts val="1600"/>
              </a:spcBef>
              <a:spcAft>
                <a:spcPts val="0"/>
              </a:spcAft>
              <a:buSzPts val="1800"/>
            </a:pPr>
            <a:r>
              <a:rPr lang="en-US" dirty="0"/>
              <a:t>Discuss Kanban core practices</a:t>
            </a:r>
          </a:p>
          <a:p>
            <a:pPr marL="158750" indent="0" rtl="0">
              <a:buNone/>
            </a:pPr>
            <a:endParaRPr dirty="0"/>
          </a:p>
        </p:txBody>
      </p:sp>
    </p:spTree>
    <p:extLst>
      <p:ext uri="{BB962C8B-B14F-4D97-AF65-F5344CB8AC3E}">
        <p14:creationId xmlns:p14="http://schemas.microsoft.com/office/powerpoint/2010/main" val="793769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ccc8a2929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5ccc8a2929_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100"/>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SzPts val="1100"/>
              <a:buNone/>
            </a:pPr>
            <a:r>
              <a:rPr lang="en-US" dirty="0">
                <a:solidFill>
                  <a:schemeClr val="dk1"/>
                </a:solidFill>
              </a:rPr>
              <a:t>Explain the participants about Kanban Board.</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There is no sprint planning with Kanban by default, so instead of having a perspective for backlog grooming, it all occurs straight on the Kanban board. </a:t>
            </a:r>
            <a:endParaRPr dirty="0">
              <a:solidFill>
                <a:schemeClr val="dk1"/>
              </a:solidFill>
            </a:endParaRPr>
          </a:p>
          <a:p>
            <a:pPr marL="0" lvl="0" indent="0" algn="just" rtl="0">
              <a:lnSpc>
                <a:spcPct val="100000"/>
              </a:lnSpc>
              <a:spcBef>
                <a:spcPts val="0"/>
              </a:spcBef>
              <a:spcAft>
                <a:spcPts val="0"/>
              </a:spcAft>
              <a:buSzPts val="1100"/>
              <a:buNone/>
            </a:pPr>
            <a:endParaRPr lang="en-US"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Working with the board of Kanban is very easy; freshly generated problems are straight added to the board's first column, called Backlog (default), as it acts as your backlog of Kanban problems.</a:t>
            </a:r>
            <a:endParaRPr dirty="0">
              <a:solidFill>
                <a:schemeClr val="dk1"/>
              </a:solidFill>
            </a:endParaRPr>
          </a:p>
          <a:p>
            <a:pPr marL="0" lvl="0" indent="0" algn="just" rtl="0">
              <a:lnSpc>
                <a:spcPct val="100000"/>
              </a:lnSpc>
              <a:spcBef>
                <a:spcPts val="0"/>
              </a:spcBef>
              <a:spcAft>
                <a:spcPts val="0"/>
              </a:spcAft>
              <a:buSzPts val="1100"/>
              <a:buNone/>
            </a:pPr>
            <a:endParaRPr lang="en-US"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Team members will then pick up problems from the Backlog column, assign them the problem, and move them through the workflow. </a:t>
            </a:r>
            <a:endParaRPr dirty="0">
              <a:solidFill>
                <a:schemeClr val="dk1"/>
              </a:solidFill>
            </a:endParaRPr>
          </a:p>
          <a:p>
            <a:pPr marL="0" lvl="0" indent="0" algn="just" rtl="0">
              <a:lnSpc>
                <a:spcPct val="100000"/>
              </a:lnSpc>
              <a:spcBef>
                <a:spcPts val="0"/>
              </a:spcBef>
              <a:spcAft>
                <a:spcPts val="0"/>
              </a:spcAft>
              <a:buSzPts val="1100"/>
              <a:buNone/>
            </a:pPr>
            <a:endParaRPr lang="en-US" dirty="0">
              <a:solidFill>
                <a:schemeClr val="dk1"/>
              </a:solidFill>
            </a:endParaRPr>
          </a:p>
          <a:p>
            <a:pPr marL="0" lvl="0" indent="0" algn="just" rtl="0">
              <a:lnSpc>
                <a:spcPct val="100000"/>
              </a:lnSpc>
              <a:spcBef>
                <a:spcPts val="0"/>
              </a:spcBef>
              <a:spcAft>
                <a:spcPts val="0"/>
              </a:spcAft>
              <a:buSzPts val="1100"/>
              <a:buNone/>
            </a:pPr>
            <a:r>
              <a:rPr lang="en-US" dirty="0">
                <a:solidFill>
                  <a:schemeClr val="dk1"/>
                </a:solidFill>
              </a:rPr>
              <a:t>Problems may need to be transferred to other customers during different phases.</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As more and more problems are over, you can configure the board to bring finished problems off the board automatically after a period of time or execute a release, which will take all issues in the Done column from the board (still in the system).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The first choice is great for teams that use Kanban to manage overall tasks, and the possibility to use releases is better suited to software development where releases can be made.</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Let's look at an example of the Kanban board, as shown in the image above, in which we can clearly see that we have problems in both the In Development and In Testing phases of our process.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In Development is highlighted in red, meaning that we have enough work there, which is a sign of a bottleneck. </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In Testing is highlighted in yellow, which means that we do not have enough work, which is a sign of efficiency</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SzPts val="1100"/>
              <a:buNone/>
            </a:pPr>
            <a:endParaRPr dirty="0">
              <a:solidFill>
                <a:schemeClr val="dk1"/>
              </a:solidFill>
            </a:endParaRPr>
          </a:p>
        </p:txBody>
      </p:sp>
    </p:spTree>
    <p:extLst>
      <p:ext uri="{BB962C8B-B14F-4D97-AF65-F5344CB8AC3E}">
        <p14:creationId xmlns:p14="http://schemas.microsoft.com/office/powerpoint/2010/main" val="842010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The column headers have been deliberately chosen to state their purpose. Backlog is not as clear as Wait. The former is a noun describing a concept of the process that requires further context. The latter is a verb describing the ultimate purpose of the column and the items therein. It is much clearer to the casual observer or those unfamiliar with software development processes to indicate the activity that is performed in each state. Because this is a good example of a common software delivery process, each column—or state—bears further explanation:</a:t>
            </a:r>
            <a:endParaRPr lang="en-US" dirty="0"/>
          </a:p>
          <a:p>
            <a:pPr marL="0" lvl="0" indent="0" algn="just" rtl="0">
              <a:lnSpc>
                <a:spcPct val="100000"/>
              </a:lnSpc>
              <a:spcBef>
                <a:spcPts val="0"/>
              </a:spcBef>
              <a:spcAft>
                <a:spcPts val="0"/>
              </a:spcAft>
              <a:buClr>
                <a:schemeClr val="dk1"/>
              </a:buClr>
              <a:buSzPts val="1100"/>
              <a:buFont typeface="Arial"/>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Wait:</a:t>
            </a:r>
            <a:r>
              <a:rPr lang="en-US" dirty="0">
                <a:solidFill>
                  <a:schemeClr val="dk1"/>
                </a:solidFill>
              </a:rPr>
              <a:t> This is the common backlog of work to be started. Work items in this column are not yet in progress, but are possible options for future work. Whether the items within it are bugs, features, technical improvements, or tasks, the backlog is a container for “stuff” that might or might not eventually be worked on. Items are ordered by priority so that the next item is at the top of the column and proceeds in a first-in-first-out (FIFO) queued fashion.</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Analyze:</a:t>
            </a:r>
            <a:r>
              <a:rPr lang="en-US" dirty="0">
                <a:solidFill>
                  <a:schemeClr val="dk1"/>
                </a:solidFill>
              </a:rPr>
              <a:t> Most items in the backlog are single-sentence ideas or descriptions of the problem at hand. No solutions have been decided, and little detail is present. The Analyze column is where sufficient detail is added to the work so that it becomes ready for development. Although some insight into implementation options might be presented, this column emphasizes what needs to be done rather than how it is to be done.</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Implement:</a:t>
            </a:r>
            <a:r>
              <a:rPr lang="en-US" dirty="0">
                <a:solidFill>
                  <a:schemeClr val="dk1"/>
                </a:solidFill>
              </a:rPr>
              <a:t> Implementation can now begin, and developers take over to write the code necessary to add new functionality. This is often the slowest part of the software delivery process and, as this chapter will show, there are ways of optimizing your process to maximize throughput despite this.</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 Verify:</a:t>
            </a:r>
            <a:r>
              <a:rPr lang="en-US" dirty="0">
                <a:solidFill>
                  <a:schemeClr val="dk1"/>
                </a:solidFill>
              </a:rPr>
              <a:t> Although some degree of unit testing is expected of the developers in the Implement phase, it is likely that manual and/or automated verification forms part of your delivery process. This is the final gate before the work is delivered, so there should be a high bar set to ensure the consistent quality of work products.</a:t>
            </a:r>
            <a:endParaRPr lang="en-US" dirty="0"/>
          </a:p>
          <a:p>
            <a:pPr marL="171450" lvl="0" indent="-101600" algn="just" rtl="0">
              <a:lnSpc>
                <a:spcPct val="100000"/>
              </a:lnSpc>
              <a:spcBef>
                <a:spcPts val="0"/>
              </a:spcBef>
              <a:spcAft>
                <a:spcPts val="0"/>
              </a:spcAft>
              <a:buClr>
                <a:schemeClr val="dk1"/>
              </a:buClr>
              <a:buSzPts val="1100"/>
              <a:buNone/>
            </a:pPr>
            <a:endParaRPr lang="en-US" dirty="0">
              <a:solidFill>
                <a:schemeClr val="dk1"/>
              </a:solidFill>
            </a:endParaRPr>
          </a:p>
          <a:p>
            <a:pPr marL="171450" lvl="0" indent="-171450" algn="just" rtl="0">
              <a:lnSpc>
                <a:spcPct val="100000"/>
              </a:lnSpc>
              <a:spcBef>
                <a:spcPts val="0"/>
              </a:spcBef>
              <a:spcAft>
                <a:spcPts val="0"/>
              </a:spcAft>
              <a:buClr>
                <a:schemeClr val="dk1"/>
              </a:buClr>
              <a:buSzPts val="1100"/>
              <a:buChar char="●"/>
            </a:pPr>
            <a:r>
              <a:rPr lang="en-US" b="1" dirty="0">
                <a:solidFill>
                  <a:schemeClr val="dk1"/>
                </a:solidFill>
              </a:rPr>
              <a:t>Deliver:</a:t>
            </a:r>
            <a:r>
              <a:rPr lang="en-US" dirty="0">
                <a:solidFill>
                  <a:schemeClr val="dk1"/>
                </a:solidFill>
              </a:rPr>
              <a:t> When you deliver software, you realize the value that, to this point, has been in progress. All work is incomplete until you have passed through this phase of the process.</a:t>
            </a: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26526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c44f71d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5c44f71db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The above example comes from a development team who are disciplined when it comes to breaking things down into small pieces of work.</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A board does not need to be complicated—in fact, the simpler the better, as long as it helps the team.</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If there is a need to handle very urgent issues there could be a good idea to have a special lane for them. The usual name for that class of service is Expedite. Another way of showing urgency is to have a special picture on top of them. A team that worked for the police authority had a police car to highlight work that was urgent.</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4026348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d0fc619a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5d0fc619aa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 example which is used for internal operation.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This example comes from an operation department hosting their own application. An ordinary day for them was a mix of daily duties, firefighting, and small projects to proactively reduce the numbers of fires. The daily duties were typically checking logs and remove old log files.</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solidFill>
                  <a:schemeClr val="dk1"/>
                </a:solidFill>
              </a:rPr>
              <a:t>As you can see on the board this department has divided their work into three classes of services; urgent, daily duties, and proactive work. Urgent has the highest priority, followed by daily duties. The proactive work was done when there were no urgent work to do and the daily duties were done. There could be three proactive projects ongoing in parallel and they had an internal strict prioritization, which was shown with a figure in the first column. Both urgent and proactive work was broken down into tasks.</a:t>
            </a:r>
            <a:endParaRPr dirty="0">
              <a:solidFill>
                <a:schemeClr val="dk1"/>
              </a:solidFill>
            </a:endParaRPr>
          </a:p>
          <a:p>
            <a:pPr marL="0" lvl="0" indent="0" algn="l" rtl="0">
              <a:lnSpc>
                <a:spcPct val="100000"/>
              </a:lnSpc>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664607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d0fc619a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5d0fc619aa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sample Kanban Board example without rows and columns.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1100" b="0" i="0" u="none" strike="noStrike" cap="none" dirty="0">
              <a:solidFill>
                <a:srgbClr val="000000"/>
              </a:solidFill>
              <a:latin typeface="Arial"/>
              <a:ea typeface="Arial"/>
              <a:cs typeface="Arial"/>
              <a:sym typeface="Aria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The above example is interesting; it highlights the fact that, ultimately, a board can look like whatever you want it to look like. Don't feel limited by the examples here and the boards you see for other teams, fix a board that suits your team. </a:t>
            </a:r>
            <a:endParaRPr dirty="0">
              <a:solidFill>
                <a:schemeClr val="dk1"/>
              </a:solidFil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The example here comes from a team that is working with signal enrichment in radio base stations. The idea came from a workshop where the team, together with an expert, went through the architecture for the upcoming development work. </a:t>
            </a:r>
            <a:endParaRPr dirty="0">
              <a:solidFill>
                <a:schemeClr val="dk1"/>
              </a:solidFil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When the architecture was drawn on the whiteboard the team put up notes on the architectural drawing with what work was needed to complete the task. </a:t>
            </a:r>
            <a:endParaRPr dirty="0">
              <a:solidFill>
                <a:schemeClr val="dk1"/>
              </a:solidFill>
            </a:endParaRPr>
          </a:p>
          <a:p>
            <a:pPr marL="457200" lvl="0" indent="-298450" algn="just" rtl="0">
              <a:lnSpc>
                <a:spcPct val="100000"/>
              </a:lnSpc>
              <a:spcBef>
                <a:spcPts val="0"/>
              </a:spcBef>
              <a:spcAft>
                <a:spcPts val="0"/>
              </a:spcAft>
              <a:buClr>
                <a:schemeClr val="dk1"/>
              </a:buClr>
              <a:buSzPts val="1100"/>
              <a:buChar char="●"/>
            </a:pPr>
            <a:r>
              <a:rPr lang="en-US" dirty="0">
                <a:solidFill>
                  <a:schemeClr val="dk1"/>
                </a:solidFill>
              </a:rPr>
              <a:t>When this was done, one of the team members said: "Why not use the architectural schema as a board?" This is a great idea but we needed a way of showing the status. Another team member suggested showing the status by colored lines. A green line meant that the work was started and a red line meant that the work was done.</a:t>
            </a:r>
            <a:endParaRPr dirty="0">
              <a:solidFill>
                <a:schemeClr val="dk1"/>
              </a:solidFill>
            </a:endParaRPr>
          </a:p>
        </p:txBody>
      </p:sp>
    </p:spTree>
    <p:extLst>
      <p:ext uri="{BB962C8B-B14F-4D97-AF65-F5344CB8AC3E}">
        <p14:creationId xmlns:p14="http://schemas.microsoft.com/office/powerpoint/2010/main" val="289632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c44f71d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5c44f71db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participants about different types of meetings in Kanban.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b="1" dirty="0">
              <a:solidFill>
                <a:schemeClr val="dk1"/>
              </a:solidFill>
            </a:endParaRPr>
          </a:p>
          <a:p>
            <a:pPr marL="0" lvl="0" indent="0" algn="just" rtl="0">
              <a:lnSpc>
                <a:spcPct val="100000"/>
              </a:lnSpc>
              <a:spcBef>
                <a:spcPts val="0"/>
              </a:spcBef>
              <a:spcAft>
                <a:spcPts val="0"/>
              </a:spcAft>
              <a:buSzPts val="1100"/>
              <a:buNone/>
            </a:pPr>
            <a:r>
              <a:rPr lang="en-US" b="1" dirty="0"/>
              <a:t>Story start meeting:</a:t>
            </a:r>
            <a:r>
              <a:rPr lang="en-US" dirty="0"/>
              <a:t> When it's time to bring some new work in, we have seen great improvement in efficiency for companies that use story start meetings. It's a meeting only focused on one feature or story. Everybody who will be involved in the work or who has important information about the work is invited to this meeting.</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story start meeting:</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When it's time to start with a new story, feature or initiative that is not well known</a:t>
            </a:r>
            <a:endParaRPr dirty="0"/>
          </a:p>
          <a:p>
            <a:pPr marL="0" lvl="0" indent="0" algn="just" rtl="0">
              <a:lnSpc>
                <a:spcPct val="100000"/>
              </a:lnSpc>
              <a:spcBef>
                <a:spcPts val="0"/>
              </a:spcBef>
              <a:spcAft>
                <a:spcPts val="0"/>
              </a:spcAft>
              <a:buSzPts val="1100"/>
              <a:buNone/>
            </a:pPr>
            <a:r>
              <a:rPr lang="en-US" dirty="0"/>
              <a:t>Length: About 60 minutes</a:t>
            </a:r>
            <a:endParaRPr dirty="0"/>
          </a:p>
          <a:p>
            <a:pPr marL="0" lvl="0" indent="0" algn="just" rtl="0">
              <a:lnSpc>
                <a:spcPct val="100000"/>
              </a:lnSpc>
              <a:spcBef>
                <a:spcPts val="0"/>
              </a:spcBef>
              <a:spcAft>
                <a:spcPts val="0"/>
              </a:spcAft>
              <a:buSzPts val="1100"/>
              <a:buNone/>
            </a:pPr>
            <a:r>
              <a:rPr lang="en-US" dirty="0"/>
              <a:t>Who: Everybody who will be involved in the work or who has important information about the work</a:t>
            </a:r>
            <a:endParaRPr dirty="0"/>
          </a:p>
          <a:p>
            <a:pPr marL="0" lvl="0" indent="0" algn="just" rtl="0">
              <a:lnSpc>
                <a:spcPct val="100000"/>
              </a:lnSpc>
              <a:spcBef>
                <a:spcPts val="0"/>
              </a:spcBef>
              <a:spcAft>
                <a:spcPts val="0"/>
              </a:spcAft>
              <a:buSzPts val="1100"/>
              <a:buNone/>
            </a:pPr>
            <a:r>
              <a:rPr lang="en-US" dirty="0"/>
              <a:t>Purpose: To get a broad understanding of the work that is about to be done</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Enterprise sync: </a:t>
            </a:r>
            <a:r>
              <a:rPr lang="en-US" dirty="0"/>
              <a:t>Big companies do usually have many development units, which are dependent on each other. Lack of communication between units is one of the most common reasons for the failure of projects. The enterprise sync is a meeting to improve communication between units and handles things such as:</a:t>
            </a:r>
            <a:endParaRPr dirty="0"/>
          </a:p>
          <a:p>
            <a:pPr marL="0" lvl="0" indent="0" algn="just"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dirty="0"/>
              <a:t>Corporate or organizational impediments</a:t>
            </a:r>
            <a:endParaRPr dirty="0"/>
          </a:p>
          <a:p>
            <a:pPr marL="457200" lvl="0" indent="-298450" algn="just" rtl="0">
              <a:lnSpc>
                <a:spcPct val="100000"/>
              </a:lnSpc>
              <a:spcBef>
                <a:spcPts val="0"/>
              </a:spcBef>
              <a:spcAft>
                <a:spcPts val="0"/>
              </a:spcAft>
              <a:buSzPts val="1100"/>
              <a:buChar char="●"/>
            </a:pPr>
            <a:r>
              <a:rPr lang="en-US" dirty="0"/>
              <a:t>Status against integration points</a:t>
            </a:r>
            <a:endParaRPr dirty="0"/>
          </a:p>
          <a:p>
            <a:pPr marL="457200" lvl="0" indent="-298450" algn="just" rtl="0">
              <a:lnSpc>
                <a:spcPct val="100000"/>
              </a:lnSpc>
              <a:spcBef>
                <a:spcPts val="0"/>
              </a:spcBef>
              <a:spcAft>
                <a:spcPts val="0"/>
              </a:spcAft>
              <a:buSzPts val="1100"/>
              <a:buChar char="●"/>
            </a:pPr>
            <a:r>
              <a:rPr lang="en-US" dirty="0"/>
              <a:t>Changes that other units may need to know</a:t>
            </a:r>
            <a:endParaRPr dirty="0"/>
          </a:p>
          <a:p>
            <a:pPr marL="457200" lvl="0" indent="-298450" algn="just" rtl="0">
              <a:lnSpc>
                <a:spcPct val="100000"/>
              </a:lnSpc>
              <a:spcBef>
                <a:spcPts val="0"/>
              </a:spcBef>
              <a:spcAft>
                <a:spcPts val="0"/>
              </a:spcAft>
              <a:buSzPts val="1100"/>
              <a:buChar char="●"/>
            </a:pPr>
            <a:r>
              <a:rPr lang="en-US" dirty="0"/>
              <a:t>What we are doing or have learned that could be of interest for other units</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the enterprise sync:</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1-5 times a week</a:t>
            </a:r>
            <a:endParaRPr dirty="0"/>
          </a:p>
          <a:p>
            <a:pPr marL="0" lvl="0" indent="0" algn="just" rtl="0">
              <a:lnSpc>
                <a:spcPct val="100000"/>
              </a:lnSpc>
              <a:spcBef>
                <a:spcPts val="0"/>
              </a:spcBef>
              <a:spcAft>
                <a:spcPts val="0"/>
              </a:spcAft>
              <a:buSzPts val="1100"/>
              <a:buNone/>
            </a:pPr>
            <a:r>
              <a:rPr lang="en-US" dirty="0"/>
              <a:t>Length: 15 minutes</a:t>
            </a:r>
            <a:endParaRPr dirty="0"/>
          </a:p>
          <a:p>
            <a:pPr marL="0" lvl="0" indent="0" algn="just" rtl="0">
              <a:lnSpc>
                <a:spcPct val="100000"/>
              </a:lnSpc>
              <a:spcBef>
                <a:spcPts val="0"/>
              </a:spcBef>
              <a:spcAft>
                <a:spcPts val="0"/>
              </a:spcAft>
              <a:buSzPts val="1100"/>
              <a:buNone/>
            </a:pPr>
            <a:r>
              <a:rPr lang="en-US" dirty="0"/>
              <a:t>Who: At least one person from every development unit</a:t>
            </a:r>
            <a:endParaRPr dirty="0"/>
          </a:p>
          <a:p>
            <a:pPr marL="0" lvl="0" indent="0" algn="just" rtl="0">
              <a:lnSpc>
                <a:spcPct val="100000"/>
              </a:lnSpc>
              <a:spcBef>
                <a:spcPts val="0"/>
              </a:spcBef>
              <a:spcAft>
                <a:spcPts val="0"/>
              </a:spcAft>
              <a:buSzPts val="1100"/>
              <a:buNone/>
            </a:pPr>
            <a:r>
              <a:rPr lang="en-US" dirty="0"/>
              <a:t>Purpose: To avoid causing unpleasant surprises for each other, to learn from each other, and take advantage of each others' work</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SzPts val="1100"/>
              <a:buNone/>
            </a:pPr>
            <a:r>
              <a:rPr lang="en-US" b="1" dirty="0"/>
              <a:t>Review meeting: </a:t>
            </a:r>
            <a:r>
              <a:rPr lang="en-US" dirty="0"/>
              <a:t>The review is almost like the demo, but is performed in front of a smaller audience and has as its purpose to get feedback about the product and the new features. For companies running demos as described previously, it's a great combination to have reviews like a fair, immediately after the demo, to show more details and have a dialog about how the new features are working. All feedback should be taken care of and be prioritized in such way that you always develop the highest value at any time.</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the review:</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Every 2-4 week or when you have access to customers, stakeholders or end users</a:t>
            </a:r>
            <a:endParaRPr dirty="0"/>
          </a:p>
          <a:p>
            <a:pPr marL="0" lvl="0" indent="0" algn="just" rtl="0">
              <a:lnSpc>
                <a:spcPct val="100000"/>
              </a:lnSpc>
              <a:spcBef>
                <a:spcPts val="0"/>
              </a:spcBef>
              <a:spcAft>
                <a:spcPts val="0"/>
              </a:spcAft>
              <a:buSzPts val="1100"/>
              <a:buNone/>
            </a:pPr>
            <a:r>
              <a:rPr lang="en-US" dirty="0"/>
              <a:t>Length: The time it takes</a:t>
            </a:r>
            <a:endParaRPr dirty="0"/>
          </a:p>
          <a:p>
            <a:pPr marL="0" lvl="0" indent="0" algn="just" rtl="0">
              <a:lnSpc>
                <a:spcPct val="100000"/>
              </a:lnSpc>
              <a:spcBef>
                <a:spcPts val="0"/>
              </a:spcBef>
              <a:spcAft>
                <a:spcPts val="0"/>
              </a:spcAft>
              <a:buSzPts val="1100"/>
              <a:buNone/>
            </a:pPr>
            <a:r>
              <a:rPr lang="en-US" dirty="0"/>
              <a:t>Who: Everybody deeply interested in the development work that is going on</a:t>
            </a:r>
            <a:endParaRPr dirty="0"/>
          </a:p>
          <a:p>
            <a:pPr marL="0" lvl="0" indent="0" algn="just" rtl="0">
              <a:lnSpc>
                <a:spcPct val="100000"/>
              </a:lnSpc>
              <a:spcBef>
                <a:spcPts val="0"/>
              </a:spcBef>
              <a:spcAft>
                <a:spcPts val="0"/>
              </a:spcAft>
              <a:buSzPts val="1100"/>
              <a:buNone/>
            </a:pPr>
            <a:r>
              <a:rPr lang="en-US" dirty="0"/>
              <a:t>Purpose: To get feedback on the product and newly developed features</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SzPts val="1100"/>
              <a:buNone/>
            </a:pPr>
            <a:r>
              <a:rPr lang="en-US" b="1" dirty="0"/>
              <a:t>Retrospective meeting:</a:t>
            </a:r>
            <a:r>
              <a:rPr lang="en-US" dirty="0"/>
              <a:t> The most important meeting in Kanban is the retrospective since this is where we have time to focus on discussing improvements. Retrospectives can be done in many different ways and our recommendation is to vary and not use one version too many times in a row. Below are the three common variations of retrospectives.</a:t>
            </a:r>
            <a:endParaRPr dirty="0"/>
          </a:p>
          <a:p>
            <a:pPr marL="0" lvl="0" indent="0" algn="just"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dirty="0"/>
              <a:t>THE PLUS-MINUS-DELTA RETROSPECTIVE</a:t>
            </a:r>
            <a:endParaRPr dirty="0"/>
          </a:p>
          <a:p>
            <a:pPr marL="457200" lvl="0" indent="-298450" algn="just" rtl="0">
              <a:lnSpc>
                <a:spcPct val="100000"/>
              </a:lnSpc>
              <a:spcBef>
                <a:spcPts val="0"/>
              </a:spcBef>
              <a:spcAft>
                <a:spcPts val="0"/>
              </a:spcAft>
              <a:buSzPts val="1100"/>
              <a:buChar char="●"/>
            </a:pPr>
            <a:r>
              <a:rPr lang="en-US" dirty="0"/>
              <a:t>FUTURESPECTIVE</a:t>
            </a:r>
            <a:endParaRPr dirty="0"/>
          </a:p>
          <a:p>
            <a:pPr marL="457200" lvl="0" indent="-298450" algn="just" rtl="0">
              <a:lnSpc>
                <a:spcPct val="100000"/>
              </a:lnSpc>
              <a:spcBef>
                <a:spcPts val="0"/>
              </a:spcBef>
              <a:spcAft>
                <a:spcPts val="0"/>
              </a:spcAft>
              <a:buSzPts val="1100"/>
              <a:buChar char="●"/>
            </a:pPr>
            <a:r>
              <a:rPr lang="en-US" dirty="0"/>
              <a:t>THE PERFECTION GAME</a:t>
            </a:r>
            <a:endParaRPr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b="1" dirty="0"/>
              <a:t>Brief about the retrospective:</a:t>
            </a:r>
            <a:endParaRPr b="1" dirty="0"/>
          </a:p>
          <a:p>
            <a:pPr marL="0" lvl="0" indent="0" algn="just"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When: Every 2-4 week or when needed</a:t>
            </a:r>
            <a:endParaRPr dirty="0"/>
          </a:p>
          <a:p>
            <a:pPr marL="0" lvl="0" indent="0" algn="just" rtl="0">
              <a:lnSpc>
                <a:spcPct val="100000"/>
              </a:lnSpc>
              <a:spcBef>
                <a:spcPts val="0"/>
              </a:spcBef>
              <a:spcAft>
                <a:spcPts val="0"/>
              </a:spcAft>
              <a:buSzPts val="1100"/>
              <a:buNone/>
            </a:pPr>
            <a:r>
              <a:rPr lang="en-US" dirty="0"/>
              <a:t>Length: 1.5 hours</a:t>
            </a:r>
            <a:endParaRPr dirty="0"/>
          </a:p>
          <a:p>
            <a:pPr marL="0" lvl="0" indent="0" algn="just" rtl="0">
              <a:lnSpc>
                <a:spcPct val="100000"/>
              </a:lnSpc>
              <a:spcBef>
                <a:spcPts val="0"/>
              </a:spcBef>
              <a:spcAft>
                <a:spcPts val="0"/>
              </a:spcAft>
              <a:buSzPts val="1100"/>
              <a:buNone/>
            </a:pPr>
            <a:r>
              <a:rPr lang="en-US" dirty="0"/>
              <a:t>Who: Everybody involved in the development unit</a:t>
            </a:r>
            <a:endParaRPr dirty="0"/>
          </a:p>
          <a:p>
            <a:pPr marL="0" lvl="0" indent="0" algn="just" rtl="0">
              <a:lnSpc>
                <a:spcPct val="100000"/>
              </a:lnSpc>
              <a:spcBef>
                <a:spcPts val="0"/>
              </a:spcBef>
              <a:spcAft>
                <a:spcPts val="0"/>
              </a:spcAft>
              <a:buSzPts val="1100"/>
              <a:buNone/>
            </a:pPr>
            <a:r>
              <a:rPr lang="en-US" dirty="0"/>
              <a:t>Purpose: To find ways to improve the process or sometimes even the organization</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15000"/>
              </a:lnSpc>
              <a:spcBef>
                <a:spcPts val="0"/>
              </a:spcBef>
              <a:spcAft>
                <a:spcPts val="0"/>
              </a:spcAft>
              <a:buSzPts val="1800"/>
              <a:buNone/>
            </a:pPr>
            <a:r>
              <a:rPr lang="en-US" b="1" dirty="0"/>
              <a:t>Project Kickoff workshop:</a:t>
            </a:r>
            <a:r>
              <a:rPr lang="en-US" dirty="0"/>
              <a:t> Good collaboration at the beginning of a project will almost always result in savings down the line. For that reason, rushed, short kickoff meetings can be a waste of time. Everyone comes to the table with preconceived notions based on limited knowledge about goals, and the resulting tendency is to blend everyone’s baggage into goals for the project. But people are busy and still need to get projects started with a limited amount of time to get on the same page.</a:t>
            </a:r>
          </a:p>
          <a:p>
            <a:pPr marL="0" lvl="0" indent="0" algn="just" rtl="0">
              <a:lnSpc>
                <a:spcPct val="115000"/>
              </a:lnSpc>
              <a:spcBef>
                <a:spcPts val="0"/>
              </a:spcBef>
              <a:spcAft>
                <a:spcPts val="0"/>
              </a:spcAft>
              <a:buClr>
                <a:schemeClr val="dk1"/>
              </a:buClr>
              <a:buSzPts val="1800"/>
              <a:buFont typeface="Arial"/>
              <a:buNone/>
            </a:pPr>
            <a:endParaRPr lang="en-US" dirty="0"/>
          </a:p>
          <a:p>
            <a:pPr marL="0" lvl="0" indent="0" algn="just" rtl="0">
              <a:lnSpc>
                <a:spcPct val="115000"/>
              </a:lnSpc>
              <a:spcBef>
                <a:spcPts val="0"/>
              </a:spcBef>
              <a:spcAft>
                <a:spcPts val="0"/>
              </a:spcAft>
              <a:buClr>
                <a:schemeClr val="dk1"/>
              </a:buClr>
              <a:buSzPts val="1800"/>
              <a:buFont typeface="Arial"/>
              <a:buNone/>
            </a:pPr>
            <a:r>
              <a:rPr lang="en-US" b="1" dirty="0"/>
              <a:t>Brainstorming: </a:t>
            </a:r>
            <a:r>
              <a:rPr lang="en-US" dirty="0"/>
              <a:t>The value of brainstorming is debated, and the practice of brainstorming is defined in different ways and approached with different levels of rigor. There are convincing arguments for it being ineffective at generating new or good ideas. Yet brainstorming endures as a catchy term used to describe the purpose of a meeting. In this case, brainstorming is defined as a collaborative process to generate a high volume of ideas, which increases the odds of having a successful idea.</a:t>
            </a:r>
          </a:p>
          <a:p>
            <a:pPr marL="0" lvl="0" indent="0" algn="just" rtl="0">
              <a:lnSpc>
                <a:spcPct val="115000"/>
              </a:lnSpc>
              <a:spcBef>
                <a:spcPts val="0"/>
              </a:spcBef>
              <a:spcAft>
                <a:spcPts val="0"/>
              </a:spcAft>
              <a:buSzPts val="1800"/>
              <a:buNone/>
            </a:pPr>
            <a:endParaRPr lang="en-US" b="1" dirty="0"/>
          </a:p>
          <a:p>
            <a:pPr marL="0" lvl="0" indent="0" algn="just" rtl="0">
              <a:lnSpc>
                <a:spcPct val="115000"/>
              </a:lnSpc>
              <a:spcBef>
                <a:spcPts val="0"/>
              </a:spcBef>
              <a:spcAft>
                <a:spcPts val="0"/>
              </a:spcAft>
              <a:buSzPts val="1800"/>
              <a:buNone/>
            </a:pPr>
            <a:r>
              <a:rPr lang="en-US" b="1" dirty="0"/>
              <a:t>Daily Stand-up:  </a:t>
            </a:r>
            <a:r>
              <a:rPr lang="en-US" dirty="0"/>
              <a:t>One way to help the work to flow is to talk about, and do something about, the problems that hinder the work to flow—daily, or even more often. The daily standup meeting (a.k.a. morning meeting, daily, morning call, or standup) was made popular in the software development community in the early agile years with methods such as Scrum and XP. Scrum has the daily standup as a core meeting that’s called Daily Scrum. We think that a daily standup meeting is a great tool to get everyone in the team up to date with the current situation in the team and the status of your work.</a:t>
            </a:r>
          </a:p>
          <a:p>
            <a:pPr marL="0" lvl="0" indent="0" algn="l" rtl="0">
              <a:lnSpc>
                <a:spcPct val="100000"/>
              </a:lnSpc>
              <a:spcBef>
                <a:spcPts val="0"/>
              </a:spcBef>
              <a:spcAft>
                <a:spcPts val="0"/>
              </a:spcAft>
              <a:buClr>
                <a:srgbClr val="000000"/>
              </a:buClr>
              <a:buSzPts val="1100"/>
              <a:buFont typeface="Arial"/>
              <a:buNone/>
            </a:pPr>
            <a:endParaRPr b="1" dirty="0"/>
          </a:p>
        </p:txBody>
      </p:sp>
    </p:spTree>
    <p:extLst>
      <p:ext uri="{BB962C8B-B14F-4D97-AF65-F5344CB8AC3E}">
        <p14:creationId xmlns:p14="http://schemas.microsoft.com/office/powerpoint/2010/main" val="4193525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d0fc619a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5d0fc619a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Explain the participants about Scrum vs Kanban.</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SzPts val="1100"/>
              <a:buNone/>
            </a:pPr>
            <a:r>
              <a:rPr lang="en-US" b="1" dirty="0">
                <a:solidFill>
                  <a:schemeClr val="dk1"/>
                </a:solidFill>
              </a:rPr>
              <a:t>Notes to the Participant:</a:t>
            </a:r>
            <a:endParaRPr b="1" dirty="0">
              <a:solidFill>
                <a:schemeClr val="dk1"/>
              </a:solidFill>
            </a:endParaRPr>
          </a:p>
          <a:p>
            <a:pPr marL="0" lvl="0" indent="0" algn="l" rtl="0">
              <a:spcBef>
                <a:spcPts val="0"/>
              </a:spcBef>
              <a:spcAft>
                <a:spcPts val="0"/>
              </a:spcAft>
              <a:buSzPts val="1100"/>
              <a:buNone/>
            </a:pPr>
            <a:endParaRPr b="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t>In Scrum you work in an iteration or Sprints of usually 1-4 weeks. Each Sprint starts with the planning of work for the Sprint and ends with a releasable increment of features. Hopefully the plan remains unchanged all through the Sprint.</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Clr>
                <a:schemeClr val="dk1"/>
              </a:buClr>
              <a:buSzPts val="1100"/>
              <a:buFont typeface="Arial"/>
              <a:buNone/>
            </a:pPr>
            <a:r>
              <a:rPr lang="en-US" dirty="0"/>
              <a:t>Kanban has fewer rules. For instance, there is nothing about roles or about working in iterations. Kanban is more focused on continuous flow, visualizing the work and optimizing the time between ideas and runnable features.</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just" rtl="0">
              <a:lnSpc>
                <a:spcPct val="100000"/>
              </a:lnSpc>
              <a:spcBef>
                <a:spcPts val="0"/>
              </a:spcBef>
              <a:spcAft>
                <a:spcPts val="0"/>
              </a:spcAft>
              <a:buClr>
                <a:schemeClr val="dk1"/>
              </a:buClr>
              <a:buSzPts val="1100"/>
              <a:buFont typeface="Arial"/>
              <a:buNone/>
            </a:pPr>
            <a:r>
              <a:rPr lang="en-US" dirty="0"/>
              <a:t>This above image shows the difference between Scrum and Kanban flow. You can easily see whether a Scrum team is at the beginning or at the end of a sprint.</a:t>
            </a: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48940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c44f71db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5c44f71db6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p>
          <a:p>
            <a:pPr marL="0" lvl="0" indent="0" algn="l" rtl="0">
              <a:lnSpc>
                <a:spcPct val="100000"/>
              </a:lnSpc>
              <a:spcBef>
                <a:spcPts val="0"/>
              </a:spcBef>
              <a:spcAft>
                <a:spcPts val="0"/>
              </a:spcAft>
              <a:buSzPts val="1100"/>
              <a:buNone/>
            </a:pPr>
            <a:r>
              <a:rPr lang="en-US" dirty="0"/>
              <a:t>Share the module summary with the audience.</a:t>
            </a:r>
          </a:p>
          <a:p>
            <a:pPr marL="0" lvl="0" indent="0" algn="l" rtl="0">
              <a:lnSpc>
                <a:spcPct val="100000"/>
              </a:lnSpc>
              <a:spcBef>
                <a:spcPts val="0"/>
              </a:spcBef>
              <a:spcAft>
                <a:spcPts val="0"/>
              </a:spcAft>
              <a:buSzPts val="1100"/>
              <a:buNone/>
            </a:pPr>
            <a:r>
              <a:rPr lang="en-US" dirty="0"/>
              <a:t>Ask the participants if they have any questions. They can ask their queries by raising their hands.</a:t>
            </a:r>
          </a:p>
          <a:p>
            <a:pPr marL="0" lvl="0" indent="0" algn="l" rtl="0">
              <a:lnSpc>
                <a:spcPct val="100000"/>
              </a:lnSpc>
              <a:spcBef>
                <a:spcPts val="0"/>
              </a:spcBef>
              <a:spcAft>
                <a:spcPts val="0"/>
              </a:spcAft>
              <a:buSzPts val="1100"/>
              <a:buNone/>
            </a:pPr>
            <a:endParaRPr lang="en-US" b="1" dirty="0"/>
          </a:p>
          <a:p>
            <a:pPr marL="0" lvl="0" indent="0" algn="l" rtl="0">
              <a:lnSpc>
                <a:spcPct val="100000"/>
              </a:lnSpc>
              <a:spcBef>
                <a:spcPts val="0"/>
              </a:spcBef>
              <a:spcAft>
                <a:spcPts val="0"/>
              </a:spcAft>
              <a:buSzPts val="1100"/>
              <a:buNone/>
            </a:pPr>
            <a:r>
              <a:rPr lang="en-US" b="1" dirty="0"/>
              <a:t>Notes to the Participants: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Now, you have reached the end of the module. </a:t>
            </a:r>
          </a:p>
          <a:p>
            <a:pPr marL="0" lvl="0" indent="0" algn="l" rtl="0">
              <a:lnSpc>
                <a:spcPct val="100000"/>
              </a:lnSpc>
              <a:spcBef>
                <a:spcPts val="0"/>
              </a:spcBef>
              <a:spcAft>
                <a:spcPts val="0"/>
              </a:spcAft>
              <a:buSzPts val="1100"/>
              <a:buNone/>
            </a:pPr>
            <a:r>
              <a:rPr lang="en-US" dirty="0"/>
              <a:t>In this module, you have learned:</a:t>
            </a:r>
          </a:p>
          <a:p>
            <a:pPr marL="457200" lvl="0" indent="-342900" algn="l" rtl="0">
              <a:lnSpc>
                <a:spcPct val="115000"/>
              </a:lnSpc>
              <a:spcBef>
                <a:spcPts val="1600"/>
              </a:spcBef>
              <a:spcAft>
                <a:spcPts val="0"/>
              </a:spcAft>
              <a:buSzPts val="1800"/>
              <a:buChar char="●"/>
            </a:pPr>
            <a:r>
              <a:rPr lang="en-US" dirty="0"/>
              <a:t>Kanban Principle</a:t>
            </a:r>
          </a:p>
          <a:p>
            <a:pPr marL="457200" lvl="0" indent="-342900" algn="l" rtl="0">
              <a:lnSpc>
                <a:spcPct val="115000"/>
              </a:lnSpc>
              <a:spcBef>
                <a:spcPts val="1600"/>
              </a:spcBef>
              <a:spcAft>
                <a:spcPts val="0"/>
              </a:spcAft>
              <a:buSzPts val="1800"/>
              <a:buChar char="●"/>
            </a:pPr>
            <a:r>
              <a:rPr lang="en-US" dirty="0"/>
              <a:t>Kanban Board</a:t>
            </a:r>
          </a:p>
          <a:p>
            <a:pPr marL="457200" lvl="0" indent="-342900" algn="l" rtl="0">
              <a:lnSpc>
                <a:spcPct val="115000"/>
              </a:lnSpc>
              <a:spcBef>
                <a:spcPts val="1600"/>
              </a:spcBef>
              <a:spcAft>
                <a:spcPts val="0"/>
              </a:spcAft>
              <a:buSzPts val="1800"/>
              <a:buChar char="●"/>
            </a:pPr>
            <a:r>
              <a:rPr lang="en-US" dirty="0"/>
              <a:t>Kanban Core Practices</a:t>
            </a:r>
          </a:p>
          <a:p>
            <a:pPr marL="742950" lvl="1" indent="-285750" algn="l" rtl="0">
              <a:lnSpc>
                <a:spcPct val="115000"/>
              </a:lnSpc>
              <a:spcBef>
                <a:spcPts val="1600"/>
              </a:spcBef>
              <a:spcAft>
                <a:spcPts val="0"/>
              </a:spcAft>
              <a:buSzPts val="1400"/>
              <a:buChar char="○"/>
            </a:pPr>
            <a:r>
              <a:rPr lang="en-US" dirty="0"/>
              <a:t>Make work visible</a:t>
            </a:r>
          </a:p>
          <a:p>
            <a:pPr marL="742950" lvl="1" indent="-285750" algn="l" rtl="0">
              <a:lnSpc>
                <a:spcPct val="115000"/>
              </a:lnSpc>
              <a:spcBef>
                <a:spcPts val="1600"/>
              </a:spcBef>
              <a:spcAft>
                <a:spcPts val="0"/>
              </a:spcAft>
              <a:buSzPts val="1400"/>
              <a:buChar char="○"/>
            </a:pPr>
            <a:r>
              <a:rPr lang="en-US" dirty="0"/>
              <a:t>Limit work in progress (</a:t>
            </a:r>
            <a:r>
              <a:rPr lang="en-US" dirty="0" err="1"/>
              <a:t>WiP</a:t>
            </a:r>
            <a:r>
              <a:rPr lang="en-US" dirty="0"/>
              <a:t>)</a:t>
            </a:r>
          </a:p>
          <a:p>
            <a:pPr marL="742950" lvl="1" indent="-285750" algn="l" rtl="0">
              <a:lnSpc>
                <a:spcPct val="115000"/>
              </a:lnSpc>
              <a:spcBef>
                <a:spcPts val="1600"/>
              </a:spcBef>
              <a:spcAft>
                <a:spcPts val="0"/>
              </a:spcAft>
              <a:buSzPts val="1400"/>
              <a:buChar char="○"/>
            </a:pPr>
            <a:r>
              <a:rPr lang="en-US" dirty="0"/>
              <a:t>Manage flow</a:t>
            </a:r>
          </a:p>
          <a:p>
            <a:pPr marL="742950" lvl="1" indent="-285750" algn="l" rtl="0">
              <a:lnSpc>
                <a:spcPct val="115000"/>
              </a:lnSpc>
              <a:spcBef>
                <a:spcPts val="1600"/>
              </a:spcBef>
              <a:spcAft>
                <a:spcPts val="0"/>
              </a:spcAft>
              <a:buSzPts val="1400"/>
              <a:buChar char="○"/>
            </a:pPr>
            <a:r>
              <a:rPr lang="en-US" dirty="0"/>
              <a:t>Make progress policies explicit</a:t>
            </a:r>
          </a:p>
          <a:p>
            <a:pPr marL="742950" lvl="1" indent="-285750" algn="l" rtl="0">
              <a:lnSpc>
                <a:spcPct val="115000"/>
              </a:lnSpc>
              <a:spcBef>
                <a:spcPts val="1600"/>
              </a:spcBef>
              <a:spcAft>
                <a:spcPts val="0"/>
              </a:spcAft>
              <a:buSzPts val="1400"/>
              <a:buChar char="○"/>
            </a:pPr>
            <a:r>
              <a:rPr lang="en-US" dirty="0"/>
              <a:t>Implement feedback mechanisms</a:t>
            </a:r>
          </a:p>
          <a:p>
            <a:pPr marL="742950" lvl="1" indent="-285750" algn="l" rtl="0">
              <a:lnSpc>
                <a:spcPct val="115000"/>
              </a:lnSpc>
              <a:spcBef>
                <a:spcPts val="1600"/>
              </a:spcBef>
              <a:spcAft>
                <a:spcPts val="0"/>
              </a:spcAft>
              <a:buSzPts val="1400"/>
              <a:buChar char="○"/>
            </a:pPr>
            <a:r>
              <a:rPr lang="en-US" dirty="0"/>
              <a:t>Improve collaboratively (using methods and models)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6210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p>
          <a:p>
            <a:pPr marL="0" lvl="0" indent="0" algn="l" rtl="0">
              <a:lnSpc>
                <a:spcPct val="100000"/>
              </a:lnSpc>
              <a:spcBef>
                <a:spcPts val="0"/>
              </a:spcBef>
              <a:spcAft>
                <a:spcPts val="0"/>
              </a:spcAft>
              <a:buSzPts val="1100"/>
              <a:buNone/>
            </a:pPr>
            <a:r>
              <a:rPr lang="en-US" dirty="0"/>
              <a:t>Inform the participants about the topics that they will be learning in this module.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dirty="0"/>
              <a:t>Notes to the Participants:</a:t>
            </a:r>
          </a:p>
          <a:p>
            <a:pPr marL="0" lvl="0" indent="0" algn="l" rtl="0">
              <a:lnSpc>
                <a:spcPct val="100000"/>
              </a:lnSpc>
              <a:spcBef>
                <a:spcPts val="0"/>
              </a:spcBef>
              <a:spcAft>
                <a:spcPts val="0"/>
              </a:spcAft>
              <a:buSzPts val="1100"/>
              <a:buNone/>
            </a:pPr>
            <a:r>
              <a:rPr lang="en-US" dirty="0"/>
              <a:t>You will learn about the following topics in this module:</a:t>
            </a:r>
          </a:p>
          <a:p>
            <a:pPr marL="0" lvl="0" indent="0">
              <a:buClr>
                <a:schemeClr val="dk1"/>
              </a:buClr>
              <a:buSzPts val="1100"/>
              <a:buNone/>
            </a:pPr>
            <a:r>
              <a:rPr lang="en-US" b="1" dirty="0"/>
              <a:t>Testing and Debugging </a:t>
            </a:r>
          </a:p>
          <a:p>
            <a:pPr marL="457200" lvl="0" indent="-342900" algn="l" rtl="0">
              <a:lnSpc>
                <a:spcPct val="115000"/>
              </a:lnSpc>
              <a:spcBef>
                <a:spcPts val="1600"/>
              </a:spcBef>
              <a:spcAft>
                <a:spcPts val="0"/>
              </a:spcAft>
              <a:buSzPts val="1800"/>
              <a:buChar char="●"/>
            </a:pPr>
            <a:r>
              <a:rPr lang="en-US" dirty="0"/>
              <a:t>Kanban Principle</a:t>
            </a:r>
          </a:p>
          <a:p>
            <a:pPr marL="457200" lvl="0" indent="-342900" algn="l" rtl="0">
              <a:lnSpc>
                <a:spcPct val="115000"/>
              </a:lnSpc>
              <a:spcBef>
                <a:spcPts val="1600"/>
              </a:spcBef>
              <a:spcAft>
                <a:spcPts val="0"/>
              </a:spcAft>
              <a:buSzPts val="1800"/>
              <a:buChar char="●"/>
            </a:pPr>
            <a:r>
              <a:rPr lang="en-US" dirty="0"/>
              <a:t>Kanban Board</a:t>
            </a:r>
          </a:p>
          <a:p>
            <a:pPr marL="457200" lvl="0" indent="-342900" algn="l" rtl="0">
              <a:lnSpc>
                <a:spcPct val="115000"/>
              </a:lnSpc>
              <a:spcBef>
                <a:spcPts val="1600"/>
              </a:spcBef>
              <a:spcAft>
                <a:spcPts val="0"/>
              </a:spcAft>
              <a:buSzPts val="1800"/>
              <a:buChar char="●"/>
            </a:pPr>
            <a:r>
              <a:rPr lang="en-US" dirty="0"/>
              <a:t>Kanban Core Practices</a:t>
            </a:r>
          </a:p>
          <a:p>
            <a:pPr marL="742950" lvl="1" indent="-285750" algn="l" rtl="0">
              <a:lnSpc>
                <a:spcPct val="115000"/>
              </a:lnSpc>
              <a:spcBef>
                <a:spcPts val="1600"/>
              </a:spcBef>
              <a:spcAft>
                <a:spcPts val="0"/>
              </a:spcAft>
              <a:buSzPts val="1400"/>
              <a:buChar char="○"/>
            </a:pPr>
            <a:r>
              <a:rPr lang="en-US" dirty="0"/>
              <a:t>Make work visible</a:t>
            </a:r>
          </a:p>
          <a:p>
            <a:pPr marL="742950" lvl="1" indent="-285750" algn="l" rtl="0">
              <a:lnSpc>
                <a:spcPct val="115000"/>
              </a:lnSpc>
              <a:spcBef>
                <a:spcPts val="1600"/>
              </a:spcBef>
              <a:spcAft>
                <a:spcPts val="0"/>
              </a:spcAft>
              <a:buSzPts val="1400"/>
              <a:buChar char="○"/>
            </a:pPr>
            <a:r>
              <a:rPr lang="en-US" dirty="0"/>
              <a:t>Limit work in progress (</a:t>
            </a:r>
            <a:r>
              <a:rPr lang="en-US" dirty="0" err="1"/>
              <a:t>WiP</a:t>
            </a:r>
            <a:r>
              <a:rPr lang="en-US" dirty="0"/>
              <a:t>)</a:t>
            </a:r>
          </a:p>
          <a:p>
            <a:pPr marL="742950" lvl="1" indent="-285750" algn="l" rtl="0">
              <a:lnSpc>
                <a:spcPct val="115000"/>
              </a:lnSpc>
              <a:spcBef>
                <a:spcPts val="1600"/>
              </a:spcBef>
              <a:spcAft>
                <a:spcPts val="0"/>
              </a:spcAft>
              <a:buSzPts val="1400"/>
              <a:buChar char="○"/>
            </a:pPr>
            <a:r>
              <a:rPr lang="en-US" dirty="0"/>
              <a:t>Manage flow</a:t>
            </a:r>
          </a:p>
          <a:p>
            <a:pPr marL="742950" lvl="1" indent="-285750" algn="l" rtl="0">
              <a:lnSpc>
                <a:spcPct val="115000"/>
              </a:lnSpc>
              <a:spcBef>
                <a:spcPts val="1600"/>
              </a:spcBef>
              <a:spcAft>
                <a:spcPts val="0"/>
              </a:spcAft>
              <a:buSzPts val="1400"/>
              <a:buChar char="○"/>
            </a:pPr>
            <a:r>
              <a:rPr lang="en-US" dirty="0"/>
              <a:t>Make progress policies explicit</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8186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Kanban.</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t>Kanban is known as sign board or signal card derived from Japanese. </a:t>
            </a:r>
            <a:endParaRPr dirty="0"/>
          </a:p>
          <a:p>
            <a:pPr marL="0" lvl="0" indent="0" algn="just" rtl="0">
              <a:lnSpc>
                <a:spcPct val="100000"/>
              </a:lnSpc>
              <a:spcBef>
                <a:spcPts val="0"/>
              </a:spcBef>
              <a:spcAft>
                <a:spcPts val="0"/>
              </a:spcAft>
              <a:buClr>
                <a:schemeClr val="dk1"/>
              </a:buClr>
              <a:buSzPts val="1100"/>
              <a:buFont typeface="Arial"/>
              <a:buNone/>
            </a:pPr>
            <a:endParaRPr lang="en-US" dirty="0"/>
          </a:p>
          <a:p>
            <a:pPr marL="0" lvl="0" indent="0" algn="just" rtl="0">
              <a:lnSpc>
                <a:spcPct val="100000"/>
              </a:lnSpc>
              <a:spcBef>
                <a:spcPts val="0"/>
              </a:spcBef>
              <a:spcAft>
                <a:spcPts val="0"/>
              </a:spcAft>
              <a:buClr>
                <a:schemeClr val="dk1"/>
              </a:buClr>
              <a:buSzPts val="1100"/>
              <a:buFont typeface="Arial"/>
              <a:buNone/>
            </a:pPr>
            <a:r>
              <a:rPr lang="en-US" dirty="0"/>
              <a:t>It was this signal card that the car manufacturer Toyota originally used as a mechanism to help them get the vehicle parts they required just in time. A physical card was sent to the supply as a signal that the plant required more than a certain portion.</a:t>
            </a:r>
            <a:endParaRPr dirty="0"/>
          </a:p>
          <a:p>
            <a:pPr marL="0" lvl="0" indent="0" algn="just" rtl="0">
              <a:lnSpc>
                <a:spcPct val="100000"/>
              </a:lnSpc>
              <a:spcBef>
                <a:spcPts val="0"/>
              </a:spcBef>
              <a:spcAft>
                <a:spcPts val="0"/>
              </a:spcAft>
              <a:buClr>
                <a:schemeClr val="dk1"/>
              </a:buClr>
              <a:buSzPts val="1100"/>
              <a:buFont typeface="Arial"/>
              <a:buNone/>
            </a:pPr>
            <a:endParaRPr lang="en-US" dirty="0"/>
          </a:p>
          <a:p>
            <a:pPr marL="0" lvl="0" indent="0" algn="just" rtl="0">
              <a:lnSpc>
                <a:spcPct val="100000"/>
              </a:lnSpc>
              <a:spcBef>
                <a:spcPts val="0"/>
              </a:spcBef>
              <a:spcAft>
                <a:spcPts val="0"/>
              </a:spcAft>
              <a:buClr>
                <a:schemeClr val="dk1"/>
              </a:buClr>
              <a:buSzPts val="1100"/>
              <a:buFont typeface="Arial"/>
              <a:buNone/>
            </a:pPr>
            <a:r>
              <a:rPr lang="en-US" dirty="0"/>
              <a:t>A rule that the amount of cards remains the same is essential for this method. Without a formal decision, the number of cards cannot be decreased or increased.</a:t>
            </a:r>
            <a:endParaRPr dirty="0"/>
          </a:p>
          <a:p>
            <a:pPr marL="0" lvl="0" indent="0" algn="just"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219381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ccc8a29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5ccc8a292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Explain the participants about Kanban cards.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dirty="0"/>
              <a:t>Kanban cards are a system of visual signals implemented to trigger demands for inventory. These cards are put as required throughout the plant and can have a major effect on productivity and production. In Job fields cards can be used when material and supplies run low, with the card being converted into a material handler to retrieve the product required. The card includes all the necessary essential data, including part number, part description, amount, and places. It is also possible to use Kanban card schemes when ordering from outside vendors, but usually take longer to implement.</a:t>
            </a:r>
            <a:endParaRPr dirty="0"/>
          </a:p>
          <a:p>
            <a:pPr marL="0" lvl="0" indent="0" algn="l" rtl="0">
              <a:lnSpc>
                <a:spcPct val="100000"/>
              </a:lnSpc>
              <a:spcBef>
                <a:spcPts val="0"/>
              </a:spcBef>
              <a:spcAft>
                <a:spcPts val="0"/>
              </a:spcAft>
              <a:buNone/>
            </a:pPr>
            <a:endParaRPr dirty="0"/>
          </a:p>
        </p:txBody>
      </p:sp>
    </p:spTree>
    <p:extLst>
      <p:ext uri="{BB962C8B-B14F-4D97-AF65-F5344CB8AC3E}">
        <p14:creationId xmlns:p14="http://schemas.microsoft.com/office/powerpoint/2010/main" val="143056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ccc8a292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5ccc8a292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Facilitator:</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dirty="0">
                <a:solidFill>
                  <a:schemeClr val="dk1"/>
                </a:solidFill>
              </a:rPr>
              <a:t>Discuss with the participants about the Kanban Principle.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b="1" dirty="0">
                <a:solidFill>
                  <a:schemeClr val="dk1"/>
                </a:solidFill>
              </a:rPr>
              <a:t>Notes to the Participant:</a:t>
            </a:r>
            <a:endParaRPr dirty="0">
              <a:solidFill>
                <a:schemeClr val="dk1"/>
              </a:solidFill>
            </a:endParaRPr>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Kanban is a very simple process with minimal rules and a handful of general guidelines. As with any process, it can be well applied or misapplied, depending on the context. The work itself might be a good fit for Kanban, or it could be a bad fit. Similarly, because a process is performed by people, the team’s Agile maturity and discipline play a significant part in Kanban’s success.</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Kanban was created by the Toyota car manufacturing company in the 1950s. Research into supply chain management in supermarkets resulted in the creation of a feedback loop whereby demand can be used to limit the supply at each phase of production. Toyota identified that supermarkets were supremely efficient in ensuring that stock levels were high enough to consistently meet demand, yet low enough to prevent overstocking.</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Since then, Kanban has been re-appropriated from the manufacturing world to the software delivery world, with great success.</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6030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0" lvl="0" indent="0" algn="just" rtl="0">
              <a:lnSpc>
                <a:spcPct val="100000"/>
              </a:lnSpc>
              <a:spcBef>
                <a:spcPts val="0"/>
              </a:spcBef>
              <a:spcAft>
                <a:spcPts val="0"/>
              </a:spcAft>
              <a:buSzPts val="1100"/>
              <a:buNone/>
            </a:pPr>
            <a:r>
              <a:rPr lang="en-US" dirty="0"/>
              <a:t>The core practices of Kanban—the points that must absolutely be considered in order for this adaptive system to function properly. Fundamentally, Kanban stipulates very little in terms of how something should be done; it is more the case that Kanban makes suggestions that something should be done. Stipulations would be counterproductive since it is mostly the people working in the system that should recognize what needs to be changed and what form this change should take. According to David J. Anderson, there are six core practices that make a Kanban implementation successful:</a:t>
            </a:r>
            <a:endParaRPr dirty="0"/>
          </a:p>
          <a:p>
            <a:pPr marL="285750" lvl="0" indent="-285750" algn="just" rtl="0">
              <a:lnSpc>
                <a:spcPct val="100000"/>
              </a:lnSpc>
              <a:spcBef>
                <a:spcPts val="1600"/>
              </a:spcBef>
              <a:spcAft>
                <a:spcPts val="0"/>
              </a:spcAft>
              <a:buSzPts val="1100"/>
              <a:buChar char="●"/>
            </a:pPr>
            <a:r>
              <a:rPr lang="en-US" dirty="0"/>
              <a:t>Make work visible</a:t>
            </a:r>
            <a:endParaRPr dirty="0"/>
          </a:p>
          <a:p>
            <a:pPr marL="285750" lvl="0" indent="-285750" algn="just" rtl="0">
              <a:lnSpc>
                <a:spcPct val="100000"/>
              </a:lnSpc>
              <a:spcBef>
                <a:spcPts val="1600"/>
              </a:spcBef>
              <a:spcAft>
                <a:spcPts val="0"/>
              </a:spcAft>
              <a:buSzPts val="1100"/>
              <a:buChar char="●"/>
            </a:pPr>
            <a:r>
              <a:rPr lang="en-US" dirty="0"/>
              <a:t>Limit work in progress (</a:t>
            </a:r>
            <a:r>
              <a:rPr lang="en-US" dirty="0" err="1"/>
              <a:t>WiP</a:t>
            </a:r>
            <a:r>
              <a:rPr lang="en-US" dirty="0"/>
              <a:t>)</a:t>
            </a:r>
            <a:endParaRPr dirty="0"/>
          </a:p>
          <a:p>
            <a:pPr marL="285750" lvl="0" indent="-285750" algn="just" rtl="0">
              <a:lnSpc>
                <a:spcPct val="100000"/>
              </a:lnSpc>
              <a:spcBef>
                <a:spcPts val="1600"/>
              </a:spcBef>
              <a:spcAft>
                <a:spcPts val="0"/>
              </a:spcAft>
              <a:buSzPts val="1100"/>
              <a:buChar char="●"/>
            </a:pPr>
            <a:r>
              <a:rPr lang="en-US" dirty="0"/>
              <a:t>Manage flow</a:t>
            </a:r>
            <a:endParaRPr dirty="0"/>
          </a:p>
          <a:p>
            <a:pPr marL="285750" lvl="0" indent="-285750" algn="just" rtl="0">
              <a:lnSpc>
                <a:spcPct val="100000"/>
              </a:lnSpc>
              <a:spcBef>
                <a:spcPts val="1600"/>
              </a:spcBef>
              <a:spcAft>
                <a:spcPts val="0"/>
              </a:spcAft>
              <a:buSzPts val="1100"/>
              <a:buChar char="●"/>
            </a:pPr>
            <a:r>
              <a:rPr lang="en-US" dirty="0"/>
              <a:t>Make progress policies explicit</a:t>
            </a:r>
            <a:endParaRPr dirty="0"/>
          </a:p>
          <a:p>
            <a:pPr marL="285750" lvl="0" indent="-285750" algn="just" rtl="0">
              <a:lnSpc>
                <a:spcPct val="100000"/>
              </a:lnSpc>
              <a:spcBef>
                <a:spcPts val="1600"/>
              </a:spcBef>
              <a:spcAft>
                <a:spcPts val="0"/>
              </a:spcAft>
              <a:buSzPts val="1100"/>
              <a:buChar char="●"/>
            </a:pPr>
            <a:r>
              <a:rPr lang="en-US" dirty="0"/>
              <a:t>Implement feedback mechanisms</a:t>
            </a:r>
            <a:endParaRPr dirty="0"/>
          </a:p>
          <a:p>
            <a:pPr marL="285750" lvl="0" indent="-285750" algn="just" rtl="0">
              <a:lnSpc>
                <a:spcPct val="100000"/>
              </a:lnSpc>
              <a:spcBef>
                <a:spcPts val="1600"/>
              </a:spcBef>
              <a:spcAft>
                <a:spcPts val="0"/>
              </a:spcAft>
              <a:buSzPts val="1100"/>
              <a:buChar char="●"/>
            </a:pPr>
            <a:r>
              <a:rPr lang="en-US" dirty="0"/>
              <a:t>Improve collaboratively (using methods and models)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708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d0fc619a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5d0fc619aa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implementation model.</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dirty="0"/>
              <a:t>Seven steps to implementing Kanban:</a:t>
            </a:r>
            <a:endParaRPr dirty="0"/>
          </a:p>
          <a:p>
            <a:pPr marL="0" lvl="0" indent="0" algn="l" rtl="0">
              <a:lnSpc>
                <a:spcPct val="100000"/>
              </a:lnSpc>
              <a:spcBef>
                <a:spcPts val="0"/>
              </a:spcBef>
              <a:spcAft>
                <a:spcPts val="0"/>
              </a:spcAft>
              <a:buSzPts val="1100"/>
              <a:buNone/>
            </a:pPr>
            <a:endParaRPr dirty="0"/>
          </a:p>
          <a:p>
            <a:pPr marL="457200" lvl="0" indent="-298450" algn="l" rtl="0">
              <a:lnSpc>
                <a:spcPct val="100000"/>
              </a:lnSpc>
              <a:spcBef>
                <a:spcPts val="0"/>
              </a:spcBef>
              <a:spcAft>
                <a:spcPts val="0"/>
              </a:spcAft>
              <a:buSzPts val="1100"/>
              <a:buAutoNum type="arabicPeriod"/>
            </a:pPr>
            <a:r>
              <a:rPr lang="en-US" dirty="0"/>
              <a:t>Conduct data collection</a:t>
            </a:r>
            <a:endParaRPr dirty="0"/>
          </a:p>
          <a:p>
            <a:pPr marL="457200" lvl="0" indent="-298450" algn="l" rtl="0">
              <a:lnSpc>
                <a:spcPct val="100000"/>
              </a:lnSpc>
              <a:spcBef>
                <a:spcPts val="0"/>
              </a:spcBef>
              <a:spcAft>
                <a:spcPts val="0"/>
              </a:spcAft>
              <a:buSzPts val="1100"/>
              <a:buAutoNum type="arabicPeriod"/>
            </a:pPr>
            <a:r>
              <a:rPr lang="en-US" dirty="0"/>
              <a:t>Calculate the Kanban Size</a:t>
            </a:r>
            <a:endParaRPr dirty="0"/>
          </a:p>
          <a:p>
            <a:pPr marL="457200" lvl="0" indent="-298450" algn="l" rtl="0">
              <a:lnSpc>
                <a:spcPct val="100000"/>
              </a:lnSpc>
              <a:spcBef>
                <a:spcPts val="0"/>
              </a:spcBef>
              <a:spcAft>
                <a:spcPts val="0"/>
              </a:spcAft>
              <a:buSzPts val="1100"/>
              <a:buAutoNum type="arabicPeriod"/>
            </a:pPr>
            <a:r>
              <a:rPr lang="en-US" dirty="0"/>
              <a:t>Design the Kanban</a:t>
            </a:r>
            <a:endParaRPr dirty="0"/>
          </a:p>
          <a:p>
            <a:pPr marL="457200" lvl="0" indent="-298450" algn="l" rtl="0">
              <a:lnSpc>
                <a:spcPct val="100000"/>
              </a:lnSpc>
              <a:spcBef>
                <a:spcPts val="0"/>
              </a:spcBef>
              <a:spcAft>
                <a:spcPts val="0"/>
              </a:spcAft>
              <a:buSzPts val="1100"/>
              <a:buAutoNum type="arabicPeriod"/>
            </a:pPr>
            <a:r>
              <a:rPr lang="en-US" dirty="0"/>
              <a:t>Train everyone</a:t>
            </a:r>
            <a:endParaRPr dirty="0"/>
          </a:p>
          <a:p>
            <a:pPr marL="457200" lvl="0" indent="-298450" algn="l" rtl="0">
              <a:lnSpc>
                <a:spcPct val="100000"/>
              </a:lnSpc>
              <a:spcBef>
                <a:spcPts val="0"/>
              </a:spcBef>
              <a:spcAft>
                <a:spcPts val="0"/>
              </a:spcAft>
              <a:buSzPts val="1100"/>
              <a:buAutoNum type="arabicPeriod"/>
            </a:pPr>
            <a:r>
              <a:rPr lang="en-US" dirty="0"/>
              <a:t>Start the Kanban</a:t>
            </a:r>
            <a:endParaRPr dirty="0"/>
          </a:p>
          <a:p>
            <a:pPr marL="457200" lvl="0" indent="-298450" algn="l" rtl="0">
              <a:lnSpc>
                <a:spcPct val="100000"/>
              </a:lnSpc>
              <a:spcBef>
                <a:spcPts val="0"/>
              </a:spcBef>
              <a:spcAft>
                <a:spcPts val="0"/>
              </a:spcAft>
              <a:buSzPts val="1100"/>
              <a:buAutoNum type="arabicPeriod"/>
            </a:pPr>
            <a:r>
              <a:rPr lang="en-US" dirty="0"/>
              <a:t>Audit and maintain the Kanban</a:t>
            </a:r>
            <a:endParaRPr dirty="0"/>
          </a:p>
          <a:p>
            <a:pPr marL="457200" lvl="0" indent="-298450" algn="l" rtl="0">
              <a:lnSpc>
                <a:spcPct val="100000"/>
              </a:lnSpc>
              <a:spcBef>
                <a:spcPts val="0"/>
              </a:spcBef>
              <a:spcAft>
                <a:spcPts val="0"/>
              </a:spcAft>
              <a:buSzPts val="1100"/>
              <a:buAutoNum type="arabicPeriod"/>
            </a:pPr>
            <a:r>
              <a:rPr lang="en-US" dirty="0"/>
              <a:t>Improve the Kanban</a:t>
            </a:r>
            <a:endParaRPr dirty="0"/>
          </a:p>
        </p:txBody>
      </p:sp>
    </p:spTree>
    <p:extLst>
      <p:ext uri="{BB962C8B-B14F-4D97-AF65-F5344CB8AC3E}">
        <p14:creationId xmlns:p14="http://schemas.microsoft.com/office/powerpoint/2010/main" val="31445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Give a brief to the participants about Kanban Core practices – Make work visible.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b="1" dirty="0"/>
          </a:p>
          <a:p>
            <a:pPr marL="0" lvl="0" indent="0" algn="l" rtl="0">
              <a:lnSpc>
                <a:spcPct val="100000"/>
              </a:lnSpc>
              <a:spcBef>
                <a:spcPts val="0"/>
              </a:spcBef>
              <a:spcAft>
                <a:spcPts val="0"/>
              </a:spcAft>
              <a:buSzPts val="1100"/>
              <a:buNone/>
            </a:pP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The goal of Kanban is to establish a continuous workflow that ultimately generates more value for the customer. Kanban helps make visible the processes of knowledge work, thus also the associated problems that limit the workflow. Initiating quantitative restrictions (</a:t>
            </a:r>
            <a:r>
              <a:rPr lang="en-US" sz="1100" b="0" i="0" u="none" strike="noStrike" cap="none" dirty="0" err="1">
                <a:solidFill>
                  <a:srgbClr val="000000"/>
                </a:solidFill>
                <a:latin typeface="Arial"/>
                <a:ea typeface="Arial"/>
                <a:cs typeface="Arial"/>
                <a:sym typeface="Arial"/>
              </a:rPr>
              <a:t>WiP</a:t>
            </a:r>
            <a:r>
              <a:rPr lang="en-US" sz="1100" b="0" i="0" u="none" strike="noStrike" cap="none" dirty="0">
                <a:solidFill>
                  <a:srgbClr val="000000"/>
                </a:solidFill>
                <a:latin typeface="Arial"/>
                <a:ea typeface="Arial"/>
                <a:cs typeface="Arial"/>
                <a:sym typeface="Arial"/>
              </a:rPr>
              <a:t> limits) for the work makes clear what causes the system to falter and what hinders the completion of operations. This is precisely what happened to the team mentioned earlier: through the visualization of their workflow, it became clear that certain people in the organization should communicate directly with each other in order to improve their processes.</a:t>
            </a:r>
            <a:endParaRPr dirty="0"/>
          </a:p>
          <a:p>
            <a:pPr marL="457200" lvl="0" indent="-298450" algn="just" rtl="0">
              <a:lnSpc>
                <a:spcPct val="100000"/>
              </a:lnSpc>
              <a:spcBef>
                <a:spcPts val="0"/>
              </a:spcBef>
              <a:spcAft>
                <a:spcPts val="0"/>
              </a:spcAft>
              <a:buSzPts val="1100"/>
              <a:buChar char="●"/>
            </a:pPr>
            <a:r>
              <a:rPr lang="en-US" sz="1100" b="0" i="0" u="none" strike="noStrike" cap="none" dirty="0">
                <a:solidFill>
                  <a:srgbClr val="000000"/>
                </a:solidFill>
                <a:latin typeface="Arial"/>
                <a:ea typeface="Arial"/>
                <a:cs typeface="Arial"/>
                <a:sym typeface="Arial"/>
              </a:rPr>
              <a:t>Moreover, the crucial difference between Kanban and other popular modes of operation is that the work doesn’t simply get “passed on” to the next stage of processing as soon as a team member is finished with it (the push principle). It is much more the case that team members of subsequent stages collect the work from the upstream stages as soon as they have the capacity to do so (the pull principle).</a:t>
            </a:r>
            <a:endParaRP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9647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00000000-1234-1234-1234-123412341234}" type="slidenum">
              <a:rPr lang="en-US" smtClean="0"/>
              <a:pPr/>
              <a:t>‹#›</a:t>
            </a:fld>
            <a:endParaRPr lang="en-US"/>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Tree>
    <p:custDataLst>
      <p:tags r:id="rId1"/>
    </p:custDataLst>
    <p:extLst>
      <p:ext uri="{BB962C8B-B14F-4D97-AF65-F5344CB8AC3E}">
        <p14:creationId xmlns:p14="http://schemas.microsoft.com/office/powerpoint/2010/main" val="36438071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342966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15756457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1555271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1355585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 name="Group 3"/>
          <p:cNvGrpSpPr/>
          <p:nvPr/>
        </p:nvGrpSpPr>
        <p:grpSpPr>
          <a:xfrm>
            <a:off x="1981263" y="2448663"/>
            <a:ext cx="611596" cy="611596"/>
            <a:chOff x="1981263" y="2448663"/>
            <a:chExt cx="611596" cy="611596"/>
          </a:xfrm>
        </p:grpSpPr>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 name="Group 4"/>
          <p:cNvGrpSpPr/>
          <p:nvPr/>
        </p:nvGrpSpPr>
        <p:grpSpPr>
          <a:xfrm>
            <a:off x="3864632" y="4349703"/>
            <a:ext cx="611596" cy="611596"/>
            <a:chOff x="3864632" y="4349703"/>
            <a:chExt cx="611596" cy="611596"/>
          </a:xfrm>
        </p:grpSpPr>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37039807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1977440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3694420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38397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520456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4"/>
        <p:cNvGrpSpPr/>
        <p:nvPr/>
      </p:nvGrpSpPr>
      <p:grpSpPr>
        <a:xfrm>
          <a:off x="0" y="0"/>
          <a:ext cx="0" cy="0"/>
          <a:chOff x="0" y="0"/>
          <a:chExt cx="0" cy="0"/>
        </a:xfrm>
      </p:grpSpPr>
      <p:pic>
        <p:nvPicPr>
          <p:cNvPr id="15" name="Shape 15"/>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16" name="Shape 16"/>
          <p:cNvSpPr/>
          <p:nvPr/>
        </p:nvSpPr>
        <p:spPr>
          <a:xfrm>
            <a:off x="5835191" y="2955576"/>
            <a:ext cx="5519319" cy="262829"/>
          </a:xfrm>
          <a:prstGeom prst="rect">
            <a:avLst/>
          </a:prstGeom>
          <a:noFill/>
          <a:ln>
            <a:noFill/>
          </a:ln>
        </p:spPr>
        <p:txBody>
          <a:bodyPr spcFirstLastPara="1" wrap="square" lIns="91425" tIns="45700" rIns="91425" bIns="45700" anchor="t" anchorCtr="0">
            <a:no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dirty="0">
                <a:solidFill>
                  <a:srgbClr val="595959"/>
                </a:solidFill>
                <a:latin typeface="Arial"/>
                <a:ea typeface="Arial"/>
                <a:cs typeface="Arial"/>
                <a:sym typeface="Arial"/>
              </a:rPr>
              <a:t>Copyright © 2019, </a:t>
            </a:r>
            <a:r>
              <a:rPr lang="en-US" sz="900" b="0" i="0" u="none" strike="noStrike" cap="none" dirty="0" err="1">
                <a:solidFill>
                  <a:srgbClr val="595959"/>
                </a:solidFill>
                <a:latin typeface="Arial"/>
                <a:ea typeface="Arial"/>
                <a:cs typeface="Arial"/>
                <a:sym typeface="Arial"/>
              </a:rPr>
              <a:t>Xebia</a:t>
            </a:r>
            <a:r>
              <a:rPr lang="en-US" sz="900" b="0" i="0" u="none" strike="noStrike" cap="none" dirty="0">
                <a:solidFill>
                  <a:srgbClr val="595959"/>
                </a:solidFill>
                <a:latin typeface="Arial"/>
                <a:ea typeface="Arial"/>
                <a:cs typeface="Arial"/>
                <a:sym typeface="Arial"/>
              </a:rPr>
              <a:t> Group. All rights reserved. This course is licensed to UPES. </a:t>
            </a:r>
            <a:r>
              <a:rPr lang="en-US" sz="900" b="1" i="0" u="none" strike="noStrike" cap="none" dirty="0">
                <a:solidFill>
                  <a:srgbClr val="595959"/>
                </a:solidFill>
                <a:latin typeface="Arial"/>
                <a:ea typeface="Arial"/>
                <a:cs typeface="Arial"/>
                <a:sym typeface="Arial"/>
              </a:rPr>
              <a:t>release 1.0.0</a:t>
            </a:r>
            <a:r>
              <a:rPr lang="en-US" sz="900" b="0" i="0" u="none" strike="noStrike" cap="none" dirty="0">
                <a:solidFill>
                  <a:srgbClr val="595959"/>
                </a:solidFill>
                <a:latin typeface="Arial"/>
                <a:ea typeface="Arial"/>
                <a:cs typeface="Arial"/>
                <a:sym typeface="Arial"/>
              </a:rPr>
              <a:t> </a:t>
            </a:r>
            <a:endParaRPr sz="1400" dirty="0"/>
          </a:p>
        </p:txBody>
      </p:sp>
      <p:sp>
        <p:nvSpPr>
          <p:cNvPr id="17" name="Shape 17"/>
          <p:cNvSpPr txBox="1">
            <a:spLocks noGrp="1"/>
          </p:cNvSpPr>
          <p:nvPr>
            <p:ph type="body" idx="1" hasCustomPrompt="1"/>
          </p:nvPr>
        </p:nvSpPr>
        <p:spPr>
          <a:xfrm>
            <a:off x="1032734" y="719340"/>
            <a:ext cx="10329941" cy="1398560"/>
          </a:xfrm>
          <a:prstGeom prst="rect">
            <a:avLst/>
          </a:prstGeom>
          <a:noFill/>
          <a:ln>
            <a:noFill/>
          </a:ln>
        </p:spPr>
        <p:txBody>
          <a:bodyPr spcFirstLastPara="1" wrap="square" lIns="91425" tIns="45700" rIns="91425" bIns="45700" anchor="ctr" anchorCtr="0"/>
          <a:lstStyle>
            <a:lvl1pPr marL="457189" marR="0" lvl="0" indent="-228594" algn="r" rtl="0">
              <a:lnSpc>
                <a:spcPct val="111111"/>
              </a:lnSpc>
              <a:spcBef>
                <a:spcPts val="0"/>
              </a:spcBef>
              <a:spcAft>
                <a:spcPts val="0"/>
              </a:spcAft>
              <a:buClr>
                <a:srgbClr val="000000"/>
              </a:buClr>
              <a:buSzPts val="5400"/>
              <a:buFont typeface="Arial"/>
              <a:buNone/>
              <a:defRPr sz="4000" b="1" i="0" u="none" strike="noStrike" cap="none">
                <a:solidFill>
                  <a:srgbClr val="000000"/>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Clean Code: Software Craftsmanship</a:t>
            </a:r>
          </a:p>
        </p:txBody>
      </p:sp>
      <p:sp>
        <p:nvSpPr>
          <p:cNvPr id="18" name="Shape 18"/>
          <p:cNvSpPr txBox="1"/>
          <p:nvPr/>
        </p:nvSpPr>
        <p:spPr>
          <a:xfrm>
            <a:off x="10021944" y="380785"/>
            <a:ext cx="1619968"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600"/>
              <a:buFont typeface="Arial"/>
              <a:buNone/>
            </a:pPr>
            <a:r>
              <a:rPr lang="en-US" sz="1600" b="0" i="0" u="none" strike="noStrike" cap="none" dirty="0">
                <a:solidFill>
                  <a:srgbClr val="7F7F7F"/>
                </a:solidFill>
                <a:latin typeface="Arial"/>
                <a:ea typeface="Arial"/>
                <a:cs typeface="Arial"/>
                <a:sym typeface="Arial"/>
              </a:rPr>
              <a:t>Semester </a:t>
            </a:r>
            <a:r>
              <a:rPr lang="en-US" sz="1600" b="1" i="0" u="none" strike="noStrike" cap="none" dirty="0">
                <a:solidFill>
                  <a:srgbClr val="000000"/>
                </a:solidFill>
                <a:latin typeface="Arial"/>
                <a:ea typeface="Arial"/>
                <a:cs typeface="Arial"/>
                <a:sym typeface="Arial"/>
              </a:rPr>
              <a:t>05</a:t>
            </a:r>
            <a:endParaRPr sz="1400" dirty="0"/>
          </a:p>
        </p:txBody>
      </p:sp>
      <p:sp>
        <p:nvSpPr>
          <p:cNvPr id="19" name="Shape 19"/>
          <p:cNvSpPr txBox="1">
            <a:spLocks noGrp="1"/>
          </p:cNvSpPr>
          <p:nvPr>
            <p:ph type="body" idx="2"/>
          </p:nvPr>
        </p:nvSpPr>
        <p:spPr>
          <a:xfrm>
            <a:off x="2033195" y="2240442"/>
            <a:ext cx="9337643" cy="70406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20" name="Shape 20"/>
          <p:cNvSpPr txBox="1">
            <a:spLocks noGrp="1"/>
          </p:cNvSpPr>
          <p:nvPr>
            <p:ph type="body" idx="3" hasCustomPrompt="1"/>
          </p:nvPr>
        </p:nvSpPr>
        <p:spPr>
          <a:xfrm>
            <a:off x="4880131" y="704163"/>
            <a:ext cx="6474379" cy="430887"/>
          </a:xfrm>
          <a:prstGeom prst="rect">
            <a:avLst/>
          </a:prstGeom>
          <a:noFill/>
          <a:ln>
            <a:noFill/>
          </a:ln>
        </p:spPr>
        <p:txBody>
          <a:bodyPr spcFirstLastPara="1" wrap="square" lIns="91425" tIns="45700" rIns="91425" bIns="45700" anchor="ctr" anchorCtr="0"/>
          <a:lstStyle>
            <a:lvl1pPr marL="457189" marR="0" lvl="0" indent="-228594" algn="r" rtl="0">
              <a:lnSpc>
                <a:spcPct val="100000"/>
              </a:lnSpc>
              <a:spcBef>
                <a:spcPts val="0"/>
              </a:spcBef>
              <a:spcAft>
                <a:spcPts val="0"/>
              </a:spcAft>
              <a:buClr>
                <a:srgbClr val="7F7F7F"/>
              </a:buClr>
              <a:buSzPts val="2200"/>
              <a:buFont typeface="Arial"/>
              <a:buNone/>
              <a:defRPr sz="2200" b="1" i="0" u="none" strike="noStrike" cap="none">
                <a:solidFill>
                  <a:srgbClr val="7F7F7F"/>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dirty="0"/>
              <a:t>B.TECH CSE with Specialization in </a:t>
            </a:r>
            <a:r>
              <a:rPr lang="en-US" dirty="0" err="1"/>
              <a:t>DevOps</a:t>
            </a:r>
            <a:endParaRPr lang="en-US" dirty="0"/>
          </a:p>
        </p:txBody>
      </p:sp>
      <p:sp>
        <p:nvSpPr>
          <p:cNvPr id="21" name="Shape 21"/>
          <p:cNvSpPr/>
          <p:nvPr/>
        </p:nvSpPr>
        <p:spPr>
          <a:xfrm>
            <a:off x="11429927" y="380787"/>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22" name="Shape 22"/>
          <p:cNvSpPr txBox="1"/>
          <p:nvPr/>
        </p:nvSpPr>
        <p:spPr>
          <a:xfrm>
            <a:off x="10116902" y="1983451"/>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 </a:t>
            </a:r>
            <a:endParaRPr sz="1600" b="1" i="0" u="none" strike="noStrike" cap="none" dirty="0">
              <a:solidFill>
                <a:srgbClr val="000000"/>
              </a:solidFill>
              <a:latin typeface="Arial"/>
              <a:ea typeface="Arial"/>
              <a:cs typeface="Arial"/>
              <a:sym typeface="Arial"/>
            </a:endParaRPr>
          </a:p>
        </p:txBody>
      </p:sp>
      <p:sp>
        <p:nvSpPr>
          <p:cNvPr id="23" name="Shape 23"/>
          <p:cNvSpPr/>
          <p:nvPr/>
        </p:nvSpPr>
        <p:spPr>
          <a:xfrm>
            <a:off x="11429927" y="1648618"/>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11" name="Shape 22"/>
          <p:cNvSpPr txBox="1"/>
          <p:nvPr/>
        </p:nvSpPr>
        <p:spPr>
          <a:xfrm>
            <a:off x="10076445" y="1985239"/>
            <a:ext cx="1313180" cy="33855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Module # 02</a:t>
            </a:r>
            <a:endParaRPr sz="16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663472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148852391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extLst>
              <a:ext uri="{28A0092B-C50C-407E-A947-70E740481C1C}">
                <a14:useLocalDpi xmlns:a14="http://schemas.microsoft.com/office/drawing/2010/main" val="0"/>
              </a:ext>
            </a:extLst>
          </a:blip>
          <a:srcRect/>
          <a:stretch/>
        </p:blipFill>
        <p:spPr>
          <a:xfrm>
            <a:off x="-3134" y="5309"/>
            <a:ext cx="12185707" cy="6847385"/>
          </a:xfrm>
          <a:prstGeom prst="rect">
            <a:avLst/>
          </a:prstGeom>
          <a:noFill/>
          <a:ln>
            <a:noFill/>
          </a:ln>
        </p:spPr>
      </p:pic>
      <p:sp>
        <p:nvSpPr>
          <p:cNvPr id="48" name="Shape 48"/>
          <p:cNvSpPr/>
          <p:nvPr/>
        </p:nvSpPr>
        <p:spPr>
          <a:xfrm>
            <a:off x="0" y="1447589"/>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 name="Shape 49"/>
          <p:cNvSpPr/>
          <p:nvPr/>
        </p:nvSpPr>
        <p:spPr>
          <a:xfrm>
            <a:off x="12075283" y="1449583"/>
            <a:ext cx="116719" cy="1489055"/>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0" name="Shape 50"/>
          <p:cNvSpPr txBox="1"/>
          <p:nvPr/>
        </p:nvSpPr>
        <p:spPr>
          <a:xfrm>
            <a:off x="571926" y="1713956"/>
            <a:ext cx="11192183" cy="7078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sz="1400"/>
          </a:p>
        </p:txBody>
      </p:sp>
      <p:sp>
        <p:nvSpPr>
          <p:cNvPr id="51" name="Shape 51"/>
          <p:cNvSpPr txBox="1">
            <a:spLocks noGrp="1"/>
          </p:cNvSpPr>
          <p:nvPr>
            <p:ph type="body" idx="1"/>
          </p:nvPr>
        </p:nvSpPr>
        <p:spPr>
          <a:xfrm>
            <a:off x="571926" y="2422525"/>
            <a:ext cx="11192181" cy="400051"/>
          </a:xfrm>
          <a:prstGeom prst="rect">
            <a:avLst/>
          </a:prstGeom>
          <a:noFill/>
          <a:ln>
            <a:noFill/>
          </a:ln>
        </p:spPr>
        <p:txBody>
          <a:bodyPr spcFirstLastPara="1" wrap="square" lIns="91425" tIns="45700" rIns="91425" bIns="45700" anchor="t" anchorCtr="0"/>
          <a:lstStyle>
            <a:lvl1pPr marL="457189" marR="0" lvl="0" indent="-228594"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377" marR="0" lvl="1"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566" marR="0" lvl="2"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754" marR="0" lvl="3"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5943" marR="0" lvl="4"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131" marR="0" lvl="5"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320" marR="0" lvl="6"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509" marR="0" lvl="7"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697" marR="0" lvl="8" indent="-22859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215913032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1353249"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510144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7209641"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pic>
        <p:nvPicPr>
          <p:cNvPr id="5" name="Picture 4">
            <a:extLst>
              <a:ext uri="{FF2B5EF4-FFF2-40B4-BE49-F238E27FC236}">
                <a16:creationId xmlns:a16="http://schemas.microsoft.com/office/drawing/2014/main" id="{71B936D1-0957-4038-AD1C-9B3E58791E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47750" y="2653748"/>
            <a:ext cx="3712675" cy="3571007"/>
          </a:xfrm>
          <a:prstGeom prst="rect">
            <a:avLst/>
          </a:prstGeom>
        </p:spPr>
      </p:pic>
    </p:spTree>
    <p:custDataLst>
      <p:tags r:id="rId1"/>
    </p:custDataLst>
    <p:extLst>
      <p:ext uri="{BB962C8B-B14F-4D97-AF65-F5344CB8AC3E}">
        <p14:creationId xmlns:p14="http://schemas.microsoft.com/office/powerpoint/2010/main" val="3595793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r>
              <a:rPr lang="en-US"/>
              <a:t>Click icon to add picture</a:t>
            </a:r>
            <a:endParaRPr lang="en-IN" dirty="0"/>
          </a:p>
        </p:txBody>
      </p:sp>
    </p:spTree>
    <p:custDataLst>
      <p:tags r:id="rId1"/>
    </p:custDataLst>
    <p:extLst>
      <p:ext uri="{BB962C8B-B14F-4D97-AF65-F5344CB8AC3E}">
        <p14:creationId xmlns:p14="http://schemas.microsoft.com/office/powerpoint/2010/main" val="3712223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pPr/>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1378328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306327" y="5892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pPr/>
              <a:t>‹#›</a:t>
            </a:fld>
            <a:endParaRPr lang="en-IN"/>
          </a:p>
        </p:txBody>
      </p:sp>
    </p:spTree>
    <p:custDataLst>
      <p:tags r:id="rId1"/>
    </p:custDataLst>
    <p:extLst>
      <p:ext uri="{BB962C8B-B14F-4D97-AF65-F5344CB8AC3E}">
        <p14:creationId xmlns:p14="http://schemas.microsoft.com/office/powerpoint/2010/main" val="2636661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155338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defTabSz="914400" eaLnBrk="1" latinLnBrk="0" hangingPunct="1">
              <a:lnSpc>
                <a:spcPct val="90000"/>
              </a:lnSpc>
              <a:spcBef>
                <a:spcPct val="0"/>
              </a:spcBef>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In a nutshell, we learnt:</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2"/>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US" smtClean="0"/>
              <a:pPr/>
              <a:t>‹#›</a:t>
            </a:fld>
            <a:endParaRPr lang="en-US"/>
          </a:p>
        </p:txBody>
      </p:sp>
      <p:pic>
        <p:nvPicPr>
          <p:cNvPr id="22" name="Picture 21">
            <a:extLst>
              <a:ext uri="{FF2B5EF4-FFF2-40B4-BE49-F238E27FC236}">
                <a16:creationId xmlns:a16="http://schemas.microsoft.com/office/drawing/2014/main" id="{21C712A5-36F3-41AE-A768-5919378AE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986" y="2388341"/>
            <a:ext cx="2408642" cy="2493524"/>
          </a:xfrm>
          <a:prstGeom prst="rect">
            <a:avLst/>
          </a:prstGeom>
        </p:spPr>
      </p:pic>
      <p:sp>
        <p:nvSpPr>
          <p:cNvPr id="6" name="Text Placeholder 5"/>
          <p:cNvSpPr>
            <a:spLocks noGrp="1"/>
          </p:cNvSpPr>
          <p:nvPr>
            <p:ph type="body" sz="quarter" idx="26"/>
          </p:nvPr>
        </p:nvSpPr>
        <p:spPr>
          <a:xfrm>
            <a:off x="6213475" y="1966913"/>
            <a:ext cx="5286375" cy="3749675"/>
          </a:xfrm>
          <a:prstGeom prst="rect">
            <a:avLst/>
          </a:prstGeom>
        </p:spPr>
        <p:txBody>
          <a:bodyPr/>
          <a:lstStyle>
            <a:lvl1pPr marL="342900" indent="-342900">
              <a:buFont typeface="+mj-lt"/>
              <a:buAutoNum type="arabicPeriod"/>
              <a:defRPr sz="1800"/>
            </a:lvl1pPr>
            <a:lvl2pPr marL="688975" indent="-344488">
              <a:buFont typeface="Wingdings 3" panose="05040102010807070707" pitchFamily="18" charset="2"/>
              <a:buChar char="*"/>
              <a:defRPr sz="1600"/>
            </a:lvl2pPr>
            <a:lvl3pPr marL="1033463" indent="-344488">
              <a:buFont typeface="Wingdings 3" panose="05040102010807070707" pitchFamily="18" charset="2"/>
              <a:buChar char="9"/>
              <a:defRPr sz="1400"/>
            </a:lvl3pPr>
            <a:lvl4pPr>
              <a:defRPr sz="1800"/>
            </a:lvl4pPr>
            <a:lvl5pPr>
              <a:defRPr sz="1800"/>
            </a:lvl5pPr>
          </a:lstStyle>
          <a:p>
            <a:pPr lvl="0"/>
            <a:r>
              <a:rPr lang="en-US"/>
              <a:t>Click to edit Master text styles</a:t>
            </a:r>
          </a:p>
          <a:p>
            <a:pPr lvl="1"/>
            <a:r>
              <a:rPr lang="en-US"/>
              <a:t>Second level</a:t>
            </a:r>
          </a:p>
          <a:p>
            <a:pPr lvl="2"/>
            <a:r>
              <a:rPr lang="en-US"/>
              <a:t>Third level</a:t>
            </a:r>
          </a:p>
        </p:txBody>
      </p:sp>
    </p:spTree>
    <p:custDataLst>
      <p:tags r:id="rId1"/>
    </p:custDataLst>
    <p:extLst>
      <p:ext uri="{BB962C8B-B14F-4D97-AF65-F5344CB8AC3E}">
        <p14:creationId xmlns:p14="http://schemas.microsoft.com/office/powerpoint/2010/main" val="21507388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p:nvSpPr>
        <p:spPr>
          <a:xfrm>
            <a:off x="-1" y="1684288"/>
            <a:ext cx="12191999" cy="4085572"/>
          </a:xfrm>
          <a:prstGeom prst="rect">
            <a:avLst/>
          </a:prstGeom>
          <a:solidFill>
            <a:srgbClr val="1CC083">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US" smtClean="0"/>
              <a:pPr/>
              <a:t>‹#›</a:t>
            </a:fld>
            <a:endParaRPr lang="en-US"/>
          </a:p>
        </p:txBody>
      </p:sp>
      <p:pic>
        <p:nvPicPr>
          <p:cNvPr id="4" name="Picture 3">
            <a:extLst>
              <a:ext uri="{FF2B5EF4-FFF2-40B4-BE49-F238E27FC236}">
                <a16:creationId xmlns:a16="http://schemas.microsoft.com/office/drawing/2014/main" id="{F6A53FBF-A185-408E-B22C-3CDE6D102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91" y="1921828"/>
            <a:ext cx="771525" cy="1457325"/>
          </a:xfrm>
          <a:prstGeom prst="rect">
            <a:avLst/>
          </a:prstGeom>
        </p:spPr>
      </p:pic>
      <p:sp>
        <p:nvSpPr>
          <p:cNvPr id="10" name="Text Placeholder 6"/>
          <p:cNvSpPr>
            <a:spLocks noGrp="1"/>
          </p:cNvSpPr>
          <p:nvPr>
            <p:ph type="body" sz="quarter" idx="26"/>
          </p:nvPr>
        </p:nvSpPr>
        <p:spPr>
          <a:xfrm>
            <a:off x="4809150" y="1852368"/>
            <a:ext cx="7024261" cy="3749410"/>
          </a:xfrm>
          <a:prstGeom prst="rect">
            <a:avLst/>
          </a:prstGeom>
        </p:spPr>
        <p:txBody>
          <a:bodyPr lIns="0"/>
          <a:lstStyle>
            <a:lvl1pPr marL="344488" indent="-344488">
              <a:spcAft>
                <a:spcPts val="600"/>
              </a:spcAft>
              <a:buFont typeface="+mj-lt"/>
              <a:buNone/>
              <a:tabLst>
                <a:tab pos="344488" algn="l"/>
              </a:tabLst>
              <a:defRPr sz="1800"/>
            </a:lvl1pPr>
            <a:lvl2pPr marL="688975" indent="-342900">
              <a:spcAft>
                <a:spcPts val="300"/>
              </a:spcAft>
              <a:buAutoNum type="alphaUcParenR"/>
              <a:defRPr sz="1800" b="1"/>
            </a:lvl2pPr>
            <a:lvl3pPr>
              <a:defRPr sz="1800"/>
            </a:lvl3pPr>
            <a:lvl4pPr>
              <a:defRPr sz="1800"/>
            </a:lvl4pPr>
            <a:lvl5pPr>
              <a:defRPr sz="1800"/>
            </a:lvl5pPr>
          </a:lstStyle>
          <a:p>
            <a:pPr lvl="0"/>
            <a:r>
              <a:rPr lang="en-US"/>
              <a:t>Click to edit Master text styles</a:t>
            </a:r>
          </a:p>
          <a:p>
            <a:pPr lvl="1"/>
            <a:r>
              <a:rPr lang="en-US"/>
              <a:t>Second level</a:t>
            </a:r>
          </a:p>
        </p:txBody>
      </p:sp>
    </p:spTree>
    <p:custDataLst>
      <p:tags r:id="rId1"/>
    </p:custDataLst>
    <p:extLst>
      <p:ext uri="{BB962C8B-B14F-4D97-AF65-F5344CB8AC3E}">
        <p14:creationId xmlns:p14="http://schemas.microsoft.com/office/powerpoint/2010/main" val="27152944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00000000-1234-1234-1234-123412341234}" type="slidenum">
              <a:rPr lang="en-US" smtClean="0"/>
              <a:pPr/>
              <a:t>‹#›</a:t>
            </a:fld>
            <a:endParaRPr lang="en-US"/>
          </a:p>
        </p:txBody>
      </p:sp>
      <p:sp>
        <p:nvSpPr>
          <p:cNvPr id="23" name="Shape 1000">
            <a:extLst>
              <a:ext uri="{FF2B5EF4-FFF2-40B4-BE49-F238E27FC236}">
                <a16:creationId xmlns:a16="http://schemas.microsoft.com/office/drawing/2014/main" id="{C361A148-7412-452D-BBEA-5D64C0024EAC}"/>
              </a:ext>
            </a:extLst>
          </p:cNvPr>
          <p:cNvSpPr/>
          <p:nvPr/>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2637005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22038483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9381836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3581578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9273523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3">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00000000-1234-1234-1234-123412341234}" type="slidenum">
              <a:rPr lang="en-US" smtClean="0"/>
              <a:pPr/>
              <a:t>‹#›</a:t>
            </a:fld>
            <a:endParaRPr lang="en-US"/>
          </a:p>
        </p:txBody>
      </p:sp>
      <p:sp>
        <p:nvSpPr>
          <p:cNvPr id="16" name="Shape 1165">
            <a:extLst>
              <a:ext uri="{FF2B5EF4-FFF2-40B4-BE49-F238E27FC236}">
                <a16:creationId xmlns:a16="http://schemas.microsoft.com/office/drawing/2014/main" id="{8FE0463C-9252-42A8-B98F-A89A880C37AE}"/>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8" name="Text Placeholder 11">
            <a:extLst>
              <a:ext uri="{FF2B5EF4-FFF2-40B4-BE49-F238E27FC236}">
                <a16:creationId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2:</a:t>
            </a:r>
            <a:r>
              <a:rPr lang="en-IN" dirty="0">
                <a:solidFill>
                  <a:srgbClr val="0EC07D"/>
                </a:solidFill>
              </a:rPr>
              <a:t> </a:t>
            </a:r>
            <a:r>
              <a:rPr lang="en-US" dirty="0">
                <a:solidFill>
                  <a:srgbClr val="0EC07D"/>
                </a:solidFill>
              </a:rPr>
              <a:t>Kanban Principles</a:t>
            </a:r>
          </a:p>
        </p:txBody>
      </p:sp>
      <p:sp>
        <p:nvSpPr>
          <p:cNvPr id="7"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Tree>
    <p:custDataLst>
      <p:tags r:id="rId22"/>
    </p:custDataLst>
    <p:extLst>
      <p:ext uri="{BB962C8B-B14F-4D97-AF65-F5344CB8AC3E}">
        <p14:creationId xmlns:p14="http://schemas.microsoft.com/office/powerpoint/2010/main" val="2894288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p:nvPicPr>
        <p:blipFill rotWithShape="1">
          <a:blip r:embed="rId9">
            <a:alphaModFix/>
            <a:extLst>
              <a:ext uri="{28A0092B-C50C-407E-A947-70E740481C1C}">
                <a14:useLocalDpi xmlns:a14="http://schemas.microsoft.com/office/drawing/2010/main" val="0"/>
              </a:ext>
            </a:extLst>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p:nvSpPr>
        <p:spPr>
          <a:xfrm>
            <a:off x="0" y="267883"/>
            <a:ext cx="75500" cy="861239"/>
          </a:xfrm>
          <a:prstGeom prst="rect">
            <a:avLst/>
          </a:prstGeom>
          <a:solidFill>
            <a:srgbClr val="0EC07D"/>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9" name="Text Placeholder 11">
            <a:extLst>
              <a:ext uri="{FF2B5EF4-FFF2-40B4-BE49-F238E27FC236}">
                <a16:creationId xmlns:a16="http://schemas.microsoft.com/office/drawing/2014/main" id="{6A54B649-F5A9-4D1F-B5B6-856197DCDE76}"/>
              </a:ext>
            </a:extLst>
          </p:cNvPr>
          <p:cNvSpPr txBox="1">
            <a:spLocks/>
          </p:cNvSpPr>
          <p:nvPr/>
        </p:nvSpPr>
        <p:spPr>
          <a:xfrm>
            <a:off x="207963" y="273050"/>
            <a:ext cx="11291702" cy="2984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IN" b="1" dirty="0">
                <a:solidFill>
                  <a:srgbClr val="0EC07D"/>
                </a:solidFill>
              </a:rPr>
              <a:t>Module 2:</a:t>
            </a:r>
            <a:r>
              <a:rPr lang="en-IN" dirty="0">
                <a:solidFill>
                  <a:srgbClr val="0EC07D"/>
                </a:solidFill>
              </a:rPr>
              <a:t> </a:t>
            </a:r>
            <a:r>
              <a:rPr lang="en-US" dirty="0">
                <a:solidFill>
                  <a:srgbClr val="0EC07D"/>
                </a:solidFill>
              </a:rPr>
              <a:t>Kanban Principles</a:t>
            </a:r>
          </a:p>
        </p:txBody>
      </p:sp>
      <p:sp>
        <p:nvSpPr>
          <p:cNvPr id="10" name="Shape 11"/>
          <p:cNvSpPr/>
          <p:nvPr/>
        </p:nvSpPr>
        <p:spPr>
          <a:xfrm>
            <a:off x="75500" y="6506031"/>
            <a:ext cx="6517075"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dirty="0">
                <a:solidFill>
                  <a:srgbClr val="7F7F7F"/>
                </a:solidFill>
                <a:latin typeface="Arial"/>
                <a:ea typeface="Arial"/>
                <a:cs typeface="Arial"/>
                <a:sym typeface="Arial"/>
              </a:rPr>
              <a:t>Copyright © 2019, </a:t>
            </a:r>
            <a:r>
              <a:rPr lang="en-US" sz="800" b="0" i="0" u="none" strike="noStrike" cap="none" dirty="0" err="1">
                <a:solidFill>
                  <a:srgbClr val="7F7F7F"/>
                </a:solidFill>
                <a:latin typeface="Arial"/>
                <a:ea typeface="Arial"/>
                <a:cs typeface="Arial"/>
                <a:sym typeface="Arial"/>
              </a:rPr>
              <a:t>Xebia</a:t>
            </a:r>
            <a:r>
              <a:rPr lang="en-US" sz="800" b="0" i="0" u="none" strike="noStrike" cap="none" dirty="0">
                <a:solidFill>
                  <a:srgbClr val="7F7F7F"/>
                </a:solidFill>
                <a:latin typeface="Arial"/>
                <a:ea typeface="Arial"/>
                <a:cs typeface="Arial"/>
                <a:sym typeface="Arial"/>
              </a:rPr>
              <a:t> Group. All rights reserved. This course B.TECH CSE with specialization in </a:t>
            </a:r>
            <a:r>
              <a:rPr lang="en-US" sz="800" b="0" i="0" u="none" strike="noStrike" cap="none" dirty="0" err="1">
                <a:solidFill>
                  <a:srgbClr val="7F7F7F"/>
                </a:solidFill>
                <a:latin typeface="Arial"/>
                <a:ea typeface="Arial"/>
                <a:cs typeface="Arial"/>
                <a:sym typeface="Arial"/>
              </a:rPr>
              <a:t>DevOps</a:t>
            </a:r>
            <a:r>
              <a:rPr lang="en-US" sz="800" b="0" i="0" u="none" strike="noStrike" cap="none" dirty="0">
                <a:solidFill>
                  <a:srgbClr val="7F7F7F"/>
                </a:solidFill>
                <a:latin typeface="Arial"/>
                <a:ea typeface="Arial"/>
                <a:cs typeface="Arial"/>
                <a:sym typeface="Arial"/>
              </a:rPr>
              <a:t> is licensed to UPES.</a:t>
            </a:r>
            <a:endParaRPr sz="800" b="0" i="0" u="none" strike="noStrike" cap="none" dirty="0">
              <a:solidFill>
                <a:srgbClr val="7F7F7F"/>
              </a:solidFill>
              <a:latin typeface="Arial"/>
              <a:ea typeface="Arial"/>
              <a:cs typeface="Arial"/>
              <a:sym typeface="Arial"/>
            </a:endParaRPr>
          </a:p>
        </p:txBody>
      </p:sp>
    </p:spTree>
    <p:custDataLst>
      <p:tags r:id="rId8"/>
    </p:custDataLst>
    <p:extLst>
      <p:ext uri="{BB962C8B-B14F-4D97-AF65-F5344CB8AC3E}">
        <p14:creationId xmlns:p14="http://schemas.microsoft.com/office/powerpoint/2010/main" val="369829284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1.xml"/><Relationship Id="rId5" Type="http://schemas.openxmlformats.org/officeDocument/2006/relationships/image" Target="../media/image18.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1.xml"/><Relationship Id="rId5" Type="http://schemas.openxmlformats.org/officeDocument/2006/relationships/image" Target="../media/image21.sv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body" idx="1"/>
          </p:nvPr>
        </p:nvSpPr>
        <p:spPr/>
        <p:txBody>
          <a:bodyPr/>
          <a:lstStyle/>
          <a:p>
            <a:r>
              <a:rPr lang="en-US" dirty="0"/>
              <a:t>Kanban Principles </a:t>
            </a:r>
          </a:p>
        </p:txBody>
      </p:sp>
      <p:sp>
        <p:nvSpPr>
          <p:cNvPr id="5" name="Text Placeholder 4"/>
          <p:cNvSpPr>
            <a:spLocks noGrp="1"/>
          </p:cNvSpPr>
          <p:nvPr>
            <p:ph type="body" idx="2"/>
          </p:nvPr>
        </p:nvSpPr>
        <p:spPr/>
        <p:txBody>
          <a:bodyPr/>
          <a:lstStyle/>
          <a:p>
            <a:r>
              <a:rPr lang="en-US"/>
              <a:t>Kanban Principles</a:t>
            </a:r>
            <a:endParaRPr lang="en-US" dirty="0"/>
          </a:p>
        </p:txBody>
      </p:sp>
      <p:sp>
        <p:nvSpPr>
          <p:cNvPr id="9" name="Text Placeholder 8"/>
          <p:cNvSpPr>
            <a:spLocks noGrp="1"/>
          </p:cNvSpPr>
          <p:nvPr>
            <p:ph type="body" idx="3"/>
          </p:nvPr>
        </p:nvSpPr>
        <p:spPr>
          <a:xfrm>
            <a:off x="3061253" y="704163"/>
            <a:ext cx="8293258" cy="430887"/>
          </a:xfrm>
        </p:spPr>
        <p:txBody>
          <a:bodyPr/>
          <a:lstStyle/>
          <a:p>
            <a:pPr lvl="0"/>
            <a:r>
              <a:rPr lang="en-US" sz="1800" dirty="0">
                <a:solidFill>
                  <a:schemeClr val="bg2"/>
                </a:solidFill>
              </a:rPr>
              <a:t>BCA  with Specialization in Full Stack Development </a:t>
            </a:r>
          </a:p>
        </p:txBody>
      </p:sp>
      <p:sp>
        <p:nvSpPr>
          <p:cNvPr id="2" name="Rectangle 1">
            <a:extLst>
              <a:ext uri="{FF2B5EF4-FFF2-40B4-BE49-F238E27FC236}">
                <a16:creationId xmlns:a16="http://schemas.microsoft.com/office/drawing/2014/main" id="{07FACA45-0338-4F87-8064-6DACB84A25C0}"/>
              </a:ext>
            </a:extLst>
          </p:cNvPr>
          <p:cNvSpPr/>
          <p:nvPr/>
        </p:nvSpPr>
        <p:spPr>
          <a:xfrm>
            <a:off x="304800" y="257175"/>
            <a:ext cx="1628775" cy="6381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8A6F442B-64B7-4811-8854-E5F69CA7623E}"/>
              </a:ext>
            </a:extLst>
          </p:cNvPr>
          <p:cNvSpPr/>
          <p:nvPr/>
        </p:nvSpPr>
        <p:spPr>
          <a:xfrm>
            <a:off x="6096000" y="2944503"/>
            <a:ext cx="5274838" cy="2558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A7F6A98B-3F98-4970-A21B-AFE124595973}"/>
              </a:ext>
            </a:extLst>
          </p:cNvPr>
          <p:cNvSpPr/>
          <p:nvPr/>
        </p:nvSpPr>
        <p:spPr>
          <a:xfrm>
            <a:off x="9090991" y="1948070"/>
            <a:ext cx="2263519" cy="292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2"/>
                </a:solidFill>
              </a:rPr>
              <a:t>Module 9</a:t>
            </a:r>
            <a:endParaRPr lang="en-IN" sz="1600" b="1" dirty="0">
              <a:solidFill>
                <a:schemeClr val="bg2"/>
              </a:solidFill>
            </a:endParaRPr>
          </a:p>
        </p:txBody>
      </p:sp>
      <p:sp>
        <p:nvSpPr>
          <p:cNvPr id="10" name="Rectangle 9">
            <a:extLst>
              <a:ext uri="{FF2B5EF4-FFF2-40B4-BE49-F238E27FC236}">
                <a16:creationId xmlns:a16="http://schemas.microsoft.com/office/drawing/2014/main" id="{F13C0D90-1D40-4B14-8B4C-33E967CE811F}"/>
              </a:ext>
            </a:extLst>
          </p:cNvPr>
          <p:cNvSpPr/>
          <p:nvPr/>
        </p:nvSpPr>
        <p:spPr>
          <a:xfrm>
            <a:off x="9090990" y="379485"/>
            <a:ext cx="2263519" cy="2923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solidFill>
                  <a:schemeClr val="bg2"/>
                </a:solidFill>
              </a:rPr>
              <a:t>Semester 01</a:t>
            </a:r>
            <a:endParaRPr lang="en-IN" sz="1600" b="1" dirty="0">
              <a:solidFill>
                <a:schemeClr val="bg2"/>
              </a:solidFill>
            </a:endParaRPr>
          </a:p>
        </p:txBody>
      </p:sp>
      <p:pic>
        <p:nvPicPr>
          <p:cNvPr id="11" name="Picture 10">
            <a:extLst>
              <a:ext uri="{FF2B5EF4-FFF2-40B4-BE49-F238E27FC236}">
                <a16:creationId xmlns:a16="http://schemas.microsoft.com/office/drawing/2014/main" id="{8238D3F8-282E-4B5E-9183-E7ADDA44F7E4}"/>
              </a:ext>
            </a:extLst>
          </p:cNvPr>
          <p:cNvPicPr>
            <a:picLocks noChangeAspect="1"/>
          </p:cNvPicPr>
          <p:nvPr/>
        </p:nvPicPr>
        <p:blipFill rotWithShape="1">
          <a:blip r:embed="rId3"/>
          <a:srcRect t="8701"/>
          <a:stretch/>
        </p:blipFill>
        <p:spPr>
          <a:xfrm>
            <a:off x="0" y="3200400"/>
            <a:ext cx="12034057" cy="3790955"/>
          </a:xfrm>
          <a:prstGeom prst="rect">
            <a:avLst/>
          </a:prstGeom>
        </p:spPr>
      </p:pic>
      <p:sp>
        <p:nvSpPr>
          <p:cNvPr id="4" name="Rectangle 3">
            <a:extLst>
              <a:ext uri="{FF2B5EF4-FFF2-40B4-BE49-F238E27FC236}">
                <a16:creationId xmlns:a16="http://schemas.microsoft.com/office/drawing/2014/main" id="{765FC874-AAD9-4814-9E0F-820E5E4797C4}"/>
              </a:ext>
            </a:extLst>
          </p:cNvPr>
          <p:cNvSpPr/>
          <p:nvPr/>
        </p:nvSpPr>
        <p:spPr>
          <a:xfrm>
            <a:off x="1581150" y="257175"/>
            <a:ext cx="2263519" cy="877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About us — Xebia">
            <a:extLst>
              <a:ext uri="{FF2B5EF4-FFF2-40B4-BE49-F238E27FC236}">
                <a16:creationId xmlns:a16="http://schemas.microsoft.com/office/drawing/2014/main" id="{003CC5F2-FB82-4FB8-BF7E-4CF95E70B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6567"/>
            <a:ext cx="1933575" cy="638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p:txBody>
          <a:bodyPr/>
          <a:lstStyle/>
          <a:p>
            <a:r>
              <a:rPr lang="en-US" dirty="0"/>
              <a:t>2.3.3 Limit Work in Progress</a:t>
            </a:r>
          </a:p>
        </p:txBody>
      </p:sp>
      <p:sp>
        <p:nvSpPr>
          <p:cNvPr id="2" name="Text Placeholder 1"/>
          <p:cNvSpPr>
            <a:spLocks noGrp="1"/>
          </p:cNvSpPr>
          <p:nvPr>
            <p:ph type="body" sz="quarter" idx="24"/>
          </p:nvPr>
        </p:nvSpPr>
        <p:spPr/>
        <p:txBody>
          <a:bodyPr/>
          <a:lstStyle/>
          <a:p>
            <a:r>
              <a:rPr lang="en-US"/>
              <a:t> </a:t>
            </a:r>
            <a:endParaRPr lang="en-US" dirty="0"/>
          </a:p>
        </p:txBody>
      </p:sp>
      <p:grpSp>
        <p:nvGrpSpPr>
          <p:cNvPr id="37" name="Group 36"/>
          <p:cNvGrpSpPr/>
          <p:nvPr/>
        </p:nvGrpSpPr>
        <p:grpSpPr>
          <a:xfrm>
            <a:off x="575440" y="1484681"/>
            <a:ext cx="11235812" cy="4589624"/>
            <a:chOff x="575440" y="1484681"/>
            <a:chExt cx="11235812" cy="4589624"/>
          </a:xfrm>
        </p:grpSpPr>
        <p:pic>
          <p:nvPicPr>
            <p:cNvPr id="7" name="Google Shape;118;p22"/>
            <p:cNvPicPr preferRelativeResize="0"/>
            <p:nvPr/>
          </p:nvPicPr>
          <p:blipFill rotWithShape="1">
            <a:blip r:embed="rId3">
              <a:alphaModFix/>
            </a:blip>
            <a:srcRect l="5481" t="19364" r="74351" b="56604"/>
            <a:stretch/>
          </p:blipFill>
          <p:spPr>
            <a:xfrm>
              <a:off x="1035990" y="2312878"/>
              <a:ext cx="1755140" cy="1104901"/>
            </a:xfrm>
            <a:prstGeom prst="rect">
              <a:avLst/>
            </a:prstGeom>
            <a:noFill/>
            <a:ln>
              <a:noFill/>
            </a:ln>
          </p:spPr>
        </p:pic>
        <p:pic>
          <p:nvPicPr>
            <p:cNvPr id="8" name="Google Shape;118;p22"/>
            <p:cNvPicPr preferRelativeResize="0"/>
            <p:nvPr/>
          </p:nvPicPr>
          <p:blipFill rotWithShape="1">
            <a:blip r:embed="rId3">
              <a:alphaModFix/>
            </a:blip>
            <a:srcRect l="28542" t="19364" r="51290" b="56604"/>
            <a:stretch/>
          </p:blipFill>
          <p:spPr>
            <a:xfrm>
              <a:off x="3777044" y="2312878"/>
              <a:ext cx="1755140" cy="1104901"/>
            </a:xfrm>
            <a:prstGeom prst="rect">
              <a:avLst/>
            </a:prstGeom>
            <a:noFill/>
            <a:ln>
              <a:noFill/>
            </a:ln>
          </p:spPr>
        </p:pic>
        <p:pic>
          <p:nvPicPr>
            <p:cNvPr id="9" name="Google Shape;118;p22"/>
            <p:cNvPicPr preferRelativeResize="0"/>
            <p:nvPr/>
          </p:nvPicPr>
          <p:blipFill rotWithShape="1">
            <a:blip r:embed="rId3">
              <a:alphaModFix/>
            </a:blip>
            <a:srcRect l="51604" t="19364" r="28228" b="56604"/>
            <a:stretch/>
          </p:blipFill>
          <p:spPr>
            <a:xfrm>
              <a:off x="6518098" y="2312878"/>
              <a:ext cx="1755140" cy="1104901"/>
            </a:xfrm>
            <a:prstGeom prst="rect">
              <a:avLst/>
            </a:prstGeom>
            <a:noFill/>
            <a:ln>
              <a:noFill/>
            </a:ln>
          </p:spPr>
        </p:pic>
        <p:pic>
          <p:nvPicPr>
            <p:cNvPr id="10" name="Google Shape;118;p22"/>
            <p:cNvPicPr preferRelativeResize="0"/>
            <p:nvPr/>
          </p:nvPicPr>
          <p:blipFill rotWithShape="1">
            <a:blip r:embed="rId3">
              <a:alphaModFix/>
            </a:blip>
            <a:srcRect l="5481" t="52426" r="74351" b="23542"/>
            <a:stretch/>
          </p:blipFill>
          <p:spPr>
            <a:xfrm>
              <a:off x="1035990" y="4033156"/>
              <a:ext cx="1755140" cy="1104901"/>
            </a:xfrm>
            <a:prstGeom prst="rect">
              <a:avLst/>
            </a:prstGeom>
            <a:noFill/>
            <a:ln>
              <a:noFill/>
            </a:ln>
          </p:spPr>
        </p:pic>
        <p:pic>
          <p:nvPicPr>
            <p:cNvPr id="11" name="Google Shape;118;p22"/>
            <p:cNvPicPr preferRelativeResize="0"/>
            <p:nvPr/>
          </p:nvPicPr>
          <p:blipFill rotWithShape="1">
            <a:blip r:embed="rId3">
              <a:alphaModFix/>
            </a:blip>
            <a:srcRect l="28542" t="52942" r="51290" b="23026"/>
            <a:stretch/>
          </p:blipFill>
          <p:spPr>
            <a:xfrm>
              <a:off x="3777044" y="4033156"/>
              <a:ext cx="1755140" cy="1104901"/>
            </a:xfrm>
            <a:prstGeom prst="rect">
              <a:avLst/>
            </a:prstGeom>
            <a:noFill/>
            <a:ln>
              <a:noFill/>
            </a:ln>
          </p:spPr>
        </p:pic>
        <p:pic>
          <p:nvPicPr>
            <p:cNvPr id="12" name="Google Shape;118;p22"/>
            <p:cNvPicPr preferRelativeResize="0"/>
            <p:nvPr/>
          </p:nvPicPr>
          <p:blipFill rotWithShape="1">
            <a:blip r:embed="rId3">
              <a:alphaModFix/>
            </a:blip>
            <a:srcRect l="51467" t="52942" r="28365" b="23026"/>
            <a:stretch/>
          </p:blipFill>
          <p:spPr>
            <a:xfrm>
              <a:off x="6518098" y="4033156"/>
              <a:ext cx="1755140" cy="1104901"/>
            </a:xfrm>
            <a:prstGeom prst="rect">
              <a:avLst/>
            </a:prstGeom>
            <a:noFill/>
            <a:ln>
              <a:noFill/>
            </a:ln>
          </p:spPr>
        </p:pic>
        <p:pic>
          <p:nvPicPr>
            <p:cNvPr id="13" name="Google Shape;118;p22"/>
            <p:cNvPicPr preferRelativeResize="0"/>
            <p:nvPr/>
          </p:nvPicPr>
          <p:blipFill rotWithShape="1">
            <a:blip r:embed="rId3">
              <a:alphaModFix/>
            </a:blip>
            <a:srcRect l="74528" t="52426" r="12621" b="23542"/>
            <a:stretch/>
          </p:blipFill>
          <p:spPr>
            <a:xfrm>
              <a:off x="9194019" y="4033156"/>
              <a:ext cx="1118426" cy="1104901"/>
            </a:xfrm>
            <a:prstGeom prst="rect">
              <a:avLst/>
            </a:prstGeom>
            <a:noFill/>
            <a:ln>
              <a:noFill/>
            </a:ln>
          </p:spPr>
        </p:pic>
        <p:sp>
          <p:nvSpPr>
            <p:cNvPr id="5" name="Rectangle 4"/>
            <p:cNvSpPr/>
            <p:nvPr/>
          </p:nvSpPr>
          <p:spPr>
            <a:xfrm>
              <a:off x="2569033" y="1620380"/>
              <a:ext cx="1501358" cy="646331"/>
            </a:xfrm>
            <a:prstGeom prst="rect">
              <a:avLst/>
            </a:prstGeom>
          </p:spPr>
          <p:txBody>
            <a:bodyPr wrap="square">
              <a:spAutoFit/>
            </a:bodyPr>
            <a:lstStyle/>
            <a:p>
              <a:pPr algn="ctr"/>
              <a:r>
                <a:rPr lang="en-US" sz="1800" b="1" dirty="0"/>
                <a:t>Completed Work</a:t>
              </a:r>
            </a:p>
          </p:txBody>
        </p:sp>
        <p:sp>
          <p:nvSpPr>
            <p:cNvPr id="15" name="Rectangle 14"/>
            <p:cNvSpPr/>
            <p:nvPr/>
          </p:nvSpPr>
          <p:spPr>
            <a:xfrm>
              <a:off x="5293861" y="1572223"/>
              <a:ext cx="1501358" cy="646331"/>
            </a:xfrm>
            <a:prstGeom prst="rect">
              <a:avLst/>
            </a:prstGeom>
          </p:spPr>
          <p:txBody>
            <a:bodyPr wrap="square">
              <a:spAutoFit/>
            </a:bodyPr>
            <a:lstStyle/>
            <a:p>
              <a:pPr algn="ctr"/>
              <a:r>
                <a:rPr lang="en-US" sz="1800" b="1" dirty="0"/>
                <a:t>Completed Work</a:t>
              </a:r>
            </a:p>
          </p:txBody>
        </p:sp>
        <p:sp>
          <p:nvSpPr>
            <p:cNvPr id="16" name="Rectangle 15"/>
            <p:cNvSpPr/>
            <p:nvPr/>
          </p:nvSpPr>
          <p:spPr>
            <a:xfrm>
              <a:off x="9853215" y="5263903"/>
              <a:ext cx="1501358" cy="646331"/>
            </a:xfrm>
            <a:prstGeom prst="rect">
              <a:avLst/>
            </a:prstGeom>
          </p:spPr>
          <p:txBody>
            <a:bodyPr wrap="square">
              <a:spAutoFit/>
            </a:bodyPr>
            <a:lstStyle/>
            <a:p>
              <a:pPr algn="ctr"/>
              <a:r>
                <a:rPr lang="en-US" sz="1800" b="1" dirty="0"/>
                <a:t>Completed Work</a:t>
              </a:r>
            </a:p>
          </p:txBody>
        </p:sp>
        <p:sp>
          <p:nvSpPr>
            <p:cNvPr id="18" name="Rectangle 17"/>
            <p:cNvSpPr/>
            <p:nvPr/>
          </p:nvSpPr>
          <p:spPr>
            <a:xfrm>
              <a:off x="7940448" y="5259866"/>
              <a:ext cx="1651494" cy="646331"/>
            </a:xfrm>
            <a:prstGeom prst="rect">
              <a:avLst/>
            </a:prstGeom>
          </p:spPr>
          <p:txBody>
            <a:bodyPr wrap="square">
              <a:spAutoFit/>
            </a:bodyPr>
            <a:lstStyle/>
            <a:p>
              <a:pPr algn="ctr"/>
              <a:r>
                <a:rPr lang="en-US" sz="1800" b="1" dirty="0"/>
                <a:t>Uncompleted Work</a:t>
              </a:r>
            </a:p>
          </p:txBody>
        </p:sp>
        <p:sp>
          <p:nvSpPr>
            <p:cNvPr id="19" name="Rectangle 18"/>
            <p:cNvSpPr/>
            <p:nvPr/>
          </p:nvSpPr>
          <p:spPr>
            <a:xfrm>
              <a:off x="5199394" y="5260913"/>
              <a:ext cx="1651494" cy="646331"/>
            </a:xfrm>
            <a:prstGeom prst="rect">
              <a:avLst/>
            </a:prstGeom>
          </p:spPr>
          <p:txBody>
            <a:bodyPr wrap="square">
              <a:spAutoFit/>
            </a:bodyPr>
            <a:lstStyle/>
            <a:p>
              <a:pPr algn="ctr"/>
              <a:r>
                <a:rPr lang="en-US" sz="1800" b="1" dirty="0"/>
                <a:t>Uncompleted Work</a:t>
              </a:r>
            </a:p>
          </p:txBody>
        </p:sp>
        <p:sp>
          <p:nvSpPr>
            <p:cNvPr id="20" name="Rectangle 19"/>
            <p:cNvSpPr/>
            <p:nvPr/>
          </p:nvSpPr>
          <p:spPr>
            <a:xfrm>
              <a:off x="2493965" y="5222719"/>
              <a:ext cx="1651494" cy="646331"/>
            </a:xfrm>
            <a:prstGeom prst="rect">
              <a:avLst/>
            </a:prstGeom>
          </p:spPr>
          <p:txBody>
            <a:bodyPr wrap="square">
              <a:spAutoFit/>
            </a:bodyPr>
            <a:lstStyle/>
            <a:p>
              <a:pPr algn="ctr"/>
              <a:r>
                <a:rPr lang="en-US" sz="1800" b="1" dirty="0"/>
                <a:t>Uncompleted Work</a:t>
              </a:r>
            </a:p>
          </p:txBody>
        </p:sp>
        <p:sp>
          <p:nvSpPr>
            <p:cNvPr id="21" name="Rectangle 20"/>
            <p:cNvSpPr/>
            <p:nvPr/>
          </p:nvSpPr>
          <p:spPr>
            <a:xfrm>
              <a:off x="10309894" y="3725409"/>
              <a:ext cx="1501358" cy="369332"/>
            </a:xfrm>
            <a:prstGeom prst="rect">
              <a:avLst/>
            </a:prstGeom>
          </p:spPr>
          <p:txBody>
            <a:bodyPr wrap="square">
              <a:spAutoFit/>
            </a:bodyPr>
            <a:lstStyle/>
            <a:p>
              <a:pPr algn="ctr"/>
              <a:r>
                <a:rPr lang="en-US" sz="1800" b="1" dirty="0"/>
                <a:t>Time</a:t>
              </a:r>
            </a:p>
          </p:txBody>
        </p:sp>
        <p:sp>
          <p:nvSpPr>
            <p:cNvPr id="22" name="Rectangle 21"/>
            <p:cNvSpPr/>
            <p:nvPr/>
          </p:nvSpPr>
          <p:spPr>
            <a:xfrm>
              <a:off x="8015516" y="3758701"/>
              <a:ext cx="1501358" cy="369332"/>
            </a:xfrm>
            <a:prstGeom prst="rect">
              <a:avLst/>
            </a:prstGeom>
          </p:spPr>
          <p:txBody>
            <a:bodyPr wrap="square">
              <a:spAutoFit/>
            </a:bodyPr>
            <a:lstStyle/>
            <a:p>
              <a:pPr algn="ctr"/>
              <a:r>
                <a:rPr lang="en-US" sz="1800" b="1" dirty="0"/>
                <a:t>15</a:t>
              </a:r>
            </a:p>
          </p:txBody>
        </p:sp>
        <p:sp>
          <p:nvSpPr>
            <p:cNvPr id="23" name="Rectangle 22"/>
            <p:cNvSpPr/>
            <p:nvPr/>
          </p:nvSpPr>
          <p:spPr>
            <a:xfrm>
              <a:off x="5274462" y="3758701"/>
              <a:ext cx="1501358" cy="369332"/>
            </a:xfrm>
            <a:prstGeom prst="rect">
              <a:avLst/>
            </a:prstGeom>
          </p:spPr>
          <p:txBody>
            <a:bodyPr wrap="square">
              <a:spAutoFit/>
            </a:bodyPr>
            <a:lstStyle/>
            <a:p>
              <a:pPr algn="ctr"/>
              <a:r>
                <a:rPr lang="en-US" sz="1800" b="1" dirty="0"/>
                <a:t>10</a:t>
              </a:r>
            </a:p>
          </p:txBody>
        </p:sp>
        <p:sp>
          <p:nvSpPr>
            <p:cNvPr id="24" name="Rectangle 23"/>
            <p:cNvSpPr/>
            <p:nvPr/>
          </p:nvSpPr>
          <p:spPr>
            <a:xfrm>
              <a:off x="2569033" y="3758701"/>
              <a:ext cx="1501358" cy="369332"/>
            </a:xfrm>
            <a:prstGeom prst="rect">
              <a:avLst/>
            </a:prstGeom>
          </p:spPr>
          <p:txBody>
            <a:bodyPr wrap="square">
              <a:spAutoFit/>
            </a:bodyPr>
            <a:lstStyle/>
            <a:p>
              <a:pPr algn="ctr"/>
              <a:r>
                <a:rPr lang="en-US" sz="1800" b="1" dirty="0"/>
                <a:t>5</a:t>
              </a:r>
            </a:p>
          </p:txBody>
        </p:sp>
        <p:cxnSp>
          <p:nvCxnSpPr>
            <p:cNvPr id="14" name="Straight Connector 13"/>
            <p:cNvCxnSpPr/>
            <p:nvPr/>
          </p:nvCxnSpPr>
          <p:spPr>
            <a:xfrm>
              <a:off x="712519" y="3610099"/>
              <a:ext cx="10319658" cy="0"/>
            </a:xfrm>
            <a:prstGeom prst="line">
              <a:avLst/>
            </a:prstGeom>
            <a:ln w="38100">
              <a:solidFill>
                <a:srgbClr val="0CA46A"/>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13216" y="3477652"/>
              <a:ext cx="0" cy="281049"/>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44541" y="3477652"/>
              <a:ext cx="0" cy="281049"/>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775866" y="3477652"/>
              <a:ext cx="0" cy="281049"/>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8776312"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flipV="1">
              <a:off x="6044541"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3312770"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312770" y="2373621"/>
              <a:ext cx="0" cy="789672"/>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044541" y="2373621"/>
              <a:ext cx="0" cy="789672"/>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776312" y="2373621"/>
              <a:ext cx="0" cy="789672"/>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0800000" flipV="1">
              <a:off x="10594626" y="4212695"/>
              <a:ext cx="0" cy="868639"/>
            </a:xfrm>
            <a:prstGeom prst="straightConnector1">
              <a:avLst/>
            </a:prstGeom>
            <a:ln w="57150">
              <a:solidFill>
                <a:srgbClr val="0CA46A"/>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75440" y="1484681"/>
              <a:ext cx="10921631" cy="4589624"/>
            </a:xfrm>
            <a:prstGeom prst="rect">
              <a:avLst/>
            </a:prstGeom>
            <a:no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664B4768-08C4-40D3-8EC1-4F2F5827ECC0}"/>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2" name="Rectangle 41">
            <a:extLst>
              <a:ext uri="{FF2B5EF4-FFF2-40B4-BE49-F238E27FC236}">
                <a16:creationId xmlns:a16="http://schemas.microsoft.com/office/drawing/2014/main" id="{E2D1309A-2FB7-4AA2-84D5-5A873E819426}"/>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p:txBody>
          <a:bodyPr/>
          <a:lstStyle/>
          <a:p>
            <a:r>
              <a:rPr lang="en-US" dirty="0"/>
              <a:t>2.3.4 WIP Limits</a:t>
            </a:r>
          </a:p>
        </p:txBody>
      </p:sp>
      <p:sp>
        <p:nvSpPr>
          <p:cNvPr id="124" name="Google Shape;124;p23"/>
          <p:cNvSpPr txBox="1">
            <a:spLocks noGrp="1"/>
          </p:cNvSpPr>
          <p:nvPr>
            <p:ph type="body" sz="quarter" idx="24"/>
          </p:nvPr>
        </p:nvSpPr>
        <p:spPr/>
        <p:txBody>
          <a:bodyPr/>
          <a:lstStyle/>
          <a:p>
            <a:r>
              <a:rPr lang="en-US"/>
              <a:t>WiP limits make the bottleneck in the stage “test” visible</a:t>
            </a:r>
          </a:p>
          <a:p>
            <a:endParaRPr lang="en-US"/>
          </a:p>
        </p:txBody>
      </p:sp>
      <p:grpSp>
        <p:nvGrpSpPr>
          <p:cNvPr id="5" name="Group 4"/>
          <p:cNvGrpSpPr/>
          <p:nvPr/>
        </p:nvGrpSpPr>
        <p:grpSpPr>
          <a:xfrm>
            <a:off x="2134940" y="1829601"/>
            <a:ext cx="7500636" cy="4495800"/>
            <a:chOff x="658441" y="1750506"/>
            <a:chExt cx="7500636" cy="4495800"/>
          </a:xfrm>
        </p:grpSpPr>
        <p:grpSp>
          <p:nvGrpSpPr>
            <p:cNvPr id="7" name="Group 6"/>
            <p:cNvGrpSpPr/>
            <p:nvPr/>
          </p:nvGrpSpPr>
          <p:grpSpPr>
            <a:xfrm>
              <a:off x="658441" y="1750506"/>
              <a:ext cx="7500636" cy="4495800"/>
              <a:chOff x="440727" y="1409701"/>
              <a:chExt cx="7500636" cy="4495800"/>
            </a:xfrm>
          </p:grpSpPr>
          <p:sp>
            <p:nvSpPr>
              <p:cNvPr id="8" name="Rectangle 7"/>
              <p:cNvSpPr/>
              <p:nvPr/>
            </p:nvSpPr>
            <p:spPr>
              <a:xfrm>
                <a:off x="514350" y="1561825"/>
                <a:ext cx="7319159" cy="1046440"/>
              </a:xfrm>
              <a:prstGeom prst="rect">
                <a:avLst/>
              </a:prstGeom>
            </p:spPr>
            <p:txBody>
              <a:bodyPr wrap="square">
                <a:spAutoFit/>
              </a:bodyPr>
              <a:lstStyle/>
              <a:p>
                <a:pPr>
                  <a:tabLst>
                    <a:tab pos="511175" algn="ctr"/>
                    <a:tab pos="2232025" algn="ctr"/>
                    <a:tab pos="4121150" algn="ctr"/>
                    <a:tab pos="5545138" algn="ctr"/>
                    <a:tab pos="6686550" algn="ctr"/>
                  </a:tabLst>
                </a:pPr>
                <a:r>
                  <a:rPr lang="en-US" sz="2000" b="1" dirty="0">
                    <a:solidFill>
                      <a:srgbClr val="0CA46A"/>
                    </a:solidFill>
                  </a:rPr>
                  <a:t>	4	2	2	2	  </a:t>
                </a:r>
              </a:p>
              <a:p>
                <a:pPr>
                  <a:spcAft>
                    <a:spcPts val="1200"/>
                  </a:spcAft>
                  <a:tabLst>
                    <a:tab pos="511175" algn="ctr"/>
                    <a:tab pos="2232025" algn="ctr"/>
                    <a:tab pos="4121150" algn="ctr"/>
                    <a:tab pos="5545138" algn="ctr"/>
                    <a:tab pos="6686550" algn="ctr"/>
                  </a:tabLst>
                </a:pPr>
                <a:r>
                  <a:rPr lang="en-US" sz="1600" b="1" dirty="0">
                    <a:solidFill>
                      <a:srgbClr val="0CA46A"/>
                    </a:solidFill>
                  </a:rPr>
                  <a:t>	To Do	Analysis	Development	Test	Done</a:t>
                </a:r>
              </a:p>
              <a:p>
                <a:pPr>
                  <a:tabLst>
                    <a:tab pos="2232025" algn="ctr"/>
                    <a:tab pos="4121150" algn="ctr"/>
                    <a:tab pos="5545138" algn="ctr"/>
                    <a:tab pos="6686550" algn="ctr"/>
                  </a:tabLst>
                </a:pPr>
                <a:r>
                  <a:rPr lang="en-US" sz="1600" b="1" dirty="0">
                    <a:solidFill>
                      <a:srgbClr val="0CA46A"/>
                    </a:solidFill>
                  </a:rPr>
                  <a:t>	Doing         Done	Doing         Done</a:t>
                </a:r>
              </a:p>
            </p:txBody>
          </p:sp>
          <p:sp>
            <p:nvSpPr>
              <p:cNvPr id="9" name="Freeform 8"/>
              <p:cNvSpPr/>
              <p:nvPr/>
            </p:nvSpPr>
            <p:spPr>
              <a:xfrm>
                <a:off x="629393" y="2244435"/>
                <a:ext cx="7125195" cy="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flipV="1">
                <a:off x="-99398" y="3620650"/>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1748602" y="3650734"/>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3676849" y="3612752"/>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4664295" y="3579203"/>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858644"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858644" y="353955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lded Corner 16"/>
              <p:cNvSpPr/>
              <p:nvPr/>
            </p:nvSpPr>
            <p:spPr>
              <a:xfrm>
                <a:off x="664834" y="427862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a:off x="654956" y="502730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flipV="1">
                <a:off x="1148097" y="3906249"/>
                <a:ext cx="3456395" cy="107674"/>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5400000" flipV="1">
                <a:off x="3041067" y="3929075"/>
                <a:ext cx="3456394" cy="62021"/>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3077385" y="305377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p:cNvSpPr/>
              <p:nvPr/>
            </p:nvSpPr>
            <p:spPr>
              <a:xfrm>
                <a:off x="2000949" y="298655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olded Corner 24"/>
              <p:cNvSpPr/>
              <p:nvPr/>
            </p:nvSpPr>
            <p:spPr>
              <a:xfrm>
                <a:off x="4908129"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lded Corner 25"/>
              <p:cNvSpPr/>
              <p:nvPr/>
            </p:nvSpPr>
            <p:spPr>
              <a:xfrm>
                <a:off x="4908129" y="353955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5965033" y="292376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5983082" y="394298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0727" y="1409701"/>
                <a:ext cx="7500636" cy="4495800"/>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7017133" y="266332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7119483" y="331158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6899693" y="408047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lded Corner 36"/>
              <p:cNvSpPr/>
              <p:nvPr/>
            </p:nvSpPr>
            <p:spPr>
              <a:xfrm>
                <a:off x="7160235" y="470761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4173624" y="3414713"/>
              <a:ext cx="529312" cy="769441"/>
            </a:xfrm>
            <a:prstGeom prst="rect">
              <a:avLst/>
            </a:prstGeom>
          </p:spPr>
          <p:txBody>
            <a:bodyPr wrap="none">
              <a:spAutoFit/>
            </a:bodyPr>
            <a:lstStyle/>
            <a:p>
              <a:r>
                <a:rPr lang="en-US" sz="4400" b="1" dirty="0">
                  <a:solidFill>
                    <a:srgbClr val="FF0000"/>
                  </a:solidFill>
                </a:rPr>
                <a:t>?</a:t>
              </a:r>
              <a:endParaRPr lang="en-US" sz="4000" dirty="0">
                <a:solidFill>
                  <a:srgbClr val="FF0000"/>
                </a:solidFill>
              </a:endParaRPr>
            </a:p>
          </p:txBody>
        </p:sp>
      </p:grpSp>
      <p:sp>
        <p:nvSpPr>
          <p:cNvPr id="30" name="Rectangle 29">
            <a:extLst>
              <a:ext uri="{FF2B5EF4-FFF2-40B4-BE49-F238E27FC236}">
                <a16:creationId xmlns:a16="http://schemas.microsoft.com/office/drawing/2014/main" id="{3C5BEC7A-C69D-41B8-8018-1952211D391B}"/>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Rectangle 30">
            <a:extLst>
              <a:ext uri="{FF2B5EF4-FFF2-40B4-BE49-F238E27FC236}">
                <a16:creationId xmlns:a16="http://schemas.microsoft.com/office/drawing/2014/main" id="{9731F176-CF8D-447A-B9DA-3F38532AD657}"/>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p:txBody>
          <a:bodyPr/>
          <a:lstStyle/>
          <a:p>
            <a:r>
              <a:rPr lang="en-US" dirty="0"/>
              <a:t>2.3.5 Manage Flow</a:t>
            </a:r>
          </a:p>
        </p:txBody>
      </p:sp>
      <p:sp>
        <p:nvSpPr>
          <p:cNvPr id="2" name="Text Placeholder 1"/>
          <p:cNvSpPr>
            <a:spLocks noGrp="1"/>
          </p:cNvSpPr>
          <p:nvPr>
            <p:ph type="body" sz="quarter" idx="24"/>
          </p:nvPr>
        </p:nvSpPr>
        <p:spPr/>
        <p:txBody>
          <a:bodyPr/>
          <a:lstStyle/>
          <a:p>
            <a:r>
              <a:rPr lang="en-US" dirty="0"/>
              <a:t> </a:t>
            </a:r>
          </a:p>
        </p:txBody>
      </p:sp>
      <p:grpSp>
        <p:nvGrpSpPr>
          <p:cNvPr id="4" name="Group 3"/>
          <p:cNvGrpSpPr/>
          <p:nvPr/>
        </p:nvGrpSpPr>
        <p:grpSpPr>
          <a:xfrm>
            <a:off x="1353131" y="1477509"/>
            <a:ext cx="9064254" cy="4495800"/>
            <a:chOff x="463468" y="1477509"/>
            <a:chExt cx="9064254" cy="4495800"/>
          </a:xfrm>
        </p:grpSpPr>
        <p:sp>
          <p:nvSpPr>
            <p:cNvPr id="8" name="Rectangle 7"/>
            <p:cNvSpPr/>
            <p:nvPr/>
          </p:nvSpPr>
          <p:spPr>
            <a:xfrm>
              <a:off x="2208563" y="1629633"/>
              <a:ext cx="7319159" cy="400110"/>
            </a:xfrm>
            <a:prstGeom prst="rect">
              <a:avLst/>
            </a:prstGeom>
          </p:spPr>
          <p:txBody>
            <a:bodyPr wrap="square">
              <a:spAutoFit/>
            </a:bodyPr>
            <a:lstStyle/>
            <a:p>
              <a:pPr>
                <a:tabLst>
                  <a:tab pos="511175" algn="ctr"/>
                  <a:tab pos="2005013" algn="ctr"/>
                  <a:tab pos="3425825" algn="ctr"/>
                  <a:tab pos="4857750" algn="ctr"/>
                  <a:tab pos="6686550" algn="ctr"/>
                </a:tabLst>
              </a:pPr>
              <a:r>
                <a:rPr lang="en-US" sz="2000" b="1" dirty="0">
                  <a:solidFill>
                    <a:srgbClr val="0CA46A"/>
                  </a:solidFill>
                </a:rPr>
                <a:t>	</a:t>
              </a:r>
              <a:r>
                <a:rPr lang="en-US" sz="1600" b="1" dirty="0">
                  <a:solidFill>
                    <a:srgbClr val="0CA46A"/>
                  </a:solidFill>
                </a:rPr>
                <a:t>Analysis	Development	Test	UAT</a:t>
              </a:r>
            </a:p>
          </p:txBody>
        </p:sp>
        <p:sp>
          <p:nvSpPr>
            <p:cNvPr id="9" name="Freeform 8"/>
            <p:cNvSpPr/>
            <p:nvPr/>
          </p:nvSpPr>
          <p:spPr>
            <a:xfrm>
              <a:off x="2323606" y="2312243"/>
              <a:ext cx="5398473" cy="7577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flipV="1">
              <a:off x="1627866" y="3688459"/>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2950873" y="3718542"/>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4314831" y="3680561"/>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2229272" y="246368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2785666" y="2560535"/>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2523403" y="2657390"/>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lded Corner 16"/>
            <p:cNvSpPr/>
            <p:nvPr/>
          </p:nvSpPr>
          <p:spPr>
            <a:xfrm>
              <a:off x="2250432" y="2848550"/>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34940" y="1477509"/>
              <a:ext cx="5724458" cy="4495800"/>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a:off x="2229272" y="324749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2785666" y="3344346"/>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2556222" y="3309770"/>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2229272" y="3740737"/>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lded Corner 36"/>
            <p:cNvSpPr/>
            <p:nvPr/>
          </p:nvSpPr>
          <p:spPr>
            <a:xfrm>
              <a:off x="2785666" y="3837592"/>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2299955" y="3866036"/>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2834082" y="3036196"/>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2229272" y="4243843"/>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2785666" y="4340698"/>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2946843" y="4355054"/>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lded Corner 42"/>
            <p:cNvSpPr/>
            <p:nvPr/>
          </p:nvSpPr>
          <p:spPr>
            <a:xfrm>
              <a:off x="2229272" y="473708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olded Corner 43"/>
            <p:cNvSpPr/>
            <p:nvPr/>
          </p:nvSpPr>
          <p:spPr>
            <a:xfrm>
              <a:off x="2785666" y="4833944"/>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lded Corner 44"/>
            <p:cNvSpPr/>
            <p:nvPr/>
          </p:nvSpPr>
          <p:spPr>
            <a:xfrm>
              <a:off x="2266084" y="5028639"/>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p:cNvSpPr/>
            <p:nvPr/>
          </p:nvSpPr>
          <p:spPr>
            <a:xfrm>
              <a:off x="2680233" y="5424606"/>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olded Corner 46"/>
            <p:cNvSpPr/>
            <p:nvPr/>
          </p:nvSpPr>
          <p:spPr>
            <a:xfrm>
              <a:off x="4261919" y="2560535"/>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olded Corner 49"/>
            <p:cNvSpPr/>
            <p:nvPr/>
          </p:nvSpPr>
          <p:spPr>
            <a:xfrm>
              <a:off x="3705525" y="324749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olded Corner 51"/>
            <p:cNvSpPr/>
            <p:nvPr/>
          </p:nvSpPr>
          <p:spPr>
            <a:xfrm>
              <a:off x="3647850" y="3955547"/>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olded Corner 52"/>
            <p:cNvSpPr/>
            <p:nvPr/>
          </p:nvSpPr>
          <p:spPr>
            <a:xfrm>
              <a:off x="4310335" y="3036196"/>
              <a:ext cx="611580" cy="410585"/>
            </a:xfrm>
            <a:prstGeom prst="foldedCorner">
              <a:avLst>
                <a:gd name="adj" fmla="val 50000"/>
              </a:avLst>
            </a:prstGeom>
            <a:solidFill>
              <a:schemeClr val="accent1">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olded Corner 53"/>
            <p:cNvSpPr/>
            <p:nvPr/>
          </p:nvSpPr>
          <p:spPr>
            <a:xfrm>
              <a:off x="7110499" y="2676316"/>
              <a:ext cx="611580" cy="410585"/>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olded Corner 54"/>
            <p:cNvSpPr/>
            <p:nvPr/>
          </p:nvSpPr>
          <p:spPr>
            <a:xfrm>
              <a:off x="6554105" y="336327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olded Corner 55"/>
            <p:cNvSpPr/>
            <p:nvPr/>
          </p:nvSpPr>
          <p:spPr>
            <a:xfrm>
              <a:off x="6496430" y="4071328"/>
              <a:ext cx="611580" cy="410585"/>
            </a:xfrm>
            <a:prstGeom prst="foldedCorner">
              <a:avLst>
                <a:gd name="adj" fmla="val 50000"/>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ular Callout 30"/>
            <p:cNvSpPr/>
            <p:nvPr/>
          </p:nvSpPr>
          <p:spPr>
            <a:xfrm>
              <a:off x="463468" y="3078757"/>
              <a:ext cx="1147101" cy="657350"/>
            </a:xfrm>
            <a:prstGeom prst="wedgeRoundRectCallout">
              <a:avLst>
                <a:gd name="adj1" fmla="val 103431"/>
                <a:gd name="adj2" fmla="val 124173"/>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 Stuck</a:t>
              </a:r>
            </a:p>
          </p:txBody>
        </p:sp>
        <p:sp>
          <p:nvSpPr>
            <p:cNvPr id="59" name="Rounded Rectangular Callout 58"/>
            <p:cNvSpPr/>
            <p:nvPr/>
          </p:nvSpPr>
          <p:spPr>
            <a:xfrm>
              <a:off x="3550747" y="3039815"/>
              <a:ext cx="1362568" cy="855197"/>
            </a:xfrm>
            <a:prstGeom prst="wedgeRoundRectCallout">
              <a:avLst>
                <a:gd name="adj1" fmla="val 2932"/>
                <a:gd name="adj2" fmla="val 83601"/>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 too busy</a:t>
              </a:r>
            </a:p>
          </p:txBody>
        </p:sp>
        <p:sp>
          <p:nvSpPr>
            <p:cNvPr id="60" name="Rounded Rectangular Callout 59"/>
            <p:cNvSpPr/>
            <p:nvPr/>
          </p:nvSpPr>
          <p:spPr>
            <a:xfrm>
              <a:off x="5108190" y="3247492"/>
              <a:ext cx="1133283" cy="794296"/>
            </a:xfrm>
            <a:prstGeom prst="wedgeRoundRectCallout">
              <a:avLst>
                <a:gd name="adj1" fmla="val 21464"/>
                <a:gd name="adj2" fmla="val 90305"/>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I’m </a:t>
              </a:r>
              <a:br>
                <a:rPr lang="en-US" sz="1400" b="1" dirty="0">
                  <a:solidFill>
                    <a:schemeClr val="tx1"/>
                  </a:solidFill>
                  <a:latin typeface="Arial" panose="020B0604020202020204" pitchFamily="34" charset="0"/>
                  <a:cs typeface="Arial" panose="020B0604020202020204" pitchFamily="34" charset="0"/>
                </a:rPr>
              </a:br>
              <a:r>
                <a:rPr lang="en-US" sz="1400" b="1" dirty="0">
                  <a:solidFill>
                    <a:schemeClr val="tx1"/>
                  </a:solidFill>
                  <a:latin typeface="Arial" panose="020B0604020202020204" pitchFamily="34" charset="0"/>
                  <a:cs typeface="Arial" panose="020B0604020202020204" pitchFamily="34" charset="0"/>
                </a:rPr>
                <a:t>Idle</a:t>
              </a:r>
            </a:p>
          </p:txBody>
        </p:sp>
        <p:sp>
          <p:nvSpPr>
            <p:cNvPr id="61" name="Rounded Rectangular Callout 60"/>
            <p:cNvSpPr/>
            <p:nvPr/>
          </p:nvSpPr>
          <p:spPr>
            <a:xfrm>
              <a:off x="7742893" y="2783143"/>
              <a:ext cx="1203135" cy="874933"/>
            </a:xfrm>
            <a:prstGeom prst="wedgeRoundRectCallout">
              <a:avLst>
                <a:gd name="adj1" fmla="val 3257"/>
                <a:gd name="adj2" fmla="val 111605"/>
                <a:gd name="adj3"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Let’s do something about it!</a:t>
              </a:r>
            </a:p>
          </p:txBody>
        </p:sp>
        <p:pic>
          <p:nvPicPr>
            <p:cNvPr id="83" name="Picture 82"/>
            <p:cNvPicPr>
              <a:picLocks noChangeAspect="1"/>
            </p:cNvPicPr>
            <p:nvPr/>
          </p:nvPicPr>
          <p:blipFill rotWithShape="1">
            <a:blip r:embed="rId3"/>
            <a:srcRect l="48196" t="-1" b="68679"/>
            <a:stretch/>
          </p:blipFill>
          <p:spPr>
            <a:xfrm>
              <a:off x="5111564" y="4340698"/>
              <a:ext cx="1253841" cy="1594742"/>
            </a:xfrm>
            <a:prstGeom prst="rect">
              <a:avLst/>
            </a:prstGeom>
          </p:spPr>
        </p:pic>
        <p:pic>
          <p:nvPicPr>
            <p:cNvPr id="3" name="Picture 2"/>
            <p:cNvPicPr>
              <a:picLocks noChangeAspect="1"/>
            </p:cNvPicPr>
            <p:nvPr/>
          </p:nvPicPr>
          <p:blipFill rotWithShape="1">
            <a:blip r:embed="rId4"/>
            <a:srcRect r="68196" b="66103"/>
            <a:stretch/>
          </p:blipFill>
          <p:spPr>
            <a:xfrm flipH="1">
              <a:off x="7360484" y="4288609"/>
              <a:ext cx="1287448" cy="1684236"/>
            </a:xfrm>
            <a:prstGeom prst="rect">
              <a:avLst/>
            </a:prstGeom>
          </p:spPr>
        </p:pic>
        <p:pic>
          <p:nvPicPr>
            <p:cNvPr id="84" name="Picture 83"/>
            <p:cNvPicPr>
              <a:picLocks noChangeAspect="1"/>
            </p:cNvPicPr>
            <p:nvPr/>
          </p:nvPicPr>
          <p:blipFill>
            <a:blip r:embed="rId5"/>
            <a:stretch>
              <a:fillRect/>
            </a:stretch>
          </p:blipFill>
          <p:spPr>
            <a:xfrm>
              <a:off x="1456365" y="3814137"/>
              <a:ext cx="2031235" cy="2146210"/>
            </a:xfrm>
            <a:prstGeom prst="rect">
              <a:avLst/>
            </a:prstGeom>
          </p:spPr>
        </p:pic>
        <p:pic>
          <p:nvPicPr>
            <p:cNvPr id="85" name="Picture 84"/>
            <p:cNvPicPr>
              <a:picLocks noChangeAspect="1"/>
            </p:cNvPicPr>
            <p:nvPr/>
          </p:nvPicPr>
          <p:blipFill>
            <a:blip r:embed="rId6"/>
            <a:stretch>
              <a:fillRect/>
            </a:stretch>
          </p:blipFill>
          <p:spPr>
            <a:xfrm>
              <a:off x="3130062" y="3754931"/>
              <a:ext cx="2082462" cy="2200337"/>
            </a:xfrm>
            <a:prstGeom prst="rect">
              <a:avLst/>
            </a:prstGeom>
          </p:spPr>
        </p:pic>
      </p:grpSp>
      <p:sp>
        <p:nvSpPr>
          <p:cNvPr id="48" name="Rectangle 47">
            <a:extLst>
              <a:ext uri="{FF2B5EF4-FFF2-40B4-BE49-F238E27FC236}">
                <a16:creationId xmlns:a16="http://schemas.microsoft.com/office/drawing/2014/main" id="{B8A50614-23D1-4E1F-9D30-A1F6846258E6}"/>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9" name="Rectangle 48">
            <a:extLst>
              <a:ext uri="{FF2B5EF4-FFF2-40B4-BE49-F238E27FC236}">
                <a16:creationId xmlns:a16="http://schemas.microsoft.com/office/drawing/2014/main" id="{332A8EA3-05B0-46A1-80E9-379676DB4318}"/>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2.3.6 Make Progress Policies Explicit</a:t>
            </a:r>
            <a:endParaRPr dirty="0"/>
          </a:p>
        </p:txBody>
      </p:sp>
      <p:sp>
        <p:nvSpPr>
          <p:cNvPr id="2" name="Text Placeholder 1"/>
          <p:cNvSpPr>
            <a:spLocks noGrp="1"/>
          </p:cNvSpPr>
          <p:nvPr>
            <p:ph type="body" sz="quarter" idx="24"/>
          </p:nvPr>
        </p:nvSpPr>
        <p:spPr/>
        <p:txBody>
          <a:bodyPr/>
          <a:lstStyle/>
          <a:p>
            <a:r>
              <a:rPr lang="en-US" dirty="0"/>
              <a:t> </a:t>
            </a:r>
          </a:p>
        </p:txBody>
      </p:sp>
      <p:grpSp>
        <p:nvGrpSpPr>
          <p:cNvPr id="76" name="Group 75"/>
          <p:cNvGrpSpPr/>
          <p:nvPr/>
        </p:nvGrpSpPr>
        <p:grpSpPr>
          <a:xfrm>
            <a:off x="717550" y="1384509"/>
            <a:ext cx="10737850" cy="4848382"/>
            <a:chOff x="717550" y="1549609"/>
            <a:chExt cx="10737850" cy="4848382"/>
          </a:xfrm>
        </p:grpSpPr>
        <p:grpSp>
          <p:nvGrpSpPr>
            <p:cNvPr id="75" name="Group 74"/>
            <p:cNvGrpSpPr/>
            <p:nvPr/>
          </p:nvGrpSpPr>
          <p:grpSpPr>
            <a:xfrm>
              <a:off x="717550" y="1549609"/>
              <a:ext cx="10737850" cy="4503724"/>
              <a:chOff x="514350" y="1457119"/>
              <a:chExt cx="10737850" cy="4503724"/>
            </a:xfrm>
          </p:grpSpPr>
          <p:sp>
            <p:nvSpPr>
              <p:cNvPr id="8" name="Rectangle 7"/>
              <p:cNvSpPr/>
              <p:nvPr/>
            </p:nvSpPr>
            <p:spPr>
              <a:xfrm>
                <a:off x="587973" y="1457119"/>
                <a:ext cx="10486427" cy="1292662"/>
              </a:xfrm>
              <a:prstGeom prst="rect">
                <a:avLst/>
              </a:prstGeom>
            </p:spPr>
            <p:txBody>
              <a:bodyPr wrap="square">
                <a:spAutoFit/>
              </a:bodyPr>
              <a:lstStyle/>
              <a:p>
                <a:pPr>
                  <a:tabLst>
                    <a:tab pos="511175" algn="ctr"/>
                    <a:tab pos="2286000" algn="ctr"/>
                    <a:tab pos="4800600" algn="ctr"/>
                    <a:tab pos="7772400" algn="ctr"/>
                    <a:tab pos="9664700" algn="ctr"/>
                  </a:tabLst>
                </a:pPr>
                <a:r>
                  <a:rPr lang="en-US" sz="2000" b="1" dirty="0">
                    <a:solidFill>
                      <a:srgbClr val="0CA46A"/>
                    </a:solidFill>
                  </a:rPr>
                  <a:t>	2	3	3	2	  </a:t>
                </a:r>
              </a:p>
              <a:p>
                <a:pPr>
                  <a:spcAft>
                    <a:spcPts val="1200"/>
                  </a:spcAft>
                  <a:tabLst>
                    <a:tab pos="511175" algn="ctr"/>
                    <a:tab pos="2286000" algn="ctr"/>
                    <a:tab pos="4800600" algn="ctr"/>
                    <a:tab pos="7772400" algn="ctr"/>
                    <a:tab pos="9664700" algn="ctr"/>
                  </a:tabLst>
                </a:pPr>
                <a:r>
                  <a:rPr lang="en-US" sz="1600" b="1" dirty="0">
                    <a:solidFill>
                      <a:srgbClr val="0CA46A"/>
                    </a:solidFill>
                  </a:rPr>
                  <a:t>	Next	Analysis	Development	Acceptance	Prod</a:t>
                </a:r>
              </a:p>
              <a:p>
                <a:pPr>
                  <a:tabLst>
                    <a:tab pos="2232025" algn="ctr"/>
                    <a:tab pos="4914900" algn="ctr"/>
                    <a:tab pos="5545138" algn="ctr"/>
                    <a:tab pos="7035800" algn="l"/>
                  </a:tabLst>
                </a:pPr>
                <a:r>
                  <a:rPr lang="en-US" sz="1600" b="1" dirty="0">
                    <a:solidFill>
                      <a:srgbClr val="0CA46A"/>
                    </a:solidFill>
                  </a:rPr>
                  <a:t>	Doing         Done	Doing                   Done	Doing         Done</a:t>
                </a:r>
              </a:p>
              <a:p>
                <a:pPr>
                  <a:tabLst>
                    <a:tab pos="2232025" algn="ctr"/>
                    <a:tab pos="4914900" algn="ctr"/>
                    <a:tab pos="5545138" algn="ctr"/>
                    <a:tab pos="6686550" algn="ctr"/>
                  </a:tabLst>
                </a:pPr>
                <a:endParaRPr lang="en-US" sz="1600" b="1" dirty="0">
                  <a:solidFill>
                    <a:srgbClr val="0CA46A"/>
                  </a:solidFill>
                </a:endParaRPr>
              </a:p>
            </p:txBody>
          </p:sp>
          <p:sp>
            <p:nvSpPr>
              <p:cNvPr id="9" name="Freeform 8"/>
              <p:cNvSpPr/>
              <p:nvPr/>
            </p:nvSpPr>
            <p:spPr>
              <a:xfrm>
                <a:off x="703016" y="2139729"/>
                <a:ext cx="10445007" cy="18912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flipV="1">
                <a:off x="-25775" y="3515944"/>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1822225" y="3546028"/>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5276823" y="3508047"/>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7620818" y="3474497"/>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788913" y="2652249"/>
                <a:ext cx="856532" cy="575034"/>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5400000" flipV="1">
                <a:off x="1922903" y="3100362"/>
                <a:ext cx="2419422" cy="47306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rot="5400000" flipV="1">
                <a:off x="4866731" y="3204741"/>
                <a:ext cx="2431406" cy="27629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2981906" y="2689956"/>
                <a:ext cx="832677" cy="68310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2074571" y="2690813"/>
                <a:ext cx="724247" cy="60161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lded Corner 21"/>
              <p:cNvSpPr/>
              <p:nvPr/>
            </p:nvSpPr>
            <p:spPr>
              <a:xfrm>
                <a:off x="4483750" y="2621773"/>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4089382" y="3782924"/>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14350" y="1457119"/>
                <a:ext cx="10737850" cy="4343676"/>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p:cNvSpPr/>
              <p:nvPr/>
            </p:nvSpPr>
            <p:spPr>
              <a:xfrm>
                <a:off x="2137296" y="3738643"/>
                <a:ext cx="724247" cy="60161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61609" y="281147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216876" y="331469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22805" y="3048336"/>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6220580" y="2641200"/>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8761233" y="2989355"/>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rot="5400000" flipV="1">
                <a:off x="7509402" y="3208895"/>
                <a:ext cx="2419418" cy="25599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926174" y="4558590"/>
                <a:ext cx="1849155" cy="1169551"/>
              </a:xfrm>
              <a:prstGeom prst="rect">
                <a:avLst/>
              </a:prstGeom>
            </p:spPr>
            <p:txBody>
              <a:bodyPr wrap="square">
                <a:spAutoFit/>
              </a:bodyPr>
              <a:lstStyle/>
              <a:p>
                <a:r>
                  <a:rPr lang="en-US" sz="1400" b="1" dirty="0"/>
                  <a:t>Definition of Done</a:t>
                </a:r>
              </a:p>
              <a:p>
                <a:pPr marL="177800" indent="-177800">
                  <a:buFont typeface="Wingdings 3" panose="05040102010807070707" pitchFamily="18" charset="2"/>
                  <a:buChar char="*"/>
                </a:pPr>
                <a:r>
                  <a:rPr lang="en-US" sz="1400" dirty="0"/>
                  <a:t>Goal is clear</a:t>
                </a:r>
              </a:p>
              <a:p>
                <a:pPr marL="177800" indent="-177800">
                  <a:buFont typeface="Wingdings 3" panose="05040102010807070707" pitchFamily="18" charset="2"/>
                  <a:buChar char="*"/>
                </a:pPr>
                <a:r>
                  <a:rPr lang="en-US" sz="1400" dirty="0"/>
                  <a:t>First tasks defined</a:t>
                </a:r>
              </a:p>
              <a:p>
                <a:pPr marL="177800" indent="-177800">
                  <a:buFont typeface="Wingdings 3" panose="05040102010807070707" pitchFamily="18" charset="2"/>
                  <a:buChar char="*"/>
                </a:pPr>
                <a:r>
                  <a:rPr lang="en-US" sz="1400" dirty="0"/>
                  <a:t>Story split (if necessary)</a:t>
                </a:r>
              </a:p>
            </p:txBody>
          </p:sp>
          <p:sp>
            <p:nvSpPr>
              <p:cNvPr id="32" name="Rectangle 31"/>
              <p:cNvSpPr/>
              <p:nvPr/>
            </p:nvSpPr>
            <p:spPr>
              <a:xfrm>
                <a:off x="4081774" y="4639043"/>
                <a:ext cx="3139098" cy="954107"/>
              </a:xfrm>
              <a:prstGeom prst="rect">
                <a:avLst/>
              </a:prstGeom>
            </p:spPr>
            <p:txBody>
              <a:bodyPr wrap="square">
                <a:spAutoFit/>
              </a:bodyPr>
              <a:lstStyle/>
              <a:p>
                <a:r>
                  <a:rPr lang="en-US" sz="1400" b="1" dirty="0"/>
                  <a:t>Definition of Done </a:t>
                </a:r>
              </a:p>
              <a:p>
                <a:pPr marL="285750" indent="-285750">
                  <a:buFont typeface="Wingdings 3" panose="05040102010807070707" pitchFamily="18" charset="2"/>
                  <a:buChar char="*"/>
                </a:pPr>
                <a:r>
                  <a:rPr lang="en-US" sz="1400" dirty="0"/>
                  <a:t>Code clean &amp; checked in on trunk</a:t>
                </a:r>
              </a:p>
              <a:p>
                <a:pPr marL="285750" indent="-285750">
                  <a:buFont typeface="Wingdings 3" panose="05040102010807070707" pitchFamily="18" charset="2"/>
                  <a:buChar char="*"/>
                </a:pPr>
                <a:r>
                  <a:rPr lang="en-US" sz="1400" dirty="0"/>
                  <a:t>Integrated &amp; regression tested </a:t>
                </a:r>
              </a:p>
              <a:p>
                <a:pPr marL="285750" indent="-285750">
                  <a:buFont typeface="Wingdings 3" panose="05040102010807070707" pitchFamily="18" charset="2"/>
                  <a:buChar char="*"/>
                </a:pPr>
                <a:r>
                  <a:rPr lang="en-US" sz="1400" dirty="0"/>
                  <a:t>Running on UAT environment </a:t>
                </a:r>
              </a:p>
            </p:txBody>
          </p:sp>
          <p:sp>
            <p:nvSpPr>
              <p:cNvPr id="38" name="Rectangle 37"/>
              <p:cNvSpPr/>
              <p:nvPr/>
            </p:nvSpPr>
            <p:spPr>
              <a:xfrm>
                <a:off x="7442873" y="4621799"/>
                <a:ext cx="2201963" cy="738664"/>
              </a:xfrm>
              <a:prstGeom prst="rect">
                <a:avLst/>
              </a:prstGeom>
            </p:spPr>
            <p:txBody>
              <a:bodyPr wrap="square">
                <a:spAutoFit/>
              </a:bodyPr>
              <a:lstStyle/>
              <a:p>
                <a:r>
                  <a:rPr lang="en-US" sz="1400" b="1" dirty="0"/>
                  <a:t>Definition of Done</a:t>
                </a:r>
              </a:p>
              <a:p>
                <a:pPr marL="285750" indent="-285750">
                  <a:buFont typeface="Wingdings 3" panose="05040102010807070707" pitchFamily="18" charset="2"/>
                  <a:buChar char="*"/>
                </a:pPr>
                <a:r>
                  <a:rPr lang="en-US" sz="1400" dirty="0"/>
                  <a:t>Customer accepted</a:t>
                </a:r>
              </a:p>
              <a:p>
                <a:pPr marL="285750" indent="-285750">
                  <a:buFont typeface="Wingdings 3" panose="05040102010807070707" pitchFamily="18" charset="2"/>
                  <a:buChar char="*"/>
                </a:pPr>
                <a:r>
                  <a:rPr lang="en-US" sz="1400" dirty="0"/>
                  <a:t>Ready for production</a:t>
                </a:r>
              </a:p>
            </p:txBody>
          </p:sp>
          <p:sp>
            <p:nvSpPr>
              <p:cNvPr id="41" name="Freeform 40"/>
              <p:cNvSpPr/>
              <p:nvPr/>
            </p:nvSpPr>
            <p:spPr>
              <a:xfrm rot="10800000">
                <a:off x="1945163" y="4483102"/>
                <a:ext cx="7784733" cy="6781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649516" y="3329694"/>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539366" y="2730499"/>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373590" y="331261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309674" y="3591680"/>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475723" y="3984733"/>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003077" y="3345951"/>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5575584" y="3860334"/>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641592" y="2642729"/>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02062" y="3227283"/>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044452" y="3352958"/>
                <a:ext cx="153010" cy="173518"/>
              </a:xfrm>
              <a:prstGeom prst="rect">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638399" y="343889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olded Corner 54"/>
              <p:cNvSpPr/>
              <p:nvPr/>
            </p:nvSpPr>
            <p:spPr>
              <a:xfrm>
                <a:off x="7477459" y="2553543"/>
                <a:ext cx="909194" cy="610389"/>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7580120" y="2595830"/>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7681704" y="3364771"/>
                <a:ext cx="153010" cy="173518"/>
              </a:xfrm>
              <a:prstGeom prst="rect">
                <a:avLst/>
              </a:prstGeom>
              <a:solidFill>
                <a:schemeClr val="accent4">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8120761" y="3438895"/>
                <a:ext cx="243085" cy="275665"/>
              </a:xfrm>
              <a:prstGeom prst="rect">
                <a:avLst/>
              </a:prstGeom>
              <a:solidFill>
                <a:schemeClr val="bg2">
                  <a:lumMod val="90000"/>
                </a:schemeClr>
              </a:solid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olded Corner 59"/>
              <p:cNvSpPr/>
              <p:nvPr/>
            </p:nvSpPr>
            <p:spPr>
              <a:xfrm>
                <a:off x="10043608" y="2621773"/>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olded Corner 60"/>
              <p:cNvSpPr/>
              <p:nvPr/>
            </p:nvSpPr>
            <p:spPr>
              <a:xfrm>
                <a:off x="10073207" y="3171604"/>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olded Corner 61"/>
              <p:cNvSpPr/>
              <p:nvPr/>
            </p:nvSpPr>
            <p:spPr>
              <a:xfrm>
                <a:off x="10073207" y="3646900"/>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olded Corner 63"/>
              <p:cNvSpPr/>
              <p:nvPr/>
            </p:nvSpPr>
            <p:spPr>
              <a:xfrm>
                <a:off x="10073207" y="4185875"/>
                <a:ext cx="492410" cy="330580"/>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10013678" y="4903265"/>
                <a:ext cx="899591" cy="680310"/>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a:off x="895103" y="4903265"/>
                <a:ext cx="899591" cy="680310"/>
              </a:xfrm>
              <a:prstGeom prst="rightArrow">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703016" y="2520747"/>
                <a:ext cx="10445007" cy="18912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a:stCxn id="40" idx="0"/>
                <a:endCxn id="32" idx="2"/>
              </p:cNvCxnSpPr>
              <p:nvPr/>
            </p:nvCxnSpPr>
            <p:spPr>
              <a:xfrm flipV="1">
                <a:off x="5651257" y="5593150"/>
                <a:ext cx="66" cy="367693"/>
              </a:xfrm>
              <a:prstGeom prst="straightConnector1">
                <a:avLst/>
              </a:prstGeom>
              <a:ln w="38100">
                <a:solidFill>
                  <a:srgbClr val="0CA46A"/>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4693986" y="5960843"/>
              <a:ext cx="1914541" cy="437148"/>
            </a:xfrm>
            <a:prstGeom prst="rect">
              <a:avLst/>
            </a:prstGeom>
            <a:solidFill>
              <a:srgbClr val="0CA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Policy</a:t>
              </a:r>
            </a:p>
          </p:txBody>
        </p:sp>
        <p:cxnSp>
          <p:nvCxnSpPr>
            <p:cNvPr id="70" name="Straight Arrow Connector 69"/>
            <p:cNvCxnSpPr>
              <a:stCxn id="40" idx="3"/>
            </p:cNvCxnSpPr>
            <p:nvPr/>
          </p:nvCxnSpPr>
          <p:spPr>
            <a:xfrm flipV="1">
              <a:off x="6608527" y="5397153"/>
              <a:ext cx="1226187" cy="782264"/>
            </a:xfrm>
            <a:prstGeom prst="straightConnector1">
              <a:avLst/>
            </a:prstGeom>
            <a:ln w="38100">
              <a:solidFill>
                <a:srgbClr val="0CA46A"/>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3557093" y="5555882"/>
              <a:ext cx="1130924" cy="660818"/>
            </a:xfrm>
            <a:prstGeom prst="straightConnector1">
              <a:avLst/>
            </a:prstGeom>
            <a:ln w="38100">
              <a:solidFill>
                <a:srgbClr val="0CA46A"/>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16C08AC1-B48D-4985-8B6E-8778E9EA98FE}"/>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3" name="Rectangle 62">
            <a:extLst>
              <a:ext uri="{FF2B5EF4-FFF2-40B4-BE49-F238E27FC236}">
                <a16:creationId xmlns:a16="http://schemas.microsoft.com/office/drawing/2014/main" id="{83F48F93-F336-40B1-AB1D-2A464FD6BE55}"/>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p:txBody>
          <a:bodyPr/>
          <a:lstStyle/>
          <a:p>
            <a:r>
              <a:rPr lang="en-US" dirty="0"/>
              <a:t>2.3.7 Implement Feedback Mechanisms</a:t>
            </a:r>
          </a:p>
        </p:txBody>
      </p:sp>
      <p:sp>
        <p:nvSpPr>
          <p:cNvPr id="2" name="Text Placeholder 1"/>
          <p:cNvSpPr>
            <a:spLocks noGrp="1"/>
          </p:cNvSpPr>
          <p:nvPr>
            <p:ph type="body" sz="quarter" idx="24"/>
          </p:nvPr>
        </p:nvSpPr>
        <p:spPr/>
        <p:txBody>
          <a:bodyPr/>
          <a:lstStyle/>
          <a:p>
            <a:r>
              <a:rPr lang="en-US" dirty="0"/>
              <a:t> </a:t>
            </a:r>
          </a:p>
        </p:txBody>
      </p:sp>
      <p:grpSp>
        <p:nvGrpSpPr>
          <p:cNvPr id="93" name="Group 92"/>
          <p:cNvGrpSpPr/>
          <p:nvPr/>
        </p:nvGrpSpPr>
        <p:grpSpPr>
          <a:xfrm>
            <a:off x="1088051" y="1138117"/>
            <a:ext cx="10249839" cy="5351583"/>
            <a:chOff x="1088051" y="1138117"/>
            <a:chExt cx="10249839" cy="5351583"/>
          </a:xfrm>
        </p:grpSpPr>
        <p:grpSp>
          <p:nvGrpSpPr>
            <p:cNvPr id="80" name="Group 79"/>
            <p:cNvGrpSpPr/>
            <p:nvPr/>
          </p:nvGrpSpPr>
          <p:grpSpPr>
            <a:xfrm>
              <a:off x="1088051" y="3899674"/>
              <a:ext cx="2551763" cy="2560838"/>
              <a:chOff x="846751" y="4166429"/>
              <a:chExt cx="2680676" cy="2690210"/>
            </a:xfrm>
          </p:grpSpPr>
          <p:pic>
            <p:nvPicPr>
              <p:cNvPr id="16"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2267" t="57340" r="79078" b="7567"/>
              <a:stretch/>
            </p:blipFill>
            <p:spPr>
              <a:xfrm>
                <a:off x="1146525" y="4542989"/>
                <a:ext cx="2128341" cy="2210646"/>
              </a:xfrm>
              <a:prstGeom prst="rect">
                <a:avLst/>
              </a:prstGeom>
              <a:noFill/>
              <a:ln w="38100">
                <a:noFill/>
              </a:ln>
            </p:spPr>
          </p:pic>
          <p:sp>
            <p:nvSpPr>
              <p:cNvPr id="27" name="Rectangle 26"/>
              <p:cNvSpPr/>
              <p:nvPr/>
            </p:nvSpPr>
            <p:spPr>
              <a:xfrm>
                <a:off x="846751" y="4166429"/>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CFD - Card Count</a:t>
                </a:r>
              </a:p>
            </p:txBody>
          </p:sp>
        </p:grpSp>
        <p:grpSp>
          <p:nvGrpSpPr>
            <p:cNvPr id="26" name="Group 25"/>
            <p:cNvGrpSpPr/>
            <p:nvPr/>
          </p:nvGrpSpPr>
          <p:grpSpPr>
            <a:xfrm>
              <a:off x="1088051" y="1138117"/>
              <a:ext cx="2551763" cy="2628536"/>
              <a:chOff x="846751" y="1318726"/>
              <a:chExt cx="2680676" cy="2761328"/>
            </a:xfrm>
          </p:grpSpPr>
          <p:pic>
            <p:nvPicPr>
              <p:cNvPr id="143" name="Google Shape;143;p26"/>
              <p:cNvPicPr preferRelativeResize="0"/>
              <p:nvPr/>
            </p:nvPicPr>
            <p:blipFill rotWithShape="1">
              <a:blip r:embed="rId5"/>
              <a:srcRect t="6266" r="76747" b="54397"/>
              <a:stretch/>
            </p:blipFill>
            <p:spPr>
              <a:xfrm>
                <a:off x="918530" y="1702032"/>
                <a:ext cx="2545828" cy="2378022"/>
              </a:xfrm>
              <a:prstGeom prst="rect">
                <a:avLst/>
              </a:prstGeom>
              <a:noFill/>
              <a:ln w="38100">
                <a:noFill/>
              </a:ln>
            </p:spPr>
          </p:pic>
          <p:sp>
            <p:nvSpPr>
              <p:cNvPr id="3" name="Rectangle 2"/>
              <p:cNvSpPr/>
              <p:nvPr/>
            </p:nvSpPr>
            <p:spPr>
              <a:xfrm>
                <a:off x="846751" y="1318726"/>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 of cards Blocked</a:t>
                </a:r>
              </a:p>
            </p:txBody>
          </p:sp>
          <p:sp>
            <p:nvSpPr>
              <p:cNvPr id="20" name="TextBox 19"/>
              <p:cNvSpPr txBox="1"/>
              <p:nvPr/>
            </p:nvSpPr>
            <p:spPr>
              <a:xfrm>
                <a:off x="964527" y="1756195"/>
                <a:ext cx="211596" cy="153888"/>
              </a:xfrm>
              <a:prstGeom prst="rect">
                <a:avLst/>
              </a:prstGeom>
              <a:solidFill>
                <a:schemeClr val="bg1"/>
              </a:solidFill>
            </p:spPr>
            <p:txBody>
              <a:bodyPr wrap="none" lIns="0" tIns="0" rIns="0" bIns="0" rtlCol="0">
                <a:spAutoFit/>
              </a:bodyPr>
              <a:lstStyle/>
              <a:p>
                <a:pPr algn="r"/>
                <a:r>
                  <a:rPr lang="en-US" sz="1000" dirty="0"/>
                  <a:t>600</a:t>
                </a:r>
              </a:p>
            </p:txBody>
          </p:sp>
          <p:sp>
            <p:nvSpPr>
              <p:cNvPr id="32" name="TextBox 31"/>
              <p:cNvSpPr txBox="1"/>
              <p:nvPr/>
            </p:nvSpPr>
            <p:spPr>
              <a:xfrm>
                <a:off x="964527" y="2089661"/>
                <a:ext cx="211596" cy="153888"/>
              </a:xfrm>
              <a:prstGeom prst="rect">
                <a:avLst/>
              </a:prstGeom>
              <a:solidFill>
                <a:schemeClr val="bg1"/>
              </a:solidFill>
            </p:spPr>
            <p:txBody>
              <a:bodyPr wrap="none" lIns="0" tIns="0" rIns="0" bIns="0" rtlCol="0">
                <a:spAutoFit/>
              </a:bodyPr>
              <a:lstStyle/>
              <a:p>
                <a:pPr algn="r"/>
                <a:r>
                  <a:rPr lang="en-US" sz="1000" dirty="0"/>
                  <a:t>500</a:t>
                </a:r>
              </a:p>
            </p:txBody>
          </p:sp>
          <p:sp>
            <p:nvSpPr>
              <p:cNvPr id="33" name="TextBox 32"/>
              <p:cNvSpPr txBox="1"/>
              <p:nvPr/>
            </p:nvSpPr>
            <p:spPr>
              <a:xfrm>
                <a:off x="964527" y="2423127"/>
                <a:ext cx="211596" cy="153888"/>
              </a:xfrm>
              <a:prstGeom prst="rect">
                <a:avLst/>
              </a:prstGeom>
              <a:solidFill>
                <a:schemeClr val="bg1"/>
              </a:solidFill>
            </p:spPr>
            <p:txBody>
              <a:bodyPr wrap="none" lIns="0" tIns="0" rIns="0" bIns="0" rtlCol="0">
                <a:spAutoFit/>
              </a:bodyPr>
              <a:lstStyle/>
              <a:p>
                <a:pPr algn="r"/>
                <a:r>
                  <a:rPr lang="en-US" sz="1000" dirty="0"/>
                  <a:t>400</a:t>
                </a:r>
              </a:p>
            </p:txBody>
          </p:sp>
          <p:sp>
            <p:nvSpPr>
              <p:cNvPr id="34" name="TextBox 33"/>
              <p:cNvSpPr txBox="1"/>
              <p:nvPr/>
            </p:nvSpPr>
            <p:spPr>
              <a:xfrm>
                <a:off x="964527" y="2756593"/>
                <a:ext cx="211596" cy="153888"/>
              </a:xfrm>
              <a:prstGeom prst="rect">
                <a:avLst/>
              </a:prstGeom>
              <a:solidFill>
                <a:schemeClr val="bg1"/>
              </a:solidFill>
            </p:spPr>
            <p:txBody>
              <a:bodyPr wrap="none" lIns="0" tIns="0" rIns="0" bIns="0" rtlCol="0">
                <a:spAutoFit/>
              </a:bodyPr>
              <a:lstStyle/>
              <a:p>
                <a:pPr algn="r"/>
                <a:r>
                  <a:rPr lang="en-US" sz="1000" dirty="0"/>
                  <a:t>300</a:t>
                </a:r>
              </a:p>
            </p:txBody>
          </p:sp>
          <p:sp>
            <p:nvSpPr>
              <p:cNvPr id="35" name="TextBox 34"/>
              <p:cNvSpPr txBox="1"/>
              <p:nvPr/>
            </p:nvSpPr>
            <p:spPr>
              <a:xfrm>
                <a:off x="964527" y="3090059"/>
                <a:ext cx="211596" cy="153888"/>
              </a:xfrm>
              <a:prstGeom prst="rect">
                <a:avLst/>
              </a:prstGeom>
              <a:solidFill>
                <a:schemeClr val="bg1"/>
              </a:solidFill>
            </p:spPr>
            <p:txBody>
              <a:bodyPr wrap="none" lIns="0" tIns="0" rIns="0" bIns="0" rtlCol="0">
                <a:spAutoFit/>
              </a:bodyPr>
              <a:lstStyle/>
              <a:p>
                <a:pPr algn="r"/>
                <a:r>
                  <a:rPr lang="en-US" sz="1000" dirty="0"/>
                  <a:t>200</a:t>
                </a:r>
              </a:p>
            </p:txBody>
          </p:sp>
          <p:sp>
            <p:nvSpPr>
              <p:cNvPr id="36" name="TextBox 35"/>
              <p:cNvSpPr txBox="1"/>
              <p:nvPr/>
            </p:nvSpPr>
            <p:spPr>
              <a:xfrm>
                <a:off x="964527" y="3423525"/>
                <a:ext cx="211596" cy="153888"/>
              </a:xfrm>
              <a:prstGeom prst="rect">
                <a:avLst/>
              </a:prstGeom>
              <a:solidFill>
                <a:schemeClr val="bg1"/>
              </a:solidFill>
            </p:spPr>
            <p:txBody>
              <a:bodyPr wrap="none" lIns="0" tIns="0" rIns="0" bIns="0" rtlCol="0">
                <a:spAutoFit/>
              </a:bodyPr>
              <a:lstStyle/>
              <a:p>
                <a:pPr algn="r"/>
                <a:r>
                  <a:rPr lang="en-US" sz="1000" dirty="0"/>
                  <a:t>100</a:t>
                </a:r>
              </a:p>
            </p:txBody>
          </p:sp>
          <p:sp>
            <p:nvSpPr>
              <p:cNvPr id="37" name="TextBox 36"/>
              <p:cNvSpPr txBox="1"/>
              <p:nvPr/>
            </p:nvSpPr>
            <p:spPr>
              <a:xfrm>
                <a:off x="1111259" y="3756991"/>
                <a:ext cx="70532" cy="153888"/>
              </a:xfrm>
              <a:prstGeom prst="rect">
                <a:avLst/>
              </a:prstGeom>
              <a:solidFill>
                <a:schemeClr val="bg1"/>
              </a:solidFill>
            </p:spPr>
            <p:txBody>
              <a:bodyPr wrap="none" lIns="0" tIns="0" rIns="0" bIns="0" rtlCol="0">
                <a:spAutoFit/>
              </a:bodyPr>
              <a:lstStyle/>
              <a:p>
                <a:pPr algn="r"/>
                <a:r>
                  <a:rPr lang="en-US" sz="1000" dirty="0"/>
                  <a:t>0</a:t>
                </a:r>
              </a:p>
            </p:txBody>
          </p:sp>
        </p:grpSp>
        <p:grpSp>
          <p:nvGrpSpPr>
            <p:cNvPr id="75" name="Group 74"/>
            <p:cNvGrpSpPr/>
            <p:nvPr/>
          </p:nvGrpSpPr>
          <p:grpSpPr>
            <a:xfrm>
              <a:off x="3831527" y="1138117"/>
              <a:ext cx="2551763" cy="2608617"/>
              <a:chOff x="3728826" y="1318726"/>
              <a:chExt cx="2680676" cy="2740403"/>
            </a:xfrm>
          </p:grpSpPr>
          <p:pic>
            <p:nvPicPr>
              <p:cNvPr id="9"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25453" t="6266" r="51294" b="54397"/>
              <a:stretch/>
            </p:blipFill>
            <p:spPr>
              <a:xfrm>
                <a:off x="3852077" y="1681107"/>
                <a:ext cx="2545828" cy="2378022"/>
              </a:xfrm>
              <a:prstGeom prst="rect">
                <a:avLst/>
              </a:prstGeom>
              <a:noFill/>
              <a:ln w="38100">
                <a:noFill/>
              </a:ln>
            </p:spPr>
          </p:pic>
          <p:sp>
            <p:nvSpPr>
              <p:cNvPr id="21" name="Rectangle 20"/>
              <p:cNvSpPr/>
              <p:nvPr/>
            </p:nvSpPr>
            <p:spPr>
              <a:xfrm>
                <a:off x="3728826" y="1318726"/>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Cycle Time – Average</a:t>
                </a:r>
              </a:p>
            </p:txBody>
          </p:sp>
          <p:sp>
            <p:nvSpPr>
              <p:cNvPr id="38" name="TextBox 37"/>
              <p:cNvSpPr txBox="1"/>
              <p:nvPr/>
            </p:nvSpPr>
            <p:spPr>
              <a:xfrm>
                <a:off x="3921484" y="1765303"/>
                <a:ext cx="141064" cy="153888"/>
              </a:xfrm>
              <a:prstGeom prst="rect">
                <a:avLst/>
              </a:prstGeom>
              <a:solidFill>
                <a:schemeClr val="bg1"/>
              </a:solidFill>
            </p:spPr>
            <p:txBody>
              <a:bodyPr wrap="none" lIns="0" tIns="0" rIns="0" bIns="0" rtlCol="0">
                <a:spAutoFit/>
              </a:bodyPr>
              <a:lstStyle/>
              <a:p>
                <a:pPr algn="r"/>
                <a:r>
                  <a:rPr lang="en-US" sz="1000" dirty="0"/>
                  <a:t>80</a:t>
                </a:r>
              </a:p>
            </p:txBody>
          </p:sp>
          <p:sp>
            <p:nvSpPr>
              <p:cNvPr id="39" name="TextBox 38"/>
              <p:cNvSpPr txBox="1"/>
              <p:nvPr/>
            </p:nvSpPr>
            <p:spPr>
              <a:xfrm>
                <a:off x="3921484" y="2260334"/>
                <a:ext cx="141064" cy="153888"/>
              </a:xfrm>
              <a:prstGeom prst="rect">
                <a:avLst/>
              </a:prstGeom>
              <a:solidFill>
                <a:schemeClr val="bg1"/>
              </a:solidFill>
            </p:spPr>
            <p:txBody>
              <a:bodyPr wrap="none" lIns="0" tIns="0" rIns="0" bIns="0" rtlCol="0">
                <a:spAutoFit/>
              </a:bodyPr>
              <a:lstStyle/>
              <a:p>
                <a:pPr algn="r"/>
                <a:r>
                  <a:rPr lang="en-US" sz="1000" dirty="0"/>
                  <a:t>60</a:t>
                </a:r>
              </a:p>
            </p:txBody>
          </p:sp>
          <p:sp>
            <p:nvSpPr>
              <p:cNvPr id="40" name="TextBox 39"/>
              <p:cNvSpPr txBox="1"/>
              <p:nvPr/>
            </p:nvSpPr>
            <p:spPr>
              <a:xfrm>
                <a:off x="3921484" y="2755365"/>
                <a:ext cx="141064" cy="153888"/>
              </a:xfrm>
              <a:prstGeom prst="rect">
                <a:avLst/>
              </a:prstGeom>
              <a:solidFill>
                <a:schemeClr val="bg1"/>
              </a:solidFill>
            </p:spPr>
            <p:txBody>
              <a:bodyPr wrap="none" lIns="0" tIns="0" rIns="0" bIns="0" rtlCol="0">
                <a:spAutoFit/>
              </a:bodyPr>
              <a:lstStyle/>
              <a:p>
                <a:pPr algn="r"/>
                <a:r>
                  <a:rPr lang="en-US" sz="1000" dirty="0"/>
                  <a:t>40</a:t>
                </a:r>
              </a:p>
            </p:txBody>
          </p:sp>
          <p:sp>
            <p:nvSpPr>
              <p:cNvPr id="41" name="TextBox 40"/>
              <p:cNvSpPr txBox="1"/>
              <p:nvPr/>
            </p:nvSpPr>
            <p:spPr>
              <a:xfrm>
                <a:off x="3921484" y="3250396"/>
                <a:ext cx="141064" cy="153888"/>
              </a:xfrm>
              <a:prstGeom prst="rect">
                <a:avLst/>
              </a:prstGeom>
              <a:solidFill>
                <a:schemeClr val="bg1"/>
              </a:solidFill>
            </p:spPr>
            <p:txBody>
              <a:bodyPr wrap="none" lIns="0" tIns="0" rIns="0" bIns="0" rtlCol="0">
                <a:spAutoFit/>
              </a:bodyPr>
              <a:lstStyle/>
              <a:p>
                <a:pPr algn="r"/>
                <a:r>
                  <a:rPr lang="en-US" sz="1000" dirty="0"/>
                  <a:t>20</a:t>
                </a:r>
              </a:p>
            </p:txBody>
          </p:sp>
          <p:sp>
            <p:nvSpPr>
              <p:cNvPr id="42" name="TextBox 41"/>
              <p:cNvSpPr txBox="1"/>
              <p:nvPr/>
            </p:nvSpPr>
            <p:spPr>
              <a:xfrm>
                <a:off x="3992016" y="3745427"/>
                <a:ext cx="70532" cy="153888"/>
              </a:xfrm>
              <a:prstGeom prst="rect">
                <a:avLst/>
              </a:prstGeom>
              <a:solidFill>
                <a:schemeClr val="bg1"/>
              </a:solidFill>
            </p:spPr>
            <p:txBody>
              <a:bodyPr wrap="none" lIns="0" tIns="0" rIns="0" bIns="0" rtlCol="0">
                <a:spAutoFit/>
              </a:bodyPr>
              <a:lstStyle/>
              <a:p>
                <a:pPr algn="r"/>
                <a:r>
                  <a:rPr lang="en-US" sz="1000" dirty="0"/>
                  <a:t>0</a:t>
                </a:r>
              </a:p>
            </p:txBody>
          </p:sp>
        </p:grpSp>
        <p:grpSp>
          <p:nvGrpSpPr>
            <p:cNvPr id="82" name="Group 81"/>
            <p:cNvGrpSpPr/>
            <p:nvPr/>
          </p:nvGrpSpPr>
          <p:grpSpPr>
            <a:xfrm>
              <a:off x="6588853" y="1138117"/>
              <a:ext cx="2551763" cy="2672841"/>
              <a:chOff x="6625450" y="1318726"/>
              <a:chExt cx="2680676" cy="2807871"/>
            </a:xfrm>
          </p:grpSpPr>
          <p:pic>
            <p:nvPicPr>
              <p:cNvPr id="10"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50683" t="6266" r="26064" b="54397"/>
              <a:stretch/>
            </p:blipFill>
            <p:spPr>
              <a:xfrm>
                <a:off x="6735313" y="1748575"/>
                <a:ext cx="2545828" cy="2378022"/>
              </a:xfrm>
              <a:prstGeom prst="rect">
                <a:avLst/>
              </a:prstGeom>
              <a:noFill/>
              <a:ln w="38100">
                <a:noFill/>
              </a:ln>
            </p:spPr>
          </p:pic>
          <p:grpSp>
            <p:nvGrpSpPr>
              <p:cNvPr id="76" name="Group 75"/>
              <p:cNvGrpSpPr/>
              <p:nvPr/>
            </p:nvGrpSpPr>
            <p:grpSpPr>
              <a:xfrm>
                <a:off x="6625450" y="1318726"/>
                <a:ext cx="2680676" cy="2690210"/>
                <a:chOff x="6625450" y="1318726"/>
                <a:chExt cx="2680676" cy="2690210"/>
              </a:xfrm>
            </p:grpSpPr>
            <p:sp>
              <p:nvSpPr>
                <p:cNvPr id="22" name="Rectangle 21"/>
                <p:cNvSpPr/>
                <p:nvPr/>
              </p:nvSpPr>
              <p:spPr>
                <a:xfrm>
                  <a:off x="6625450" y="1318726"/>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Cycle Time – Control</a:t>
                  </a:r>
                </a:p>
              </p:txBody>
            </p:sp>
            <p:sp>
              <p:nvSpPr>
                <p:cNvPr id="48" name="TextBox 47"/>
                <p:cNvSpPr txBox="1"/>
                <p:nvPr/>
              </p:nvSpPr>
              <p:spPr>
                <a:xfrm>
                  <a:off x="6813706" y="1832090"/>
                  <a:ext cx="141064" cy="153888"/>
                </a:xfrm>
                <a:prstGeom prst="rect">
                  <a:avLst/>
                </a:prstGeom>
                <a:solidFill>
                  <a:schemeClr val="bg1"/>
                </a:solidFill>
              </p:spPr>
              <p:txBody>
                <a:bodyPr wrap="none" lIns="0" tIns="0" rIns="0" bIns="0" rtlCol="0">
                  <a:spAutoFit/>
                </a:bodyPr>
                <a:lstStyle/>
                <a:p>
                  <a:pPr algn="r"/>
                  <a:r>
                    <a:rPr lang="en-US" sz="1000" dirty="0"/>
                    <a:t>30</a:t>
                  </a:r>
                </a:p>
              </p:txBody>
            </p:sp>
            <p:sp>
              <p:nvSpPr>
                <p:cNvPr id="49" name="TextBox 48"/>
                <p:cNvSpPr txBox="1"/>
                <p:nvPr/>
              </p:nvSpPr>
              <p:spPr>
                <a:xfrm>
                  <a:off x="6813706" y="2161008"/>
                  <a:ext cx="141064" cy="153888"/>
                </a:xfrm>
                <a:prstGeom prst="rect">
                  <a:avLst/>
                </a:prstGeom>
                <a:solidFill>
                  <a:schemeClr val="bg1"/>
                </a:solidFill>
              </p:spPr>
              <p:txBody>
                <a:bodyPr wrap="none" lIns="0" tIns="0" rIns="0" bIns="0" rtlCol="0">
                  <a:spAutoFit/>
                </a:bodyPr>
                <a:lstStyle/>
                <a:p>
                  <a:pPr algn="r"/>
                  <a:r>
                    <a:rPr lang="en-US" sz="1000" dirty="0"/>
                    <a:t>25</a:t>
                  </a:r>
                </a:p>
              </p:txBody>
            </p:sp>
            <p:sp>
              <p:nvSpPr>
                <p:cNvPr id="50" name="TextBox 49"/>
                <p:cNvSpPr txBox="1"/>
                <p:nvPr/>
              </p:nvSpPr>
              <p:spPr>
                <a:xfrm>
                  <a:off x="6813706" y="2489926"/>
                  <a:ext cx="141064" cy="153888"/>
                </a:xfrm>
                <a:prstGeom prst="rect">
                  <a:avLst/>
                </a:prstGeom>
                <a:solidFill>
                  <a:schemeClr val="bg1"/>
                </a:solidFill>
              </p:spPr>
              <p:txBody>
                <a:bodyPr wrap="none" lIns="0" tIns="0" rIns="0" bIns="0" rtlCol="0">
                  <a:spAutoFit/>
                </a:bodyPr>
                <a:lstStyle/>
                <a:p>
                  <a:pPr algn="r"/>
                  <a:r>
                    <a:rPr lang="en-US" sz="1000" dirty="0"/>
                    <a:t>20</a:t>
                  </a:r>
                </a:p>
              </p:txBody>
            </p:sp>
            <p:sp>
              <p:nvSpPr>
                <p:cNvPr id="51" name="TextBox 50"/>
                <p:cNvSpPr txBox="1"/>
                <p:nvPr/>
              </p:nvSpPr>
              <p:spPr>
                <a:xfrm>
                  <a:off x="6813706" y="2818844"/>
                  <a:ext cx="141064" cy="153888"/>
                </a:xfrm>
                <a:prstGeom prst="rect">
                  <a:avLst/>
                </a:prstGeom>
                <a:solidFill>
                  <a:schemeClr val="bg1"/>
                </a:solidFill>
              </p:spPr>
              <p:txBody>
                <a:bodyPr wrap="none" lIns="0" tIns="0" rIns="0" bIns="0" rtlCol="0">
                  <a:spAutoFit/>
                </a:bodyPr>
                <a:lstStyle/>
                <a:p>
                  <a:pPr algn="r"/>
                  <a:r>
                    <a:rPr lang="en-US" sz="1000" dirty="0"/>
                    <a:t>15</a:t>
                  </a:r>
                </a:p>
              </p:txBody>
            </p:sp>
            <p:sp>
              <p:nvSpPr>
                <p:cNvPr id="52" name="TextBox 51"/>
                <p:cNvSpPr txBox="1"/>
                <p:nvPr/>
              </p:nvSpPr>
              <p:spPr>
                <a:xfrm>
                  <a:off x="6813706" y="3147762"/>
                  <a:ext cx="141064" cy="153888"/>
                </a:xfrm>
                <a:prstGeom prst="rect">
                  <a:avLst/>
                </a:prstGeom>
                <a:solidFill>
                  <a:schemeClr val="bg1"/>
                </a:solidFill>
              </p:spPr>
              <p:txBody>
                <a:bodyPr wrap="none" lIns="0" tIns="0" rIns="0" bIns="0" rtlCol="0">
                  <a:spAutoFit/>
                </a:bodyPr>
                <a:lstStyle/>
                <a:p>
                  <a:pPr algn="r"/>
                  <a:r>
                    <a:rPr lang="en-US" sz="1000" dirty="0"/>
                    <a:t>10</a:t>
                  </a:r>
                </a:p>
              </p:txBody>
            </p:sp>
            <p:sp>
              <p:nvSpPr>
                <p:cNvPr id="53" name="TextBox 52"/>
                <p:cNvSpPr txBox="1"/>
                <p:nvPr/>
              </p:nvSpPr>
              <p:spPr>
                <a:xfrm>
                  <a:off x="6884238" y="3476680"/>
                  <a:ext cx="70532" cy="153888"/>
                </a:xfrm>
                <a:prstGeom prst="rect">
                  <a:avLst/>
                </a:prstGeom>
                <a:solidFill>
                  <a:schemeClr val="bg1"/>
                </a:solidFill>
              </p:spPr>
              <p:txBody>
                <a:bodyPr wrap="none" lIns="0" tIns="0" rIns="0" bIns="0" rtlCol="0">
                  <a:spAutoFit/>
                </a:bodyPr>
                <a:lstStyle/>
                <a:p>
                  <a:pPr algn="r"/>
                  <a:r>
                    <a:rPr lang="en-US" sz="1000" dirty="0"/>
                    <a:t>5</a:t>
                  </a:r>
                </a:p>
              </p:txBody>
            </p:sp>
            <p:sp>
              <p:nvSpPr>
                <p:cNvPr id="54" name="TextBox 53"/>
                <p:cNvSpPr txBox="1"/>
                <p:nvPr/>
              </p:nvSpPr>
              <p:spPr>
                <a:xfrm>
                  <a:off x="6884238" y="3805598"/>
                  <a:ext cx="70532" cy="153888"/>
                </a:xfrm>
                <a:prstGeom prst="rect">
                  <a:avLst/>
                </a:prstGeom>
                <a:solidFill>
                  <a:schemeClr val="bg1"/>
                </a:solidFill>
              </p:spPr>
              <p:txBody>
                <a:bodyPr wrap="none" lIns="0" tIns="0" rIns="0" bIns="0" rtlCol="0">
                  <a:spAutoFit/>
                </a:bodyPr>
                <a:lstStyle/>
                <a:p>
                  <a:pPr algn="r"/>
                  <a:r>
                    <a:rPr lang="en-US" sz="1000" dirty="0"/>
                    <a:t>0</a:t>
                  </a:r>
                </a:p>
              </p:txBody>
            </p:sp>
          </p:grpSp>
        </p:grpSp>
        <p:grpSp>
          <p:nvGrpSpPr>
            <p:cNvPr id="79" name="Group 78"/>
            <p:cNvGrpSpPr/>
            <p:nvPr/>
          </p:nvGrpSpPr>
          <p:grpSpPr>
            <a:xfrm>
              <a:off x="3831527" y="3899674"/>
              <a:ext cx="2564153" cy="2560838"/>
              <a:chOff x="3728826" y="4166429"/>
              <a:chExt cx="2693692" cy="2690210"/>
            </a:xfrm>
          </p:grpSpPr>
          <p:pic>
            <p:nvPicPr>
              <p:cNvPr id="17"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25453" t="56291" r="51294" b="4372"/>
              <a:stretch/>
            </p:blipFill>
            <p:spPr>
              <a:xfrm>
                <a:off x="3769681" y="4325681"/>
                <a:ext cx="2652837" cy="2477978"/>
              </a:xfrm>
              <a:prstGeom prst="rect">
                <a:avLst/>
              </a:prstGeom>
              <a:noFill/>
              <a:ln w="38100">
                <a:noFill/>
              </a:ln>
            </p:spPr>
          </p:pic>
          <p:sp>
            <p:nvSpPr>
              <p:cNvPr id="28" name="Rectangle 27"/>
              <p:cNvSpPr/>
              <p:nvPr/>
            </p:nvSpPr>
            <p:spPr>
              <a:xfrm>
                <a:off x="3728826" y="4166429"/>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Flow Efficiency </a:t>
                </a:r>
              </a:p>
            </p:txBody>
          </p:sp>
          <p:sp>
            <p:nvSpPr>
              <p:cNvPr id="55" name="TextBox 54"/>
              <p:cNvSpPr txBox="1"/>
              <p:nvPr/>
            </p:nvSpPr>
            <p:spPr>
              <a:xfrm>
                <a:off x="3820645" y="4468039"/>
                <a:ext cx="387928" cy="153888"/>
              </a:xfrm>
              <a:prstGeom prst="rect">
                <a:avLst/>
              </a:prstGeom>
              <a:solidFill>
                <a:schemeClr val="bg1"/>
              </a:solidFill>
            </p:spPr>
            <p:txBody>
              <a:bodyPr wrap="none" lIns="0" tIns="0" rIns="0" bIns="0" rtlCol="0">
                <a:spAutoFit/>
              </a:bodyPr>
              <a:lstStyle/>
              <a:p>
                <a:pPr algn="r"/>
                <a:r>
                  <a:rPr lang="en-US" sz="1000" dirty="0"/>
                  <a:t>120.00</a:t>
                </a:r>
              </a:p>
            </p:txBody>
          </p:sp>
          <p:sp>
            <p:nvSpPr>
              <p:cNvPr id="56" name="TextBox 55"/>
              <p:cNvSpPr txBox="1"/>
              <p:nvPr/>
            </p:nvSpPr>
            <p:spPr>
              <a:xfrm>
                <a:off x="3820645" y="4823447"/>
                <a:ext cx="387928" cy="153888"/>
              </a:xfrm>
              <a:prstGeom prst="rect">
                <a:avLst/>
              </a:prstGeom>
              <a:solidFill>
                <a:schemeClr val="bg1"/>
              </a:solidFill>
            </p:spPr>
            <p:txBody>
              <a:bodyPr wrap="none" lIns="0" tIns="0" rIns="0" bIns="0" rtlCol="0">
                <a:spAutoFit/>
              </a:bodyPr>
              <a:lstStyle/>
              <a:p>
                <a:pPr algn="r"/>
                <a:r>
                  <a:rPr lang="en-US" sz="1000" dirty="0"/>
                  <a:t>100.00</a:t>
                </a:r>
              </a:p>
            </p:txBody>
          </p:sp>
          <p:sp>
            <p:nvSpPr>
              <p:cNvPr id="57" name="TextBox 56"/>
              <p:cNvSpPr txBox="1"/>
              <p:nvPr/>
            </p:nvSpPr>
            <p:spPr>
              <a:xfrm>
                <a:off x="3891177" y="5178855"/>
                <a:ext cx="317396" cy="153888"/>
              </a:xfrm>
              <a:prstGeom prst="rect">
                <a:avLst/>
              </a:prstGeom>
              <a:solidFill>
                <a:schemeClr val="bg1"/>
              </a:solidFill>
            </p:spPr>
            <p:txBody>
              <a:bodyPr wrap="none" lIns="0" tIns="0" rIns="0" bIns="0" rtlCol="0">
                <a:spAutoFit/>
              </a:bodyPr>
              <a:lstStyle/>
              <a:p>
                <a:pPr algn="r"/>
                <a:r>
                  <a:rPr lang="en-US" sz="1000" dirty="0"/>
                  <a:t>80.00</a:t>
                </a:r>
              </a:p>
            </p:txBody>
          </p:sp>
          <p:sp>
            <p:nvSpPr>
              <p:cNvPr id="58" name="TextBox 57"/>
              <p:cNvSpPr txBox="1"/>
              <p:nvPr/>
            </p:nvSpPr>
            <p:spPr>
              <a:xfrm>
                <a:off x="3891177" y="5534263"/>
                <a:ext cx="317396" cy="153888"/>
              </a:xfrm>
              <a:prstGeom prst="rect">
                <a:avLst/>
              </a:prstGeom>
              <a:solidFill>
                <a:schemeClr val="bg1"/>
              </a:solidFill>
            </p:spPr>
            <p:txBody>
              <a:bodyPr wrap="none" lIns="0" tIns="0" rIns="0" bIns="0" rtlCol="0">
                <a:spAutoFit/>
              </a:bodyPr>
              <a:lstStyle/>
              <a:p>
                <a:pPr algn="r"/>
                <a:r>
                  <a:rPr lang="en-US" sz="1000" dirty="0"/>
                  <a:t>60.00</a:t>
                </a:r>
              </a:p>
            </p:txBody>
          </p:sp>
          <p:sp>
            <p:nvSpPr>
              <p:cNvPr id="59" name="TextBox 58"/>
              <p:cNvSpPr txBox="1"/>
              <p:nvPr/>
            </p:nvSpPr>
            <p:spPr>
              <a:xfrm>
                <a:off x="3891177" y="5889671"/>
                <a:ext cx="317396" cy="153888"/>
              </a:xfrm>
              <a:prstGeom prst="rect">
                <a:avLst/>
              </a:prstGeom>
              <a:solidFill>
                <a:schemeClr val="bg1"/>
              </a:solidFill>
            </p:spPr>
            <p:txBody>
              <a:bodyPr wrap="none" lIns="0" tIns="0" rIns="0" bIns="0" rtlCol="0">
                <a:spAutoFit/>
              </a:bodyPr>
              <a:lstStyle/>
              <a:p>
                <a:pPr algn="r"/>
                <a:r>
                  <a:rPr lang="en-US" sz="1000" dirty="0"/>
                  <a:t>40.00</a:t>
                </a:r>
              </a:p>
            </p:txBody>
          </p:sp>
          <p:sp>
            <p:nvSpPr>
              <p:cNvPr id="60" name="TextBox 59"/>
              <p:cNvSpPr txBox="1"/>
              <p:nvPr/>
            </p:nvSpPr>
            <p:spPr>
              <a:xfrm>
                <a:off x="3891178" y="6245079"/>
                <a:ext cx="317395" cy="153888"/>
              </a:xfrm>
              <a:prstGeom prst="rect">
                <a:avLst/>
              </a:prstGeom>
              <a:solidFill>
                <a:schemeClr val="bg1"/>
              </a:solidFill>
            </p:spPr>
            <p:txBody>
              <a:bodyPr wrap="none" lIns="0" tIns="0" rIns="0" bIns="0" rtlCol="0">
                <a:spAutoFit/>
              </a:bodyPr>
              <a:lstStyle/>
              <a:p>
                <a:pPr algn="r"/>
                <a:r>
                  <a:rPr lang="en-US" sz="1000" dirty="0"/>
                  <a:t>20.00</a:t>
                </a:r>
              </a:p>
            </p:txBody>
          </p:sp>
          <p:sp>
            <p:nvSpPr>
              <p:cNvPr id="61" name="TextBox 60"/>
              <p:cNvSpPr txBox="1"/>
              <p:nvPr/>
            </p:nvSpPr>
            <p:spPr>
              <a:xfrm>
                <a:off x="3961711" y="6600487"/>
                <a:ext cx="246862" cy="153888"/>
              </a:xfrm>
              <a:prstGeom prst="rect">
                <a:avLst/>
              </a:prstGeom>
              <a:solidFill>
                <a:schemeClr val="bg1"/>
              </a:solidFill>
            </p:spPr>
            <p:txBody>
              <a:bodyPr wrap="none" lIns="0" tIns="0" rIns="0" bIns="0" rtlCol="0">
                <a:spAutoFit/>
              </a:bodyPr>
              <a:lstStyle/>
              <a:p>
                <a:pPr algn="r"/>
                <a:r>
                  <a:rPr lang="en-US" sz="1000" dirty="0"/>
                  <a:t>0.00</a:t>
                </a:r>
              </a:p>
            </p:txBody>
          </p:sp>
        </p:grpSp>
        <p:grpSp>
          <p:nvGrpSpPr>
            <p:cNvPr id="78" name="Group 77"/>
            <p:cNvGrpSpPr/>
            <p:nvPr/>
          </p:nvGrpSpPr>
          <p:grpSpPr>
            <a:xfrm>
              <a:off x="6575004" y="3899674"/>
              <a:ext cx="2551763" cy="2590026"/>
              <a:chOff x="6610901" y="4166429"/>
              <a:chExt cx="2680676" cy="2720872"/>
            </a:xfrm>
          </p:grpSpPr>
          <p:pic>
            <p:nvPicPr>
              <p:cNvPr id="18"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50683" t="56553" r="26064" b="4110"/>
              <a:stretch/>
            </p:blipFill>
            <p:spPr>
              <a:xfrm>
                <a:off x="6623917" y="4409323"/>
                <a:ext cx="2652837" cy="2477978"/>
              </a:xfrm>
              <a:prstGeom prst="rect">
                <a:avLst/>
              </a:prstGeom>
              <a:noFill/>
              <a:ln w="38100">
                <a:noFill/>
              </a:ln>
            </p:spPr>
          </p:pic>
          <p:sp>
            <p:nvSpPr>
              <p:cNvPr id="29" name="Rectangle 28"/>
              <p:cNvSpPr/>
              <p:nvPr/>
            </p:nvSpPr>
            <p:spPr>
              <a:xfrm>
                <a:off x="6610901" y="4166429"/>
                <a:ext cx="2680676"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Throughput - Card Count </a:t>
                </a:r>
              </a:p>
            </p:txBody>
          </p:sp>
          <p:sp>
            <p:nvSpPr>
              <p:cNvPr id="62" name="TextBox 61"/>
              <p:cNvSpPr txBox="1"/>
              <p:nvPr/>
            </p:nvSpPr>
            <p:spPr>
              <a:xfrm>
                <a:off x="6690274" y="4550609"/>
                <a:ext cx="387928" cy="153888"/>
              </a:xfrm>
              <a:prstGeom prst="rect">
                <a:avLst/>
              </a:prstGeom>
              <a:solidFill>
                <a:schemeClr val="bg1"/>
              </a:solidFill>
            </p:spPr>
            <p:txBody>
              <a:bodyPr wrap="none" lIns="0" tIns="0" rIns="0" bIns="0" rtlCol="0">
                <a:spAutoFit/>
              </a:bodyPr>
              <a:lstStyle/>
              <a:p>
                <a:pPr algn="r"/>
                <a:r>
                  <a:rPr lang="en-US" sz="1000" dirty="0"/>
                  <a:t>500.00</a:t>
                </a:r>
              </a:p>
            </p:txBody>
          </p:sp>
          <p:sp>
            <p:nvSpPr>
              <p:cNvPr id="63" name="TextBox 62"/>
              <p:cNvSpPr txBox="1"/>
              <p:nvPr/>
            </p:nvSpPr>
            <p:spPr>
              <a:xfrm>
                <a:off x="6690274" y="4956471"/>
                <a:ext cx="387928" cy="153888"/>
              </a:xfrm>
              <a:prstGeom prst="rect">
                <a:avLst/>
              </a:prstGeom>
              <a:solidFill>
                <a:schemeClr val="bg1"/>
              </a:solidFill>
            </p:spPr>
            <p:txBody>
              <a:bodyPr wrap="none" lIns="0" tIns="0" rIns="0" bIns="0" rtlCol="0">
                <a:spAutoFit/>
              </a:bodyPr>
              <a:lstStyle/>
              <a:p>
                <a:pPr algn="r"/>
                <a:r>
                  <a:rPr lang="en-US" sz="1000" dirty="0"/>
                  <a:t>400.00</a:t>
                </a:r>
              </a:p>
            </p:txBody>
          </p:sp>
          <p:sp>
            <p:nvSpPr>
              <p:cNvPr id="64" name="TextBox 63"/>
              <p:cNvSpPr txBox="1"/>
              <p:nvPr/>
            </p:nvSpPr>
            <p:spPr>
              <a:xfrm>
                <a:off x="6690274" y="5362333"/>
                <a:ext cx="387928" cy="153888"/>
              </a:xfrm>
              <a:prstGeom prst="rect">
                <a:avLst/>
              </a:prstGeom>
              <a:solidFill>
                <a:schemeClr val="bg1"/>
              </a:solidFill>
            </p:spPr>
            <p:txBody>
              <a:bodyPr wrap="none" lIns="0" tIns="0" rIns="0" bIns="0" rtlCol="0">
                <a:spAutoFit/>
              </a:bodyPr>
              <a:lstStyle/>
              <a:p>
                <a:pPr algn="r"/>
                <a:r>
                  <a:rPr lang="en-US" sz="1000" dirty="0"/>
                  <a:t>300.00</a:t>
                </a:r>
              </a:p>
            </p:txBody>
          </p:sp>
          <p:sp>
            <p:nvSpPr>
              <p:cNvPr id="65" name="TextBox 64"/>
              <p:cNvSpPr txBox="1"/>
              <p:nvPr/>
            </p:nvSpPr>
            <p:spPr>
              <a:xfrm>
                <a:off x="6690274" y="5768195"/>
                <a:ext cx="387928" cy="153888"/>
              </a:xfrm>
              <a:prstGeom prst="rect">
                <a:avLst/>
              </a:prstGeom>
              <a:solidFill>
                <a:schemeClr val="bg1"/>
              </a:solidFill>
            </p:spPr>
            <p:txBody>
              <a:bodyPr wrap="none" lIns="0" tIns="0" rIns="0" bIns="0" rtlCol="0">
                <a:spAutoFit/>
              </a:bodyPr>
              <a:lstStyle/>
              <a:p>
                <a:pPr algn="r"/>
                <a:r>
                  <a:rPr lang="en-US" sz="1000" dirty="0"/>
                  <a:t>200.00</a:t>
                </a:r>
              </a:p>
            </p:txBody>
          </p:sp>
          <p:sp>
            <p:nvSpPr>
              <p:cNvPr id="66" name="TextBox 65"/>
              <p:cNvSpPr txBox="1"/>
              <p:nvPr/>
            </p:nvSpPr>
            <p:spPr>
              <a:xfrm>
                <a:off x="6690274" y="6174057"/>
                <a:ext cx="387928" cy="153888"/>
              </a:xfrm>
              <a:prstGeom prst="rect">
                <a:avLst/>
              </a:prstGeom>
              <a:solidFill>
                <a:schemeClr val="bg1"/>
              </a:solidFill>
            </p:spPr>
            <p:txBody>
              <a:bodyPr wrap="none" lIns="0" tIns="0" rIns="0" bIns="0" rtlCol="0">
                <a:spAutoFit/>
              </a:bodyPr>
              <a:lstStyle/>
              <a:p>
                <a:pPr algn="r"/>
                <a:r>
                  <a:rPr lang="en-US" sz="1000" dirty="0"/>
                  <a:t>100.00</a:t>
                </a:r>
              </a:p>
            </p:txBody>
          </p:sp>
          <p:sp>
            <p:nvSpPr>
              <p:cNvPr id="67" name="TextBox 66"/>
              <p:cNvSpPr txBox="1"/>
              <p:nvPr/>
            </p:nvSpPr>
            <p:spPr>
              <a:xfrm>
                <a:off x="6831340" y="6579919"/>
                <a:ext cx="246862" cy="153888"/>
              </a:xfrm>
              <a:prstGeom prst="rect">
                <a:avLst/>
              </a:prstGeom>
              <a:solidFill>
                <a:schemeClr val="bg1"/>
              </a:solidFill>
            </p:spPr>
            <p:txBody>
              <a:bodyPr wrap="none" lIns="0" tIns="0" rIns="0" bIns="0" rtlCol="0">
                <a:spAutoFit/>
              </a:bodyPr>
              <a:lstStyle/>
              <a:p>
                <a:pPr algn="r"/>
                <a:r>
                  <a:rPr lang="en-US" sz="1000" dirty="0"/>
                  <a:t>0.00</a:t>
                </a:r>
              </a:p>
            </p:txBody>
          </p:sp>
        </p:grpSp>
        <p:grpSp>
          <p:nvGrpSpPr>
            <p:cNvPr id="77" name="Group 76"/>
            <p:cNvGrpSpPr/>
            <p:nvPr/>
          </p:nvGrpSpPr>
          <p:grpSpPr>
            <a:xfrm>
              <a:off x="9330569" y="3914181"/>
              <a:ext cx="2007321" cy="2563461"/>
              <a:chOff x="9492976" y="4181669"/>
              <a:chExt cx="2108729" cy="2692965"/>
            </a:xfrm>
          </p:grpSpPr>
          <p:pic>
            <p:nvPicPr>
              <p:cNvPr id="19"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76770" t="58089" r="5923" b="4896"/>
              <a:stretch/>
            </p:blipFill>
            <p:spPr>
              <a:xfrm>
                <a:off x="9627218" y="4754880"/>
                <a:ext cx="1974487" cy="2119754"/>
              </a:xfrm>
              <a:prstGeom prst="rect">
                <a:avLst/>
              </a:prstGeom>
              <a:noFill/>
              <a:ln w="38100">
                <a:noFill/>
              </a:ln>
            </p:spPr>
          </p:pic>
          <p:sp>
            <p:nvSpPr>
              <p:cNvPr id="30" name="Rectangle 29"/>
              <p:cNvSpPr/>
              <p:nvPr/>
            </p:nvSpPr>
            <p:spPr>
              <a:xfrm>
                <a:off x="9492976" y="4181669"/>
                <a:ext cx="2056207"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Time Lost to Blocking - Days</a:t>
                </a:r>
              </a:p>
            </p:txBody>
          </p:sp>
          <p:sp>
            <p:nvSpPr>
              <p:cNvPr id="68" name="TextBox 67"/>
              <p:cNvSpPr txBox="1"/>
              <p:nvPr/>
            </p:nvSpPr>
            <p:spPr>
              <a:xfrm>
                <a:off x="9645998" y="4754880"/>
                <a:ext cx="141064" cy="153888"/>
              </a:xfrm>
              <a:prstGeom prst="rect">
                <a:avLst/>
              </a:prstGeom>
              <a:solidFill>
                <a:schemeClr val="bg1"/>
              </a:solidFill>
            </p:spPr>
            <p:txBody>
              <a:bodyPr wrap="none" lIns="0" tIns="0" rIns="0" bIns="0" rtlCol="0">
                <a:spAutoFit/>
              </a:bodyPr>
              <a:lstStyle/>
              <a:p>
                <a:pPr algn="r"/>
                <a:r>
                  <a:rPr lang="en-US" sz="1000" dirty="0"/>
                  <a:t>12</a:t>
                </a:r>
              </a:p>
            </p:txBody>
          </p:sp>
          <p:sp>
            <p:nvSpPr>
              <p:cNvPr id="69" name="TextBox 68"/>
              <p:cNvSpPr txBox="1"/>
              <p:nvPr/>
            </p:nvSpPr>
            <p:spPr>
              <a:xfrm>
                <a:off x="9645998" y="5074612"/>
                <a:ext cx="141064" cy="153888"/>
              </a:xfrm>
              <a:prstGeom prst="rect">
                <a:avLst/>
              </a:prstGeom>
              <a:solidFill>
                <a:schemeClr val="bg1"/>
              </a:solidFill>
            </p:spPr>
            <p:txBody>
              <a:bodyPr wrap="none" lIns="0" tIns="0" rIns="0" bIns="0" rtlCol="0">
                <a:spAutoFit/>
              </a:bodyPr>
              <a:lstStyle/>
              <a:p>
                <a:pPr algn="r"/>
                <a:r>
                  <a:rPr lang="en-US" sz="1000" dirty="0"/>
                  <a:t>10</a:t>
                </a:r>
              </a:p>
            </p:txBody>
          </p:sp>
          <p:sp>
            <p:nvSpPr>
              <p:cNvPr id="70" name="TextBox 69"/>
              <p:cNvSpPr txBox="1"/>
              <p:nvPr/>
            </p:nvSpPr>
            <p:spPr>
              <a:xfrm>
                <a:off x="9716530" y="5394344"/>
                <a:ext cx="70532" cy="153888"/>
              </a:xfrm>
              <a:prstGeom prst="rect">
                <a:avLst/>
              </a:prstGeom>
              <a:solidFill>
                <a:schemeClr val="bg1"/>
              </a:solidFill>
            </p:spPr>
            <p:txBody>
              <a:bodyPr wrap="none" lIns="0" tIns="0" rIns="0" bIns="0" rtlCol="0">
                <a:spAutoFit/>
              </a:bodyPr>
              <a:lstStyle/>
              <a:p>
                <a:pPr algn="r"/>
                <a:r>
                  <a:rPr lang="en-US" sz="1000" dirty="0"/>
                  <a:t>8</a:t>
                </a:r>
              </a:p>
            </p:txBody>
          </p:sp>
          <p:sp>
            <p:nvSpPr>
              <p:cNvPr id="71" name="TextBox 70"/>
              <p:cNvSpPr txBox="1"/>
              <p:nvPr/>
            </p:nvSpPr>
            <p:spPr>
              <a:xfrm>
                <a:off x="9716530" y="5714076"/>
                <a:ext cx="70532" cy="153888"/>
              </a:xfrm>
              <a:prstGeom prst="rect">
                <a:avLst/>
              </a:prstGeom>
              <a:solidFill>
                <a:schemeClr val="bg1"/>
              </a:solidFill>
            </p:spPr>
            <p:txBody>
              <a:bodyPr wrap="none" lIns="0" tIns="0" rIns="0" bIns="0" rtlCol="0">
                <a:spAutoFit/>
              </a:bodyPr>
              <a:lstStyle/>
              <a:p>
                <a:pPr algn="r"/>
                <a:r>
                  <a:rPr lang="en-US" sz="1000" dirty="0"/>
                  <a:t>6</a:t>
                </a:r>
              </a:p>
            </p:txBody>
          </p:sp>
          <p:sp>
            <p:nvSpPr>
              <p:cNvPr id="72" name="TextBox 71"/>
              <p:cNvSpPr txBox="1"/>
              <p:nvPr/>
            </p:nvSpPr>
            <p:spPr>
              <a:xfrm>
                <a:off x="9716530" y="6033808"/>
                <a:ext cx="70532" cy="153888"/>
              </a:xfrm>
              <a:prstGeom prst="rect">
                <a:avLst/>
              </a:prstGeom>
              <a:solidFill>
                <a:schemeClr val="bg1"/>
              </a:solidFill>
            </p:spPr>
            <p:txBody>
              <a:bodyPr wrap="none" lIns="0" tIns="0" rIns="0" bIns="0" rtlCol="0">
                <a:spAutoFit/>
              </a:bodyPr>
              <a:lstStyle/>
              <a:p>
                <a:pPr algn="r"/>
                <a:r>
                  <a:rPr lang="en-US" sz="1000" dirty="0"/>
                  <a:t>4</a:t>
                </a:r>
              </a:p>
            </p:txBody>
          </p:sp>
          <p:sp>
            <p:nvSpPr>
              <p:cNvPr id="73" name="TextBox 72"/>
              <p:cNvSpPr txBox="1"/>
              <p:nvPr/>
            </p:nvSpPr>
            <p:spPr>
              <a:xfrm>
                <a:off x="9716530" y="6353540"/>
                <a:ext cx="70532" cy="153888"/>
              </a:xfrm>
              <a:prstGeom prst="rect">
                <a:avLst/>
              </a:prstGeom>
              <a:solidFill>
                <a:schemeClr val="bg1"/>
              </a:solidFill>
            </p:spPr>
            <p:txBody>
              <a:bodyPr wrap="none" lIns="0" tIns="0" rIns="0" bIns="0" rtlCol="0">
                <a:spAutoFit/>
              </a:bodyPr>
              <a:lstStyle/>
              <a:p>
                <a:pPr algn="r"/>
                <a:r>
                  <a:rPr lang="en-US" sz="1000" dirty="0"/>
                  <a:t>2</a:t>
                </a:r>
              </a:p>
            </p:txBody>
          </p:sp>
          <p:sp>
            <p:nvSpPr>
              <p:cNvPr id="74" name="TextBox 73"/>
              <p:cNvSpPr txBox="1"/>
              <p:nvPr/>
            </p:nvSpPr>
            <p:spPr>
              <a:xfrm>
                <a:off x="9716530" y="6673272"/>
                <a:ext cx="70532" cy="153888"/>
              </a:xfrm>
              <a:prstGeom prst="rect">
                <a:avLst/>
              </a:prstGeom>
              <a:solidFill>
                <a:schemeClr val="bg1"/>
              </a:solidFill>
            </p:spPr>
            <p:txBody>
              <a:bodyPr wrap="none" lIns="0" tIns="0" rIns="0" bIns="0" rtlCol="0">
                <a:spAutoFit/>
              </a:bodyPr>
              <a:lstStyle/>
              <a:p>
                <a:pPr algn="r"/>
                <a:r>
                  <a:rPr lang="en-US" sz="1000" dirty="0"/>
                  <a:t>0</a:t>
                </a:r>
              </a:p>
            </p:txBody>
          </p:sp>
        </p:grpSp>
        <p:grpSp>
          <p:nvGrpSpPr>
            <p:cNvPr id="81" name="Group 80"/>
            <p:cNvGrpSpPr/>
            <p:nvPr/>
          </p:nvGrpSpPr>
          <p:grpSpPr>
            <a:xfrm>
              <a:off x="9346180" y="1138117"/>
              <a:ext cx="1941714" cy="2619419"/>
              <a:chOff x="9522075" y="1318726"/>
              <a:chExt cx="2039808" cy="2751750"/>
            </a:xfrm>
          </p:grpSpPr>
          <p:pic>
            <p:nvPicPr>
              <p:cNvPr id="11" name="Google Shape;143;p26"/>
              <p:cNvPicPr preferRelativeResize="0"/>
              <p:nvPr/>
            </p:nvPicPr>
            <p:blipFill rotWithShape="1">
              <a:blip r:embed="rId3">
                <a:extLst>
                  <a:ext uri="{BEBA8EAE-BF5A-486C-A8C5-ECC9F3942E4B}">
                    <a14:imgProps xmlns:a14="http://schemas.microsoft.com/office/drawing/2010/main">
                      <a14:imgLayer r:embed="rId4">
                        <a14:imgEffect>
                          <a14:saturation sat="400000"/>
                        </a14:imgEffect>
                      </a14:imgLayer>
                    </a14:imgProps>
                  </a:ext>
                </a:extLst>
              </a:blip>
              <a:srcRect l="76770" t="6266" r="5923" b="54397"/>
              <a:stretch/>
            </p:blipFill>
            <p:spPr>
              <a:xfrm>
                <a:off x="9667042" y="1785244"/>
                <a:ext cx="1894841" cy="2285232"/>
              </a:xfrm>
              <a:prstGeom prst="rect">
                <a:avLst/>
              </a:prstGeom>
              <a:noFill/>
              <a:ln w="38100">
                <a:noFill/>
              </a:ln>
            </p:spPr>
          </p:pic>
          <p:sp>
            <p:nvSpPr>
              <p:cNvPr id="23" name="Rectangle 22"/>
              <p:cNvSpPr/>
              <p:nvPr/>
            </p:nvSpPr>
            <p:spPr>
              <a:xfrm>
                <a:off x="9522075" y="1318726"/>
                <a:ext cx="2039808" cy="2690210"/>
              </a:xfrm>
              <a:prstGeom prst="rect">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Cycle Time - Distribution</a:t>
                </a:r>
              </a:p>
            </p:txBody>
          </p:sp>
          <p:sp>
            <p:nvSpPr>
              <p:cNvPr id="84" name="TextBox 83"/>
              <p:cNvSpPr txBox="1"/>
              <p:nvPr/>
            </p:nvSpPr>
            <p:spPr>
              <a:xfrm>
                <a:off x="9681264" y="1856550"/>
                <a:ext cx="211596" cy="153888"/>
              </a:xfrm>
              <a:prstGeom prst="rect">
                <a:avLst/>
              </a:prstGeom>
              <a:solidFill>
                <a:schemeClr val="bg1"/>
              </a:solidFill>
            </p:spPr>
            <p:txBody>
              <a:bodyPr wrap="none" lIns="0" tIns="0" rIns="0" bIns="0" rtlCol="0">
                <a:spAutoFit/>
              </a:bodyPr>
              <a:lstStyle/>
              <a:p>
                <a:pPr algn="r"/>
                <a:r>
                  <a:rPr lang="en-US" sz="1000" dirty="0"/>
                  <a:t>700</a:t>
                </a:r>
              </a:p>
            </p:txBody>
          </p:sp>
          <p:sp>
            <p:nvSpPr>
              <p:cNvPr id="85" name="TextBox 84"/>
              <p:cNvSpPr txBox="1"/>
              <p:nvPr/>
            </p:nvSpPr>
            <p:spPr>
              <a:xfrm>
                <a:off x="9681264" y="2128332"/>
                <a:ext cx="211596" cy="153888"/>
              </a:xfrm>
              <a:prstGeom prst="rect">
                <a:avLst/>
              </a:prstGeom>
              <a:solidFill>
                <a:schemeClr val="bg1"/>
              </a:solidFill>
            </p:spPr>
            <p:txBody>
              <a:bodyPr wrap="none" lIns="0" tIns="0" rIns="0" bIns="0" rtlCol="0">
                <a:spAutoFit/>
              </a:bodyPr>
              <a:lstStyle/>
              <a:p>
                <a:pPr algn="r"/>
                <a:r>
                  <a:rPr lang="en-US" sz="1000" dirty="0"/>
                  <a:t>600</a:t>
                </a:r>
              </a:p>
            </p:txBody>
          </p:sp>
          <p:sp>
            <p:nvSpPr>
              <p:cNvPr id="86" name="TextBox 85"/>
              <p:cNvSpPr txBox="1"/>
              <p:nvPr/>
            </p:nvSpPr>
            <p:spPr>
              <a:xfrm>
                <a:off x="9681264" y="2400114"/>
                <a:ext cx="211596" cy="153888"/>
              </a:xfrm>
              <a:prstGeom prst="rect">
                <a:avLst/>
              </a:prstGeom>
              <a:solidFill>
                <a:schemeClr val="bg1"/>
              </a:solidFill>
            </p:spPr>
            <p:txBody>
              <a:bodyPr wrap="none" lIns="0" tIns="0" rIns="0" bIns="0" rtlCol="0">
                <a:spAutoFit/>
              </a:bodyPr>
              <a:lstStyle/>
              <a:p>
                <a:pPr algn="r"/>
                <a:r>
                  <a:rPr lang="en-US" sz="1000" dirty="0"/>
                  <a:t>500</a:t>
                </a:r>
              </a:p>
            </p:txBody>
          </p:sp>
          <p:sp>
            <p:nvSpPr>
              <p:cNvPr id="87" name="TextBox 86"/>
              <p:cNvSpPr txBox="1"/>
              <p:nvPr/>
            </p:nvSpPr>
            <p:spPr>
              <a:xfrm>
                <a:off x="9681264" y="2671896"/>
                <a:ext cx="211596" cy="153888"/>
              </a:xfrm>
              <a:prstGeom prst="rect">
                <a:avLst/>
              </a:prstGeom>
              <a:solidFill>
                <a:schemeClr val="bg1"/>
              </a:solidFill>
            </p:spPr>
            <p:txBody>
              <a:bodyPr wrap="none" lIns="0" tIns="0" rIns="0" bIns="0" rtlCol="0">
                <a:spAutoFit/>
              </a:bodyPr>
              <a:lstStyle/>
              <a:p>
                <a:pPr algn="r"/>
                <a:r>
                  <a:rPr lang="en-US" sz="1000" dirty="0"/>
                  <a:t>400</a:t>
                </a:r>
              </a:p>
            </p:txBody>
          </p:sp>
          <p:sp>
            <p:nvSpPr>
              <p:cNvPr id="88" name="TextBox 87"/>
              <p:cNvSpPr txBox="1"/>
              <p:nvPr/>
            </p:nvSpPr>
            <p:spPr>
              <a:xfrm>
                <a:off x="9681264" y="2943678"/>
                <a:ext cx="211596" cy="153888"/>
              </a:xfrm>
              <a:prstGeom prst="rect">
                <a:avLst/>
              </a:prstGeom>
              <a:solidFill>
                <a:schemeClr val="bg1"/>
              </a:solidFill>
            </p:spPr>
            <p:txBody>
              <a:bodyPr wrap="none" lIns="0" tIns="0" rIns="0" bIns="0" rtlCol="0">
                <a:spAutoFit/>
              </a:bodyPr>
              <a:lstStyle/>
              <a:p>
                <a:pPr algn="r"/>
                <a:r>
                  <a:rPr lang="en-US" sz="1000" dirty="0"/>
                  <a:t>300</a:t>
                </a:r>
              </a:p>
            </p:txBody>
          </p:sp>
          <p:sp>
            <p:nvSpPr>
              <p:cNvPr id="89" name="TextBox 88"/>
              <p:cNvSpPr txBox="1"/>
              <p:nvPr/>
            </p:nvSpPr>
            <p:spPr>
              <a:xfrm>
                <a:off x="9681264" y="3215460"/>
                <a:ext cx="211596" cy="153888"/>
              </a:xfrm>
              <a:prstGeom prst="rect">
                <a:avLst/>
              </a:prstGeom>
              <a:solidFill>
                <a:schemeClr val="bg1"/>
              </a:solidFill>
            </p:spPr>
            <p:txBody>
              <a:bodyPr wrap="none" lIns="0" tIns="0" rIns="0" bIns="0" rtlCol="0">
                <a:spAutoFit/>
              </a:bodyPr>
              <a:lstStyle/>
              <a:p>
                <a:pPr algn="r"/>
                <a:r>
                  <a:rPr lang="en-US" sz="1000" dirty="0"/>
                  <a:t>200</a:t>
                </a:r>
              </a:p>
            </p:txBody>
          </p:sp>
          <p:sp>
            <p:nvSpPr>
              <p:cNvPr id="90" name="TextBox 89"/>
              <p:cNvSpPr txBox="1"/>
              <p:nvPr/>
            </p:nvSpPr>
            <p:spPr>
              <a:xfrm>
                <a:off x="9681264" y="3487242"/>
                <a:ext cx="211596" cy="153888"/>
              </a:xfrm>
              <a:prstGeom prst="rect">
                <a:avLst/>
              </a:prstGeom>
              <a:solidFill>
                <a:schemeClr val="bg1"/>
              </a:solidFill>
            </p:spPr>
            <p:txBody>
              <a:bodyPr wrap="none" lIns="0" tIns="0" rIns="0" bIns="0" rtlCol="0">
                <a:spAutoFit/>
              </a:bodyPr>
              <a:lstStyle/>
              <a:p>
                <a:pPr algn="r"/>
                <a:r>
                  <a:rPr lang="en-US" sz="1000" dirty="0"/>
                  <a:t>100</a:t>
                </a:r>
              </a:p>
            </p:txBody>
          </p:sp>
          <p:sp>
            <p:nvSpPr>
              <p:cNvPr id="91" name="TextBox 90"/>
              <p:cNvSpPr txBox="1"/>
              <p:nvPr/>
            </p:nvSpPr>
            <p:spPr>
              <a:xfrm>
                <a:off x="9822328" y="3759024"/>
                <a:ext cx="70532" cy="153888"/>
              </a:xfrm>
              <a:prstGeom prst="rect">
                <a:avLst/>
              </a:prstGeom>
              <a:solidFill>
                <a:schemeClr val="bg1"/>
              </a:solidFill>
            </p:spPr>
            <p:txBody>
              <a:bodyPr wrap="none" lIns="0" tIns="0" rIns="0" bIns="0" rtlCol="0">
                <a:spAutoFit/>
              </a:bodyPr>
              <a:lstStyle/>
              <a:p>
                <a:pPr algn="r"/>
                <a:r>
                  <a:rPr lang="en-US" sz="1000" dirty="0"/>
                  <a:t>0</a:t>
                </a:r>
              </a:p>
            </p:txBody>
          </p:sp>
        </p:grpSp>
      </p:grpSp>
      <p:sp>
        <p:nvSpPr>
          <p:cNvPr id="83" name="Rectangle 82">
            <a:extLst>
              <a:ext uri="{FF2B5EF4-FFF2-40B4-BE49-F238E27FC236}">
                <a16:creationId xmlns:a16="http://schemas.microsoft.com/office/drawing/2014/main" id="{5C87C259-65D1-4733-9FFA-7764765E3425}"/>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2" name="Rectangle 91">
            <a:extLst>
              <a:ext uri="{FF2B5EF4-FFF2-40B4-BE49-F238E27FC236}">
                <a16:creationId xmlns:a16="http://schemas.microsoft.com/office/drawing/2014/main" id="{4D1232CB-ED37-4CAE-9455-0521BA71DCD3}"/>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p:txBody>
          <a:bodyPr/>
          <a:lstStyle/>
          <a:p>
            <a:r>
              <a:rPr lang="en-US" dirty="0"/>
              <a:t>2.3.8 Improve Collaboratively</a:t>
            </a:r>
          </a:p>
        </p:txBody>
      </p:sp>
      <p:sp>
        <p:nvSpPr>
          <p:cNvPr id="2" name="Text Placeholder 1"/>
          <p:cNvSpPr>
            <a:spLocks noGrp="1"/>
          </p:cNvSpPr>
          <p:nvPr>
            <p:ph type="body" sz="quarter" idx="24"/>
          </p:nvPr>
        </p:nvSpPr>
        <p:spPr/>
        <p:txBody>
          <a:bodyPr/>
          <a:lstStyle/>
          <a:p>
            <a:r>
              <a:rPr lang="en-US"/>
              <a:t> </a:t>
            </a:r>
            <a:endParaRPr lang="en-US" dirty="0"/>
          </a:p>
        </p:txBody>
      </p:sp>
      <p:pic>
        <p:nvPicPr>
          <p:cNvPr id="11" name="Picture 10"/>
          <p:cNvPicPr>
            <a:picLocks noChangeAspect="1"/>
          </p:cNvPicPr>
          <p:nvPr/>
        </p:nvPicPr>
        <p:blipFill>
          <a:blip r:embed="rId3"/>
          <a:stretch>
            <a:fillRect/>
          </a:stretch>
        </p:blipFill>
        <p:spPr>
          <a:xfrm>
            <a:off x="1930869" y="1236397"/>
            <a:ext cx="8857293" cy="4978023"/>
          </a:xfrm>
          <a:prstGeom prst="rect">
            <a:avLst/>
          </a:prstGeom>
        </p:spPr>
      </p:pic>
      <p:sp>
        <p:nvSpPr>
          <p:cNvPr id="5" name="Rectangle 4">
            <a:extLst>
              <a:ext uri="{FF2B5EF4-FFF2-40B4-BE49-F238E27FC236}">
                <a16:creationId xmlns:a16="http://schemas.microsoft.com/office/drawing/2014/main" id="{1F103CAD-DF82-44FD-87CC-F343FD89027A}"/>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47953A64-A34A-41A3-99C3-D9ED1317B34E}"/>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p:txBody>
          <a:bodyPr/>
          <a:lstStyle/>
          <a:p>
            <a:r>
              <a:rPr lang="en-US" dirty="0"/>
              <a:t>2.4 Value of System</a:t>
            </a:r>
          </a:p>
        </p:txBody>
      </p:sp>
      <p:sp>
        <p:nvSpPr>
          <p:cNvPr id="2" name="Text Placeholder 1"/>
          <p:cNvSpPr>
            <a:spLocks noGrp="1"/>
          </p:cNvSpPr>
          <p:nvPr>
            <p:ph type="body" sz="quarter" idx="24"/>
          </p:nvPr>
        </p:nvSpPr>
        <p:spPr/>
        <p:txBody>
          <a:bodyPr/>
          <a:lstStyle/>
          <a:p>
            <a:r>
              <a:rPr lang="en-US"/>
              <a:t> </a:t>
            </a:r>
            <a:endParaRPr lang="en-US" dirty="0"/>
          </a:p>
        </p:txBody>
      </p:sp>
      <p:sp>
        <p:nvSpPr>
          <p:cNvPr id="156" name="Google Shape;156;p28"/>
          <p:cNvSpPr txBox="1"/>
          <p:nvPr/>
        </p:nvSpPr>
        <p:spPr>
          <a:xfrm>
            <a:off x="631950" y="4802224"/>
            <a:ext cx="11074400" cy="922000"/>
          </a:xfrm>
          <a:prstGeom prst="rect">
            <a:avLst/>
          </a:prstGeom>
          <a:solidFill>
            <a:srgbClr val="0CA46A"/>
          </a:solidFill>
          <a:ln>
            <a:noFill/>
          </a:ln>
        </p:spPr>
        <p:txBody>
          <a:bodyPr spcFirstLastPara="1" wrap="square" lIns="121900" tIns="121900" rIns="121900" bIns="121900" anchor="t" anchorCtr="0">
            <a:noAutofit/>
          </a:bodyPr>
          <a:lstStyle/>
          <a:p>
            <a:pPr>
              <a:buClr>
                <a:schemeClr val="dk1"/>
              </a:buClr>
              <a:buSzPts val="1100"/>
            </a:pPr>
            <a:r>
              <a:rPr lang="en-US" sz="1800" dirty="0">
                <a:solidFill>
                  <a:schemeClr val="bg1"/>
                </a:solidFill>
              </a:rPr>
              <a:t>Your system is everything that happens between when your customer has a need until you have fulfilled the need. In the picture, the system is symbolized with a pipe.</a:t>
            </a:r>
            <a:endParaRPr sz="1800" dirty="0">
              <a:solidFill>
                <a:schemeClr val="bg1"/>
              </a:solidFill>
            </a:endParaRPr>
          </a:p>
          <a:p>
            <a:endParaRPr sz="2000" dirty="0">
              <a:solidFill>
                <a:schemeClr val="bg1"/>
              </a:solidFill>
            </a:endParaRPr>
          </a:p>
        </p:txBody>
      </p:sp>
      <p:grpSp>
        <p:nvGrpSpPr>
          <p:cNvPr id="33" name="Group 32"/>
          <p:cNvGrpSpPr/>
          <p:nvPr/>
        </p:nvGrpSpPr>
        <p:grpSpPr>
          <a:xfrm>
            <a:off x="631950" y="1459246"/>
            <a:ext cx="11074400" cy="3301440"/>
            <a:chOff x="827314" y="1125417"/>
            <a:chExt cx="11074400" cy="3301440"/>
          </a:xfrm>
        </p:grpSpPr>
        <p:pic>
          <p:nvPicPr>
            <p:cNvPr id="10" name="Graphic 10">
              <a:extLst>
                <a:ext uri="{FF2B5EF4-FFF2-40B4-BE49-F238E27FC236}">
                  <a16:creationId xmlns:a16="http://schemas.microsoft.com/office/drawing/2014/main" id="{1ABCD965-DA9D-43D1-B3E2-E613BED01F3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480" t="20527" r="61132" b="51199"/>
            <a:stretch/>
          </p:blipFill>
          <p:spPr>
            <a:xfrm>
              <a:off x="2624606" y="3263895"/>
              <a:ext cx="876968" cy="1041400"/>
            </a:xfrm>
            <a:prstGeom prst="rect">
              <a:avLst/>
            </a:prstGeom>
          </p:spPr>
        </p:pic>
        <p:grpSp>
          <p:nvGrpSpPr>
            <p:cNvPr id="6" name="Group 5"/>
            <p:cNvGrpSpPr/>
            <p:nvPr/>
          </p:nvGrpSpPr>
          <p:grpSpPr>
            <a:xfrm>
              <a:off x="9125140" y="3119094"/>
              <a:ext cx="997130" cy="1186201"/>
              <a:chOff x="10668000" y="2374900"/>
              <a:chExt cx="997130" cy="1186201"/>
            </a:xfrm>
          </p:grpSpPr>
          <p:pic>
            <p:nvPicPr>
              <p:cNvPr id="11" name="Graphic 10">
                <a:extLst>
                  <a:ext uri="{FF2B5EF4-FFF2-40B4-BE49-F238E27FC236}">
                    <a16:creationId xmlns:a16="http://schemas.microsoft.com/office/drawing/2014/main" id="{1ABCD965-DA9D-43D1-B3E2-E613BED01F3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55083" t="9493" r="7529" b="62233"/>
              <a:stretch/>
            </p:blipFill>
            <p:spPr>
              <a:xfrm>
                <a:off x="10788162" y="2519701"/>
                <a:ext cx="876968" cy="1041400"/>
              </a:xfrm>
              <a:prstGeom prst="rect">
                <a:avLst/>
              </a:prstGeom>
            </p:spPr>
          </p:pic>
          <p:sp>
            <p:nvSpPr>
              <p:cNvPr id="5" name="Freeform 4"/>
              <p:cNvSpPr/>
              <p:nvPr/>
            </p:nvSpPr>
            <p:spPr>
              <a:xfrm>
                <a:off x="10668000" y="2374900"/>
                <a:ext cx="647700" cy="419100"/>
              </a:xfrm>
              <a:custGeom>
                <a:avLst/>
                <a:gdLst>
                  <a:gd name="connsiteX0" fmla="*/ 0 w 647700"/>
                  <a:gd name="connsiteY0" fmla="*/ 419100 h 419100"/>
                  <a:gd name="connsiteX1" fmla="*/ 368300 w 647700"/>
                  <a:gd name="connsiteY1" fmla="*/ 228600 h 419100"/>
                  <a:gd name="connsiteX2" fmla="*/ 647700 w 647700"/>
                  <a:gd name="connsiteY2" fmla="*/ 0 h 419100"/>
                  <a:gd name="connsiteX3" fmla="*/ 0 w 647700"/>
                  <a:gd name="connsiteY3" fmla="*/ 139700 h 419100"/>
                  <a:gd name="connsiteX4" fmla="*/ 0 w 64770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419100">
                    <a:moveTo>
                      <a:pt x="0" y="419100"/>
                    </a:moveTo>
                    <a:lnTo>
                      <a:pt x="368300" y="228600"/>
                    </a:lnTo>
                    <a:lnTo>
                      <a:pt x="647700" y="0"/>
                    </a:lnTo>
                    <a:lnTo>
                      <a:pt x="0" y="139700"/>
                    </a:lnTo>
                    <a:lnTo>
                      <a:pt x="0" y="4191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loud Callout 6"/>
            <p:cNvSpPr/>
            <p:nvPr/>
          </p:nvSpPr>
          <p:spPr>
            <a:xfrm>
              <a:off x="9382358" y="1376308"/>
              <a:ext cx="2179525" cy="1486924"/>
            </a:xfrm>
            <a:prstGeom prst="cloudCallout">
              <a:avLst>
                <a:gd name="adj1" fmla="val -24238"/>
                <a:gd name="adj2" fmla="val 73885"/>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Callout 14"/>
            <p:cNvSpPr/>
            <p:nvPr/>
          </p:nvSpPr>
          <p:spPr>
            <a:xfrm>
              <a:off x="1052243" y="1430966"/>
              <a:ext cx="2179525" cy="1486924"/>
            </a:xfrm>
            <a:prstGeom prst="cloudCallout">
              <a:avLst>
                <a:gd name="adj1" fmla="val 21795"/>
                <a:gd name="adj2" fmla="val 61073"/>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5"/>
            <a:stretch>
              <a:fillRect/>
            </a:stretch>
          </p:blipFill>
          <p:spPr>
            <a:xfrm>
              <a:off x="1285485" y="1745070"/>
              <a:ext cx="1605057" cy="858716"/>
            </a:xfrm>
            <a:prstGeom prst="rect">
              <a:avLst/>
            </a:prstGeom>
          </p:spPr>
        </p:pic>
        <p:pic>
          <p:nvPicPr>
            <p:cNvPr id="23" name="Picture 22"/>
            <p:cNvPicPr>
              <a:picLocks noChangeAspect="1"/>
            </p:cNvPicPr>
            <p:nvPr/>
          </p:nvPicPr>
          <p:blipFill>
            <a:blip r:embed="rId6"/>
            <a:stretch>
              <a:fillRect/>
            </a:stretch>
          </p:blipFill>
          <p:spPr>
            <a:xfrm rot="20361171">
              <a:off x="9737226" y="1468445"/>
              <a:ext cx="1548728" cy="1179401"/>
            </a:xfrm>
            <a:prstGeom prst="rect">
              <a:avLst/>
            </a:prstGeom>
          </p:spPr>
        </p:pic>
        <p:grpSp>
          <p:nvGrpSpPr>
            <p:cNvPr id="31" name="Group 30"/>
            <p:cNvGrpSpPr/>
            <p:nvPr/>
          </p:nvGrpSpPr>
          <p:grpSpPr>
            <a:xfrm>
              <a:off x="3784655" y="3119094"/>
              <a:ext cx="5159717" cy="1157844"/>
              <a:chOff x="4137016" y="3263895"/>
              <a:chExt cx="4322233" cy="969912"/>
            </a:xfrm>
          </p:grpSpPr>
          <p:sp>
            <p:nvSpPr>
              <p:cNvPr id="24" name="Right Arrow 23"/>
              <p:cNvSpPr/>
              <p:nvPr/>
            </p:nvSpPr>
            <p:spPr>
              <a:xfrm>
                <a:off x="4137016"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5304518"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6472020"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7639522" y="3562345"/>
                <a:ext cx="819727" cy="444500"/>
              </a:xfrm>
              <a:prstGeom prst="rightArrow">
                <a:avLst/>
              </a:prstGeom>
              <a:solidFill>
                <a:srgbClr val="0CA46A"/>
              </a:solidFill>
              <a:ln>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381409" y="3342256"/>
                <a:ext cx="3651746" cy="844167"/>
              </a:xfrm>
              <a:prstGeom prst="rect">
                <a:avLst/>
              </a:prstGeom>
              <a:noFill/>
              <a:ln w="3810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297093" y="3263895"/>
                <a:ext cx="249786" cy="969912"/>
              </a:xfrm>
              <a:prstGeom prst="rect">
                <a:avLst/>
              </a:prstGeom>
              <a:solidFill>
                <a:schemeClr val="bg1"/>
              </a:solidFill>
              <a:ln w="28575">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908262" y="3263895"/>
                <a:ext cx="249786" cy="969912"/>
              </a:xfrm>
              <a:prstGeom prst="rect">
                <a:avLst/>
              </a:prstGeom>
              <a:solidFill>
                <a:schemeClr val="bg1"/>
              </a:solidFill>
              <a:ln w="28575">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ounded Rectangle 26"/>
            <p:cNvSpPr/>
            <p:nvPr/>
          </p:nvSpPr>
          <p:spPr>
            <a:xfrm>
              <a:off x="827314" y="1125417"/>
              <a:ext cx="11074400" cy="3301440"/>
            </a:xfrm>
            <a:prstGeom prst="roundRect">
              <a:avLst>
                <a:gd name="adj" fmla="val 3918"/>
              </a:avLst>
            </a:prstGeom>
            <a:noFill/>
            <a:ln w="571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08EC398-2DB2-40CD-AD21-B94852B39193}"/>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59F76FAA-DC56-4B51-85FB-5931DDEA1DBF}"/>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p:txBody>
          <a:bodyPr/>
          <a:lstStyle/>
          <a:p>
            <a:r>
              <a:rPr lang="en-US" dirty="0"/>
              <a:t>2.4.1 Value of System- Mapping the Process</a:t>
            </a:r>
          </a:p>
          <a:p>
            <a:endParaRPr lang="en-US" dirty="0"/>
          </a:p>
        </p:txBody>
      </p:sp>
      <p:sp>
        <p:nvSpPr>
          <p:cNvPr id="2" name="Text Placeholder 1"/>
          <p:cNvSpPr>
            <a:spLocks noGrp="1"/>
          </p:cNvSpPr>
          <p:nvPr>
            <p:ph type="body" sz="quarter" idx="24"/>
          </p:nvPr>
        </p:nvSpPr>
        <p:spPr/>
        <p:txBody>
          <a:bodyPr/>
          <a:lstStyle/>
          <a:p>
            <a:r>
              <a:rPr lang="en-US"/>
              <a:t> </a:t>
            </a:r>
            <a:endParaRPr lang="en-US" dirty="0"/>
          </a:p>
        </p:txBody>
      </p:sp>
      <p:grpSp>
        <p:nvGrpSpPr>
          <p:cNvPr id="5" name="Group 4"/>
          <p:cNvGrpSpPr/>
          <p:nvPr/>
        </p:nvGrpSpPr>
        <p:grpSpPr>
          <a:xfrm>
            <a:off x="1393370" y="1562938"/>
            <a:ext cx="9710059" cy="4615543"/>
            <a:chOff x="1393370" y="1562938"/>
            <a:chExt cx="9710059" cy="4615543"/>
          </a:xfrm>
        </p:grpSpPr>
        <p:pic>
          <p:nvPicPr>
            <p:cNvPr id="164" name="Google Shape;164;p29"/>
            <p:cNvPicPr preferRelativeResize="0"/>
            <p:nvPr/>
          </p:nvPicPr>
          <p:blipFill rotWithShape="1">
            <a:blip r:embed="rId3"/>
            <a:srcRect l="3288" t="2747" r="1966" b="2281"/>
            <a:stretch/>
          </p:blipFill>
          <p:spPr>
            <a:xfrm>
              <a:off x="1393370" y="1562938"/>
              <a:ext cx="9710059" cy="4615543"/>
            </a:xfrm>
            <a:prstGeom prst="rect">
              <a:avLst/>
            </a:prstGeom>
            <a:noFill/>
            <a:ln w="57150">
              <a:solidFill>
                <a:srgbClr val="0CA46A"/>
              </a:solidFill>
            </a:ln>
          </p:spPr>
        </p:pic>
        <p:sp>
          <p:nvSpPr>
            <p:cNvPr id="3" name="Rectangle 2"/>
            <p:cNvSpPr/>
            <p:nvPr/>
          </p:nvSpPr>
          <p:spPr>
            <a:xfrm>
              <a:off x="1485814" y="1635508"/>
              <a:ext cx="1054187" cy="1480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0">
              <a:extLst>
                <a:ext uri="{FF2B5EF4-FFF2-40B4-BE49-F238E27FC236}">
                  <a16:creationId xmlns:a16="http://schemas.microsoft.com/office/drawing/2014/main" id="{1ABCD965-DA9D-43D1-B3E2-E613BED01F3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480" t="20527" r="61132" b="51199"/>
            <a:stretch/>
          </p:blipFill>
          <p:spPr>
            <a:xfrm>
              <a:off x="1544889" y="1909673"/>
              <a:ext cx="876968" cy="1041400"/>
            </a:xfrm>
            <a:prstGeom prst="rect">
              <a:avLst/>
            </a:prstGeom>
          </p:spPr>
        </p:pic>
        <p:sp>
          <p:nvSpPr>
            <p:cNvPr id="13" name="Rectangle 12"/>
            <p:cNvSpPr/>
            <p:nvPr/>
          </p:nvSpPr>
          <p:spPr>
            <a:xfrm>
              <a:off x="9944320" y="4012442"/>
              <a:ext cx="1054187" cy="1573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9944320" y="4315319"/>
              <a:ext cx="997130" cy="1186201"/>
              <a:chOff x="10668000" y="2374900"/>
              <a:chExt cx="997130" cy="1186201"/>
            </a:xfrm>
          </p:grpSpPr>
          <p:pic>
            <p:nvPicPr>
              <p:cNvPr id="15" name="Graphic 10">
                <a:extLst>
                  <a:ext uri="{FF2B5EF4-FFF2-40B4-BE49-F238E27FC236}">
                    <a16:creationId xmlns:a16="http://schemas.microsoft.com/office/drawing/2014/main" id="{1ABCD965-DA9D-43D1-B3E2-E613BED01F3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55083" t="9493" r="7529" b="62233"/>
              <a:stretch/>
            </p:blipFill>
            <p:spPr>
              <a:xfrm>
                <a:off x="10788162" y="2519701"/>
                <a:ext cx="876968" cy="1041400"/>
              </a:xfrm>
              <a:prstGeom prst="rect">
                <a:avLst/>
              </a:prstGeom>
            </p:spPr>
          </p:pic>
          <p:sp>
            <p:nvSpPr>
              <p:cNvPr id="16" name="Freeform 15"/>
              <p:cNvSpPr/>
              <p:nvPr/>
            </p:nvSpPr>
            <p:spPr>
              <a:xfrm>
                <a:off x="10668000" y="2374900"/>
                <a:ext cx="647700" cy="419100"/>
              </a:xfrm>
              <a:custGeom>
                <a:avLst/>
                <a:gdLst>
                  <a:gd name="connsiteX0" fmla="*/ 0 w 647700"/>
                  <a:gd name="connsiteY0" fmla="*/ 419100 h 419100"/>
                  <a:gd name="connsiteX1" fmla="*/ 368300 w 647700"/>
                  <a:gd name="connsiteY1" fmla="*/ 228600 h 419100"/>
                  <a:gd name="connsiteX2" fmla="*/ 647700 w 647700"/>
                  <a:gd name="connsiteY2" fmla="*/ 0 h 419100"/>
                  <a:gd name="connsiteX3" fmla="*/ 0 w 647700"/>
                  <a:gd name="connsiteY3" fmla="*/ 139700 h 419100"/>
                  <a:gd name="connsiteX4" fmla="*/ 0 w 64770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700" h="419100">
                    <a:moveTo>
                      <a:pt x="0" y="419100"/>
                    </a:moveTo>
                    <a:lnTo>
                      <a:pt x="368300" y="228600"/>
                    </a:lnTo>
                    <a:lnTo>
                      <a:pt x="647700" y="0"/>
                    </a:lnTo>
                    <a:lnTo>
                      <a:pt x="0" y="139700"/>
                    </a:lnTo>
                    <a:lnTo>
                      <a:pt x="0" y="4191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Rectangle 16">
            <a:extLst>
              <a:ext uri="{FF2B5EF4-FFF2-40B4-BE49-F238E27FC236}">
                <a16:creationId xmlns:a16="http://schemas.microsoft.com/office/drawing/2014/main" id="{2CA2F887-A860-43F6-8136-081DCA251A3C}"/>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91892001-6555-45B7-94C8-4CCFF610A7F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p:txBody>
          <a:bodyPr/>
          <a:lstStyle/>
          <a:p>
            <a:r>
              <a:rPr lang="en-US" dirty="0"/>
              <a:t>2.4.2 Value of system- Happy Customer</a:t>
            </a:r>
          </a:p>
          <a:p>
            <a:endParaRPr lang="en-US" dirty="0"/>
          </a:p>
        </p:txBody>
      </p:sp>
      <p:sp>
        <p:nvSpPr>
          <p:cNvPr id="2" name="Text Placeholder 1"/>
          <p:cNvSpPr>
            <a:spLocks noGrp="1"/>
          </p:cNvSpPr>
          <p:nvPr>
            <p:ph type="body" sz="quarter" idx="24"/>
          </p:nvPr>
        </p:nvSpPr>
        <p:spPr/>
        <p:txBody>
          <a:bodyPr/>
          <a:lstStyle/>
          <a:p>
            <a:r>
              <a:rPr lang="en-US"/>
              <a:t> </a:t>
            </a:r>
            <a:endParaRPr lang="en-US" dirty="0"/>
          </a:p>
        </p:txBody>
      </p:sp>
      <p:sp>
        <p:nvSpPr>
          <p:cNvPr id="171" name="Google Shape;171;p30"/>
          <p:cNvSpPr txBox="1"/>
          <p:nvPr/>
        </p:nvSpPr>
        <p:spPr>
          <a:xfrm>
            <a:off x="584600" y="5520133"/>
            <a:ext cx="11192000" cy="922000"/>
          </a:xfrm>
          <a:prstGeom prst="rect">
            <a:avLst/>
          </a:prstGeom>
          <a:noFill/>
          <a:ln>
            <a:noFill/>
          </a:ln>
        </p:spPr>
        <p:txBody>
          <a:bodyPr spcFirstLastPara="1" wrap="square" lIns="121900" tIns="121900" rIns="121900" bIns="121900" anchor="t" anchorCtr="0">
            <a:noAutofit/>
          </a:bodyPr>
          <a:lstStyle/>
          <a:p>
            <a:endParaRPr sz="2400"/>
          </a:p>
          <a:p>
            <a:endParaRPr sz="2489"/>
          </a:p>
        </p:txBody>
      </p:sp>
      <p:pic>
        <p:nvPicPr>
          <p:cNvPr id="4" name="Picture 3"/>
          <p:cNvPicPr>
            <a:picLocks noChangeAspect="1"/>
          </p:cNvPicPr>
          <p:nvPr/>
        </p:nvPicPr>
        <p:blipFill>
          <a:blip r:embed="rId3"/>
          <a:stretch>
            <a:fillRect/>
          </a:stretch>
        </p:blipFill>
        <p:spPr>
          <a:xfrm>
            <a:off x="2177974" y="1885236"/>
            <a:ext cx="8680438" cy="3680346"/>
          </a:xfrm>
          <a:prstGeom prst="rect">
            <a:avLst/>
          </a:prstGeom>
        </p:spPr>
      </p:pic>
      <p:sp>
        <p:nvSpPr>
          <p:cNvPr id="6" name="Rectangle 5">
            <a:extLst>
              <a:ext uri="{FF2B5EF4-FFF2-40B4-BE49-F238E27FC236}">
                <a16:creationId xmlns:a16="http://schemas.microsoft.com/office/drawing/2014/main" id="{E48C1B5F-B896-4BC5-846F-FB2EA62AF306}"/>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C018E0BB-2C9D-4380-A8D7-F6F8FDFA0A63}"/>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p:txBody>
          <a:bodyPr/>
          <a:lstStyle/>
          <a:p>
            <a:r>
              <a:rPr lang="en-US" dirty="0"/>
              <a:t>2.5 Classes of Service</a:t>
            </a:r>
          </a:p>
        </p:txBody>
      </p:sp>
      <p:sp>
        <p:nvSpPr>
          <p:cNvPr id="179" name="Google Shape;179;p31"/>
          <p:cNvSpPr txBox="1">
            <a:spLocks noGrp="1"/>
          </p:cNvSpPr>
          <p:nvPr>
            <p:ph type="body" sz="quarter" idx="24"/>
          </p:nvPr>
        </p:nvSpPr>
        <p:spPr/>
        <p:txBody>
          <a:bodyPr/>
          <a:lstStyle/>
          <a:p>
            <a:r>
              <a:rPr lang="en-US" dirty="0"/>
              <a:t> </a:t>
            </a:r>
          </a:p>
        </p:txBody>
      </p:sp>
      <p:sp>
        <p:nvSpPr>
          <p:cNvPr id="6" name="Rounded Rectangle 5"/>
          <p:cNvSpPr/>
          <p:nvPr/>
        </p:nvSpPr>
        <p:spPr>
          <a:xfrm>
            <a:off x="703853" y="1324159"/>
            <a:ext cx="5620747" cy="820146"/>
          </a:xfrm>
          <a:prstGeom prst="roundRect">
            <a:avLst/>
          </a:prstGeom>
          <a:solidFill>
            <a:srgbClr val="0CA46A"/>
          </a:solidFill>
          <a:ln>
            <a:solidFill>
              <a:srgbClr val="0CA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881" tIns="39261" rIns="46881" bIns="39261" numCol="1" spcCol="1270" anchor="ctr" anchorCtr="0">
            <a:noAutofit/>
          </a:bodyPr>
          <a:lstStyle/>
          <a:p>
            <a:pPr lvl="0" defTabSz="533400">
              <a:spcBef>
                <a:spcPct val="0"/>
              </a:spcBef>
              <a:spcAft>
                <a:spcPct val="35000"/>
              </a:spcAft>
            </a:pPr>
            <a:r>
              <a:rPr lang="en-US" sz="1600" kern="1200" dirty="0">
                <a:latin typeface="Arial" panose="020B0604020202020204" pitchFamily="34" charset="0"/>
                <a:cs typeface="Arial" panose="020B0604020202020204" pitchFamily="34" charset="0"/>
              </a:rPr>
              <a:t>There are many factors that will dictate how you respond and react to new feature requests</a:t>
            </a:r>
          </a:p>
        </p:txBody>
      </p:sp>
      <p:sp>
        <p:nvSpPr>
          <p:cNvPr id="7" name="Freeform 6"/>
          <p:cNvSpPr/>
          <p:nvPr/>
        </p:nvSpPr>
        <p:spPr>
          <a:xfrm>
            <a:off x="867883" y="2144306"/>
            <a:ext cx="164029" cy="615110"/>
          </a:xfrm>
          <a:custGeom>
            <a:avLst/>
            <a:gdLst/>
            <a:ahLst/>
            <a:cxnLst/>
            <a:rect l="0" t="0" r="0" b="0"/>
            <a:pathLst>
              <a:path>
                <a:moveTo>
                  <a:pt x="0" y="0"/>
                </a:moveTo>
                <a:lnTo>
                  <a:pt x="0" y="615110"/>
                </a:lnTo>
                <a:lnTo>
                  <a:pt x="164029" y="615110"/>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Rounded Rectangle 7"/>
          <p:cNvSpPr/>
          <p:nvPr/>
        </p:nvSpPr>
        <p:spPr>
          <a:xfrm>
            <a:off x="1031912" y="2349342"/>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dirty="0">
                <a:solidFill>
                  <a:schemeClr val="bg1"/>
                </a:solidFill>
                <a:latin typeface="Arial" panose="020B0604020202020204" pitchFamily="34" charset="0"/>
                <a:cs typeface="Arial" panose="020B0604020202020204" pitchFamily="34" charset="0"/>
              </a:rPr>
              <a:t>Urgency, which could be set depending on cost of delay, that is, how much it costs or how much you lose by waiting to complete the request</a:t>
            </a:r>
          </a:p>
        </p:txBody>
      </p:sp>
      <p:sp>
        <p:nvSpPr>
          <p:cNvPr id="9" name="Freeform 8"/>
          <p:cNvSpPr/>
          <p:nvPr/>
        </p:nvSpPr>
        <p:spPr>
          <a:xfrm>
            <a:off x="867883" y="2144306"/>
            <a:ext cx="164029" cy="1640293"/>
          </a:xfrm>
          <a:custGeom>
            <a:avLst/>
            <a:gdLst/>
            <a:ahLst/>
            <a:cxnLst/>
            <a:rect l="0" t="0" r="0" b="0"/>
            <a:pathLst>
              <a:path>
                <a:moveTo>
                  <a:pt x="0" y="0"/>
                </a:moveTo>
                <a:lnTo>
                  <a:pt x="0" y="1640293"/>
                </a:lnTo>
                <a:lnTo>
                  <a:pt x="164029" y="1640293"/>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1031912" y="3374526"/>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a:solidFill>
                  <a:schemeClr val="bg1"/>
                </a:solidFill>
                <a:latin typeface="Arial" panose="020B0604020202020204" pitchFamily="34" charset="0"/>
                <a:cs typeface="Arial" panose="020B0604020202020204" pitchFamily="34" charset="0"/>
              </a:rPr>
              <a:t>Who requests the change</a:t>
            </a:r>
            <a:endParaRPr lang="en-US" sz="1400" kern="1200" dirty="0">
              <a:solidFill>
                <a:schemeClr val="bg1"/>
              </a:solidFill>
              <a:latin typeface="Arial" panose="020B0604020202020204" pitchFamily="34" charset="0"/>
              <a:cs typeface="Arial" panose="020B0604020202020204" pitchFamily="34" charset="0"/>
            </a:endParaRPr>
          </a:p>
        </p:txBody>
      </p:sp>
      <p:sp>
        <p:nvSpPr>
          <p:cNvPr id="11" name="Freeform 10"/>
          <p:cNvSpPr/>
          <p:nvPr/>
        </p:nvSpPr>
        <p:spPr>
          <a:xfrm>
            <a:off x="867883" y="2144306"/>
            <a:ext cx="164029" cy="2665476"/>
          </a:xfrm>
          <a:custGeom>
            <a:avLst/>
            <a:gdLst/>
            <a:ahLst/>
            <a:cxnLst/>
            <a:rect l="0" t="0" r="0" b="0"/>
            <a:pathLst>
              <a:path>
                <a:moveTo>
                  <a:pt x="0" y="0"/>
                </a:moveTo>
                <a:lnTo>
                  <a:pt x="0" y="2665476"/>
                </a:lnTo>
                <a:lnTo>
                  <a:pt x="164029" y="2665476"/>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Rounded Rectangle 11"/>
          <p:cNvSpPr/>
          <p:nvPr/>
        </p:nvSpPr>
        <p:spPr>
          <a:xfrm>
            <a:off x="1031912" y="4399709"/>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a:solidFill>
                  <a:schemeClr val="bg1"/>
                </a:solidFill>
                <a:latin typeface="Arial" panose="020B0604020202020204" pitchFamily="34" charset="0"/>
                <a:cs typeface="Arial" panose="020B0604020202020204" pitchFamily="34" charset="0"/>
              </a:rPr>
              <a:t>Size of the request</a:t>
            </a:r>
            <a:endParaRPr lang="en-US" sz="1400" kern="1200" dirty="0">
              <a:solidFill>
                <a:schemeClr val="bg1"/>
              </a:solidFill>
              <a:latin typeface="Arial" panose="020B0604020202020204" pitchFamily="34" charset="0"/>
              <a:cs typeface="Arial" panose="020B0604020202020204" pitchFamily="34" charset="0"/>
            </a:endParaRPr>
          </a:p>
        </p:txBody>
      </p:sp>
      <p:sp>
        <p:nvSpPr>
          <p:cNvPr id="13" name="Freeform 12"/>
          <p:cNvSpPr/>
          <p:nvPr/>
        </p:nvSpPr>
        <p:spPr>
          <a:xfrm>
            <a:off x="867883" y="2144306"/>
            <a:ext cx="164029" cy="3690660"/>
          </a:xfrm>
          <a:custGeom>
            <a:avLst/>
            <a:gdLst/>
            <a:ahLst/>
            <a:cxnLst/>
            <a:rect l="0" t="0" r="0" b="0"/>
            <a:pathLst>
              <a:path>
                <a:moveTo>
                  <a:pt x="0" y="0"/>
                </a:moveTo>
                <a:lnTo>
                  <a:pt x="0" y="3690660"/>
                </a:lnTo>
                <a:lnTo>
                  <a:pt x="164029" y="3690660"/>
                </a:lnTo>
              </a:path>
            </a:pathLst>
          </a:custGeom>
          <a:noFill/>
          <a:ln w="38100">
            <a:solidFill>
              <a:srgbClr val="44546A"/>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1031912" y="5424892"/>
            <a:ext cx="5292688" cy="820146"/>
          </a:xfrm>
          <a:prstGeom prst="roundRect">
            <a:avLst/>
          </a:prstGeom>
          <a:solidFill>
            <a:srgbClr val="44546A">
              <a:alpha val="90000"/>
            </a:srgbClr>
          </a:solidFill>
          <a:ln>
            <a:solidFill>
              <a:srgbClr val="44546A"/>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261" tIns="34181" rIns="39261" bIns="34181" numCol="1" spcCol="1270" anchor="ctr" anchorCtr="0">
            <a:noAutofit/>
          </a:bodyPr>
          <a:lstStyle/>
          <a:p>
            <a:pPr lvl="0" defTabSz="355600">
              <a:spcBef>
                <a:spcPct val="0"/>
              </a:spcBef>
              <a:spcAft>
                <a:spcPct val="35000"/>
              </a:spcAft>
            </a:pPr>
            <a:r>
              <a:rPr lang="en-US" sz="1400" kern="1200">
                <a:solidFill>
                  <a:schemeClr val="bg1"/>
                </a:solidFill>
                <a:latin typeface="Arial" panose="020B0604020202020204" pitchFamily="34" charset="0"/>
                <a:cs typeface="Arial" panose="020B0604020202020204" pitchFamily="34" charset="0"/>
              </a:rPr>
              <a:t>Whether this request is stopping something else</a:t>
            </a:r>
            <a:endParaRPr lang="en-US" sz="1400" kern="1200"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23DA4A9B-B362-4576-9BFA-EACA192643E7}"/>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5815B601-DE2D-4643-A8AA-86A1A5DEAA7C}"/>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p:txBody>
          <a:bodyPr/>
          <a:lstStyle/>
          <a:p>
            <a:r>
              <a:rPr lang="en-US"/>
              <a:t>Module Objectives</a:t>
            </a:r>
          </a:p>
        </p:txBody>
      </p:sp>
      <p:sp>
        <p:nvSpPr>
          <p:cNvPr id="61" name="Google Shape;61;p14"/>
          <p:cNvSpPr txBox="1">
            <a:spLocks noGrp="1"/>
          </p:cNvSpPr>
          <p:nvPr>
            <p:ph type="body" sz="quarter" idx="24"/>
          </p:nvPr>
        </p:nvSpPr>
        <p:spPr/>
        <p:txBody>
          <a:bodyPr/>
          <a:lstStyle/>
          <a:p>
            <a:r>
              <a:rPr lang="en-US" dirty="0"/>
              <a:t>At the end of this module, you will be able to:</a:t>
            </a:r>
          </a:p>
          <a:p>
            <a:pPr lvl="1"/>
            <a:r>
              <a:rPr lang="en-US" dirty="0"/>
              <a:t>Define Kanban principle</a:t>
            </a:r>
          </a:p>
          <a:p>
            <a:pPr lvl="1"/>
            <a:r>
              <a:rPr lang="en-US" dirty="0"/>
              <a:t>Explain Kanban board</a:t>
            </a:r>
          </a:p>
          <a:p>
            <a:pPr lvl="1"/>
            <a:r>
              <a:rPr lang="en-US" dirty="0"/>
              <a:t>Discuss Kanban core practices</a:t>
            </a:r>
          </a:p>
        </p:txBody>
      </p:sp>
      <p:sp>
        <p:nvSpPr>
          <p:cNvPr id="4" name="Rectangle 3">
            <a:extLst>
              <a:ext uri="{FF2B5EF4-FFF2-40B4-BE49-F238E27FC236}">
                <a16:creationId xmlns:a16="http://schemas.microsoft.com/office/drawing/2014/main" id="{71A01AF4-2391-48FB-85B1-1482F5F96DB7}"/>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Rectangle 1">
            <a:extLst>
              <a:ext uri="{FF2B5EF4-FFF2-40B4-BE49-F238E27FC236}">
                <a16:creationId xmlns:a16="http://schemas.microsoft.com/office/drawing/2014/main" id="{CA5F853C-D2E4-4B5E-A15B-0CC6ABF8AF4B}"/>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2.6 Kanban Board</a:t>
            </a:r>
            <a:endParaRPr dirty="0"/>
          </a:p>
        </p:txBody>
      </p:sp>
      <p:sp>
        <p:nvSpPr>
          <p:cNvPr id="2" name="Text Placeholder 1"/>
          <p:cNvSpPr>
            <a:spLocks noGrp="1"/>
          </p:cNvSpPr>
          <p:nvPr>
            <p:ph type="body" sz="quarter" idx="24"/>
          </p:nvPr>
        </p:nvSpPr>
        <p:spPr/>
        <p:txBody>
          <a:bodyPr/>
          <a:lstStyle/>
          <a:p>
            <a:r>
              <a:rPr lang="en-US" dirty="0"/>
              <a:t> </a:t>
            </a:r>
          </a:p>
        </p:txBody>
      </p:sp>
      <p:graphicFrame>
        <p:nvGraphicFramePr>
          <p:cNvPr id="7" name="Table 6"/>
          <p:cNvGraphicFramePr>
            <a:graphicFrameLocks noGrp="1"/>
          </p:cNvGraphicFramePr>
          <p:nvPr>
            <p:extLst>
              <p:ext uri="{D42A27DB-BD31-4B8C-83A1-F6EECF244321}">
                <p14:modId xmlns:p14="http://schemas.microsoft.com/office/powerpoint/2010/main" val="3727297172"/>
              </p:ext>
            </p:extLst>
          </p:nvPr>
        </p:nvGraphicFramePr>
        <p:xfrm>
          <a:off x="514350" y="1436915"/>
          <a:ext cx="11459936" cy="4589348"/>
        </p:xfrm>
        <a:graphic>
          <a:graphicData uri="http://schemas.openxmlformats.org/drawingml/2006/table">
            <a:tbl>
              <a:tblPr firstRow="1" bandRow="1">
                <a:tableStyleId>{5C22544A-7EE6-4342-B048-85BDC9FD1C3A}</a:tableStyleId>
              </a:tblPr>
              <a:tblGrid>
                <a:gridCol w="2864984">
                  <a:extLst>
                    <a:ext uri="{9D8B030D-6E8A-4147-A177-3AD203B41FA5}">
                      <a16:colId xmlns:a16="http://schemas.microsoft.com/office/drawing/2014/main" val="20000"/>
                    </a:ext>
                  </a:extLst>
                </a:gridCol>
                <a:gridCol w="2864984">
                  <a:extLst>
                    <a:ext uri="{9D8B030D-6E8A-4147-A177-3AD203B41FA5}">
                      <a16:colId xmlns:a16="http://schemas.microsoft.com/office/drawing/2014/main" val="20001"/>
                    </a:ext>
                  </a:extLst>
                </a:gridCol>
                <a:gridCol w="2864984">
                  <a:extLst>
                    <a:ext uri="{9D8B030D-6E8A-4147-A177-3AD203B41FA5}">
                      <a16:colId xmlns:a16="http://schemas.microsoft.com/office/drawing/2014/main" val="20002"/>
                    </a:ext>
                  </a:extLst>
                </a:gridCol>
                <a:gridCol w="2864984">
                  <a:extLst>
                    <a:ext uri="{9D8B030D-6E8A-4147-A177-3AD203B41FA5}">
                      <a16:colId xmlns:a16="http://schemas.microsoft.com/office/drawing/2014/main" val="20003"/>
                    </a:ext>
                  </a:extLst>
                </a:gridCol>
              </a:tblGrid>
              <a:tr h="573934">
                <a:tc gridSpan="4">
                  <a:txBody>
                    <a:bodyPr/>
                    <a:lstStyle/>
                    <a:p>
                      <a:r>
                        <a:rPr lang="en-US" sz="2000" dirty="0">
                          <a:solidFill>
                            <a:srgbClr val="0CA46A"/>
                          </a:solidFill>
                          <a:latin typeface="Arial" panose="020B0604020202020204" pitchFamily="34" charset="0"/>
                          <a:cs typeface="Arial" panose="020B0604020202020204" pitchFamily="34" charset="0"/>
                        </a:rPr>
                        <a:t>KANBAN BOARD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tx1"/>
                      </a:solidFill>
                      <a:prstDash val="solid"/>
                      <a:round/>
                      <a:headEnd type="none" w="med" len="med"/>
                      <a:tailEnd type="none" w="med" len="med"/>
                    </a:lnB>
                    <a:noFill/>
                  </a:tcPr>
                </a:tc>
                <a:tc hMerge="1">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439851">
                <a:tc>
                  <a:txBody>
                    <a:bodyPr/>
                    <a:lstStyle/>
                    <a:p>
                      <a:pPr algn="ctr"/>
                      <a:r>
                        <a:rPr lang="en-US" sz="1400" b="1" dirty="0">
                          <a:latin typeface="Arial" panose="020B0604020202020204" pitchFamily="34" charset="0"/>
                          <a:cs typeface="Arial" panose="020B0604020202020204" pitchFamily="34" charset="0"/>
                        </a:rPr>
                        <a:t>BACKLOG 2</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b="1" dirty="0">
                          <a:latin typeface="Arial" panose="020B0604020202020204" pitchFamily="34" charset="0"/>
                          <a:cs typeface="Arial" panose="020B0604020202020204" pitchFamily="34" charset="0"/>
                        </a:rPr>
                        <a:t>IN DEVELOPMENT 4 </a:t>
                      </a:r>
                      <a:r>
                        <a:rPr lang="en-US" sz="1400" b="1" baseline="0" dirty="0">
                          <a:latin typeface="Arial" panose="020B0604020202020204" pitchFamily="34" charset="0"/>
                          <a:cs typeface="Arial" panose="020B0604020202020204" pitchFamily="34" charset="0"/>
                        </a:rPr>
                        <a:t>  </a:t>
                      </a:r>
                    </a:p>
                    <a:p>
                      <a:pPr algn="r"/>
                      <a:r>
                        <a:rPr lang="en-US" sz="1000" b="0" baseline="0" dirty="0">
                          <a:latin typeface="Arial" panose="020B0604020202020204" pitchFamily="34" charset="0"/>
                          <a:cs typeface="Arial" panose="020B0604020202020204" pitchFamily="34" charset="0"/>
                        </a:rPr>
                        <a:t>MIN 0 MAX 3</a:t>
                      </a:r>
                      <a:endParaRPr lang="en-US" sz="1000" b="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b="1" dirty="0">
                          <a:latin typeface="Arial" panose="020B0604020202020204" pitchFamily="34" charset="0"/>
                          <a:cs typeface="Arial" panose="020B0604020202020204" pitchFamily="34" charset="0"/>
                        </a:rPr>
                        <a:t>IN TEST 2  </a:t>
                      </a:r>
                    </a:p>
                    <a:p>
                      <a:pPr algn="r"/>
                      <a:r>
                        <a:rPr lang="en-US" sz="1000" b="0" dirty="0">
                          <a:latin typeface="Arial" panose="020B0604020202020204" pitchFamily="34" charset="0"/>
                          <a:cs typeface="Arial" panose="020B0604020202020204" pitchFamily="34" charset="0"/>
                        </a:rPr>
                        <a:t>MIN 3 MAX 5</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400" b="1" dirty="0">
                          <a:latin typeface="Arial" panose="020B0604020202020204" pitchFamily="34" charset="0"/>
                          <a:cs typeface="Arial" panose="020B0604020202020204" pitchFamily="34" charset="0"/>
                        </a:rPr>
                        <a:t>DONE</a:t>
                      </a:r>
                      <a:r>
                        <a:rPr lang="en-US" sz="1400" b="1" baseline="0" dirty="0">
                          <a:latin typeface="Arial" panose="020B0604020202020204" pitchFamily="34" charset="0"/>
                          <a:cs typeface="Arial" panose="020B0604020202020204" pitchFamily="34" charset="0"/>
                        </a:rPr>
                        <a:t> 2</a:t>
                      </a:r>
                      <a:endParaRPr lang="en-US" sz="1400" b="1"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940677">
                <a:tc>
                  <a:txBody>
                    <a:bodyPr/>
                    <a:lstStyle/>
                    <a:p>
                      <a:r>
                        <a:rPr lang="en-US" sz="1000" dirty="0">
                          <a:latin typeface="Arial" panose="020B0604020202020204" pitchFamily="34" charset="0"/>
                          <a:cs typeface="Arial" panose="020B0604020202020204" pitchFamily="34" charset="0"/>
                        </a:rPr>
                        <a:t>KANBAN -1</a:t>
                      </a:r>
                    </a:p>
                    <a:p>
                      <a:r>
                        <a:rPr lang="en-US" sz="1000" dirty="0">
                          <a:latin typeface="Arial" panose="020B0604020202020204" pitchFamily="34" charset="0"/>
                          <a:cs typeface="Arial" panose="020B0604020202020204" pitchFamily="34" charset="0"/>
                        </a:rPr>
                        <a:t>Kanban cards represent work items &gt;&gt;</a:t>
                      </a:r>
                    </a:p>
                    <a:p>
                      <a:r>
                        <a:rPr lang="en-US" sz="1000" dirty="0">
                          <a:latin typeface="Arial" panose="020B0604020202020204" pitchFamily="34" charset="0"/>
                          <a:cs typeface="Arial" panose="020B0604020202020204" pitchFamily="34" charset="0"/>
                        </a:rPr>
                        <a:t>Click the "KANBAN-1" link at the top of this card to show the Detail view -</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 -2</a:t>
                      </a:r>
                    </a:p>
                    <a:p>
                      <a:r>
                        <a:rPr lang="en-US" sz="1000" dirty="0">
                          <a:latin typeface="Arial" panose="020B0604020202020204" pitchFamily="34" charset="0"/>
                          <a:cs typeface="Arial" panose="020B0604020202020204" pitchFamily="34" charset="0"/>
                        </a:rPr>
                        <a:t>Kanban boards are often divided into streams of work. By default, Kanban boards include an</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940677">
                <a:tc>
                  <a:txBody>
                    <a:bodyPr/>
                    <a:lstStyle/>
                    <a:p>
                      <a:r>
                        <a:rPr lang="en-US" sz="1000" dirty="0">
                          <a:latin typeface="Arial" panose="020B0604020202020204" pitchFamily="34" charset="0"/>
                          <a:cs typeface="Arial" panose="020B0604020202020204" pitchFamily="34" charset="0"/>
                        </a:rPr>
                        <a:t>KANBAN-5</a:t>
                      </a:r>
                    </a:p>
                    <a:p>
                      <a:r>
                        <a:rPr lang="en-US" sz="1000" dirty="0">
                          <a:latin typeface="Arial" panose="020B0604020202020204" pitchFamily="34" charset="0"/>
                          <a:cs typeface="Arial" panose="020B0604020202020204" pitchFamily="34" charset="0"/>
                        </a:rPr>
                        <a:t>Work items flow through different stages from left to right &gt;&gt; Try dragging this card to "Selected for Development"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KANBAN-3</a:t>
                      </a:r>
                    </a:p>
                    <a:p>
                      <a:r>
                        <a:rPr lang="en-US" sz="1000" dirty="0">
                          <a:latin typeface="Arial" panose="020B0604020202020204" pitchFamily="34" charset="0"/>
                          <a:cs typeface="Arial" panose="020B0604020202020204" pitchFamily="34" charset="0"/>
                        </a:rPr>
                        <a:t>Add work items with "+Create issue" at the top right of the screen &gt;&gt; Try adding a new card now</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KANBAN-6 </a:t>
                      </a:r>
                    </a:p>
                    <a:p>
                      <a:r>
                        <a:rPr lang="en-US" sz="1000" dirty="0">
                          <a:latin typeface="Arial" panose="020B0604020202020204" pitchFamily="34" charset="0"/>
                          <a:cs typeface="Arial" panose="020B0604020202020204" pitchFamily="34" charset="0"/>
                        </a:rPr>
                        <a:t>Work in Progress (</a:t>
                      </a:r>
                      <a:r>
                        <a:rPr lang="en-US" sz="1000" dirty="0" err="1">
                          <a:latin typeface="Arial" panose="020B0604020202020204" pitchFamily="34" charset="0"/>
                          <a:cs typeface="Arial" panose="020B0604020202020204" pitchFamily="34" charset="0"/>
                        </a:rPr>
                        <a:t>WiP</a:t>
                      </a:r>
                      <a:r>
                        <a:rPr lang="en-US" sz="1000" dirty="0">
                          <a:latin typeface="Arial" panose="020B0604020202020204" pitchFamily="34" charset="0"/>
                          <a:cs typeface="Arial" panose="020B0604020202020204" pitchFamily="34" charset="0"/>
                        </a:rPr>
                        <a:t>) limits highlight delays. This column's limit is 1...</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KANBAN-9</a:t>
                      </a:r>
                    </a:p>
                    <a:p>
                      <a:r>
                        <a:rPr lang="en-US" sz="1000" dirty="0">
                          <a:latin typeface="Arial" panose="020B0604020202020204" pitchFamily="34" charset="0"/>
                          <a:cs typeface="Arial" panose="020B0604020202020204" pitchFamily="34" charset="0"/>
                        </a:rPr>
                        <a:t>As teams develop with Kanban they get better at reducing average resolution time (aka cycle time). The Control </a:t>
                      </a:r>
                      <a:r>
                        <a:rPr lang="en-US" sz="1000" dirty="0" err="1">
                          <a:latin typeface="Arial" panose="020B0604020202020204" pitchFamily="34" charset="0"/>
                          <a:cs typeface="Arial" panose="020B0604020202020204" pitchFamily="34" charset="0"/>
                        </a:rPr>
                        <a:t>CHart</a:t>
                      </a:r>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40677">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KANBAN-4</a:t>
                      </a:r>
                    </a:p>
                    <a:p>
                      <a:r>
                        <a:rPr lang="en-US" sz="1000" dirty="0">
                          <a:latin typeface="Arial" panose="020B0604020202020204" pitchFamily="34" charset="0"/>
                          <a:cs typeface="Arial" panose="020B0604020202020204" pitchFamily="34" charset="0"/>
                        </a:rPr>
                        <a:t>Work items are ranked in priority order (from top to bottom)&gt;&gt; Try dragging this card over the card below to tank its</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KANBAN-7 </a:t>
                      </a:r>
                    </a:p>
                    <a:p>
                      <a:r>
                        <a:rPr lang="en-US" sz="1000" dirty="0">
                          <a:latin typeface="Arial" panose="020B0604020202020204" pitchFamily="34" charset="0"/>
                          <a:cs typeface="Arial" panose="020B0604020202020204" pitchFamily="34" charset="0"/>
                        </a:rPr>
                        <a:t>...so 2 work items violate the limit and cause the column to be highlighted</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KANBAN-10</a:t>
                      </a:r>
                    </a:p>
                    <a:p>
                      <a:r>
                        <a:rPr lang="en-US" sz="1000" dirty="0">
                          <a:latin typeface="Arial" panose="020B0604020202020204" pitchFamily="34" charset="0"/>
                          <a:cs typeface="Arial" panose="020B0604020202020204" pitchFamily="34" charset="0"/>
                        </a:rPr>
                        <a:t>Instructions for deleting this sample board and project are in the description for this issues &gt;&gt; Click the "Kanban-10"</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736183">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6">
                        <a:lumMod val="20000"/>
                        <a:lumOff val="80000"/>
                      </a:schemeClr>
                    </a:solidFill>
                  </a:tcPr>
                </a:tc>
                <a:tc>
                  <a:txBody>
                    <a:bodyPr/>
                    <a:lstStyle/>
                    <a:p>
                      <a:r>
                        <a:rPr lang="en-US" sz="1000" dirty="0">
                          <a:latin typeface="Arial" panose="020B0604020202020204" pitchFamily="34" charset="0"/>
                          <a:cs typeface="Arial" panose="020B0604020202020204" pitchFamily="34" charset="0"/>
                        </a:rPr>
                        <a:t>KANBAN-8</a:t>
                      </a:r>
                    </a:p>
                    <a:p>
                      <a:r>
                        <a:rPr lang="en-US" sz="1000" dirty="0">
                          <a:latin typeface="Arial" panose="020B0604020202020204" pitchFamily="34" charset="0"/>
                          <a:cs typeface="Arial" panose="020B0604020202020204" pitchFamily="34" charset="0"/>
                        </a:rPr>
                        <a:t>Filters at the top of the board allow you to quickly cut down the shown items&gt;&gt;</a:t>
                      </a: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bl>
          </a:graphicData>
        </a:graphic>
      </p:graphicFrame>
      <p:sp>
        <p:nvSpPr>
          <p:cNvPr id="5" name="Rectangle 4">
            <a:extLst>
              <a:ext uri="{FF2B5EF4-FFF2-40B4-BE49-F238E27FC236}">
                <a16:creationId xmlns:a16="http://schemas.microsoft.com/office/drawing/2014/main" id="{28B1BDDD-3A95-4993-9144-01C924B3BA8D}"/>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5F6962E1-394F-4D8A-9166-456657E6B3C3}"/>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2.6.1 Kanban Board: Example1</a:t>
            </a:r>
            <a:endParaRPr dirty="0"/>
          </a:p>
        </p:txBody>
      </p:sp>
      <p:grpSp>
        <p:nvGrpSpPr>
          <p:cNvPr id="65" name="Group 64"/>
          <p:cNvGrpSpPr/>
          <p:nvPr/>
        </p:nvGrpSpPr>
        <p:grpSpPr>
          <a:xfrm>
            <a:off x="281594" y="1509973"/>
            <a:ext cx="11677440" cy="4321141"/>
            <a:chOff x="282331" y="1484573"/>
            <a:chExt cx="11677440" cy="4321141"/>
          </a:xfrm>
        </p:grpSpPr>
        <p:sp>
          <p:nvSpPr>
            <p:cNvPr id="10" name="Rectangle 9"/>
            <p:cNvSpPr/>
            <p:nvPr/>
          </p:nvSpPr>
          <p:spPr>
            <a:xfrm>
              <a:off x="384982" y="1513601"/>
              <a:ext cx="11245579" cy="661720"/>
            </a:xfrm>
            <a:prstGeom prst="rect">
              <a:avLst/>
            </a:prstGeom>
          </p:spPr>
          <p:txBody>
            <a:bodyPr wrap="square">
              <a:spAutoFit/>
            </a:bodyPr>
            <a:lstStyle/>
            <a:p>
              <a:pPr>
                <a:spcAft>
                  <a:spcPts val="600"/>
                </a:spcAft>
                <a:tabLst>
                  <a:tab pos="511175" algn="ctr"/>
                  <a:tab pos="2293938" algn="ctr"/>
                  <a:tab pos="4919663" algn="ctr"/>
                  <a:tab pos="7431088" algn="ctr"/>
                  <a:tab pos="9999663" algn="ctr"/>
                </a:tabLst>
              </a:pPr>
              <a:r>
                <a:rPr lang="en-US" sz="1600" b="1" dirty="0">
                  <a:solidFill>
                    <a:srgbClr val="0CA46A"/>
                  </a:solidFill>
                </a:rPr>
                <a:t>	Wait 	</a:t>
              </a:r>
              <a:r>
                <a:rPr lang="en-US" sz="1600" b="1" dirty="0" err="1">
                  <a:solidFill>
                    <a:srgbClr val="0CA46A"/>
                  </a:solidFill>
                </a:rPr>
                <a:t>Analyse</a:t>
              </a:r>
              <a:r>
                <a:rPr lang="en-US" sz="1600" b="1" dirty="0">
                  <a:solidFill>
                    <a:srgbClr val="0CA46A"/>
                  </a:solidFill>
                </a:rPr>
                <a:t>	Implement	Verify 	Deliver</a:t>
              </a:r>
            </a:p>
            <a:p>
              <a:pPr>
                <a:spcAft>
                  <a:spcPts val="600"/>
                </a:spcAft>
                <a:tabLst>
                  <a:tab pos="2232025" algn="ctr"/>
                  <a:tab pos="4914900" algn="ctr"/>
                  <a:tab pos="5545138" algn="ctr"/>
                  <a:tab pos="6686550" algn="ctr"/>
                </a:tabLst>
              </a:pPr>
              <a:r>
                <a:rPr lang="en-US" sz="1600" b="1" dirty="0">
                  <a:solidFill>
                    <a:srgbClr val="0CA46A"/>
                  </a:solidFill>
                </a:rPr>
                <a:t>	3	5			2 </a:t>
              </a:r>
            </a:p>
          </p:txBody>
        </p:sp>
        <p:sp>
          <p:nvSpPr>
            <p:cNvPr id="11" name="Freeform 10"/>
            <p:cNvSpPr/>
            <p:nvPr/>
          </p:nvSpPr>
          <p:spPr>
            <a:xfrm>
              <a:off x="470997" y="2167183"/>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flipV="1">
              <a:off x="-435210" y="3543398"/>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rot="5400000">
              <a:off x="2204001" y="3573483"/>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a:off x="4654338" y="3535501"/>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5400000">
              <a:off x="7155911" y="3501951"/>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408513" y="264567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flipV="1">
              <a:off x="1830143" y="3127816"/>
              <a:ext cx="2419422" cy="47306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rot="5400000" flipV="1">
              <a:off x="4219606" y="3347481"/>
              <a:ext cx="2431406" cy="4571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82331" y="1484573"/>
              <a:ext cx="11677440" cy="4321141"/>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5400000" flipV="1">
              <a:off x="6819056" y="3236349"/>
              <a:ext cx="2419418" cy="25599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470997" y="2548201"/>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rot="5400000" flipV="1">
              <a:off x="9354180" y="3236349"/>
              <a:ext cx="2419418" cy="255998"/>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1536860" y="2224124"/>
              <a:ext cx="10271645" cy="276999"/>
            </a:xfrm>
            <a:prstGeom prst="rect">
              <a:avLst/>
            </a:prstGeom>
          </p:spPr>
          <p:txBody>
            <a:bodyPr wrap="square">
              <a:spAutoFit/>
            </a:bodyPr>
            <a:lstStyle/>
            <a:p>
              <a:pPr>
                <a:tabLst>
                  <a:tab pos="1887538" algn="ctr"/>
                  <a:tab pos="3208338" algn="ctr"/>
                  <a:tab pos="4397375" algn="ctr"/>
                  <a:tab pos="5718175" algn="ctr"/>
                  <a:tab pos="6865938" algn="ctr"/>
                  <a:tab pos="8170863" algn="ctr"/>
                  <a:tab pos="9491663" algn="ctr"/>
                </a:tabLst>
              </a:pPr>
              <a:r>
                <a:rPr lang="en-US" sz="1200" dirty="0"/>
                <a:t>   Specifying 	Ready for Dev	Coding	Dev Complete	Investigating	Accepted 	Deploying	Value Added</a:t>
              </a:r>
            </a:p>
          </p:txBody>
        </p:sp>
        <p:sp>
          <p:nvSpPr>
            <p:cNvPr id="66" name="Folded Corner 65"/>
            <p:cNvSpPr/>
            <p:nvPr/>
          </p:nvSpPr>
          <p:spPr>
            <a:xfrm>
              <a:off x="972071" y="264567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olded Corner 66"/>
            <p:cNvSpPr/>
            <p:nvPr/>
          </p:nvSpPr>
          <p:spPr>
            <a:xfrm>
              <a:off x="408513" y="302117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olded Corner 67"/>
            <p:cNvSpPr/>
            <p:nvPr/>
          </p:nvSpPr>
          <p:spPr>
            <a:xfrm>
              <a:off x="972071" y="302117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olded Corner 68"/>
            <p:cNvSpPr/>
            <p:nvPr/>
          </p:nvSpPr>
          <p:spPr>
            <a:xfrm>
              <a:off x="408513" y="339666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olded Corner 69"/>
            <p:cNvSpPr/>
            <p:nvPr/>
          </p:nvSpPr>
          <p:spPr>
            <a:xfrm>
              <a:off x="972071" y="339666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olded Corner 70"/>
            <p:cNvSpPr/>
            <p:nvPr/>
          </p:nvSpPr>
          <p:spPr>
            <a:xfrm>
              <a:off x="408513" y="377216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olded Corner 71"/>
            <p:cNvSpPr/>
            <p:nvPr/>
          </p:nvSpPr>
          <p:spPr>
            <a:xfrm>
              <a:off x="972071" y="377216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olded Corner 72"/>
            <p:cNvSpPr/>
            <p:nvPr/>
          </p:nvSpPr>
          <p:spPr>
            <a:xfrm>
              <a:off x="408513" y="414765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olded Corner 73"/>
            <p:cNvSpPr/>
            <p:nvPr/>
          </p:nvSpPr>
          <p:spPr>
            <a:xfrm>
              <a:off x="972071" y="414765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olded Corner 74"/>
            <p:cNvSpPr/>
            <p:nvPr/>
          </p:nvSpPr>
          <p:spPr>
            <a:xfrm>
              <a:off x="408513" y="452315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olded Corner 76"/>
            <p:cNvSpPr/>
            <p:nvPr/>
          </p:nvSpPr>
          <p:spPr>
            <a:xfrm>
              <a:off x="1829194"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olded Corner 77"/>
            <p:cNvSpPr/>
            <p:nvPr/>
          </p:nvSpPr>
          <p:spPr>
            <a:xfrm>
              <a:off x="3237443"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olded Corner 78"/>
            <p:cNvSpPr/>
            <p:nvPr/>
          </p:nvSpPr>
          <p:spPr>
            <a:xfrm>
              <a:off x="4658533"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olded Corner 79"/>
            <p:cNvSpPr/>
            <p:nvPr/>
          </p:nvSpPr>
          <p:spPr>
            <a:xfrm>
              <a:off x="4658533" y="322214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olded Corner 80"/>
            <p:cNvSpPr/>
            <p:nvPr/>
          </p:nvSpPr>
          <p:spPr>
            <a:xfrm>
              <a:off x="4658533" y="369766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lded Corner 81"/>
            <p:cNvSpPr/>
            <p:nvPr/>
          </p:nvSpPr>
          <p:spPr>
            <a:xfrm>
              <a:off x="5776864"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olded Corner 82"/>
            <p:cNvSpPr/>
            <p:nvPr/>
          </p:nvSpPr>
          <p:spPr>
            <a:xfrm>
              <a:off x="5776864" y="322214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olded Corner 83"/>
            <p:cNvSpPr/>
            <p:nvPr/>
          </p:nvSpPr>
          <p:spPr>
            <a:xfrm>
              <a:off x="8263349"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olded Corner 84"/>
            <p:cNvSpPr/>
            <p:nvPr/>
          </p:nvSpPr>
          <p:spPr>
            <a:xfrm>
              <a:off x="10929100" y="274662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olded Corner 85"/>
            <p:cNvSpPr/>
            <p:nvPr/>
          </p:nvSpPr>
          <p:spPr>
            <a:xfrm>
              <a:off x="10929100" y="322214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olded Corner 86"/>
            <p:cNvSpPr/>
            <p:nvPr/>
          </p:nvSpPr>
          <p:spPr>
            <a:xfrm>
              <a:off x="10929100" y="3697669"/>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olded Corner 87"/>
            <p:cNvSpPr/>
            <p:nvPr/>
          </p:nvSpPr>
          <p:spPr>
            <a:xfrm>
              <a:off x="9622829" y="307431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9257041" y="2558001"/>
              <a:ext cx="1157128" cy="379656"/>
            </a:xfrm>
            <a:prstGeom prst="rect">
              <a:avLst/>
            </a:prstGeom>
            <a:noFill/>
            <a:ln w="19050">
              <a:solidFill>
                <a:schemeClr val="tx1"/>
              </a:solidFill>
            </a:ln>
          </p:spPr>
          <p:txBody>
            <a:bodyPr wrap="square" rtlCol="0">
              <a:spAutoFit/>
            </a:bodyPr>
            <a:lstStyle/>
            <a:p>
              <a:pPr algn="ctr"/>
              <a:r>
                <a:rPr lang="en-US" dirty="0"/>
                <a:t>1</a:t>
              </a:r>
            </a:p>
          </p:txBody>
        </p:sp>
        <p:sp>
          <p:nvSpPr>
            <p:cNvPr id="91" name="Freeform 90"/>
            <p:cNvSpPr/>
            <p:nvPr/>
          </p:nvSpPr>
          <p:spPr>
            <a:xfrm>
              <a:off x="470997" y="1862451"/>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08D36D69-3A0B-4F7B-90C5-5095B5A1F68C}"/>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3" name="Rectangle 42">
            <a:extLst>
              <a:ext uri="{FF2B5EF4-FFF2-40B4-BE49-F238E27FC236}">
                <a16:creationId xmlns:a16="http://schemas.microsoft.com/office/drawing/2014/main" id="{54698B15-C0CC-4FEE-A216-3AA0BFF64C18}"/>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2.6.2 Kanban Board: Example2</a:t>
            </a:r>
            <a:endParaRPr dirty="0"/>
          </a:p>
        </p:txBody>
      </p:sp>
      <p:sp>
        <p:nvSpPr>
          <p:cNvPr id="2" name="Text Placeholder 1"/>
          <p:cNvSpPr>
            <a:spLocks noGrp="1"/>
          </p:cNvSpPr>
          <p:nvPr>
            <p:ph type="body" sz="quarter" idx="24"/>
          </p:nvPr>
        </p:nvSpPr>
        <p:spPr/>
        <p:txBody>
          <a:bodyPr/>
          <a:lstStyle/>
          <a:p>
            <a:r>
              <a:rPr lang="en-US"/>
              <a:t>A very simple board with status columns and avatar magnets</a:t>
            </a:r>
            <a:endParaRPr lang="en-US" dirty="0"/>
          </a:p>
        </p:txBody>
      </p:sp>
      <p:grpSp>
        <p:nvGrpSpPr>
          <p:cNvPr id="3" name="Group 2"/>
          <p:cNvGrpSpPr/>
          <p:nvPr/>
        </p:nvGrpSpPr>
        <p:grpSpPr>
          <a:xfrm>
            <a:off x="281594" y="1824682"/>
            <a:ext cx="11677440" cy="4321141"/>
            <a:chOff x="281594" y="1824682"/>
            <a:chExt cx="11677440" cy="4321141"/>
          </a:xfrm>
        </p:grpSpPr>
        <p:sp>
          <p:nvSpPr>
            <p:cNvPr id="7" name="Rectangle 6"/>
            <p:cNvSpPr/>
            <p:nvPr/>
          </p:nvSpPr>
          <p:spPr>
            <a:xfrm>
              <a:off x="384245" y="2041786"/>
              <a:ext cx="11245579" cy="723275"/>
            </a:xfrm>
            <a:prstGeom prst="rect">
              <a:avLst/>
            </a:prstGeom>
          </p:spPr>
          <p:txBody>
            <a:bodyPr wrap="square">
              <a:spAutoFit/>
            </a:bodyPr>
            <a:lstStyle/>
            <a:p>
              <a:pPr>
                <a:spcAft>
                  <a:spcPts val="600"/>
                </a:spcAft>
                <a:tabLst>
                  <a:tab pos="511175" algn="ctr"/>
                  <a:tab pos="2293938" algn="ctr"/>
                  <a:tab pos="4919663" algn="ctr"/>
                  <a:tab pos="7431088" algn="ctr"/>
                  <a:tab pos="9999663" algn="ctr"/>
                </a:tabLst>
              </a:pPr>
              <a:r>
                <a:rPr lang="en-US" sz="1800" b="1" dirty="0">
                  <a:solidFill>
                    <a:srgbClr val="0CA46A"/>
                  </a:solidFill>
                </a:rPr>
                <a:t>	TO DO 	DEVELOPING	READY FOR TEST	TEST	DONE</a:t>
              </a:r>
            </a:p>
            <a:p>
              <a:pPr>
                <a:spcAft>
                  <a:spcPts val="600"/>
                </a:spcAft>
                <a:tabLst>
                  <a:tab pos="2232025" algn="ctr"/>
                  <a:tab pos="4914900" algn="ctr"/>
                  <a:tab pos="5545138" algn="ctr"/>
                  <a:tab pos="7429500" algn="ctr"/>
                  <a:tab pos="10058400" algn="ctr"/>
                </a:tabLst>
              </a:pPr>
              <a:r>
                <a:rPr lang="en-US" sz="1800" b="1" dirty="0">
                  <a:solidFill>
                    <a:schemeClr val="tx1"/>
                  </a:solidFill>
                </a:rPr>
                <a:t>	Limit 4	Limit 4		Limit 2 	This Week</a:t>
              </a:r>
            </a:p>
          </p:txBody>
        </p:sp>
        <p:sp>
          <p:nvSpPr>
            <p:cNvPr id="9" name="Freeform 8"/>
            <p:cNvSpPr/>
            <p:nvPr/>
          </p:nvSpPr>
          <p:spPr>
            <a:xfrm rot="5400000" flipV="1">
              <a:off x="-435947" y="3883507"/>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5400000">
              <a:off x="2203264" y="3913592"/>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rot="5400000">
              <a:off x="4653601" y="3875610"/>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5400000">
              <a:off x="7155174" y="3842060"/>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81594" y="1824682"/>
              <a:ext cx="11677440" cy="4321141"/>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70260" y="2888310"/>
              <a:ext cx="11329117" cy="19494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760897" y="308325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760897" y="345875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olded Corner 24"/>
            <p:cNvSpPr/>
            <p:nvPr/>
          </p:nvSpPr>
          <p:spPr>
            <a:xfrm>
              <a:off x="760897" y="383424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lded Corner 26"/>
            <p:cNvSpPr/>
            <p:nvPr/>
          </p:nvSpPr>
          <p:spPr>
            <a:xfrm>
              <a:off x="760897" y="420974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760897" y="458524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p:cNvSpPr/>
            <p:nvPr/>
          </p:nvSpPr>
          <p:spPr>
            <a:xfrm>
              <a:off x="1922745" y="316231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olded Corner 31"/>
            <p:cNvSpPr/>
            <p:nvPr/>
          </p:nvSpPr>
          <p:spPr>
            <a:xfrm>
              <a:off x="2364193" y="373642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5130972" y="3310757"/>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7160487" y="322208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11042563" y="373642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10936806" y="446560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11042563" y="468746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10274959" y="307599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lded Corner 44"/>
            <p:cNvSpPr/>
            <p:nvPr/>
          </p:nvSpPr>
          <p:spPr>
            <a:xfrm>
              <a:off x="1999509" y="4367013"/>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p:cNvSpPr/>
            <p:nvPr/>
          </p:nvSpPr>
          <p:spPr>
            <a:xfrm>
              <a:off x="2443775" y="4941122"/>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olded Corner 46"/>
            <p:cNvSpPr/>
            <p:nvPr/>
          </p:nvSpPr>
          <p:spPr>
            <a:xfrm>
              <a:off x="7788789" y="389168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olded Corner 47"/>
            <p:cNvSpPr/>
            <p:nvPr/>
          </p:nvSpPr>
          <p:spPr>
            <a:xfrm>
              <a:off x="10633346" y="527810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olded Corner 48"/>
            <p:cNvSpPr/>
            <p:nvPr/>
          </p:nvSpPr>
          <p:spPr>
            <a:xfrm>
              <a:off x="10739103" y="5499960"/>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olded Corner 49"/>
            <p:cNvSpPr/>
            <p:nvPr/>
          </p:nvSpPr>
          <p:spPr>
            <a:xfrm>
              <a:off x="11025700" y="520714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olded Corner 50"/>
            <p:cNvSpPr/>
            <p:nvPr/>
          </p:nvSpPr>
          <p:spPr>
            <a:xfrm>
              <a:off x="9476363" y="4028607"/>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olded Corner 51"/>
            <p:cNvSpPr/>
            <p:nvPr/>
          </p:nvSpPr>
          <p:spPr>
            <a:xfrm>
              <a:off x="9494569" y="5233308"/>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A5F74943-C2B9-4962-92C7-56F31DA5E9DA}"/>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Rectangle 33">
            <a:extLst>
              <a:ext uri="{FF2B5EF4-FFF2-40B4-BE49-F238E27FC236}">
                <a16:creationId xmlns:a16="http://schemas.microsoft.com/office/drawing/2014/main" id="{C349741E-C784-4F6C-8EE3-C9C2D9AC981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p:txBody>
          <a:bodyPr/>
          <a:lstStyle/>
          <a:p>
            <a:r>
              <a:rPr lang="en-US"/>
              <a:t>2.6.3 Kanban Board: Example 3– Internal Operation</a:t>
            </a:r>
            <a:endParaRPr lang="en-US" dirty="0"/>
          </a:p>
        </p:txBody>
      </p:sp>
      <p:sp>
        <p:nvSpPr>
          <p:cNvPr id="2" name="Text Placeholder 1"/>
          <p:cNvSpPr>
            <a:spLocks noGrp="1"/>
          </p:cNvSpPr>
          <p:nvPr>
            <p:ph type="body" sz="quarter" idx="24"/>
          </p:nvPr>
        </p:nvSpPr>
        <p:spPr>
          <a:xfrm>
            <a:off x="514349" y="1304995"/>
            <a:ext cx="11047533" cy="4840828"/>
          </a:xfrm>
        </p:spPr>
        <p:txBody>
          <a:bodyPr/>
          <a:lstStyle/>
          <a:p>
            <a:r>
              <a:rPr lang="en-US" dirty="0"/>
              <a:t>A Kanban board for an internal operation department with three classes of services ("to do", "working on", and "done")</a:t>
            </a:r>
          </a:p>
        </p:txBody>
      </p:sp>
      <p:pic>
        <p:nvPicPr>
          <p:cNvPr id="5" name="Picture 4"/>
          <p:cNvPicPr>
            <a:picLocks noChangeAspect="1"/>
          </p:cNvPicPr>
          <p:nvPr/>
        </p:nvPicPr>
        <p:blipFill>
          <a:blip r:embed="rId3"/>
          <a:stretch>
            <a:fillRect/>
          </a:stretch>
        </p:blipFill>
        <p:spPr>
          <a:xfrm>
            <a:off x="2730500" y="1866900"/>
            <a:ext cx="6333290" cy="4610100"/>
          </a:xfrm>
          <a:prstGeom prst="rect">
            <a:avLst/>
          </a:prstGeom>
        </p:spPr>
      </p:pic>
      <p:sp>
        <p:nvSpPr>
          <p:cNvPr id="6" name="Rectangle 5">
            <a:extLst>
              <a:ext uri="{FF2B5EF4-FFF2-40B4-BE49-F238E27FC236}">
                <a16:creationId xmlns:a16="http://schemas.microsoft.com/office/drawing/2014/main" id="{0DA3E604-8A78-47A4-B0FB-CF33F89D959B}"/>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DAFEB493-5DAB-4F13-B3A3-AFED643101BF}"/>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title"/>
          </p:nvPr>
        </p:nvSpPr>
        <p:spPr/>
        <p:txBody>
          <a:bodyPr/>
          <a:lstStyle/>
          <a:p>
            <a:r>
              <a:rPr lang="en-US"/>
              <a:t>2.6.4 Kanban Board: Example 4 Without Rows and Columns</a:t>
            </a:r>
            <a:endParaRPr lang="en-US" dirty="0"/>
          </a:p>
        </p:txBody>
      </p:sp>
      <p:sp>
        <p:nvSpPr>
          <p:cNvPr id="2" name="Text Placeholder 1"/>
          <p:cNvSpPr>
            <a:spLocks noGrp="1"/>
          </p:cNvSpPr>
          <p:nvPr>
            <p:ph type="body" sz="quarter" idx="24"/>
          </p:nvPr>
        </p:nvSpPr>
        <p:spPr/>
        <p:txBody>
          <a:bodyPr/>
          <a:lstStyle/>
          <a:p>
            <a:r>
              <a:rPr lang="en-US"/>
              <a:t>The architectural drawing has become a Kanban board where work is placed on it and the status is visualized with colored lines on the notes</a:t>
            </a:r>
          </a:p>
          <a:p>
            <a:endParaRPr lang="en-US" dirty="0"/>
          </a:p>
        </p:txBody>
      </p:sp>
      <p:grpSp>
        <p:nvGrpSpPr>
          <p:cNvPr id="77" name="Group 76"/>
          <p:cNvGrpSpPr/>
          <p:nvPr/>
        </p:nvGrpSpPr>
        <p:grpSpPr>
          <a:xfrm>
            <a:off x="2849991" y="2056932"/>
            <a:ext cx="6834918" cy="4268469"/>
            <a:chOff x="4678791" y="1394813"/>
            <a:chExt cx="6834918" cy="4268469"/>
          </a:xfrm>
        </p:grpSpPr>
        <p:sp>
          <p:nvSpPr>
            <p:cNvPr id="56" name="Freeform 55"/>
            <p:cNvSpPr/>
            <p:nvPr/>
          </p:nvSpPr>
          <p:spPr>
            <a:xfrm rot="7272296">
              <a:off x="7264341" y="3740436"/>
              <a:ext cx="479685" cy="48392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7138727" y="4117127"/>
              <a:ext cx="170994" cy="68011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502920"/>
                <a:gd name="connsiteY0" fmla="*/ 0 h 662940"/>
                <a:gd name="connsiteX1" fmla="*/ 502920 w 502920"/>
                <a:gd name="connsiteY1" fmla="*/ 662940 h 662940"/>
              </a:gdLst>
              <a:ahLst/>
              <a:cxnLst>
                <a:cxn ang="0">
                  <a:pos x="connsiteX0" y="connsiteY0"/>
                </a:cxn>
                <a:cxn ang="0">
                  <a:pos x="connsiteX1" y="connsiteY1"/>
                </a:cxn>
              </a:cxnLst>
              <a:rect l="l" t="t" r="r" b="b"/>
              <a:pathLst>
                <a:path w="502920" h="662940">
                  <a:moveTo>
                    <a:pt x="0" y="0"/>
                  </a:moveTo>
                  <a:lnTo>
                    <a:pt x="502920" y="6629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rot="11774262" flipH="1">
              <a:off x="6295569" y="4533947"/>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8695259">
              <a:off x="7501075" y="4799862"/>
              <a:ext cx="815719" cy="526518"/>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rot="18503468">
              <a:off x="7405150" y="4456511"/>
              <a:ext cx="854781" cy="674165"/>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rot="18503468">
              <a:off x="7247664" y="3386474"/>
              <a:ext cx="728574" cy="638492"/>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rot="1367600" flipH="1">
              <a:off x="6045109" y="3392662"/>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1774262" flipH="1">
              <a:off x="6078034" y="3575723"/>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5135880" y="1821180"/>
              <a:ext cx="1516380" cy="1234440"/>
            </a:xfrm>
            <a:custGeom>
              <a:avLst/>
              <a:gdLst>
                <a:gd name="connsiteX0" fmla="*/ 0 w 1516380"/>
                <a:gd name="connsiteY0" fmla="*/ 0 h 1234440"/>
                <a:gd name="connsiteX1" fmla="*/ 1013460 w 1516380"/>
                <a:gd name="connsiteY1" fmla="*/ 571500 h 1234440"/>
                <a:gd name="connsiteX2" fmla="*/ 1516380 w 1516380"/>
                <a:gd name="connsiteY2" fmla="*/ 1234440 h 1234440"/>
              </a:gdLst>
              <a:ahLst/>
              <a:cxnLst>
                <a:cxn ang="0">
                  <a:pos x="connsiteX0" y="connsiteY0"/>
                </a:cxn>
                <a:cxn ang="0">
                  <a:pos x="connsiteX1" y="connsiteY1"/>
                </a:cxn>
                <a:cxn ang="0">
                  <a:pos x="connsiteX2" y="connsiteY2"/>
                </a:cxn>
              </a:cxnLst>
              <a:rect l="l" t="t" r="r" b="b"/>
              <a:pathLst>
                <a:path w="1516380" h="1234440">
                  <a:moveTo>
                    <a:pt x="0" y="0"/>
                  </a:moveTo>
                  <a:lnTo>
                    <a:pt x="1013460" y="571500"/>
                  </a:lnTo>
                  <a:lnTo>
                    <a:pt x="1516380" y="12344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rot="1367600" flipH="1">
              <a:off x="6748226" y="2720581"/>
              <a:ext cx="479685" cy="48392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rot="7157914">
              <a:off x="6972265" y="2982522"/>
              <a:ext cx="479685" cy="483921"/>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695901" y="2609925"/>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A</a:t>
              </a:r>
            </a:p>
          </p:txBody>
        </p:sp>
        <p:sp>
          <p:nvSpPr>
            <p:cNvPr id="73" name="Rounded Rectangle 72"/>
            <p:cNvSpPr/>
            <p:nvPr/>
          </p:nvSpPr>
          <p:spPr>
            <a:xfrm>
              <a:off x="8336241" y="4435086"/>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E</a:t>
              </a:r>
            </a:p>
          </p:txBody>
        </p:sp>
        <p:sp>
          <p:nvSpPr>
            <p:cNvPr id="74" name="Rounded Rectangle 73"/>
            <p:cNvSpPr/>
            <p:nvPr/>
          </p:nvSpPr>
          <p:spPr>
            <a:xfrm>
              <a:off x="8129143" y="3375945"/>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C</a:t>
              </a:r>
            </a:p>
          </p:txBody>
        </p:sp>
        <p:sp>
          <p:nvSpPr>
            <p:cNvPr id="6" name="Folded Corner 5"/>
            <p:cNvSpPr/>
            <p:nvPr/>
          </p:nvSpPr>
          <p:spPr>
            <a:xfrm>
              <a:off x="5953138" y="166362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7373919" y="3451770"/>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a:off x="7171882" y="2705010"/>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7433955" y="2932297"/>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6218811" y="3725409"/>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6153362" y="3451770"/>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olded Corner 36"/>
            <p:cNvSpPr/>
            <p:nvPr/>
          </p:nvSpPr>
          <p:spPr>
            <a:xfrm>
              <a:off x="8558060" y="374395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olded Corner 37"/>
            <p:cNvSpPr/>
            <p:nvPr/>
          </p:nvSpPr>
          <p:spPr>
            <a:xfrm>
              <a:off x="7773566" y="3743956"/>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olded Corner 38"/>
            <p:cNvSpPr/>
            <p:nvPr/>
          </p:nvSpPr>
          <p:spPr>
            <a:xfrm>
              <a:off x="7092111" y="428331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olded Corner 39"/>
            <p:cNvSpPr/>
            <p:nvPr/>
          </p:nvSpPr>
          <p:spPr>
            <a:xfrm>
              <a:off x="6132742" y="4314997"/>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olded Corner 40"/>
            <p:cNvSpPr/>
            <p:nvPr/>
          </p:nvSpPr>
          <p:spPr>
            <a:xfrm>
              <a:off x="6388888" y="4797984"/>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olded Corner 41"/>
            <p:cNvSpPr/>
            <p:nvPr/>
          </p:nvSpPr>
          <p:spPr>
            <a:xfrm>
              <a:off x="6954271" y="503007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olded Corner 42"/>
            <p:cNvSpPr/>
            <p:nvPr/>
          </p:nvSpPr>
          <p:spPr>
            <a:xfrm>
              <a:off x="7869176" y="4930871"/>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olded Corner 43"/>
            <p:cNvSpPr/>
            <p:nvPr/>
          </p:nvSpPr>
          <p:spPr>
            <a:xfrm>
              <a:off x="7839195" y="4477205"/>
              <a:ext cx="435221" cy="292186"/>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olded Corner 44"/>
            <p:cNvSpPr/>
            <p:nvPr/>
          </p:nvSpPr>
          <p:spPr>
            <a:xfrm>
              <a:off x="6578497" y="3216261"/>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olded Corner 45"/>
            <p:cNvSpPr/>
            <p:nvPr/>
          </p:nvSpPr>
          <p:spPr>
            <a:xfrm>
              <a:off x="8475363" y="3247964"/>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rot="1325712" flipH="1">
              <a:off x="6220172" y="4343522"/>
              <a:ext cx="837720" cy="537680"/>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 name="connsiteX0" fmla="*/ 0 w 1516380"/>
                <a:gd name="connsiteY0" fmla="*/ 0 h 1234440"/>
                <a:gd name="connsiteX1" fmla="*/ 1516380 w 1516380"/>
                <a:gd name="connsiteY1" fmla="*/ 1234440 h 1234440"/>
              </a:gdLst>
              <a:ahLst/>
              <a:cxnLst>
                <a:cxn ang="0">
                  <a:pos x="connsiteX0" y="connsiteY0"/>
                </a:cxn>
                <a:cxn ang="0">
                  <a:pos x="connsiteX1" y="connsiteY1"/>
                </a:cxn>
              </a:cxnLst>
              <a:rect l="l" t="t" r="r" b="b"/>
              <a:pathLst>
                <a:path w="1516380" h="1234440">
                  <a:moveTo>
                    <a:pt x="0" y="0"/>
                  </a:moveTo>
                  <a:cubicBezTo>
                    <a:pt x="490220" y="137160"/>
                    <a:pt x="1102360" y="358140"/>
                    <a:pt x="1516380" y="123444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7001831" y="3656178"/>
              <a:ext cx="106055" cy="327072"/>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502920"/>
                <a:gd name="connsiteY0" fmla="*/ 0 h 662940"/>
                <a:gd name="connsiteX1" fmla="*/ 502920 w 502920"/>
                <a:gd name="connsiteY1" fmla="*/ 662940 h 662940"/>
              </a:gdLst>
              <a:ahLst/>
              <a:cxnLst>
                <a:cxn ang="0">
                  <a:pos x="connsiteX0" y="connsiteY0"/>
                </a:cxn>
                <a:cxn ang="0">
                  <a:pos x="connsiteX1" y="connsiteY1"/>
                </a:cxn>
              </a:cxnLst>
              <a:rect l="l" t="t" r="r" b="b"/>
              <a:pathLst>
                <a:path w="502920" h="662940">
                  <a:moveTo>
                    <a:pt x="0" y="0"/>
                  </a:moveTo>
                  <a:lnTo>
                    <a:pt x="502920" y="6629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7373919" y="5178026"/>
              <a:ext cx="54053" cy="335619"/>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502920"/>
                <a:gd name="connsiteY0" fmla="*/ 0 h 662940"/>
                <a:gd name="connsiteX1" fmla="*/ 502920 w 502920"/>
                <a:gd name="connsiteY1" fmla="*/ 662940 h 662940"/>
              </a:gdLst>
              <a:ahLst/>
              <a:cxnLst>
                <a:cxn ang="0">
                  <a:pos x="connsiteX0" y="connsiteY0"/>
                </a:cxn>
                <a:cxn ang="0">
                  <a:pos x="connsiteX1" y="connsiteY1"/>
                </a:cxn>
              </a:cxnLst>
              <a:rect l="l" t="t" r="r" b="b"/>
              <a:pathLst>
                <a:path w="502920" h="662940">
                  <a:moveTo>
                    <a:pt x="0" y="0"/>
                  </a:moveTo>
                  <a:lnTo>
                    <a:pt x="502920" y="662940"/>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5566328" y="1578583"/>
              <a:ext cx="2141196" cy="3935062"/>
            </a:xfrm>
            <a:custGeom>
              <a:avLst/>
              <a:gdLst>
                <a:gd name="connsiteX0" fmla="*/ 0 w 1516380"/>
                <a:gd name="connsiteY0" fmla="*/ 0 h 1234440"/>
                <a:gd name="connsiteX1" fmla="*/ 1013460 w 1516380"/>
                <a:gd name="connsiteY1" fmla="*/ 571500 h 1234440"/>
                <a:gd name="connsiteX2" fmla="*/ 1516380 w 1516380"/>
                <a:gd name="connsiteY2" fmla="*/ 1234440 h 1234440"/>
                <a:gd name="connsiteX0" fmla="*/ 0 w 1516380"/>
                <a:gd name="connsiteY0" fmla="*/ 0 h 1234440"/>
                <a:gd name="connsiteX1" fmla="*/ 1381488 w 1516380"/>
                <a:gd name="connsiteY1" fmla="*/ 556560 h 1234440"/>
                <a:gd name="connsiteX2" fmla="*/ 1516380 w 1516380"/>
                <a:gd name="connsiteY2" fmla="*/ 1234440 h 1234440"/>
                <a:gd name="connsiteX0" fmla="*/ 0 w 1540467"/>
                <a:gd name="connsiteY0" fmla="*/ 0 h 1234440"/>
                <a:gd name="connsiteX1" fmla="*/ 1381488 w 1540467"/>
                <a:gd name="connsiteY1" fmla="*/ 556560 h 1234440"/>
                <a:gd name="connsiteX2" fmla="*/ 1516380 w 1540467"/>
                <a:gd name="connsiteY2" fmla="*/ 1234440 h 1234440"/>
                <a:gd name="connsiteX0" fmla="*/ 0 w 1540467"/>
                <a:gd name="connsiteY0" fmla="*/ 0 h 1234440"/>
                <a:gd name="connsiteX1" fmla="*/ 1381488 w 1540467"/>
                <a:gd name="connsiteY1" fmla="*/ 556560 h 1234440"/>
                <a:gd name="connsiteX2" fmla="*/ 1516380 w 1540467"/>
                <a:gd name="connsiteY2" fmla="*/ 1234440 h 1234440"/>
                <a:gd name="connsiteX0" fmla="*/ 0 w 1540467"/>
                <a:gd name="connsiteY0" fmla="*/ 0 h 1234440"/>
                <a:gd name="connsiteX1" fmla="*/ 1381488 w 1540467"/>
                <a:gd name="connsiteY1" fmla="*/ 556560 h 1234440"/>
                <a:gd name="connsiteX2" fmla="*/ 1516380 w 1540467"/>
                <a:gd name="connsiteY2" fmla="*/ 1234440 h 1234440"/>
                <a:gd name="connsiteX0" fmla="*/ 0 w 1590996"/>
                <a:gd name="connsiteY0" fmla="*/ 0 h 1234440"/>
                <a:gd name="connsiteX1" fmla="*/ 1381488 w 1590996"/>
                <a:gd name="connsiteY1" fmla="*/ 556560 h 1234440"/>
                <a:gd name="connsiteX2" fmla="*/ 1516380 w 1590996"/>
                <a:gd name="connsiteY2" fmla="*/ 1234440 h 1234440"/>
              </a:gdLst>
              <a:ahLst/>
              <a:cxnLst>
                <a:cxn ang="0">
                  <a:pos x="connsiteX0" y="connsiteY0"/>
                </a:cxn>
                <a:cxn ang="0">
                  <a:pos x="connsiteX1" y="connsiteY1"/>
                </a:cxn>
                <a:cxn ang="0">
                  <a:pos x="connsiteX2" y="connsiteY2"/>
                </a:cxn>
              </a:cxnLst>
              <a:rect l="l" t="t" r="r" b="b"/>
              <a:pathLst>
                <a:path w="1590996" h="1234440">
                  <a:moveTo>
                    <a:pt x="0" y="0"/>
                  </a:moveTo>
                  <a:cubicBezTo>
                    <a:pt x="524193" y="65999"/>
                    <a:pt x="765288" y="173831"/>
                    <a:pt x="1381488" y="556560"/>
                  </a:cubicBezTo>
                  <a:cubicBezTo>
                    <a:pt x="1667086" y="803436"/>
                    <a:pt x="1605888" y="1005492"/>
                    <a:pt x="1516380" y="1234440"/>
                  </a:cubicBezTo>
                </a:path>
              </a:pathLst>
            </a:custGeom>
            <a:noFill/>
            <a:ln w="38100">
              <a:solidFill>
                <a:schemeClr val="tx1"/>
              </a:solidFill>
              <a:prstDash val="sysDash"/>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5306401" y="3705720"/>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B</a:t>
              </a:r>
            </a:p>
          </p:txBody>
        </p:sp>
        <p:sp>
          <p:nvSpPr>
            <p:cNvPr id="72" name="Rounded Rectangle 71"/>
            <p:cNvSpPr/>
            <p:nvPr/>
          </p:nvSpPr>
          <p:spPr>
            <a:xfrm>
              <a:off x="5502188" y="4649543"/>
              <a:ext cx="590550" cy="573514"/>
            </a:xfrm>
            <a:prstGeom prst="round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rial" panose="020B0604020202020204" pitchFamily="34" charset="0"/>
                  <a:cs typeface="Arial" panose="020B0604020202020204" pitchFamily="34" charset="0"/>
                </a:rPr>
                <a:t>D</a:t>
              </a:r>
            </a:p>
          </p:txBody>
        </p:sp>
        <p:sp>
          <p:nvSpPr>
            <p:cNvPr id="75" name="Folded Corner 74"/>
            <p:cNvSpPr/>
            <p:nvPr/>
          </p:nvSpPr>
          <p:spPr>
            <a:xfrm>
              <a:off x="9887038" y="4987550"/>
              <a:ext cx="435221" cy="292186"/>
            </a:xfrm>
            <a:prstGeom prst="foldedCorner">
              <a:avLst>
                <a:gd name="adj" fmla="val 50000"/>
              </a:avLst>
            </a:prstGeom>
            <a:solidFill>
              <a:srgbClr val="0CA46A"/>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olded Corner 75"/>
            <p:cNvSpPr/>
            <p:nvPr/>
          </p:nvSpPr>
          <p:spPr>
            <a:xfrm>
              <a:off x="9861583" y="4505052"/>
              <a:ext cx="359686" cy="292186"/>
            </a:xfrm>
            <a:prstGeom prst="foldedCorner">
              <a:avLst>
                <a:gd name="adj" fmla="val 50000"/>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10322259" y="4461317"/>
              <a:ext cx="955711" cy="379656"/>
            </a:xfrm>
            <a:prstGeom prst="rect">
              <a:avLst/>
            </a:prstGeom>
            <a:noFill/>
          </p:spPr>
          <p:txBody>
            <a:bodyPr wrap="none" rtlCol="0">
              <a:spAutoFit/>
            </a:bodyPr>
            <a:lstStyle/>
            <a:p>
              <a:r>
                <a:rPr lang="en-US" dirty="0"/>
                <a:t>Started</a:t>
              </a:r>
            </a:p>
          </p:txBody>
        </p:sp>
        <p:sp>
          <p:nvSpPr>
            <p:cNvPr id="78" name="TextBox 77"/>
            <p:cNvSpPr txBox="1"/>
            <p:nvPr/>
          </p:nvSpPr>
          <p:spPr>
            <a:xfrm>
              <a:off x="10322259" y="4884550"/>
              <a:ext cx="756938" cy="379656"/>
            </a:xfrm>
            <a:prstGeom prst="rect">
              <a:avLst/>
            </a:prstGeom>
            <a:noFill/>
          </p:spPr>
          <p:txBody>
            <a:bodyPr wrap="none" rtlCol="0">
              <a:spAutoFit/>
            </a:bodyPr>
            <a:lstStyle/>
            <a:p>
              <a:r>
                <a:rPr lang="en-US" dirty="0"/>
                <a:t>Done</a:t>
              </a:r>
            </a:p>
          </p:txBody>
        </p:sp>
        <p:sp>
          <p:nvSpPr>
            <p:cNvPr id="70" name="Rounded Rectangle 69"/>
            <p:cNvSpPr/>
            <p:nvPr/>
          </p:nvSpPr>
          <p:spPr>
            <a:xfrm>
              <a:off x="4678791" y="1394813"/>
              <a:ext cx="6834918" cy="4268469"/>
            </a:xfrm>
            <a:prstGeom prst="roundRect">
              <a:avLst>
                <a:gd name="adj" fmla="val 3928"/>
              </a:avLst>
            </a:prstGeom>
            <a:noFill/>
            <a:ln w="57150">
              <a:solidFill>
                <a:srgbClr val="0CA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E7F5D7E4-4CC3-4712-9399-F94CA981CE41}"/>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1" name="Rectangle 50">
            <a:extLst>
              <a:ext uri="{FF2B5EF4-FFF2-40B4-BE49-F238E27FC236}">
                <a16:creationId xmlns:a16="http://schemas.microsoft.com/office/drawing/2014/main" id="{8846D8A7-B5F0-4B81-A470-2DB1EE8F3DB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16" name="Wave 15"/>
          <p:cNvSpPr/>
          <p:nvPr/>
        </p:nvSpPr>
        <p:spPr>
          <a:xfrm>
            <a:off x="1048872" y="4493525"/>
            <a:ext cx="3133246" cy="807523"/>
          </a:xfrm>
          <a:prstGeom prst="wav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tx1"/>
                </a:solidFill>
                <a:latin typeface="Arial" panose="020B0604020202020204" pitchFamily="34" charset="0"/>
                <a:cs typeface="Arial" panose="020B0604020202020204" pitchFamily="34" charset="0"/>
              </a:rPr>
              <a:t>Brainstorming</a:t>
            </a:r>
          </a:p>
        </p:txBody>
      </p:sp>
      <p:sp>
        <p:nvSpPr>
          <p:cNvPr id="220" name="Google Shape;220;p37"/>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2.7 Meetings in Kanban</a:t>
            </a:r>
            <a:endParaRPr dirty="0"/>
          </a:p>
        </p:txBody>
      </p:sp>
      <p:sp>
        <p:nvSpPr>
          <p:cNvPr id="12" name="Wave 11"/>
          <p:cNvSpPr/>
          <p:nvPr/>
        </p:nvSpPr>
        <p:spPr>
          <a:xfrm>
            <a:off x="1048872" y="3343607"/>
            <a:ext cx="3133246" cy="807523"/>
          </a:xfrm>
          <a:prstGeom prst="wav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tx1"/>
                </a:solidFill>
                <a:latin typeface="Arial" panose="020B0604020202020204" pitchFamily="34" charset="0"/>
                <a:cs typeface="Arial" panose="020B0604020202020204" pitchFamily="34" charset="0"/>
              </a:rPr>
              <a:t>Retrospective meeting</a:t>
            </a:r>
          </a:p>
        </p:txBody>
      </p:sp>
      <p:sp>
        <p:nvSpPr>
          <p:cNvPr id="10" name="Wave 9"/>
          <p:cNvSpPr/>
          <p:nvPr/>
        </p:nvSpPr>
        <p:spPr>
          <a:xfrm>
            <a:off x="1048872" y="2193689"/>
            <a:ext cx="3133246" cy="807523"/>
          </a:xfrm>
          <a:prstGeom prst="wav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None/>
            </a:pPr>
            <a:r>
              <a:rPr lang="en-US" sz="1600" dirty="0">
                <a:solidFill>
                  <a:schemeClr val="tx1"/>
                </a:solidFill>
                <a:latin typeface="Arial" panose="020B0604020202020204" pitchFamily="34" charset="0"/>
                <a:cs typeface="Arial" panose="020B0604020202020204" pitchFamily="34" charset="0"/>
              </a:rPr>
              <a:t>Enterprise sync</a:t>
            </a:r>
          </a:p>
        </p:txBody>
      </p:sp>
      <p:sp>
        <p:nvSpPr>
          <p:cNvPr id="5" name="Wave 4"/>
          <p:cNvSpPr/>
          <p:nvPr/>
        </p:nvSpPr>
        <p:spPr>
          <a:xfrm>
            <a:off x="1048872" y="1627923"/>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None/>
            </a:pPr>
            <a:r>
              <a:rPr lang="en-US" sz="1600" dirty="0">
                <a:solidFill>
                  <a:schemeClr val="bg1"/>
                </a:solidFill>
                <a:latin typeface="Arial" panose="020B0604020202020204" pitchFamily="34" charset="0"/>
                <a:cs typeface="Arial" panose="020B0604020202020204" pitchFamily="34" charset="0"/>
              </a:rPr>
              <a:t>Story start meeting</a:t>
            </a:r>
          </a:p>
        </p:txBody>
      </p:sp>
      <p:sp>
        <p:nvSpPr>
          <p:cNvPr id="11" name="Wave 10"/>
          <p:cNvSpPr/>
          <p:nvPr/>
        </p:nvSpPr>
        <p:spPr>
          <a:xfrm>
            <a:off x="1051960" y="2740069"/>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bg1"/>
                </a:solidFill>
                <a:latin typeface="Arial" panose="020B0604020202020204" pitchFamily="34" charset="0"/>
                <a:cs typeface="Arial" panose="020B0604020202020204" pitchFamily="34" charset="0"/>
              </a:rPr>
              <a:t>Review meeting</a:t>
            </a:r>
          </a:p>
        </p:txBody>
      </p:sp>
      <p:sp>
        <p:nvSpPr>
          <p:cNvPr id="14" name="Wave 13"/>
          <p:cNvSpPr/>
          <p:nvPr/>
        </p:nvSpPr>
        <p:spPr>
          <a:xfrm>
            <a:off x="1051960" y="3920431"/>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Ins="365760" rtlCol="0" anchor="t"/>
          <a:lstStyle/>
          <a:p>
            <a:pPr marL="0" indent="0" algn="r">
              <a:buClr>
                <a:schemeClr val="dk1"/>
              </a:buClr>
              <a:buSzPts val="1100"/>
              <a:buNone/>
            </a:pPr>
            <a:r>
              <a:rPr lang="en-US" sz="1600" dirty="0">
                <a:solidFill>
                  <a:schemeClr val="bg1"/>
                </a:solidFill>
                <a:latin typeface="Arial" panose="020B0604020202020204" pitchFamily="34" charset="0"/>
                <a:cs typeface="Arial" panose="020B0604020202020204" pitchFamily="34" charset="0"/>
              </a:rPr>
              <a:t>Project Kickoff workshop</a:t>
            </a:r>
          </a:p>
        </p:txBody>
      </p:sp>
      <p:sp>
        <p:nvSpPr>
          <p:cNvPr id="15" name="Wave 14"/>
          <p:cNvSpPr/>
          <p:nvPr/>
        </p:nvSpPr>
        <p:spPr>
          <a:xfrm>
            <a:off x="1051960" y="5100793"/>
            <a:ext cx="3133246" cy="807523"/>
          </a:xfrm>
          <a:prstGeom prst="wave">
            <a:avLst/>
          </a:prstGeom>
          <a:solidFill>
            <a:srgbClr val="44546A"/>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ctr">
              <a:buClr>
                <a:schemeClr val="dk1"/>
              </a:buClr>
              <a:buSzPts val="1100"/>
              <a:buNone/>
            </a:pPr>
            <a:r>
              <a:rPr lang="en-US" sz="1600" dirty="0">
                <a:solidFill>
                  <a:schemeClr val="bg1"/>
                </a:solidFill>
                <a:latin typeface="Arial" panose="020B0604020202020204" pitchFamily="34" charset="0"/>
                <a:cs typeface="Arial" panose="020B0604020202020204" pitchFamily="34" charset="0"/>
              </a:rPr>
              <a:t>Daily Stand-up</a:t>
            </a:r>
          </a:p>
        </p:txBody>
      </p:sp>
      <p:sp>
        <p:nvSpPr>
          <p:cNvPr id="8" name="Flowchart: Connector 7"/>
          <p:cNvSpPr/>
          <p:nvPr/>
        </p:nvSpPr>
        <p:spPr>
          <a:xfrm>
            <a:off x="1179989" y="1830134"/>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1</a:t>
            </a:r>
          </a:p>
        </p:txBody>
      </p:sp>
      <p:sp>
        <p:nvSpPr>
          <p:cNvPr id="19" name="Flowchart: Connector 18"/>
          <p:cNvSpPr/>
          <p:nvPr/>
        </p:nvSpPr>
        <p:spPr>
          <a:xfrm>
            <a:off x="1179989" y="2409536"/>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2</a:t>
            </a:r>
          </a:p>
        </p:txBody>
      </p:sp>
      <p:sp>
        <p:nvSpPr>
          <p:cNvPr id="20" name="Flowchart: Connector 19"/>
          <p:cNvSpPr/>
          <p:nvPr/>
        </p:nvSpPr>
        <p:spPr>
          <a:xfrm>
            <a:off x="1179989" y="2988938"/>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3</a:t>
            </a:r>
          </a:p>
        </p:txBody>
      </p:sp>
      <p:sp>
        <p:nvSpPr>
          <p:cNvPr id="21" name="Flowchart: Connector 20"/>
          <p:cNvSpPr/>
          <p:nvPr/>
        </p:nvSpPr>
        <p:spPr>
          <a:xfrm>
            <a:off x="1179989" y="3568340"/>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4</a:t>
            </a:r>
          </a:p>
        </p:txBody>
      </p:sp>
      <p:sp>
        <p:nvSpPr>
          <p:cNvPr id="22" name="Flowchart: Connector 21"/>
          <p:cNvSpPr/>
          <p:nvPr/>
        </p:nvSpPr>
        <p:spPr>
          <a:xfrm>
            <a:off x="1179989" y="4147742"/>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5</a:t>
            </a:r>
          </a:p>
        </p:txBody>
      </p:sp>
      <p:sp>
        <p:nvSpPr>
          <p:cNvPr id="23" name="Flowchart: Connector 22"/>
          <p:cNvSpPr/>
          <p:nvPr/>
        </p:nvSpPr>
        <p:spPr>
          <a:xfrm>
            <a:off x="1179989" y="4727144"/>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6</a:t>
            </a:r>
          </a:p>
        </p:txBody>
      </p:sp>
      <p:sp>
        <p:nvSpPr>
          <p:cNvPr id="24" name="Flowchart: Connector 23"/>
          <p:cNvSpPr/>
          <p:nvPr/>
        </p:nvSpPr>
        <p:spPr>
          <a:xfrm>
            <a:off x="1179989" y="5306546"/>
            <a:ext cx="282920" cy="282920"/>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7</a:t>
            </a:r>
          </a:p>
        </p:txBody>
      </p:sp>
      <p:grpSp>
        <p:nvGrpSpPr>
          <p:cNvPr id="13" name="Group 12"/>
          <p:cNvGrpSpPr/>
          <p:nvPr/>
        </p:nvGrpSpPr>
        <p:grpSpPr>
          <a:xfrm>
            <a:off x="5885258" y="1683719"/>
            <a:ext cx="3845596" cy="4335081"/>
            <a:chOff x="5885258" y="1410626"/>
            <a:chExt cx="3845596" cy="4335081"/>
          </a:xfrm>
        </p:grpSpPr>
        <p:sp>
          <p:nvSpPr>
            <p:cNvPr id="2" name="Rectangle 1"/>
            <p:cNvSpPr/>
            <p:nvPr/>
          </p:nvSpPr>
          <p:spPr>
            <a:xfrm>
              <a:off x="6041255" y="1491580"/>
              <a:ext cx="3496470" cy="338554"/>
            </a:xfrm>
            <a:prstGeom prst="rect">
              <a:avLst/>
            </a:prstGeom>
          </p:spPr>
          <p:txBody>
            <a:bodyPr wrap="none">
              <a:spAutoFit/>
            </a:bodyPr>
            <a:lstStyle/>
            <a:p>
              <a:pPr algn="ctr"/>
              <a:r>
                <a:rPr lang="en-US" sz="1600" b="1" dirty="0"/>
                <a:t>MEETINGS IN KANBAN SYSTEMS</a:t>
              </a:r>
            </a:p>
          </p:txBody>
        </p:sp>
        <p:pic>
          <p:nvPicPr>
            <p:cNvPr id="4" name="Picture 3"/>
            <p:cNvPicPr>
              <a:picLocks noChangeAspect="1"/>
            </p:cNvPicPr>
            <p:nvPr/>
          </p:nvPicPr>
          <p:blipFill rotWithShape="1">
            <a:blip r:embed="rId3"/>
            <a:srcRect l="20620" r="23110"/>
            <a:stretch/>
          </p:blipFill>
          <p:spPr>
            <a:xfrm>
              <a:off x="6041255" y="2034390"/>
              <a:ext cx="3389323" cy="3505504"/>
            </a:xfrm>
            <a:prstGeom prst="rect">
              <a:avLst/>
            </a:prstGeom>
          </p:spPr>
        </p:pic>
        <p:sp>
          <p:nvSpPr>
            <p:cNvPr id="7" name="Rectangle 6"/>
            <p:cNvSpPr/>
            <p:nvPr/>
          </p:nvSpPr>
          <p:spPr>
            <a:xfrm>
              <a:off x="5885258" y="1410626"/>
              <a:ext cx="3845596" cy="433508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FE5BE070-DC77-4AAA-9CFD-0AB9BA3EA7A8}"/>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7685DF7D-CD72-4946-B6C3-04EAFE04435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9"/>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2.8 How to Choose Between Scrum and Kanban?</a:t>
            </a:r>
            <a:endParaRPr dirty="0"/>
          </a:p>
        </p:txBody>
      </p:sp>
      <p:sp>
        <p:nvSpPr>
          <p:cNvPr id="236" name="Google Shape;236;p39"/>
          <p:cNvSpPr txBox="1">
            <a:spLocks noGrp="1"/>
          </p:cNvSpPr>
          <p:nvPr>
            <p:ph type="body" sz="quarter" idx="24"/>
          </p:nvPr>
        </p:nvSpPr>
        <p:spPr>
          <a:prstGeom prst="rect">
            <a:avLst/>
          </a:prstGeom>
          <a:noFill/>
          <a:ln>
            <a:noFill/>
          </a:ln>
        </p:spPr>
        <p:txBody>
          <a:bodyPr spcFirstLastPara="1" wrap="square" lIns="121900" tIns="121900" rIns="121900" bIns="121900" anchor="t" anchorCtr="0">
            <a:noAutofit/>
          </a:bodyPr>
          <a:lstStyle/>
          <a:p>
            <a:pPr marL="0" indent="0">
              <a:buNone/>
            </a:pPr>
            <a:endParaRPr/>
          </a:p>
          <a:p>
            <a:pPr marL="0" indent="0">
              <a:buNone/>
            </a:pPr>
            <a:endParaRPr/>
          </a:p>
          <a:p>
            <a:pPr marL="0" indent="0">
              <a:buNone/>
            </a:pPr>
            <a:endParaRPr/>
          </a:p>
        </p:txBody>
      </p:sp>
      <p:pic>
        <p:nvPicPr>
          <p:cNvPr id="237" name="Google Shape;237;p39"/>
          <p:cNvPicPr preferRelativeResize="0"/>
          <p:nvPr/>
        </p:nvPicPr>
        <p:blipFill rotWithShape="1">
          <a:blip r:embed="rId3"/>
          <a:srcRect l="1130" t="1813" r="1587" b="4018"/>
          <a:stretch/>
        </p:blipFill>
        <p:spPr>
          <a:xfrm>
            <a:off x="2420470" y="1559859"/>
            <a:ext cx="7664825" cy="4113748"/>
          </a:xfrm>
          <a:prstGeom prst="rect">
            <a:avLst/>
          </a:prstGeom>
          <a:noFill/>
          <a:ln w="57150">
            <a:solidFill>
              <a:srgbClr val="0CA46A"/>
            </a:solidFill>
          </a:ln>
        </p:spPr>
      </p:pic>
      <p:sp>
        <p:nvSpPr>
          <p:cNvPr id="5" name="Rectangle 4">
            <a:extLst>
              <a:ext uri="{FF2B5EF4-FFF2-40B4-BE49-F238E27FC236}">
                <a16:creationId xmlns:a16="http://schemas.microsoft.com/office/drawing/2014/main" id="{F8A8632C-5C61-4060-AD56-4767AA989729}"/>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BBF27925-9835-4A89-9F69-265B9776B9F6}"/>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p:txBody>
          <a:bodyPr/>
          <a:lstStyle/>
          <a:p>
            <a:r>
              <a:rPr lang="en-US"/>
              <a:t>In a Nutshell, we learnt: </a:t>
            </a:r>
            <a:endParaRPr lang="en-US" dirty="0"/>
          </a:p>
        </p:txBody>
      </p:sp>
      <p:sp>
        <p:nvSpPr>
          <p:cNvPr id="243" name="Google Shape;243;p40"/>
          <p:cNvSpPr txBox="1">
            <a:spLocks noGrp="1"/>
          </p:cNvSpPr>
          <p:nvPr>
            <p:ph type="body" sz="quarter" idx="26"/>
          </p:nvPr>
        </p:nvSpPr>
        <p:spPr/>
        <p:txBody>
          <a:bodyPr/>
          <a:lstStyle/>
          <a:p>
            <a:r>
              <a:rPr lang="en-US"/>
              <a:t>Kanban Principle</a:t>
            </a:r>
          </a:p>
          <a:p>
            <a:r>
              <a:rPr lang="en-US"/>
              <a:t>Kanban Board</a:t>
            </a:r>
          </a:p>
          <a:p>
            <a:r>
              <a:rPr lang="en-US"/>
              <a:t>Kanban Core Practices</a:t>
            </a:r>
          </a:p>
          <a:p>
            <a:pPr lvl="1"/>
            <a:r>
              <a:rPr lang="en-US"/>
              <a:t>Make work visible</a:t>
            </a:r>
          </a:p>
          <a:p>
            <a:pPr lvl="1"/>
            <a:r>
              <a:rPr lang="en-US"/>
              <a:t>Limit work in progress (WiP)</a:t>
            </a:r>
          </a:p>
          <a:p>
            <a:pPr lvl="1"/>
            <a:r>
              <a:rPr lang="en-US"/>
              <a:t>Manage flow</a:t>
            </a:r>
          </a:p>
          <a:p>
            <a:pPr lvl="1"/>
            <a:r>
              <a:rPr lang="en-US"/>
              <a:t>Make progress policies explicit</a:t>
            </a:r>
          </a:p>
          <a:p>
            <a:pPr lvl="1"/>
            <a:r>
              <a:rPr lang="en-US"/>
              <a:t>Implement feedback mechanisms</a:t>
            </a:r>
          </a:p>
          <a:p>
            <a:pPr lvl="1"/>
            <a:r>
              <a:rPr lang="en-US"/>
              <a:t>Improve collaboratively (using methods and models)</a:t>
            </a:r>
          </a:p>
          <a:p>
            <a:endParaRPr lang="en-US"/>
          </a:p>
          <a:p>
            <a:endParaRPr lang="en-US" dirty="0"/>
          </a:p>
        </p:txBody>
      </p:sp>
      <p:sp>
        <p:nvSpPr>
          <p:cNvPr id="4" name="Rectangle 3">
            <a:extLst>
              <a:ext uri="{FF2B5EF4-FFF2-40B4-BE49-F238E27FC236}">
                <a16:creationId xmlns:a16="http://schemas.microsoft.com/office/drawing/2014/main" id="{F3F2ACD8-896A-42E7-9243-73E8D328A11D}"/>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0C86B35-EA97-4828-96E6-2E4859508BBC}"/>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2E660D-C64D-4372-898A-FADED6808979}"/>
              </a:ext>
            </a:extLst>
          </p:cNvPr>
          <p:cNvSpPr/>
          <p:nvPr/>
        </p:nvSpPr>
        <p:spPr>
          <a:xfrm>
            <a:off x="304800" y="295275"/>
            <a:ext cx="1628775" cy="6381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1558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a:lstStyle/>
          <a:p>
            <a:r>
              <a:rPr lang="en-US"/>
              <a:t>Module Topics</a:t>
            </a:r>
          </a:p>
        </p:txBody>
      </p:sp>
      <p:sp>
        <p:nvSpPr>
          <p:cNvPr id="67" name="Google Shape;67;p15"/>
          <p:cNvSpPr txBox="1">
            <a:spLocks noGrp="1"/>
          </p:cNvSpPr>
          <p:nvPr>
            <p:ph type="body" sz="quarter" idx="24"/>
          </p:nvPr>
        </p:nvSpPr>
        <p:spPr/>
        <p:txBody>
          <a:bodyPr/>
          <a:lstStyle/>
          <a:p>
            <a:r>
              <a:rPr lang="en-US"/>
              <a:t>Let us take a quick look at the topics that we will cover in this module:</a:t>
            </a:r>
          </a:p>
          <a:p>
            <a:r>
              <a:rPr lang="en-US" b="1"/>
              <a:t>Testing and Debugging </a:t>
            </a:r>
          </a:p>
          <a:p>
            <a:pPr lvl="1"/>
            <a:r>
              <a:rPr lang="en-US"/>
              <a:t>Kanban Principle</a:t>
            </a:r>
          </a:p>
          <a:p>
            <a:pPr lvl="1"/>
            <a:r>
              <a:rPr lang="en-US"/>
              <a:t>Kanban Board</a:t>
            </a:r>
          </a:p>
          <a:p>
            <a:pPr lvl="1"/>
            <a:r>
              <a:rPr lang="en-US"/>
              <a:t>Kanban Core Practices</a:t>
            </a:r>
          </a:p>
          <a:p>
            <a:pPr lvl="2"/>
            <a:r>
              <a:rPr lang="en-US"/>
              <a:t>Make work visible</a:t>
            </a:r>
          </a:p>
          <a:p>
            <a:pPr lvl="2"/>
            <a:r>
              <a:rPr lang="en-US"/>
              <a:t>Limit work in progress (WiP)</a:t>
            </a:r>
          </a:p>
          <a:p>
            <a:pPr lvl="2"/>
            <a:r>
              <a:rPr lang="en-US"/>
              <a:t>Manage flow</a:t>
            </a:r>
          </a:p>
          <a:p>
            <a:pPr lvl="2"/>
            <a:r>
              <a:rPr lang="en-US"/>
              <a:t>Make progress policies explicit</a:t>
            </a:r>
          </a:p>
          <a:p>
            <a:pPr lvl="2"/>
            <a:r>
              <a:rPr lang="en-US"/>
              <a:t>Implement feedback mechanisms</a:t>
            </a:r>
          </a:p>
          <a:p>
            <a:pPr lvl="2"/>
            <a:r>
              <a:rPr lang="en-US"/>
              <a:t>Improve collaboratively (using methods and models).</a:t>
            </a:r>
          </a:p>
          <a:p>
            <a:endParaRPr lang="en-US" dirty="0"/>
          </a:p>
        </p:txBody>
      </p:sp>
      <p:sp>
        <p:nvSpPr>
          <p:cNvPr id="4" name="Rectangle 3">
            <a:extLst>
              <a:ext uri="{FF2B5EF4-FFF2-40B4-BE49-F238E27FC236}">
                <a16:creationId xmlns:a16="http://schemas.microsoft.com/office/drawing/2014/main" id="{47FC6D32-2F74-4B83-858F-D497243863E1}"/>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332C8AD-295C-41AB-B589-D724105ABCB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p:txBody>
          <a:bodyPr/>
          <a:lstStyle/>
          <a:p>
            <a:r>
              <a:rPr lang="en-US" dirty="0"/>
              <a:t>2.1 What is Kanban?</a:t>
            </a:r>
          </a:p>
        </p:txBody>
      </p:sp>
      <p:sp>
        <p:nvSpPr>
          <p:cNvPr id="73" name="Google Shape;73;p16"/>
          <p:cNvSpPr txBox="1">
            <a:spLocks noGrp="1"/>
          </p:cNvSpPr>
          <p:nvPr>
            <p:ph type="body" sz="quarter" idx="24"/>
          </p:nvPr>
        </p:nvSpPr>
        <p:spPr>
          <a:xfrm>
            <a:off x="514349" y="1304995"/>
            <a:ext cx="11313473" cy="4840828"/>
          </a:xfrm>
        </p:spPr>
        <p:txBody>
          <a:bodyPr/>
          <a:lstStyle/>
          <a:p>
            <a:pPr lvl="1"/>
            <a:r>
              <a:rPr lang="en-US" dirty="0"/>
              <a:t>Kanban means signal card in Japanese.</a:t>
            </a:r>
          </a:p>
          <a:p>
            <a:pPr lvl="2"/>
            <a:r>
              <a:rPr lang="en-US" dirty="0" err="1"/>
              <a:t>Kan</a:t>
            </a:r>
            <a:r>
              <a:rPr lang="en-US" dirty="0"/>
              <a:t> - Signal</a:t>
            </a:r>
          </a:p>
          <a:p>
            <a:pPr lvl="2"/>
            <a:r>
              <a:rPr lang="en-US" dirty="0"/>
              <a:t>Ban - card</a:t>
            </a:r>
          </a:p>
          <a:p>
            <a:pPr lvl="1"/>
            <a:r>
              <a:rPr lang="en-US" dirty="0"/>
              <a:t>Kanban System means a system that manages work using (real or virtual) </a:t>
            </a:r>
            <a:r>
              <a:rPr lang="en-US" dirty="0" err="1"/>
              <a:t>Kanbans</a:t>
            </a:r>
            <a:r>
              <a:rPr lang="en-US" dirty="0"/>
              <a:t> to control the flow.</a:t>
            </a:r>
          </a:p>
          <a:p>
            <a:endParaRPr lang="en-US" dirty="0"/>
          </a:p>
        </p:txBody>
      </p:sp>
      <p:grpSp>
        <p:nvGrpSpPr>
          <p:cNvPr id="48" name="Group 47"/>
          <p:cNvGrpSpPr/>
          <p:nvPr/>
        </p:nvGrpSpPr>
        <p:grpSpPr>
          <a:xfrm>
            <a:off x="2517569" y="2840701"/>
            <a:ext cx="7517080" cy="3393848"/>
            <a:chOff x="2838203" y="2840701"/>
            <a:chExt cx="7517080" cy="3393848"/>
          </a:xfrm>
        </p:grpSpPr>
        <p:sp>
          <p:nvSpPr>
            <p:cNvPr id="47" name="Rectangle 46"/>
            <p:cNvSpPr/>
            <p:nvPr/>
          </p:nvSpPr>
          <p:spPr>
            <a:xfrm>
              <a:off x="2838203" y="2840701"/>
              <a:ext cx="7517080" cy="3393848"/>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431969" y="2983201"/>
              <a:ext cx="2327563" cy="1695677"/>
            </a:xfrm>
            <a:prstGeom prst="rightArrow">
              <a:avLst>
                <a:gd name="adj1" fmla="val 50000"/>
                <a:gd name="adj2" fmla="val 22687"/>
              </a:avLst>
            </a:prstGeom>
            <a:solidFill>
              <a:srgbClr val="0CA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10800000">
              <a:off x="6206708" y="3372591"/>
              <a:ext cx="3269799" cy="2187575"/>
            </a:xfrm>
            <a:prstGeom prst="triangle">
              <a:avLst/>
            </a:prstGeom>
            <a:solidFill>
              <a:srgbClr val="0CA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9476507" y="4678878"/>
              <a:ext cx="581893" cy="475013"/>
            </a:xfrm>
            <a:prstGeom prst="cube">
              <a:avLst/>
            </a:prstGeom>
            <a:solidFill>
              <a:srgbClr val="44546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7550661" y="3725409"/>
              <a:ext cx="527922" cy="430955"/>
              <a:chOff x="10727375" y="4678878"/>
              <a:chExt cx="581893" cy="475013"/>
            </a:xfrm>
          </p:grpSpPr>
          <p:sp>
            <p:nvSpPr>
              <p:cNvPr id="22" name="Cube 21"/>
              <p:cNvSpPr/>
              <p:nvPr/>
            </p:nvSpPr>
            <p:spPr>
              <a:xfrm>
                <a:off x="10727375" y="4678878"/>
                <a:ext cx="581893" cy="475013"/>
              </a:xfrm>
              <a:prstGeom prst="cube">
                <a:avLst/>
              </a:prstGeom>
              <a:solidFill>
                <a:srgbClr val="44546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849958" y="4897257"/>
                <a:ext cx="206101" cy="170332"/>
              </a:xfrm>
              <a:prstGeom prst="rect">
                <a:avLst/>
              </a:prstGeom>
              <a:solidFill>
                <a:srgbClr val="0EC07D"/>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897518" y="3725409"/>
              <a:ext cx="527922" cy="430955"/>
              <a:chOff x="10727375" y="4678878"/>
              <a:chExt cx="581893" cy="475013"/>
            </a:xfrm>
          </p:grpSpPr>
          <p:sp>
            <p:nvSpPr>
              <p:cNvPr id="26" name="Cube 25"/>
              <p:cNvSpPr/>
              <p:nvPr/>
            </p:nvSpPr>
            <p:spPr>
              <a:xfrm>
                <a:off x="10727375" y="4678878"/>
                <a:ext cx="581893" cy="475013"/>
              </a:xfrm>
              <a:prstGeom prst="cube">
                <a:avLst/>
              </a:prstGeom>
              <a:solidFill>
                <a:srgbClr val="44546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849958" y="4897257"/>
                <a:ext cx="206101" cy="170332"/>
              </a:xfrm>
              <a:prstGeom prst="rect">
                <a:avLst/>
              </a:prstGeom>
              <a:solidFill>
                <a:srgbClr val="0EC07D"/>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Cube 27"/>
            <p:cNvSpPr/>
            <p:nvPr/>
          </p:nvSpPr>
          <p:spPr>
            <a:xfrm>
              <a:off x="3948932" y="3791079"/>
              <a:ext cx="437185" cy="324441"/>
            </a:xfrm>
            <a:prstGeom prst="cube">
              <a:avLst/>
            </a:prstGeom>
            <a:solidFill>
              <a:srgbClr val="44546A"/>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017590" y="4459772"/>
              <a:ext cx="451164" cy="1064770"/>
              <a:chOff x="254421" y="4292456"/>
              <a:chExt cx="436063" cy="881748"/>
            </a:xfrm>
          </p:grpSpPr>
          <p:sp>
            <p:nvSpPr>
              <p:cNvPr id="30" name="Rectangle 29"/>
              <p:cNvSpPr/>
              <p:nvPr/>
            </p:nvSpPr>
            <p:spPr>
              <a:xfrm>
                <a:off x="254421" y="4292456"/>
                <a:ext cx="436063" cy="11355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54421" y="4402198"/>
                <a:ext cx="436063" cy="11355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54421" y="4511940"/>
                <a:ext cx="436063" cy="113554"/>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4421" y="4621682"/>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54421" y="4731424"/>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54421" y="4841166"/>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54421" y="4950908"/>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4421" y="5060650"/>
                <a:ext cx="436063" cy="113554"/>
              </a:xfrm>
              <a:prstGeom prst="rect">
                <a:avLst/>
              </a:prstGeom>
              <a:solidFill>
                <a:schemeClr val="bg1"/>
              </a:solidFill>
              <a:ln>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23"/>
            <p:cNvSpPr/>
            <p:nvPr/>
          </p:nvSpPr>
          <p:spPr>
            <a:xfrm>
              <a:off x="4587707" y="4203865"/>
              <a:ext cx="3855649" cy="760021"/>
            </a:xfrm>
            <a:custGeom>
              <a:avLst/>
              <a:gdLst>
                <a:gd name="connsiteX0" fmla="*/ 3752603 w 3752603"/>
                <a:gd name="connsiteY0" fmla="*/ 0 h 760021"/>
                <a:gd name="connsiteX1" fmla="*/ 3752603 w 3752603"/>
                <a:gd name="connsiteY1" fmla="*/ 760021 h 760021"/>
                <a:gd name="connsiteX2" fmla="*/ 0 w 3752603"/>
                <a:gd name="connsiteY2" fmla="*/ 760021 h 760021"/>
              </a:gdLst>
              <a:ahLst/>
              <a:cxnLst>
                <a:cxn ang="0">
                  <a:pos x="connsiteX0" y="connsiteY0"/>
                </a:cxn>
                <a:cxn ang="0">
                  <a:pos x="connsiteX1" y="connsiteY1"/>
                </a:cxn>
                <a:cxn ang="0">
                  <a:pos x="connsiteX2" y="connsiteY2"/>
                </a:cxn>
              </a:cxnLst>
              <a:rect l="l" t="t" r="r" b="b"/>
              <a:pathLst>
                <a:path w="3752603" h="760021">
                  <a:moveTo>
                    <a:pt x="3752603" y="0"/>
                  </a:moveTo>
                  <a:lnTo>
                    <a:pt x="3752603" y="760021"/>
                  </a:lnTo>
                  <a:lnTo>
                    <a:pt x="0" y="760021"/>
                  </a:ln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a:off x="3726157" y="4857335"/>
              <a:ext cx="104772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8573984" y="4191990"/>
              <a:ext cx="752102" cy="771896"/>
            </a:xfrm>
            <a:custGeom>
              <a:avLst/>
              <a:gdLst>
                <a:gd name="connsiteX0" fmla="*/ 0 w 546265"/>
                <a:gd name="connsiteY0" fmla="*/ 0 h 771896"/>
                <a:gd name="connsiteX1" fmla="*/ 0 w 546265"/>
                <a:gd name="connsiteY1" fmla="*/ 771896 h 771896"/>
                <a:gd name="connsiteX2" fmla="*/ 546265 w 546265"/>
                <a:gd name="connsiteY2" fmla="*/ 771896 h 771896"/>
              </a:gdLst>
              <a:ahLst/>
              <a:cxnLst>
                <a:cxn ang="0">
                  <a:pos x="connsiteX0" y="connsiteY0"/>
                </a:cxn>
                <a:cxn ang="0">
                  <a:pos x="connsiteX1" y="connsiteY1"/>
                </a:cxn>
                <a:cxn ang="0">
                  <a:pos x="connsiteX2" y="connsiteY2"/>
                </a:cxn>
              </a:cxnLst>
              <a:rect l="l" t="t" r="r" b="b"/>
              <a:pathLst>
                <a:path w="546265" h="771896">
                  <a:moveTo>
                    <a:pt x="0" y="0"/>
                  </a:moveTo>
                  <a:lnTo>
                    <a:pt x="0" y="771896"/>
                  </a:lnTo>
                  <a:lnTo>
                    <a:pt x="546265" y="771896"/>
                  </a:lnTo>
                </a:path>
              </a:pathLst>
            </a:custGeom>
            <a:noFill/>
            <a:ln w="762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885258" y="4889057"/>
              <a:ext cx="285827" cy="147617"/>
            </a:xfrm>
            <a:prstGeom prst="rect">
              <a:avLst/>
            </a:prstGeom>
            <a:solidFill>
              <a:srgbClr val="4454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443858" y="3380237"/>
              <a:ext cx="1902816" cy="369332"/>
            </a:xfrm>
            <a:prstGeom prst="rect">
              <a:avLst/>
            </a:prstGeom>
          </p:spPr>
          <p:txBody>
            <a:bodyPr wrap="square">
              <a:spAutoFit/>
            </a:bodyPr>
            <a:lstStyle/>
            <a:p>
              <a:r>
                <a:rPr lang="en-US" sz="1800" b="1" dirty="0">
                  <a:solidFill>
                    <a:schemeClr val="bg1"/>
                  </a:solidFill>
                </a:rPr>
                <a:t>Manufacturing</a:t>
              </a:r>
            </a:p>
          </p:txBody>
        </p:sp>
        <p:sp>
          <p:nvSpPr>
            <p:cNvPr id="49" name="Rectangle 48"/>
            <p:cNvSpPr/>
            <p:nvPr/>
          </p:nvSpPr>
          <p:spPr>
            <a:xfrm>
              <a:off x="3422504" y="5527963"/>
              <a:ext cx="4239370" cy="646331"/>
            </a:xfrm>
            <a:prstGeom prst="rect">
              <a:avLst/>
            </a:prstGeom>
          </p:spPr>
          <p:txBody>
            <a:bodyPr wrap="square">
              <a:spAutoFit/>
            </a:bodyPr>
            <a:lstStyle/>
            <a:p>
              <a:r>
                <a:rPr lang="en-US" sz="1800" dirty="0"/>
                <a:t>if red zone reached, then production (e.g. reconstitution of the consumption)</a:t>
              </a:r>
            </a:p>
          </p:txBody>
        </p:sp>
        <p:sp>
          <p:nvSpPr>
            <p:cNvPr id="50" name="Rectangle 49"/>
            <p:cNvSpPr/>
            <p:nvPr/>
          </p:nvSpPr>
          <p:spPr>
            <a:xfrm>
              <a:off x="6671168" y="3331958"/>
              <a:ext cx="1902816" cy="379656"/>
            </a:xfrm>
            <a:prstGeom prst="rect">
              <a:avLst/>
            </a:prstGeom>
          </p:spPr>
          <p:txBody>
            <a:bodyPr wrap="square">
              <a:spAutoFit/>
            </a:bodyPr>
            <a:lstStyle/>
            <a:p>
              <a:r>
                <a:rPr lang="en-US" sz="1800" b="1" dirty="0">
                  <a:solidFill>
                    <a:schemeClr val="bg1"/>
                  </a:solidFill>
                </a:rPr>
                <a:t>Distribution</a:t>
              </a:r>
            </a:p>
          </p:txBody>
        </p:sp>
        <p:sp>
          <p:nvSpPr>
            <p:cNvPr id="51" name="Rectangle 50"/>
            <p:cNvSpPr/>
            <p:nvPr/>
          </p:nvSpPr>
          <p:spPr>
            <a:xfrm>
              <a:off x="8184670" y="3800459"/>
              <a:ext cx="1729833" cy="379656"/>
            </a:xfrm>
            <a:prstGeom prst="rect">
              <a:avLst/>
            </a:prstGeom>
          </p:spPr>
          <p:txBody>
            <a:bodyPr wrap="square">
              <a:spAutoFit/>
            </a:bodyPr>
            <a:lstStyle/>
            <a:p>
              <a:r>
                <a:rPr lang="en-US" b="1" dirty="0"/>
                <a:t>consumption</a:t>
              </a:r>
            </a:p>
          </p:txBody>
        </p:sp>
        <p:sp>
          <p:nvSpPr>
            <p:cNvPr id="52" name="Rectangle 51"/>
            <p:cNvSpPr/>
            <p:nvPr/>
          </p:nvSpPr>
          <p:spPr>
            <a:xfrm>
              <a:off x="3245198" y="4667758"/>
              <a:ext cx="728263" cy="666977"/>
            </a:xfrm>
            <a:prstGeom prst="rect">
              <a:avLst/>
            </a:prstGeom>
          </p:spPr>
          <p:txBody>
            <a:bodyPr wrap="square">
              <a:spAutoFit/>
            </a:bodyPr>
            <a:lstStyle/>
            <a:p>
              <a:r>
                <a:rPr lang="en-US" sz="1800" dirty="0"/>
                <a:t>red zone</a:t>
              </a:r>
            </a:p>
          </p:txBody>
        </p:sp>
        <p:sp>
          <p:nvSpPr>
            <p:cNvPr id="45" name="Rectangle 44"/>
            <p:cNvSpPr/>
            <p:nvPr/>
          </p:nvSpPr>
          <p:spPr>
            <a:xfrm>
              <a:off x="4525165" y="4513555"/>
              <a:ext cx="3890679" cy="379656"/>
            </a:xfrm>
            <a:prstGeom prst="rect">
              <a:avLst/>
            </a:prstGeom>
          </p:spPr>
          <p:txBody>
            <a:bodyPr wrap="none">
              <a:spAutoFit/>
            </a:bodyPr>
            <a:lstStyle/>
            <a:p>
              <a:pPr algn="ctr"/>
              <a:r>
                <a:rPr lang="en-US" sz="1800" dirty="0" err="1"/>
                <a:t>kanban</a:t>
              </a:r>
              <a:r>
                <a:rPr lang="en-US" sz="1800" dirty="0"/>
                <a:t> card (or </a:t>
              </a:r>
              <a:r>
                <a:rPr lang="en-US" sz="1800" dirty="0" err="1"/>
                <a:t>lable</a:t>
              </a:r>
              <a:r>
                <a:rPr lang="en-US" sz="1800" dirty="0"/>
                <a:t>) returns to table</a:t>
              </a:r>
            </a:p>
          </p:txBody>
        </p:sp>
        <p:sp>
          <p:nvSpPr>
            <p:cNvPr id="54" name="Rectangle 53"/>
            <p:cNvSpPr/>
            <p:nvPr/>
          </p:nvSpPr>
          <p:spPr>
            <a:xfrm>
              <a:off x="4534125" y="5069563"/>
              <a:ext cx="1553630" cy="379656"/>
            </a:xfrm>
            <a:prstGeom prst="rect">
              <a:avLst/>
            </a:prstGeom>
          </p:spPr>
          <p:txBody>
            <a:bodyPr wrap="none">
              <a:spAutoFit/>
            </a:bodyPr>
            <a:lstStyle/>
            <a:p>
              <a:r>
                <a:rPr lang="en-US" sz="1800" dirty="0" err="1"/>
                <a:t>kanban</a:t>
              </a:r>
              <a:r>
                <a:rPr lang="en-US" sz="1800" dirty="0"/>
                <a:t> table</a:t>
              </a:r>
            </a:p>
          </p:txBody>
        </p:sp>
      </p:grpSp>
      <p:sp>
        <p:nvSpPr>
          <p:cNvPr id="38" name="Rectangle 37">
            <a:extLst>
              <a:ext uri="{FF2B5EF4-FFF2-40B4-BE49-F238E27FC236}">
                <a16:creationId xmlns:a16="http://schemas.microsoft.com/office/drawing/2014/main" id="{5C69E0D6-FB89-4304-8719-8C4371EC4004}"/>
              </a:ext>
            </a:extLst>
          </p:cNvPr>
          <p:cNvSpPr/>
          <p:nvPr/>
        </p:nvSpPr>
        <p:spPr>
          <a:xfrm>
            <a:off x="76200" y="6419851"/>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Rectangle 38">
            <a:extLst>
              <a:ext uri="{FF2B5EF4-FFF2-40B4-BE49-F238E27FC236}">
                <a16:creationId xmlns:a16="http://schemas.microsoft.com/office/drawing/2014/main" id="{4297E3AF-1870-459D-B126-22A3C6EE7A0C}"/>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p:txBody>
          <a:bodyPr/>
          <a:lstStyle/>
          <a:p>
            <a:r>
              <a:rPr lang="en-US" dirty="0"/>
              <a:t>2.1.1 Kanban Cards</a:t>
            </a:r>
          </a:p>
        </p:txBody>
      </p:sp>
      <p:sp>
        <p:nvSpPr>
          <p:cNvPr id="81" name="Google Shape;81;p17"/>
          <p:cNvSpPr txBox="1">
            <a:spLocks noGrp="1"/>
          </p:cNvSpPr>
          <p:nvPr>
            <p:ph type="body" sz="quarter" idx="24"/>
          </p:nvPr>
        </p:nvSpPr>
        <p:spPr/>
        <p:txBody>
          <a:bodyPr/>
          <a:lstStyle/>
          <a:p>
            <a:endParaRPr lang="en-US"/>
          </a:p>
          <a:p>
            <a:endParaRPr lang="en-US"/>
          </a:p>
        </p:txBody>
      </p:sp>
      <p:sp>
        <p:nvSpPr>
          <p:cNvPr id="84" name="Google Shape;84;p17"/>
          <p:cNvSpPr txBox="1"/>
          <p:nvPr/>
        </p:nvSpPr>
        <p:spPr>
          <a:xfrm>
            <a:off x="8727660" y="464625"/>
            <a:ext cx="2223442" cy="1097200"/>
          </a:xfrm>
          <a:prstGeom prst="rect">
            <a:avLst/>
          </a:prstGeom>
          <a:noFill/>
          <a:ln>
            <a:noFill/>
          </a:ln>
        </p:spPr>
        <p:txBody>
          <a:bodyPr spcFirstLastPara="1" wrap="square" lIns="121900" tIns="121900" rIns="121900" bIns="121900" anchor="t" anchorCtr="0">
            <a:noAutofit/>
          </a:bodyPr>
          <a:lstStyle/>
          <a:p>
            <a:pPr algn="ctr"/>
            <a:r>
              <a:rPr lang="en-US" sz="1800" b="1" dirty="0"/>
              <a:t>EXAMPLE OF </a:t>
            </a:r>
            <a:br>
              <a:rPr lang="hi-IN" sz="1800" b="1" dirty="0"/>
            </a:br>
            <a:r>
              <a:rPr lang="en-US" sz="1800" b="1" dirty="0"/>
              <a:t>KANBAN CARD</a:t>
            </a:r>
          </a:p>
          <a:p>
            <a:pPr algn="ctr"/>
            <a:endParaRPr lang="en-US" sz="1800" b="1" dirty="0"/>
          </a:p>
        </p:txBody>
      </p:sp>
      <p:grpSp>
        <p:nvGrpSpPr>
          <p:cNvPr id="9" name="Group 8"/>
          <p:cNvGrpSpPr/>
          <p:nvPr/>
        </p:nvGrpSpPr>
        <p:grpSpPr>
          <a:xfrm>
            <a:off x="440727" y="1409701"/>
            <a:ext cx="7500636" cy="4495800"/>
            <a:chOff x="440727" y="1409701"/>
            <a:chExt cx="7500636" cy="4495800"/>
          </a:xfrm>
        </p:grpSpPr>
        <p:sp>
          <p:nvSpPr>
            <p:cNvPr id="4" name="Rectangle 3"/>
            <p:cNvSpPr/>
            <p:nvPr/>
          </p:nvSpPr>
          <p:spPr>
            <a:xfrm>
              <a:off x="514350" y="1561825"/>
              <a:ext cx="7319159" cy="1046440"/>
            </a:xfrm>
            <a:prstGeom prst="rect">
              <a:avLst/>
            </a:prstGeom>
          </p:spPr>
          <p:txBody>
            <a:bodyPr wrap="square">
              <a:spAutoFit/>
            </a:bodyPr>
            <a:lstStyle/>
            <a:p>
              <a:pPr>
                <a:tabLst>
                  <a:tab pos="511175" algn="ctr"/>
                  <a:tab pos="2232025" algn="ctr"/>
                  <a:tab pos="4121150" algn="ctr"/>
                  <a:tab pos="5545138" algn="ctr"/>
                  <a:tab pos="6686550" algn="ctr"/>
                </a:tabLst>
              </a:pPr>
              <a:r>
                <a:rPr lang="en-US" sz="2000" b="1" dirty="0">
                  <a:solidFill>
                    <a:srgbClr val="0CA46A"/>
                  </a:solidFill>
                </a:rPr>
                <a:t>	6	3	5	4	5 </a:t>
              </a:r>
            </a:p>
            <a:p>
              <a:pPr>
                <a:spcAft>
                  <a:spcPts val="1200"/>
                </a:spcAft>
                <a:tabLst>
                  <a:tab pos="511175" algn="ctr"/>
                  <a:tab pos="2232025" algn="ctr"/>
                  <a:tab pos="4121150" algn="ctr"/>
                  <a:tab pos="5545138" algn="ctr"/>
                  <a:tab pos="6686550" algn="ctr"/>
                </a:tabLst>
              </a:pPr>
              <a:r>
                <a:rPr lang="en-US" sz="1600" b="1" dirty="0">
                  <a:solidFill>
                    <a:srgbClr val="0CA46A"/>
                  </a:solidFill>
                </a:rPr>
                <a:t>	Pending	Analysis	Development	Test	Deploy</a:t>
              </a:r>
            </a:p>
            <a:p>
              <a:pPr>
                <a:tabLst>
                  <a:tab pos="2232025" algn="ctr"/>
                  <a:tab pos="4121150" algn="ctr"/>
                  <a:tab pos="5545138" algn="ctr"/>
                  <a:tab pos="6686550" algn="ctr"/>
                </a:tabLst>
              </a:pPr>
              <a:r>
                <a:rPr lang="en-US" sz="1600" b="1" dirty="0">
                  <a:solidFill>
                    <a:srgbClr val="0CA46A"/>
                  </a:solidFill>
                </a:rPr>
                <a:t>	Doing         Done	Doing         Done</a:t>
              </a:r>
            </a:p>
          </p:txBody>
        </p:sp>
        <p:sp>
          <p:nvSpPr>
            <p:cNvPr id="6" name="Freeform 5"/>
            <p:cNvSpPr/>
            <p:nvPr/>
          </p:nvSpPr>
          <p:spPr>
            <a:xfrm>
              <a:off x="629393" y="2244435"/>
              <a:ext cx="7125195" cy="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rot="5400000" flipV="1">
              <a:off x="-99398" y="3620650"/>
              <a:ext cx="4019580" cy="115682"/>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rot="5400000">
              <a:off x="1748602" y="3650734"/>
              <a:ext cx="4019579" cy="55516"/>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5400000">
              <a:off x="3676849" y="3612752"/>
              <a:ext cx="4019578" cy="131479"/>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rot="5400000">
              <a:off x="4664295" y="3579203"/>
              <a:ext cx="4019577" cy="198580"/>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ded Corner 6"/>
            <p:cNvSpPr/>
            <p:nvPr/>
          </p:nvSpPr>
          <p:spPr>
            <a:xfrm>
              <a:off x="858644"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a:off x="858644" y="3292814"/>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1085435" y="381020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664834" y="427862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lded Corner 21"/>
            <p:cNvSpPr/>
            <p:nvPr/>
          </p:nvSpPr>
          <p:spPr>
            <a:xfrm>
              <a:off x="1085435" y="475533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654956" y="502730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rot="5400000" flipV="1">
              <a:off x="1148097" y="3906249"/>
              <a:ext cx="3456395" cy="107674"/>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rot="5400000" flipV="1">
              <a:off x="3041067" y="3929075"/>
              <a:ext cx="3456394" cy="62021"/>
            </a:xfrm>
            <a:custGeom>
              <a:avLst/>
              <a:gdLst>
                <a:gd name="connsiteX0" fmla="*/ 0 w 7125195"/>
                <a:gd name="connsiteY0" fmla="*/ 0 h 0"/>
                <a:gd name="connsiteX1" fmla="*/ 7125195 w 7125195"/>
                <a:gd name="connsiteY1" fmla="*/ 0 h 0"/>
              </a:gdLst>
              <a:ahLst/>
              <a:cxnLst>
                <a:cxn ang="0">
                  <a:pos x="connsiteX0" y="connsiteY0"/>
                </a:cxn>
                <a:cxn ang="0">
                  <a:pos x="connsiteX1" y="connsiteY1"/>
                </a:cxn>
              </a:cxnLst>
              <a:rect l="l" t="t" r="r" b="b"/>
              <a:pathLst>
                <a:path w="7125195">
                  <a:moveTo>
                    <a:pt x="0" y="0"/>
                  </a:moveTo>
                  <a:lnTo>
                    <a:pt x="7125195" y="0"/>
                  </a:lnTo>
                </a:path>
              </a:pathLst>
            </a:custGeom>
            <a:noFill/>
            <a:ln w="28575">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olded Corner 25"/>
            <p:cNvSpPr/>
            <p:nvPr/>
          </p:nvSpPr>
          <p:spPr>
            <a:xfrm>
              <a:off x="2960576"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lded Corner 26"/>
            <p:cNvSpPr/>
            <p:nvPr/>
          </p:nvSpPr>
          <p:spPr>
            <a:xfrm>
              <a:off x="3077385" y="3364842"/>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olded Corner 27"/>
            <p:cNvSpPr/>
            <p:nvPr/>
          </p:nvSpPr>
          <p:spPr>
            <a:xfrm>
              <a:off x="2960576" y="397775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olded Corner 28"/>
            <p:cNvSpPr/>
            <p:nvPr/>
          </p:nvSpPr>
          <p:spPr>
            <a:xfrm>
              <a:off x="4908129" y="2781261"/>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olded Corner 29"/>
            <p:cNvSpPr/>
            <p:nvPr/>
          </p:nvSpPr>
          <p:spPr>
            <a:xfrm>
              <a:off x="4833187" y="3292814"/>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olded Corner 30"/>
            <p:cNvSpPr/>
            <p:nvPr/>
          </p:nvSpPr>
          <p:spPr>
            <a:xfrm>
              <a:off x="4991254" y="381020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olded Corner 31"/>
            <p:cNvSpPr/>
            <p:nvPr/>
          </p:nvSpPr>
          <p:spPr>
            <a:xfrm>
              <a:off x="5965033" y="292376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olded Corner 32"/>
            <p:cNvSpPr/>
            <p:nvPr/>
          </p:nvSpPr>
          <p:spPr>
            <a:xfrm>
              <a:off x="6076276" y="3612494"/>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olded Corner 33"/>
            <p:cNvSpPr/>
            <p:nvPr/>
          </p:nvSpPr>
          <p:spPr>
            <a:xfrm>
              <a:off x="5917357" y="4379985"/>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lded Corner 34"/>
            <p:cNvSpPr/>
            <p:nvPr/>
          </p:nvSpPr>
          <p:spPr>
            <a:xfrm>
              <a:off x="4896634" y="4430099"/>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olded Corner 35"/>
            <p:cNvSpPr/>
            <p:nvPr/>
          </p:nvSpPr>
          <p:spPr>
            <a:xfrm>
              <a:off x="4888971" y="5008537"/>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40727" y="1409701"/>
              <a:ext cx="7500636" cy="4495800"/>
            </a:xfrm>
            <a:prstGeom prst="rect">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a:blip r:embed="rId3"/>
          <a:stretch>
            <a:fillRect/>
          </a:stretch>
        </p:blipFill>
        <p:spPr>
          <a:xfrm>
            <a:off x="8634010" y="1304996"/>
            <a:ext cx="2412342" cy="4600506"/>
          </a:xfrm>
          <a:prstGeom prst="rect">
            <a:avLst/>
          </a:prstGeom>
        </p:spPr>
      </p:pic>
      <p:sp>
        <p:nvSpPr>
          <p:cNvPr id="37" name="Rectangle 36">
            <a:extLst>
              <a:ext uri="{FF2B5EF4-FFF2-40B4-BE49-F238E27FC236}">
                <a16:creationId xmlns:a16="http://schemas.microsoft.com/office/drawing/2014/main" id="{8C336586-A584-4479-833E-00BB4A3DE682}"/>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37">
            <a:extLst>
              <a:ext uri="{FF2B5EF4-FFF2-40B4-BE49-F238E27FC236}">
                <a16:creationId xmlns:a16="http://schemas.microsoft.com/office/drawing/2014/main" id="{EDE65D7B-C187-4A2D-91B7-0C2B6F9EACC0}"/>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r>
              <a:rPr lang="en-US" dirty="0"/>
              <a:t>2.2 Kanban Principle</a:t>
            </a:r>
            <a:endParaRPr dirty="0"/>
          </a:p>
        </p:txBody>
      </p:sp>
      <p:sp>
        <p:nvSpPr>
          <p:cNvPr id="91" name="Google Shape;91;p18"/>
          <p:cNvSpPr txBox="1">
            <a:spLocks noGrp="1"/>
          </p:cNvSpPr>
          <p:nvPr>
            <p:ph type="body" sz="quarter" idx="24"/>
          </p:nvPr>
        </p:nvSpPr>
        <p:spPr>
          <a:prstGeom prst="rect">
            <a:avLst/>
          </a:prstGeom>
          <a:noFill/>
          <a:ln>
            <a:noFill/>
          </a:ln>
        </p:spPr>
        <p:txBody>
          <a:bodyPr spcFirstLastPara="1" wrap="square" lIns="121900" tIns="121900" rIns="121900" bIns="121900" anchor="t" anchorCtr="0">
            <a:noAutofit/>
          </a:bodyPr>
          <a:lstStyle/>
          <a:p>
            <a:pPr marL="0" indent="0">
              <a:spcBef>
                <a:spcPts val="2133"/>
              </a:spcBef>
              <a:buNone/>
            </a:pPr>
            <a:endParaRPr/>
          </a:p>
          <a:p>
            <a:pPr marL="0" indent="0">
              <a:spcBef>
                <a:spcPts val="2133"/>
              </a:spcBef>
              <a:spcAft>
                <a:spcPts val="2133"/>
              </a:spcAft>
              <a:buNone/>
            </a:pPr>
            <a:endParaRPr/>
          </a:p>
        </p:txBody>
      </p:sp>
      <p:pic>
        <p:nvPicPr>
          <p:cNvPr id="39" name="Picture 38"/>
          <p:cNvPicPr>
            <a:picLocks noChangeAspect="1"/>
          </p:cNvPicPr>
          <p:nvPr/>
        </p:nvPicPr>
        <p:blipFill>
          <a:blip r:embed="rId3"/>
          <a:stretch>
            <a:fillRect/>
          </a:stretch>
        </p:blipFill>
        <p:spPr>
          <a:xfrm>
            <a:off x="1450033" y="1469786"/>
            <a:ext cx="8870449" cy="4676037"/>
          </a:xfrm>
          <a:prstGeom prst="rect">
            <a:avLst/>
          </a:prstGeom>
        </p:spPr>
      </p:pic>
      <p:sp>
        <p:nvSpPr>
          <p:cNvPr id="5" name="Rectangle 4">
            <a:extLst>
              <a:ext uri="{FF2B5EF4-FFF2-40B4-BE49-F238E27FC236}">
                <a16:creationId xmlns:a16="http://schemas.microsoft.com/office/drawing/2014/main" id="{0B3926E3-B32B-4A7A-AEAE-792F8D897983}"/>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F5A15AA5-1A84-43FB-A6AD-885805D2D2BC}"/>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p:txBody>
          <a:bodyPr/>
          <a:lstStyle/>
          <a:p>
            <a:r>
              <a:rPr lang="en-US" dirty="0"/>
              <a:t>2.3 KANBAN Core Practices</a:t>
            </a:r>
          </a:p>
        </p:txBody>
      </p:sp>
      <p:sp>
        <p:nvSpPr>
          <p:cNvPr id="98" name="Google Shape;98;p19"/>
          <p:cNvSpPr txBox="1">
            <a:spLocks noGrp="1"/>
          </p:cNvSpPr>
          <p:nvPr>
            <p:ph type="body" sz="quarter" idx="24"/>
          </p:nvPr>
        </p:nvSpPr>
        <p:spPr/>
        <p:txBody>
          <a:bodyPr/>
          <a:lstStyle/>
          <a:p>
            <a:r>
              <a:rPr lang="hi-IN" dirty="0"/>
              <a:t> </a:t>
            </a:r>
            <a:endParaRPr lang="en-US" dirty="0"/>
          </a:p>
        </p:txBody>
      </p:sp>
      <p:grpSp>
        <p:nvGrpSpPr>
          <p:cNvPr id="20" name="Group 19"/>
          <p:cNvGrpSpPr/>
          <p:nvPr/>
        </p:nvGrpSpPr>
        <p:grpSpPr>
          <a:xfrm>
            <a:off x="674255" y="1418481"/>
            <a:ext cx="7389091" cy="4470364"/>
            <a:chOff x="674255" y="1418481"/>
            <a:chExt cx="7389091" cy="4470364"/>
          </a:xfrm>
        </p:grpSpPr>
        <p:sp>
          <p:nvSpPr>
            <p:cNvPr id="6" name="Freeform 5"/>
            <p:cNvSpPr/>
            <p:nvPr/>
          </p:nvSpPr>
          <p:spPr>
            <a:xfrm>
              <a:off x="674255" y="1418481"/>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rgbClr val="0CA46A"/>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80010" rIns="80011" bIns="80010" numCol="1" spcCol="1270" anchor="ctr" anchorCtr="0">
              <a:noAutofit/>
            </a:bodyPr>
            <a:lstStyle/>
            <a:p>
              <a:pPr lvl="0" algn="l" defTabSz="933450">
                <a:lnSpc>
                  <a:spcPct val="90000"/>
                </a:lnSpc>
                <a:spcBef>
                  <a:spcPct val="0"/>
                </a:spcBef>
                <a:spcAft>
                  <a:spcPct val="35000"/>
                </a:spcAft>
              </a:pPr>
              <a:r>
                <a:rPr lang="en-US" sz="1800" b="1" kern="1200" dirty="0">
                  <a:solidFill>
                    <a:schemeClr val="bg1"/>
                  </a:solidFill>
                  <a:latin typeface="Arial" panose="020B0604020202020204" pitchFamily="34" charset="0"/>
                  <a:cs typeface="Arial" panose="020B0604020202020204" pitchFamily="34" charset="0"/>
                </a:rPr>
                <a:t>Following are the Kanban core practices </a:t>
              </a:r>
            </a:p>
          </p:txBody>
        </p:sp>
        <p:sp>
          <p:nvSpPr>
            <p:cNvPr id="8" name="Freeform 7"/>
            <p:cNvSpPr/>
            <p:nvPr/>
          </p:nvSpPr>
          <p:spPr>
            <a:xfrm>
              <a:off x="674255" y="2065507"/>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dirty="0">
                  <a:solidFill>
                    <a:schemeClr val="tx1"/>
                  </a:solidFill>
                  <a:latin typeface="Arial" panose="020B0604020202020204" pitchFamily="34" charset="0"/>
                  <a:cs typeface="Arial" panose="020B0604020202020204" pitchFamily="34" charset="0"/>
                </a:rPr>
                <a:t>Make work visible</a:t>
              </a:r>
            </a:p>
          </p:txBody>
        </p:sp>
        <p:sp>
          <p:nvSpPr>
            <p:cNvPr id="9" name="Rounded Rectangle 8"/>
            <p:cNvSpPr/>
            <p:nvPr/>
          </p:nvSpPr>
          <p:spPr>
            <a:xfrm>
              <a:off x="733075" y="2124328"/>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1</a:t>
              </a:r>
            </a:p>
          </p:txBody>
        </p:sp>
        <p:sp>
          <p:nvSpPr>
            <p:cNvPr id="10" name="Freeform 9"/>
            <p:cNvSpPr/>
            <p:nvPr/>
          </p:nvSpPr>
          <p:spPr>
            <a:xfrm>
              <a:off x="674255" y="2712534"/>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Limit work in progress (WiP)</a:t>
              </a:r>
              <a:endParaRPr lang="en-US" sz="1800" kern="1200" dirty="0">
                <a:solidFill>
                  <a:schemeClr val="tx1"/>
                </a:solidFill>
                <a:latin typeface="Arial" panose="020B0604020202020204" pitchFamily="34" charset="0"/>
                <a:cs typeface="Arial" panose="020B0604020202020204" pitchFamily="34" charset="0"/>
              </a:endParaRPr>
            </a:p>
          </p:txBody>
        </p:sp>
        <p:sp>
          <p:nvSpPr>
            <p:cNvPr id="11" name="Rounded Rectangle 10"/>
            <p:cNvSpPr/>
            <p:nvPr/>
          </p:nvSpPr>
          <p:spPr>
            <a:xfrm>
              <a:off x="733075" y="2771354"/>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2</a:t>
              </a:r>
            </a:p>
          </p:txBody>
        </p:sp>
        <p:sp>
          <p:nvSpPr>
            <p:cNvPr id="12" name="Freeform 11"/>
            <p:cNvSpPr/>
            <p:nvPr/>
          </p:nvSpPr>
          <p:spPr>
            <a:xfrm>
              <a:off x="674255" y="3359560"/>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Manage flow</a:t>
              </a:r>
              <a:endParaRPr lang="en-US" sz="1800" kern="1200" dirty="0">
                <a:solidFill>
                  <a:schemeClr val="tx1"/>
                </a:solidFill>
                <a:latin typeface="Arial" panose="020B0604020202020204" pitchFamily="34" charset="0"/>
                <a:cs typeface="Arial" panose="020B0604020202020204" pitchFamily="34" charset="0"/>
              </a:endParaRPr>
            </a:p>
          </p:txBody>
        </p:sp>
        <p:sp>
          <p:nvSpPr>
            <p:cNvPr id="13" name="Rounded Rectangle 12"/>
            <p:cNvSpPr/>
            <p:nvPr/>
          </p:nvSpPr>
          <p:spPr>
            <a:xfrm>
              <a:off x="733075" y="3418381"/>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3</a:t>
              </a:r>
            </a:p>
          </p:txBody>
        </p:sp>
        <p:sp>
          <p:nvSpPr>
            <p:cNvPr id="14" name="Freeform 13"/>
            <p:cNvSpPr/>
            <p:nvPr/>
          </p:nvSpPr>
          <p:spPr>
            <a:xfrm>
              <a:off x="674255" y="4006587"/>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Make progress policies explicit</a:t>
              </a:r>
              <a:endParaRPr lang="en-US" sz="1800" kern="1200" dirty="0">
                <a:solidFill>
                  <a:schemeClr val="tx1"/>
                </a:solidFill>
                <a:latin typeface="Arial" panose="020B0604020202020204" pitchFamily="34" charset="0"/>
                <a:cs typeface="Arial" panose="020B0604020202020204" pitchFamily="34" charset="0"/>
              </a:endParaRPr>
            </a:p>
          </p:txBody>
        </p:sp>
        <p:sp>
          <p:nvSpPr>
            <p:cNvPr id="15" name="Rounded Rectangle 14"/>
            <p:cNvSpPr/>
            <p:nvPr/>
          </p:nvSpPr>
          <p:spPr>
            <a:xfrm>
              <a:off x="733075" y="4065407"/>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4</a:t>
              </a:r>
            </a:p>
          </p:txBody>
        </p:sp>
        <p:sp>
          <p:nvSpPr>
            <p:cNvPr id="16" name="Freeform 15"/>
            <p:cNvSpPr/>
            <p:nvPr/>
          </p:nvSpPr>
          <p:spPr>
            <a:xfrm>
              <a:off x="674255" y="4653613"/>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a:solidFill>
                    <a:schemeClr val="tx1"/>
                  </a:solidFill>
                  <a:latin typeface="Arial" panose="020B0604020202020204" pitchFamily="34" charset="0"/>
                  <a:cs typeface="Arial" panose="020B0604020202020204" pitchFamily="34" charset="0"/>
                </a:rPr>
                <a:t>Implement feedback mechanisms</a:t>
              </a:r>
              <a:endParaRPr lang="en-US" sz="1800" kern="1200" dirty="0">
                <a:solidFill>
                  <a:schemeClr val="tx1"/>
                </a:solidFill>
                <a:latin typeface="Arial" panose="020B0604020202020204" pitchFamily="34" charset="0"/>
                <a:cs typeface="Arial" panose="020B0604020202020204" pitchFamily="34" charset="0"/>
              </a:endParaRPr>
            </a:p>
          </p:txBody>
        </p:sp>
        <p:sp>
          <p:nvSpPr>
            <p:cNvPr id="17" name="Rounded Rectangle 16"/>
            <p:cNvSpPr/>
            <p:nvPr/>
          </p:nvSpPr>
          <p:spPr>
            <a:xfrm>
              <a:off x="733075" y="4712434"/>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5</a:t>
              </a:r>
            </a:p>
          </p:txBody>
        </p:sp>
        <p:sp>
          <p:nvSpPr>
            <p:cNvPr id="18" name="Freeform 17"/>
            <p:cNvSpPr/>
            <p:nvPr/>
          </p:nvSpPr>
          <p:spPr>
            <a:xfrm>
              <a:off x="674255" y="5300640"/>
              <a:ext cx="7389091" cy="588205"/>
            </a:xfrm>
            <a:custGeom>
              <a:avLst/>
              <a:gdLst>
                <a:gd name="connsiteX0" fmla="*/ 0 w 7389091"/>
                <a:gd name="connsiteY0" fmla="*/ 58821 h 588205"/>
                <a:gd name="connsiteX1" fmla="*/ 58821 w 7389091"/>
                <a:gd name="connsiteY1" fmla="*/ 0 h 588205"/>
                <a:gd name="connsiteX2" fmla="*/ 7330271 w 7389091"/>
                <a:gd name="connsiteY2" fmla="*/ 0 h 588205"/>
                <a:gd name="connsiteX3" fmla="*/ 7389092 w 7389091"/>
                <a:gd name="connsiteY3" fmla="*/ 58821 h 588205"/>
                <a:gd name="connsiteX4" fmla="*/ 7389091 w 7389091"/>
                <a:gd name="connsiteY4" fmla="*/ 529385 h 588205"/>
                <a:gd name="connsiteX5" fmla="*/ 7330270 w 7389091"/>
                <a:gd name="connsiteY5" fmla="*/ 588206 h 588205"/>
                <a:gd name="connsiteX6" fmla="*/ 58821 w 7389091"/>
                <a:gd name="connsiteY6" fmla="*/ 588205 h 588205"/>
                <a:gd name="connsiteX7" fmla="*/ 0 w 7389091"/>
                <a:gd name="connsiteY7" fmla="*/ 529384 h 588205"/>
                <a:gd name="connsiteX8" fmla="*/ 0 w 7389091"/>
                <a:gd name="connsiteY8" fmla="*/ 58821 h 58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9091" h="588205">
                  <a:moveTo>
                    <a:pt x="0" y="58821"/>
                  </a:moveTo>
                  <a:cubicBezTo>
                    <a:pt x="0" y="26335"/>
                    <a:pt x="26335" y="0"/>
                    <a:pt x="58821" y="0"/>
                  </a:cubicBezTo>
                  <a:lnTo>
                    <a:pt x="7330271" y="0"/>
                  </a:lnTo>
                  <a:cubicBezTo>
                    <a:pt x="7362757" y="0"/>
                    <a:pt x="7389092" y="26335"/>
                    <a:pt x="7389092" y="58821"/>
                  </a:cubicBezTo>
                  <a:cubicBezTo>
                    <a:pt x="7389092" y="215676"/>
                    <a:pt x="7389091" y="372530"/>
                    <a:pt x="7389091" y="529385"/>
                  </a:cubicBezTo>
                  <a:cubicBezTo>
                    <a:pt x="7389091" y="561871"/>
                    <a:pt x="7362756" y="588206"/>
                    <a:pt x="7330270" y="588206"/>
                  </a:cubicBezTo>
                  <a:lnTo>
                    <a:pt x="58821" y="588205"/>
                  </a:lnTo>
                  <a:cubicBezTo>
                    <a:pt x="26335" y="588205"/>
                    <a:pt x="0" y="561870"/>
                    <a:pt x="0" y="529384"/>
                  </a:cubicBezTo>
                  <a:lnTo>
                    <a:pt x="0" y="58821"/>
                  </a:lnTo>
                  <a:close/>
                </a:path>
              </a:pathLst>
            </a:custGeom>
            <a:solidFill>
              <a:schemeClr val="bg1"/>
            </a:solidFill>
            <a:ln>
              <a:solidFill>
                <a:srgbClr val="44546A"/>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31520" tIns="80010" rIns="80011" bIns="80010" numCol="1" spcCol="1270" anchor="ctr" anchorCtr="0">
              <a:noAutofit/>
            </a:bodyPr>
            <a:lstStyle/>
            <a:p>
              <a:pPr lvl="0" algn="l" defTabSz="933450">
                <a:lnSpc>
                  <a:spcPct val="90000"/>
                </a:lnSpc>
                <a:spcBef>
                  <a:spcPct val="0"/>
                </a:spcBef>
                <a:spcAft>
                  <a:spcPct val="35000"/>
                </a:spcAft>
              </a:pPr>
              <a:r>
                <a:rPr lang="en-US" sz="1800" kern="1200" dirty="0">
                  <a:solidFill>
                    <a:schemeClr val="tx1"/>
                  </a:solidFill>
                  <a:latin typeface="Arial" panose="020B0604020202020204" pitchFamily="34" charset="0"/>
                  <a:cs typeface="Arial" panose="020B0604020202020204" pitchFamily="34" charset="0"/>
                </a:rPr>
                <a:t>Improve collaboratively (using methods and models)</a:t>
              </a:r>
            </a:p>
          </p:txBody>
        </p:sp>
        <p:sp>
          <p:nvSpPr>
            <p:cNvPr id="19" name="Rounded Rectangle 18"/>
            <p:cNvSpPr/>
            <p:nvPr/>
          </p:nvSpPr>
          <p:spPr>
            <a:xfrm>
              <a:off x="733075" y="5359460"/>
              <a:ext cx="473425" cy="470564"/>
            </a:xfrm>
            <a:prstGeom prst="roundRect">
              <a:avLst>
                <a:gd name="adj" fmla="val 10000"/>
              </a:avLst>
            </a:prstGeom>
            <a:solidFill>
              <a:srgbClr val="0CA46A"/>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ctr"/>
              <a:r>
                <a:rPr lang="en-US" sz="1800" b="1" dirty="0">
                  <a:latin typeface="Arial" panose="020B0604020202020204" pitchFamily="34" charset="0"/>
                  <a:cs typeface="Arial" panose="020B0604020202020204" pitchFamily="34" charset="0"/>
                </a:rPr>
                <a:t>6</a:t>
              </a:r>
            </a:p>
          </p:txBody>
        </p:sp>
      </p:grpSp>
      <p:sp>
        <p:nvSpPr>
          <p:cNvPr id="21" name="Rectangle 20">
            <a:extLst>
              <a:ext uri="{FF2B5EF4-FFF2-40B4-BE49-F238E27FC236}">
                <a16:creationId xmlns:a16="http://schemas.microsoft.com/office/drawing/2014/main" id="{E4769BA7-DB86-4E9B-A2AA-4792FBA4464C}"/>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4E3F95ED-9AEA-4380-8A70-18B73E1A082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p:txBody>
          <a:bodyPr/>
          <a:lstStyle/>
          <a:p>
            <a:r>
              <a:rPr lang="en-US" dirty="0"/>
              <a:t>2.3.1 KANBAN Implementation Model</a:t>
            </a:r>
          </a:p>
        </p:txBody>
      </p:sp>
      <p:sp>
        <p:nvSpPr>
          <p:cNvPr id="104" name="Google Shape;104;p20"/>
          <p:cNvSpPr txBox="1">
            <a:spLocks noGrp="1"/>
          </p:cNvSpPr>
          <p:nvPr>
            <p:ph type="body" sz="quarter" idx="24"/>
          </p:nvPr>
        </p:nvSpPr>
        <p:spPr/>
        <p:txBody>
          <a:bodyPr/>
          <a:lstStyle/>
          <a:p>
            <a:endParaRPr lang="en-US"/>
          </a:p>
          <a:p>
            <a:endParaRPr lang="en-US"/>
          </a:p>
        </p:txBody>
      </p:sp>
      <p:pic>
        <p:nvPicPr>
          <p:cNvPr id="12" name="Picture 11"/>
          <p:cNvPicPr>
            <a:picLocks noChangeAspect="1"/>
          </p:cNvPicPr>
          <p:nvPr/>
        </p:nvPicPr>
        <p:blipFill>
          <a:blip r:embed="rId3"/>
          <a:stretch>
            <a:fillRect/>
          </a:stretch>
        </p:blipFill>
        <p:spPr>
          <a:xfrm>
            <a:off x="2661113" y="1134384"/>
            <a:ext cx="6895174" cy="5182049"/>
          </a:xfrm>
          <a:prstGeom prst="rect">
            <a:avLst/>
          </a:prstGeom>
        </p:spPr>
      </p:pic>
      <p:sp>
        <p:nvSpPr>
          <p:cNvPr id="5" name="Rectangle 4">
            <a:extLst>
              <a:ext uri="{FF2B5EF4-FFF2-40B4-BE49-F238E27FC236}">
                <a16:creationId xmlns:a16="http://schemas.microsoft.com/office/drawing/2014/main" id="{7C72CDE0-EBD1-4847-81B3-EE674D41C968}"/>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EE9A857C-79B3-44C4-BE9D-07B86DBD231D}"/>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p:txBody>
          <a:bodyPr/>
          <a:lstStyle/>
          <a:p>
            <a:r>
              <a:rPr lang="en-US" dirty="0"/>
              <a:t>2.3.2 Make Work Visible</a:t>
            </a:r>
          </a:p>
        </p:txBody>
      </p:sp>
      <p:sp>
        <p:nvSpPr>
          <p:cNvPr id="2" name="Text Placeholder 1"/>
          <p:cNvSpPr>
            <a:spLocks noGrp="1"/>
          </p:cNvSpPr>
          <p:nvPr>
            <p:ph type="body" sz="quarter" idx="24"/>
          </p:nvPr>
        </p:nvSpPr>
        <p:spPr/>
        <p:txBody>
          <a:bodyPr/>
          <a:lstStyle/>
          <a:p>
            <a:r>
              <a:rPr lang="en-US"/>
              <a:t> </a:t>
            </a:r>
            <a:endParaRPr lang="en-US" dirty="0"/>
          </a:p>
        </p:txBody>
      </p:sp>
      <p:grpSp>
        <p:nvGrpSpPr>
          <p:cNvPr id="13" name="Group 12"/>
          <p:cNvGrpSpPr/>
          <p:nvPr/>
        </p:nvGrpSpPr>
        <p:grpSpPr>
          <a:xfrm>
            <a:off x="1320800" y="1625600"/>
            <a:ext cx="9893300" cy="4267200"/>
            <a:chOff x="1320800" y="1625600"/>
            <a:chExt cx="9893300" cy="4267200"/>
          </a:xfrm>
        </p:grpSpPr>
        <p:sp>
          <p:nvSpPr>
            <p:cNvPr id="11" name="Rectangle 10"/>
            <p:cNvSpPr/>
            <p:nvPr/>
          </p:nvSpPr>
          <p:spPr>
            <a:xfrm>
              <a:off x="1320800" y="1625600"/>
              <a:ext cx="9893300" cy="4267200"/>
            </a:xfrm>
            <a:prstGeom prst="rect">
              <a:avLst/>
            </a:prstGeom>
            <a:solidFill>
              <a:schemeClr val="bg1"/>
            </a:solidFill>
            <a:ln w="762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536700" y="1828800"/>
              <a:ext cx="9423400" cy="3924300"/>
              <a:chOff x="1536700" y="1828800"/>
              <a:chExt cx="9423400" cy="3924300"/>
            </a:xfrm>
          </p:grpSpPr>
          <p:sp>
            <p:nvSpPr>
              <p:cNvPr id="3" name="TextBox 2"/>
              <p:cNvSpPr txBox="1"/>
              <p:nvPr/>
            </p:nvSpPr>
            <p:spPr>
              <a:xfrm>
                <a:off x="2666140" y="1828800"/>
                <a:ext cx="1055097" cy="461665"/>
              </a:xfrm>
              <a:prstGeom prst="rect">
                <a:avLst/>
              </a:prstGeom>
              <a:noFill/>
            </p:spPr>
            <p:txBody>
              <a:bodyPr wrap="none" rtlCol="0">
                <a:spAutoFit/>
              </a:bodyPr>
              <a:lstStyle/>
              <a:p>
                <a:r>
                  <a:rPr lang="en-US" sz="2400" b="1" dirty="0"/>
                  <a:t>To Do</a:t>
                </a:r>
              </a:p>
            </p:txBody>
          </p:sp>
          <p:sp>
            <p:nvSpPr>
              <p:cNvPr id="6" name="TextBox 5"/>
              <p:cNvSpPr txBox="1"/>
              <p:nvPr/>
            </p:nvSpPr>
            <p:spPr>
              <a:xfrm>
                <a:off x="5885258" y="1828800"/>
                <a:ext cx="1055097" cy="461665"/>
              </a:xfrm>
              <a:prstGeom prst="rect">
                <a:avLst/>
              </a:prstGeom>
              <a:noFill/>
            </p:spPr>
            <p:txBody>
              <a:bodyPr wrap="none" rtlCol="0">
                <a:spAutoFit/>
              </a:bodyPr>
              <a:lstStyle/>
              <a:p>
                <a:r>
                  <a:rPr lang="en-US" sz="2400" b="1" dirty="0"/>
                  <a:t>Doing</a:t>
                </a:r>
              </a:p>
            </p:txBody>
          </p:sp>
          <p:sp>
            <p:nvSpPr>
              <p:cNvPr id="7" name="TextBox 6"/>
              <p:cNvSpPr txBox="1"/>
              <p:nvPr/>
            </p:nvSpPr>
            <p:spPr>
              <a:xfrm>
                <a:off x="8700259" y="1828800"/>
                <a:ext cx="954107" cy="461665"/>
              </a:xfrm>
              <a:prstGeom prst="rect">
                <a:avLst/>
              </a:prstGeom>
              <a:noFill/>
            </p:spPr>
            <p:txBody>
              <a:bodyPr wrap="none" rtlCol="0">
                <a:spAutoFit/>
              </a:bodyPr>
              <a:lstStyle/>
              <a:p>
                <a:r>
                  <a:rPr lang="en-US" sz="2400" b="1" dirty="0"/>
                  <a:t>Done</a:t>
                </a:r>
              </a:p>
            </p:txBody>
          </p:sp>
          <p:cxnSp>
            <p:nvCxnSpPr>
              <p:cNvPr id="5" name="Straight Connector 4"/>
              <p:cNvCxnSpPr/>
              <p:nvPr/>
            </p:nvCxnSpPr>
            <p:spPr>
              <a:xfrm>
                <a:off x="4826000" y="1943100"/>
                <a:ext cx="0" cy="3810000"/>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32700" y="1943100"/>
                <a:ext cx="0" cy="3810000"/>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36700" y="2451100"/>
                <a:ext cx="9423400" cy="0"/>
              </a:xfrm>
              <a:prstGeom prst="line">
                <a:avLst/>
              </a:prstGeom>
              <a:ln w="57150">
                <a:solidFill>
                  <a:srgbClr val="0CA46A"/>
                </a:solidFill>
              </a:ln>
            </p:spPr>
            <p:style>
              <a:lnRef idx="1">
                <a:schemeClr val="accent1"/>
              </a:lnRef>
              <a:fillRef idx="0">
                <a:schemeClr val="accent1"/>
              </a:fillRef>
              <a:effectRef idx="0">
                <a:schemeClr val="accent1"/>
              </a:effectRef>
              <a:fontRef idx="minor">
                <a:schemeClr val="tx1"/>
              </a:fontRef>
            </p:style>
          </p:cxnSp>
          <p:sp>
            <p:nvSpPr>
              <p:cNvPr id="14" name="Folded Corner 13"/>
              <p:cNvSpPr/>
              <p:nvPr/>
            </p:nvSpPr>
            <p:spPr>
              <a:xfrm>
                <a:off x="1861944" y="286601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3038182" y="286601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2058432" y="3691516"/>
                <a:ext cx="611580" cy="410585"/>
              </a:xfrm>
              <a:prstGeom prst="foldedCorner">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lded Corner 16"/>
              <p:cNvSpPr/>
              <p:nvPr/>
            </p:nvSpPr>
            <p:spPr>
              <a:xfrm>
                <a:off x="3146862" y="3725409"/>
                <a:ext cx="611580" cy="410585"/>
              </a:xfrm>
              <a:prstGeom prst="foldedCorner">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lded Corner 17"/>
              <p:cNvSpPr/>
              <p:nvPr/>
            </p:nvSpPr>
            <p:spPr>
              <a:xfrm>
                <a:off x="2156030" y="4586865"/>
                <a:ext cx="611580" cy="410585"/>
              </a:xfrm>
              <a:prstGeom prst="foldedCorner">
                <a:avLst>
                  <a:gd name="adj" fmla="val 50000"/>
                </a:avLst>
              </a:prstGeom>
              <a:solidFill>
                <a:srgbClr val="00206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lded Corner 18"/>
              <p:cNvSpPr/>
              <p:nvPr/>
            </p:nvSpPr>
            <p:spPr>
              <a:xfrm>
                <a:off x="5273678" y="2771706"/>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olded Corner 19"/>
              <p:cNvSpPr/>
              <p:nvPr/>
            </p:nvSpPr>
            <p:spPr>
              <a:xfrm>
                <a:off x="6543138" y="2790648"/>
                <a:ext cx="611580" cy="410585"/>
              </a:xfrm>
              <a:prstGeom prst="foldedCorner">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olded Corner 20"/>
              <p:cNvSpPr/>
              <p:nvPr/>
            </p:nvSpPr>
            <p:spPr>
              <a:xfrm>
                <a:off x="5653522" y="3725408"/>
                <a:ext cx="611580" cy="410585"/>
              </a:xfrm>
              <a:prstGeom prst="foldedCorner">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lded Corner 21"/>
              <p:cNvSpPr/>
              <p:nvPr/>
            </p:nvSpPr>
            <p:spPr>
              <a:xfrm>
                <a:off x="8059145" y="2995940"/>
                <a:ext cx="611580" cy="410585"/>
              </a:xfrm>
              <a:prstGeom prst="foldedCorner">
                <a:avLst>
                  <a:gd name="adj" fmla="val 50000"/>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p:cNvSpPr/>
              <p:nvPr/>
            </p:nvSpPr>
            <p:spPr>
              <a:xfrm>
                <a:off x="9480804" y="3008641"/>
                <a:ext cx="611580" cy="410585"/>
              </a:xfrm>
              <a:prstGeom prst="foldedCorner">
                <a:avLst>
                  <a:gd name="adj" fmla="val 50000"/>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p:cNvSpPr/>
              <p:nvPr/>
            </p:nvSpPr>
            <p:spPr>
              <a:xfrm>
                <a:off x="6801300" y="3947608"/>
                <a:ext cx="611580" cy="410585"/>
              </a:xfrm>
              <a:prstGeom prst="foldedCorner">
                <a:avLst>
                  <a:gd name="adj" fmla="val 50000"/>
                </a:avLst>
              </a:prstGeom>
              <a:solidFill>
                <a:srgbClr val="00206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F5610960-3949-47C9-B9A3-CDDC1EE6EE4A}"/>
              </a:ext>
            </a:extLst>
          </p:cNvPr>
          <p:cNvSpPr/>
          <p:nvPr/>
        </p:nvSpPr>
        <p:spPr>
          <a:xfrm>
            <a:off x="76200" y="6410326"/>
            <a:ext cx="6096000" cy="266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Rectangle 25">
            <a:extLst>
              <a:ext uri="{FF2B5EF4-FFF2-40B4-BE49-F238E27FC236}">
                <a16:creationId xmlns:a16="http://schemas.microsoft.com/office/drawing/2014/main" id="{5EFF211B-D923-409E-95E3-D60DBC73945F}"/>
              </a:ext>
            </a:extLst>
          </p:cNvPr>
          <p:cNvSpPr/>
          <p:nvPr/>
        </p:nvSpPr>
        <p:spPr>
          <a:xfrm>
            <a:off x="208635" y="291548"/>
            <a:ext cx="3210426" cy="3416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rgbClr val="0CA46A"/>
                </a:solidFill>
              </a:rPr>
              <a:t>Module 9: Kanban Principles </a:t>
            </a:r>
            <a:endParaRPr lang="en-IN" sz="1400" b="1" dirty="0">
              <a:solidFill>
                <a:srgbClr val="0CA46A"/>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TE_Sem 2_ Module 01_PPT">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DevOps_Sem 5_Elective 1_Module 1 _PPT</Template>
  <TotalTime>682</TotalTime>
  <Words>6846</Words>
  <Application>Microsoft Office PowerPoint</Application>
  <PresentationFormat>Widescreen</PresentationFormat>
  <Paragraphs>630</Paragraphs>
  <Slides>28</Slides>
  <Notes>27</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DTE_Sem 2_ Module 01_PPT</vt:lpstr>
      <vt:lpstr>Custom Design</vt:lpstr>
      <vt:lpstr>PowerPoint Presentation</vt:lpstr>
      <vt:lpstr>Module Objectives</vt:lpstr>
      <vt:lpstr>Module Topics</vt:lpstr>
      <vt:lpstr>2.1 What is Kanban?</vt:lpstr>
      <vt:lpstr>2.1.1 Kanban Cards</vt:lpstr>
      <vt:lpstr>2.2 Kanban Principle</vt:lpstr>
      <vt:lpstr>2.3 KANBAN Core Practices</vt:lpstr>
      <vt:lpstr>2.3.1 KANBAN Implementation Model</vt:lpstr>
      <vt:lpstr>2.3.2 Make Work Visible</vt:lpstr>
      <vt:lpstr>2.3.3 Limit Work in Progress</vt:lpstr>
      <vt:lpstr>2.3.4 WIP Limits</vt:lpstr>
      <vt:lpstr>2.3.5 Manage Flow</vt:lpstr>
      <vt:lpstr>2.3.6 Make Progress Policies Explicit</vt:lpstr>
      <vt:lpstr>2.3.7 Implement Feedback Mechanisms</vt:lpstr>
      <vt:lpstr>2.3.8 Improve Collaboratively</vt:lpstr>
      <vt:lpstr>2.4 Value of System</vt:lpstr>
      <vt:lpstr>2.4.1 Value of System- Mapping the Process </vt:lpstr>
      <vt:lpstr>2.4.2 Value of system- Happy Customer </vt:lpstr>
      <vt:lpstr>2.5 Classes of Service</vt:lpstr>
      <vt:lpstr>2.6 Kanban Board</vt:lpstr>
      <vt:lpstr>2.6.1 Kanban Board: Example1</vt:lpstr>
      <vt:lpstr>2.6.2 Kanban Board: Example2</vt:lpstr>
      <vt:lpstr>2.6.3 Kanban Board: Example 3– Internal Operation</vt:lpstr>
      <vt:lpstr>2.6.4 Kanban Board: Example 4 Without Rows and Columns</vt:lpstr>
      <vt:lpstr>2.7 Meetings in Kanban</vt:lpstr>
      <vt:lpstr>2.8 How to Choose Between Scrum and Kanban?</vt:lpstr>
      <vt:lpstr>In a Nutshell, we learnt: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 Software Craftsmanship</dc:title>
  <cp:lastModifiedBy>Priyanka Nair</cp:lastModifiedBy>
  <cp:revision>62</cp:revision>
  <dcterms:modified xsi:type="dcterms:W3CDTF">2025-01-13T15:34:28Z</dcterms:modified>
</cp:coreProperties>
</file>