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IHw0DWEGSKdUjvdTId2kuOSK1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5643BD-9B10-489B-A94B-C9CA2142ADE2}">
  <a:tblStyle styleId="{6B5643BD-9B10-489B-A94B-C9CA2142AD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customschemas.google.com/relationships/presentationmetadata" Target="meta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= 80mVpp</a:t>
            </a:r>
            <a:endParaRPr/>
          </a:p>
        </p:txBody>
      </p:sp>
      <p:sp>
        <p:nvSpPr>
          <p:cNvPr id="307" name="Google Shape;30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= 100mVpp</a:t>
            </a:r>
            <a:endParaRPr/>
          </a:p>
        </p:txBody>
      </p:sp>
      <p:sp>
        <p:nvSpPr>
          <p:cNvPr id="314" name="Google Shape;31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non-inverting comparator. That is, if Vin &gt; Vref, Vo = 1 and if Vref &lt; Vin, Vo = 0</a:t>
            </a:r>
            <a:endParaRPr/>
          </a:p>
        </p:txBody>
      </p:sp>
      <p:sp>
        <p:nvSpPr>
          <p:cNvPr id="321" name="Google Shape;32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diagram in the right shows the dc curves of the two-stage op-amp with the vinp increasing (negative to positive) and decreasing (positive to negative). </a:t>
            </a:r>
            <a:endParaRPr/>
          </a:p>
        </p:txBody>
      </p:sp>
      <p:sp>
        <p:nvSpPr>
          <p:cNvPr id="330" name="Google Shape;33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This is a non-inverting comparator. That is, if Vin &gt; Vref, Vo = 1 and if Vref &lt; Vin, Vo = 0. We then zoom in to transitioning parts.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a comparator with a hysteresis, the value of the output does not change until the value of the input reaches a certain threshold. </a:t>
            </a:r>
            <a:endParaRPr/>
          </a:p>
        </p:txBody>
      </p:sp>
      <p:sp>
        <p:nvSpPr>
          <p:cNvPr id="346" name="Google Shape;34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Triangular wave input.</a:t>
            </a:r>
            <a:endParaRPr/>
          </a:p>
        </p:txBody>
      </p:sp>
      <p:sp>
        <p:nvSpPr>
          <p:cNvPr id="361" name="Google Shape;36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Noise = 60mVpp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Noise = 80mVpp</a:t>
            </a:r>
            <a:endParaRPr/>
          </a:p>
        </p:txBody>
      </p:sp>
      <p:sp>
        <p:nvSpPr>
          <p:cNvPr id="407" name="Google Shape;40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Noise = 100mVpp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Noise = 120mVpp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 Ibias  = 10u, w=1.5u, l=0.5u (Varying VREF)</a:t>
            </a:r>
            <a:endParaRPr/>
          </a:p>
        </p:txBody>
      </p:sp>
      <p:sp>
        <p:nvSpPr>
          <p:cNvPr id="431" name="Google Shape;43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@vref = 0.6, w=1.5u, l=0.5u (Varying Ibias)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@vref = 0.6, Ibias = 6u (Varying Aspect Ratio)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an Inverting Comparator. That is, if Vin &gt; Vref, Vo = 0 and if Vref &lt; Vin, Vo = 1</a:t>
            </a:r>
            <a:endParaRPr/>
          </a:p>
        </p:txBody>
      </p:sp>
      <p:sp>
        <p:nvSpPr>
          <p:cNvPr id="253" name="Google Shape;25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diagram in the right shows the dc curves of the two-stage op-amp with the vinp increasing (negative to positive) and decreasing (positive to negative).  For both curves, the transition (0 to 1 &amp; 1 to 0) happens at the same exact input values which explains why the two curves are overlapping.</a:t>
            </a:r>
            <a:endParaRPr/>
          </a:p>
        </p:txBody>
      </p:sp>
      <p:sp>
        <p:nvSpPr>
          <p:cNvPr id="262" name="Google Shape;26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This is an Inverting Comparator. That is, if Vin &gt; Vref, Vo = 0 and if Vref &lt; Vin, Vo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Taking a closer look at the transition time, the transition from 0 to 1 or 1 to 0 of the output voltage occurs almost instantaneously with the switching of the levels of the reference voltage and input voltage.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is added to the input signal by connecting in series a voltage source with low amplitude and high frequency (10MHz) to the vinp. Then we zoom in to the transitioning part of the graph.</a:t>
            </a:r>
            <a:endParaRPr/>
          </a:p>
        </p:txBody>
      </p:sp>
      <p:sp>
        <p:nvSpPr>
          <p:cNvPr id="284" name="Google Shape;28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= 10mVpp</a:t>
            </a:r>
            <a:endParaRPr/>
          </a:p>
        </p:txBody>
      </p:sp>
      <p:sp>
        <p:nvSpPr>
          <p:cNvPr id="293" name="Google Shape;29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= 60mVpp</a:t>
            </a:r>
            <a:endParaRPr/>
          </a:p>
        </p:txBody>
      </p:sp>
      <p:sp>
        <p:nvSpPr>
          <p:cNvPr id="300" name="Google Shape;30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6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6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6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6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6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5" name="Google Shape;18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5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5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5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5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p5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5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/>
          <p:nvPr>
            <p:ph type="ctrTitle"/>
          </p:nvPr>
        </p:nvSpPr>
        <p:spPr>
          <a:xfrm>
            <a:off x="2043951" y="2728912"/>
            <a:ext cx="8390965" cy="1018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Calibri"/>
              <a:buNone/>
            </a:pPr>
            <a:r>
              <a:rPr lang="en-GB" sz="6700"/>
              <a:t>Hysteresis Comparator</a:t>
            </a:r>
            <a:endParaRPr/>
          </a:p>
        </p:txBody>
      </p:sp>
      <p:sp>
        <p:nvSpPr>
          <p:cNvPr id="240" name="Google Shape;240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241" name="Google Shape;241;p1"/>
          <p:cNvSpPr/>
          <p:nvPr/>
        </p:nvSpPr>
        <p:spPr>
          <a:xfrm>
            <a:off x="2043952" y="2143125"/>
            <a:ext cx="8390965" cy="2190096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10" name="Google Shape;3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9882"/>
            <a:ext cx="10515600" cy="589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17" name="Google Shape;3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9882"/>
            <a:ext cx="10515600" cy="58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Comparator with Hysteresis</a:t>
            </a:r>
            <a:endParaRPr/>
          </a:p>
        </p:txBody>
      </p:sp>
      <p:sp>
        <p:nvSpPr>
          <p:cNvPr id="324" name="Google Shape;32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325" name="Google Shape;325;p12"/>
          <p:cNvSpPr txBox="1"/>
          <p:nvPr/>
        </p:nvSpPr>
        <p:spPr>
          <a:xfrm>
            <a:off x="838200" y="1871664"/>
            <a:ext cx="10515600" cy="4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71664"/>
            <a:ext cx="105156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33" name="Google Shape;3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165" y="365123"/>
            <a:ext cx="5472792" cy="587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65123"/>
            <a:ext cx="5731510" cy="5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1" name="Google Shape;34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42" name="Google Shape;3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9" name="Google Shape;34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50" name="Google Shape;3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6" name="Google Shape;3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57" name="Google Shape;3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65" name="Google Shape;3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79" name="Google Shape;3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lang="en-GB" sz="5500"/>
              <a:t>Comparator</a:t>
            </a:r>
            <a:endParaRPr/>
          </a:p>
        </p:txBody>
      </p:sp>
      <p:sp>
        <p:nvSpPr>
          <p:cNvPr id="247" name="Google Shape;24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248" name="Google Shape;248;p2"/>
          <p:cNvSpPr txBox="1"/>
          <p:nvPr/>
        </p:nvSpPr>
        <p:spPr>
          <a:xfrm>
            <a:off x="838200" y="1871664"/>
            <a:ext cx="10515600" cy="4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"/>
          <p:cNvSpPr txBox="1"/>
          <p:nvPr/>
        </p:nvSpPr>
        <p:spPr>
          <a:xfrm>
            <a:off x="1181100" y="2208804"/>
            <a:ext cx="9829799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	A device that compares two voltages levels and outputs a digital signal indicating which is larger. It has two analog input terminals and one binary digital output.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87" name="Google Shape;3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Avoiding Metastability</a:t>
            </a:r>
            <a:endParaRPr/>
          </a:p>
        </p:txBody>
      </p:sp>
      <p:sp>
        <p:nvSpPr>
          <p:cNvPr id="393" name="Google Shape;39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394" name="Google Shape;394;p21"/>
          <p:cNvSpPr txBox="1"/>
          <p:nvPr/>
        </p:nvSpPr>
        <p:spPr>
          <a:xfrm>
            <a:off x="838200" y="1871664"/>
            <a:ext cx="10515600" cy="4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71664"/>
            <a:ext cx="105156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403" name="Google Shape;4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411" name="Google Shape;4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419" name="Google Shape;4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6" name="Google Shape;42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427" name="Google Shape;4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GB" sz="4300"/>
              <a:t>Effects of Comparator Design Parameters on Hysteresis Window</a:t>
            </a:r>
            <a:endParaRPr/>
          </a:p>
        </p:txBody>
      </p:sp>
      <p:sp>
        <p:nvSpPr>
          <p:cNvPr id="434" name="Google Shape;4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435" name="Google Shape;435;p26"/>
          <p:cNvSpPr txBox="1"/>
          <p:nvPr/>
        </p:nvSpPr>
        <p:spPr>
          <a:xfrm>
            <a:off x="838200" y="1871664"/>
            <a:ext cx="10515600" cy="4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26"/>
          <p:cNvGraphicFramePr/>
          <p:nvPr/>
        </p:nvGraphicFramePr>
        <p:xfrm>
          <a:off x="838200" y="187166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{6B5643BD-9B10-489B-A94B-C9CA2142ADE2}</a:tableStyleId>
              </a:tblPr>
              <a:tblGrid>
                <a:gridCol w="2102675"/>
                <a:gridCol w="2102675"/>
                <a:gridCol w="2102675"/>
                <a:gridCol w="2103800"/>
                <a:gridCol w="2103800"/>
              </a:tblGrid>
              <a:tr h="3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Vref (V)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Threshold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Hysteresis Loop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78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gnd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VDD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gnd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VDD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259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 (250)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(150) 260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358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 (350)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(250) 360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457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 (450)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(350) 460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440 (540)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(450) 550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646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 (630)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(560) 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659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660 (720)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(670) 730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756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770 (820)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(780) 830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880 (910)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(890) 920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GB" sz="4300"/>
              <a:t>Effects of Comparator Design Parameters on Hysteresis Window</a:t>
            </a:r>
            <a:endParaRPr/>
          </a:p>
        </p:txBody>
      </p:sp>
      <p:sp>
        <p:nvSpPr>
          <p:cNvPr id="443" name="Google Shape;4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444" name="Google Shape;444;p27"/>
          <p:cNvSpPr txBox="1"/>
          <p:nvPr/>
        </p:nvSpPr>
        <p:spPr>
          <a:xfrm>
            <a:off x="838200" y="1871664"/>
            <a:ext cx="10515600" cy="4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5" name="Google Shape;445;p27"/>
          <p:cNvGraphicFramePr/>
          <p:nvPr/>
        </p:nvGraphicFramePr>
        <p:xfrm>
          <a:off x="838200" y="187166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{6B5643BD-9B10-489B-A94B-C9CA2142ADE2}</a:tableStyleId>
              </a:tblPr>
              <a:tblGrid>
                <a:gridCol w="2102675"/>
                <a:gridCol w="2102675"/>
                <a:gridCol w="2102675"/>
                <a:gridCol w="2103800"/>
                <a:gridCol w="2103800"/>
              </a:tblGrid>
              <a:tr h="52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Ibias (uA)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Threshold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Hysteresis Loop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08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gnd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VDD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gnd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VDD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2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570 (620)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(580) 630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2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560 (630)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(570) 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2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638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560 (630)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(570) 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2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557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639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 (630)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(560) 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2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646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 (630)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(560) 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GB" sz="4300"/>
              <a:t>Effects of Comparator Design Parameters on Hysteresis Window</a:t>
            </a:r>
            <a:endParaRPr/>
          </a:p>
        </p:txBody>
      </p:sp>
      <p:sp>
        <p:nvSpPr>
          <p:cNvPr id="452" name="Google Shape;4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453" name="Google Shape;453;p28"/>
          <p:cNvSpPr txBox="1"/>
          <p:nvPr/>
        </p:nvSpPr>
        <p:spPr>
          <a:xfrm>
            <a:off x="838200" y="1871664"/>
            <a:ext cx="10515600" cy="4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4" name="Google Shape;454;p28"/>
          <p:cNvGraphicFramePr/>
          <p:nvPr/>
        </p:nvGraphicFramePr>
        <p:xfrm>
          <a:off x="838200" y="187166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{6B5643BD-9B10-489B-A94B-C9CA2142ADE2}</a:tableStyleId>
              </a:tblPr>
              <a:tblGrid>
                <a:gridCol w="2102675"/>
                <a:gridCol w="2102675"/>
                <a:gridCol w="2102675"/>
                <a:gridCol w="2103800"/>
                <a:gridCol w="2103800"/>
              </a:tblGrid>
              <a:tr h="95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 Ratio (um/um)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Threshold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Hysteresis Loop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95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gnd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VDD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gnd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 to the VDD (mV)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6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0.5/0.5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 (640)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(560) 650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6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1.0/0.5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557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 (630)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(560) 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6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1.5/0.5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638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560 (630)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(570) 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6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2/0.5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636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560 (630)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(570) 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6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2.5/0.5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560 (630)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(570) 640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6000"/>
              <a:t>Observations</a:t>
            </a:r>
            <a:endParaRPr sz="5500"/>
          </a:p>
        </p:txBody>
      </p:sp>
      <p:sp>
        <p:nvSpPr>
          <p:cNvPr id="460" name="Google Shape;46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838200" y="1871664"/>
            <a:ext cx="10515600" cy="4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838200" y="1871664"/>
            <a:ext cx="105156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If hysteresis is present in a comparator, the output voltage will not change value unless the input voltage reaches a threshold value relative to the reference voltage.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position of the window is affected by the reference input and not affected by the type of input and its frequency.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width of the window determines the magnitude (peak-to-peak value) of the noise added to the input signal that the comparator could tolerate (as measured when the input signal value is near the reference value value).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The bias and the aspect ratio can affect the width of the window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The response of the comparator to metastability is improved by adding hysteresis.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Two-Stage Op-Amp as Comparator</a:t>
            </a:r>
            <a:endParaRPr/>
          </a:p>
        </p:txBody>
      </p:sp>
      <p:sp>
        <p:nvSpPr>
          <p:cNvPr id="256" name="Google Shape;25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838200" y="1871664"/>
            <a:ext cx="10515600" cy="4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71664"/>
            <a:ext cx="10515599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/>
          <p:nvPr>
            <p:ph type="title"/>
          </p:nvPr>
        </p:nvSpPr>
        <p:spPr>
          <a:xfrm>
            <a:off x="838200" y="365125"/>
            <a:ext cx="10515600" cy="5142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3200"/>
              <a:t>Activity #4 Comparator (Conventional versus Hysteresis)</a:t>
            </a:r>
            <a:br>
              <a:rPr lang="en-GB" sz="3200"/>
            </a:br>
            <a:br>
              <a:rPr lang="en-GB" sz="3200"/>
            </a:br>
            <a:r>
              <a:rPr lang="en-GB" sz="3200"/>
              <a:t>1. Use your own op-amp for this activity. Op-amp without the compensating Rc and Cc can act as a comparator.</a:t>
            </a:r>
            <a:br>
              <a:rPr lang="en-GB" sz="3200"/>
            </a:br>
            <a:r>
              <a:rPr lang="en-GB" sz="3200"/>
              <a:t>2. Use the hysteresis comparator, the one that I uploaded to the Gdrive. </a:t>
            </a:r>
            <a:br>
              <a:rPr lang="en-GB" sz="3200"/>
            </a:br>
            <a:r>
              <a:rPr lang="en-GB" sz="3200"/>
              <a:t>3. Compare the performances of the two comparators (your own op-amp being converted to comparator versus the hysteresis comparator) by using input with noise and input without noise.</a:t>
            </a:r>
            <a:br>
              <a:rPr lang="en-GB" sz="3200"/>
            </a:br>
            <a:r>
              <a:rPr lang="en-GB" sz="3200"/>
              <a:t>4. Write a technical report. </a:t>
            </a:r>
            <a:br>
              <a:rPr lang="en-GB" sz="3200"/>
            </a:br>
            <a:br>
              <a:rPr lang="en-GB" sz="3200"/>
            </a:br>
            <a:endParaRPr sz="3200"/>
          </a:p>
        </p:txBody>
      </p:sp>
      <p:sp>
        <p:nvSpPr>
          <p:cNvPr id="468" name="Google Shape;46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/>
          <p:nvPr>
            <p:ph type="ctrTitle"/>
          </p:nvPr>
        </p:nvSpPr>
        <p:spPr>
          <a:xfrm>
            <a:off x="1976015" y="2565866"/>
            <a:ext cx="8526837" cy="10220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/>
              <a:t>FIN</a:t>
            </a:r>
            <a:endParaRPr/>
          </a:p>
        </p:txBody>
      </p:sp>
      <p:sp>
        <p:nvSpPr>
          <p:cNvPr id="475" name="Google Shape;47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2043952" y="1820536"/>
            <a:ext cx="8390965" cy="251268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265" name="Google Shape;2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165" y="365123"/>
            <a:ext cx="5503636" cy="58634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65124"/>
            <a:ext cx="5731510" cy="5863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273" name="Google Shape;2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6"/>
            <a:ext cx="10515600" cy="573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280" name="Google Shape;2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515600" cy="58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Metastability</a:t>
            </a:r>
            <a:endParaRPr/>
          </a:p>
        </p:txBody>
      </p:sp>
      <p:sp>
        <p:nvSpPr>
          <p:cNvPr id="287" name="Google Shape;28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838200" y="1871664"/>
            <a:ext cx="10515600" cy="4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18334"/>
            <a:ext cx="10515599" cy="418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296" name="Google Shape;2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515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Paul Emmanuel Empas</a:t>
            </a:r>
            <a:endParaRPr/>
          </a:p>
        </p:txBody>
      </p:sp>
      <p:pic>
        <p:nvPicPr>
          <p:cNvPr id="303" name="Google Shape;3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9882"/>
            <a:ext cx="10515600" cy="58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2017-04-02T15:31:41Z</dcterms:created>
  <dc:creator>Paul Emmanuel Empas</dc:creator>
</cp:coreProperties>
</file>