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>
        <p:scale>
          <a:sx n="66" d="100"/>
          <a:sy n="66" d="100"/>
        </p:scale>
        <p:origin x="9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105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3683-A88B-429E-9EBA-88D86A35DA6E}" type="datetimeFigureOut">
              <a:rPr lang="en-PH" smtClean="0"/>
              <a:t>04/05/2020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2983-7E33-4DB8-A6EE-4769F85DAB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795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3683-A88B-429E-9EBA-88D86A35DA6E}" type="datetimeFigureOut">
              <a:rPr lang="en-PH" smtClean="0"/>
              <a:t>04/05/2020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2983-7E33-4DB8-A6EE-4769F85DAB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238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3683-A88B-429E-9EBA-88D86A35DA6E}" type="datetimeFigureOut">
              <a:rPr lang="en-PH" smtClean="0"/>
              <a:t>04/05/2020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2983-7E33-4DB8-A6EE-4769F85DAB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55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1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3683-A88B-429E-9EBA-88D86A35DA6E}" type="datetimeFigureOut">
              <a:rPr lang="en-PH" smtClean="0"/>
              <a:t>04/05/2020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2983-7E33-4DB8-A6EE-4769F85DAB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415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3683-A88B-429E-9EBA-88D86A35DA6E}" type="datetimeFigureOut">
              <a:rPr lang="en-PH" smtClean="0"/>
              <a:t>04/05/2020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2983-7E33-4DB8-A6EE-4769F85DAB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728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3683-A88B-429E-9EBA-88D86A35DA6E}" type="datetimeFigureOut">
              <a:rPr lang="en-PH" smtClean="0"/>
              <a:t>04/05/2020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2983-7E33-4DB8-A6EE-4769F85DAB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172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3683-A88B-429E-9EBA-88D86A35DA6E}" type="datetimeFigureOut">
              <a:rPr lang="en-PH" smtClean="0"/>
              <a:t>04/05/2020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2983-7E33-4DB8-A6EE-4769F85DAB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918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3683-A88B-429E-9EBA-88D86A35DA6E}" type="datetimeFigureOut">
              <a:rPr lang="en-PH" smtClean="0"/>
              <a:t>04/05/2020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2983-7E33-4DB8-A6EE-4769F85DAB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82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3683-A88B-429E-9EBA-88D86A35DA6E}" type="datetimeFigureOut">
              <a:rPr lang="en-PH" smtClean="0"/>
              <a:t>04/05/2020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2983-7E33-4DB8-A6EE-4769F85DAB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49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F3683-A88B-429E-9EBA-88D86A35DA6E}" type="datetimeFigureOut">
              <a:rPr lang="en-PH" smtClean="0"/>
              <a:t>04/05/2020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12983-7E33-4DB8-A6EE-4769F85DAB5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95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730421"/>
            <a:ext cx="8737600" cy="2000251"/>
          </a:xfrm>
        </p:spPr>
        <p:txBody>
          <a:bodyPr/>
          <a:lstStyle/>
          <a:p>
            <a:r>
              <a:rPr lang="en-PH" dirty="0" smtClean="0"/>
              <a:t>Progress Report </a:t>
            </a:r>
            <a:r>
              <a:rPr lang="en-PH" sz="2800" dirty="0" smtClean="0"/>
              <a:t>(May 04, 2021)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3730672"/>
            <a:ext cx="4890573" cy="1752600"/>
          </a:xfrm>
        </p:spPr>
        <p:txBody>
          <a:bodyPr/>
          <a:lstStyle/>
          <a:p>
            <a:r>
              <a:rPr lang="en-PH" dirty="0" smtClean="0"/>
              <a:t>JOEY Q. HARAP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351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106" y="412841"/>
            <a:ext cx="7538587" cy="331561"/>
          </a:xfrm>
        </p:spPr>
        <p:txBody>
          <a:bodyPr>
            <a:normAutofit fontScale="90000"/>
          </a:bodyPr>
          <a:lstStyle/>
          <a:p>
            <a:r>
              <a:rPr lang="en-PH" b="1" dirty="0" smtClean="0"/>
              <a:t>Solving for the Final Resistor Values</a:t>
            </a:r>
            <a:endParaRPr lang="en-PH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400" y="1038414"/>
            <a:ext cx="12192000" cy="145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14923" y="1146886"/>
            <a:ext cx="142955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000" b="1" dirty="0" smtClean="0"/>
              <a:t>Non-Ideal</a:t>
            </a:r>
            <a:endParaRPr lang="en-PH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792" y="5754166"/>
            <a:ext cx="10515600" cy="942975"/>
          </a:xfrm>
        </p:spPr>
        <p:txBody>
          <a:bodyPr/>
          <a:lstStyle/>
          <a:p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2242561" y="1132513"/>
            <a:ext cx="76979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000" b="1" dirty="0" smtClean="0"/>
              <a:t>Ideal</a:t>
            </a:r>
            <a:endParaRPr lang="en-PH" sz="20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956300" y="1061100"/>
            <a:ext cx="50800" cy="57969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92549" y="2153880"/>
                <a:ext cx="3138329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</m:num>
                        <m:den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𝑉𝑏𝑒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P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𝑉𝑟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549" y="2153880"/>
                <a:ext cx="3138329" cy="5266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32522" y="2066332"/>
                <a:ext cx="3138329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</m:num>
                        <m:den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𝑉𝑏𝑒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P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𝑉𝑟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522" y="2066332"/>
                <a:ext cx="3138329" cy="526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21614" y="3140206"/>
                <a:ext cx="5100392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</m:num>
                        <m:den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0=−1.7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816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.7375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14" y="3140206"/>
                <a:ext cx="5100392" cy="526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532513" y="4126532"/>
                <a:ext cx="2236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2=10.25(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513" y="4126532"/>
                <a:ext cx="223619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07" t="-2222" r="-3542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569475" y="4490841"/>
                <a:ext cx="2395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2=71.75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𝑘𝑜h𝑚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475" y="4490841"/>
                <a:ext cx="239565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81" r="-2036" b="-88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51490" y="3043156"/>
                <a:ext cx="5100392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</m:num>
                        <m:den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0=−1.7977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+1.4026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490" y="3043156"/>
                <a:ext cx="5100392" cy="5266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43402" y="4040002"/>
                <a:ext cx="22874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2=12.82 (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402" y="4040002"/>
                <a:ext cx="228748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33" t="-4444" r="-346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114965" y="4490840"/>
                <a:ext cx="2395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2=89.72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𝑘𝑜h𝑚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965" y="4490840"/>
                <a:ext cx="239565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781" r="-2036" b="-88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6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848" y="-91630"/>
            <a:ext cx="4615555" cy="1059623"/>
          </a:xfrm>
        </p:spPr>
        <p:txBody>
          <a:bodyPr/>
          <a:lstStyle/>
          <a:p>
            <a:r>
              <a:rPr lang="en-PH" b="1" dirty="0" smtClean="0"/>
              <a:t>Final HSPICE CODE </a:t>
            </a:r>
            <a:endParaRPr lang="en-PH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" t="5983" r="78183" b="11492"/>
          <a:stretch/>
        </p:blipFill>
        <p:spPr>
          <a:xfrm>
            <a:off x="5348626" y="1622735"/>
            <a:ext cx="3113203" cy="4893973"/>
          </a:xfrm>
        </p:spPr>
      </p:pic>
      <p:cxnSp>
        <p:nvCxnSpPr>
          <p:cNvPr id="7" name="Straight Connector 6"/>
          <p:cNvCxnSpPr/>
          <p:nvPr/>
        </p:nvCxnSpPr>
        <p:spPr>
          <a:xfrm flipH="1">
            <a:off x="4790212" y="811369"/>
            <a:ext cx="6629" cy="604663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811367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78585" y="955115"/>
            <a:ext cx="14001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 smtClean="0"/>
              <a:t>Non-Ideal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1845842" y="967993"/>
            <a:ext cx="794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 smtClean="0"/>
              <a:t>Ideal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t="15685" r="77209" b="11438"/>
          <a:stretch/>
        </p:blipFill>
        <p:spPr>
          <a:xfrm>
            <a:off x="8678638" y="1622734"/>
            <a:ext cx="3015379" cy="4893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2" t="8636" r="11396" b="18499"/>
          <a:stretch/>
        </p:blipFill>
        <p:spPr>
          <a:xfrm>
            <a:off x="798490" y="1696277"/>
            <a:ext cx="3084490" cy="46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4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374" y="90152"/>
            <a:ext cx="7405353" cy="463640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Ideal in 3 corners of mm lib. model</a:t>
            </a:r>
            <a:endParaRPr lang="en-PH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9" t="11616" b="5215"/>
          <a:stretch/>
        </p:blipFill>
        <p:spPr>
          <a:xfrm>
            <a:off x="0" y="660018"/>
            <a:ext cx="12191999" cy="6175420"/>
          </a:xfrm>
        </p:spPr>
      </p:pic>
      <p:sp>
        <p:nvSpPr>
          <p:cNvPr id="5" name="TextBox 4"/>
          <p:cNvSpPr txBox="1"/>
          <p:nvPr/>
        </p:nvSpPr>
        <p:spPr>
          <a:xfrm>
            <a:off x="1017430" y="1142155"/>
            <a:ext cx="643943" cy="52322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 </a:t>
            </a:r>
            <a:r>
              <a:rPr lang="en-PH" sz="28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  <a:endParaRPr lang="en-PH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946" y="4858551"/>
            <a:ext cx="643943" cy="52322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 </a:t>
            </a:r>
            <a:r>
              <a:rPr lang="en-PH" sz="28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</a:t>
            </a:r>
            <a:endParaRPr lang="en-PH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430" y="3131158"/>
            <a:ext cx="695459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F </a:t>
            </a:r>
            <a:r>
              <a:rPr lang="en-PH" sz="28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</a:t>
            </a:r>
            <a:endParaRPr lang="en-PH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4878" y="1570564"/>
            <a:ext cx="221946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400" dirty="0" smtClean="0"/>
              <a:t>Max </a:t>
            </a:r>
            <a:r>
              <a:rPr lang="en-PH" sz="1400" dirty="0" err="1" smtClean="0"/>
              <a:t>Vref</a:t>
            </a:r>
            <a:r>
              <a:rPr lang="en-PH" sz="1400" dirty="0" smtClean="0"/>
              <a:t>=1.2389V</a:t>
            </a:r>
            <a:endParaRPr lang="en-PH" sz="1400" dirty="0" smtClean="0"/>
          </a:p>
          <a:p>
            <a:r>
              <a:rPr lang="en-PH" sz="1400" dirty="0" smtClean="0"/>
              <a:t>Min </a:t>
            </a:r>
            <a:r>
              <a:rPr lang="en-PH" sz="1400" dirty="0" err="1" smtClean="0"/>
              <a:t>Vref</a:t>
            </a:r>
            <a:r>
              <a:rPr lang="en-PH" sz="1400" dirty="0" smtClean="0"/>
              <a:t>=1.2383V</a:t>
            </a:r>
            <a:endParaRPr lang="en-PH" sz="1400" dirty="0" smtClean="0"/>
          </a:p>
          <a:p>
            <a:r>
              <a:rPr lang="en-PH" sz="1400" dirty="0" err="1" smtClean="0"/>
              <a:t>Vref</a:t>
            </a:r>
            <a:r>
              <a:rPr lang="en-PH" sz="1400" dirty="0" smtClean="0"/>
              <a:t> @ 27°C= </a:t>
            </a:r>
            <a:r>
              <a:rPr lang="en-PH" sz="1400" dirty="0" smtClean="0"/>
              <a:t>1.2403V</a:t>
            </a:r>
            <a:endParaRPr lang="en-PH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84878" y="5281947"/>
            <a:ext cx="221946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400" dirty="0" smtClean="0"/>
              <a:t>Max </a:t>
            </a:r>
            <a:r>
              <a:rPr lang="en-PH" sz="1400" dirty="0" err="1" smtClean="0"/>
              <a:t>Vref</a:t>
            </a:r>
            <a:r>
              <a:rPr lang="en-PH" sz="1400" dirty="0" smtClean="0"/>
              <a:t>=1.2388V</a:t>
            </a:r>
            <a:endParaRPr lang="en-PH" sz="1400" dirty="0" smtClean="0"/>
          </a:p>
          <a:p>
            <a:r>
              <a:rPr lang="en-PH" sz="1400" dirty="0" smtClean="0"/>
              <a:t>Min </a:t>
            </a:r>
            <a:r>
              <a:rPr lang="en-PH" sz="1400" dirty="0" err="1" smtClean="0"/>
              <a:t>Vref</a:t>
            </a:r>
            <a:r>
              <a:rPr lang="en-PH" sz="1400" dirty="0" smtClean="0"/>
              <a:t>= </a:t>
            </a:r>
            <a:r>
              <a:rPr lang="en-PH" sz="1400" dirty="0" smtClean="0"/>
              <a:t>1.2383V</a:t>
            </a:r>
            <a:endParaRPr lang="en-PH" sz="1400" dirty="0" smtClean="0"/>
          </a:p>
          <a:p>
            <a:r>
              <a:rPr lang="en-PH" sz="1400" dirty="0" err="1" smtClean="0"/>
              <a:t>Vref</a:t>
            </a:r>
            <a:r>
              <a:rPr lang="en-PH" sz="1400" dirty="0" smtClean="0"/>
              <a:t> @ 27°C= </a:t>
            </a:r>
            <a:r>
              <a:rPr lang="en-PH" sz="1400" dirty="0" smtClean="0"/>
              <a:t>1.2402V</a:t>
            </a:r>
            <a:endParaRPr lang="en-PH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84878" y="3400959"/>
            <a:ext cx="221946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400" dirty="0" smtClean="0"/>
              <a:t>Max </a:t>
            </a:r>
            <a:r>
              <a:rPr lang="en-PH" sz="1400" dirty="0" err="1" smtClean="0"/>
              <a:t>Vref</a:t>
            </a:r>
            <a:r>
              <a:rPr lang="en-PH" sz="1400" dirty="0" smtClean="0"/>
              <a:t>=1.2390V</a:t>
            </a:r>
            <a:endParaRPr lang="en-PH" sz="1400" dirty="0" smtClean="0"/>
          </a:p>
          <a:p>
            <a:r>
              <a:rPr lang="en-PH" sz="1400" dirty="0" smtClean="0"/>
              <a:t>Min </a:t>
            </a:r>
            <a:r>
              <a:rPr lang="en-PH" sz="1400" dirty="0" err="1" smtClean="0"/>
              <a:t>Vref</a:t>
            </a:r>
            <a:r>
              <a:rPr lang="en-PH" sz="1400" dirty="0" smtClean="0"/>
              <a:t>=1.2384V</a:t>
            </a:r>
            <a:endParaRPr lang="en-PH" sz="1400" dirty="0" smtClean="0"/>
          </a:p>
          <a:p>
            <a:r>
              <a:rPr lang="en-PH" sz="1400" dirty="0" err="1" smtClean="0"/>
              <a:t>Vref</a:t>
            </a:r>
            <a:r>
              <a:rPr lang="en-PH" sz="1400" dirty="0" smtClean="0"/>
              <a:t> @ 27°C= </a:t>
            </a:r>
            <a:r>
              <a:rPr lang="en-PH" sz="1400" dirty="0" smtClean="0"/>
              <a:t>1.2404V</a:t>
            </a:r>
            <a:endParaRPr lang="en-PH" sz="1400" dirty="0" smtClean="0"/>
          </a:p>
        </p:txBody>
      </p:sp>
    </p:spTree>
    <p:extLst>
      <p:ext uri="{BB962C8B-B14F-4D97-AF65-F5344CB8AC3E}">
        <p14:creationId xmlns:p14="http://schemas.microsoft.com/office/powerpoint/2010/main" val="135288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116" y="171942"/>
            <a:ext cx="7396766" cy="497760"/>
          </a:xfrm>
        </p:spPr>
        <p:txBody>
          <a:bodyPr>
            <a:noAutofit/>
          </a:bodyPr>
          <a:lstStyle/>
          <a:p>
            <a:r>
              <a:rPr lang="en-PH" sz="3200" dirty="0" smtClean="0"/>
              <a:t>Non-Ideal in 3 corners of mm lib. model</a:t>
            </a:r>
            <a:endParaRPr lang="en-PH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9" t="11911" b="5808"/>
          <a:stretch/>
        </p:blipFill>
        <p:spPr>
          <a:xfrm>
            <a:off x="0" y="669702"/>
            <a:ext cx="12192000" cy="6188297"/>
          </a:xfrm>
        </p:spPr>
      </p:pic>
      <p:sp>
        <p:nvSpPr>
          <p:cNvPr id="5" name="TextBox 4"/>
          <p:cNvSpPr txBox="1"/>
          <p:nvPr/>
        </p:nvSpPr>
        <p:spPr>
          <a:xfrm>
            <a:off x="1287887" y="1416676"/>
            <a:ext cx="643943" cy="52322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 </a:t>
            </a:r>
            <a:r>
              <a:rPr lang="en-PH" sz="28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  <a:endParaRPr lang="en-PH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7886" y="3171388"/>
            <a:ext cx="695459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F </a:t>
            </a:r>
            <a:r>
              <a:rPr lang="en-PH" sz="28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</a:t>
            </a:r>
            <a:endParaRPr lang="en-PH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9402" y="5020337"/>
            <a:ext cx="643943" cy="52322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 </a:t>
            </a:r>
            <a:r>
              <a:rPr lang="en-PH" sz="28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</a:t>
            </a:r>
            <a:endParaRPr lang="en-PH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9987" y="1678286"/>
            <a:ext cx="221946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400" dirty="0" smtClean="0"/>
              <a:t>Max </a:t>
            </a:r>
            <a:r>
              <a:rPr lang="en-PH" sz="1400" dirty="0" err="1" smtClean="0"/>
              <a:t>Vref</a:t>
            </a:r>
            <a:r>
              <a:rPr lang="en-PH" sz="1400" dirty="0" smtClean="0"/>
              <a:t>=1.2266V</a:t>
            </a:r>
            <a:endParaRPr lang="en-PH" sz="1400" dirty="0" smtClean="0"/>
          </a:p>
          <a:p>
            <a:r>
              <a:rPr lang="en-PH" sz="1400" dirty="0" smtClean="0"/>
              <a:t>Min </a:t>
            </a:r>
            <a:r>
              <a:rPr lang="en-PH" sz="1400" dirty="0" err="1" smtClean="0"/>
              <a:t>Vref</a:t>
            </a:r>
            <a:r>
              <a:rPr lang="en-PH" sz="1400" dirty="0" smtClean="0"/>
              <a:t>=1.2257V</a:t>
            </a:r>
            <a:endParaRPr lang="en-PH" sz="1400" dirty="0" smtClean="0"/>
          </a:p>
          <a:p>
            <a:r>
              <a:rPr lang="en-PH" sz="1400" dirty="0" err="1" smtClean="0"/>
              <a:t>Vref</a:t>
            </a:r>
            <a:r>
              <a:rPr lang="en-PH" sz="1400" dirty="0" smtClean="0"/>
              <a:t> @ 27°C= 1.2259V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89407" y="3401588"/>
            <a:ext cx="221946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400" dirty="0" smtClean="0"/>
              <a:t>Max </a:t>
            </a:r>
            <a:r>
              <a:rPr lang="en-PH" sz="1400" dirty="0" err="1" smtClean="0"/>
              <a:t>Vref</a:t>
            </a:r>
            <a:r>
              <a:rPr lang="en-PH" sz="1400" dirty="0" smtClean="0"/>
              <a:t>=1.2273V</a:t>
            </a:r>
          </a:p>
          <a:p>
            <a:r>
              <a:rPr lang="en-PH" sz="1400" dirty="0" smtClean="0"/>
              <a:t>Min </a:t>
            </a:r>
            <a:r>
              <a:rPr lang="en-PH" sz="1400" dirty="0" err="1" smtClean="0"/>
              <a:t>Vref</a:t>
            </a:r>
            <a:r>
              <a:rPr lang="en-PH" sz="1400" dirty="0" smtClean="0"/>
              <a:t>=1.2218V</a:t>
            </a:r>
          </a:p>
          <a:p>
            <a:r>
              <a:rPr lang="en-PH" sz="1400" dirty="0" err="1" smtClean="0"/>
              <a:t>Vref</a:t>
            </a:r>
            <a:r>
              <a:rPr lang="en-PH" sz="1400" dirty="0" smtClean="0"/>
              <a:t> @ 27°C= 1.2255V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9987" y="5020337"/>
            <a:ext cx="221946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400" dirty="0" smtClean="0"/>
              <a:t>Max </a:t>
            </a:r>
            <a:r>
              <a:rPr lang="en-PH" sz="1400" dirty="0" err="1" smtClean="0"/>
              <a:t>Vref</a:t>
            </a:r>
            <a:r>
              <a:rPr lang="en-PH" sz="1400" dirty="0" smtClean="0"/>
              <a:t>=1.2328V</a:t>
            </a:r>
          </a:p>
          <a:p>
            <a:r>
              <a:rPr lang="en-PH" sz="1400" dirty="0" smtClean="0"/>
              <a:t>Min </a:t>
            </a:r>
            <a:r>
              <a:rPr lang="en-PH" sz="1400" dirty="0" err="1" smtClean="0"/>
              <a:t>Vref</a:t>
            </a:r>
            <a:r>
              <a:rPr lang="en-PH" sz="1400" dirty="0" smtClean="0"/>
              <a:t>= 1.2276V</a:t>
            </a:r>
          </a:p>
          <a:p>
            <a:r>
              <a:rPr lang="en-PH" sz="1400" dirty="0" err="1" smtClean="0"/>
              <a:t>Vref</a:t>
            </a:r>
            <a:r>
              <a:rPr lang="en-PH" sz="1400" dirty="0" smtClean="0"/>
              <a:t> @ 27°C= 1.2291V</a:t>
            </a:r>
          </a:p>
        </p:txBody>
      </p:sp>
    </p:spTree>
    <p:extLst>
      <p:ext uri="{BB962C8B-B14F-4D97-AF65-F5344CB8AC3E}">
        <p14:creationId xmlns:p14="http://schemas.microsoft.com/office/powerpoint/2010/main" val="335416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372" y="-176382"/>
            <a:ext cx="10599313" cy="1059623"/>
          </a:xfrm>
        </p:spPr>
        <p:txBody>
          <a:bodyPr>
            <a:normAutofit/>
          </a:bodyPr>
          <a:lstStyle/>
          <a:p>
            <a:r>
              <a:rPr lang="en-PH" b="1" dirty="0" smtClean="0"/>
              <a:t>Temperature Coefficient in 3 process corners</a:t>
            </a:r>
            <a:endParaRPr lang="en-PH" b="1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089371" y="811367"/>
            <a:ext cx="6629" cy="604663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811367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90709" y="1139781"/>
            <a:ext cx="1191173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dirty="0" smtClean="0"/>
              <a:t>Non-Ideal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2712406" y="1082864"/>
            <a:ext cx="794327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dirty="0" smtClean="0"/>
              <a:t>Ideal</a:t>
            </a:r>
            <a:endParaRPr lang="en-PH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173092"/>
              </p:ext>
            </p:extLst>
          </p:nvPr>
        </p:nvGraphicFramePr>
        <p:xfrm>
          <a:off x="438955" y="3803721"/>
          <a:ext cx="5330780" cy="19767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65390"/>
                <a:gridCol w="2665390"/>
              </a:tblGrid>
              <a:tr h="879512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Process Corners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Temperature</a:t>
                      </a:r>
                      <a:r>
                        <a:rPr lang="en-PH" baseline="0" dirty="0" smtClean="0"/>
                        <a:t> Coefficient (ppm/°C)</a:t>
                      </a:r>
                      <a:endParaRPr lang="en-PH" dirty="0"/>
                    </a:p>
                  </a:txBody>
                  <a:tcPr/>
                </a:tc>
              </a:tr>
              <a:tr h="307143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TT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3.02 </a:t>
                      </a:r>
                      <a:r>
                        <a:rPr lang="en-PH" baseline="0" dirty="0" smtClean="0"/>
                        <a:t>ppm/°C</a:t>
                      </a:r>
                      <a:endParaRPr lang="en-PH" dirty="0"/>
                    </a:p>
                  </a:txBody>
                  <a:tcPr/>
                </a:tc>
              </a:tr>
              <a:tr h="307143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FF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aseline="0" dirty="0" smtClean="0"/>
                        <a:t>3.02 ppm/°C</a:t>
                      </a:r>
                      <a:endParaRPr lang="en-PH" dirty="0"/>
                    </a:p>
                  </a:txBody>
                  <a:tcPr/>
                </a:tc>
              </a:tr>
              <a:tr h="307143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aseline="0" dirty="0" smtClean="0"/>
                        <a:t> 2.52 </a:t>
                      </a:r>
                      <a:r>
                        <a:rPr lang="en-PH" baseline="0" dirty="0" smtClean="0"/>
                        <a:t>ppm/°C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98337"/>
              </p:ext>
            </p:extLst>
          </p:nvPr>
        </p:nvGraphicFramePr>
        <p:xfrm>
          <a:off x="6504905" y="3803640"/>
          <a:ext cx="5330780" cy="19767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65390"/>
                <a:gridCol w="2665390"/>
              </a:tblGrid>
              <a:tr h="879512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Process Corners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Temperature</a:t>
                      </a:r>
                      <a:r>
                        <a:rPr lang="en-PH" baseline="0" dirty="0" smtClean="0"/>
                        <a:t> Coefficient (ppm/°C)</a:t>
                      </a:r>
                      <a:endParaRPr lang="en-PH" dirty="0"/>
                    </a:p>
                  </a:txBody>
                  <a:tcPr/>
                </a:tc>
              </a:tr>
              <a:tr h="307143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TT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aseline="0" dirty="0" smtClean="0"/>
                        <a:t>5 ppm/°C</a:t>
                      </a:r>
                      <a:endParaRPr lang="en-PH" dirty="0"/>
                    </a:p>
                  </a:txBody>
                  <a:tcPr/>
                </a:tc>
              </a:tr>
              <a:tr h="307143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FF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28.05 </a:t>
                      </a:r>
                      <a:r>
                        <a:rPr lang="en-PH" baseline="0" dirty="0" smtClean="0"/>
                        <a:t>ppm/°C</a:t>
                      </a:r>
                      <a:endParaRPr lang="en-PH" dirty="0"/>
                    </a:p>
                  </a:txBody>
                  <a:tcPr/>
                </a:tc>
              </a:tr>
              <a:tr h="307143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26.44</a:t>
                      </a:r>
                      <a:r>
                        <a:rPr lang="en-PH" baseline="0" dirty="0" smtClean="0"/>
                        <a:t> </a:t>
                      </a:r>
                      <a:r>
                        <a:rPr lang="en-PH" baseline="0" dirty="0" smtClean="0"/>
                        <a:t>ppm/°C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92550" y="2153880"/>
                <a:ext cx="400770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𝑆𝑤𝑒𝑒𝑝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@ 27°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550" y="2153880"/>
                <a:ext cx="4007700" cy="5751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985121" y="2048703"/>
                <a:ext cx="400770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𝑆𝑤𝑒𝑒𝑝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@ 27°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2048703"/>
                <a:ext cx="4007700" cy="5751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90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r>
              <a:rPr lang="en-PH" dirty="0" smtClean="0"/>
              <a:t>Sensitivity to VDD change (Ideal </a:t>
            </a:r>
            <a:r>
              <a:rPr lang="en-PH" dirty="0" err="1" smtClean="0"/>
              <a:t>OpAmp</a:t>
            </a:r>
            <a:r>
              <a:rPr lang="en-PH" dirty="0" smtClean="0"/>
              <a:t>)</a:t>
            </a:r>
            <a:endParaRPr lang="en-PH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9" t="11912" b="6104"/>
          <a:stretch/>
        </p:blipFill>
        <p:spPr>
          <a:xfrm>
            <a:off x="0" y="1146220"/>
            <a:ext cx="12192000" cy="5711780"/>
          </a:xfrm>
        </p:spPr>
      </p:pic>
      <p:sp>
        <p:nvSpPr>
          <p:cNvPr id="7" name="TextBox 6"/>
          <p:cNvSpPr txBox="1"/>
          <p:nvPr/>
        </p:nvSpPr>
        <p:spPr>
          <a:xfrm>
            <a:off x="838200" y="1461338"/>
            <a:ext cx="643943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 </a:t>
            </a:r>
            <a:r>
              <a:rPr lang="en-PH" sz="28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  <a:endParaRPr lang="en-PH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441" y="3162545"/>
            <a:ext cx="695459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F </a:t>
            </a:r>
            <a:r>
              <a:rPr lang="en-PH" sz="28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</a:t>
            </a:r>
            <a:endParaRPr lang="en-PH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4863752"/>
            <a:ext cx="643943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 </a:t>
            </a:r>
            <a:r>
              <a:rPr lang="en-PH" sz="28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</a:t>
            </a:r>
            <a:endParaRPr lang="en-PH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49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3" t="11616" b="5511"/>
          <a:stretch/>
        </p:blipFill>
        <p:spPr>
          <a:xfrm>
            <a:off x="0" y="1146220"/>
            <a:ext cx="12191999" cy="57117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r>
              <a:rPr lang="en-PH" dirty="0" smtClean="0"/>
              <a:t>Sensitivity to VDD change (Non-Ideal </a:t>
            </a:r>
            <a:r>
              <a:rPr lang="en-PH" dirty="0" err="1" smtClean="0"/>
              <a:t>OpAmp</a:t>
            </a:r>
            <a:r>
              <a:rPr lang="en-PH" dirty="0" smtClean="0"/>
              <a:t>)</a:t>
            </a:r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61338"/>
            <a:ext cx="643943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 </a:t>
            </a:r>
            <a:r>
              <a:rPr lang="en-PH" sz="28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  <a:endParaRPr lang="en-PH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441" y="3162545"/>
            <a:ext cx="695459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F </a:t>
            </a:r>
            <a:r>
              <a:rPr lang="en-PH" sz="28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</a:t>
            </a:r>
            <a:endParaRPr lang="en-PH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4863752"/>
            <a:ext cx="643943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 </a:t>
            </a:r>
            <a:r>
              <a:rPr lang="en-PH" sz="28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</a:t>
            </a:r>
            <a:endParaRPr lang="en-PH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7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372" y="-176382"/>
            <a:ext cx="10599313" cy="1059623"/>
          </a:xfrm>
        </p:spPr>
        <p:txBody>
          <a:bodyPr>
            <a:normAutofit/>
          </a:bodyPr>
          <a:lstStyle/>
          <a:p>
            <a:r>
              <a:rPr lang="en-PH" b="1" dirty="0" smtClean="0"/>
              <a:t>Sensitivity in 3 process corners</a:t>
            </a:r>
            <a:endParaRPr lang="en-PH" b="1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089371" y="811367"/>
            <a:ext cx="6629" cy="604663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811367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90709" y="1139781"/>
            <a:ext cx="1191173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b="1" dirty="0" smtClean="0"/>
              <a:t>Non-Idea</a:t>
            </a:r>
            <a:r>
              <a:rPr lang="en-PH" dirty="0" smtClean="0"/>
              <a:t>l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2712406" y="1082864"/>
            <a:ext cx="794327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b="1" dirty="0" smtClean="0"/>
              <a:t>Ideal</a:t>
            </a:r>
            <a:endParaRPr lang="en-PH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795278"/>
              </p:ext>
            </p:extLst>
          </p:nvPr>
        </p:nvGraphicFramePr>
        <p:xfrm>
          <a:off x="438955" y="3803721"/>
          <a:ext cx="5330780" cy="19767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65390"/>
                <a:gridCol w="2665390"/>
              </a:tblGrid>
              <a:tr h="879512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Process Corners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Sensitivity to VDD</a:t>
                      </a:r>
                      <a:r>
                        <a:rPr lang="en-PH" baseline="0" dirty="0" smtClean="0"/>
                        <a:t> Change</a:t>
                      </a:r>
                      <a:endParaRPr lang="en-PH" dirty="0"/>
                    </a:p>
                  </a:txBody>
                  <a:tcPr/>
                </a:tc>
              </a:tr>
              <a:tr h="307143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TT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0.129%</a:t>
                      </a:r>
                      <a:endParaRPr lang="en-PH" dirty="0"/>
                    </a:p>
                  </a:txBody>
                  <a:tcPr/>
                </a:tc>
              </a:tr>
              <a:tr h="307143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FF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0.129%</a:t>
                      </a:r>
                      <a:endParaRPr lang="en-PH" dirty="0"/>
                    </a:p>
                  </a:txBody>
                  <a:tcPr/>
                </a:tc>
              </a:tr>
              <a:tr h="307143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aseline="0" dirty="0" smtClean="0"/>
                        <a:t> </a:t>
                      </a:r>
                      <a:r>
                        <a:rPr lang="en-PH" dirty="0" smtClean="0"/>
                        <a:t>0.129%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093869"/>
              </p:ext>
            </p:extLst>
          </p:nvPr>
        </p:nvGraphicFramePr>
        <p:xfrm>
          <a:off x="6504905" y="3803640"/>
          <a:ext cx="5330780" cy="19962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65390"/>
                <a:gridCol w="2665390"/>
              </a:tblGrid>
              <a:tr h="898989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Process Corners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Sensitivity to VDD</a:t>
                      </a:r>
                      <a:r>
                        <a:rPr lang="en-PH" baseline="0" dirty="0" smtClean="0"/>
                        <a:t> Change</a:t>
                      </a:r>
                      <a:endParaRPr lang="en-PH" dirty="0"/>
                    </a:p>
                  </a:txBody>
                  <a:tcPr/>
                </a:tc>
              </a:tr>
              <a:tr h="307143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TT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aseline="0" dirty="0" smtClean="0"/>
                        <a:t>0.079%</a:t>
                      </a:r>
                      <a:endParaRPr lang="en-PH" dirty="0"/>
                    </a:p>
                  </a:txBody>
                  <a:tcPr/>
                </a:tc>
              </a:tr>
              <a:tr h="307143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FF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0.086%</a:t>
                      </a:r>
                      <a:endParaRPr lang="en-PH" dirty="0"/>
                    </a:p>
                  </a:txBody>
                  <a:tcPr/>
                </a:tc>
              </a:tr>
              <a:tr h="307143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0.074%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192550" y="2153880"/>
                <a:ext cx="322267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𝑉𝑑𝑑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𝑉𝑑𝑑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𝑉𝑟𝑒𝑓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𝑉𝑑𝑑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550" y="2153880"/>
                <a:ext cx="3222677" cy="5752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354504" y="2089478"/>
                <a:ext cx="322267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𝑉𝑑𝑑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𝑉𝑑𝑑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𝑉𝑟𝑒𝑓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𝑉𝑑𝑑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04" y="2089478"/>
                <a:ext cx="3222677" cy="575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59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Thnks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3540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Voltage </a:t>
            </a:r>
            <a:r>
              <a:rPr lang="en-PH" b="1" dirty="0" err="1" smtClean="0"/>
              <a:t>Bandgap</a:t>
            </a:r>
            <a:r>
              <a:rPr lang="en-PH" b="1" dirty="0" smtClean="0"/>
              <a:t> Reference Circuit</a:t>
            </a:r>
            <a:endParaRPr lang="en-PH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1" b="8264"/>
          <a:stretch/>
        </p:blipFill>
        <p:spPr>
          <a:xfrm>
            <a:off x="0" y="1455311"/>
            <a:ext cx="12192000" cy="5261021"/>
          </a:xfrm>
        </p:spPr>
      </p:pic>
    </p:spTree>
    <p:extLst>
      <p:ext uri="{BB962C8B-B14F-4D97-AF65-F5344CB8AC3E}">
        <p14:creationId xmlns:p14="http://schemas.microsoft.com/office/powerpoint/2010/main" val="321141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848" y="-91630"/>
            <a:ext cx="4615555" cy="1059623"/>
          </a:xfrm>
        </p:spPr>
        <p:txBody>
          <a:bodyPr/>
          <a:lstStyle/>
          <a:p>
            <a:r>
              <a:rPr lang="en-PH" b="1" dirty="0" smtClean="0"/>
              <a:t>HSPICE CODE </a:t>
            </a:r>
            <a:endParaRPr lang="en-PH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" t="5983" r="78183" b="11492"/>
          <a:stretch/>
        </p:blipFill>
        <p:spPr>
          <a:xfrm>
            <a:off x="5348626" y="1622735"/>
            <a:ext cx="3113203" cy="4893973"/>
          </a:xfrm>
        </p:spPr>
      </p:pic>
      <p:cxnSp>
        <p:nvCxnSpPr>
          <p:cNvPr id="7" name="Straight Connector 6"/>
          <p:cNvCxnSpPr/>
          <p:nvPr/>
        </p:nvCxnSpPr>
        <p:spPr>
          <a:xfrm flipH="1">
            <a:off x="4790212" y="811369"/>
            <a:ext cx="6629" cy="604663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811367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78585" y="955115"/>
            <a:ext cx="14001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 smtClean="0"/>
              <a:t>Non-Ideal</a:t>
            </a:r>
            <a:endParaRPr lang="en-PH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4" r="76056" b="11439"/>
          <a:stretch/>
        </p:blipFill>
        <p:spPr>
          <a:xfrm>
            <a:off x="8929529" y="1622738"/>
            <a:ext cx="3262471" cy="48939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45842" y="967993"/>
            <a:ext cx="794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 smtClean="0"/>
              <a:t>Ideal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0" t="9535" r="11267" b="28064"/>
          <a:stretch/>
        </p:blipFill>
        <p:spPr>
          <a:xfrm>
            <a:off x="693388" y="1480030"/>
            <a:ext cx="3099233" cy="517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6462486" cy="579549"/>
          </a:xfrm>
        </p:spPr>
        <p:txBody>
          <a:bodyPr>
            <a:normAutofit fontScale="90000"/>
          </a:bodyPr>
          <a:lstStyle/>
          <a:p>
            <a:r>
              <a:rPr lang="en-PH" sz="3600" b="1" dirty="0" smtClean="0"/>
              <a:t>Simulation Results (First Trial)</a:t>
            </a:r>
            <a:endParaRPr lang="en-PH" sz="36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 t="11380" r="87333" b="23934"/>
          <a:stretch/>
        </p:blipFill>
        <p:spPr>
          <a:xfrm>
            <a:off x="941592" y="1489795"/>
            <a:ext cx="1740702" cy="4729817"/>
          </a:xfrm>
        </p:spPr>
      </p:pic>
      <p:cxnSp>
        <p:nvCxnSpPr>
          <p:cNvPr id="5" name="Straight Connector 4"/>
          <p:cNvCxnSpPr/>
          <p:nvPr/>
        </p:nvCxnSpPr>
        <p:spPr>
          <a:xfrm flipV="1">
            <a:off x="0" y="566670"/>
            <a:ext cx="12192000" cy="128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20632" y="566670"/>
            <a:ext cx="38637" cy="627845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5915" y="850006"/>
            <a:ext cx="13780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dirty="0" smtClean="0"/>
              <a:t>Ideal</a:t>
            </a:r>
            <a:endParaRPr lang="en-P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10902" r="54675" b="22826"/>
          <a:stretch/>
        </p:blipFill>
        <p:spPr>
          <a:xfrm>
            <a:off x="3205000" y="1257569"/>
            <a:ext cx="4481848" cy="51142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" t="25249" r="55185" b="16676"/>
          <a:stretch/>
        </p:blipFill>
        <p:spPr>
          <a:xfrm>
            <a:off x="7589642" y="1772582"/>
            <a:ext cx="4364506" cy="48604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93228" y="850006"/>
            <a:ext cx="1192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dirty="0" smtClean="0"/>
              <a:t>Non-Ideal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524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597" y="222891"/>
            <a:ext cx="7538587" cy="331561"/>
          </a:xfrm>
        </p:spPr>
        <p:txBody>
          <a:bodyPr>
            <a:normAutofit fontScale="90000"/>
          </a:bodyPr>
          <a:lstStyle/>
          <a:p>
            <a:r>
              <a:rPr lang="en-PH" b="1" dirty="0" err="1" smtClean="0"/>
              <a:t>AvanWaves</a:t>
            </a:r>
            <a:r>
              <a:rPr lang="en-PH" b="1" dirty="0" smtClean="0"/>
              <a:t> Results (First Trial)</a:t>
            </a:r>
            <a:endParaRPr lang="en-PH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2171"/>
            <a:ext cx="12192000" cy="145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6" t="12170" r="105" b="5396"/>
          <a:stretch/>
        </p:blipFill>
        <p:spPr>
          <a:xfrm>
            <a:off x="0" y="1405478"/>
            <a:ext cx="12191999" cy="5452522"/>
          </a:xfrm>
        </p:spPr>
      </p:pic>
      <p:sp>
        <p:nvSpPr>
          <p:cNvPr id="10" name="TextBox 9"/>
          <p:cNvSpPr txBox="1"/>
          <p:nvPr/>
        </p:nvSpPr>
        <p:spPr>
          <a:xfrm>
            <a:off x="5563674" y="851027"/>
            <a:ext cx="72121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000" b="1" dirty="0" smtClean="0"/>
              <a:t>Ideal</a:t>
            </a:r>
            <a:endParaRPr lang="en-PH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23774" y="3296993"/>
            <a:ext cx="2583645" cy="12390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dirty="0" smtClean="0"/>
              <a:t>Max </a:t>
            </a:r>
            <a:r>
              <a:rPr lang="en-PH" dirty="0" err="1" smtClean="0"/>
              <a:t>Vref</a:t>
            </a:r>
            <a:r>
              <a:rPr lang="en-PH" dirty="0" smtClean="0"/>
              <a:t>=850.59mV</a:t>
            </a:r>
            <a:endParaRPr lang="en-PH" dirty="0" smtClean="0"/>
          </a:p>
          <a:p>
            <a:r>
              <a:rPr lang="en-PH" dirty="0" smtClean="0"/>
              <a:t>Min </a:t>
            </a:r>
            <a:r>
              <a:rPr lang="en-PH" dirty="0" err="1" smtClean="0"/>
              <a:t>Vref</a:t>
            </a:r>
            <a:r>
              <a:rPr lang="en-PH" dirty="0" smtClean="0"/>
              <a:t>= </a:t>
            </a:r>
            <a:r>
              <a:rPr lang="en-PH" dirty="0" smtClean="0"/>
              <a:t>593.17</a:t>
            </a:r>
            <a:r>
              <a:rPr lang="en-PH" dirty="0" smtClean="0"/>
              <a:t>mV</a:t>
            </a:r>
            <a:endParaRPr lang="en-PH" dirty="0" smtClean="0"/>
          </a:p>
          <a:p>
            <a:r>
              <a:rPr lang="en-PH" dirty="0" err="1" smtClean="0"/>
              <a:t>Vref</a:t>
            </a:r>
            <a:r>
              <a:rPr lang="en-PH" dirty="0" smtClean="0"/>
              <a:t> @ 27°C= </a:t>
            </a:r>
            <a:r>
              <a:rPr lang="en-PH" dirty="0" smtClean="0"/>
              <a:t>743.71</a:t>
            </a:r>
            <a:r>
              <a:rPr lang="en-PH" dirty="0" smtClean="0"/>
              <a:t>mV</a:t>
            </a:r>
            <a:endParaRPr lang="en-PH" dirty="0" smtClean="0"/>
          </a:p>
          <a:p>
            <a:r>
              <a:rPr lang="en-PH" dirty="0" smtClean="0"/>
              <a:t>Temp. Sweep= 160°C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5695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597" y="222891"/>
            <a:ext cx="7538587" cy="331561"/>
          </a:xfrm>
        </p:spPr>
        <p:txBody>
          <a:bodyPr>
            <a:normAutofit fontScale="90000"/>
          </a:bodyPr>
          <a:lstStyle/>
          <a:p>
            <a:r>
              <a:rPr lang="en-PH" b="1" dirty="0" err="1" smtClean="0"/>
              <a:t>AvanWaves</a:t>
            </a:r>
            <a:r>
              <a:rPr lang="en-PH" b="1" dirty="0" smtClean="0"/>
              <a:t> Results (First Trial)</a:t>
            </a:r>
            <a:endParaRPr lang="en-PH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2171"/>
            <a:ext cx="12192000" cy="145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63673" y="777539"/>
            <a:ext cx="72121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000" b="1" dirty="0" smtClean="0"/>
              <a:t>Ideal</a:t>
            </a:r>
            <a:endParaRPr lang="en-PH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5" t="11616" b="5807"/>
          <a:stretch/>
        </p:blipFill>
        <p:spPr>
          <a:xfrm>
            <a:off x="0" y="1390918"/>
            <a:ext cx="12191999" cy="5467081"/>
          </a:xfrm>
        </p:spPr>
      </p:pic>
      <p:sp>
        <p:nvSpPr>
          <p:cNvPr id="11" name="TextBox 10"/>
          <p:cNvSpPr txBox="1"/>
          <p:nvPr/>
        </p:nvSpPr>
        <p:spPr>
          <a:xfrm>
            <a:off x="1414300" y="2344667"/>
            <a:ext cx="258364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600" dirty="0" smtClean="0"/>
              <a:t>Temp=27°C/300K</a:t>
            </a:r>
          </a:p>
          <a:p>
            <a:r>
              <a:rPr lang="en-PH" sz="1600" dirty="0" err="1" smtClean="0"/>
              <a:t>Vbe</a:t>
            </a:r>
            <a:r>
              <a:rPr lang="en-PH" sz="1600" dirty="0" smtClean="0"/>
              <a:t>=</a:t>
            </a:r>
            <a:r>
              <a:rPr lang="en-PH" sz="1600" dirty="0" err="1" smtClean="0"/>
              <a:t>vinn</a:t>
            </a:r>
            <a:r>
              <a:rPr lang="en-PH" sz="1600" dirty="0" smtClean="0"/>
              <a:t>=707.66mV</a:t>
            </a:r>
          </a:p>
          <a:p>
            <a:r>
              <a:rPr lang="en-PH" sz="1600" dirty="0" smtClean="0"/>
              <a:t>Slope=-</a:t>
            </a:r>
            <a:r>
              <a:rPr lang="en-PH" sz="1600" dirty="0" smtClean="0"/>
              <a:t>1.7816e-003</a:t>
            </a:r>
            <a:endParaRPr lang="en-P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414300" y="4618874"/>
            <a:ext cx="258364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600" dirty="0" smtClean="0"/>
              <a:t>Temp=27°C/300K</a:t>
            </a:r>
          </a:p>
          <a:p>
            <a:r>
              <a:rPr lang="en-PH" sz="1600" dirty="0" smtClean="0"/>
              <a:t>Vr3=(vinp-ve2)=78.514mV</a:t>
            </a:r>
          </a:p>
          <a:p>
            <a:r>
              <a:rPr lang="en-PH" sz="1600" dirty="0" smtClean="0"/>
              <a:t>Slope=1.7375e-004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257856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597" y="222891"/>
            <a:ext cx="7538587" cy="331561"/>
          </a:xfrm>
        </p:spPr>
        <p:txBody>
          <a:bodyPr>
            <a:normAutofit fontScale="90000"/>
          </a:bodyPr>
          <a:lstStyle/>
          <a:p>
            <a:r>
              <a:rPr lang="en-PH" b="1" dirty="0" err="1" smtClean="0"/>
              <a:t>AvanWaves</a:t>
            </a:r>
            <a:r>
              <a:rPr lang="en-PH" b="1" dirty="0" smtClean="0"/>
              <a:t> Results (First Trial)</a:t>
            </a:r>
            <a:endParaRPr lang="en-PH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2171"/>
            <a:ext cx="12192000" cy="145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03066" y="861045"/>
            <a:ext cx="142955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000" b="1" dirty="0" smtClean="0"/>
              <a:t>Non-Ideal</a:t>
            </a:r>
            <a:endParaRPr lang="en-PH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3" t="11616" b="5215"/>
          <a:stretch/>
        </p:blipFill>
        <p:spPr>
          <a:xfrm>
            <a:off x="0" y="1425514"/>
            <a:ext cx="12191999" cy="5432485"/>
          </a:xfrm>
        </p:spPr>
      </p:pic>
      <p:sp>
        <p:nvSpPr>
          <p:cNvPr id="11" name="TextBox 10"/>
          <p:cNvSpPr txBox="1"/>
          <p:nvPr/>
        </p:nvSpPr>
        <p:spPr>
          <a:xfrm>
            <a:off x="1438140" y="3215935"/>
            <a:ext cx="255001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dirty="0" smtClean="0"/>
              <a:t>Max </a:t>
            </a:r>
            <a:r>
              <a:rPr lang="en-PH" dirty="0" err="1" smtClean="0"/>
              <a:t>Vref</a:t>
            </a:r>
            <a:r>
              <a:rPr lang="en-PH" dirty="0" smtClean="0"/>
              <a:t>=837.96mV</a:t>
            </a:r>
          </a:p>
          <a:p>
            <a:r>
              <a:rPr lang="en-PH" dirty="0" smtClean="0"/>
              <a:t>Min </a:t>
            </a:r>
            <a:r>
              <a:rPr lang="en-PH" dirty="0" err="1" smtClean="0"/>
              <a:t>Vref</a:t>
            </a:r>
            <a:r>
              <a:rPr lang="en-PH" dirty="0" smtClean="0"/>
              <a:t>= 574mV</a:t>
            </a:r>
          </a:p>
          <a:p>
            <a:r>
              <a:rPr lang="en-PH" dirty="0" err="1" smtClean="0"/>
              <a:t>Vref</a:t>
            </a:r>
            <a:r>
              <a:rPr lang="en-PH" dirty="0" smtClean="0"/>
              <a:t> @ 27°C= 727.69mV</a:t>
            </a:r>
          </a:p>
          <a:p>
            <a:r>
              <a:rPr lang="en-PH" dirty="0" smtClean="0"/>
              <a:t>Temp Sweep= 160°C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2025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597" y="222891"/>
            <a:ext cx="7538587" cy="331561"/>
          </a:xfrm>
        </p:spPr>
        <p:txBody>
          <a:bodyPr>
            <a:normAutofit fontScale="90000"/>
          </a:bodyPr>
          <a:lstStyle/>
          <a:p>
            <a:r>
              <a:rPr lang="en-PH" b="1" dirty="0" err="1" smtClean="0"/>
              <a:t>AvanWaves</a:t>
            </a:r>
            <a:r>
              <a:rPr lang="en-PH" b="1" dirty="0" smtClean="0"/>
              <a:t> Results (First Trial)</a:t>
            </a:r>
            <a:endParaRPr lang="en-PH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2171"/>
            <a:ext cx="12192000" cy="145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03066" y="824405"/>
            <a:ext cx="142955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000" b="1" dirty="0" smtClean="0"/>
              <a:t>Non-Ideal</a:t>
            </a:r>
            <a:endParaRPr lang="en-PH" sz="20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9" t="12304" b="5315"/>
          <a:stretch/>
        </p:blipFill>
        <p:spPr>
          <a:xfrm>
            <a:off x="0" y="1352234"/>
            <a:ext cx="12192000" cy="5505765"/>
          </a:xfrm>
        </p:spPr>
      </p:pic>
      <p:sp>
        <p:nvSpPr>
          <p:cNvPr id="9" name="TextBox 8"/>
          <p:cNvSpPr txBox="1"/>
          <p:nvPr/>
        </p:nvSpPr>
        <p:spPr>
          <a:xfrm>
            <a:off x="1414300" y="2344667"/>
            <a:ext cx="258364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600" dirty="0" smtClean="0"/>
              <a:t>Temp=27°C/300K</a:t>
            </a:r>
          </a:p>
          <a:p>
            <a:r>
              <a:rPr lang="en-PH" sz="1600" dirty="0" err="1" smtClean="0"/>
              <a:t>Vbe</a:t>
            </a:r>
            <a:r>
              <a:rPr lang="en-PH" sz="1600" dirty="0" smtClean="0"/>
              <a:t>=</a:t>
            </a:r>
            <a:r>
              <a:rPr lang="en-PH" sz="1600" dirty="0" err="1" smtClean="0"/>
              <a:t>vinn</a:t>
            </a:r>
            <a:r>
              <a:rPr lang="en-PH" sz="1600" dirty="0" smtClean="0"/>
              <a:t>=684.31mV</a:t>
            </a:r>
          </a:p>
          <a:p>
            <a:r>
              <a:rPr lang="en-PH" sz="1600" dirty="0" smtClean="0"/>
              <a:t>Slope=-1.7977e-003</a:t>
            </a:r>
            <a:endParaRPr lang="en-P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414299" y="4725112"/>
            <a:ext cx="258364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600" dirty="0" smtClean="0"/>
              <a:t>Temp=27°C/300K</a:t>
            </a:r>
          </a:p>
          <a:p>
            <a:r>
              <a:rPr lang="en-PH" sz="1600" dirty="0" smtClean="0"/>
              <a:t>Vr3=(vinp-ve2)=42.656mV</a:t>
            </a:r>
          </a:p>
          <a:p>
            <a:r>
              <a:rPr lang="en-PH" sz="1600" dirty="0" smtClean="0"/>
              <a:t>Slope=1.4026e-004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419365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106" y="412841"/>
            <a:ext cx="7538587" cy="331561"/>
          </a:xfrm>
        </p:spPr>
        <p:txBody>
          <a:bodyPr>
            <a:normAutofit fontScale="90000"/>
          </a:bodyPr>
          <a:lstStyle/>
          <a:p>
            <a:r>
              <a:rPr lang="en-PH" b="1" dirty="0" smtClean="0"/>
              <a:t>Temperature Coefficient (First Tria</a:t>
            </a:r>
            <a:r>
              <a:rPr lang="en-PH" b="1" dirty="0"/>
              <a:t>l</a:t>
            </a:r>
            <a:r>
              <a:rPr lang="en-PH" b="1" dirty="0" smtClean="0"/>
              <a:t>)</a:t>
            </a:r>
            <a:endParaRPr lang="en-PH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400" y="1038414"/>
            <a:ext cx="12192000" cy="145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14923" y="1146886"/>
            <a:ext cx="142955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000" b="1" dirty="0" smtClean="0"/>
              <a:t>Non-Ideal</a:t>
            </a:r>
            <a:endParaRPr lang="en-PH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428" y="4750156"/>
            <a:ext cx="10515600" cy="942975"/>
          </a:xfrm>
        </p:spPr>
        <p:txBody>
          <a:bodyPr/>
          <a:lstStyle/>
          <a:p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2242561" y="1132513"/>
            <a:ext cx="76979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000" b="1" dirty="0" smtClean="0"/>
              <a:t>Ideal</a:t>
            </a:r>
            <a:endParaRPr lang="en-PH" sz="20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956300" y="1061100"/>
            <a:ext cx="50800" cy="57969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92550" y="2153880"/>
                <a:ext cx="400770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𝑆𝑤𝑒𝑒𝑝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@ 27°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550" y="2153880"/>
                <a:ext cx="4007700" cy="5751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09896" y="2160962"/>
                <a:ext cx="400770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𝑉𝑟𝑒𝑓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𝑆𝑤𝑒𝑒𝑝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@ 27°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896" y="2160962"/>
                <a:ext cx="4007700" cy="5751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233256" y="3155905"/>
                <a:ext cx="3510898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850.59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−593.17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160∗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743.71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256" y="3155905"/>
                <a:ext cx="3510898" cy="5260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493756" y="4216070"/>
                <a:ext cx="2708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=2163.3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𝑝𝑝𝑚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/°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756" y="4216070"/>
                <a:ext cx="270888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477" t="-4444" r="-157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339987" y="3155968"/>
                <a:ext cx="3206327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837.96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−574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160∗727.69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987" y="3155968"/>
                <a:ext cx="3206327" cy="5260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632521" y="4235981"/>
                <a:ext cx="2708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=2267.1 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𝑝𝑝𝑚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/°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521" y="4235981"/>
                <a:ext cx="270888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477" t="-2222" r="-157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84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526504</TotalTime>
  <Words>446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Progress Report (May 04, 2021)</vt:lpstr>
      <vt:lpstr>Voltage Bandgap Reference Circuit</vt:lpstr>
      <vt:lpstr>HSPICE CODE </vt:lpstr>
      <vt:lpstr>Simulation Results (First Trial)</vt:lpstr>
      <vt:lpstr>AvanWaves Results (First Trial)</vt:lpstr>
      <vt:lpstr>AvanWaves Results (First Trial)</vt:lpstr>
      <vt:lpstr>AvanWaves Results (First Trial)</vt:lpstr>
      <vt:lpstr>AvanWaves Results (First Trial)</vt:lpstr>
      <vt:lpstr>Temperature Coefficient (First Trial)</vt:lpstr>
      <vt:lpstr>Solving for the Final Resistor Values</vt:lpstr>
      <vt:lpstr>Final HSPICE CODE </vt:lpstr>
      <vt:lpstr>Ideal in 3 corners of mm lib. model</vt:lpstr>
      <vt:lpstr>Non-Ideal in 3 corners of mm lib. model</vt:lpstr>
      <vt:lpstr>Temperature Coefficient in 3 process corners</vt:lpstr>
      <vt:lpstr>Sensitivity to VDD change (Ideal OpAmp)</vt:lpstr>
      <vt:lpstr>Sensitivity to VDD change (Non-Ideal OpAmp)</vt:lpstr>
      <vt:lpstr>Sensitivity in 3 process corners</vt:lpstr>
      <vt:lpstr>Thnks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(May 03, 2021)</dc:title>
  <dc:creator>joeyfront2199@gmail.com</dc:creator>
  <cp:lastModifiedBy>joeyfront2199@gmail.com</cp:lastModifiedBy>
  <cp:revision>58</cp:revision>
  <dcterms:created xsi:type="dcterms:W3CDTF">2021-05-03T12:14:12Z</dcterms:created>
  <dcterms:modified xsi:type="dcterms:W3CDTF">2021-05-04T12:45:46Z</dcterms:modified>
</cp:coreProperties>
</file>